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4325" r:id="rId6"/>
    <p:sldMasterId id="2147484327" r:id="rId7"/>
  </p:sldMasterIdLst>
  <p:notesMasterIdLst>
    <p:notesMasterId r:id="rId52"/>
  </p:notesMasterIdLst>
  <p:sldIdLst>
    <p:sldId id="269" r:id="rId8"/>
    <p:sldId id="266" r:id="rId9"/>
    <p:sldId id="271" r:id="rId10"/>
    <p:sldId id="273" r:id="rId11"/>
    <p:sldId id="274" r:id="rId12"/>
    <p:sldId id="276" r:id="rId13"/>
    <p:sldId id="318" r:id="rId14"/>
    <p:sldId id="280" r:id="rId15"/>
    <p:sldId id="281" r:id="rId16"/>
    <p:sldId id="282" r:id="rId17"/>
    <p:sldId id="283" r:id="rId18"/>
    <p:sldId id="321" r:id="rId19"/>
    <p:sldId id="285" r:id="rId20"/>
    <p:sldId id="326" r:id="rId21"/>
    <p:sldId id="325" r:id="rId22"/>
    <p:sldId id="327" r:id="rId23"/>
    <p:sldId id="290" r:id="rId24"/>
    <p:sldId id="328" r:id="rId25"/>
    <p:sldId id="292" r:id="rId26"/>
    <p:sldId id="295" r:id="rId27"/>
    <p:sldId id="296" r:id="rId28"/>
    <p:sldId id="297" r:id="rId29"/>
    <p:sldId id="320" r:id="rId30"/>
    <p:sldId id="299" r:id="rId31"/>
    <p:sldId id="300" r:id="rId32"/>
    <p:sldId id="301" r:id="rId33"/>
    <p:sldId id="302" r:id="rId34"/>
    <p:sldId id="330" r:id="rId35"/>
    <p:sldId id="303" r:id="rId36"/>
    <p:sldId id="304" r:id="rId37"/>
    <p:sldId id="305" r:id="rId38"/>
    <p:sldId id="306" r:id="rId39"/>
    <p:sldId id="307" r:id="rId40"/>
    <p:sldId id="308" r:id="rId41"/>
    <p:sldId id="309" r:id="rId42"/>
    <p:sldId id="310" r:id="rId43"/>
    <p:sldId id="311" r:id="rId44"/>
    <p:sldId id="322" r:id="rId45"/>
    <p:sldId id="313" r:id="rId46"/>
    <p:sldId id="324" r:id="rId47"/>
    <p:sldId id="314" r:id="rId48"/>
    <p:sldId id="323" r:id="rId49"/>
    <p:sldId id="316" r:id="rId50"/>
    <p:sldId id="268" r:id="rId5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B3"/>
    <a:srgbClr val="66FFFF"/>
    <a:srgbClr val="00FF00"/>
    <a:srgbClr val="33CCFF"/>
    <a:srgbClr val="CC99FF"/>
    <a:srgbClr val="66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88814" autoAdjust="0"/>
  </p:normalViewPr>
  <p:slideViewPr>
    <p:cSldViewPr>
      <p:cViewPr>
        <p:scale>
          <a:sx n="80" d="100"/>
          <a:sy n="80" d="100"/>
        </p:scale>
        <p:origin x="-2670" y="-624"/>
      </p:cViewPr>
      <p:guideLst>
        <p:guide orient="horz" pos="576"/>
        <p:guide pos="2928"/>
      </p:guideLst>
    </p:cSldViewPr>
  </p:slideViewPr>
  <p:outlineViewPr>
    <p:cViewPr>
      <p:scale>
        <a:sx n="33" d="100"/>
        <a:sy n="33" d="100"/>
      </p:scale>
      <p:origin x="0" y="16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78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a:defRPr sz="1200">
                <a:latin typeface="Arial"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a:defRPr sz="1200">
                <a:latin typeface="Arial" charset="0"/>
              </a:defRPr>
            </a:lvl1pPr>
          </a:lstStyle>
          <a:p>
            <a:pPr>
              <a:defRPr/>
            </a:pPr>
            <a:fld id="{53CF62E1-2EA3-4B31-AEB6-C9429DDC31DB}" type="slidenum">
              <a:rPr lang="en-US"/>
              <a:pPr>
                <a:defRPr/>
              </a:pPr>
              <a:t>‹#›</a:t>
            </a:fld>
            <a:endParaRPr lang="en-US" dirty="0"/>
          </a:p>
        </p:txBody>
      </p:sp>
    </p:spTree>
    <p:extLst>
      <p:ext uri="{BB962C8B-B14F-4D97-AF65-F5344CB8AC3E}">
        <p14:creationId xmlns:p14="http://schemas.microsoft.com/office/powerpoint/2010/main" val="3248212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p>
          <a:p>
            <a:r>
              <a:rPr lang="en-US" dirty="0" smtClean="0"/>
              <a:t>My name is Eric Flanagan</a:t>
            </a:r>
          </a:p>
          <a:p>
            <a:r>
              <a:rPr lang="en-US" baseline="0" dirty="0" smtClean="0"/>
              <a:t>Today I’ll be giving you a short overview of DLA Transaction Services</a:t>
            </a:r>
          </a:p>
          <a:p>
            <a:r>
              <a:rPr lang="en-US" baseline="0" dirty="0" smtClean="0"/>
              <a:t>We will walk through a requisition scenario that will generate a bill</a:t>
            </a:r>
          </a:p>
          <a:p>
            <a:r>
              <a:rPr lang="en-US" baseline="0" dirty="0" smtClean="0"/>
              <a:t>I </a:t>
            </a:r>
            <a:r>
              <a:rPr lang="en-US" baseline="0" dirty="0" smtClean="0"/>
              <a:t>will </a:t>
            </a:r>
            <a:r>
              <a:rPr lang="en-US" baseline="0" dirty="0" smtClean="0"/>
              <a:t>primarily talk </a:t>
            </a:r>
            <a:r>
              <a:rPr lang="en-US" baseline="0" dirty="0" smtClean="0"/>
              <a:t>about two </a:t>
            </a:r>
            <a:r>
              <a:rPr lang="en-US" baseline="0" dirty="0" smtClean="0"/>
              <a:t>applications</a:t>
            </a:r>
            <a:r>
              <a:rPr lang="en-US" baseline="0" dirty="0" smtClean="0"/>
              <a:t>, MILSINQ and </a:t>
            </a:r>
            <a:r>
              <a:rPr lang="en-US" baseline="0" dirty="0" smtClean="0"/>
              <a:t>eDAASINQ</a:t>
            </a:r>
            <a:endParaRPr lang="en-US" baseline="0" dirty="0" smtClean="0"/>
          </a:p>
          <a:p>
            <a:r>
              <a:rPr lang="en-US" baseline="0" dirty="0" smtClean="0"/>
              <a:t>We’ll talk about what types of information can be queried in both systems and how it might help when researching bills</a:t>
            </a:r>
          </a:p>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1</a:t>
            </a:fld>
            <a:endParaRPr lang="en-US" dirty="0"/>
          </a:p>
        </p:txBody>
      </p:sp>
    </p:spTree>
    <p:extLst>
      <p:ext uri="{BB962C8B-B14F-4D97-AF65-F5344CB8AC3E}">
        <p14:creationId xmlns:p14="http://schemas.microsoft.com/office/powerpoint/2010/main" val="23429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converting</a:t>
            </a:r>
            <a:r>
              <a:rPr lang="en-US" baseline="0" dirty="0" smtClean="0"/>
              <a:t> and translating from one format to another, </a:t>
            </a:r>
            <a:r>
              <a:rPr lang="en-US" dirty="0" smtClean="0"/>
              <a:t>DAAS also performs several validations</a:t>
            </a:r>
            <a:r>
              <a:rPr lang="en-US" baseline="0" dirty="0" smtClean="0"/>
              <a:t> and edits on transactions</a:t>
            </a:r>
            <a:r>
              <a:rPr lang="en-US" dirty="0" smtClean="0"/>
              <a:t>.</a:t>
            </a:r>
          </a:p>
          <a:p>
            <a:endParaRPr lang="en-US" dirty="0" smtClean="0"/>
          </a:p>
          <a:p>
            <a:r>
              <a:rPr lang="en-US" dirty="0" smtClean="0"/>
              <a:t>Validations ensure that the data in the transactions are valid and formed correctly.</a:t>
            </a:r>
          </a:p>
          <a:p>
            <a:r>
              <a:rPr lang="en-US" dirty="0" smtClean="0"/>
              <a:t>Edits have to do with special routing rules that</a:t>
            </a:r>
            <a:r>
              <a:rPr lang="en-US" baseline="0" dirty="0" smtClean="0"/>
              <a:t> we enforce due to MILSTRIP rules or service specific rules.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2413181-755A-4135-8081-4CA8179802BD}" type="slidenum">
              <a:rPr lang="en-US" smtClean="0"/>
              <a:pPr/>
              <a:t>10</a:t>
            </a:fld>
            <a:endParaRPr lang="en-US" dirty="0"/>
          </a:p>
        </p:txBody>
      </p:sp>
    </p:spTree>
    <p:extLst>
      <p:ext uri="{BB962C8B-B14F-4D97-AF65-F5344CB8AC3E}">
        <p14:creationId xmlns:p14="http://schemas.microsoft.com/office/powerpoint/2010/main" val="2218337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Web Applications for our users to look up transactional and messaging information</a:t>
            </a:r>
          </a:p>
          <a:p>
            <a:endParaRPr lang="en-US" baseline="0" dirty="0" smtClean="0"/>
          </a:p>
          <a:p>
            <a:r>
              <a:rPr lang="en-US" baseline="0" dirty="0" smtClean="0"/>
              <a:t>Transactional Information is the data itself, messaging data is about when it was received, from what system, and to what system it was sent</a:t>
            </a:r>
          </a:p>
          <a:p>
            <a:endParaRPr lang="en-US" baseline="0" dirty="0" smtClean="0"/>
          </a:p>
          <a:p>
            <a:r>
              <a:rPr lang="en-US" baseline="0" dirty="0" smtClean="0"/>
              <a:t>MILSINQ, or MILSBILLS Inquiry, allows users to query </a:t>
            </a:r>
            <a:r>
              <a:rPr lang="en-US" baseline="0" dirty="0" err="1" smtClean="0"/>
              <a:t>Interfund</a:t>
            </a:r>
            <a:r>
              <a:rPr lang="en-US" baseline="0" dirty="0" smtClean="0"/>
              <a:t> Bills</a:t>
            </a:r>
          </a:p>
          <a:p>
            <a:endParaRPr lang="en-US" baseline="0" dirty="0" smtClean="0"/>
          </a:p>
          <a:p>
            <a:r>
              <a:rPr lang="en-US" baseline="0" dirty="0" err="1" smtClean="0"/>
              <a:t>eDAAS</a:t>
            </a:r>
            <a:r>
              <a:rPr lang="en-US" baseline="0" dirty="0" smtClean="0"/>
              <a:t> </a:t>
            </a:r>
            <a:r>
              <a:rPr lang="en-US" baseline="0" dirty="0" smtClean="0"/>
              <a:t>INQ contains information for DODAACs, NIINs, RICs, MAPACs (for FMS), COMMRI and Distribution Codes</a:t>
            </a:r>
          </a:p>
          <a:p>
            <a:endParaRPr lang="en-US" baseline="0" dirty="0" smtClean="0"/>
          </a:p>
          <a:p>
            <a:r>
              <a:rPr lang="en-US" baseline="0" dirty="0" err="1" smtClean="0"/>
              <a:t>WebVLIPS</a:t>
            </a:r>
            <a:r>
              <a:rPr lang="en-US" baseline="0" dirty="0" smtClean="0"/>
              <a:t>, which Paul will cover later, </a:t>
            </a:r>
            <a:r>
              <a:rPr lang="en-US" baseline="0" dirty="0" smtClean="0"/>
              <a:t>and Logistics Data Gateway allow users to look up transaction history by Document Number</a:t>
            </a:r>
          </a:p>
          <a:p>
            <a:endParaRPr lang="en-US" baseline="0" dirty="0" smtClean="0"/>
          </a:p>
          <a:p>
            <a:r>
              <a:rPr lang="en-US" baseline="0" dirty="0" smtClean="0"/>
              <a:t>Today we are going to take a closer look at MILSINQ and DAASINQ</a:t>
            </a:r>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11</a:t>
            </a:fld>
            <a:endParaRPr lang="en-US" dirty="0"/>
          </a:p>
        </p:txBody>
      </p:sp>
    </p:spTree>
    <p:extLst>
      <p:ext uri="{BB962C8B-B14F-4D97-AF65-F5344CB8AC3E}">
        <p14:creationId xmlns:p14="http://schemas.microsoft.com/office/powerpoint/2010/main" val="33608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12</a:t>
            </a:fld>
            <a:endParaRPr lang="en-US" dirty="0"/>
          </a:p>
        </p:txBody>
      </p:sp>
    </p:spTree>
    <p:extLst>
      <p:ext uri="{BB962C8B-B14F-4D97-AF65-F5344CB8AC3E}">
        <p14:creationId xmlns:p14="http://schemas.microsoft.com/office/powerpoint/2010/main" val="309551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baseline="0" dirty="0" smtClean="0"/>
              <a:t>MILSINQ allows user to look up bills</a:t>
            </a:r>
          </a:p>
          <a:p>
            <a:pPr defTabSz="931774" eaLnBrk="1" fontAlgn="auto" hangingPunct="1">
              <a:spcBef>
                <a:spcPts val="0"/>
              </a:spcBef>
              <a:spcAft>
                <a:spcPts val="0"/>
              </a:spcAft>
              <a:defRPr/>
            </a:pPr>
            <a:r>
              <a:rPr lang="en-US" baseline="0" dirty="0" smtClean="0"/>
              <a:t>Bill data is stored for one year (2 years for FMS)</a:t>
            </a:r>
          </a:p>
          <a:p>
            <a:pPr defTabSz="931774" eaLnBrk="1" fontAlgn="auto" hangingPunct="1">
              <a:spcBef>
                <a:spcPts val="0"/>
              </a:spcBef>
              <a:spcAft>
                <a:spcPts val="0"/>
              </a:spcAft>
              <a:defRPr/>
            </a:pPr>
            <a:r>
              <a:rPr lang="en-US" baseline="0" dirty="0" smtClean="0"/>
              <a:t>Within MILSINQ, There is an option that allows users to retransmit bills</a:t>
            </a:r>
          </a:p>
          <a:p>
            <a:pPr defTabSz="931774" eaLnBrk="1" fontAlgn="auto" hangingPunct="1">
              <a:spcBef>
                <a:spcPts val="0"/>
              </a:spcBef>
              <a:spcAft>
                <a:spcPts val="0"/>
              </a:spcAft>
              <a:defRPr/>
            </a:pPr>
            <a:r>
              <a:rPr lang="en-US" baseline="0" dirty="0" smtClean="0"/>
              <a:t>We will not be covering MOV’s here since our focus is on billing transactions</a:t>
            </a:r>
          </a:p>
          <a:p>
            <a:pPr defTabSz="931774" eaLnBrk="1" fontAlgn="auto" hangingPunct="1">
              <a:spcBef>
                <a:spcPts val="0"/>
              </a:spcBef>
              <a:spcAft>
                <a:spcPts val="0"/>
              </a:spcAft>
              <a:defRPr/>
            </a:pPr>
            <a:r>
              <a:rPr lang="en-US" baseline="0" dirty="0" smtClean="0"/>
              <a:t>You need a CAC and a System Access Request to use MILSINQ</a:t>
            </a:r>
            <a:endParaRPr lang="en-US" dirty="0" smtClean="0"/>
          </a:p>
        </p:txBody>
      </p:sp>
      <p:sp>
        <p:nvSpPr>
          <p:cNvPr id="4" name="Slide Number Placeholder 3"/>
          <p:cNvSpPr>
            <a:spLocks noGrp="1"/>
          </p:cNvSpPr>
          <p:nvPr>
            <p:ph type="sldNum" sz="quarter" idx="10"/>
          </p:nvPr>
        </p:nvSpPr>
        <p:spPr/>
        <p:txBody>
          <a:bodyPr/>
          <a:lstStyle/>
          <a:p>
            <a:fld id="{32413181-755A-4135-8081-4CA8179802BD}" type="slidenum">
              <a:rPr lang="en-US" smtClean="0"/>
              <a:pPr/>
              <a:t>13</a:t>
            </a:fld>
            <a:endParaRPr lang="en-US" dirty="0"/>
          </a:p>
        </p:txBody>
      </p:sp>
    </p:spTree>
    <p:extLst>
      <p:ext uri="{BB962C8B-B14F-4D97-AF65-F5344CB8AC3E}">
        <p14:creationId xmlns:p14="http://schemas.microsoft.com/office/powerpoint/2010/main" val="612502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the MILSINQ home screen and the available query options. </a:t>
            </a:r>
          </a:p>
          <a:p>
            <a:r>
              <a:rPr lang="en-US" baseline="0" dirty="0" smtClean="0"/>
              <a:t>The layout changed this year. </a:t>
            </a:r>
          </a:p>
          <a:p>
            <a:r>
              <a:rPr lang="en-US" baseline="0" dirty="0" smtClean="0"/>
              <a:t>Notice the MOV inquiry at the bottom.</a:t>
            </a:r>
          </a:p>
          <a:p>
            <a:r>
              <a:rPr lang="en-US" baseline="0" dirty="0" smtClean="0"/>
              <a:t>You can also filter to search for rejects only. </a:t>
            </a:r>
            <a:endParaRPr lang="en-US" dirty="0" smtClean="0"/>
          </a:p>
          <a:p>
            <a:r>
              <a:rPr lang="en-US" dirty="0" smtClean="0"/>
              <a:t>MILSINQ</a:t>
            </a:r>
            <a:r>
              <a:rPr lang="en-US" baseline="0" dirty="0" smtClean="0"/>
              <a:t>, like the other DLA Transaction Services applications is still MILS-based at this time. </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14</a:t>
            </a:fld>
            <a:endParaRPr lang="en-US" dirty="0"/>
          </a:p>
        </p:txBody>
      </p:sp>
    </p:spTree>
    <p:extLst>
      <p:ext uri="{BB962C8B-B14F-4D97-AF65-F5344CB8AC3E}">
        <p14:creationId xmlns:p14="http://schemas.microsoft.com/office/powerpoint/2010/main" val="109348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we will use DoDAAC W91000 and bill number 1Y7ZW and</a:t>
            </a:r>
            <a:r>
              <a:rPr lang="en-US" baseline="0" dirty="0" smtClean="0"/>
              <a:t> the month of May, 2015</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15</a:t>
            </a:fld>
            <a:endParaRPr lang="en-US" dirty="0"/>
          </a:p>
        </p:txBody>
      </p:sp>
    </p:spTree>
    <p:extLst>
      <p:ext uri="{BB962C8B-B14F-4D97-AF65-F5344CB8AC3E}">
        <p14:creationId xmlns:p14="http://schemas.microsoft.com/office/powerpoint/2010/main" val="770890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information to the left</a:t>
            </a:r>
            <a:r>
              <a:rPr lang="en-US" baseline="0" dirty="0" smtClean="0"/>
              <a:t> of the squiggly line is derived from the summary billing record transaction.</a:t>
            </a:r>
          </a:p>
          <a:p>
            <a:r>
              <a:rPr lang="en-US" baseline="0" dirty="0" smtClean="0"/>
              <a:t>The information on the right comes from the message header. </a:t>
            </a:r>
          </a:p>
          <a:p>
            <a:endParaRPr lang="en-US" baseline="0" dirty="0" smtClean="0"/>
          </a:p>
          <a:p>
            <a:r>
              <a:rPr lang="en-US" baseline="0" dirty="0" smtClean="0"/>
              <a:t>The lower screenshot shows how the information on this screen is correlated to the data elements in the summary billing record. </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16</a:t>
            </a:fld>
            <a:endParaRPr lang="en-US" dirty="0"/>
          </a:p>
        </p:txBody>
      </p:sp>
    </p:spTree>
    <p:extLst>
      <p:ext uri="{BB962C8B-B14F-4D97-AF65-F5344CB8AC3E}">
        <p14:creationId xmlns:p14="http://schemas.microsoft.com/office/powerpoint/2010/main" val="354197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screenshot focuses</a:t>
            </a:r>
            <a:r>
              <a:rPr lang="en-US" baseline="0" dirty="0" smtClean="0"/>
              <a:t> on the header information. </a:t>
            </a:r>
          </a:p>
          <a:p>
            <a:endParaRPr lang="en-US" baseline="0" dirty="0" smtClean="0"/>
          </a:p>
        </p:txBody>
      </p:sp>
      <p:sp>
        <p:nvSpPr>
          <p:cNvPr id="4" name="Slide Number Placeholder 3"/>
          <p:cNvSpPr>
            <a:spLocks noGrp="1"/>
          </p:cNvSpPr>
          <p:nvPr>
            <p:ph type="sldNum" sz="quarter" idx="10"/>
          </p:nvPr>
        </p:nvSpPr>
        <p:spPr/>
        <p:txBody>
          <a:bodyPr/>
          <a:lstStyle/>
          <a:p>
            <a:fld id="{32413181-755A-4135-8081-4CA8179802BD}" type="slidenum">
              <a:rPr lang="en-US" smtClean="0"/>
              <a:pPr/>
              <a:t>17</a:t>
            </a:fld>
            <a:endParaRPr lang="en-US" dirty="0"/>
          </a:p>
        </p:txBody>
      </p:sp>
    </p:spTree>
    <p:extLst>
      <p:ext uri="{BB962C8B-B14F-4D97-AF65-F5344CB8AC3E}">
        <p14:creationId xmlns:p14="http://schemas.microsoft.com/office/powerpoint/2010/main" val="295038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this slide, we have selected the message as indicated by the check in the box.</a:t>
            </a:r>
          </a:p>
          <a:p>
            <a:r>
              <a:rPr lang="en-US" baseline="0" dirty="0" smtClean="0"/>
              <a:t>We’ll click on “List/Download/Retransmit Selected Messages” to show the transactions contained within the message. </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18</a:t>
            </a:fld>
            <a:endParaRPr lang="en-US" dirty="0"/>
          </a:p>
        </p:txBody>
      </p:sp>
    </p:spTree>
    <p:extLst>
      <p:ext uri="{BB962C8B-B14F-4D97-AF65-F5344CB8AC3E}">
        <p14:creationId xmlns:p14="http://schemas.microsoft.com/office/powerpoint/2010/main" val="3250892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the summary</a:t>
            </a:r>
            <a:r>
              <a:rPr lang="en-US" baseline="0" dirty="0" smtClean="0"/>
              <a:t> billing record and the detail record information. </a:t>
            </a:r>
          </a:p>
          <a:p>
            <a:r>
              <a:rPr lang="en-US" baseline="0" dirty="0" smtClean="0"/>
              <a:t>From this screen you can retransmit the message(s) if needed</a:t>
            </a:r>
          </a:p>
          <a:p>
            <a:r>
              <a:rPr lang="en-US" baseline="0" dirty="0" smtClean="0"/>
              <a:t>You can also download the message as a text file. </a:t>
            </a:r>
            <a:endParaRPr lang="en-US" dirty="0" smtClean="0"/>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19</a:t>
            </a:fld>
            <a:endParaRPr lang="en-US" dirty="0"/>
          </a:p>
        </p:txBody>
      </p:sp>
    </p:spTree>
    <p:extLst>
      <p:ext uri="{BB962C8B-B14F-4D97-AF65-F5344CB8AC3E}">
        <p14:creationId xmlns:p14="http://schemas.microsoft.com/office/powerpoint/2010/main" val="64925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2</a:t>
            </a:fld>
            <a:endParaRPr lang="en-US" dirty="0"/>
          </a:p>
        </p:txBody>
      </p:sp>
    </p:spTree>
    <p:extLst>
      <p:ext uri="{BB962C8B-B14F-4D97-AF65-F5344CB8AC3E}">
        <p14:creationId xmlns:p14="http://schemas.microsoft.com/office/powerpoint/2010/main" val="3336870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shows messages that have rejected.</a:t>
            </a:r>
          </a:p>
          <a:p>
            <a:endParaRPr lang="en-US" baseline="0" dirty="0" smtClean="0"/>
          </a:p>
          <a:p>
            <a:r>
              <a:rPr lang="en-US" baseline="0" dirty="0" smtClean="0"/>
              <a:t>Messages 1-6 </a:t>
            </a:r>
            <a:r>
              <a:rPr lang="en-US" baseline="0" dirty="0" smtClean="0"/>
              <a:t>have a Z, Invalid Bill To</a:t>
            </a:r>
          </a:p>
          <a:p>
            <a:r>
              <a:rPr lang="en-US" baseline="0" dirty="0" smtClean="0"/>
              <a:t>Messages 7-9 have a V, Unauthorized Bill To</a:t>
            </a:r>
          </a:p>
          <a:p>
            <a:endParaRPr lang="en-US" baseline="0" dirty="0" smtClean="0"/>
          </a:p>
          <a:p>
            <a:r>
              <a:rPr lang="en-US" baseline="0" dirty="0" smtClean="0"/>
              <a:t>You can go to DAASINQ to research the Bill To DODAACs </a:t>
            </a:r>
          </a:p>
          <a:p>
            <a:endParaRPr lang="en-US" baseline="0" dirty="0" smtClean="0"/>
          </a:p>
          <a:p>
            <a:r>
              <a:rPr lang="en-US" baseline="0" dirty="0" smtClean="0"/>
              <a:t>Let’s click on Message 1 to see the </a:t>
            </a:r>
            <a:r>
              <a:rPr lang="en-US" baseline="0" dirty="0" smtClean="0"/>
              <a:t>detailed information.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20</a:t>
            </a:fld>
            <a:endParaRPr lang="en-US" dirty="0"/>
          </a:p>
        </p:txBody>
      </p:sp>
    </p:spTree>
    <p:extLst>
      <p:ext uri="{BB962C8B-B14F-4D97-AF65-F5344CB8AC3E}">
        <p14:creationId xmlns:p14="http://schemas.microsoft.com/office/powerpoint/2010/main" val="4249143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summary and details for the </a:t>
            </a:r>
            <a:r>
              <a:rPr lang="en-US" dirty="0" smtClean="0"/>
              <a:t>first message that rejected. We will revisit</a:t>
            </a:r>
            <a:r>
              <a:rPr lang="en-US" baseline="0" dirty="0" smtClean="0"/>
              <a:t> this transaction later in the presentation.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21</a:t>
            </a:fld>
            <a:endParaRPr lang="en-US" dirty="0"/>
          </a:p>
        </p:txBody>
      </p:sp>
    </p:spTree>
    <p:extLst>
      <p:ext uri="{BB962C8B-B14F-4D97-AF65-F5344CB8AC3E}">
        <p14:creationId xmlns:p14="http://schemas.microsoft.com/office/powerpoint/2010/main" val="1356038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22</a:t>
            </a:fld>
            <a:endParaRPr lang="en-US" dirty="0"/>
          </a:p>
        </p:txBody>
      </p:sp>
    </p:spTree>
    <p:extLst>
      <p:ext uri="{BB962C8B-B14F-4D97-AF65-F5344CB8AC3E}">
        <p14:creationId xmlns:p14="http://schemas.microsoft.com/office/powerpoint/2010/main" val="2461563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23</a:t>
            </a:fld>
            <a:endParaRPr lang="en-US" dirty="0"/>
          </a:p>
        </p:txBody>
      </p:sp>
    </p:spTree>
    <p:extLst>
      <p:ext uri="{BB962C8B-B14F-4D97-AF65-F5344CB8AC3E}">
        <p14:creationId xmlns:p14="http://schemas.microsoft.com/office/powerpoint/2010/main" val="82481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eaLnBrk="1" fontAlgn="auto" hangingPunct="1">
              <a:spcBef>
                <a:spcPts val="0"/>
              </a:spcBef>
              <a:spcAft>
                <a:spcPts val="0"/>
              </a:spcAft>
              <a:buFont typeface="Arial" panose="020B0604020202020204" pitchFamily="34" charset="0"/>
              <a:buNone/>
              <a:defRPr/>
            </a:pPr>
            <a:r>
              <a:rPr lang="en-US" baseline="0" dirty="0" smtClean="0"/>
              <a:t>Enhanced DAAS Inquiry (eDAASINQ) is a DLA Transaction Services web application that allows users to query DoDAACs, RICs, MAPACs, Distribution Codes, NIINs, and COMMRIs. </a:t>
            </a:r>
          </a:p>
          <a:p>
            <a:pPr marL="171450" indent="-171450" defTabSz="931774" eaLnBrk="1" fontAlgn="auto" hangingPunct="1">
              <a:spcBef>
                <a:spcPts val="0"/>
              </a:spcBef>
              <a:spcAft>
                <a:spcPts val="0"/>
              </a:spcAft>
              <a:buFont typeface="Arial" panose="020B0604020202020204" pitchFamily="34" charset="0"/>
              <a:buChar char="•"/>
              <a:defRPr/>
            </a:pPr>
            <a:r>
              <a:rPr lang="en-US" baseline="0" dirty="0" smtClean="0"/>
              <a:t>User can also download various reports which include Fund Codes, the DoDAAD file, and the MAPAD file among others. </a:t>
            </a:r>
          </a:p>
          <a:p>
            <a:pPr marL="171450" indent="-171450" defTabSz="931774" eaLnBrk="1" fontAlgn="auto" hangingPunct="1">
              <a:spcBef>
                <a:spcPts val="0"/>
              </a:spcBef>
              <a:spcAft>
                <a:spcPts val="0"/>
              </a:spcAft>
              <a:buFont typeface="Arial" panose="020B0604020202020204" pitchFamily="34" charset="0"/>
              <a:buChar char="•"/>
              <a:defRPr/>
            </a:pPr>
            <a:r>
              <a:rPr lang="en-US" baseline="0" dirty="0" smtClean="0"/>
              <a:t>User can perform wildcard searches or search using a wide range of criteria such as by Major Command, Service/Agency, etc. </a:t>
            </a:r>
          </a:p>
          <a:p>
            <a:pPr marL="0" indent="0" defTabSz="931774" eaLnBrk="1" fontAlgn="auto" hangingPunct="1">
              <a:spcBef>
                <a:spcPts val="0"/>
              </a:spcBef>
              <a:spcAft>
                <a:spcPts val="0"/>
              </a:spcAft>
              <a:buFont typeface="Arial" panose="020B0604020202020204" pitchFamily="34" charset="0"/>
              <a:buNone/>
              <a:defRPr/>
            </a:pPr>
            <a:endParaRPr lang="en-US" baseline="0" dirty="0" smtClean="0"/>
          </a:p>
          <a:p>
            <a:pPr defTabSz="931774" eaLnBrk="1" fontAlgn="auto" hangingPunct="1">
              <a:spcBef>
                <a:spcPts val="0"/>
              </a:spcBef>
              <a:spcAft>
                <a:spcPts val="0"/>
              </a:spcAft>
              <a:defRPr/>
            </a:pPr>
            <a:r>
              <a:rPr lang="en-US" baseline="0" dirty="0" smtClean="0"/>
              <a:t>A stripped-down version of eDAASINQ, simply called DAASINQ is available for users who have not been granted access to the CAC-enabled site. </a:t>
            </a:r>
          </a:p>
          <a:p>
            <a:pPr marL="171450" indent="-171450" defTabSz="931774" eaLnBrk="1" fontAlgn="auto" hangingPunct="1">
              <a:spcBef>
                <a:spcPts val="0"/>
              </a:spcBef>
              <a:spcAft>
                <a:spcPts val="0"/>
              </a:spcAft>
              <a:buFont typeface="Arial" panose="020B0604020202020204" pitchFamily="34" charset="0"/>
              <a:buChar char="•"/>
              <a:defRPr/>
            </a:pPr>
            <a:r>
              <a:rPr lang="en-US" baseline="0" dirty="0" smtClean="0"/>
              <a:t>Downloads are not available in DAASINQ, and a user can only query one code at a time. </a:t>
            </a:r>
          </a:p>
          <a:p>
            <a:pPr defTabSz="931774" eaLnBrk="1" fontAlgn="auto" hangingPunct="1">
              <a:spcBef>
                <a:spcPts val="0"/>
              </a:spcBef>
              <a:spcAft>
                <a:spcPts val="0"/>
              </a:spcAft>
              <a:defRPr/>
            </a:pPr>
            <a:endParaRPr lang="en-US" baseline="0" dirty="0" smtClean="0"/>
          </a:p>
        </p:txBody>
      </p:sp>
      <p:sp>
        <p:nvSpPr>
          <p:cNvPr id="4" name="Slide Number Placeholder 3"/>
          <p:cNvSpPr>
            <a:spLocks noGrp="1"/>
          </p:cNvSpPr>
          <p:nvPr>
            <p:ph type="sldNum" sz="quarter" idx="10"/>
          </p:nvPr>
        </p:nvSpPr>
        <p:spPr/>
        <p:txBody>
          <a:bodyPr/>
          <a:lstStyle/>
          <a:p>
            <a:fld id="{32413181-755A-4135-8081-4CA8179802BD}" type="slidenum">
              <a:rPr lang="en-US" smtClean="0"/>
              <a:pPr/>
              <a:t>24</a:t>
            </a:fld>
            <a:endParaRPr lang="en-US" dirty="0"/>
          </a:p>
        </p:txBody>
      </p:sp>
    </p:spTree>
    <p:extLst>
      <p:ext uri="{BB962C8B-B14F-4D97-AF65-F5344CB8AC3E}">
        <p14:creationId xmlns:p14="http://schemas.microsoft.com/office/powerpoint/2010/main" val="3111467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Displayed is the eDAASINQ</a:t>
            </a:r>
            <a:r>
              <a:rPr lang="en-US" baseline="0" dirty="0" smtClean="0"/>
              <a:t> home page.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25</a:t>
            </a:fld>
            <a:endParaRPr lang="en-US" dirty="0"/>
          </a:p>
        </p:txBody>
      </p:sp>
    </p:spTree>
    <p:extLst>
      <p:ext uri="{BB962C8B-B14F-4D97-AF65-F5344CB8AC3E}">
        <p14:creationId xmlns:p14="http://schemas.microsoft.com/office/powerpoint/2010/main" val="2739202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slide</a:t>
            </a:r>
            <a:r>
              <a:rPr lang="en-US" baseline="0" dirty="0" smtClean="0"/>
              <a:t> displays the MILSBILLS header inquiry for the bill we queried earlier in MILSINQ. </a:t>
            </a:r>
          </a:p>
          <a:p>
            <a:pPr marL="171450" indent="-171450">
              <a:buFont typeface="Arial" panose="020B0604020202020204" pitchFamily="34" charset="0"/>
              <a:buChar char="•"/>
            </a:pPr>
            <a:r>
              <a:rPr lang="en-US" baseline="0" dirty="0" smtClean="0"/>
              <a:t>The buyer DoDAAC, W91000 populates DoDAAC field.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26</a:t>
            </a:fld>
            <a:endParaRPr lang="en-US" dirty="0"/>
          </a:p>
        </p:txBody>
      </p:sp>
    </p:spTree>
    <p:extLst>
      <p:ext uri="{BB962C8B-B14F-4D97-AF65-F5344CB8AC3E}">
        <p14:creationId xmlns:p14="http://schemas.microsoft.com/office/powerpoint/2010/main" val="2094447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information</a:t>
            </a:r>
            <a:r>
              <a:rPr lang="en-US" baseline="0" dirty="0" smtClean="0"/>
              <a:t> </a:t>
            </a:r>
            <a:r>
              <a:rPr lang="en-US" baseline="0" dirty="0" smtClean="0"/>
              <a:t>returned:</a:t>
            </a:r>
            <a:endParaRPr lang="en-US" baseline="0" dirty="0" smtClean="0"/>
          </a:p>
          <a:p>
            <a:endParaRPr lang="en-US" baseline="0" dirty="0" smtClean="0"/>
          </a:p>
          <a:p>
            <a:pPr marL="171450" indent="-171450">
              <a:buFont typeface="Arial" panose="020B0604020202020204" pitchFamily="34" charset="0"/>
              <a:buChar char="•"/>
            </a:pPr>
            <a:r>
              <a:rPr lang="en-US" baseline="0" dirty="0" smtClean="0"/>
              <a:t>We are looking at the DoDAAC  Information tab</a:t>
            </a:r>
          </a:p>
          <a:p>
            <a:pPr marL="171450" indent="-171450">
              <a:buFont typeface="Arial" panose="020B0604020202020204" pitchFamily="34" charset="0"/>
              <a:buChar char="•"/>
            </a:pPr>
            <a:r>
              <a:rPr lang="en-US" baseline="0" dirty="0" smtClean="0"/>
              <a:t>The top section displays important information such as the Authority Code for example. </a:t>
            </a:r>
            <a:endParaRPr lang="en-US" baseline="0" dirty="0" smtClean="0"/>
          </a:p>
          <a:p>
            <a:pPr marL="171450" indent="-171450">
              <a:buFont typeface="Arial" panose="020B0604020202020204" pitchFamily="34" charset="0"/>
              <a:buChar char="•"/>
            </a:pPr>
            <a:r>
              <a:rPr lang="en-US" baseline="0" dirty="0" smtClean="0"/>
              <a:t>DAAS </a:t>
            </a:r>
            <a:r>
              <a:rPr lang="en-US" baseline="0" dirty="0" smtClean="0"/>
              <a:t>will reject a requisition by a DODAAC with </a:t>
            </a:r>
            <a:r>
              <a:rPr lang="en-US" dirty="0">
                <a:latin typeface="Times New Roman" panose="02020603050405020304" pitchFamily="18" charset="0"/>
                <a:cs typeface="Times New Roman" panose="02020603050405020304" pitchFamily="18" charset="0"/>
              </a:rPr>
              <a:t>Authority Code 01, 06, </a:t>
            </a:r>
            <a:r>
              <a:rPr lang="en-US" dirty="0" smtClean="0">
                <a:latin typeface="Times New Roman" panose="02020603050405020304" pitchFamily="18" charset="0"/>
                <a:cs typeface="Times New Roman" panose="02020603050405020304" pitchFamily="18" charset="0"/>
              </a:rPr>
              <a:t>07</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COMMRI </a:t>
            </a:r>
            <a:r>
              <a:rPr lang="en-US" dirty="0">
                <a:latin typeface="Times New Roman" panose="02020603050405020304" pitchFamily="18" charset="0"/>
                <a:cs typeface="Times New Roman" panose="02020603050405020304" pitchFamily="18" charset="0"/>
              </a:rPr>
              <a:t>Information </a:t>
            </a:r>
            <a:r>
              <a:rPr lang="en-US" dirty="0" smtClean="0">
                <a:latin typeface="Times New Roman" panose="02020603050405020304" pitchFamily="18" charset="0"/>
                <a:cs typeface="Times New Roman" panose="02020603050405020304" pitchFamily="18" charset="0"/>
              </a:rPr>
              <a:t>section is directly below.</a:t>
            </a: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data-pattern (DP) COMMRI is where supply-related transactions are sent to. In this example, RUQACJP represents GCSS-Army. </a:t>
            </a:r>
          </a:p>
          <a:p>
            <a:pPr marL="628650" lvl="1"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For example, status and MRA follow-up  transactions for DoDAAC W91000 would route to this COMMRI. </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The billing (BILL) COMMRI is where billing-related transactions are sent. RUSAJUA is the financial side of GCSS-Army. </a:t>
            </a:r>
          </a:p>
          <a:p>
            <a:pPr marL="628650" lvl="1"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Interfund Bills would route to this COMMRI.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27</a:t>
            </a:fld>
            <a:endParaRPr lang="en-US" dirty="0"/>
          </a:p>
        </p:txBody>
      </p:sp>
    </p:spTree>
    <p:extLst>
      <p:ext uri="{BB962C8B-B14F-4D97-AF65-F5344CB8AC3E}">
        <p14:creationId xmlns:p14="http://schemas.microsoft.com/office/powerpoint/2010/main" val="1222349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Generally</a:t>
            </a:r>
            <a:r>
              <a:rPr lang="en-US" baseline="0" dirty="0" smtClean="0">
                <a:latin typeface="Times New Roman" panose="02020603050405020304" pitchFamily="18" charset="0"/>
                <a:cs typeface="Times New Roman" panose="02020603050405020304" pitchFamily="18" charset="0"/>
              </a:rPr>
              <a:t> speaking, c</a:t>
            </a:r>
            <a:r>
              <a:rPr lang="en-US" dirty="0" smtClean="0">
                <a:latin typeface="Times New Roman" panose="02020603050405020304" pitchFamily="18" charset="0"/>
                <a:cs typeface="Times New Roman" panose="02020603050405020304" pitchFamily="18" charset="0"/>
              </a:rPr>
              <a:t>omponent</a:t>
            </a:r>
            <a:r>
              <a:rPr lang="en-US" baseline="0" dirty="0" smtClean="0">
                <a:latin typeface="Times New Roman" panose="02020603050405020304" pitchFamily="18" charset="0"/>
                <a:cs typeface="Times New Roman" panose="02020603050405020304" pitchFamily="18" charset="0"/>
              </a:rPr>
              <a:t> DoDAAC  Central Service Points (CSPs) can assign COMMRIs for their respective DoDAACs and RICs. DLA Transaction Services logistics support personnel can do this as well. </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For some services, DLA Transaction Services associates billing COMMRIs to identifiers based on service-specific rules:</a:t>
            </a:r>
          </a:p>
          <a:p>
            <a:pPr marL="628650" lvl="1"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For example, Army billing COMMRIs are linked to a Fiscal Station Number (FSN); Air Force to Account Disbursing Station Number (ADSN)</a:t>
            </a:r>
          </a:p>
          <a:p>
            <a:pPr marL="628650" lvl="1"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These identifiers are in a precise record position within the first line of the TAC 3 (billing) address</a:t>
            </a:r>
          </a:p>
          <a:p>
            <a:pPr marL="628650" lvl="1"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eDAASINQ has an “ADSN/FSN” field to conveniently display this information</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28</a:t>
            </a:fld>
            <a:endParaRPr lang="en-US" dirty="0"/>
          </a:p>
        </p:txBody>
      </p:sp>
    </p:spTree>
    <p:extLst>
      <p:ext uri="{BB962C8B-B14F-4D97-AF65-F5344CB8AC3E}">
        <p14:creationId xmlns:p14="http://schemas.microsoft.com/office/powerpoint/2010/main" val="1222349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eDAASINQ and DAASINQ side-by-side</a:t>
            </a:r>
          </a:p>
          <a:p>
            <a:r>
              <a:rPr lang="en-US" dirty="0" smtClean="0"/>
              <a:t>Notice the additional menu options in eDAASINQ</a:t>
            </a:r>
            <a:r>
              <a:rPr lang="en-US" baseline="0" dirty="0" smtClean="0"/>
              <a:t> along with the additional tabs on the query display</a:t>
            </a:r>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29</a:t>
            </a:fld>
            <a:endParaRPr lang="en-US" dirty="0"/>
          </a:p>
        </p:txBody>
      </p:sp>
    </p:spTree>
    <p:extLst>
      <p:ext uri="{BB962C8B-B14F-4D97-AF65-F5344CB8AC3E}">
        <p14:creationId xmlns:p14="http://schemas.microsoft.com/office/powerpoint/2010/main" val="411182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DLA Transaction Services is an organization within DLA</a:t>
            </a:r>
            <a:r>
              <a:rPr lang="en-US" baseline="0" dirty="0" smtClean="0"/>
              <a:t> </a:t>
            </a:r>
            <a:r>
              <a:rPr lang="en-US" baseline="0" dirty="0" smtClean="0"/>
              <a:t>J6 Information Operations</a:t>
            </a:r>
            <a:endParaRPr lang="en-US" baseline="0" dirty="0" smtClean="0"/>
          </a:p>
          <a:p>
            <a:endParaRPr lang="en-US" baseline="0" dirty="0" smtClean="0"/>
          </a:p>
          <a:p>
            <a:r>
              <a:rPr lang="en-US" baseline="0" dirty="0" smtClean="0"/>
              <a:t>They formerly  </a:t>
            </a:r>
            <a:r>
              <a:rPr lang="en-US" baseline="0" dirty="0" smtClean="0"/>
              <a:t>called the Defense Automated Addressing System Center until </a:t>
            </a:r>
            <a:r>
              <a:rPr lang="en-US" baseline="0" dirty="0" smtClean="0"/>
              <a:t>when </a:t>
            </a:r>
            <a:r>
              <a:rPr lang="en-US" baseline="0" dirty="0" smtClean="0"/>
              <a:t>the name was changed to DLA Transaction Services</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dirty="0" smtClean="0"/>
              <a:t>DLA Transaction Services hosts </a:t>
            </a:r>
            <a:r>
              <a:rPr lang="en-US" baseline="0" dirty="0" smtClean="0"/>
              <a:t>MAC I systems, which is a measure of MISSION CRITICALITY AND AVAILABILITY</a:t>
            </a:r>
          </a:p>
          <a:p>
            <a:pPr defTabSz="931774" eaLnBrk="1" fontAlgn="auto" hangingPunct="1">
              <a:spcBef>
                <a:spcPts val="0"/>
              </a:spcBef>
              <a:spcAft>
                <a:spcPts val="0"/>
              </a:spcAft>
              <a:defRPr/>
            </a:pPr>
            <a:endParaRPr lang="en-US" baseline="0" dirty="0" smtClean="0">
              <a:effectLst/>
            </a:endParaRPr>
          </a:p>
          <a:p>
            <a:pPr defTabSz="931774" eaLnBrk="1" fontAlgn="auto" hangingPunct="1">
              <a:spcBef>
                <a:spcPts val="0"/>
              </a:spcBef>
              <a:spcAft>
                <a:spcPts val="0"/>
              </a:spcAft>
              <a:defRPr/>
            </a:pPr>
            <a:r>
              <a:rPr lang="en-US" baseline="0" dirty="0" smtClean="0">
                <a:effectLst/>
              </a:rPr>
              <a:t>They provide a full range of transaction processing capabilities, including receipt, editing, routing, translation, conversion and deliver.</a:t>
            </a:r>
          </a:p>
          <a:p>
            <a:pPr defTabSz="931774" eaLnBrk="1" fontAlgn="auto" hangingPunct="1">
              <a:spcBef>
                <a:spcPts val="0"/>
              </a:spcBef>
              <a:spcAft>
                <a:spcPts val="0"/>
              </a:spcAft>
              <a:defRPr/>
            </a:pPr>
            <a:endParaRPr lang="en-US" baseline="0" dirty="0" smtClean="0">
              <a:effectLst/>
            </a:endParaRPr>
          </a:p>
          <a:p>
            <a:pPr defTabSz="931774" eaLnBrk="1" fontAlgn="auto" hangingPunct="1">
              <a:spcBef>
                <a:spcPts val="0"/>
              </a:spcBef>
              <a:spcAft>
                <a:spcPts val="0"/>
              </a:spcAft>
              <a:defRPr/>
            </a:pPr>
            <a:r>
              <a:rPr lang="en-US" baseline="0" dirty="0" smtClean="0">
                <a:effectLst/>
              </a:rPr>
              <a:t>DLA Transaction Services processes approximately 21 million transaction a day in support of over 266K DODAACs and 32K EDI trading partners</a:t>
            </a:r>
          </a:p>
          <a:p>
            <a:pPr defTabSz="931774" eaLnBrk="1" fontAlgn="auto" hangingPunct="1">
              <a:spcBef>
                <a:spcPts val="0"/>
              </a:spcBef>
              <a:spcAft>
                <a:spcPts val="0"/>
              </a:spcAft>
              <a:defRPr/>
            </a:pPr>
            <a:endParaRPr lang="en-US" baseline="0" dirty="0" smtClean="0">
              <a:effectLst/>
            </a:endParaRPr>
          </a:p>
          <a:p>
            <a:pPr defTabSz="931774" eaLnBrk="1" fontAlgn="auto" hangingPunct="1">
              <a:spcBef>
                <a:spcPts val="0"/>
              </a:spcBef>
              <a:spcAft>
                <a:spcPts val="0"/>
              </a:spcAft>
              <a:defRPr/>
            </a:pPr>
            <a:endParaRPr lang="en-US" dirty="0" smtClean="0">
              <a:effectLst/>
            </a:endParaRPr>
          </a:p>
          <a:p>
            <a:endParaRPr lang="en-US" baseline="0" dirty="0" smtClean="0"/>
          </a:p>
        </p:txBody>
      </p:sp>
      <p:sp>
        <p:nvSpPr>
          <p:cNvPr id="4" name="Slide Number Placeholder 3"/>
          <p:cNvSpPr>
            <a:spLocks noGrp="1"/>
          </p:cNvSpPr>
          <p:nvPr>
            <p:ph type="sldNum" sz="quarter" idx="10"/>
          </p:nvPr>
        </p:nvSpPr>
        <p:spPr/>
        <p:txBody>
          <a:bodyPr/>
          <a:lstStyle/>
          <a:p>
            <a:fld id="{32413181-755A-4135-8081-4CA8179802B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a:t>
            </a:r>
            <a:r>
              <a:rPr lang="en-US" baseline="0" dirty="0" smtClean="0"/>
              <a:t>of </a:t>
            </a:r>
            <a:r>
              <a:rPr lang="en-US" baseline="0" dirty="0" smtClean="0"/>
              <a:t>a RIC </a:t>
            </a:r>
            <a:r>
              <a:rPr lang="en-US" baseline="0" dirty="0" smtClean="0"/>
              <a:t>query</a:t>
            </a:r>
          </a:p>
          <a:p>
            <a:r>
              <a:rPr lang="en-US" baseline="0" dirty="0" smtClean="0"/>
              <a:t>RIC </a:t>
            </a:r>
            <a:r>
              <a:rPr lang="en-US" baseline="0" dirty="0" smtClean="0"/>
              <a:t>B14, TACOM Rock Island is associated </a:t>
            </a:r>
            <a:r>
              <a:rPr lang="en-US" baseline="0" dirty="0" smtClean="0"/>
              <a:t>to </a:t>
            </a:r>
            <a:r>
              <a:rPr lang="en-US" baseline="0" dirty="0" smtClean="0"/>
              <a:t>COMMRI RUSAHID which is the MILS component of Army LMP</a:t>
            </a:r>
          </a:p>
          <a:p>
            <a:r>
              <a:rPr lang="en-US" baseline="0" dirty="0" smtClean="0"/>
              <a:t>Notice however that the “Last Transmit Info” shows RUSAHRU in the header.</a:t>
            </a:r>
          </a:p>
          <a:p>
            <a:r>
              <a:rPr lang="en-US" baseline="0" dirty="0" smtClean="0"/>
              <a:t>This is due to DAAS routing rules which on a DIC basis, cross-reference the LMP MILS COMMRI to the LMP DLMS COMMRI</a:t>
            </a:r>
          </a:p>
          <a:p>
            <a:r>
              <a:rPr lang="en-US" baseline="0" dirty="0" smtClean="0"/>
              <a:t>The item ordered in our example document is managed by B14 and you can see that the DoDAAC for this RIC (W52H09) is the Billing DoDAAC</a:t>
            </a:r>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30</a:t>
            </a:fld>
            <a:endParaRPr lang="en-US" dirty="0"/>
          </a:p>
        </p:txBody>
      </p:sp>
    </p:spTree>
    <p:extLst>
      <p:ext uri="{BB962C8B-B14F-4D97-AF65-F5344CB8AC3E}">
        <p14:creationId xmlns:p14="http://schemas.microsoft.com/office/powerpoint/2010/main" val="1214608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DLA Transaction Services</a:t>
            </a:r>
            <a:r>
              <a:rPr lang="en-US" baseline="0" dirty="0" smtClean="0"/>
              <a:t> receives NIIN updates from the Federal Logistics Information System (FLIS).</a:t>
            </a:r>
          </a:p>
          <a:p>
            <a:pPr marL="171450" indent="-171450">
              <a:buFont typeface="Arial" panose="020B0604020202020204" pitchFamily="34" charset="0"/>
              <a:buChar char="•"/>
            </a:pPr>
            <a:r>
              <a:rPr lang="en-US" baseline="0" dirty="0" smtClean="0"/>
              <a:t>This information is used to maintain the DAAS source of supply (SoS) table which is used when routing transactions. </a:t>
            </a:r>
          </a:p>
          <a:p>
            <a:pPr marL="628650" lvl="1" indent="-171450">
              <a:buFont typeface="Arial" panose="020B0604020202020204" pitchFamily="34" charset="0"/>
              <a:buChar char="•"/>
            </a:pPr>
            <a:r>
              <a:rPr lang="en-US" baseline="0" dirty="0" smtClean="0"/>
              <a:t>For example, a transaction addressed to SMS containing this NIIN would be re-addressed to B14 based on the information shown</a:t>
            </a:r>
          </a:p>
          <a:p>
            <a:pPr marL="171450" indent="-171450">
              <a:buFont typeface="Arial" panose="020B0604020202020204" pitchFamily="34" charset="0"/>
              <a:buChar char="•"/>
            </a:pPr>
            <a:r>
              <a:rPr lang="en-US" baseline="0" dirty="0" smtClean="0"/>
              <a:t>The DAAS and FLIS tables are occasionally out of sync, but FLIS is the authoritative source of item management information</a:t>
            </a:r>
          </a:p>
          <a:p>
            <a:pPr marL="628650" lvl="1" indent="-171450">
              <a:buFont typeface="Arial" panose="020B0604020202020204" pitchFamily="34" charset="0"/>
              <a:buChar char="•"/>
            </a:pPr>
            <a:r>
              <a:rPr lang="en-US" baseline="0" dirty="0" smtClean="0"/>
              <a:t>An out-of-date record can lead to the misrouting of transactions </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32413181-755A-4135-8081-4CA8179802BD}" type="slidenum">
              <a:rPr lang="en-US" smtClean="0"/>
              <a:pPr/>
              <a:t>31</a:t>
            </a:fld>
            <a:endParaRPr lang="en-US" dirty="0"/>
          </a:p>
        </p:txBody>
      </p:sp>
    </p:spTree>
    <p:extLst>
      <p:ext uri="{BB962C8B-B14F-4D97-AF65-F5344CB8AC3E}">
        <p14:creationId xmlns:p14="http://schemas.microsoft.com/office/powerpoint/2010/main" val="3197758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This slide displays COMMRI query</a:t>
            </a:r>
            <a:r>
              <a:rPr lang="en-US" baseline="0" dirty="0" smtClean="0"/>
              <a:t> results: </a:t>
            </a:r>
          </a:p>
          <a:p>
            <a:pPr marL="171450" indent="-171450">
              <a:buFont typeface="Arial" panose="020B0604020202020204" pitchFamily="34" charset="0"/>
              <a:buChar char="•"/>
            </a:pPr>
            <a:r>
              <a:rPr lang="en-US" baseline="0" dirty="0" smtClean="0"/>
              <a:t>The query on the left is Army Logistics Modernization Program (LMP)</a:t>
            </a:r>
          </a:p>
          <a:p>
            <a:pPr marL="628650" lvl="1" indent="-171450">
              <a:buFont typeface="Arial" panose="020B0604020202020204" pitchFamily="34" charset="0"/>
              <a:buChar char="•"/>
            </a:pPr>
            <a:r>
              <a:rPr lang="en-US" baseline="0" dirty="0" smtClean="0"/>
              <a:t>This is the system performing the billing in this case</a:t>
            </a:r>
          </a:p>
          <a:p>
            <a:pPr marL="171450" indent="-171450">
              <a:buFont typeface="Arial" panose="020B0604020202020204" pitchFamily="34" charset="0"/>
              <a:buChar char="•"/>
            </a:pPr>
            <a:r>
              <a:rPr lang="en-US" baseline="0" dirty="0" smtClean="0"/>
              <a:t>The query on the right is GCSS-Army – Financial</a:t>
            </a:r>
          </a:p>
          <a:p>
            <a:pPr marL="628650" lvl="1" indent="-171450">
              <a:buFont typeface="Arial" panose="020B0604020202020204" pitchFamily="34" charset="0"/>
              <a:buChar char="•"/>
            </a:pPr>
            <a:r>
              <a:rPr lang="en-US" baseline="0" dirty="0" smtClean="0"/>
              <a:t>This is the system receiving the bill</a:t>
            </a:r>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32</a:t>
            </a:fld>
            <a:endParaRPr lang="en-US" dirty="0"/>
          </a:p>
        </p:txBody>
      </p:sp>
    </p:spTree>
    <p:extLst>
      <p:ext uri="{BB962C8B-B14F-4D97-AF65-F5344CB8AC3E}">
        <p14:creationId xmlns:p14="http://schemas.microsoft.com/office/powerpoint/2010/main" val="4113931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provides some clarifications between routing and delivery:</a:t>
            </a:r>
          </a:p>
          <a:p>
            <a:pPr marL="171450" indent="-171450">
              <a:buFont typeface="Arial" panose="020B0604020202020204" pitchFamily="34" charset="0"/>
              <a:buChar char="•"/>
            </a:pPr>
            <a:r>
              <a:rPr lang="en-US" baseline="0" dirty="0" smtClean="0"/>
              <a:t>Individual transactions route to DoDAACs or RICs</a:t>
            </a:r>
          </a:p>
          <a:p>
            <a:pPr marL="171450" indent="-171450">
              <a:buFont typeface="Arial" panose="020B0604020202020204" pitchFamily="34" charset="0"/>
              <a:buChar char="•"/>
            </a:pPr>
            <a:r>
              <a:rPr lang="en-US" baseline="0" dirty="0" smtClean="0"/>
              <a:t>Transactions route according to a multitude of business rules that come from the DLMs and service-specific guidance</a:t>
            </a:r>
          </a:p>
          <a:p>
            <a:pPr marL="171450" indent="-171450">
              <a:buFont typeface="Arial" panose="020B0604020202020204" pitchFamily="34" charset="0"/>
              <a:buChar char="•"/>
            </a:pPr>
            <a:r>
              <a:rPr lang="en-US" baseline="0" dirty="0" smtClean="0"/>
              <a:t>Transactions are packaged into messages that are delivered to a COMMRI</a:t>
            </a:r>
          </a:p>
          <a:p>
            <a:endParaRPr lang="en-US" baseline="0" dirty="0" smtClean="0"/>
          </a:p>
        </p:txBody>
      </p:sp>
      <p:sp>
        <p:nvSpPr>
          <p:cNvPr id="4" name="Slide Number Placeholder 3"/>
          <p:cNvSpPr>
            <a:spLocks noGrp="1"/>
          </p:cNvSpPr>
          <p:nvPr>
            <p:ph type="sldNum" sz="quarter" idx="10"/>
          </p:nvPr>
        </p:nvSpPr>
        <p:spPr/>
        <p:txBody>
          <a:bodyPr/>
          <a:lstStyle/>
          <a:p>
            <a:fld id="{32413181-755A-4135-8081-4CA8179802BD}" type="slidenum">
              <a:rPr lang="en-US" smtClean="0"/>
              <a:pPr/>
              <a:t>33</a:t>
            </a:fld>
            <a:endParaRPr lang="en-US" dirty="0"/>
          </a:p>
        </p:txBody>
      </p:sp>
    </p:spTree>
    <p:extLst>
      <p:ext uri="{BB962C8B-B14F-4D97-AF65-F5344CB8AC3E}">
        <p14:creationId xmlns:p14="http://schemas.microsoft.com/office/powerpoint/2010/main" val="3256169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COMMRIs on the right are some used exclusively by DAAS. I included a description of each since you will often see them when using DAAS applications. </a:t>
            </a:r>
          </a:p>
          <a:p>
            <a:pPr marL="171450" indent="-171450">
              <a:buFont typeface="Arial" panose="020B0604020202020204" pitchFamily="34" charset="0"/>
              <a:buChar char="•"/>
            </a:pPr>
            <a:r>
              <a:rPr lang="en-US" baseline="0" dirty="0" smtClean="0"/>
              <a:t>RUTTTTT is used to “terminate” transactions in</a:t>
            </a:r>
            <a:r>
              <a:rPr lang="en-US" dirty="0" smtClean="0"/>
              <a:t> DAAS. Sometimes this is performed when a transaction has rejected with AE9 supply status. Other times, it is used to terminate the A_8 status transaction from the SoS. Additionally, it associated to DODAACs and RICs that have no COMMRI assignment. </a:t>
            </a:r>
          </a:p>
          <a:p>
            <a:pPr marL="171450" indent="-171450">
              <a:buFont typeface="Arial" panose="020B0604020202020204" pitchFamily="34" charset="0"/>
              <a:buChar char="•"/>
            </a:pPr>
            <a:r>
              <a:rPr lang="en-US" dirty="0" smtClean="0"/>
              <a:t>RURRRRR denotes that a transaction was rejected and terminated in DAAS. </a:t>
            </a:r>
          </a:p>
          <a:p>
            <a:pPr marL="171450" indent="-171450">
              <a:buFont typeface="Arial" panose="020B0604020202020204" pitchFamily="34" charset="0"/>
              <a:buChar char="•"/>
            </a:pPr>
            <a:r>
              <a:rPr lang="en-US" dirty="0" smtClean="0"/>
              <a:t>RUMMMMM was used for the DAAS mailer. That was an decommissioned process where GSA customers could received physical mail in lieu of electronic transaction status. This COMMRI essentially serves the same purpose as RUTTTTT, but will presumably be replaced with RUTTTTT in the future. </a:t>
            </a:r>
          </a:p>
          <a:p>
            <a:pPr marL="171450" indent="-171450">
              <a:buFont typeface="Arial" panose="020B0604020202020204" pitchFamily="34" charset="0"/>
              <a:buChar char="•"/>
            </a:pPr>
            <a:r>
              <a:rPr lang="en-US" dirty="0" smtClean="0"/>
              <a:t>RUSAZZZ is assigned automatically by DAAS when new DoDAACs or RICs are created. Transactions that route to this COMMRI build up in an “Intercept” queue, and the system periodically attempts to re-transmit the queued messages to a valid COMMRI. </a:t>
            </a:r>
          </a:p>
          <a:p>
            <a:endParaRPr lang="en-US" dirty="0"/>
          </a:p>
          <a:p>
            <a:endParaRPr lang="en-US" dirty="0" smtClean="0"/>
          </a:p>
          <a:p>
            <a:endParaRPr lang="en-US" baseline="0" dirty="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34</a:t>
            </a:fld>
            <a:endParaRPr lang="en-US" dirty="0"/>
          </a:p>
        </p:txBody>
      </p:sp>
    </p:spTree>
    <p:extLst>
      <p:ext uri="{BB962C8B-B14F-4D97-AF65-F5344CB8AC3E}">
        <p14:creationId xmlns:p14="http://schemas.microsoft.com/office/powerpoint/2010/main" val="3742789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Recall our transactions that rejected in MILSINQ:</a:t>
            </a:r>
          </a:p>
          <a:p>
            <a:endParaRPr lang="en-US" baseline="0" dirty="0" smtClean="0"/>
          </a:p>
          <a:p>
            <a:pPr marL="171450" indent="-171450">
              <a:buFont typeface="Arial" panose="020B0604020202020204" pitchFamily="34" charset="0"/>
              <a:buChar char="•"/>
            </a:pPr>
            <a:r>
              <a:rPr lang="en-US" baseline="0" dirty="0" smtClean="0"/>
              <a:t>The first four messages rejected due to an invalid Bill-To address:</a:t>
            </a:r>
            <a:endParaRPr lang="en-US" baseline="0" dirty="0" smtClean="0"/>
          </a:p>
          <a:p>
            <a:pPr marL="628650" lvl="1" indent="-171450">
              <a:buFont typeface="Arial" panose="020B0604020202020204" pitchFamily="34" charset="0"/>
              <a:buChar char="•"/>
            </a:pPr>
            <a:r>
              <a:rPr lang="en-US" baseline="0" dirty="0" smtClean="0"/>
              <a:t>DBAA00 is a MAPAC and cannot be used as a bill-to activity</a:t>
            </a: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eDAASINQ can be used to query MAPAC information</a:t>
            </a:r>
            <a:endParaRPr lang="en-US" baseline="0" dirty="0" smtClean="0"/>
          </a:p>
          <a:p>
            <a:pPr marL="171450" indent="-171450">
              <a:buFont typeface="Arial" panose="020B0604020202020204" pitchFamily="34" charset="0"/>
              <a:buChar char="•"/>
            </a:pPr>
            <a:r>
              <a:rPr lang="en-US" baseline="0" dirty="0" smtClean="0"/>
              <a:t>The screenshot on the right shows the POC information for this MAPAC</a:t>
            </a:r>
            <a:endParaRPr lang="en-US" baseline="0" dirty="0" smtClean="0"/>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35</a:t>
            </a:fld>
            <a:endParaRPr lang="en-US" dirty="0"/>
          </a:p>
        </p:txBody>
      </p:sp>
    </p:spTree>
    <p:extLst>
      <p:ext uri="{BB962C8B-B14F-4D97-AF65-F5344CB8AC3E}">
        <p14:creationId xmlns:p14="http://schemas.microsoft.com/office/powerpoint/2010/main" val="1766964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Messages seven</a:t>
            </a:r>
            <a:r>
              <a:rPr lang="en-US" baseline="0" dirty="0" smtClean="0"/>
              <a:t> through nine rejected due to an unauthorized bill-to address</a:t>
            </a:r>
            <a:r>
              <a:rPr lang="en-US" dirty="0" smtClean="0"/>
              <a:t>, F2DCBW</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F2DCBW</a:t>
            </a:r>
            <a:r>
              <a:rPr lang="en-US" baseline="0" dirty="0" smtClean="0"/>
              <a:t> has </a:t>
            </a:r>
            <a:r>
              <a:rPr lang="en-US" dirty="0" smtClean="0"/>
              <a:t>an </a:t>
            </a:r>
            <a:r>
              <a:rPr lang="en-US" dirty="0" smtClean="0"/>
              <a:t>authority </a:t>
            </a:r>
            <a:r>
              <a:rPr lang="en-US" dirty="0" smtClean="0"/>
              <a:t>code of ‘07’ which is for Administrative use</a:t>
            </a:r>
            <a:r>
              <a:rPr lang="en-US" baseline="0" dirty="0" smtClean="0"/>
              <a:t> only</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Recall</a:t>
            </a:r>
            <a:r>
              <a:rPr lang="en-US" baseline="0" dirty="0" smtClean="0"/>
              <a:t> that authority codes </a:t>
            </a:r>
            <a:r>
              <a:rPr lang="en-US" dirty="0" smtClean="0"/>
              <a:t>01,06</a:t>
            </a:r>
            <a:r>
              <a:rPr lang="en-US" dirty="0" smtClean="0"/>
              <a:t>, 07 </a:t>
            </a:r>
            <a:r>
              <a:rPr lang="en-US" dirty="0" smtClean="0"/>
              <a:t>are invalid for billing</a:t>
            </a:r>
            <a:endParaRPr lang="en-US" dirty="0" smtClean="0"/>
          </a:p>
          <a:p>
            <a:endParaRPr lang="en-US" dirty="0" smtClean="0"/>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36</a:t>
            </a:fld>
            <a:endParaRPr lang="en-US" dirty="0"/>
          </a:p>
        </p:txBody>
      </p:sp>
    </p:spTree>
    <p:extLst>
      <p:ext uri="{BB962C8B-B14F-4D97-AF65-F5344CB8AC3E}">
        <p14:creationId xmlns:p14="http://schemas.microsoft.com/office/powerpoint/2010/main" val="742530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eDAASINQ </a:t>
            </a:r>
            <a:r>
              <a:rPr lang="en-US" dirty="0" smtClean="0"/>
              <a:t>Review</a:t>
            </a:r>
          </a:p>
          <a:p>
            <a:endParaRPr lang="en-US" dirty="0" smtClean="0"/>
          </a:p>
        </p:txBody>
      </p:sp>
      <p:sp>
        <p:nvSpPr>
          <p:cNvPr id="4" name="Slide Number Placeholder 3"/>
          <p:cNvSpPr>
            <a:spLocks noGrp="1"/>
          </p:cNvSpPr>
          <p:nvPr>
            <p:ph type="sldNum" sz="quarter" idx="10"/>
          </p:nvPr>
        </p:nvSpPr>
        <p:spPr/>
        <p:txBody>
          <a:bodyPr/>
          <a:lstStyle/>
          <a:p>
            <a:fld id="{32413181-755A-4135-8081-4CA8179802BD}" type="slidenum">
              <a:rPr lang="en-US" smtClean="0"/>
              <a:pPr/>
              <a:t>37</a:t>
            </a:fld>
            <a:endParaRPr lang="en-US" dirty="0"/>
          </a:p>
        </p:txBody>
      </p:sp>
    </p:spTree>
    <p:extLst>
      <p:ext uri="{BB962C8B-B14F-4D97-AF65-F5344CB8AC3E}">
        <p14:creationId xmlns:p14="http://schemas.microsoft.com/office/powerpoint/2010/main" val="1765780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Logistics Data Gateway (LDG) is another option for researching logistics bills. </a:t>
            </a:r>
          </a:p>
          <a:p>
            <a:pPr marL="628650" lvl="1" indent="-171450">
              <a:buFont typeface="Arial" panose="020B0604020202020204" pitchFamily="34" charset="0"/>
              <a:buChar char="•"/>
            </a:pPr>
            <a:r>
              <a:rPr lang="en-US" baseline="0" dirty="0" smtClean="0"/>
              <a:t>LDG retains data longer than MILSINQ which only retains data for 1 year, and 2 years for FMS-related data</a:t>
            </a:r>
          </a:p>
          <a:p>
            <a:pPr marL="628650" lvl="1" indent="-171450">
              <a:buFont typeface="Arial" panose="020B0604020202020204" pitchFamily="34" charset="0"/>
              <a:buChar char="•"/>
            </a:pPr>
            <a:r>
              <a:rPr lang="en-US" baseline="0" dirty="0" smtClean="0"/>
              <a:t>LDG generally stores data for at least three years, possibly longer for bills</a:t>
            </a:r>
            <a:endParaRPr lang="en-US" baseline="0" dirty="0" smtClean="0"/>
          </a:p>
          <a:p>
            <a:endParaRPr lang="en-US" dirty="0" smtClean="0"/>
          </a:p>
          <a:p>
            <a:r>
              <a:rPr lang="en-US" dirty="0" smtClean="0"/>
              <a:t>Here are the</a:t>
            </a:r>
            <a:r>
              <a:rPr lang="en-US" baseline="0" dirty="0" smtClean="0"/>
              <a:t> bill-related queries available to users</a:t>
            </a:r>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39</a:t>
            </a:fld>
            <a:endParaRPr lang="en-US" dirty="0"/>
          </a:p>
        </p:txBody>
      </p:sp>
    </p:spTree>
    <p:extLst>
      <p:ext uri="{BB962C8B-B14F-4D97-AF65-F5344CB8AC3E}">
        <p14:creationId xmlns:p14="http://schemas.microsoft.com/office/powerpoint/2010/main" val="2746530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some helpful links</a:t>
            </a:r>
          </a:p>
        </p:txBody>
      </p:sp>
      <p:sp>
        <p:nvSpPr>
          <p:cNvPr id="4" name="Slide Number Placeholder 3"/>
          <p:cNvSpPr>
            <a:spLocks noGrp="1"/>
          </p:cNvSpPr>
          <p:nvPr>
            <p:ph type="sldNum" sz="quarter" idx="10"/>
          </p:nvPr>
        </p:nvSpPr>
        <p:spPr/>
        <p:txBody>
          <a:bodyPr/>
          <a:lstStyle/>
          <a:p>
            <a:fld id="{32413181-755A-4135-8081-4CA8179802BD}" type="slidenum">
              <a:rPr lang="en-US" smtClean="0"/>
              <a:pPr/>
              <a:t>41</a:t>
            </a:fld>
            <a:endParaRPr lang="en-US" dirty="0"/>
          </a:p>
        </p:txBody>
      </p:sp>
    </p:spTree>
    <p:extLst>
      <p:ext uri="{BB962C8B-B14F-4D97-AF65-F5344CB8AC3E}">
        <p14:creationId xmlns:p14="http://schemas.microsoft.com/office/powerpoint/2010/main" val="288301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core business is processing transactions</a:t>
            </a:r>
          </a:p>
          <a:p>
            <a:pPr marL="171450" indent="-171450">
              <a:buFont typeface="Arial" panose="020B0604020202020204" pitchFamily="34" charset="0"/>
              <a:buChar char="•"/>
            </a:pPr>
            <a:r>
              <a:rPr lang="en-US" dirty="0" smtClean="0"/>
              <a:t>Transactions</a:t>
            </a:r>
            <a:r>
              <a:rPr lang="en-US" baseline="0" dirty="0" smtClean="0"/>
              <a:t> generally fall into two broad categories,</a:t>
            </a:r>
            <a:r>
              <a:rPr lang="en-US" dirty="0" smtClean="0"/>
              <a:t> </a:t>
            </a:r>
            <a:r>
              <a:rPr lang="en-US" baseline="0" dirty="0" smtClean="0"/>
              <a:t>MILS and EDI.</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4</a:t>
            </a:fld>
            <a:endParaRPr lang="en-US" dirty="0"/>
          </a:p>
        </p:txBody>
      </p:sp>
    </p:spTree>
    <p:extLst>
      <p:ext uri="{BB962C8B-B14F-4D97-AF65-F5344CB8AC3E}">
        <p14:creationId xmlns:p14="http://schemas.microsoft.com/office/powerpoint/2010/main" val="1824349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DLA Transaction Services logistics support consists of four teams based on branch of service. The POC information for each respective team lead is shown.</a:t>
            </a:r>
            <a:endParaRPr lang="en-US" baseline="0" dirty="0" smtClean="0"/>
          </a:p>
          <a:p>
            <a:endParaRPr lang="en-US" baseline="0" dirty="0" smtClean="0"/>
          </a:p>
          <a:p>
            <a:r>
              <a:rPr lang="en-US" baseline="0" dirty="0" smtClean="0"/>
              <a:t>DLA Transaction Services maintains a </a:t>
            </a:r>
            <a:r>
              <a:rPr lang="en-US" baseline="0" dirty="0" smtClean="0"/>
              <a:t>24/7 help desk</a:t>
            </a:r>
            <a:r>
              <a:rPr lang="en-US" baseline="0" dirty="0" smtClean="0"/>
              <a:t>. The e-mail and phone number are shown.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42</a:t>
            </a:fld>
            <a:endParaRPr lang="en-US" dirty="0"/>
          </a:p>
        </p:txBody>
      </p:sp>
    </p:spTree>
    <p:extLst>
      <p:ext uri="{BB962C8B-B14F-4D97-AF65-F5344CB8AC3E}">
        <p14:creationId xmlns:p14="http://schemas.microsoft.com/office/powerpoint/2010/main" val="4219450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43</a:t>
            </a:fld>
            <a:endParaRPr lang="en-US" dirty="0"/>
          </a:p>
        </p:txBody>
      </p:sp>
    </p:spTree>
    <p:extLst>
      <p:ext uri="{BB962C8B-B14F-4D97-AF65-F5344CB8AC3E}">
        <p14:creationId xmlns:p14="http://schemas.microsoft.com/office/powerpoint/2010/main" val="33848114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DA7056-178D-40E4-8461-FDAFDBC73A0C}" type="slidenum">
              <a:rPr lang="en-US" altLang="en-US" smtClean="0"/>
              <a:pPr eaLnBrk="1" hangingPunct="1">
                <a:spcBef>
                  <a:spcPct val="0"/>
                </a:spcBef>
              </a:pPr>
              <a:t>44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main site is at Wright-Patterson AFB in Dayton, Ohio</a:t>
            </a:r>
          </a:p>
          <a:p>
            <a:pPr marL="171450" indent="-171450">
              <a:buFont typeface="Arial" panose="020B0604020202020204" pitchFamily="34" charset="0"/>
              <a:buChar char="•"/>
            </a:pPr>
            <a:r>
              <a:rPr lang="en-US" dirty="0" smtClean="0"/>
              <a:t>A COOP site is located at DLA Distribution, San Joaquin in Tracy, California</a:t>
            </a:r>
          </a:p>
          <a:p>
            <a:pPr marL="171450" indent="-171450">
              <a:buFont typeface="Arial" panose="020B0604020202020204" pitchFamily="34" charset="0"/>
              <a:buChar char="•"/>
            </a:pPr>
            <a:r>
              <a:rPr lang="en-US" dirty="0" smtClean="0"/>
              <a:t>This is a “hot” site which means that it can continue the DLA Transaction Services mission with near-zero downtime. </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5</a:t>
            </a:fld>
            <a:endParaRPr lang="en-US" dirty="0"/>
          </a:p>
        </p:txBody>
      </p:sp>
    </p:spTree>
    <p:extLst>
      <p:ext uri="{BB962C8B-B14F-4D97-AF65-F5344CB8AC3E}">
        <p14:creationId xmlns:p14="http://schemas.microsoft.com/office/powerpoint/2010/main" val="424162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You</a:t>
            </a:r>
            <a:r>
              <a:rPr lang="en-US" baseline="0" dirty="0" smtClean="0"/>
              <a:t> may hear the term DAAS and DLA Transaction Services used interchangeably.</a:t>
            </a:r>
          </a:p>
          <a:p>
            <a:pPr marL="171450" indent="-171450">
              <a:buFont typeface="Arial" panose="020B0604020202020204" pitchFamily="34" charset="0"/>
              <a:buChar char="•"/>
            </a:pPr>
            <a:r>
              <a:rPr lang="en-US" dirty="0" smtClean="0"/>
              <a:t>Remember, DLA Transaction Services is the organization and DAAS is the system</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6</a:t>
            </a:fld>
            <a:endParaRPr lang="en-US" dirty="0"/>
          </a:p>
        </p:txBody>
      </p:sp>
    </p:spTree>
    <p:extLst>
      <p:ext uri="{BB962C8B-B14F-4D97-AF65-F5344CB8AC3E}">
        <p14:creationId xmlns:p14="http://schemas.microsoft.com/office/powerpoint/2010/main" val="115975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7</a:t>
            </a:fld>
            <a:endParaRPr lang="en-US" dirty="0"/>
          </a:p>
        </p:txBody>
      </p:sp>
    </p:spTree>
    <p:extLst>
      <p:ext uri="{BB962C8B-B14F-4D97-AF65-F5344CB8AC3E}">
        <p14:creationId xmlns:p14="http://schemas.microsoft.com/office/powerpoint/2010/main" val="17878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depicts a typical requisition transaction flow:</a:t>
            </a:r>
          </a:p>
          <a:p>
            <a:endParaRPr lang="en-US" baseline="0" dirty="0" smtClean="0"/>
          </a:p>
          <a:p>
            <a:r>
              <a:rPr lang="en-US" baseline="0" dirty="0" smtClean="0"/>
              <a:t>For </a:t>
            </a:r>
            <a:r>
              <a:rPr lang="en-US" baseline="0" dirty="0" smtClean="0"/>
              <a:t>our example, we are going to follow a requisition for 12 lamps ordered by </a:t>
            </a:r>
            <a:r>
              <a:rPr lang="en-US" baseline="0" dirty="0" smtClean="0"/>
              <a:t>MacDill </a:t>
            </a:r>
            <a:r>
              <a:rPr lang="en-US" baseline="0" dirty="0" smtClean="0"/>
              <a:t>AFB</a:t>
            </a:r>
          </a:p>
          <a:p>
            <a:endParaRPr lang="en-US" baseline="0" dirty="0" smtClean="0"/>
          </a:p>
          <a:p>
            <a:r>
              <a:rPr lang="en-US" baseline="0" dirty="0" smtClean="0"/>
              <a:t>This was an actual requisition, submitted on day 249, 6 September, 2013</a:t>
            </a:r>
          </a:p>
          <a:p>
            <a:endParaRPr lang="en-US" baseline="0" dirty="0" smtClean="0"/>
          </a:p>
          <a:p>
            <a:r>
              <a:rPr lang="en-US" baseline="0" dirty="0" smtClean="0"/>
              <a:t>MacDill sent this transaction to us in as a MILS A0A 80-character requisition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2413181-755A-4135-8081-4CA8179802BD}" type="slidenum">
              <a:rPr lang="en-US" smtClean="0"/>
              <a:pPr/>
              <a:t>8</a:t>
            </a:fld>
            <a:endParaRPr lang="en-US" dirty="0"/>
          </a:p>
        </p:txBody>
      </p:sp>
    </p:spTree>
    <p:extLst>
      <p:ext uri="{BB962C8B-B14F-4D97-AF65-F5344CB8AC3E}">
        <p14:creationId xmlns:p14="http://schemas.microsoft.com/office/powerpoint/2010/main" val="51626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a different document number, </a:t>
            </a:r>
            <a:r>
              <a:rPr lang="pl-PL" sz="1200" b="0" dirty="0" smtClean="0">
                <a:solidFill>
                  <a:srgbClr val="FF0000"/>
                </a:solidFill>
                <a:latin typeface="Courier New" panose="02070309020205020404" pitchFamily="49" charset="0"/>
                <a:cs typeface="Courier New" panose="02070309020205020404" pitchFamily="49" charset="0"/>
              </a:rPr>
              <a:t>W91000</a:t>
            </a:r>
            <a:r>
              <a:rPr lang="pl-PL" sz="1200" dirty="0" smtClean="0">
                <a:latin typeface="Courier New" panose="02070309020205020404" pitchFamily="49" charset="0"/>
                <a:cs typeface="Courier New" panose="02070309020205020404" pitchFamily="49" charset="0"/>
              </a:rPr>
              <a:t>50700023</a:t>
            </a:r>
            <a:r>
              <a:rPr lang="en-US" sz="1200" dirty="0" smtClean="0">
                <a:latin typeface="Courier New" panose="02070309020205020404" pitchFamily="49" charset="0"/>
                <a:cs typeface="Courier New" panose="02070309020205020404" pitchFamily="49" charset="0"/>
              </a:rPr>
              <a:t> </a:t>
            </a:r>
            <a:r>
              <a:rPr lang="en-US" sz="1200" baseline="0" dirty="0" smtClean="0">
                <a:latin typeface="Courier New" panose="02070309020205020404" pitchFamily="49" charset="0"/>
                <a:cs typeface="Courier New" panose="02070309020205020404" pitchFamily="49" charset="0"/>
              </a:rPr>
              <a:t> due to my familiarity with Army </a:t>
            </a:r>
            <a:r>
              <a:rPr lang="en-US" sz="1200" baseline="0" dirty="0" smtClean="0">
                <a:latin typeface="Courier New" panose="02070309020205020404" pitchFamily="49" charset="0"/>
                <a:cs typeface="Courier New" panose="02070309020205020404" pitchFamily="49" charset="0"/>
              </a:rPr>
              <a:t>supply systems</a:t>
            </a:r>
            <a:endParaRPr lang="en-US" dirty="0" smtClean="0"/>
          </a:p>
          <a:p>
            <a:r>
              <a:rPr lang="en-US" dirty="0" smtClean="0"/>
              <a:t>Notice that</a:t>
            </a:r>
            <a:r>
              <a:rPr lang="en-US" baseline="0" dirty="0" smtClean="0"/>
              <a:t> some of the information from the original requisition carries forward to the Bill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2413181-755A-4135-8081-4CA8179802BD}" type="slidenum">
              <a:rPr lang="en-US" smtClean="0"/>
              <a:pPr/>
              <a:t>9</a:t>
            </a:fld>
            <a:endParaRPr lang="en-US" dirty="0"/>
          </a:p>
        </p:txBody>
      </p:sp>
    </p:spTree>
    <p:extLst>
      <p:ext uri="{BB962C8B-B14F-4D97-AF65-F5344CB8AC3E}">
        <p14:creationId xmlns:p14="http://schemas.microsoft.com/office/powerpoint/2010/main" val="244464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r>
              <a:rPr lang="en-US" sz="1200" baseline="0" dirty="0" smtClean="0">
                <a:solidFill>
                  <a:schemeClr val="tx1">
                    <a:tint val="75000"/>
                  </a:schemeClr>
                </a:solidFill>
                <a:latin typeface="+mn-lt"/>
              </a:rPr>
              <a:t> of 44</a:t>
            </a:r>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15509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r>
              <a:rPr lang="en-US" sz="1200" baseline="0" dirty="0" smtClean="0">
                <a:solidFill>
                  <a:schemeClr val="tx1">
                    <a:tint val="75000"/>
                  </a:schemeClr>
                </a:solidFill>
                <a:latin typeface="+mn-lt"/>
              </a:rPr>
              <a:t> of 44</a:t>
            </a:r>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586372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848600" cy="563562"/>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231775" indent="-231775">
              <a:defRPr sz="2400"/>
            </a:lvl1pPr>
            <a:lvl2pPr marL="573088" indent="-292100">
              <a:defRPr sz="2200"/>
            </a:lvl2pPr>
            <a:lvl3pPr marL="854075" indent="-220663">
              <a:defRPr sz="2000"/>
            </a:lvl3pPr>
            <a:lvl4pPr marL="1195388" indent="-280988">
              <a:defRPr sz="1800"/>
            </a:lvl4pPr>
            <a:lvl5pPr marL="1547813" indent="-2921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231775" indent="-231775">
              <a:defRPr sz="2400"/>
            </a:lvl1pPr>
            <a:lvl2pPr marL="573088" indent="-292100">
              <a:defRPr sz="2200"/>
            </a:lvl2pPr>
            <a:lvl3pPr marL="854075" indent="-220663">
              <a:defRPr sz="2000"/>
            </a:lvl3pPr>
            <a:lvl4pPr marL="1146175" indent="-231775">
              <a:defRPr sz="1800"/>
            </a:lvl4pPr>
            <a:lvl5pPr marL="1427163" indent="-231775">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r>
              <a:rPr lang="en-US" sz="1200" baseline="0" dirty="0" smtClean="0">
                <a:solidFill>
                  <a:schemeClr val="tx1">
                    <a:tint val="75000"/>
                  </a:schemeClr>
                </a:solidFill>
                <a:latin typeface="+mn-lt"/>
              </a:rPr>
              <a:t> of 44</a:t>
            </a:r>
            <a:endParaRPr lang="en-US" sz="1200" dirty="0">
              <a:solidFill>
                <a:schemeClr val="tx1">
                  <a:tint val="75000"/>
                </a:schemeClr>
              </a:solidFill>
              <a:latin typeface="+mn-lt"/>
            </a:endParaRPr>
          </a:p>
        </p:txBody>
      </p:sp>
    </p:spTree>
    <p:extLst>
      <p:ext uri="{BB962C8B-B14F-4D97-AF65-F5344CB8AC3E}">
        <p14:creationId xmlns:p14="http://schemas.microsoft.com/office/powerpoint/2010/main" val="14947783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639762"/>
          </a:xfrm>
          <a:prstGeom prst="rect">
            <a:avLst/>
          </a:prstGeom>
        </p:spPr>
        <p:txBody>
          <a:bodyPr/>
          <a:lstStyle>
            <a:lvl1pPr>
              <a:defRPr sz="3200"/>
            </a:lvl1pPr>
          </a:lstStyle>
          <a:p>
            <a:r>
              <a:rPr lang="en-US" smtClean="0"/>
              <a:t>Click to edit Master title style</a:t>
            </a:r>
            <a:endParaRPr lang="en-US"/>
          </a:p>
        </p:txBody>
      </p:sp>
      <p:sp>
        <p:nvSpPr>
          <p:cNvPr id="3"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r>
              <a:rPr lang="en-US" sz="1200" baseline="0" dirty="0" smtClean="0">
                <a:solidFill>
                  <a:schemeClr val="tx1">
                    <a:tint val="75000"/>
                  </a:schemeClr>
                </a:solidFill>
                <a:latin typeface="+mn-lt"/>
              </a:rPr>
              <a:t> of 44</a:t>
            </a:r>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5593458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r>
              <a:rPr lang="en-US" sz="1200" baseline="0" dirty="0" smtClean="0">
                <a:solidFill>
                  <a:schemeClr val="tx1">
                    <a:tint val="75000"/>
                  </a:schemeClr>
                </a:solidFill>
                <a:latin typeface="+mn-lt"/>
              </a:rPr>
              <a:t> of 44</a:t>
            </a:r>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5816456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3813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020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42332" y="0"/>
            <a:ext cx="9220200" cy="389467"/>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838200" y="16934"/>
            <a:ext cx="7772400" cy="276225"/>
          </a:xfrm>
          <a:prstGeom prst="rect">
            <a:avLst/>
          </a:prstGeom>
          <a:noFill/>
          <a:effectLst>
            <a:outerShdw blurRad="50800" dist="38100" dir="5400000" algn="t" rotWithShape="0">
              <a:prstClr val="black">
                <a:alpha val="88000"/>
              </a:prstClr>
            </a:outerShdw>
          </a:effectLst>
        </p:spPr>
        <p:txBody>
          <a:bodyPr wrap="square">
            <a:spAutoFit/>
          </a:bodyPr>
          <a:lstStyle/>
          <a:p>
            <a:pPr algn="ctr" fontAlgn="auto">
              <a:spcBef>
                <a:spcPts val="0"/>
              </a:spcBef>
              <a:spcAft>
                <a:spcPts val="0"/>
              </a:spcAft>
              <a:defRPr/>
            </a:pPr>
            <a:r>
              <a:rPr lang="en-US" sz="1200" dirty="0">
                <a:solidFill>
                  <a:schemeClr val="bg1"/>
                </a:solidFill>
                <a:latin typeface="Copperplate Gothic Bold" pitchFamily="34" charset="0"/>
                <a:ea typeface="Cambria Math" pitchFamily="18" charset="0"/>
              </a:rPr>
              <a:t>Deliver the right solution on time, every time</a:t>
            </a:r>
          </a:p>
        </p:txBody>
      </p:sp>
      <p:pic>
        <p:nvPicPr>
          <p:cNvPr id="19" name="Picture 5"/>
          <p:cNvPicPr>
            <a:picLocks noChangeAspect="1" noChangeArrowheads="1"/>
          </p:cNvPicPr>
          <p:nvPr userDrawn="1"/>
        </p:nvPicPr>
        <p:blipFill>
          <a:blip r:embed="rId7" cstate="email">
            <a:extLst>
              <a:ext uri="{28A0092B-C50C-407E-A947-70E740481C1C}">
                <a14:useLocalDpi xmlns:a14="http://schemas.microsoft.com/office/drawing/2010/main"/>
              </a:ext>
            </a:extLst>
          </a:blip>
          <a:stretch>
            <a:fillRect/>
          </a:stretch>
        </p:blipFill>
        <p:spPr bwMode="auto">
          <a:xfrm>
            <a:off x="76200" y="42513"/>
            <a:ext cx="748758" cy="8718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userDrawn="1"/>
        </p:nvSpPr>
        <p:spPr bwMode="auto">
          <a:xfrm>
            <a:off x="0" y="651432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solidFill>
                  <a:srgbClr val="FFFFFF"/>
                </a:solidFill>
                <a:latin typeface="Copperplate Gothic Bold" pitchFamily="34" charset="0"/>
                <a:ea typeface="Cambria Math" pitchFamily="18" charset="0"/>
              </a:rPr>
              <a:t>WARFIGHTER </a:t>
            </a:r>
            <a:r>
              <a:rPr lang="en-US" sz="950" dirty="0" smtClean="0">
                <a:solidFill>
                  <a:srgbClr val="FFFFFF"/>
                </a:solidFill>
                <a:latin typeface="Copperplate Gothic Bold" pitchFamily="34" charset="0"/>
                <a:ea typeface="Cambria Math" pitchFamily="18" charset="0"/>
              </a:rPr>
              <a:t>FIRST  -  PEOPLE </a:t>
            </a:r>
            <a:r>
              <a:rPr lang="en-US" sz="950" dirty="0">
                <a:solidFill>
                  <a:srgbClr val="FFFFFF"/>
                </a:solidFill>
                <a:latin typeface="Copperplate Gothic Bold" pitchFamily="34" charset="0"/>
                <a:ea typeface="Cambria Math" pitchFamily="18" charset="0"/>
              </a:rPr>
              <a:t>&amp; CULTURE </a:t>
            </a:r>
            <a:r>
              <a:rPr lang="en-US" sz="950" dirty="0" smtClean="0">
                <a:solidFill>
                  <a:srgbClr val="FFFFFF"/>
                </a:solidFill>
                <a:latin typeface="Copperplate Gothic Bold" pitchFamily="34" charset="0"/>
                <a:ea typeface="Cambria Math" pitchFamily="18" charset="0"/>
              </a:rPr>
              <a:t>  -  STRATEGIC ENGAGEMENT -  FINANCIAL </a:t>
            </a:r>
            <a:r>
              <a:rPr lang="en-US" sz="950" dirty="0">
                <a:solidFill>
                  <a:srgbClr val="FFFFFF"/>
                </a:solidFill>
                <a:latin typeface="Copperplate Gothic Bold" pitchFamily="34" charset="0"/>
                <a:ea typeface="Cambria Math" pitchFamily="18" charset="0"/>
              </a:rPr>
              <a:t>STEWARDSHIP </a:t>
            </a:r>
            <a:r>
              <a:rPr lang="en-US" sz="950" dirty="0" smtClean="0">
                <a:solidFill>
                  <a:srgbClr val="FFFFFF"/>
                </a:solidFill>
                <a:latin typeface="Copperplate Gothic Bold" pitchFamily="34" charset="0"/>
                <a:ea typeface="Cambria Math" pitchFamily="18" charset="0"/>
              </a:rPr>
              <a:t> -  PROCESS </a:t>
            </a:r>
            <a:r>
              <a:rPr lang="en-US" sz="950" dirty="0">
                <a:solidFill>
                  <a:srgbClr val="FFFFFF"/>
                </a:solidFill>
                <a:latin typeface="Copperplate Gothic Bold" pitchFamily="34" charset="0"/>
                <a:ea typeface="Cambria Math" pitchFamily="18" charset="0"/>
              </a:rPr>
              <a:t>EXCELLENCE</a:t>
            </a:r>
          </a:p>
        </p:txBody>
      </p:sp>
    </p:spTree>
  </p:cSld>
  <p:clrMap bg1="lt1" tx1="dk1" bg2="lt2" tx2="dk2" accent1="accent1" accent2="accent2" accent3="accent3" accent4="accent4" accent5="accent5" accent6="accent6" hlink="hlink" folHlink="folHlink"/>
  <p:sldLayoutIdLst>
    <p:sldLayoutId id="2147484323" r:id="rId1"/>
    <p:sldLayoutId id="2147484324" r:id="rId2"/>
    <p:sldLayoutId id="2147484320" r:id="rId3"/>
    <p:sldLayoutId id="2147484321" r:id="rId4"/>
    <p:sldLayoutId id="2147484322"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25400"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6"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6129" y="960945"/>
            <a:ext cx="9182608" cy="55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371600" y="100013"/>
            <a:ext cx="6934200" cy="738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schemeClr val="bg1"/>
                </a:solidFill>
                <a:latin typeface="Copperplate Gothic Bold" charset="0"/>
                <a:cs typeface="Cambria Math" charset="0"/>
              </a:rPr>
              <a:t>DEFENSE LOGISTICS AGENCY</a:t>
            </a:r>
          </a:p>
          <a:p>
            <a:pPr algn="ctr" eaLnBrk="1" hangingPunct="1">
              <a:defRPr/>
            </a:pPr>
            <a:r>
              <a:rPr lang="en-US" sz="1400" dirty="0" smtClean="0">
                <a:solidFill>
                  <a:schemeClr val="bg1"/>
                </a:solidFill>
                <a:latin typeface="Copperplate Gothic Bold" charset="0"/>
                <a:cs typeface="Cambria Math" charset="0"/>
              </a:rPr>
              <a:t>AMERICA</a:t>
            </a:r>
            <a:r>
              <a:rPr lang="ja-JP" altLang="en-US" sz="1400" dirty="0" smtClean="0">
                <a:solidFill>
                  <a:schemeClr val="bg1"/>
                </a:solidFill>
                <a:latin typeface="Copperplate Gothic Bold" charset="0"/>
                <a:cs typeface="Cambria Math" charset="0"/>
              </a:rPr>
              <a:t>’</a:t>
            </a:r>
            <a:r>
              <a:rPr lang="en-US" sz="1400" dirty="0" smtClean="0">
                <a:solidFill>
                  <a:schemeClr val="bg1"/>
                </a:solidFill>
                <a:latin typeface="Copperplate Gothic Bold" charset="0"/>
                <a:cs typeface="Cambria Math" charset="0"/>
              </a:rPr>
              <a:t>S COMBAT LOGISTICS SUPPORT AGENCY</a:t>
            </a:r>
          </a:p>
        </p:txBody>
      </p:sp>
      <p:pic>
        <p:nvPicPr>
          <p:cNvPr id="13319" name="Picture 5"/>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228600" y="42513"/>
            <a:ext cx="1263969" cy="14718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bwMode="auto">
          <a:xfrm>
            <a:off x="0" y="651432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solidFill>
                  <a:srgbClr val="FFFFFF"/>
                </a:solidFill>
                <a:latin typeface="Copperplate Gothic Bold" pitchFamily="34" charset="0"/>
                <a:ea typeface="Cambria Math" pitchFamily="18" charset="0"/>
              </a:rPr>
              <a:t>WARFIGHTER </a:t>
            </a:r>
            <a:r>
              <a:rPr lang="en-US" sz="950" dirty="0" smtClean="0">
                <a:solidFill>
                  <a:srgbClr val="FFFFFF"/>
                </a:solidFill>
                <a:latin typeface="Copperplate Gothic Bold" pitchFamily="34" charset="0"/>
                <a:ea typeface="Cambria Math" pitchFamily="18" charset="0"/>
              </a:rPr>
              <a:t>FIRST  -  PEOPLE </a:t>
            </a:r>
            <a:r>
              <a:rPr lang="en-US" sz="950" dirty="0">
                <a:solidFill>
                  <a:srgbClr val="FFFFFF"/>
                </a:solidFill>
                <a:latin typeface="Copperplate Gothic Bold" pitchFamily="34" charset="0"/>
                <a:ea typeface="Cambria Math" pitchFamily="18" charset="0"/>
              </a:rPr>
              <a:t>&amp; CULTURE </a:t>
            </a:r>
            <a:r>
              <a:rPr lang="en-US" sz="950" dirty="0" smtClean="0">
                <a:solidFill>
                  <a:srgbClr val="FFFFFF"/>
                </a:solidFill>
                <a:latin typeface="Copperplate Gothic Bold" pitchFamily="34" charset="0"/>
                <a:ea typeface="Cambria Math" pitchFamily="18" charset="0"/>
              </a:rPr>
              <a:t>  -  STRATEGIC ENGAGEMENT -  FINANCIAL </a:t>
            </a:r>
            <a:r>
              <a:rPr lang="en-US" sz="950" dirty="0">
                <a:solidFill>
                  <a:srgbClr val="FFFFFF"/>
                </a:solidFill>
                <a:latin typeface="Copperplate Gothic Bold" pitchFamily="34" charset="0"/>
                <a:ea typeface="Cambria Math" pitchFamily="18" charset="0"/>
              </a:rPr>
              <a:t>STEWARDSHIP </a:t>
            </a:r>
            <a:r>
              <a:rPr lang="en-US" sz="950" dirty="0" smtClean="0">
                <a:solidFill>
                  <a:srgbClr val="FFFFFF"/>
                </a:solidFill>
                <a:latin typeface="Copperplate Gothic Bold" pitchFamily="34" charset="0"/>
                <a:ea typeface="Cambria Math" pitchFamily="18" charset="0"/>
              </a:rPr>
              <a:t> -  PROCESS </a:t>
            </a:r>
            <a:r>
              <a:rPr lang="en-US" sz="950" dirty="0">
                <a:solidFill>
                  <a:srgbClr val="FFFFFF"/>
                </a:solidFill>
                <a:latin typeface="Copperplate Gothic Bold" pitchFamily="34" charset="0"/>
                <a:ea typeface="Cambria Math" pitchFamily="18" charset="0"/>
              </a:rPr>
              <a:t>EXCELLENCE</a:t>
            </a:r>
          </a:p>
        </p:txBody>
      </p:sp>
    </p:spTree>
    <p:extLst>
      <p:ext uri="{BB962C8B-B14F-4D97-AF65-F5344CB8AC3E}">
        <p14:creationId xmlns:p14="http://schemas.microsoft.com/office/powerpoint/2010/main" val="4080493767"/>
      </p:ext>
    </p:extLst>
  </p:cSld>
  <p:clrMap bg1="lt1" tx1="dk1" bg2="lt2" tx2="dk2" accent1="accent1" accent2="accent2" accent3="accent3" accent4="accent4" accent5="accent5" accent6="accent6" hlink="hlink" folHlink="folHlink"/>
  <p:sldLayoutIdLst>
    <p:sldLayoutId id="2147484326" r:id="rId1"/>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Ending Slide Flag Logo1.jpg"/>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38879" y="0"/>
            <a:ext cx="9233093" cy="6858000"/>
          </a:xfrm>
          <a:prstGeom prst="rect">
            <a:avLst/>
          </a:prstGeom>
        </p:spPr>
      </p:pic>
      <p:sp>
        <p:nvSpPr>
          <p:cNvPr id="10" name="Rectangle 9"/>
          <p:cNvSpPr/>
          <p:nvPr userDrawn="1"/>
        </p:nvSpPr>
        <p:spPr>
          <a:xfrm>
            <a:off x="-33868"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a:spLocks noChangeArrowheads="1"/>
          </p:cNvSpPr>
          <p:nvPr userDrawn="1"/>
        </p:nvSpPr>
        <p:spPr bwMode="auto">
          <a:xfrm>
            <a:off x="1371600" y="100013"/>
            <a:ext cx="6934200" cy="738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schemeClr val="bg1"/>
                </a:solidFill>
                <a:latin typeface="Copperplate Gothic Bold" charset="0"/>
                <a:cs typeface="Cambria Math" charset="0"/>
              </a:rPr>
              <a:t>DEFENSE LOGISTICS AGENCY</a:t>
            </a:r>
          </a:p>
          <a:p>
            <a:pPr algn="ctr" eaLnBrk="1" hangingPunct="1">
              <a:defRPr/>
            </a:pPr>
            <a:r>
              <a:rPr lang="en-US" sz="1400" dirty="0" smtClean="0">
                <a:solidFill>
                  <a:schemeClr val="bg1"/>
                </a:solidFill>
                <a:latin typeface="Copperplate Gothic Bold" charset="0"/>
                <a:cs typeface="Cambria Math" charset="0"/>
              </a:rPr>
              <a:t>AMERICA</a:t>
            </a:r>
            <a:r>
              <a:rPr lang="ja-JP" altLang="en-US" sz="1400" dirty="0" smtClean="0">
                <a:solidFill>
                  <a:schemeClr val="bg1"/>
                </a:solidFill>
                <a:latin typeface="Copperplate Gothic Bold" charset="0"/>
                <a:cs typeface="Cambria Math" charset="0"/>
              </a:rPr>
              <a:t>’</a:t>
            </a:r>
            <a:r>
              <a:rPr lang="en-US" sz="1400" dirty="0" smtClean="0">
                <a:solidFill>
                  <a:schemeClr val="bg1"/>
                </a:solidFill>
                <a:latin typeface="Copperplate Gothic Bold" charset="0"/>
                <a:cs typeface="Cambria Math" charset="0"/>
              </a:rPr>
              <a:t>S COMBAT LOGISTICS SUPPORT AGENCY</a:t>
            </a:r>
          </a:p>
        </p:txBody>
      </p:sp>
      <p:pic>
        <p:nvPicPr>
          <p:cNvPr id="12" name="Picture 5"/>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228600" y="42513"/>
            <a:ext cx="1263969" cy="14718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userDrawn="1"/>
        </p:nvSpPr>
        <p:spPr bwMode="auto">
          <a:xfrm>
            <a:off x="0" y="651432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solidFill>
                  <a:srgbClr val="FFFFFF"/>
                </a:solidFill>
                <a:latin typeface="Copperplate Gothic Bold" pitchFamily="34" charset="0"/>
                <a:ea typeface="Cambria Math" pitchFamily="18" charset="0"/>
              </a:rPr>
              <a:t>WARFIGHTER </a:t>
            </a:r>
            <a:r>
              <a:rPr lang="en-US" sz="950" dirty="0" smtClean="0">
                <a:solidFill>
                  <a:srgbClr val="FFFFFF"/>
                </a:solidFill>
                <a:latin typeface="Copperplate Gothic Bold" pitchFamily="34" charset="0"/>
                <a:ea typeface="Cambria Math" pitchFamily="18" charset="0"/>
              </a:rPr>
              <a:t>FIRST  -  PEOPLE </a:t>
            </a:r>
            <a:r>
              <a:rPr lang="en-US" sz="950" dirty="0">
                <a:solidFill>
                  <a:srgbClr val="FFFFFF"/>
                </a:solidFill>
                <a:latin typeface="Copperplate Gothic Bold" pitchFamily="34" charset="0"/>
                <a:ea typeface="Cambria Math" pitchFamily="18" charset="0"/>
              </a:rPr>
              <a:t>&amp; CULTURE </a:t>
            </a:r>
            <a:r>
              <a:rPr lang="en-US" sz="950" dirty="0" smtClean="0">
                <a:solidFill>
                  <a:srgbClr val="FFFFFF"/>
                </a:solidFill>
                <a:latin typeface="Copperplate Gothic Bold" pitchFamily="34" charset="0"/>
                <a:ea typeface="Cambria Math" pitchFamily="18" charset="0"/>
              </a:rPr>
              <a:t>  -  STRATEGIC ENGAGEMENT -  FINANCIAL </a:t>
            </a:r>
            <a:r>
              <a:rPr lang="en-US" sz="950" dirty="0">
                <a:solidFill>
                  <a:srgbClr val="FFFFFF"/>
                </a:solidFill>
                <a:latin typeface="Copperplate Gothic Bold" pitchFamily="34" charset="0"/>
                <a:ea typeface="Cambria Math" pitchFamily="18" charset="0"/>
              </a:rPr>
              <a:t>STEWARDSHIP </a:t>
            </a:r>
            <a:r>
              <a:rPr lang="en-US" sz="950" dirty="0" smtClean="0">
                <a:solidFill>
                  <a:srgbClr val="FFFFFF"/>
                </a:solidFill>
                <a:latin typeface="Copperplate Gothic Bold" pitchFamily="34" charset="0"/>
                <a:ea typeface="Cambria Math" pitchFamily="18" charset="0"/>
              </a:rPr>
              <a:t> -  PROCESS </a:t>
            </a:r>
            <a:r>
              <a:rPr lang="en-US" sz="950" dirty="0">
                <a:solidFill>
                  <a:srgbClr val="FFFFFF"/>
                </a:solidFill>
                <a:latin typeface="Copperplate Gothic Bold" pitchFamily="34" charset="0"/>
                <a:ea typeface="Cambria Math" pitchFamily="18" charset="0"/>
              </a:rPr>
              <a:t>EXCELLENCE</a:t>
            </a:r>
          </a:p>
        </p:txBody>
      </p:sp>
    </p:spTree>
    <p:extLst>
      <p:ext uri="{BB962C8B-B14F-4D97-AF65-F5344CB8AC3E}">
        <p14:creationId xmlns:p14="http://schemas.microsoft.com/office/powerpoint/2010/main" val="3844352785"/>
      </p:ext>
    </p:extLst>
  </p:cSld>
  <p:clrMap bg1="lt1" tx1="dk1" bg2="lt2" tx2="dk2" accent1="accent1" accent2="accent2" accent3="accent3" accent4="accent4" accent5="accent5" accent6="accent6" hlink="hlink" folHlink="folHlink"/>
  <p:sldLayoutIdLst>
    <p:sldLayoutId id="2147484328"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transactionservices.dla.mil/daasinq"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s://www.transactionservices.dla.mi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Bernace.collier@dla.mil"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hyperlink" Target="mailto:daashelp@dla.mil" TargetMode="External"/><Relationship Id="rId4" Type="http://schemas.openxmlformats.org/officeDocument/2006/relationships/hyperlink" Target="mailto:Edward.Davis@dla.mi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2"/>
          <p:cNvSpPr txBox="1">
            <a:spLocks noChangeArrowheads="1"/>
          </p:cNvSpPr>
          <p:nvPr/>
        </p:nvSpPr>
        <p:spPr bwMode="auto">
          <a:xfrm>
            <a:off x="4572000" y="3559175"/>
            <a:ext cx="434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000" b="1" dirty="0" smtClean="0">
                <a:cs typeface="Arial" charset="0"/>
              </a:rPr>
              <a:t>DLA Transaction Services Overview</a:t>
            </a:r>
            <a:endParaRPr lang="en-US" altLang="en-US" sz="3000" b="1" dirty="0">
              <a:cs typeface="Arial" charset="0"/>
            </a:endParaRPr>
          </a:p>
        </p:txBody>
      </p:sp>
      <p:sp>
        <p:nvSpPr>
          <p:cNvPr id="5" name="TextBox 2"/>
          <p:cNvSpPr txBox="1">
            <a:spLocks noChangeArrowheads="1"/>
          </p:cNvSpPr>
          <p:nvPr/>
        </p:nvSpPr>
        <p:spPr bwMode="auto">
          <a:xfrm>
            <a:off x="4800600" y="5326063"/>
            <a:ext cx="3657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dirty="0"/>
          </a:p>
          <a:p>
            <a:pPr algn="ctr" eaLnBrk="1" hangingPunct="1"/>
            <a:r>
              <a:rPr lang="en-US" altLang="en-US" sz="2000" dirty="0" smtClean="0"/>
              <a:t>June 11, 2015</a:t>
            </a:r>
            <a:endParaRPr lang="en-US" altLang="en-US" sz="2000" dirty="0"/>
          </a:p>
        </p:txBody>
      </p:sp>
    </p:spTree>
    <p:extLst>
      <p:ext uri="{BB962C8B-B14F-4D97-AF65-F5344CB8AC3E}">
        <p14:creationId xmlns:p14="http://schemas.microsoft.com/office/powerpoint/2010/main" val="400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87025"/>
            <a:ext cx="8382000" cy="6001643"/>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Minimal edits on Billing Transactions, most occur on original Requisition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Batch integrity – Summary plus Detail must not be more than 496 lines, will generate a single reject </a:t>
            </a:r>
            <a:r>
              <a:rPr lang="en-US" sz="2400" dirty="0" smtClean="0">
                <a:latin typeface="Arial" panose="020B0604020202020204" pitchFamily="34" charset="0"/>
                <a:cs typeface="Arial" panose="020B0604020202020204" pitchFamily="34" charset="0"/>
              </a:rPr>
              <a:t>and reference the Summary bill only</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DODAAC in rp 30-35 must be valid and authorized for billing, (Authority Code 01, 06, 07 rejected)</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Detail Count in rp 5-7 of Summary must match number of Detail transactions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Dollar Value in FS1/2 must equal sum of Dollar Value of all Detail transactions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Standard Line of Accounting (SLOA) data elements in the 810L must match the SFIS Fund Code table or else reject.</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Other edits include images (copies) as requested by the components. </a:t>
            </a:r>
            <a:endParaRPr 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365760"/>
            <a:ext cx="8229600" cy="548640"/>
          </a:xfrm>
        </p:spPr>
        <p:txBody>
          <a:bodyPr/>
          <a:lstStyle/>
          <a:p>
            <a:r>
              <a:rPr lang="en-US" sz="3600" dirty="0" smtClean="0"/>
              <a:t>DAAS Edits</a:t>
            </a:r>
            <a:endParaRPr lang="en-US" sz="3600" dirty="0"/>
          </a:p>
        </p:txBody>
      </p:sp>
    </p:spTree>
    <p:extLst>
      <p:ext uri="{BB962C8B-B14F-4D97-AF65-F5344CB8AC3E}">
        <p14:creationId xmlns:p14="http://schemas.microsoft.com/office/powerpoint/2010/main" val="228678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3237" y="1143000"/>
            <a:ext cx="81534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DLA Transaction Services maintains several Web Applications for users to look up transactional and messaging information.</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MILSINQ, or MILSBILLS Inquiry allows users to query Interfund Bills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eDAASINQ </a:t>
            </a:r>
            <a:r>
              <a:rPr lang="en-US" sz="2400" dirty="0" smtClean="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DAASINQ </a:t>
            </a:r>
            <a:r>
              <a:rPr lang="en-US" sz="2400" dirty="0" smtClean="0">
                <a:latin typeface="Arial" panose="020B0604020202020204" pitchFamily="34" charset="0"/>
                <a:cs typeface="Arial" panose="020B0604020202020204" pitchFamily="34" charset="0"/>
              </a:rPr>
              <a:t>contain information for </a:t>
            </a:r>
            <a:r>
              <a:rPr lang="en-US" sz="2400" dirty="0" smtClean="0">
                <a:latin typeface="Arial" panose="020B0604020202020204" pitchFamily="34" charset="0"/>
                <a:cs typeface="Arial" panose="020B0604020202020204" pitchFamily="34" charset="0"/>
              </a:rPr>
              <a:t>DOD </a:t>
            </a:r>
            <a:r>
              <a:rPr lang="en-US" sz="2400" dirty="0">
                <a:latin typeface="Arial" panose="020B0604020202020204" pitchFamily="34" charset="0"/>
                <a:cs typeface="Arial" panose="020B0604020202020204" pitchFamily="34" charset="0"/>
              </a:rPr>
              <a:t>Activity Address Codes (DODAAC</a:t>
            </a:r>
            <a:r>
              <a:rPr lang="en-US" sz="2400" dirty="0" smtClean="0">
                <a:latin typeface="Arial" panose="020B0604020202020204" pitchFamily="34" charset="0"/>
                <a:cs typeface="Arial" panose="020B0604020202020204" pitchFamily="34" charset="0"/>
              </a:rPr>
              <a:t>), National </a:t>
            </a:r>
            <a:r>
              <a:rPr lang="en-US" sz="2400" dirty="0">
                <a:latin typeface="Arial" panose="020B0604020202020204" pitchFamily="34" charset="0"/>
                <a:cs typeface="Arial" panose="020B0604020202020204" pitchFamily="34" charset="0"/>
              </a:rPr>
              <a:t>Item Identification Number (NIIN</a:t>
            </a:r>
            <a:r>
              <a:rPr lang="en-US" sz="2400" dirty="0" smtClean="0">
                <a:latin typeface="Arial" panose="020B0604020202020204" pitchFamily="34" charset="0"/>
                <a:cs typeface="Arial" panose="020B0604020202020204" pitchFamily="34" charset="0"/>
              </a:rPr>
              <a:t>), Routing </a:t>
            </a:r>
            <a:r>
              <a:rPr lang="en-US" sz="2400" dirty="0">
                <a:latin typeface="Arial" panose="020B0604020202020204" pitchFamily="34" charset="0"/>
                <a:cs typeface="Arial" panose="020B0604020202020204" pitchFamily="34" charset="0"/>
              </a:rPr>
              <a:t>Identifier Codes (RIC</a:t>
            </a:r>
            <a:r>
              <a:rPr lang="en-US" sz="2400" dirty="0" smtClean="0">
                <a:latin typeface="Arial" panose="020B0604020202020204" pitchFamily="34" charset="0"/>
                <a:cs typeface="Arial" panose="020B0604020202020204" pitchFamily="34" charset="0"/>
              </a:rPr>
              <a:t>), Military </a:t>
            </a:r>
            <a:r>
              <a:rPr lang="en-US" sz="2400" dirty="0">
                <a:latin typeface="Arial" panose="020B0604020202020204" pitchFamily="34" charset="0"/>
                <a:cs typeface="Arial" panose="020B0604020202020204" pitchFamily="34" charset="0"/>
              </a:rPr>
              <a:t>Assistance Program Address Codes (MAPAC</a:t>
            </a:r>
            <a:r>
              <a:rPr lang="en-US" sz="2400" dirty="0" smtClean="0">
                <a:latin typeface="Arial" panose="020B0604020202020204" pitchFamily="34" charset="0"/>
                <a:cs typeface="Arial" panose="020B0604020202020204" pitchFamily="34" charset="0"/>
              </a:rPr>
              <a:t>), Communication </a:t>
            </a:r>
            <a:r>
              <a:rPr lang="en-US" sz="2400" dirty="0">
                <a:latin typeface="Arial" panose="020B0604020202020204" pitchFamily="34" charset="0"/>
                <a:cs typeface="Arial" panose="020B0604020202020204" pitchFamily="34" charset="0"/>
              </a:rPr>
              <a:t>Routing Identifiers (COMMRI</a:t>
            </a:r>
            <a:r>
              <a:rPr lang="en-US" sz="2400" dirty="0" smtClean="0">
                <a:latin typeface="Arial" panose="020B0604020202020204" pitchFamily="34" charset="0"/>
                <a:cs typeface="Arial" panose="020B0604020202020204" pitchFamily="34" charset="0"/>
              </a:rPr>
              <a:t>), and Distribution Codes</a:t>
            </a:r>
          </a:p>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WebVLIPS</a:t>
            </a:r>
            <a:r>
              <a:rPr lang="en-US" sz="2400" dirty="0" smtClean="0">
                <a:latin typeface="Arial" panose="020B0604020202020204" pitchFamily="34" charset="0"/>
                <a:cs typeface="Arial" panose="020B0604020202020204" pitchFamily="34" charset="0"/>
              </a:rPr>
              <a:t> and Logistics Data Gateway (LDG ) allow users to look up transaction history by Document Number</a:t>
            </a:r>
          </a:p>
        </p:txBody>
      </p:sp>
      <p:sp>
        <p:nvSpPr>
          <p:cNvPr id="2" name="Title 1"/>
          <p:cNvSpPr>
            <a:spLocks noGrp="1"/>
          </p:cNvSpPr>
          <p:nvPr>
            <p:ph type="title"/>
          </p:nvPr>
        </p:nvSpPr>
        <p:spPr>
          <a:xfrm>
            <a:off x="457200" y="365760"/>
            <a:ext cx="8229600" cy="639762"/>
          </a:xfrm>
        </p:spPr>
        <p:txBody>
          <a:bodyPr/>
          <a:lstStyle/>
          <a:p>
            <a:r>
              <a:rPr lang="en-US" sz="3600" dirty="0" smtClean="0"/>
              <a:t>DLA Transaction Services</a:t>
            </a:r>
            <a:endParaRPr lang="en-US" sz="3600" dirty="0"/>
          </a:p>
        </p:txBody>
      </p:sp>
    </p:spTree>
    <p:extLst>
      <p:ext uri="{BB962C8B-B14F-4D97-AF65-F5344CB8AC3E}">
        <p14:creationId xmlns:p14="http://schemas.microsoft.com/office/powerpoint/2010/main" val="3872772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71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DLA Transaction Services</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buFont typeface="Arial" panose="020B0604020202020204" pitchFamily="34" charset="0"/>
              <a:buChar char="•"/>
            </a:pPr>
            <a:r>
              <a:rPr lang="en-US" sz="3600" dirty="0"/>
              <a:t>DLA Transaction Services Overview</a:t>
            </a:r>
          </a:p>
          <a:p>
            <a:pPr marL="285750" indent="-285750">
              <a:buFont typeface="Arial" panose="020B0604020202020204" pitchFamily="34" charset="0"/>
              <a:buChar char="•"/>
            </a:pPr>
            <a:r>
              <a:rPr lang="en-US" sz="3600" dirty="0"/>
              <a:t>Requisition to Billing Scenario</a:t>
            </a:r>
          </a:p>
          <a:p>
            <a:pPr marL="285750" indent="-285750">
              <a:buFont typeface="Arial" panose="020B0604020202020204" pitchFamily="34" charset="0"/>
              <a:buChar char="•"/>
            </a:pPr>
            <a:r>
              <a:rPr lang="en-US" sz="3600" b="1" dirty="0">
                <a:solidFill>
                  <a:srgbClr val="C00000"/>
                </a:solidFill>
              </a:rPr>
              <a:t>MILSINQ</a:t>
            </a:r>
          </a:p>
          <a:p>
            <a:pPr marL="285750" indent="-285750">
              <a:buFont typeface="Arial" panose="020B0604020202020204" pitchFamily="34" charset="0"/>
              <a:buChar char="•"/>
            </a:pPr>
            <a:r>
              <a:rPr lang="en-US" sz="3600" dirty="0"/>
              <a:t>DAASINQ</a:t>
            </a:r>
          </a:p>
          <a:p>
            <a:pPr marL="285750" indent="-285750">
              <a:buFont typeface="Arial" panose="020B0604020202020204" pitchFamily="34" charset="0"/>
              <a:buChar char="•"/>
            </a:pPr>
            <a:r>
              <a:rPr lang="en-US" sz="3600" dirty="0"/>
              <a:t>Logistics Data Gateway (LDG)</a:t>
            </a:r>
          </a:p>
          <a:p>
            <a:pPr marL="285750" indent="-285750">
              <a:buFont typeface="Arial" panose="020B0604020202020204" pitchFamily="34" charset="0"/>
              <a:buChar char="•"/>
            </a:pPr>
            <a:r>
              <a:rPr lang="en-US" sz="3600" dirty="0"/>
              <a:t>Wrap Up</a:t>
            </a:r>
          </a:p>
        </p:txBody>
      </p:sp>
    </p:spTree>
    <p:extLst>
      <p:ext uri="{BB962C8B-B14F-4D97-AF65-F5344CB8AC3E}">
        <p14:creationId xmlns:p14="http://schemas.microsoft.com/office/powerpoint/2010/main" val="1273968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9612" y="1371600"/>
            <a:ext cx="7724775" cy="4401205"/>
          </a:xfrm>
          <a:prstGeom prst="rect">
            <a:avLst/>
          </a:prstGeom>
        </p:spPr>
        <p:txBody>
          <a:bodyPr wrap="square">
            <a:spAutoFit/>
          </a:bodyPr>
          <a:lstStyle/>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MILSBILLS Inquiry (MILSINQ) </a:t>
            </a:r>
            <a:r>
              <a:rPr lang="en-US" sz="2800" dirty="0">
                <a:latin typeface="Arial" panose="020B0604020202020204" pitchFamily="34" charset="0"/>
                <a:cs typeface="Arial" panose="020B0604020202020204" pitchFamily="34" charset="0"/>
              </a:rPr>
              <a:t>provides </a:t>
            </a:r>
            <a:r>
              <a:rPr lang="en-US" sz="2800" dirty="0" smtClean="0">
                <a:latin typeface="Arial" panose="020B0604020202020204" pitchFamily="34" charset="0"/>
                <a:cs typeface="Arial" panose="020B0604020202020204" pitchFamily="34" charset="0"/>
              </a:rPr>
              <a:t>users </a:t>
            </a:r>
            <a:r>
              <a:rPr lang="en-US" sz="2800" dirty="0">
                <a:latin typeface="Arial" panose="020B0604020202020204" pitchFamily="34" charset="0"/>
                <a:cs typeface="Arial" panose="020B0604020202020204" pitchFamily="34" charset="0"/>
              </a:rPr>
              <a:t>the capability to query and display Interfund </a:t>
            </a:r>
            <a:r>
              <a:rPr lang="en-US" sz="2800" dirty="0" smtClean="0">
                <a:latin typeface="Arial" panose="020B0604020202020204" pitchFamily="34" charset="0"/>
                <a:cs typeface="Arial" panose="020B0604020202020204" pitchFamily="34" charset="0"/>
              </a:rPr>
              <a:t>Bills.</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MILSBILLS </a:t>
            </a:r>
            <a:r>
              <a:rPr lang="en-US" sz="2800" dirty="0">
                <a:latin typeface="Arial" panose="020B0604020202020204" pitchFamily="34" charset="0"/>
                <a:cs typeface="Arial" panose="020B0604020202020204" pitchFamily="34" charset="0"/>
              </a:rPr>
              <a:t>data is stored for 1 </a:t>
            </a:r>
            <a:r>
              <a:rPr lang="en-US" sz="2800" dirty="0" smtClean="0">
                <a:latin typeface="Arial" panose="020B0604020202020204" pitchFamily="34" charset="0"/>
                <a:cs typeface="Arial" panose="020B0604020202020204" pitchFamily="34" charset="0"/>
              </a:rPr>
              <a:t>year, FMS </a:t>
            </a:r>
            <a:r>
              <a:rPr lang="en-US" sz="2800" dirty="0">
                <a:latin typeface="Arial" panose="020B0604020202020204" pitchFamily="34" charset="0"/>
                <a:cs typeface="Arial" panose="020B0604020202020204" pitchFamily="34" charset="0"/>
              </a:rPr>
              <a:t>bills are stored for 2 </a:t>
            </a:r>
            <a:r>
              <a:rPr lang="en-US" sz="2800" dirty="0" smtClean="0">
                <a:latin typeface="Arial" panose="020B0604020202020204" pitchFamily="34" charset="0"/>
                <a:cs typeface="Arial" panose="020B0604020202020204" pitchFamily="34" charset="0"/>
              </a:rPr>
              <a:t>years</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Allows users to retransmit bills</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Allows users to view Materiel Obligation Validation (MOV) on requisitions  </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CAC and System Access Request (SAR) required</a:t>
            </a:r>
            <a:endParaRPr lang="en-US" sz="2800" dirty="0">
              <a:latin typeface="Arial" panose="020B0604020202020204" pitchFamily="34" charset="0"/>
              <a:cs typeface="Arial" panose="020B0604020202020204" pitchFamily="34" charset="0"/>
            </a:endParaRPr>
          </a:p>
        </p:txBody>
      </p:sp>
      <p:sp>
        <p:nvSpPr>
          <p:cNvPr id="2" name="Title 71"/>
          <p:cNvSpPr txBox="1">
            <a:spLocks/>
          </p:cNvSpPr>
          <p:nvPr/>
        </p:nvSpPr>
        <p:spPr>
          <a:xfrm>
            <a:off x="457200" y="365760"/>
            <a:ext cx="8229600" cy="548640"/>
          </a:xfrm>
          <a:prstGeom prst="rect">
            <a:avLst/>
          </a:prstGeom>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MILSINQ</a:t>
            </a:r>
            <a:endParaRPr lang="en-US" dirty="0"/>
          </a:p>
        </p:txBody>
      </p:sp>
    </p:spTree>
    <p:extLst>
      <p:ext uri="{BB962C8B-B14F-4D97-AF65-F5344CB8AC3E}">
        <p14:creationId xmlns:p14="http://schemas.microsoft.com/office/powerpoint/2010/main" val="2277873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48640"/>
          </a:xfrm>
        </p:spPr>
        <p:txBody>
          <a:bodyPr/>
          <a:lstStyle/>
          <a:p>
            <a:r>
              <a:rPr lang="en-US" sz="3600" dirty="0"/>
              <a:t>MILSINQ MENU</a:t>
            </a:r>
          </a:p>
        </p:txBody>
      </p:sp>
      <p:sp>
        <p:nvSpPr>
          <p:cNvPr id="4" name="Content Placeholder 3"/>
          <p:cNvSpPr>
            <a:spLocks noGrp="1"/>
          </p:cNvSpPr>
          <p:nvPr>
            <p:ph sz="half" idx="2"/>
          </p:nvPr>
        </p:nvSpPr>
        <p:spPr/>
        <p:txBody>
          <a:bodyPr/>
          <a:lstStyle/>
          <a:p>
            <a:pPr marL="285750" indent="-285750">
              <a:buFont typeface="Arial" panose="020B0604020202020204" pitchFamily="34" charset="0"/>
              <a:buChar char="•"/>
            </a:pPr>
            <a:r>
              <a:rPr lang="en-US" dirty="0"/>
              <a:t>Displays in MILS-only format</a:t>
            </a:r>
          </a:p>
          <a:p>
            <a:pPr marL="285750" indent="-285750">
              <a:buFont typeface="Arial" panose="020B0604020202020204" pitchFamily="34" charset="0"/>
              <a:buChar char="•"/>
            </a:pPr>
            <a:r>
              <a:rPr lang="en-US" dirty="0"/>
              <a:t>No current user Help Manual</a:t>
            </a:r>
          </a:p>
          <a:p>
            <a:pPr marL="285750" indent="-285750">
              <a:buFont typeface="Arial" panose="020B0604020202020204" pitchFamily="34" charset="0"/>
              <a:buChar char="•"/>
            </a:pPr>
            <a:r>
              <a:rPr lang="en-US" dirty="0"/>
              <a:t>Re-engineered approximately 2005 (new layout in 2015)</a:t>
            </a:r>
          </a:p>
          <a:p>
            <a:endParaRPr lang="en-US" dirty="0"/>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3400" y="1043496"/>
            <a:ext cx="3502564" cy="508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564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03" y="457200"/>
            <a:ext cx="4091241"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5486400" y="454825"/>
            <a:ext cx="2895600" cy="1158240"/>
          </a:xfrm>
          <a:prstGeom prst="rect">
            <a:avLst/>
          </a:prstGeom>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MILSINQ MENU</a:t>
            </a:r>
            <a:endParaRPr lang="en-US" dirty="0"/>
          </a:p>
        </p:txBody>
      </p:sp>
      <p:sp>
        <p:nvSpPr>
          <p:cNvPr id="5" name="TextBox 4"/>
          <p:cNvSpPr txBox="1"/>
          <p:nvPr/>
        </p:nvSpPr>
        <p:spPr>
          <a:xfrm>
            <a:off x="6001794" y="1540230"/>
            <a:ext cx="1938864" cy="400110"/>
          </a:xfrm>
          <a:prstGeom prst="rect">
            <a:avLst/>
          </a:prstGeom>
          <a:noFill/>
        </p:spPr>
        <p:txBody>
          <a:bodyPr wrap="none" rtlCol="0">
            <a:spAutoFit/>
          </a:bodyPr>
          <a:lstStyle/>
          <a:p>
            <a:r>
              <a:rPr lang="en-US" sz="2000" dirty="0" smtClean="0">
                <a:solidFill>
                  <a:srgbClr val="7030A0"/>
                </a:solidFill>
              </a:rPr>
              <a:t>Year from rp 36</a:t>
            </a:r>
            <a:endParaRPr lang="en-US" sz="2000" dirty="0">
              <a:solidFill>
                <a:srgbClr val="7030A0"/>
              </a:solidFill>
            </a:endParaRPr>
          </a:p>
        </p:txBody>
      </p:sp>
      <p:sp>
        <p:nvSpPr>
          <p:cNvPr id="7" name="TextBox 6"/>
          <p:cNvSpPr txBox="1"/>
          <p:nvPr/>
        </p:nvSpPr>
        <p:spPr>
          <a:xfrm>
            <a:off x="6121780" y="3913258"/>
            <a:ext cx="2895600" cy="707886"/>
          </a:xfrm>
          <a:prstGeom prst="rect">
            <a:avLst/>
          </a:prstGeom>
          <a:noFill/>
        </p:spPr>
        <p:txBody>
          <a:bodyPr wrap="square" rtlCol="0">
            <a:spAutoFit/>
          </a:bodyPr>
          <a:lstStyle/>
          <a:p>
            <a:r>
              <a:rPr lang="en-US" sz="2000" dirty="0">
                <a:solidFill>
                  <a:srgbClr val="0000FF"/>
                </a:solidFill>
              </a:rPr>
              <a:t>Bill Number from rp 40-44</a:t>
            </a:r>
          </a:p>
        </p:txBody>
      </p:sp>
      <p:cxnSp>
        <p:nvCxnSpPr>
          <p:cNvPr id="9" name="Elbow Connector 8"/>
          <p:cNvCxnSpPr/>
          <p:nvPr/>
        </p:nvCxnSpPr>
        <p:spPr>
          <a:xfrm rot="10800000">
            <a:off x="3760808" y="3446549"/>
            <a:ext cx="2367656" cy="820653"/>
          </a:xfrm>
          <a:prstGeom prst="bentConnector3">
            <a:avLst>
              <a:gd name="adj1" fmla="val 43480"/>
            </a:avLst>
          </a:prstGeom>
          <a:ln w="22225">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0800000">
            <a:off x="3505200" y="1808447"/>
            <a:ext cx="2470864" cy="352456"/>
          </a:xfrm>
          <a:prstGeom prst="bentConnector3">
            <a:avLst>
              <a:gd name="adj1" fmla="val 50000"/>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998984" y="1967435"/>
            <a:ext cx="2502608" cy="400110"/>
          </a:xfrm>
          <a:prstGeom prst="rect">
            <a:avLst/>
          </a:prstGeom>
          <a:noFill/>
        </p:spPr>
        <p:txBody>
          <a:bodyPr wrap="none" rtlCol="0">
            <a:spAutoFit/>
          </a:bodyPr>
          <a:lstStyle/>
          <a:p>
            <a:r>
              <a:rPr lang="en-US" sz="2000" dirty="0">
                <a:solidFill>
                  <a:srgbClr val="00B050"/>
                </a:solidFill>
              </a:rPr>
              <a:t>Month from rp </a:t>
            </a:r>
            <a:r>
              <a:rPr lang="en-US" sz="2000" dirty="0" smtClean="0">
                <a:solidFill>
                  <a:srgbClr val="00B050"/>
                </a:solidFill>
              </a:rPr>
              <a:t>37-38</a:t>
            </a:r>
            <a:endParaRPr lang="en-US" sz="2000" dirty="0">
              <a:solidFill>
                <a:srgbClr val="00B050"/>
              </a:solidFill>
            </a:endParaRPr>
          </a:p>
        </p:txBody>
      </p:sp>
      <p:sp>
        <p:nvSpPr>
          <p:cNvPr id="38" name="TextBox 37"/>
          <p:cNvSpPr txBox="1"/>
          <p:nvPr/>
        </p:nvSpPr>
        <p:spPr>
          <a:xfrm>
            <a:off x="6128464" y="2738662"/>
            <a:ext cx="2373128" cy="1015663"/>
          </a:xfrm>
          <a:prstGeom prst="rect">
            <a:avLst/>
          </a:prstGeom>
          <a:noFill/>
        </p:spPr>
        <p:txBody>
          <a:bodyPr wrap="square" rtlCol="0">
            <a:spAutoFit/>
          </a:bodyPr>
          <a:lstStyle/>
          <a:p>
            <a:r>
              <a:rPr lang="en-US" sz="2000" dirty="0" smtClean="0">
                <a:solidFill>
                  <a:srgbClr val="C00000"/>
                </a:solidFill>
              </a:rPr>
              <a:t>Buyer (Billed) DODAAC </a:t>
            </a:r>
            <a:r>
              <a:rPr lang="en-US" sz="2000" dirty="0">
                <a:solidFill>
                  <a:srgbClr val="C00000"/>
                </a:solidFill>
              </a:rPr>
              <a:t>from </a:t>
            </a:r>
            <a:r>
              <a:rPr lang="en-US" sz="2000" dirty="0" smtClean="0">
                <a:solidFill>
                  <a:srgbClr val="C00000"/>
                </a:solidFill>
              </a:rPr>
              <a:t>rp 30-35</a:t>
            </a:r>
            <a:endParaRPr lang="en-US" sz="2000" dirty="0">
              <a:solidFill>
                <a:srgbClr val="C00000"/>
              </a:solidFill>
            </a:endParaRPr>
          </a:p>
        </p:txBody>
      </p:sp>
      <p:cxnSp>
        <p:nvCxnSpPr>
          <p:cNvPr id="39" name="Elbow Connector 38"/>
          <p:cNvCxnSpPr/>
          <p:nvPr/>
        </p:nvCxnSpPr>
        <p:spPr>
          <a:xfrm rot="10800000">
            <a:off x="3733800" y="1186345"/>
            <a:ext cx="2394664" cy="579121"/>
          </a:xfrm>
          <a:prstGeom prst="bentConnector3">
            <a:avLst>
              <a:gd name="adj1" fmla="val 42561"/>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3733800" y="2578903"/>
            <a:ext cx="2394664" cy="579121"/>
          </a:xfrm>
          <a:prstGeom prst="bentConnector3">
            <a:avLst>
              <a:gd name="adj1" fmla="val 4256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001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48640"/>
          </a:xfrm>
        </p:spPr>
        <p:txBody>
          <a:bodyPr/>
          <a:lstStyle/>
          <a:p>
            <a:r>
              <a:rPr lang="en-US" sz="3600" dirty="0" smtClean="0"/>
              <a:t>DAAS MILSBILLS Header Inquiry</a:t>
            </a:r>
            <a:endParaRPr lang="en-US" sz="3600"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 y="1600200"/>
            <a:ext cx="876141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78" y="2362200"/>
            <a:ext cx="8132763"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953000" y="4478782"/>
            <a:ext cx="914400" cy="276999"/>
          </a:xfrm>
          <a:prstGeom prst="rect">
            <a:avLst/>
          </a:prstGeom>
          <a:noFill/>
        </p:spPr>
        <p:txBody>
          <a:bodyPr wrap="square" rtlCol="0" anchor="t">
            <a:spAutoFit/>
          </a:bodyPr>
          <a:lstStyle/>
          <a:p>
            <a:pPr algn="ctr"/>
            <a:r>
              <a:rPr lang="en-US" sz="1200" dirty="0">
                <a:solidFill>
                  <a:srgbClr val="C00000"/>
                </a:solidFill>
              </a:rPr>
              <a:t>r</a:t>
            </a:r>
            <a:r>
              <a:rPr lang="en-US" sz="1200" dirty="0" smtClean="0">
                <a:solidFill>
                  <a:srgbClr val="C00000"/>
                </a:solidFill>
              </a:rPr>
              <a:t>p 30-35</a:t>
            </a:r>
            <a:endParaRPr lang="en-US" sz="1200" dirty="0">
              <a:solidFill>
                <a:srgbClr val="C00000"/>
              </a:solidFill>
            </a:endParaRPr>
          </a:p>
        </p:txBody>
      </p:sp>
      <p:sp>
        <p:nvSpPr>
          <p:cNvPr id="10" name="TextBox 9"/>
          <p:cNvSpPr txBox="1"/>
          <p:nvPr/>
        </p:nvSpPr>
        <p:spPr>
          <a:xfrm>
            <a:off x="2505075" y="4521722"/>
            <a:ext cx="781050" cy="276999"/>
          </a:xfrm>
          <a:prstGeom prst="rect">
            <a:avLst/>
          </a:prstGeom>
          <a:noFill/>
        </p:spPr>
        <p:txBody>
          <a:bodyPr wrap="square" rtlCol="0" anchor="t">
            <a:spAutoFit/>
          </a:bodyPr>
          <a:lstStyle/>
          <a:p>
            <a:pPr algn="ctr"/>
            <a:r>
              <a:rPr lang="en-US" sz="1200" dirty="0" smtClean="0">
                <a:solidFill>
                  <a:srgbClr val="C00000"/>
                </a:solidFill>
              </a:rPr>
              <a:t>rp 45-50</a:t>
            </a:r>
            <a:endParaRPr lang="en-US" sz="1200" dirty="0">
              <a:solidFill>
                <a:srgbClr val="C00000"/>
              </a:solidFill>
            </a:endParaRPr>
          </a:p>
        </p:txBody>
      </p:sp>
      <p:sp>
        <p:nvSpPr>
          <p:cNvPr id="11" name="TextBox 10"/>
          <p:cNvSpPr txBox="1"/>
          <p:nvPr/>
        </p:nvSpPr>
        <p:spPr>
          <a:xfrm>
            <a:off x="1609725" y="4482324"/>
            <a:ext cx="742950" cy="461665"/>
          </a:xfrm>
          <a:prstGeom prst="rect">
            <a:avLst/>
          </a:prstGeom>
          <a:noFill/>
        </p:spPr>
        <p:txBody>
          <a:bodyPr wrap="square" rtlCol="0" anchor="t">
            <a:spAutoFit/>
          </a:bodyPr>
          <a:lstStyle/>
          <a:p>
            <a:pPr algn="ctr"/>
            <a:r>
              <a:rPr lang="en-US" sz="1200" dirty="0" smtClean="0">
                <a:solidFill>
                  <a:srgbClr val="C00000"/>
                </a:solidFill>
              </a:rPr>
              <a:t> rp 36-38</a:t>
            </a:r>
            <a:endParaRPr lang="en-US" sz="1200" dirty="0">
              <a:solidFill>
                <a:srgbClr val="C00000"/>
              </a:solidFill>
            </a:endParaRPr>
          </a:p>
        </p:txBody>
      </p:sp>
      <p:cxnSp>
        <p:nvCxnSpPr>
          <p:cNvPr id="12" name="Straight Arrow Connector 11"/>
          <p:cNvCxnSpPr/>
          <p:nvPr/>
        </p:nvCxnSpPr>
        <p:spPr bwMode="auto">
          <a:xfrm flipV="1">
            <a:off x="1981200" y="3843497"/>
            <a:ext cx="0" cy="576103"/>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3" name="TextBox 12"/>
          <p:cNvSpPr txBox="1"/>
          <p:nvPr/>
        </p:nvSpPr>
        <p:spPr>
          <a:xfrm>
            <a:off x="3590925" y="4514633"/>
            <a:ext cx="895350" cy="276999"/>
          </a:xfrm>
          <a:prstGeom prst="rect">
            <a:avLst/>
          </a:prstGeom>
          <a:noFill/>
        </p:spPr>
        <p:txBody>
          <a:bodyPr wrap="square" rtlCol="0" anchor="t">
            <a:spAutoFit/>
          </a:bodyPr>
          <a:lstStyle/>
          <a:p>
            <a:pPr algn="ctr"/>
            <a:r>
              <a:rPr lang="en-US" sz="1200" dirty="0">
                <a:solidFill>
                  <a:srgbClr val="C00000"/>
                </a:solidFill>
              </a:rPr>
              <a:t>r</a:t>
            </a:r>
            <a:r>
              <a:rPr lang="en-US" sz="1200" dirty="0" smtClean="0">
                <a:solidFill>
                  <a:srgbClr val="C00000"/>
                </a:solidFill>
              </a:rPr>
              <a:t>p 40-44</a:t>
            </a:r>
            <a:endParaRPr lang="en-US" sz="1200" dirty="0">
              <a:solidFill>
                <a:srgbClr val="C00000"/>
              </a:solidFill>
            </a:endParaRPr>
          </a:p>
        </p:txBody>
      </p:sp>
      <p:sp>
        <p:nvSpPr>
          <p:cNvPr id="14" name="TextBox 13"/>
          <p:cNvSpPr txBox="1"/>
          <p:nvPr/>
        </p:nvSpPr>
        <p:spPr>
          <a:xfrm>
            <a:off x="6074352" y="4478781"/>
            <a:ext cx="819150" cy="276999"/>
          </a:xfrm>
          <a:prstGeom prst="rect">
            <a:avLst/>
          </a:prstGeom>
          <a:noFill/>
        </p:spPr>
        <p:txBody>
          <a:bodyPr wrap="square" rtlCol="0" anchor="t">
            <a:spAutoFit/>
          </a:bodyPr>
          <a:lstStyle/>
          <a:p>
            <a:pPr algn="ctr"/>
            <a:r>
              <a:rPr lang="en-US" sz="1200" dirty="0">
                <a:solidFill>
                  <a:srgbClr val="C00000"/>
                </a:solidFill>
              </a:rPr>
              <a:t>r</a:t>
            </a:r>
            <a:r>
              <a:rPr lang="en-US" sz="1200" dirty="0" smtClean="0">
                <a:solidFill>
                  <a:srgbClr val="C00000"/>
                </a:solidFill>
              </a:rPr>
              <a:t>p 1-3</a:t>
            </a:r>
            <a:endParaRPr lang="en-US" sz="1200" dirty="0">
              <a:solidFill>
                <a:srgbClr val="C00000"/>
              </a:solidFill>
            </a:endParaRPr>
          </a:p>
        </p:txBody>
      </p:sp>
      <p:sp>
        <p:nvSpPr>
          <p:cNvPr id="6" name="Rectangle 5"/>
          <p:cNvSpPr/>
          <p:nvPr/>
        </p:nvSpPr>
        <p:spPr>
          <a:xfrm>
            <a:off x="981676" y="4947947"/>
            <a:ext cx="7009198" cy="1200329"/>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Information on the </a:t>
            </a:r>
            <a:r>
              <a:rPr lang="en-US" dirty="0" smtClean="0">
                <a:latin typeface="Arial" panose="020B0604020202020204" pitchFamily="34" charset="0"/>
                <a:cs typeface="Arial" panose="020B0604020202020204" pitchFamily="34" charset="0"/>
              </a:rPr>
              <a:t>left </a:t>
            </a:r>
            <a:r>
              <a:rPr lang="en-US" dirty="0">
                <a:latin typeface="Arial" panose="020B0604020202020204" pitchFamily="34" charset="0"/>
                <a:cs typeface="Arial" panose="020B0604020202020204" pitchFamily="34" charset="0"/>
              </a:rPr>
              <a:t>is parsed from FS_ </a:t>
            </a:r>
            <a:r>
              <a:rPr lang="en-US" dirty="0" smtClean="0">
                <a:latin typeface="Arial" panose="020B0604020202020204" pitchFamily="34" charset="0"/>
                <a:cs typeface="Arial" panose="020B0604020202020204" pitchFamily="34" charset="0"/>
              </a:rPr>
              <a:t>transaction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Information on the right comes from the message header</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Information to the right is information about DAAS receipt, processing and delivery (messaging information)</a:t>
            </a:r>
            <a:endParaRPr lang="en-US" dirty="0">
              <a:latin typeface="Arial" panose="020B0604020202020204" pitchFamily="34" charset="0"/>
              <a:cs typeface="Arial" panose="020B0604020202020204" pitchFamily="34" charset="0"/>
            </a:endParaRPr>
          </a:p>
        </p:txBody>
      </p:sp>
      <p:cxnSp>
        <p:nvCxnSpPr>
          <p:cNvPr id="25" name="Straight Arrow Connector 24"/>
          <p:cNvCxnSpPr/>
          <p:nvPr/>
        </p:nvCxnSpPr>
        <p:spPr bwMode="auto">
          <a:xfrm flipV="1">
            <a:off x="2895600" y="3843498"/>
            <a:ext cx="0" cy="576103"/>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cxnSp>
        <p:nvCxnSpPr>
          <p:cNvPr id="26" name="Straight Arrow Connector 25"/>
          <p:cNvCxnSpPr/>
          <p:nvPr/>
        </p:nvCxnSpPr>
        <p:spPr bwMode="auto">
          <a:xfrm flipV="1">
            <a:off x="4115613" y="3843498"/>
            <a:ext cx="0" cy="576103"/>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cxnSp>
        <p:nvCxnSpPr>
          <p:cNvPr id="27" name="Straight Arrow Connector 26"/>
          <p:cNvCxnSpPr/>
          <p:nvPr/>
        </p:nvCxnSpPr>
        <p:spPr bwMode="auto">
          <a:xfrm flipV="1">
            <a:off x="5410200" y="3843496"/>
            <a:ext cx="0" cy="576103"/>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cxnSp>
        <p:nvCxnSpPr>
          <p:cNvPr id="28" name="Straight Arrow Connector 27"/>
          <p:cNvCxnSpPr/>
          <p:nvPr/>
        </p:nvCxnSpPr>
        <p:spPr bwMode="auto">
          <a:xfrm flipV="1">
            <a:off x="6470073" y="3843495"/>
            <a:ext cx="0" cy="576103"/>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grpSp>
        <p:nvGrpSpPr>
          <p:cNvPr id="29" name="Group 28"/>
          <p:cNvGrpSpPr/>
          <p:nvPr/>
        </p:nvGrpSpPr>
        <p:grpSpPr>
          <a:xfrm rot="273038">
            <a:off x="4068095" y="1420366"/>
            <a:ext cx="190873" cy="746052"/>
            <a:chOff x="4558701" y="2745247"/>
            <a:chExt cx="388548" cy="1204311"/>
          </a:xfrm>
        </p:grpSpPr>
        <p:cxnSp>
          <p:nvCxnSpPr>
            <p:cNvPr id="30" name="Straight Connector 29"/>
            <p:cNvCxnSpPr/>
            <p:nvPr/>
          </p:nvCxnSpPr>
          <p:spPr>
            <a:xfrm>
              <a:off x="4558701" y="2745247"/>
              <a:ext cx="241899" cy="51254"/>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58701" y="2796501"/>
              <a:ext cx="241899" cy="175299"/>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58701" y="2971800"/>
              <a:ext cx="318099" cy="112074"/>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609795" y="3083874"/>
              <a:ext cx="267005" cy="189839"/>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09795" y="3273713"/>
              <a:ext cx="267005" cy="94784"/>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622348" y="3368497"/>
              <a:ext cx="254452" cy="184563"/>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29150" y="3552861"/>
              <a:ext cx="318099" cy="112074"/>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678963" y="3664935"/>
              <a:ext cx="267005" cy="189839"/>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678963" y="3854774"/>
              <a:ext cx="267005" cy="94784"/>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8769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8917" y="2584712"/>
            <a:ext cx="1911110" cy="646331"/>
          </a:xfrm>
          <a:prstGeom prst="rect">
            <a:avLst/>
          </a:prstGeom>
          <a:noFill/>
        </p:spPr>
        <p:txBody>
          <a:bodyPr wrap="square" rtlCol="0" anchor="t">
            <a:spAutoFit/>
          </a:bodyPr>
          <a:lstStyle/>
          <a:p>
            <a:pPr algn="ctr"/>
            <a:r>
              <a:rPr lang="en-US" sz="1200" dirty="0" smtClean="0">
                <a:solidFill>
                  <a:srgbClr val="C00000"/>
                </a:solidFill>
              </a:rPr>
              <a:t>RUSAJUA, COMMRI-to</a:t>
            </a:r>
          </a:p>
          <a:p>
            <a:pPr algn="ctr"/>
            <a:r>
              <a:rPr lang="en-US" sz="1200" dirty="0" smtClean="0">
                <a:solidFill>
                  <a:srgbClr val="C00000"/>
                </a:solidFill>
              </a:rPr>
              <a:t>This is where the message was delivered</a:t>
            </a:r>
            <a:endParaRPr lang="en-US" sz="1200" dirty="0">
              <a:solidFill>
                <a:srgbClr val="C00000"/>
              </a:solidFill>
            </a:endParaRPr>
          </a:p>
        </p:txBody>
      </p:sp>
      <p:sp>
        <p:nvSpPr>
          <p:cNvPr id="8" name="TextBox 7"/>
          <p:cNvSpPr txBox="1"/>
          <p:nvPr/>
        </p:nvSpPr>
        <p:spPr>
          <a:xfrm>
            <a:off x="1700936" y="3241133"/>
            <a:ext cx="1737640" cy="1015663"/>
          </a:xfrm>
          <a:prstGeom prst="rect">
            <a:avLst/>
          </a:prstGeom>
          <a:noFill/>
        </p:spPr>
        <p:txBody>
          <a:bodyPr wrap="square" rtlCol="0" anchor="t">
            <a:spAutoFit/>
          </a:bodyPr>
          <a:lstStyle/>
          <a:p>
            <a:pPr algn="ctr"/>
            <a:r>
              <a:rPr lang="en-US" sz="1200" dirty="0" smtClean="0">
                <a:solidFill>
                  <a:srgbClr val="C00000"/>
                </a:solidFill>
              </a:rPr>
              <a:t>RUSAHRU, COMMRI-from This is the account from which DAAS received the message</a:t>
            </a:r>
            <a:endParaRPr lang="en-US" sz="1200" dirty="0">
              <a:solidFill>
                <a:srgbClr val="C00000"/>
              </a:solidFill>
            </a:endParaRPr>
          </a:p>
        </p:txBody>
      </p:sp>
      <p:cxnSp>
        <p:nvCxnSpPr>
          <p:cNvPr id="37" name="Elbow Connector 36"/>
          <p:cNvCxnSpPr/>
          <p:nvPr/>
        </p:nvCxnSpPr>
        <p:spPr>
          <a:xfrm rot="16200000" flipH="1">
            <a:off x="3346399" y="2280674"/>
            <a:ext cx="850414" cy="6"/>
          </a:xfrm>
          <a:prstGeom prst="bentConnector3">
            <a:avLst/>
          </a:prstGeom>
          <a:solidFill>
            <a:schemeClr val="accent1"/>
          </a:solidFill>
          <a:ln w="19050" cap="flat" cmpd="sng" algn="ctr">
            <a:solidFill>
              <a:srgbClr val="C00000"/>
            </a:solidFill>
            <a:prstDash val="solid"/>
            <a:round/>
            <a:headEnd type="none" w="med" len="med"/>
            <a:tailEnd type="arrow"/>
          </a:ln>
          <a:effectLst/>
        </p:spPr>
      </p:cxnSp>
      <p:sp>
        <p:nvSpPr>
          <p:cNvPr id="43" name="TextBox 42"/>
          <p:cNvSpPr txBox="1"/>
          <p:nvPr/>
        </p:nvSpPr>
        <p:spPr>
          <a:xfrm>
            <a:off x="3047999" y="2723211"/>
            <a:ext cx="1447205" cy="646331"/>
          </a:xfrm>
          <a:prstGeom prst="rect">
            <a:avLst/>
          </a:prstGeom>
          <a:noFill/>
        </p:spPr>
        <p:txBody>
          <a:bodyPr wrap="square" rtlCol="0" anchor="t">
            <a:spAutoFit/>
          </a:bodyPr>
          <a:lstStyle/>
          <a:p>
            <a:pPr algn="ctr"/>
            <a:r>
              <a:rPr lang="en-US" sz="1200" dirty="0">
                <a:solidFill>
                  <a:srgbClr val="C00000"/>
                </a:solidFill>
              </a:rPr>
              <a:t>0810, Station </a:t>
            </a:r>
            <a:r>
              <a:rPr lang="en-US" sz="1200" dirty="0">
                <a:solidFill>
                  <a:srgbClr val="C00000"/>
                </a:solidFill>
              </a:rPr>
              <a:t>Serial</a:t>
            </a:r>
            <a:r>
              <a:rPr lang="en-US" sz="1200" dirty="0">
                <a:solidFill>
                  <a:srgbClr val="C00000"/>
                </a:solidFill>
              </a:rPr>
              <a:t> Number (SSN</a:t>
            </a:r>
            <a:r>
              <a:rPr lang="en-US" sz="1200" dirty="0" smtClean="0">
                <a:solidFill>
                  <a:srgbClr val="C00000"/>
                </a:solidFill>
              </a:rPr>
              <a:t>)</a:t>
            </a:r>
            <a:endParaRPr lang="en-US" sz="1200" dirty="0">
              <a:solidFill>
                <a:srgbClr val="C00000"/>
              </a:solidFill>
            </a:endParaRPr>
          </a:p>
        </p:txBody>
      </p:sp>
      <p:sp>
        <p:nvSpPr>
          <p:cNvPr id="51" name="TextBox 50"/>
          <p:cNvSpPr txBox="1"/>
          <p:nvPr/>
        </p:nvSpPr>
        <p:spPr>
          <a:xfrm>
            <a:off x="4597730" y="2018857"/>
            <a:ext cx="1447205" cy="830997"/>
          </a:xfrm>
          <a:prstGeom prst="rect">
            <a:avLst/>
          </a:prstGeom>
          <a:noFill/>
        </p:spPr>
        <p:txBody>
          <a:bodyPr wrap="square" rtlCol="0" anchor="t">
            <a:spAutoFit/>
          </a:bodyPr>
          <a:lstStyle/>
          <a:p>
            <a:pPr algn="ctr"/>
            <a:r>
              <a:rPr lang="en-US" sz="1200" dirty="0">
                <a:solidFill>
                  <a:srgbClr val="C00000"/>
                </a:solidFill>
              </a:rPr>
              <a:t>R, Routine processing, </a:t>
            </a:r>
            <a:r>
              <a:rPr lang="en-US" sz="1200" dirty="0" smtClean="0">
                <a:solidFill>
                  <a:srgbClr val="C00000"/>
                </a:solidFill>
              </a:rPr>
              <a:t>(Insignificant </a:t>
            </a:r>
            <a:r>
              <a:rPr lang="en-US" sz="1200" dirty="0">
                <a:solidFill>
                  <a:srgbClr val="C00000"/>
                </a:solidFill>
              </a:rPr>
              <a:t>outside </a:t>
            </a:r>
            <a:r>
              <a:rPr lang="en-US" sz="1200" dirty="0" smtClean="0">
                <a:solidFill>
                  <a:srgbClr val="C00000"/>
                </a:solidFill>
              </a:rPr>
              <a:t>DAAS)</a:t>
            </a:r>
            <a:endParaRPr lang="en-US" sz="1200" dirty="0">
              <a:solidFill>
                <a:srgbClr val="C00000"/>
              </a:solidFill>
            </a:endParaRPr>
          </a:p>
        </p:txBody>
      </p:sp>
      <p:sp>
        <p:nvSpPr>
          <p:cNvPr id="62" name="TextBox 61"/>
          <p:cNvSpPr txBox="1"/>
          <p:nvPr/>
        </p:nvSpPr>
        <p:spPr>
          <a:xfrm>
            <a:off x="5818650" y="2861710"/>
            <a:ext cx="1469100" cy="1015663"/>
          </a:xfrm>
          <a:prstGeom prst="rect">
            <a:avLst/>
          </a:prstGeom>
          <a:noFill/>
        </p:spPr>
        <p:txBody>
          <a:bodyPr wrap="square" rtlCol="0" anchor="t">
            <a:spAutoFit/>
          </a:bodyPr>
          <a:lstStyle/>
          <a:p>
            <a:pPr algn="ctr"/>
            <a:r>
              <a:rPr lang="en-US" sz="1200" dirty="0" smtClean="0">
                <a:solidFill>
                  <a:srgbClr val="C00000"/>
                </a:solidFill>
              </a:rPr>
              <a:t>148, (28 May) Julian Day processed</a:t>
            </a:r>
          </a:p>
          <a:p>
            <a:pPr algn="ctr"/>
            <a:r>
              <a:rPr lang="en-US" sz="1200" i="1" dirty="0" smtClean="0">
                <a:solidFill>
                  <a:srgbClr val="C00000"/>
                </a:solidFill>
              </a:rPr>
              <a:t>Also called RADAY</a:t>
            </a:r>
            <a:endParaRPr lang="en-US" sz="1200" i="1" dirty="0">
              <a:solidFill>
                <a:srgbClr val="C00000"/>
              </a:solidFill>
            </a:endParaRPr>
          </a:p>
        </p:txBody>
      </p:sp>
      <p:sp>
        <p:nvSpPr>
          <p:cNvPr id="63" name="TextBox 62"/>
          <p:cNvSpPr txBox="1"/>
          <p:nvPr/>
        </p:nvSpPr>
        <p:spPr>
          <a:xfrm>
            <a:off x="7495294" y="2220090"/>
            <a:ext cx="1191506" cy="646331"/>
          </a:xfrm>
          <a:prstGeom prst="rect">
            <a:avLst/>
          </a:prstGeom>
          <a:noFill/>
        </p:spPr>
        <p:txBody>
          <a:bodyPr wrap="square" rtlCol="0" anchor="t">
            <a:spAutoFit/>
          </a:bodyPr>
          <a:lstStyle/>
          <a:p>
            <a:pPr algn="ctr"/>
            <a:r>
              <a:rPr lang="en-US" sz="1200" dirty="0" smtClean="0">
                <a:solidFill>
                  <a:srgbClr val="C00000"/>
                </a:solidFill>
              </a:rPr>
              <a:t>0212</a:t>
            </a:r>
            <a:r>
              <a:rPr lang="en-US" sz="1200" dirty="0" smtClean="0">
                <a:solidFill>
                  <a:srgbClr val="C00000"/>
                </a:solidFill>
              </a:rPr>
              <a:t>, Time Processed, UTC</a:t>
            </a:r>
            <a:endParaRPr lang="en-US" sz="1200" i="1" dirty="0">
              <a:solidFill>
                <a:srgbClr val="C00000"/>
              </a:solidFill>
            </a:endParaRPr>
          </a:p>
        </p:txBody>
      </p:sp>
      <p:sp>
        <p:nvSpPr>
          <p:cNvPr id="2" name="TextBox 1"/>
          <p:cNvSpPr txBox="1"/>
          <p:nvPr/>
        </p:nvSpPr>
        <p:spPr>
          <a:xfrm>
            <a:off x="228295" y="4427150"/>
            <a:ext cx="87630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This information comes from the Message Header.</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Header is information about the message itself, not the data in it.</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Contains communication information for transmission from system to system.</a:t>
            </a:r>
            <a:endParaRPr lang="en-US" sz="24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0" y="1188720"/>
            <a:ext cx="59721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Elbow Connector 10"/>
          <p:cNvCxnSpPr>
            <a:endCxn id="6" idx="0"/>
          </p:cNvCxnSpPr>
          <p:nvPr/>
        </p:nvCxnSpPr>
        <p:spPr>
          <a:xfrm rot="5400000">
            <a:off x="1336315" y="1863627"/>
            <a:ext cx="729242" cy="712928"/>
          </a:xfrm>
          <a:prstGeom prst="bentConnector3">
            <a:avLst/>
          </a:prstGeom>
          <a:solidFill>
            <a:schemeClr val="accent1"/>
          </a:solidFill>
          <a:ln w="19050" cap="flat" cmpd="sng" algn="ctr">
            <a:solidFill>
              <a:srgbClr val="C00000"/>
            </a:solidFill>
            <a:prstDash val="solid"/>
            <a:round/>
            <a:headEnd type="none" w="med" len="med"/>
            <a:tailEnd type="arrow"/>
          </a:ln>
          <a:effectLst/>
        </p:spPr>
      </p:cxnSp>
      <p:cxnSp>
        <p:nvCxnSpPr>
          <p:cNvPr id="15" name="Elbow Connector 14"/>
          <p:cNvCxnSpPr/>
          <p:nvPr/>
        </p:nvCxnSpPr>
        <p:spPr>
          <a:xfrm rot="5400000">
            <a:off x="2284014" y="2162256"/>
            <a:ext cx="1375573" cy="762000"/>
          </a:xfrm>
          <a:prstGeom prst="bentConnector3">
            <a:avLst/>
          </a:prstGeom>
          <a:solidFill>
            <a:schemeClr val="accent1"/>
          </a:solidFill>
          <a:ln w="19050" cap="flat" cmpd="sng" algn="ctr">
            <a:solidFill>
              <a:srgbClr val="C00000"/>
            </a:solidFill>
            <a:prstDash val="solid"/>
            <a:round/>
            <a:headEnd type="none" w="med" len="med"/>
            <a:tailEnd type="arrow"/>
          </a:ln>
          <a:effectLst/>
        </p:spPr>
      </p:cxnSp>
      <p:cxnSp>
        <p:nvCxnSpPr>
          <p:cNvPr id="17" name="Elbow Connector 16"/>
          <p:cNvCxnSpPr/>
          <p:nvPr/>
        </p:nvCxnSpPr>
        <p:spPr>
          <a:xfrm>
            <a:off x="3962400" y="1863768"/>
            <a:ext cx="796438" cy="485856"/>
          </a:xfrm>
          <a:prstGeom prst="bentConnector3">
            <a:avLst>
              <a:gd name="adj1" fmla="val -696"/>
            </a:avLst>
          </a:prstGeom>
          <a:solidFill>
            <a:schemeClr val="accent1"/>
          </a:solidFill>
          <a:ln w="19050" cap="flat" cmpd="sng" algn="ctr">
            <a:solidFill>
              <a:srgbClr val="C00000"/>
            </a:solidFill>
            <a:prstDash val="solid"/>
            <a:round/>
            <a:headEnd type="none" w="med" len="med"/>
            <a:tailEnd type="arrow"/>
          </a:ln>
          <a:effectLst/>
        </p:spPr>
      </p:cxnSp>
      <p:cxnSp>
        <p:nvCxnSpPr>
          <p:cNvPr id="38" name="Elbow Connector 37"/>
          <p:cNvCxnSpPr/>
          <p:nvPr/>
        </p:nvCxnSpPr>
        <p:spPr>
          <a:xfrm rot="16200000" flipH="1">
            <a:off x="6127996" y="2344138"/>
            <a:ext cx="850414" cy="6"/>
          </a:xfrm>
          <a:prstGeom prst="bentConnector3">
            <a:avLst/>
          </a:prstGeom>
          <a:solidFill>
            <a:schemeClr val="accent1"/>
          </a:solidFill>
          <a:ln w="19050" cap="flat" cmpd="sng" algn="ctr">
            <a:solidFill>
              <a:srgbClr val="C00000"/>
            </a:solidFill>
            <a:prstDash val="solid"/>
            <a:round/>
            <a:headEnd type="none" w="med" len="med"/>
            <a:tailEnd type="arrow"/>
          </a:ln>
          <a:effectLst/>
        </p:spPr>
      </p:cxnSp>
      <p:cxnSp>
        <p:nvCxnSpPr>
          <p:cNvPr id="25" name="Elbow Connector 24"/>
          <p:cNvCxnSpPr/>
          <p:nvPr/>
        </p:nvCxnSpPr>
        <p:spPr>
          <a:xfrm>
            <a:off x="6792043" y="1943790"/>
            <a:ext cx="762000" cy="519466"/>
          </a:xfrm>
          <a:prstGeom prst="bentConnector3">
            <a:avLst>
              <a:gd name="adj1" fmla="val 1688"/>
            </a:avLst>
          </a:prstGeom>
          <a:solidFill>
            <a:schemeClr val="accent1"/>
          </a:solidFill>
          <a:ln w="19050" cap="flat" cmpd="sng" algn="ctr">
            <a:solidFill>
              <a:srgbClr val="C00000"/>
            </a:solidFill>
            <a:prstDash val="solid"/>
            <a:round/>
            <a:headEnd type="none" w="med" len="med"/>
            <a:tailEnd type="arrow"/>
          </a:ln>
          <a:effectLst/>
        </p:spPr>
      </p:cxnSp>
      <p:sp>
        <p:nvSpPr>
          <p:cNvPr id="48" name="Title 1"/>
          <p:cNvSpPr>
            <a:spLocks noGrp="1"/>
          </p:cNvSpPr>
          <p:nvPr>
            <p:ph type="title"/>
          </p:nvPr>
        </p:nvSpPr>
        <p:spPr>
          <a:xfrm>
            <a:off x="457200" y="365760"/>
            <a:ext cx="8229600" cy="548640"/>
          </a:xfrm>
        </p:spPr>
        <p:txBody>
          <a:bodyPr/>
          <a:lstStyle/>
          <a:p>
            <a:r>
              <a:rPr lang="en-US" sz="3600" dirty="0" smtClean="0"/>
              <a:t>DAAS MILSBILLS Header Inquiry</a:t>
            </a:r>
            <a:endParaRPr lang="en-US" sz="3600" dirty="0"/>
          </a:p>
        </p:txBody>
      </p:sp>
    </p:spTree>
    <p:extLst>
      <p:ext uri="{BB962C8B-B14F-4D97-AF65-F5344CB8AC3E}">
        <p14:creationId xmlns:p14="http://schemas.microsoft.com/office/powerpoint/2010/main" val="3638886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48640"/>
          </a:xfrm>
        </p:spPr>
        <p:txBody>
          <a:bodyPr/>
          <a:lstStyle/>
          <a:p>
            <a:r>
              <a:rPr lang="en-US" sz="3600" dirty="0"/>
              <a:t>DAAS MILSBILLS Header Inquiry</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665104"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98952" y="4191000"/>
            <a:ext cx="4572000" cy="1569660"/>
          </a:xfrm>
          <a:prstGeom prst="rect">
            <a:avLst/>
          </a:prstGeom>
        </p:spPr>
        <p:txBody>
          <a:bodyPr>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Check Message Number 1</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Choose List/Download/Retransmit Selected Messages</a:t>
            </a:r>
            <a:endParaRPr lang="en-US" sz="2400" dirty="0">
              <a:latin typeface="Arial" panose="020B0604020202020204" pitchFamily="34" charset="0"/>
              <a:cs typeface="Arial" panose="020B0604020202020204" pitchFamily="34" charset="0"/>
            </a:endParaRPr>
          </a:p>
        </p:txBody>
      </p:sp>
      <p:cxnSp>
        <p:nvCxnSpPr>
          <p:cNvPr id="6" name="Straight Arrow Connector 5"/>
          <p:cNvCxnSpPr/>
          <p:nvPr/>
        </p:nvCxnSpPr>
        <p:spPr>
          <a:xfrm>
            <a:off x="4056413" y="2590800"/>
            <a:ext cx="1143000"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cxnSp>
        <p:nvCxnSpPr>
          <p:cNvPr id="8" name="Straight Arrow Connector 7"/>
          <p:cNvCxnSpPr/>
          <p:nvPr/>
        </p:nvCxnSpPr>
        <p:spPr>
          <a:xfrm flipV="1">
            <a:off x="685800" y="2286000"/>
            <a:ext cx="0" cy="30480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4215660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48640"/>
          </a:xfrm>
        </p:spPr>
        <p:txBody>
          <a:bodyPr/>
          <a:lstStyle/>
          <a:p>
            <a:r>
              <a:rPr lang="en-US" sz="3600" dirty="0" smtClean="0"/>
              <a:t>DAAS MILSBILLS List Messages</a:t>
            </a:r>
            <a:endParaRPr lang="en-US" sz="3600" dirty="0"/>
          </a:p>
        </p:txBody>
      </p:sp>
      <p:sp>
        <p:nvSpPr>
          <p:cNvPr id="5" name="TextBox 4"/>
          <p:cNvSpPr txBox="1"/>
          <p:nvPr/>
        </p:nvSpPr>
        <p:spPr>
          <a:xfrm>
            <a:off x="1363683" y="4800600"/>
            <a:ext cx="6944530"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Displays the Summary Bill information</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Detail records in raw 80-character format below</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Option to retransmit, sends entire message</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Option to download file</a:t>
            </a:r>
            <a:endParaRPr lang="en-US" sz="2400" dirty="0">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00301"/>
            <a:ext cx="6172200" cy="380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439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DLA Transaction Services</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buFont typeface="Arial" panose="020B0604020202020204" pitchFamily="34" charset="0"/>
              <a:buChar char="•"/>
            </a:pPr>
            <a:r>
              <a:rPr lang="en-US" sz="3600" b="1" dirty="0">
                <a:solidFill>
                  <a:srgbClr val="C00000"/>
                </a:solidFill>
              </a:rPr>
              <a:t>DLA Transaction Services Overview</a:t>
            </a:r>
          </a:p>
          <a:p>
            <a:pPr marL="285750" indent="-285750">
              <a:buFont typeface="Arial" panose="020B0604020202020204" pitchFamily="34" charset="0"/>
              <a:buChar char="•"/>
            </a:pPr>
            <a:r>
              <a:rPr lang="en-US" sz="3600" dirty="0"/>
              <a:t>Requisition to Billing Scenario</a:t>
            </a:r>
          </a:p>
          <a:p>
            <a:pPr marL="285750" indent="-285750">
              <a:buFont typeface="Arial" panose="020B0604020202020204" pitchFamily="34" charset="0"/>
              <a:buChar char="•"/>
            </a:pPr>
            <a:r>
              <a:rPr lang="en-US" sz="3600" dirty="0"/>
              <a:t>MILSINQ</a:t>
            </a:r>
          </a:p>
          <a:p>
            <a:pPr marL="285750" indent="-285750">
              <a:buFont typeface="Arial" panose="020B0604020202020204" pitchFamily="34" charset="0"/>
              <a:buChar char="•"/>
            </a:pPr>
            <a:r>
              <a:rPr lang="en-US" sz="3600" dirty="0" smtClean="0"/>
              <a:t>eDAASINQ</a:t>
            </a:r>
            <a:endParaRPr lang="en-US" sz="3600" dirty="0" smtClean="0"/>
          </a:p>
          <a:p>
            <a:pPr marL="285750" indent="-285750">
              <a:buFont typeface="Arial" panose="020B0604020202020204" pitchFamily="34" charset="0"/>
              <a:buChar char="•"/>
            </a:pPr>
            <a:r>
              <a:rPr lang="en-US" sz="3600" dirty="0" smtClean="0"/>
              <a:t>Logistics Data Gateway (LDG)</a:t>
            </a:r>
            <a:endParaRPr lang="en-US" sz="3600" dirty="0"/>
          </a:p>
          <a:p>
            <a:pPr marL="285750" indent="-285750">
              <a:buFont typeface="Arial" panose="020B0604020202020204" pitchFamily="34" charset="0"/>
              <a:buChar char="•"/>
            </a:pPr>
            <a:r>
              <a:rPr lang="en-US" sz="3600" dirty="0"/>
              <a:t>Wrap Up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65760"/>
            <a:ext cx="8229600" cy="639762"/>
          </a:xfrm>
        </p:spPr>
        <p:txBody>
          <a:bodyPr/>
          <a:lstStyle/>
          <a:p>
            <a:r>
              <a:rPr lang="en-US" sz="3600" dirty="0" smtClean="0"/>
              <a:t>MILSINQ Rejected Messages</a:t>
            </a:r>
            <a:r>
              <a:rPr lang="en-US" dirty="0" smtClean="0"/>
              <a:t/>
            </a:r>
            <a:br>
              <a:rPr lang="en-US" dirty="0" smtClean="0"/>
            </a:br>
            <a:endParaRPr lang="en-US" sz="2400" dirty="0"/>
          </a:p>
        </p:txBody>
      </p:sp>
      <p:sp>
        <p:nvSpPr>
          <p:cNvPr id="11" name="TextBox 10"/>
          <p:cNvSpPr txBox="1"/>
          <p:nvPr/>
        </p:nvSpPr>
        <p:spPr>
          <a:xfrm>
            <a:off x="71252" y="970824"/>
            <a:ext cx="7989688"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Rejected Messages show </a:t>
            </a:r>
            <a:r>
              <a:rPr lang="en-US" sz="2400" dirty="0" smtClean="0">
                <a:latin typeface="Arial" panose="020B0604020202020204" pitchFamily="34" charset="0"/>
                <a:cs typeface="Arial" panose="020B0604020202020204" pitchFamily="34" charset="0"/>
              </a:rPr>
              <a:t>a Reject Code in last </a:t>
            </a:r>
            <a:r>
              <a:rPr lang="en-US" sz="2400" dirty="0" smtClean="0">
                <a:latin typeface="Arial" panose="020B0604020202020204" pitchFamily="34" charset="0"/>
                <a:cs typeface="Arial" panose="020B0604020202020204" pitchFamily="34" charset="0"/>
              </a:rPr>
              <a:t>column</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Click on Reject Code for explanation</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Messages 1-4 have an invalid BILL TO, DBAA00</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Messages 7-9 is Unauthorized BILL TO, </a:t>
            </a:r>
            <a:r>
              <a:rPr lang="en-US" sz="2400" dirty="0" smtClean="0">
                <a:latin typeface="Arial" panose="020B0604020202020204" pitchFamily="34" charset="0"/>
                <a:cs typeface="Arial" panose="020B0604020202020204" pitchFamily="34" charset="0"/>
              </a:rPr>
              <a:t>F2DCBW</a:t>
            </a:r>
            <a:endParaRPr lang="en-US" sz="2400" dirty="0" smtClean="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540484"/>
            <a:ext cx="8362950" cy="233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00" y="5044044"/>
            <a:ext cx="4212296"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044044"/>
            <a:ext cx="45053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104900" y="4419600"/>
            <a:ext cx="8896225" cy="0"/>
          </a:xfrm>
          <a:prstGeom prst="line">
            <a:avLst/>
          </a:prstGeom>
          <a:ln>
            <a:solidFill>
              <a:srgbClr val="A5002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161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914400"/>
          </a:xfrm>
        </p:spPr>
        <p:txBody>
          <a:bodyPr/>
          <a:lstStyle/>
          <a:p>
            <a:r>
              <a:rPr lang="en-US" sz="3600" dirty="0" smtClean="0"/>
              <a:t>DAAS MILSBILLS LIST MESSAGES</a:t>
            </a:r>
            <a:endParaRPr lang="en-US" sz="3600" dirty="0"/>
          </a:p>
        </p:txBody>
      </p:sp>
      <p:sp>
        <p:nvSpPr>
          <p:cNvPr id="6" name="TextBox 5"/>
          <p:cNvSpPr txBox="1"/>
          <p:nvPr/>
        </p:nvSpPr>
        <p:spPr>
          <a:xfrm>
            <a:off x="1306548" y="5553911"/>
            <a:ext cx="6481261"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Summary and Detail for rejected message 1</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55" y="1071095"/>
            <a:ext cx="6803854" cy="447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094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295400"/>
            <a:ext cx="79248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Use as much data as you have to limit your query results, then expand parameters if needed.</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RADAY is a </a:t>
            </a:r>
            <a:r>
              <a:rPr lang="en-US" sz="2400" dirty="0" smtClean="0">
                <a:latin typeface="Arial" panose="020B0604020202020204" pitchFamily="34" charset="0"/>
                <a:cs typeface="Arial" panose="020B0604020202020204" pitchFamily="34" charset="0"/>
              </a:rPr>
              <a:t>Julian date </a:t>
            </a:r>
            <a:r>
              <a:rPr lang="en-US" sz="2400" dirty="0">
                <a:latin typeface="Arial" panose="020B0604020202020204" pitchFamily="34" charset="0"/>
                <a:cs typeface="Arial" panose="020B0604020202020204" pitchFamily="34" charset="0"/>
              </a:rPr>
              <a:t>that indicates when DAAS received or processed </a:t>
            </a:r>
            <a:r>
              <a:rPr lang="en-US" sz="2400" dirty="0" smtClean="0">
                <a:latin typeface="Arial" panose="020B0604020202020204" pitchFamily="34" charset="0"/>
                <a:cs typeface="Arial" panose="020B0604020202020204" pitchFamily="34" charset="0"/>
              </a:rPr>
              <a:t>messages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When using searches with RADAY:  If </a:t>
            </a:r>
            <a:r>
              <a:rPr lang="en-US" sz="2400" dirty="0">
                <a:latin typeface="Arial" panose="020B0604020202020204" pitchFamily="34" charset="0"/>
                <a:cs typeface="Arial" panose="020B0604020202020204" pitchFamily="34" charset="0"/>
              </a:rPr>
              <a:t>you don't find a Bill using the RADAY you expected, try the one before or after. It is possible for DAAS to receive a message one day and process the next, especially at end of day. </a:t>
            </a:r>
          </a:p>
        </p:txBody>
      </p:sp>
      <p:sp>
        <p:nvSpPr>
          <p:cNvPr id="2" name="Title 1"/>
          <p:cNvSpPr>
            <a:spLocks noGrp="1"/>
          </p:cNvSpPr>
          <p:nvPr>
            <p:ph type="title"/>
          </p:nvPr>
        </p:nvSpPr>
        <p:spPr>
          <a:xfrm>
            <a:off x="457200" y="365760"/>
            <a:ext cx="8229600" cy="639762"/>
          </a:xfrm>
        </p:spPr>
        <p:txBody>
          <a:bodyPr/>
          <a:lstStyle/>
          <a:p>
            <a:r>
              <a:rPr lang="en-US" sz="3600" dirty="0" smtClean="0"/>
              <a:t>MILSINQ Review</a:t>
            </a:r>
            <a:endParaRPr lang="en-US" sz="3600" dirty="0"/>
          </a:p>
        </p:txBody>
      </p:sp>
    </p:spTree>
    <p:extLst>
      <p:ext uri="{BB962C8B-B14F-4D97-AF65-F5344CB8AC3E}">
        <p14:creationId xmlns:p14="http://schemas.microsoft.com/office/powerpoint/2010/main" val="2036126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71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DLA Transaction Services</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7200" y="16001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buFont typeface="Arial" panose="020B0604020202020204" pitchFamily="34" charset="0"/>
              <a:buChar char="•"/>
            </a:pPr>
            <a:r>
              <a:rPr lang="en-US" sz="3600" dirty="0"/>
              <a:t>DLA Transaction Services Overview</a:t>
            </a:r>
          </a:p>
          <a:p>
            <a:pPr marL="285750" indent="-285750">
              <a:buFont typeface="Arial" panose="020B0604020202020204" pitchFamily="34" charset="0"/>
              <a:buChar char="•"/>
            </a:pPr>
            <a:r>
              <a:rPr lang="en-US" sz="3600" dirty="0"/>
              <a:t>Requisition to Billing Scenario</a:t>
            </a:r>
          </a:p>
          <a:p>
            <a:pPr marL="285750" indent="-285750">
              <a:buFont typeface="Arial" panose="020B0604020202020204" pitchFamily="34" charset="0"/>
              <a:buChar char="•"/>
            </a:pPr>
            <a:r>
              <a:rPr lang="en-US" sz="3600" dirty="0"/>
              <a:t>MILSINQ</a:t>
            </a:r>
          </a:p>
          <a:p>
            <a:pPr marL="285750" indent="-285750">
              <a:buFont typeface="Arial" panose="020B0604020202020204" pitchFamily="34" charset="0"/>
              <a:buChar char="•"/>
            </a:pPr>
            <a:r>
              <a:rPr lang="en-US" sz="3600" b="1" dirty="0" smtClean="0">
                <a:solidFill>
                  <a:srgbClr val="C00000"/>
                </a:solidFill>
              </a:rPr>
              <a:t>eDAASINQ</a:t>
            </a:r>
            <a:endParaRPr lang="en-US" sz="3600" b="1" dirty="0" smtClean="0">
              <a:solidFill>
                <a:srgbClr val="C00000"/>
              </a:solidFill>
            </a:endParaRPr>
          </a:p>
          <a:p>
            <a:pPr marL="285750" indent="-285750">
              <a:buFont typeface="Arial" panose="020B0604020202020204" pitchFamily="34" charset="0"/>
              <a:buChar char="•"/>
            </a:pPr>
            <a:r>
              <a:rPr lang="en-US" sz="3600" dirty="0"/>
              <a:t>Logistics Data Gateway (LDG)</a:t>
            </a:r>
          </a:p>
          <a:p>
            <a:pPr marL="285750" indent="-285750">
              <a:buFont typeface="Arial" panose="020B0604020202020204" pitchFamily="34" charset="0"/>
              <a:buChar char="•"/>
            </a:pPr>
            <a:r>
              <a:rPr lang="en-US" sz="3600" dirty="0"/>
              <a:t>Wrap Up</a:t>
            </a:r>
          </a:p>
        </p:txBody>
      </p:sp>
    </p:spTree>
    <p:extLst>
      <p:ext uri="{BB962C8B-B14F-4D97-AF65-F5344CB8AC3E}">
        <p14:creationId xmlns:p14="http://schemas.microsoft.com/office/powerpoint/2010/main" val="3003343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414790"/>
            <a:ext cx="7391400" cy="5324535"/>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eDAASINQ </a:t>
            </a:r>
            <a:r>
              <a:rPr lang="en-US" sz="2000" dirty="0" smtClean="0">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enhanced</a:t>
            </a:r>
            <a:r>
              <a:rPr lang="en-US" sz="2000" dirty="0" smtClean="0">
                <a:latin typeface="Arial" panose="020B0604020202020204" pitchFamily="34" charset="0"/>
                <a:cs typeface="Arial" panose="020B0604020202020204" pitchFamily="34" charset="0"/>
              </a:rPr>
              <a:t>-DAASINQ) is </a:t>
            </a:r>
            <a:r>
              <a:rPr lang="en-US" sz="2000" dirty="0">
                <a:latin typeface="Arial" panose="020B0604020202020204" pitchFamily="34" charset="0"/>
                <a:cs typeface="Arial" panose="020B0604020202020204" pitchFamily="34" charset="0"/>
              </a:rPr>
              <a:t>an enhanced version of the basic </a:t>
            </a:r>
            <a:r>
              <a:rPr lang="en-US" sz="2000" dirty="0" smtClean="0">
                <a:latin typeface="Arial" panose="020B0604020202020204" pitchFamily="34" charset="0"/>
                <a:cs typeface="Arial" panose="020B0604020202020204" pitchFamily="34" charset="0"/>
              </a:rPr>
              <a:t>DAASINQ, includes all </a:t>
            </a:r>
            <a:r>
              <a:rPr lang="en-US" sz="2000" dirty="0">
                <a:latin typeface="Arial" panose="020B0604020202020204" pitchFamily="34" charset="0"/>
                <a:cs typeface="Arial" panose="020B0604020202020204" pitchFamily="34" charset="0"/>
              </a:rPr>
              <a:t>of the above, plus</a:t>
            </a:r>
          </a:p>
          <a:p>
            <a:pPr marL="742950" lvl="1" indent="-285750">
              <a:buFont typeface="Courier New" panose="02070309020205020404" pitchFamily="49" charset="0"/>
              <a:buChar char="o"/>
            </a:pPr>
            <a:r>
              <a:rPr lang="en-US" sz="2000" dirty="0">
                <a:latin typeface="Arial" panose="020B0604020202020204" pitchFamily="34" charset="0"/>
                <a:cs typeface="Arial" panose="020B0604020202020204" pitchFamily="34" charset="0"/>
              </a:rPr>
              <a:t>Communication Routing Identifiers (COMMRI) </a:t>
            </a:r>
          </a:p>
          <a:p>
            <a:pPr marL="742950" lvl="1" indent="-285750">
              <a:buFont typeface="Courier New" panose="02070309020205020404" pitchFamily="49" charset="0"/>
              <a:buChar char="o"/>
            </a:pPr>
            <a:r>
              <a:rPr lang="en-US" sz="2000" dirty="0">
                <a:latin typeface="Arial" panose="020B0604020202020204" pitchFamily="34" charset="0"/>
                <a:cs typeface="Arial" panose="020B0604020202020204" pitchFamily="34" charset="0"/>
              </a:rPr>
              <a:t>Distribution Codes </a:t>
            </a:r>
          </a:p>
          <a:p>
            <a:pPr marL="742950" lvl="1" indent="-285750">
              <a:buFont typeface="Courier New" panose="02070309020205020404" pitchFamily="49" charset="0"/>
              <a:buChar char="o"/>
            </a:pPr>
            <a:r>
              <a:rPr lang="en-US" sz="2000" dirty="0" err="1" smtClean="0">
                <a:latin typeface="Arial" panose="020B0604020202020204" pitchFamily="34" charset="0"/>
                <a:cs typeface="Arial" panose="020B0604020202020204" pitchFamily="34" charset="0"/>
              </a:rPr>
              <a:t>eDAASINQ</a:t>
            </a:r>
            <a:r>
              <a:rPr lang="en-US" sz="2000" dirty="0" smtClean="0">
                <a:latin typeface="Arial" panose="020B0604020202020204" pitchFamily="34" charset="0"/>
                <a:cs typeface="Arial" panose="020B0604020202020204" pitchFamily="34" charset="0"/>
              </a:rPr>
              <a:t> Provides </a:t>
            </a:r>
            <a:r>
              <a:rPr lang="en-US" sz="2000" dirty="0">
                <a:latin typeface="Arial" panose="020B0604020202020204" pitchFamily="34" charset="0"/>
                <a:cs typeface="Arial" panose="020B0604020202020204" pitchFamily="34" charset="0"/>
              </a:rPr>
              <a:t>additional queries and downloads by service or "All" in "TA1" delimited format in addition to all the basic functionality that is available in DAASINQ. </a:t>
            </a:r>
          </a:p>
          <a:p>
            <a:pPr marL="742950" lvl="1" indent="-28575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eDAASINQ is PKI-enabled and access to the application may be requested by submitting a System Access Request (SAR</a:t>
            </a:r>
            <a:r>
              <a:rPr lang="en-US" sz="2000" dirty="0" smtClean="0">
                <a:latin typeface="Arial" panose="020B0604020202020204" pitchFamily="34" charset="0"/>
                <a:cs typeface="Arial" panose="020B0604020202020204" pitchFamily="34" charset="0"/>
              </a:rPr>
              <a:t>).</a:t>
            </a:r>
          </a:p>
          <a:p>
            <a:pPr lvl="1"/>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DAASINQ provides information on </a:t>
            </a:r>
          </a:p>
          <a:p>
            <a:pPr marL="742950" lvl="1" indent="-28575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DOD </a:t>
            </a:r>
            <a:r>
              <a:rPr lang="en-US" sz="2000" dirty="0">
                <a:latin typeface="Arial" panose="020B0604020202020204" pitchFamily="34" charset="0"/>
                <a:cs typeface="Arial" panose="020B0604020202020204" pitchFamily="34" charset="0"/>
              </a:rPr>
              <a:t>Activity Address Codes (DODAAC)</a:t>
            </a:r>
          </a:p>
          <a:p>
            <a:pPr marL="742950" lvl="1" indent="-285750">
              <a:buFont typeface="Courier New" panose="02070309020205020404" pitchFamily="49" charset="0"/>
              <a:buChar char="o"/>
            </a:pPr>
            <a:r>
              <a:rPr lang="en-US" sz="2000" dirty="0">
                <a:latin typeface="Arial" panose="020B0604020202020204" pitchFamily="34" charset="0"/>
                <a:cs typeface="Arial" panose="020B0604020202020204" pitchFamily="34" charset="0"/>
              </a:rPr>
              <a:t>National Item Identification Number (NIIN)</a:t>
            </a:r>
          </a:p>
          <a:p>
            <a:pPr marL="742950" lvl="1" indent="-285750">
              <a:buFont typeface="Courier New" panose="02070309020205020404" pitchFamily="49" charset="0"/>
              <a:buChar char="o"/>
            </a:pPr>
            <a:r>
              <a:rPr lang="en-US" sz="2000" dirty="0">
                <a:latin typeface="Arial" panose="020B0604020202020204" pitchFamily="34" charset="0"/>
                <a:cs typeface="Arial" panose="020B0604020202020204" pitchFamily="34" charset="0"/>
              </a:rPr>
              <a:t>Routing Identifier Codes (RIC)</a:t>
            </a:r>
          </a:p>
          <a:p>
            <a:pPr marL="742950" lvl="1" indent="-285750">
              <a:buFont typeface="Courier New" panose="02070309020205020404" pitchFamily="49" charset="0"/>
              <a:buChar char="o"/>
            </a:pPr>
            <a:r>
              <a:rPr lang="en-US" sz="2000" dirty="0">
                <a:latin typeface="Arial" panose="020B0604020202020204" pitchFamily="34" charset="0"/>
                <a:cs typeface="Arial" panose="020B0604020202020204" pitchFamily="34" charset="0"/>
              </a:rPr>
              <a:t>Military Assistance Program Address Codes (MAPAC)</a:t>
            </a:r>
          </a:p>
          <a:p>
            <a:pPr marL="742950" lvl="1" indent="-28575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365760"/>
            <a:ext cx="8229600" cy="639762"/>
          </a:xfrm>
        </p:spPr>
        <p:txBody>
          <a:bodyPr/>
          <a:lstStyle/>
          <a:p>
            <a:r>
              <a:rPr lang="en-US" sz="3600" dirty="0" smtClean="0"/>
              <a:t>eDAASINQ</a:t>
            </a:r>
            <a:endParaRPr lang="en-US" sz="3600" dirty="0"/>
          </a:p>
        </p:txBody>
      </p:sp>
      <p:sp>
        <p:nvSpPr>
          <p:cNvPr id="4" name="TextBox 3"/>
          <p:cNvSpPr txBox="1"/>
          <p:nvPr/>
        </p:nvSpPr>
        <p:spPr>
          <a:xfrm>
            <a:off x="304800" y="891570"/>
            <a:ext cx="4953000"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Two Versions available: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16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48640"/>
          </a:xfrm>
        </p:spPr>
        <p:txBody>
          <a:bodyPr/>
          <a:lstStyle/>
          <a:p>
            <a:r>
              <a:rPr lang="en-US" sz="3600" dirty="0"/>
              <a:t>e</a:t>
            </a:r>
            <a:r>
              <a:rPr lang="en-US" sz="3600" dirty="0" smtClean="0"/>
              <a:t>DAASINQ</a:t>
            </a:r>
            <a:endParaRPr lang="en-US" sz="3600" dirty="0"/>
          </a:p>
        </p:txBody>
      </p:sp>
      <p:sp>
        <p:nvSpPr>
          <p:cNvPr id="4" name="TextBox 3"/>
          <p:cNvSpPr txBox="1"/>
          <p:nvPr/>
        </p:nvSpPr>
        <p:spPr>
          <a:xfrm>
            <a:off x="5791200" y="2486077"/>
            <a:ext cx="274320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EDAASINQ </a:t>
            </a:r>
            <a:r>
              <a:rPr lang="en-US" sz="3200" dirty="0" smtClean="0">
                <a:latin typeface="Arial" panose="020B0604020202020204" pitchFamily="34" charset="0"/>
                <a:cs typeface="Arial" panose="020B0604020202020204" pitchFamily="34" charset="0"/>
              </a:rPr>
              <a:t>Home Page</a:t>
            </a:r>
            <a:endParaRPr lang="en-US" sz="3200" dirty="0">
              <a:latin typeface="Arial" panose="020B0604020202020204" pitchFamily="34" charset="0"/>
              <a:cs typeface="Arial" panose="020B0604020202020204" pitchFamily="34"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6142118" cy="481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142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39762"/>
          </a:xfrm>
        </p:spPr>
        <p:txBody>
          <a:bodyPr/>
          <a:lstStyle/>
          <a:p>
            <a:r>
              <a:rPr lang="en-US" sz="3600" dirty="0" smtClean="0"/>
              <a:t>eDAASINQ </a:t>
            </a:r>
            <a:r>
              <a:rPr lang="en-US" sz="3600" dirty="0" smtClean="0"/>
              <a:t>DODAAC Query</a:t>
            </a:r>
            <a:endParaRPr lang="en-US" sz="36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763000" cy="41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600200"/>
            <a:ext cx="5943599" cy="480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634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39762"/>
          </a:xfrm>
        </p:spPr>
        <p:txBody>
          <a:bodyPr/>
          <a:lstStyle/>
          <a:p>
            <a:r>
              <a:rPr lang="en-US" sz="3600" dirty="0" smtClean="0"/>
              <a:t>eDAASINQ </a:t>
            </a:r>
            <a:r>
              <a:rPr lang="en-US" sz="3600" dirty="0" smtClean="0"/>
              <a:t>DODAAC Query</a:t>
            </a:r>
            <a:endParaRPr lang="en-US" sz="3600" dirty="0"/>
          </a:p>
        </p:txBody>
      </p:sp>
      <p:sp>
        <p:nvSpPr>
          <p:cNvPr id="4" name="TextBox 3"/>
          <p:cNvSpPr txBox="1"/>
          <p:nvPr/>
        </p:nvSpPr>
        <p:spPr>
          <a:xfrm>
            <a:off x="5027584" y="1600200"/>
            <a:ext cx="419756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Bills that route TO W91000 will be delivered TO RUSAJUA</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All other transactions that route to W91000 will be delivered to RUQAJCP</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If no BILL COMMRI exists, the billing transaction will be delivered to the DP COMMRI</a:t>
            </a:r>
            <a:r>
              <a:rPr lang="en-US"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8" y="965409"/>
            <a:ext cx="4941488" cy="532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609600" y="45720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0000" y="4576948"/>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37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39762"/>
          </a:xfrm>
        </p:spPr>
        <p:txBody>
          <a:bodyPr/>
          <a:lstStyle/>
          <a:p>
            <a:r>
              <a:rPr lang="en-US" sz="3600" dirty="0" smtClean="0"/>
              <a:t>eDAASINQ </a:t>
            </a:r>
            <a:r>
              <a:rPr lang="en-US" sz="3600" dirty="0" smtClean="0"/>
              <a:t>DODAAC </a:t>
            </a:r>
            <a:r>
              <a:rPr lang="en-US" sz="3600" dirty="0" smtClean="0"/>
              <a:t>Query (</a:t>
            </a:r>
            <a:r>
              <a:rPr lang="en-US" sz="3600" dirty="0" err="1" smtClean="0"/>
              <a:t>cont</a:t>
            </a:r>
            <a:r>
              <a:rPr lang="en-US" sz="3600" dirty="0" smtClean="0"/>
              <a:t>)</a:t>
            </a:r>
            <a:endParaRPr lang="en-US" sz="3600" dirty="0"/>
          </a:p>
        </p:txBody>
      </p:sp>
      <p:sp>
        <p:nvSpPr>
          <p:cNvPr id="4" name="TextBox 3"/>
          <p:cNvSpPr txBox="1"/>
          <p:nvPr/>
        </p:nvSpPr>
        <p:spPr>
          <a:xfrm>
            <a:off x="5334000" y="990601"/>
            <a:ext cx="37338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Depending </a:t>
            </a:r>
            <a:r>
              <a:rPr lang="en-US" sz="2400" dirty="0" smtClean="0">
                <a:latin typeface="Arial" panose="020B0604020202020204" pitchFamily="34" charset="0"/>
                <a:cs typeface="Arial" panose="020B0604020202020204" pitchFamily="34" charset="0"/>
              </a:rPr>
              <a:t>on the S/A, the Bill COMMRI is associated with an ADSN/</a:t>
            </a:r>
            <a:r>
              <a:rPr lang="en-US" sz="2400" dirty="0" smtClean="0">
                <a:latin typeface="Arial" panose="020B0604020202020204" pitchFamily="34" charset="0"/>
                <a:cs typeface="Arial" panose="020B0604020202020204" pitchFamily="34" charset="0"/>
              </a:rPr>
              <a:t>FSN </a:t>
            </a:r>
            <a:r>
              <a:rPr lang="en-US" sz="2400" dirty="0" smtClean="0">
                <a:latin typeface="Arial" panose="020B0604020202020204" pitchFamily="34" charset="0"/>
                <a:cs typeface="Arial" panose="020B0604020202020204" pitchFamily="34" charset="0"/>
              </a:rPr>
              <a:t>in line 1 of </a:t>
            </a:r>
            <a:r>
              <a:rPr lang="en-US" sz="2400" dirty="0" smtClean="0">
                <a:latin typeface="Arial" panose="020B0604020202020204" pitchFamily="34" charset="0"/>
                <a:cs typeface="Arial" panose="020B0604020202020204" pitchFamily="34" charset="0"/>
              </a:rPr>
              <a:t>TAC 3</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Army uses Fiscal Station Number (FSN)</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Air Force uses Account Disbursing Station Number (ADSN)</a:t>
            </a:r>
            <a:endParaRPr lang="en-US" sz="24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2999"/>
            <a:ext cx="4976676" cy="450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600200" y="4572000"/>
            <a:ext cx="609600" cy="0"/>
          </a:xfrm>
          <a:prstGeom prst="straightConnector1">
            <a:avLst/>
          </a:prstGeom>
          <a:ln>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0" y="4387334"/>
            <a:ext cx="762000" cy="369332"/>
          </a:xfrm>
          <a:prstGeom prst="rect">
            <a:avLst/>
          </a:prstGeom>
          <a:noFill/>
        </p:spPr>
        <p:txBody>
          <a:bodyPr wrap="square" rtlCol="0">
            <a:spAutoFit/>
          </a:bodyPr>
          <a:lstStyle/>
          <a:p>
            <a:r>
              <a:rPr lang="en-US" dirty="0" smtClean="0">
                <a:solidFill>
                  <a:srgbClr val="A50021"/>
                </a:solidFill>
              </a:rPr>
              <a:t>FSN</a:t>
            </a:r>
            <a:endParaRPr lang="en-US" dirty="0">
              <a:solidFill>
                <a:srgbClr val="A50021"/>
              </a:solidFill>
            </a:endParaRPr>
          </a:p>
        </p:txBody>
      </p:sp>
      <p:cxnSp>
        <p:nvCxnSpPr>
          <p:cNvPr id="13" name="Straight Connector 12"/>
          <p:cNvCxnSpPr/>
          <p:nvPr/>
        </p:nvCxnSpPr>
        <p:spPr>
          <a:xfrm>
            <a:off x="3810000" y="4756666"/>
            <a:ext cx="990600" cy="0"/>
          </a:xfrm>
          <a:prstGeom prst="line">
            <a:avLst/>
          </a:prstGeom>
          <a:ln cmpd="dbl">
            <a:solidFill>
              <a:srgbClr val="A5002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267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48640"/>
          </a:xfrm>
        </p:spPr>
        <p:txBody>
          <a:bodyPr/>
          <a:lstStyle/>
          <a:p>
            <a:r>
              <a:rPr lang="en-US" sz="3600" dirty="0" smtClean="0"/>
              <a:t>eDAASINQ </a:t>
            </a:r>
            <a:r>
              <a:rPr lang="en-US" sz="3600" dirty="0" smtClean="0"/>
              <a:t>vs </a:t>
            </a:r>
            <a:r>
              <a:rPr lang="en-US" sz="3600" dirty="0" smtClean="0"/>
              <a:t>DAASINQ</a:t>
            </a:r>
            <a:endParaRPr lang="en-US" sz="3600" dirty="0"/>
          </a:p>
        </p:txBody>
      </p:sp>
      <p:sp>
        <p:nvSpPr>
          <p:cNvPr id="23" name="TextBox 22"/>
          <p:cNvSpPr txBox="1"/>
          <p:nvPr/>
        </p:nvSpPr>
        <p:spPr>
          <a:xfrm>
            <a:off x="1521894" y="1076697"/>
            <a:ext cx="1351652"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eDAASINQ</a:t>
            </a:r>
            <a:endParaRPr lang="en-US" dirty="0">
              <a:latin typeface="Arial" panose="020B0604020202020204" pitchFamily="34" charset="0"/>
              <a:cs typeface="Arial" panose="020B0604020202020204" pitchFamily="34" charset="0"/>
            </a:endParaRPr>
          </a:p>
        </p:txBody>
      </p:sp>
      <p:sp>
        <p:nvSpPr>
          <p:cNvPr id="24" name="TextBox 23"/>
          <p:cNvSpPr txBox="1"/>
          <p:nvPr/>
        </p:nvSpPr>
        <p:spPr>
          <a:xfrm>
            <a:off x="6218064" y="1076697"/>
            <a:ext cx="1223412"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DAASINQ</a:t>
            </a:r>
            <a:endParaRPr lang="en-US"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8" y="1478203"/>
            <a:ext cx="4373784" cy="465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140" y="1478203"/>
            <a:ext cx="4362490" cy="46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959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95250" y="1110729"/>
            <a:ext cx="4324350" cy="3352800"/>
          </a:xfrm>
          <a:prstGeom prst="rect">
            <a:avLst/>
          </a:prstGeom>
        </p:spPr>
        <p:txBody>
          <a:bodyPr/>
          <a:lstStyle/>
          <a:p>
            <a:pPr marL="342900" indent="-342900" eaLnBrk="0" fontAlgn="base" hangingPunct="0">
              <a:spcAft>
                <a:spcPts val="600"/>
              </a:spcAft>
              <a:defRPr/>
            </a:pPr>
            <a:r>
              <a:rPr lang="en-US" b="1" u="sng" dirty="0" smtClean="0">
                <a:solidFill>
                  <a:prstClr val="black"/>
                </a:solidFill>
                <a:latin typeface="Arial" pitchFamily="34" charset="0"/>
                <a:cs typeface="Arial" pitchFamily="34" charset="0"/>
              </a:rPr>
              <a:t>Who </a:t>
            </a:r>
            <a:r>
              <a:rPr lang="en-US" b="1" u="sng" dirty="0" smtClean="0">
                <a:solidFill>
                  <a:prstClr val="black"/>
                </a:solidFill>
                <a:latin typeface="Arial" pitchFamily="34" charset="0"/>
                <a:cs typeface="Arial" pitchFamily="34" charset="0"/>
              </a:rPr>
              <a:t>They </a:t>
            </a:r>
            <a:r>
              <a:rPr lang="en-US" b="1" u="sng" dirty="0" smtClean="0">
                <a:solidFill>
                  <a:prstClr val="black"/>
                </a:solidFill>
                <a:latin typeface="Arial" pitchFamily="34" charset="0"/>
                <a:cs typeface="Arial" pitchFamily="34" charset="0"/>
              </a:rPr>
              <a:t>Are:</a:t>
            </a:r>
          </a:p>
          <a:p>
            <a:pPr marL="342900" indent="-342900" eaLnBrk="0" fontAlgn="base" hangingPunct="0">
              <a:spcAft>
                <a:spcPts val="0"/>
              </a:spcAft>
              <a:buFont typeface="Arial" pitchFamily="34" charset="0"/>
              <a:buChar char="•"/>
              <a:defRPr/>
            </a:pPr>
            <a:r>
              <a:rPr lang="en-US" dirty="0" smtClean="0">
                <a:solidFill>
                  <a:prstClr val="black"/>
                </a:solidFill>
                <a:latin typeface="Arial" pitchFamily="34" charset="0"/>
                <a:cs typeface="Arial" pitchFamily="34" charset="0"/>
              </a:rPr>
              <a:t>DLA Transaction Services</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(Formerly DAASC)</a:t>
            </a:r>
          </a:p>
          <a:p>
            <a:pPr marL="342900" indent="-342900" eaLnBrk="0" hangingPunct="0">
              <a:spcAft>
                <a:spcPts val="0"/>
              </a:spcAft>
              <a:buFont typeface="Arial" pitchFamily="34" charset="0"/>
              <a:buChar char="•"/>
              <a:defRPr/>
            </a:pPr>
            <a:r>
              <a:rPr lang="en-US" dirty="0" smtClean="0">
                <a:solidFill>
                  <a:prstClr val="black"/>
                </a:solidFill>
                <a:latin typeface="Arial" pitchFamily="34" charset="0"/>
                <a:cs typeface="Arial" pitchFamily="34" charset="0"/>
              </a:rPr>
              <a:t>An End-to-End System Design Center Operating 24x7, 365 Days.</a:t>
            </a:r>
          </a:p>
          <a:p>
            <a:pPr marL="342900" indent="-342900" eaLnBrk="0" hangingPunct="0">
              <a:spcAft>
                <a:spcPts val="0"/>
              </a:spcAft>
              <a:buFont typeface="Arial" pitchFamily="34" charset="0"/>
              <a:buChar char="•"/>
              <a:defRPr/>
            </a:pPr>
            <a:r>
              <a:rPr lang="en-US" dirty="0" smtClean="0">
                <a:solidFill>
                  <a:prstClr val="black"/>
                </a:solidFill>
                <a:latin typeface="Arial" pitchFamily="34" charset="0"/>
                <a:cs typeface="Arial" pitchFamily="34" charset="0"/>
              </a:rPr>
              <a:t>Host to Mission Assurance Category (MAC) I Systems</a:t>
            </a:r>
          </a:p>
          <a:p>
            <a:pPr marL="342900" indent="-342900" eaLnBrk="0" hangingPunct="0">
              <a:spcAft>
                <a:spcPts val="0"/>
              </a:spcAft>
              <a:buFont typeface="Arial" pitchFamily="34" charset="0"/>
              <a:buChar char="•"/>
              <a:defRPr/>
            </a:pPr>
            <a:r>
              <a:rPr lang="en-US" dirty="0" smtClean="0">
                <a:solidFill>
                  <a:prstClr val="black"/>
                </a:solidFill>
                <a:latin typeface="Arial" pitchFamily="34" charset="0"/>
                <a:cs typeface="Arial" pitchFamily="34" charset="0"/>
              </a:rPr>
              <a:t>DoD’s Workhorse for Transaction Processing &amp; Logistics Support</a:t>
            </a:r>
          </a:p>
        </p:txBody>
      </p:sp>
      <p:sp>
        <p:nvSpPr>
          <p:cNvPr id="2" name="Title 1"/>
          <p:cNvSpPr>
            <a:spLocks noGrp="1"/>
          </p:cNvSpPr>
          <p:nvPr>
            <p:ph type="title"/>
          </p:nvPr>
        </p:nvSpPr>
        <p:spPr>
          <a:xfrm>
            <a:off x="457200" y="365760"/>
            <a:ext cx="8229600" cy="548640"/>
          </a:xfrm>
        </p:spPr>
        <p:txBody>
          <a:bodyPr anchor="ctr"/>
          <a:lstStyle/>
          <a:p>
            <a:r>
              <a:rPr lang="en-US" sz="3600" dirty="0" smtClean="0"/>
              <a:t>DLA Transaction Services Overview</a:t>
            </a:r>
            <a:endParaRPr lang="en-US" sz="3600" dirty="0"/>
          </a:p>
        </p:txBody>
      </p:sp>
      <p:pic>
        <p:nvPicPr>
          <p:cNvPr id="5" name="Picture 6"/>
          <p:cNvPicPr>
            <a:picLocks noChangeAspect="1" noChangeArrowheads="1"/>
          </p:cNvPicPr>
          <p:nvPr/>
        </p:nvPicPr>
        <p:blipFill>
          <a:blip r:embed="rId3" cstate="print"/>
          <a:srcRect/>
          <a:stretch>
            <a:fillRect/>
          </a:stretch>
        </p:blipFill>
        <p:spPr bwMode="auto">
          <a:xfrm>
            <a:off x="4419600" y="1110729"/>
            <a:ext cx="4152900" cy="2983458"/>
          </a:xfrm>
          <a:prstGeom prst="rect">
            <a:avLst/>
          </a:prstGeom>
          <a:noFill/>
          <a:ln w="9525">
            <a:noFill/>
            <a:miter lim="800000"/>
            <a:headEnd/>
            <a:tailEnd/>
          </a:ln>
        </p:spPr>
      </p:pic>
      <p:sp>
        <p:nvSpPr>
          <p:cNvPr id="8" name="Content Placeholder 1"/>
          <p:cNvSpPr txBox="1">
            <a:spLocks/>
          </p:cNvSpPr>
          <p:nvPr/>
        </p:nvSpPr>
        <p:spPr>
          <a:xfrm>
            <a:off x="0" y="3886200"/>
            <a:ext cx="9144000" cy="23622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Arial" charset="0"/>
              <a:buNone/>
            </a:pPr>
            <a:r>
              <a:rPr lang="en-US" sz="1800" b="1" u="sng" dirty="0" smtClean="0">
                <a:solidFill>
                  <a:prstClr val="black"/>
                </a:solidFill>
              </a:rPr>
              <a:t>What </a:t>
            </a:r>
            <a:r>
              <a:rPr lang="en-US" sz="1800" b="1" u="sng" dirty="0" smtClean="0">
                <a:solidFill>
                  <a:prstClr val="black"/>
                </a:solidFill>
              </a:rPr>
              <a:t>They </a:t>
            </a:r>
            <a:r>
              <a:rPr lang="en-US" sz="1800" b="1" u="sng" dirty="0" smtClean="0">
                <a:solidFill>
                  <a:prstClr val="black"/>
                </a:solidFill>
              </a:rPr>
              <a:t>Do: </a:t>
            </a:r>
          </a:p>
          <a:p>
            <a:pPr marL="347663" lvl="1" indent="-347663">
              <a:spcAft>
                <a:spcPts val="0"/>
              </a:spcAft>
              <a:buFont typeface="Arial" charset="0"/>
              <a:buChar char="•"/>
            </a:pPr>
            <a:r>
              <a:rPr lang="en-US" sz="1800" dirty="0" smtClean="0">
                <a:solidFill>
                  <a:prstClr val="black"/>
                </a:solidFill>
              </a:rPr>
              <a:t>Provide a full range of Transaction Processing capabilities (Receipt, Edit, Route, Translate, Convert, Deliver)</a:t>
            </a:r>
          </a:p>
          <a:p>
            <a:pPr marL="347663" lvl="1" indent="-347663">
              <a:spcAft>
                <a:spcPts val="0"/>
              </a:spcAft>
              <a:buFont typeface="Arial" charset="0"/>
              <a:buChar char="•"/>
            </a:pPr>
            <a:r>
              <a:rPr lang="en-US" sz="1800" dirty="0" smtClean="0">
                <a:solidFill>
                  <a:prstClr val="black"/>
                </a:solidFill>
              </a:rPr>
              <a:t>Support Acquisition, Financial, Logistics, Transportation, Healthcare and Travel Business Areas.</a:t>
            </a:r>
          </a:p>
          <a:p>
            <a:pPr marL="347663" lvl="1" indent="-347663">
              <a:spcAft>
                <a:spcPts val="0"/>
              </a:spcAft>
              <a:buFont typeface="Arial" charset="0"/>
              <a:buChar char="•"/>
            </a:pPr>
            <a:r>
              <a:rPr lang="en-US" sz="1800" dirty="0" smtClean="0">
                <a:solidFill>
                  <a:prstClr val="black"/>
                </a:solidFill>
              </a:rPr>
              <a:t>Enables interoperability between disparate </a:t>
            </a:r>
            <a:r>
              <a:rPr lang="en-US" sz="1800" dirty="0" smtClean="0">
                <a:solidFill>
                  <a:prstClr val="black"/>
                </a:solidFill>
              </a:rPr>
              <a:t>DOD </a:t>
            </a:r>
            <a:r>
              <a:rPr lang="en-US" sz="1800" dirty="0" smtClean="0">
                <a:solidFill>
                  <a:prstClr val="black"/>
                </a:solidFill>
              </a:rPr>
              <a:t>networks/systems</a:t>
            </a:r>
          </a:p>
          <a:p>
            <a:pPr marL="347663" lvl="1" indent="-347663">
              <a:spcAft>
                <a:spcPts val="0"/>
              </a:spcAft>
              <a:buFont typeface="Arial" charset="0"/>
              <a:buChar char="•"/>
            </a:pPr>
            <a:r>
              <a:rPr lang="en-US" sz="1800" dirty="0" smtClean="0">
                <a:solidFill>
                  <a:prstClr val="black"/>
                </a:solidFill>
              </a:rPr>
              <a:t>Process 21 Million Transactions (Daily) in support of </a:t>
            </a:r>
            <a:r>
              <a:rPr lang="en-US" sz="1800" dirty="0" smtClean="0"/>
              <a:t>225,002  DoDAACs </a:t>
            </a:r>
            <a:r>
              <a:rPr lang="en-US" sz="1800" dirty="0" smtClean="0">
                <a:solidFill>
                  <a:prstClr val="black"/>
                </a:solidFill>
              </a:rPr>
              <a:t>(MILS) and 32,239 Trading Partners (EDI)</a:t>
            </a:r>
          </a:p>
        </p:txBody>
      </p:sp>
    </p:spTree>
    <p:extLst>
      <p:ext uri="{BB962C8B-B14F-4D97-AF65-F5344CB8AC3E}">
        <p14:creationId xmlns:p14="http://schemas.microsoft.com/office/powerpoint/2010/main" val="1232039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39762"/>
          </a:xfrm>
        </p:spPr>
        <p:txBody>
          <a:bodyPr/>
          <a:lstStyle/>
          <a:p>
            <a:r>
              <a:rPr lang="en-US" sz="3600" dirty="0" smtClean="0"/>
              <a:t>eDAASINQ </a:t>
            </a:r>
            <a:r>
              <a:rPr lang="en-US" sz="3600" dirty="0" smtClean="0"/>
              <a:t>RIC Query</a:t>
            </a:r>
            <a:endParaRPr lang="en-US" sz="3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763000" cy="41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767" y="1600200"/>
            <a:ext cx="4936266"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793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39762"/>
          </a:xfrm>
        </p:spPr>
        <p:txBody>
          <a:bodyPr/>
          <a:lstStyle/>
          <a:p>
            <a:r>
              <a:rPr lang="en-US" sz="3600" dirty="0" smtClean="0"/>
              <a:t>eDAASINQ </a:t>
            </a:r>
            <a:r>
              <a:rPr lang="en-US" sz="3600" dirty="0" smtClean="0"/>
              <a:t>NIIN Query</a:t>
            </a:r>
            <a:endParaRPr lang="en-US" sz="3600" dirty="0"/>
          </a:p>
        </p:txBody>
      </p:sp>
      <p:sp>
        <p:nvSpPr>
          <p:cNvPr id="9" name="Rectangle 8"/>
          <p:cNvSpPr/>
          <p:nvPr/>
        </p:nvSpPr>
        <p:spPr>
          <a:xfrm>
            <a:off x="38100" y="1143000"/>
            <a:ext cx="8915400" cy="523220"/>
          </a:xfrm>
          <a:prstGeom prst="rect">
            <a:avLst/>
          </a:prstGeom>
        </p:spPr>
        <p:txBody>
          <a:bodyPr wrap="square">
            <a:spAutoFit/>
          </a:bodyPr>
          <a:lstStyle/>
          <a:p>
            <a:r>
              <a:rPr lang="pl-PL" sz="1400" dirty="0">
                <a:latin typeface="Courier New" panose="02070309020205020404" pitchFamily="49" charset="0"/>
                <a:cs typeface="Courier New" panose="02070309020205020404" pitchFamily="49" charset="0"/>
              </a:rPr>
              <a:t>FS1 00197X4930AC9DB14 W91000505 1Y7ZWW52H09 512152020 000990600 </a:t>
            </a:r>
            <a:endParaRPr lang="en-US" sz="1400" dirty="0" smtClean="0">
              <a:latin typeface="Courier New" panose="02070309020205020404" pitchFamily="49" charset="0"/>
              <a:cs typeface="Courier New" panose="02070309020205020404" pitchFamily="49" charset="0"/>
            </a:endParaRPr>
          </a:p>
          <a:p>
            <a:r>
              <a:rPr lang="pl-PL" sz="1400" dirty="0" smtClean="0">
                <a:latin typeface="Courier New" panose="02070309020205020404" pitchFamily="49" charset="0"/>
                <a:cs typeface="Courier New" panose="02070309020205020404" pitchFamily="49" charset="0"/>
              </a:rPr>
              <a:t>FA1B14 </a:t>
            </a:r>
            <a:r>
              <a:rPr lang="pl-PL" sz="1400" dirty="0">
                <a:latin typeface="Courier New" panose="02070309020205020404" pitchFamily="49" charset="0"/>
                <a:cs typeface="Courier New" panose="02070309020205020404" pitchFamily="49" charset="0"/>
              </a:rPr>
              <a:t>1240</a:t>
            </a:r>
            <a:r>
              <a:rPr lang="pl-PL" sz="1400" b="1" dirty="0">
                <a:solidFill>
                  <a:srgbClr val="FF0000"/>
                </a:solidFill>
                <a:latin typeface="Courier New" panose="02070309020205020404" pitchFamily="49" charset="0"/>
                <a:cs typeface="Courier New" panose="02070309020205020404" pitchFamily="49" charset="0"/>
              </a:rPr>
              <a:t>015766134</a:t>
            </a:r>
            <a:r>
              <a:rPr lang="pl-PL" sz="1400" dirty="0">
                <a:latin typeface="Courier New" panose="02070309020205020404" pitchFamily="49" charset="0"/>
                <a:cs typeface="Courier New" panose="02070309020205020404" pitchFamily="49" charset="0"/>
              </a:rPr>
              <a:t> EA00026W9100050700023LW34XC5J511Y7ZW 1470009906000038100</a:t>
            </a:r>
            <a:r>
              <a:rPr lang="pl-PL" sz="1400" dirty="0"/>
              <a:t> </a:t>
            </a:r>
            <a:endParaRPr lang="en-US" sz="1400" dirty="0">
              <a:latin typeface="Courier New" panose="02070309020205020404" pitchFamily="49" charset="0"/>
              <a:cs typeface="Courier New" panose="02070309020205020404" pitchFamily="49"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09" y="1752600"/>
            <a:ext cx="6948487" cy="4535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158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715962"/>
          </a:xfrm>
        </p:spPr>
        <p:txBody>
          <a:bodyPr/>
          <a:lstStyle/>
          <a:p>
            <a:r>
              <a:rPr lang="en-US" sz="3600" dirty="0" smtClean="0"/>
              <a:t>DAASINQ</a:t>
            </a:r>
            <a:br>
              <a:rPr lang="en-US" sz="3600" dirty="0" smtClean="0"/>
            </a:br>
            <a:r>
              <a:rPr lang="en-US" sz="3600" dirty="0" smtClean="0"/>
              <a:t>COMMRI RUSAHRU and RUSAJUA</a:t>
            </a:r>
            <a:endParaRPr lang="en-US" sz="36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56359"/>
            <a:ext cx="8763000" cy="41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352" y="2212180"/>
            <a:ext cx="4339048" cy="351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12180"/>
            <a:ext cx="4377366" cy="351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238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28330"/>
            <a:ext cx="7985575"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Transactions </a:t>
            </a:r>
            <a:r>
              <a:rPr lang="en-US" sz="2400" i="1" dirty="0" smtClean="0">
                <a:latin typeface="Arial" panose="020B0604020202020204" pitchFamily="34" charset="0"/>
                <a:cs typeface="Arial" panose="020B0604020202020204" pitchFamily="34" charset="0"/>
              </a:rPr>
              <a:t>ROUTE</a:t>
            </a:r>
            <a:r>
              <a:rPr lang="en-US" sz="2400" dirty="0" smtClean="0">
                <a:latin typeface="Arial" panose="020B0604020202020204" pitchFamily="34" charset="0"/>
                <a:cs typeface="Arial" panose="020B0604020202020204" pitchFamily="34" charset="0"/>
              </a:rPr>
              <a:t> to DODAACs or RICs.  </a:t>
            </a:r>
          </a:p>
          <a:p>
            <a:pPr marL="285750" indent="-285750">
              <a:buFont typeface="Arial" panose="020B0604020202020204" pitchFamily="34" charset="0"/>
              <a:buChar char="•"/>
            </a:pPr>
            <a:r>
              <a:rPr lang="en-US" sz="2400" i="1" dirty="0" smtClean="0">
                <a:latin typeface="Arial" panose="020B0604020202020204" pitchFamily="34" charset="0"/>
                <a:cs typeface="Arial" panose="020B0604020202020204" pitchFamily="34" charset="0"/>
              </a:rPr>
              <a:t>ROUTING</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is determined by MILSTRIP, MILSBILLS and DLMS manuals, in addition to service-unique business rules</a:t>
            </a:r>
            <a:r>
              <a:rPr lang="en-US" sz="2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Transactions are packaged in messages that are </a:t>
            </a:r>
            <a:r>
              <a:rPr lang="en-US" sz="2400" i="1" dirty="0">
                <a:latin typeface="Arial" panose="020B0604020202020204" pitchFamily="34" charset="0"/>
                <a:cs typeface="Arial" panose="020B0604020202020204" pitchFamily="34" charset="0"/>
              </a:rPr>
              <a:t>DELIVERED</a:t>
            </a:r>
            <a:r>
              <a:rPr lang="en-US" sz="2400" dirty="0">
                <a:latin typeface="Arial" panose="020B0604020202020204" pitchFamily="34" charset="0"/>
                <a:cs typeface="Arial" panose="020B0604020202020204" pitchFamily="34" charset="0"/>
              </a:rPr>
              <a:t> to a COMMRI</a:t>
            </a:r>
            <a:r>
              <a:rPr lang="en-US"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i="1" dirty="0" smtClean="0">
                <a:latin typeface="Arial" panose="020B0604020202020204" pitchFamily="34" charset="0"/>
                <a:cs typeface="Arial" panose="020B0604020202020204" pitchFamily="34" charset="0"/>
              </a:rPr>
              <a:t>DELIVERY</a:t>
            </a:r>
            <a:r>
              <a:rPr lang="en-US" sz="2400" dirty="0" smtClean="0">
                <a:latin typeface="Arial" panose="020B0604020202020204" pitchFamily="34" charset="0"/>
                <a:cs typeface="Arial" panose="020B0604020202020204" pitchFamily="34" charset="0"/>
              </a:rPr>
              <a:t> is a communications function separate from </a:t>
            </a:r>
            <a:r>
              <a:rPr lang="en-US" sz="2400" i="1" dirty="0" smtClean="0">
                <a:latin typeface="Arial" panose="020B0604020202020204" pitchFamily="34" charset="0"/>
                <a:cs typeface="Arial" panose="020B0604020202020204" pitchFamily="34" charset="0"/>
              </a:rPr>
              <a:t>ROUTING</a:t>
            </a:r>
            <a:r>
              <a:rPr lang="en-US" sz="24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 our example, the Interfund Bill was submitted by </a:t>
            </a:r>
            <a:r>
              <a:rPr lang="en-US" sz="2400" dirty="0" smtClean="0">
                <a:solidFill>
                  <a:srgbClr val="C00000"/>
                </a:solidFill>
                <a:latin typeface="Arial" panose="020B0604020202020204" pitchFamily="34" charset="0"/>
                <a:cs typeface="Arial" panose="020B0604020202020204" pitchFamily="34" charset="0"/>
              </a:rPr>
              <a:t>W52H09</a:t>
            </a:r>
            <a:r>
              <a:rPr lang="en-US" sz="2400" dirty="0" smtClean="0">
                <a:latin typeface="Arial" panose="020B0604020202020204" pitchFamily="34" charset="0"/>
                <a:cs typeface="Arial" panose="020B0604020202020204" pitchFamily="34" charset="0"/>
              </a:rPr>
              <a:t> and it came to DAAS using COMMRI </a:t>
            </a:r>
            <a:r>
              <a:rPr lang="en-US" sz="2400" dirty="0" smtClean="0">
                <a:solidFill>
                  <a:srgbClr val="C00000"/>
                </a:solidFill>
                <a:latin typeface="Arial" panose="020B0604020202020204" pitchFamily="34" charset="0"/>
                <a:cs typeface="Arial" panose="020B0604020202020204" pitchFamily="34" charset="0"/>
              </a:rPr>
              <a:t>RUSAHRU</a:t>
            </a:r>
            <a:r>
              <a:rPr lang="en-US" sz="2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It </a:t>
            </a:r>
            <a:r>
              <a:rPr lang="en-US" sz="2400" i="1" dirty="0" smtClean="0">
                <a:latin typeface="Arial" panose="020B0604020202020204" pitchFamily="34" charset="0"/>
                <a:cs typeface="Arial" panose="020B0604020202020204" pitchFamily="34" charset="0"/>
              </a:rPr>
              <a:t>ROUTED</a:t>
            </a:r>
            <a:r>
              <a:rPr lang="en-US" sz="2400" dirty="0" smtClean="0">
                <a:latin typeface="Arial" panose="020B0604020202020204" pitchFamily="34" charset="0"/>
                <a:cs typeface="Arial" panose="020B0604020202020204" pitchFamily="34" charset="0"/>
              </a:rPr>
              <a:t> to </a:t>
            </a:r>
            <a:r>
              <a:rPr lang="en-US" sz="2400" dirty="0" smtClean="0">
                <a:solidFill>
                  <a:srgbClr val="C00000"/>
                </a:solidFill>
                <a:latin typeface="Arial" panose="020B0604020202020204" pitchFamily="34" charset="0"/>
                <a:cs typeface="Arial" panose="020B0604020202020204" pitchFamily="34" charset="0"/>
              </a:rPr>
              <a:t>W91000</a:t>
            </a:r>
            <a:r>
              <a:rPr lang="en-US" sz="2400" dirty="0" smtClean="0">
                <a:latin typeface="Arial" panose="020B0604020202020204" pitchFamily="34" charset="0"/>
                <a:cs typeface="Arial" panose="020B0604020202020204" pitchFamily="34" charset="0"/>
              </a:rPr>
              <a:t> but was </a:t>
            </a:r>
            <a:r>
              <a:rPr lang="en-US" sz="2400" i="1" dirty="0" smtClean="0">
                <a:latin typeface="Arial" panose="020B0604020202020204" pitchFamily="34" charset="0"/>
                <a:cs typeface="Arial" panose="020B0604020202020204" pitchFamily="34" charset="0"/>
              </a:rPr>
              <a:t>DELIVERED</a:t>
            </a:r>
            <a:r>
              <a:rPr lang="en-US" sz="2400" dirty="0" smtClean="0">
                <a:latin typeface="Arial" panose="020B0604020202020204" pitchFamily="34" charset="0"/>
                <a:cs typeface="Arial" panose="020B0604020202020204" pitchFamily="34" charset="0"/>
              </a:rPr>
              <a:t> to </a:t>
            </a:r>
            <a:r>
              <a:rPr lang="en-US" sz="2400" dirty="0" smtClean="0">
                <a:solidFill>
                  <a:srgbClr val="C00000"/>
                </a:solidFill>
                <a:latin typeface="Arial" panose="020B0604020202020204" pitchFamily="34" charset="0"/>
                <a:cs typeface="Arial" panose="020B0604020202020204" pitchFamily="34" charset="0"/>
              </a:rPr>
              <a:t>RUSAJUA</a:t>
            </a:r>
            <a:r>
              <a:rPr lang="en-US" sz="2400" dirty="0" smtClean="0">
                <a:latin typeface="Arial" panose="020B0604020202020204" pitchFamily="34" charset="0"/>
                <a:cs typeface="Arial" panose="020B0604020202020204" pitchFamily="34" charset="0"/>
              </a:rPr>
              <a:t>.</a:t>
            </a:r>
          </a:p>
        </p:txBody>
      </p:sp>
      <p:sp>
        <p:nvSpPr>
          <p:cNvPr id="2" name="Title 1"/>
          <p:cNvSpPr>
            <a:spLocks noGrp="1"/>
          </p:cNvSpPr>
          <p:nvPr>
            <p:ph type="title"/>
          </p:nvPr>
        </p:nvSpPr>
        <p:spPr>
          <a:xfrm>
            <a:off x="457200" y="365760"/>
            <a:ext cx="8229600" cy="639762"/>
          </a:xfrm>
        </p:spPr>
        <p:txBody>
          <a:bodyPr/>
          <a:lstStyle/>
          <a:p>
            <a:r>
              <a:rPr lang="en-US" sz="3600" dirty="0" smtClean="0"/>
              <a:t>Routing vs Delivery</a:t>
            </a:r>
            <a:endParaRPr lang="en-US" sz="36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01" y="980195"/>
            <a:ext cx="8763000" cy="41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061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39762"/>
          </a:xfrm>
        </p:spPr>
        <p:txBody>
          <a:bodyPr/>
          <a:lstStyle/>
          <a:p>
            <a:r>
              <a:rPr lang="en-US" sz="3600" dirty="0" smtClean="0"/>
              <a:t>DAAS COMMRIs</a:t>
            </a:r>
            <a:endParaRPr lang="en-US" sz="3600" dirty="0"/>
          </a:p>
        </p:txBody>
      </p:sp>
      <p:sp>
        <p:nvSpPr>
          <p:cNvPr id="4" name="TextBox 3"/>
          <p:cNvSpPr txBox="1"/>
          <p:nvPr/>
        </p:nvSpPr>
        <p:spPr>
          <a:xfrm>
            <a:off x="4800598" y="990600"/>
            <a:ext cx="4267199" cy="452431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RUTTTTT – Terminate.  Transactions are written to history (e.g., VLIPS, LDG), but terminate in DAAS.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RURRRRR – Rejected.  The transaction has failed a DAAS edit. </a:t>
            </a: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RUMMMMM – Mail.  An outdated COMMRI that functions the same as RUTTTTT.  Transactions process but terminate.</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RUSAZZZ – A COMMRI assigned automatically by DAAS when new DoDAACs or RICs are created. </a:t>
            </a:r>
          </a:p>
          <a:p>
            <a:endParaRPr lang="en-US" dirty="0">
              <a:latin typeface="Arial" panose="020B0604020202020204" pitchFamily="34" charset="0"/>
              <a:cs typeface="Arial" panose="020B0604020202020204" pitchFamily="34"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14595"/>
            <a:ext cx="4190998" cy="493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695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39762"/>
          </a:xfrm>
        </p:spPr>
        <p:txBody>
          <a:bodyPr/>
          <a:lstStyle/>
          <a:p>
            <a:r>
              <a:rPr lang="en-US" sz="3600" dirty="0" smtClean="0"/>
              <a:t>eDAASINQ</a:t>
            </a:r>
            <a:endParaRPr lang="en-US" sz="3600" dirty="0"/>
          </a:p>
        </p:txBody>
      </p:sp>
      <p:sp>
        <p:nvSpPr>
          <p:cNvPr id="3" name="TextBox 2"/>
          <p:cNvSpPr txBox="1"/>
          <p:nvPr/>
        </p:nvSpPr>
        <p:spPr>
          <a:xfrm>
            <a:off x="1219199" y="990600"/>
            <a:ext cx="7928389"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Messages 1-4 from MILSINQ example had </a:t>
            </a:r>
            <a:r>
              <a:rPr lang="en-US" dirty="0">
                <a:latin typeface="Arial" panose="020B0604020202020204" pitchFamily="34" charset="0"/>
                <a:cs typeface="Arial" panose="020B0604020202020204" pitchFamily="34" charset="0"/>
              </a:rPr>
              <a:t>an invalid BILL TO, </a:t>
            </a:r>
            <a:r>
              <a:rPr lang="en-US" dirty="0" smtClean="0">
                <a:latin typeface="Arial" panose="020B0604020202020204" pitchFamily="34" charset="0"/>
                <a:cs typeface="Arial" panose="020B0604020202020204" pitchFamily="34" charset="0"/>
              </a:rPr>
              <a:t>DBAA00</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DBAA00 is a MAPAC, indicated by ‘D’ in the first position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MAPAC’s do not have Authority Codes, therefore cannot be billed directly</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MAPAC Point of Contact Information at bottom of screen</a:t>
            </a:r>
          </a:p>
        </p:txBody>
      </p:sp>
      <p:pic>
        <p:nvPicPr>
          <p:cNvPr id="4" name="Picture 3"/>
          <p:cNvPicPr/>
          <p:nvPr/>
        </p:nvPicPr>
        <p:blipFill rotWithShape="1">
          <a:blip r:embed="rId3"/>
          <a:srcRect t="10073" r="58246" b="3559"/>
          <a:stretch/>
        </p:blipFill>
        <p:spPr>
          <a:xfrm>
            <a:off x="263236" y="2342083"/>
            <a:ext cx="3962400" cy="3353554"/>
          </a:xfrm>
          <a:prstGeom prst="rect">
            <a:avLst/>
          </a:prstGeom>
        </p:spPr>
      </p:pic>
      <p:grpSp>
        <p:nvGrpSpPr>
          <p:cNvPr id="6" name="Group 5"/>
          <p:cNvGrpSpPr/>
          <p:nvPr/>
        </p:nvGrpSpPr>
        <p:grpSpPr>
          <a:xfrm>
            <a:off x="4572000" y="2342083"/>
            <a:ext cx="3733800" cy="3907071"/>
            <a:chOff x="2362200" y="914400"/>
            <a:chExt cx="3768090" cy="4782922"/>
          </a:xfrm>
        </p:grpSpPr>
        <p:pic>
          <p:nvPicPr>
            <p:cNvPr id="7" name="Picture 6"/>
            <p:cNvPicPr/>
            <p:nvPr/>
          </p:nvPicPr>
          <p:blipFill rotWithShape="1">
            <a:blip r:embed="rId4"/>
            <a:srcRect t="10670" r="58369" b="5528"/>
            <a:stretch/>
          </p:blipFill>
          <p:spPr>
            <a:xfrm>
              <a:off x="2362200" y="2895600"/>
              <a:ext cx="3768090" cy="2801722"/>
            </a:xfrm>
            <a:prstGeom prst="rect">
              <a:avLst/>
            </a:prstGeom>
          </p:spPr>
        </p:pic>
        <p:pic>
          <p:nvPicPr>
            <p:cNvPr id="8" name="Picture 7"/>
            <p:cNvPicPr/>
            <p:nvPr/>
          </p:nvPicPr>
          <p:blipFill rotWithShape="1">
            <a:blip r:embed="rId5"/>
            <a:srcRect t="14023" r="58422" b="5882"/>
            <a:stretch/>
          </p:blipFill>
          <p:spPr bwMode="auto">
            <a:xfrm>
              <a:off x="2362200" y="914400"/>
              <a:ext cx="3768090" cy="30480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75289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81600" y="1694258"/>
            <a:ext cx="3505200" cy="3693319"/>
          </a:xfrm>
          <a:prstGeom prst="rect">
            <a:avLst/>
          </a:prstGeom>
        </p:spPr>
        <p:txBody>
          <a:bodyPr wrap="square">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Messages 7-9 </a:t>
            </a:r>
            <a:r>
              <a:rPr lang="en-US" dirty="0">
                <a:latin typeface="Arial" panose="020B0604020202020204" pitchFamily="34" charset="0"/>
                <a:cs typeface="Arial" panose="020B0604020202020204" pitchFamily="34" charset="0"/>
              </a:rPr>
              <a:t>from MILSINQ example </a:t>
            </a:r>
            <a:r>
              <a:rPr lang="en-US" dirty="0" smtClean="0">
                <a:latin typeface="Arial" panose="020B0604020202020204" pitchFamily="34" charset="0"/>
                <a:cs typeface="Arial" panose="020B0604020202020204" pitchFamily="34" charset="0"/>
              </a:rPr>
              <a:t>rejected Unauthorized </a:t>
            </a:r>
            <a:r>
              <a:rPr lang="en-US" dirty="0">
                <a:latin typeface="Arial" panose="020B0604020202020204" pitchFamily="34" charset="0"/>
                <a:cs typeface="Arial" panose="020B0604020202020204" pitchFamily="34" charset="0"/>
              </a:rPr>
              <a:t>BILL TO, </a:t>
            </a:r>
            <a:r>
              <a:rPr lang="en-US" dirty="0" smtClean="0">
                <a:latin typeface="Arial" panose="020B0604020202020204" pitchFamily="34" charset="0"/>
                <a:cs typeface="Arial" panose="020B0604020202020204" pitchFamily="34" charset="0"/>
              </a:rPr>
              <a:t>F2DCBW</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DAASINQ shows </a:t>
            </a:r>
            <a:r>
              <a:rPr lang="en-US" dirty="0">
                <a:latin typeface="Arial" panose="020B0604020202020204" pitchFamily="34" charset="0"/>
                <a:cs typeface="Arial" panose="020B0604020202020204" pitchFamily="34" charset="0"/>
              </a:rPr>
              <a:t>F2DCBW</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 has Authority Code 01 – Ship-To Only</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DODAAC in rp30-35 must be valid and authorized for billing, </a:t>
            </a:r>
            <a:r>
              <a:rPr lang="en-US" dirty="0" smtClean="0">
                <a:latin typeface="Arial" panose="020B0604020202020204" pitchFamily="34" charset="0"/>
                <a:cs typeface="Arial" panose="020B0604020202020204" pitchFamily="34" charset="0"/>
              </a:rPr>
              <a:t>Authority </a:t>
            </a:r>
            <a:r>
              <a:rPr lang="en-US" dirty="0">
                <a:latin typeface="Arial" panose="020B0604020202020204" pitchFamily="34" charset="0"/>
                <a:cs typeface="Arial" panose="020B0604020202020204" pitchFamily="34" charset="0"/>
              </a:rPr>
              <a:t>Code 01, 06, 07 </a:t>
            </a:r>
            <a:r>
              <a:rPr lang="en-US" dirty="0" smtClean="0">
                <a:latin typeface="Arial" panose="020B0604020202020204" pitchFamily="34" charset="0"/>
                <a:cs typeface="Arial" panose="020B0604020202020204" pitchFamily="34" charset="0"/>
              </a:rPr>
              <a:t>reject</a:t>
            </a:r>
            <a:endParaRPr lang="en-US"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57200" y="365760"/>
            <a:ext cx="8229600" cy="548640"/>
          </a:xfrm>
        </p:spPr>
        <p:txBody>
          <a:bodyPr/>
          <a:lstStyle/>
          <a:p>
            <a:r>
              <a:rPr lang="en-US" sz="3600" dirty="0" smtClean="0"/>
              <a:t>eDAASINQ</a:t>
            </a:r>
            <a:endParaRPr lang="en-US" sz="3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23" y="990600"/>
            <a:ext cx="5186942" cy="510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72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66800"/>
            <a:ext cx="8534400" cy="560153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Authority </a:t>
            </a:r>
            <a:r>
              <a:rPr lang="en-US" sz="2000" dirty="0">
                <a:latin typeface="Arial" panose="020B0604020202020204" pitchFamily="34" charset="0"/>
                <a:cs typeface="Arial" panose="020B0604020202020204" pitchFamily="34" charset="0"/>
              </a:rPr>
              <a:t>Code explanations from DLM 4000.25, Defense Logistics Management System (DLMS), </a:t>
            </a:r>
            <a:r>
              <a:rPr lang="en-US" sz="2000" dirty="0" err="1">
                <a:latin typeface="Arial" panose="020B0604020202020204" pitchFamily="34" charset="0"/>
                <a:cs typeface="Arial" panose="020B0604020202020204" pitchFamily="34" charset="0"/>
              </a:rPr>
              <a:t>Vol</a:t>
            </a:r>
            <a:r>
              <a:rPr lang="en-US" sz="2000" dirty="0">
                <a:latin typeface="Arial" panose="020B0604020202020204" pitchFamily="34" charset="0"/>
                <a:cs typeface="Arial" panose="020B0604020202020204" pitchFamily="34" charset="0"/>
              </a:rPr>
              <a:t> 6, Logistics Interoperability Support Services, Chapter 2 </a:t>
            </a:r>
            <a:r>
              <a:rPr lang="en-US" sz="2000" dirty="0" err="1">
                <a:latin typeface="Arial" panose="020B0604020202020204" pitchFamily="34" charset="0"/>
                <a:cs typeface="Arial" panose="020B0604020202020204" pitchFamily="34" charset="0"/>
              </a:rPr>
              <a:t>DoD</a:t>
            </a:r>
            <a:r>
              <a:rPr lang="en-US" sz="2000" dirty="0">
                <a:latin typeface="Arial" panose="020B0604020202020204" pitchFamily="34" charset="0"/>
                <a:cs typeface="Arial" panose="020B0604020202020204" pitchFamily="34" charset="0"/>
              </a:rPr>
              <a:t> Activity Address Directory,  </a:t>
            </a:r>
            <a:r>
              <a:rPr lang="en-US" sz="2000" dirty="0" smtClean="0">
                <a:latin typeface="Arial" panose="020B0604020202020204" pitchFamily="34" charset="0"/>
                <a:cs typeface="Arial" panose="020B0604020202020204" pitchFamily="34" charset="0"/>
              </a:rPr>
              <a:t>        http</a:t>
            </a:r>
            <a:r>
              <a:rPr lang="en-US" sz="2000" dirty="0">
                <a:latin typeface="Arial" panose="020B0604020202020204" pitchFamily="34" charset="0"/>
                <a:cs typeface="Arial" panose="020B0604020202020204" pitchFamily="34" charset="0"/>
              </a:rPr>
              <a:t>://www2.dla.mil/j-6/dlmso/elibrary/manuals/dlm/dlm_pubs.asp</a:t>
            </a: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BILL COMMRIs are assigned </a:t>
            </a:r>
            <a:r>
              <a:rPr lang="en-US" sz="2000" dirty="0" smtClean="0">
                <a:latin typeface="Arial" panose="020B0604020202020204" pitchFamily="34" charset="0"/>
                <a:cs typeface="Arial" panose="020B0604020202020204" pitchFamily="34" charset="0"/>
              </a:rPr>
              <a:t>by direction from the Service/Agencies. They associate to an ADSN for Air Force, and an FSN for Army.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Bills </a:t>
            </a:r>
            <a:r>
              <a:rPr lang="en-US" sz="2000" dirty="0">
                <a:latin typeface="Arial" panose="020B0604020202020204" pitchFamily="34" charset="0"/>
                <a:cs typeface="Arial" panose="020B0604020202020204" pitchFamily="34" charset="0"/>
              </a:rPr>
              <a:t>are delivered to </a:t>
            </a:r>
            <a:r>
              <a:rPr lang="en-US" sz="2000" b="1" dirty="0">
                <a:latin typeface="Arial" panose="020B0604020202020204" pitchFamily="34" charset="0"/>
                <a:cs typeface="Arial" panose="020B0604020202020204" pitchFamily="34" charset="0"/>
              </a:rPr>
              <a:t>BILL</a:t>
            </a:r>
            <a:r>
              <a:rPr lang="en-US" sz="2000" dirty="0">
                <a:latin typeface="Arial" panose="020B0604020202020204" pitchFamily="34" charset="0"/>
                <a:cs typeface="Arial" panose="020B0604020202020204" pitchFamily="34" charset="0"/>
              </a:rPr>
              <a:t> COMMRIs, unless none exists in DAASINQ, then delivered to </a:t>
            </a:r>
            <a:r>
              <a:rPr lang="en-US" sz="2000" b="1" dirty="0">
                <a:latin typeface="Arial" panose="020B0604020202020204" pitchFamily="34" charset="0"/>
                <a:cs typeface="Arial" panose="020B0604020202020204" pitchFamily="34" charset="0"/>
              </a:rPr>
              <a:t>DP</a:t>
            </a:r>
            <a:r>
              <a:rPr lang="en-US" sz="2000" dirty="0">
                <a:latin typeface="Arial" panose="020B0604020202020204" pitchFamily="34" charset="0"/>
                <a:cs typeface="Arial" panose="020B0604020202020204" pitchFamily="34" charset="0"/>
              </a:rPr>
              <a:t> COMMRI</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There are many DAAS use-only COMMRIs. </a:t>
            </a:r>
            <a:r>
              <a:rPr lang="en-US" sz="2000" dirty="0">
                <a:latin typeface="Arial" panose="020B0604020202020204" pitchFamily="34" charset="0"/>
                <a:cs typeface="Arial" panose="020B0604020202020204" pitchFamily="34" charset="0"/>
              </a:rPr>
              <a:t>RUTTTTT </a:t>
            </a:r>
            <a:r>
              <a:rPr lang="en-US" sz="2000" dirty="0" smtClean="0">
                <a:latin typeface="Arial" panose="020B0604020202020204" pitchFamily="34" charset="0"/>
                <a:cs typeface="Arial" panose="020B0604020202020204" pitchFamily="34" charset="0"/>
              </a:rPr>
              <a:t>usually means a DoDAAC is not tied to a supply system. The data must be sent somewhere. RUMMMMM was used for the DAAS Mailer </a:t>
            </a:r>
            <a:r>
              <a:rPr lang="en-US" sz="2000" dirty="0" smtClean="0">
                <a:latin typeface="Arial" panose="020B0604020202020204" pitchFamily="34" charset="0"/>
                <a:cs typeface="Arial" panose="020B0604020202020204" pitchFamily="34" charset="0"/>
              </a:rPr>
              <a:t>Process and will eventually be cleansed. </a:t>
            </a:r>
            <a:r>
              <a:rPr lang="en-US" sz="2000" dirty="0" smtClean="0">
                <a:latin typeface="Arial" panose="020B0604020202020204" pitchFamily="34" charset="0"/>
                <a:cs typeface="Arial" panose="020B0604020202020204" pitchFamily="34" charset="0"/>
              </a:rPr>
              <a:t>RURRRRR </a:t>
            </a:r>
            <a:r>
              <a:rPr lang="en-US" sz="2000" dirty="0">
                <a:latin typeface="Arial" panose="020B0604020202020204" pitchFamily="34" charset="0"/>
                <a:cs typeface="Arial" panose="020B0604020202020204" pitchFamily="34" charset="0"/>
              </a:rPr>
              <a:t>means the transaction rejected.</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endParaRPr lang="en-US" dirty="0"/>
          </a:p>
        </p:txBody>
      </p:sp>
      <p:sp>
        <p:nvSpPr>
          <p:cNvPr id="2" name="Title 1"/>
          <p:cNvSpPr>
            <a:spLocks noGrp="1"/>
          </p:cNvSpPr>
          <p:nvPr>
            <p:ph type="title"/>
          </p:nvPr>
        </p:nvSpPr>
        <p:spPr>
          <a:xfrm>
            <a:off x="457200" y="365760"/>
            <a:ext cx="8229600" cy="639762"/>
          </a:xfrm>
        </p:spPr>
        <p:txBody>
          <a:bodyPr/>
          <a:lstStyle/>
          <a:p>
            <a:r>
              <a:rPr lang="en-US" sz="3600" dirty="0" smtClean="0"/>
              <a:t>eDAASINQ</a:t>
            </a:r>
            <a:endParaRPr lang="en-US" sz="3600" dirty="0"/>
          </a:p>
        </p:txBody>
      </p:sp>
    </p:spTree>
    <p:extLst>
      <p:ext uri="{BB962C8B-B14F-4D97-AF65-F5344CB8AC3E}">
        <p14:creationId xmlns:p14="http://schemas.microsoft.com/office/powerpoint/2010/main" val="2939607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71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DLA Transaction Services</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7200" y="16001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buFont typeface="Arial" panose="020B0604020202020204" pitchFamily="34" charset="0"/>
              <a:buChar char="•"/>
            </a:pPr>
            <a:r>
              <a:rPr lang="en-US" sz="3600" dirty="0"/>
              <a:t>DLA Transaction Services Overview</a:t>
            </a:r>
          </a:p>
          <a:p>
            <a:pPr marL="285750" indent="-285750">
              <a:buFont typeface="Arial" panose="020B0604020202020204" pitchFamily="34" charset="0"/>
              <a:buChar char="•"/>
            </a:pPr>
            <a:r>
              <a:rPr lang="en-US" sz="3600" dirty="0"/>
              <a:t>Requisition to Billing Scenario</a:t>
            </a:r>
          </a:p>
          <a:p>
            <a:pPr marL="285750" indent="-285750">
              <a:buFont typeface="Arial" panose="020B0604020202020204" pitchFamily="34" charset="0"/>
              <a:buChar char="•"/>
            </a:pPr>
            <a:r>
              <a:rPr lang="en-US" sz="3600" dirty="0"/>
              <a:t>MILSINQ</a:t>
            </a:r>
          </a:p>
          <a:p>
            <a:pPr marL="285750" indent="-285750">
              <a:buFont typeface="Arial" panose="020B0604020202020204" pitchFamily="34" charset="0"/>
              <a:buChar char="•"/>
            </a:pPr>
            <a:r>
              <a:rPr lang="en-US" sz="3600" dirty="0" smtClean="0"/>
              <a:t>eDAASINQ</a:t>
            </a:r>
            <a:endParaRPr lang="en-US" sz="3600" dirty="0" smtClean="0"/>
          </a:p>
          <a:p>
            <a:pPr marL="285750" indent="-285750">
              <a:buFont typeface="Arial" panose="020B0604020202020204" pitchFamily="34" charset="0"/>
              <a:buChar char="•"/>
            </a:pPr>
            <a:r>
              <a:rPr lang="en-US" sz="3600" b="1" dirty="0">
                <a:solidFill>
                  <a:srgbClr val="C00000"/>
                </a:solidFill>
              </a:rPr>
              <a:t>Logistics Data Gateway (LDG)</a:t>
            </a:r>
          </a:p>
          <a:p>
            <a:pPr marL="285750" indent="-285750">
              <a:buFont typeface="Arial" panose="020B0604020202020204" pitchFamily="34" charset="0"/>
              <a:buChar char="•"/>
            </a:pPr>
            <a:r>
              <a:rPr lang="en-US" sz="3600" dirty="0"/>
              <a:t>Wrap Up</a:t>
            </a:r>
          </a:p>
        </p:txBody>
      </p:sp>
    </p:spTree>
    <p:extLst>
      <p:ext uri="{BB962C8B-B14F-4D97-AF65-F5344CB8AC3E}">
        <p14:creationId xmlns:p14="http://schemas.microsoft.com/office/powerpoint/2010/main" val="2334513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219200"/>
            <a:ext cx="8153400" cy="415498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LDG is another application available to query billing transactions</a:t>
            </a:r>
          </a:p>
          <a:p>
            <a:pPr marL="742950" lvl="1" indent="-28575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Useful if you are doing extensive research on old bills</a:t>
            </a:r>
          </a:p>
          <a:p>
            <a:pPr marL="742950" lvl="1" indent="-28575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At least three years of data</a:t>
            </a:r>
          </a:p>
          <a:p>
            <a:pPr marL="742950" lvl="1" indent="-28575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Can do searches by with many of the same parameters as MILSINQ, but not as constrained by date range.</a:t>
            </a:r>
          </a:p>
          <a:p>
            <a:pPr lvl="1"/>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LDG Queries:</a:t>
            </a:r>
          </a:p>
          <a:p>
            <a:pPr marL="800100" lvl="1" indent="-34290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Interfund Bills by Billed DoDAAC (buyer) and Bill Number</a:t>
            </a:r>
          </a:p>
          <a:p>
            <a:pPr marL="800100" lvl="1" indent="-34290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Interfund </a:t>
            </a:r>
            <a:r>
              <a:rPr lang="en-US" sz="2000" dirty="0">
                <a:latin typeface="Arial" panose="020B0604020202020204" pitchFamily="34" charset="0"/>
                <a:cs typeface="Arial" panose="020B0604020202020204" pitchFamily="34" charset="0"/>
              </a:rPr>
              <a:t>Bills by Billing DoDAAC (seller) and DAAS Received</a:t>
            </a:r>
          </a:p>
          <a:p>
            <a:pPr marL="800100" lvl="1" indent="-34290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Interfund </a:t>
            </a:r>
            <a:r>
              <a:rPr lang="en-US" sz="2000" dirty="0">
                <a:latin typeface="Arial" panose="020B0604020202020204" pitchFamily="34" charset="0"/>
                <a:cs typeface="Arial" panose="020B0604020202020204" pitchFamily="34" charset="0"/>
              </a:rPr>
              <a:t>Bills by Billing DoDAAC (seller) and Bill Number</a:t>
            </a:r>
          </a:p>
          <a:p>
            <a:pPr marL="800100" lvl="1" indent="-34290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Interfund </a:t>
            </a:r>
            <a:r>
              <a:rPr lang="en-US" sz="2000" dirty="0">
                <a:latin typeface="Arial" panose="020B0604020202020204" pitchFamily="34" charset="0"/>
                <a:cs typeface="Arial" panose="020B0604020202020204" pitchFamily="34" charset="0"/>
              </a:rPr>
              <a:t>Bills by Billing DoDAAC (seller) and DAAS </a:t>
            </a:r>
            <a:r>
              <a:rPr lang="en-US" sz="2000" dirty="0" smtClean="0">
                <a:latin typeface="Arial" panose="020B0604020202020204" pitchFamily="34" charset="0"/>
                <a:cs typeface="Arial" panose="020B0604020202020204" pitchFamily="34" charset="0"/>
              </a:rPr>
              <a:t>Received Date</a:t>
            </a:r>
          </a:p>
          <a:p>
            <a:endParaRPr lang="en-US" sz="2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365760"/>
            <a:ext cx="8229600" cy="639762"/>
          </a:xfrm>
        </p:spPr>
        <p:txBody>
          <a:bodyPr/>
          <a:lstStyle/>
          <a:p>
            <a:r>
              <a:rPr lang="en-US" sz="3600" dirty="0" smtClean="0"/>
              <a:t>Logistics Data Gateway (LDG)</a:t>
            </a:r>
            <a:endParaRPr lang="en-US" sz="3600" dirty="0"/>
          </a:p>
        </p:txBody>
      </p:sp>
    </p:spTree>
    <p:extLst>
      <p:ext uri="{BB962C8B-B14F-4D97-AF65-F5344CB8AC3E}">
        <p14:creationId xmlns:p14="http://schemas.microsoft.com/office/powerpoint/2010/main" val="908097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23925"/>
            <a:ext cx="8405812" cy="5570756"/>
          </a:xfrm>
          <a:prstGeom prst="rect">
            <a:avLst/>
          </a:prstGeom>
          <a:noFill/>
        </p:spPr>
        <p:txBody>
          <a:bodyPr wrap="square" rtlCol="0">
            <a:spAutoFit/>
          </a:bodyPr>
          <a:lstStyle/>
          <a:p>
            <a:pPr marL="233363" indent="-233363">
              <a:spcAft>
                <a:spcPts val="600"/>
              </a:spcAft>
              <a:buFont typeface="Arial" pitchFamily="34" charset="0"/>
              <a:buChar char="•"/>
            </a:pPr>
            <a:r>
              <a:rPr lang="en-US" dirty="0" smtClean="0">
                <a:latin typeface="Arial" pitchFamily="34" charset="0"/>
                <a:cs typeface="Arial" pitchFamily="34" charset="0"/>
              </a:rPr>
              <a:t>Most transactions that we process fall in to two broad categories:</a:t>
            </a:r>
          </a:p>
          <a:p>
            <a:pPr marL="685800" lvl="1" indent="-228600">
              <a:spcAft>
                <a:spcPts val="600"/>
              </a:spcAft>
              <a:buFont typeface="Arial" pitchFamily="34" charset="0"/>
              <a:buChar char="–"/>
            </a:pPr>
            <a:r>
              <a:rPr lang="en-US" dirty="0" smtClean="0">
                <a:latin typeface="Arial" pitchFamily="34" charset="0"/>
                <a:cs typeface="Arial" pitchFamily="34" charset="0"/>
              </a:rPr>
              <a:t>Military </a:t>
            </a:r>
            <a:r>
              <a:rPr lang="en-US" dirty="0">
                <a:latin typeface="Arial" pitchFamily="34" charset="0"/>
                <a:cs typeface="Arial" pitchFamily="34" charset="0"/>
              </a:rPr>
              <a:t>Standard (</a:t>
            </a:r>
            <a:r>
              <a:rPr lang="en-US" b="1" dirty="0">
                <a:latin typeface="Arial" pitchFamily="34" charset="0"/>
                <a:cs typeface="Arial" pitchFamily="34" charset="0"/>
              </a:rPr>
              <a:t>MILS</a:t>
            </a:r>
            <a:r>
              <a:rPr lang="en-US" dirty="0">
                <a:latin typeface="Arial" pitchFamily="34" charset="0"/>
                <a:cs typeface="Arial" pitchFamily="34" charset="0"/>
              </a:rPr>
              <a:t>) </a:t>
            </a:r>
            <a:r>
              <a:rPr lang="en-US" dirty="0" smtClean="0">
                <a:latin typeface="Arial" pitchFamily="34" charset="0"/>
                <a:cs typeface="Arial" pitchFamily="34" charset="0"/>
              </a:rPr>
              <a:t>transactions – 59% of all transactions</a:t>
            </a:r>
            <a:endParaRPr lang="en-US" dirty="0">
              <a:latin typeface="Arial" pitchFamily="34" charset="0"/>
              <a:cs typeface="Arial" pitchFamily="34" charset="0"/>
            </a:endParaRPr>
          </a:p>
          <a:p>
            <a:pPr marL="685800" lvl="1" indent="-228600">
              <a:spcAft>
                <a:spcPts val="600"/>
              </a:spcAft>
              <a:buFont typeface="Arial" pitchFamily="34" charset="0"/>
              <a:buChar char="–"/>
            </a:pPr>
            <a:r>
              <a:rPr lang="en-US" dirty="0">
                <a:latin typeface="Arial" pitchFamily="34" charset="0"/>
                <a:cs typeface="Arial" pitchFamily="34" charset="0"/>
              </a:rPr>
              <a:t>Electronic Data Interchange (</a:t>
            </a:r>
            <a:r>
              <a:rPr lang="en-US" b="1" dirty="0">
                <a:latin typeface="Arial" pitchFamily="34" charset="0"/>
                <a:cs typeface="Arial" pitchFamily="34" charset="0"/>
              </a:rPr>
              <a:t>EDI</a:t>
            </a:r>
            <a:r>
              <a:rPr lang="en-US" dirty="0">
                <a:latin typeface="Arial" pitchFamily="34" charset="0"/>
                <a:cs typeface="Arial" pitchFamily="34" charset="0"/>
              </a:rPr>
              <a:t>) </a:t>
            </a:r>
            <a:r>
              <a:rPr lang="en-US" dirty="0" smtClean="0">
                <a:latin typeface="Arial" pitchFamily="34" charset="0"/>
                <a:cs typeface="Arial" pitchFamily="34" charset="0"/>
              </a:rPr>
              <a:t>transactions – 41% of all transactions</a:t>
            </a:r>
          </a:p>
          <a:p>
            <a:pPr marL="228600" indent="-228600">
              <a:spcAft>
                <a:spcPts val="600"/>
              </a:spcAft>
              <a:buFont typeface="Arial" pitchFamily="34" charset="0"/>
              <a:buChar char="•"/>
            </a:pPr>
            <a:r>
              <a:rPr lang="en-US" b="1" dirty="0">
                <a:latin typeface="Arial" pitchFamily="34" charset="0"/>
                <a:cs typeface="Arial" pitchFamily="34" charset="0"/>
              </a:rPr>
              <a:t>MILS</a:t>
            </a:r>
            <a:r>
              <a:rPr lang="en-US" dirty="0">
                <a:latin typeface="Arial" pitchFamily="34" charset="0"/>
                <a:cs typeface="Arial" pitchFamily="34" charset="0"/>
              </a:rPr>
              <a:t> transactions are legacy </a:t>
            </a:r>
            <a:r>
              <a:rPr lang="en-US" dirty="0" smtClean="0">
                <a:latin typeface="Arial" pitchFamily="34" charset="0"/>
                <a:cs typeface="Arial" pitchFamily="34" charset="0"/>
              </a:rPr>
              <a:t>transaction sets used for over 45 years based </a:t>
            </a:r>
            <a:r>
              <a:rPr lang="en-US" dirty="0">
                <a:latin typeface="Arial" pitchFamily="34" charset="0"/>
                <a:cs typeface="Arial" pitchFamily="34" charset="0"/>
              </a:rPr>
              <a:t>on the IBM 80-column punched card</a:t>
            </a:r>
          </a:p>
          <a:p>
            <a:pPr marL="685800" indent="-228600">
              <a:spcAft>
                <a:spcPts val="600"/>
              </a:spcAft>
              <a:buFont typeface="Arial" pitchFamily="34" charset="0"/>
              <a:buChar char="–"/>
            </a:pPr>
            <a:r>
              <a:rPr lang="en-US" dirty="0">
                <a:latin typeface="Arial" pitchFamily="34" charset="0"/>
                <a:cs typeface="Arial" pitchFamily="34" charset="0"/>
              </a:rPr>
              <a:t>MILS transactions are used in various forms </a:t>
            </a:r>
            <a:r>
              <a:rPr lang="en-US" dirty="0" smtClean="0">
                <a:latin typeface="Arial" pitchFamily="34" charset="0"/>
                <a:cs typeface="Arial" pitchFamily="34" charset="0"/>
              </a:rPr>
              <a:t>including: </a:t>
            </a:r>
            <a:br>
              <a:rPr lang="en-US" dirty="0" smtClean="0">
                <a:latin typeface="Arial" pitchFamily="34" charset="0"/>
                <a:cs typeface="Arial" pitchFamily="34" charset="0"/>
              </a:rPr>
            </a:br>
            <a:r>
              <a:rPr lang="en-US" dirty="0" smtClean="0">
                <a:latin typeface="Arial" pitchFamily="34" charset="0"/>
                <a:cs typeface="Arial" pitchFamily="34" charset="0"/>
              </a:rPr>
              <a:t>MILSTRIP</a:t>
            </a:r>
            <a:r>
              <a:rPr lang="en-US" dirty="0">
                <a:latin typeface="Arial" pitchFamily="34" charset="0"/>
                <a:cs typeface="Arial" pitchFamily="34" charset="0"/>
              </a:rPr>
              <a:t>, MILSTRAP, &amp; Extended </a:t>
            </a:r>
            <a:r>
              <a:rPr lang="en-US" dirty="0" smtClean="0">
                <a:latin typeface="Arial" pitchFamily="34" charset="0"/>
                <a:cs typeface="Arial" pitchFamily="34" charset="0"/>
              </a:rPr>
              <a:t>MILS</a:t>
            </a:r>
            <a:endParaRPr lang="en-US" dirty="0">
              <a:latin typeface="Arial" pitchFamily="34" charset="0"/>
              <a:cs typeface="Arial" pitchFamily="34" charset="0"/>
            </a:endParaRPr>
          </a:p>
          <a:p>
            <a:pPr marL="685800" indent="-228600">
              <a:spcAft>
                <a:spcPts val="600"/>
              </a:spcAft>
              <a:buFont typeface="Arial" pitchFamily="34" charset="0"/>
              <a:buChar char="–"/>
            </a:pPr>
            <a:r>
              <a:rPr lang="en-US" dirty="0">
                <a:latin typeface="Arial" pitchFamily="34" charset="0"/>
                <a:cs typeface="Arial" pitchFamily="34" charset="0"/>
              </a:rPr>
              <a:t>Supports </a:t>
            </a:r>
            <a:r>
              <a:rPr lang="en-US" dirty="0" smtClean="0">
                <a:latin typeface="Arial" pitchFamily="34" charset="0"/>
                <a:cs typeface="Arial" pitchFamily="34" charset="0"/>
              </a:rPr>
              <a:t>over 266K </a:t>
            </a:r>
            <a:r>
              <a:rPr lang="en-US" dirty="0">
                <a:latin typeface="Arial" pitchFamily="34" charset="0"/>
                <a:cs typeface="Arial" pitchFamily="34" charset="0"/>
              </a:rPr>
              <a:t>DoDAAC activities &amp; </a:t>
            </a:r>
            <a:r>
              <a:rPr lang="en-US" dirty="0" smtClean="0">
                <a:latin typeface="Arial" pitchFamily="34" charset="0"/>
                <a:cs typeface="Arial" pitchFamily="34" charset="0"/>
              </a:rPr>
              <a:t>locations</a:t>
            </a:r>
            <a:endParaRPr lang="en-US" dirty="0">
              <a:latin typeface="Arial" pitchFamily="34" charset="0"/>
              <a:cs typeface="Arial" pitchFamily="34" charset="0"/>
            </a:endParaRPr>
          </a:p>
          <a:p>
            <a:pPr marL="685800" indent="-228600">
              <a:spcAft>
                <a:spcPts val="600"/>
              </a:spcAft>
              <a:buFont typeface="Arial" pitchFamily="34" charset="0"/>
              <a:buChar char="–"/>
            </a:pPr>
            <a:r>
              <a:rPr lang="en-US" dirty="0" smtClean="0">
                <a:latin typeface="Arial" pitchFamily="34" charset="0"/>
                <a:cs typeface="Arial" pitchFamily="34" charset="0"/>
              </a:rPr>
              <a:t>1,174 Document Identifiers </a:t>
            </a:r>
            <a:r>
              <a:rPr lang="en-US" dirty="0" smtClean="0">
                <a:latin typeface="Arial" pitchFamily="34" charset="0"/>
                <a:cs typeface="Arial" pitchFamily="34" charset="0"/>
              </a:rPr>
              <a:t>(DICs) </a:t>
            </a:r>
            <a:r>
              <a:rPr lang="en-US" dirty="0" smtClean="0">
                <a:latin typeface="Arial" pitchFamily="34" charset="0"/>
                <a:cs typeface="Arial" pitchFamily="34" charset="0"/>
              </a:rPr>
              <a:t>in use</a:t>
            </a:r>
            <a:endParaRPr lang="en-US" dirty="0">
              <a:latin typeface="Arial" pitchFamily="34" charset="0"/>
              <a:cs typeface="Arial" pitchFamily="34" charset="0"/>
            </a:endParaRPr>
          </a:p>
          <a:p>
            <a:pPr marL="228600" indent="-228600">
              <a:spcAft>
                <a:spcPts val="600"/>
              </a:spcAft>
              <a:buFont typeface="Arial" pitchFamily="34" charset="0"/>
              <a:buChar char="•"/>
            </a:pPr>
            <a:r>
              <a:rPr lang="en-US" b="1" dirty="0">
                <a:latin typeface="Arial" pitchFamily="34" charset="0"/>
                <a:cs typeface="Arial" pitchFamily="34" charset="0"/>
              </a:rPr>
              <a:t>EDI</a:t>
            </a:r>
            <a:r>
              <a:rPr lang="en-US" dirty="0">
                <a:latin typeface="Arial" pitchFamily="34" charset="0"/>
                <a:cs typeface="Arial" pitchFamily="34" charset="0"/>
              </a:rPr>
              <a:t> transactions are </a:t>
            </a:r>
            <a:r>
              <a:rPr lang="en-US" dirty="0" smtClean="0">
                <a:latin typeface="Arial" pitchFamily="34" charset="0"/>
                <a:cs typeface="Arial" pitchFamily="34" charset="0"/>
              </a:rPr>
              <a:t>modern, variable </a:t>
            </a:r>
            <a:r>
              <a:rPr lang="en-US" dirty="0">
                <a:latin typeface="Arial" pitchFamily="34" charset="0"/>
                <a:cs typeface="Arial" pitchFamily="34" charset="0"/>
              </a:rPr>
              <a:t>length transaction sets which can consist </a:t>
            </a:r>
            <a:r>
              <a:rPr lang="en-US" dirty="0" smtClean="0">
                <a:latin typeface="Arial" pitchFamily="34" charset="0"/>
                <a:cs typeface="Arial" pitchFamily="34" charset="0"/>
              </a:rPr>
              <a:t>of:</a:t>
            </a:r>
            <a:br>
              <a:rPr lang="en-US" dirty="0" smtClean="0">
                <a:latin typeface="Arial" pitchFamily="34" charset="0"/>
                <a:cs typeface="Arial" pitchFamily="34" charset="0"/>
              </a:rPr>
            </a:br>
            <a:r>
              <a:rPr lang="en-US" dirty="0" smtClean="0">
                <a:latin typeface="Arial" pitchFamily="34" charset="0"/>
                <a:cs typeface="Arial" pitchFamily="34" charset="0"/>
              </a:rPr>
              <a:t>X12</a:t>
            </a:r>
            <a:r>
              <a:rPr lang="en-US" dirty="0">
                <a:latin typeface="Arial" pitchFamily="34" charset="0"/>
                <a:cs typeface="Arial" pitchFamily="34" charset="0"/>
              </a:rPr>
              <a:t>, XML, iDoc and UDF </a:t>
            </a:r>
            <a:r>
              <a:rPr lang="en-US" dirty="0" smtClean="0">
                <a:latin typeface="Arial" pitchFamily="34" charset="0"/>
                <a:cs typeface="Arial" pitchFamily="34" charset="0"/>
              </a:rPr>
              <a:t>transaction file types</a:t>
            </a:r>
          </a:p>
          <a:p>
            <a:pPr marL="685800" lvl="1" indent="-228600">
              <a:spcAft>
                <a:spcPts val="600"/>
              </a:spcAft>
              <a:buFont typeface="Arial" pitchFamily="34" charset="0"/>
              <a:buChar char="–"/>
            </a:pPr>
            <a:r>
              <a:rPr lang="en-US" dirty="0" smtClean="0">
                <a:latin typeface="Arial" pitchFamily="34" charset="0"/>
                <a:cs typeface="Arial" pitchFamily="34" charset="0"/>
              </a:rPr>
              <a:t>Supports 50 different transaction sets and over 32K trading partners</a:t>
            </a:r>
          </a:p>
          <a:p>
            <a:pPr marL="685800" lvl="1" indent="-228600">
              <a:spcAft>
                <a:spcPts val="600"/>
              </a:spcAft>
              <a:buFont typeface="Arial" pitchFamily="34" charset="0"/>
              <a:buChar char="–"/>
            </a:pPr>
            <a:r>
              <a:rPr lang="en-US" dirty="0" smtClean="0">
                <a:latin typeface="Arial" pitchFamily="34" charset="0"/>
                <a:cs typeface="Arial" pitchFamily="34" charset="0"/>
              </a:rPr>
              <a:t>A </a:t>
            </a:r>
            <a:r>
              <a:rPr lang="en-US" dirty="0">
                <a:latin typeface="Arial" pitchFamily="34" charset="0"/>
                <a:cs typeface="Arial" pitchFamily="34" charset="0"/>
              </a:rPr>
              <a:t>subset of </a:t>
            </a:r>
            <a:r>
              <a:rPr lang="en-US" dirty="0" smtClean="0">
                <a:latin typeface="Arial" pitchFamily="34" charset="0"/>
                <a:cs typeface="Arial" pitchFamily="34" charset="0"/>
              </a:rPr>
              <a:t>X12 EDI transactions exists </a:t>
            </a:r>
            <a:r>
              <a:rPr lang="en-US" dirty="0">
                <a:latin typeface="Arial" pitchFamily="34" charset="0"/>
                <a:cs typeface="Arial" pitchFamily="34" charset="0"/>
              </a:rPr>
              <a:t>which are called Defense Logistics Management System (DLMS) </a:t>
            </a:r>
            <a:r>
              <a:rPr lang="en-US" dirty="0" smtClean="0">
                <a:latin typeface="Arial" pitchFamily="34" charset="0"/>
                <a:cs typeface="Arial" pitchFamily="34" charset="0"/>
              </a:rPr>
              <a:t>transactions</a:t>
            </a:r>
          </a:p>
          <a:p>
            <a:pPr marL="685800" lvl="1" indent="-228600">
              <a:spcAft>
                <a:spcPts val="600"/>
              </a:spcAft>
              <a:buFont typeface="Arial" pitchFamily="34" charset="0"/>
              <a:buChar char="–"/>
            </a:pPr>
            <a:r>
              <a:rPr lang="en-US" dirty="0" smtClean="0">
                <a:latin typeface="Arial" pitchFamily="34" charset="0"/>
                <a:cs typeface="Arial" pitchFamily="34" charset="0"/>
              </a:rPr>
              <a:t>Most EDI transactions are processed through the Global Exchange System, or GEX</a:t>
            </a:r>
          </a:p>
        </p:txBody>
      </p:sp>
      <p:sp>
        <p:nvSpPr>
          <p:cNvPr id="2" name="Title 1"/>
          <p:cNvSpPr>
            <a:spLocks noGrp="1"/>
          </p:cNvSpPr>
          <p:nvPr>
            <p:ph type="title"/>
          </p:nvPr>
        </p:nvSpPr>
        <p:spPr>
          <a:xfrm>
            <a:off x="457200" y="365760"/>
            <a:ext cx="8229600" cy="548640"/>
          </a:xfrm>
        </p:spPr>
        <p:txBody>
          <a:bodyPr/>
          <a:lstStyle/>
          <a:p>
            <a:r>
              <a:rPr lang="en-US" sz="3600" dirty="0" smtClean="0"/>
              <a:t>Core Business</a:t>
            </a:r>
            <a:endParaRPr lang="en-US" sz="3600" dirty="0"/>
          </a:p>
        </p:txBody>
      </p:sp>
    </p:spTree>
    <p:extLst>
      <p:ext uri="{BB962C8B-B14F-4D97-AF65-F5344CB8AC3E}">
        <p14:creationId xmlns:p14="http://schemas.microsoft.com/office/powerpoint/2010/main" val="4211245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71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DLA Transaction Services</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7200" y="16001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buFont typeface="Arial" panose="020B0604020202020204" pitchFamily="34" charset="0"/>
              <a:buChar char="•"/>
            </a:pPr>
            <a:r>
              <a:rPr lang="en-US" sz="3600" dirty="0"/>
              <a:t>DLA Transaction Services Overview</a:t>
            </a:r>
          </a:p>
          <a:p>
            <a:pPr marL="285750" indent="-285750">
              <a:buFont typeface="Arial" panose="020B0604020202020204" pitchFamily="34" charset="0"/>
              <a:buChar char="•"/>
            </a:pPr>
            <a:r>
              <a:rPr lang="en-US" sz="3600" dirty="0"/>
              <a:t>Requisition to Billing Scenario</a:t>
            </a:r>
          </a:p>
          <a:p>
            <a:pPr marL="285750" indent="-285750">
              <a:buFont typeface="Arial" panose="020B0604020202020204" pitchFamily="34" charset="0"/>
              <a:buChar char="•"/>
            </a:pPr>
            <a:r>
              <a:rPr lang="en-US" sz="3600" dirty="0"/>
              <a:t>MILSINQ</a:t>
            </a:r>
          </a:p>
          <a:p>
            <a:pPr marL="285750" indent="-285750">
              <a:buFont typeface="Arial" panose="020B0604020202020204" pitchFamily="34" charset="0"/>
              <a:buChar char="•"/>
            </a:pPr>
            <a:r>
              <a:rPr lang="en-US" sz="3600" dirty="0" smtClean="0"/>
              <a:t>DAASINQ</a:t>
            </a:r>
          </a:p>
          <a:p>
            <a:pPr marL="285750" indent="-285750">
              <a:buFont typeface="Arial" panose="020B0604020202020204" pitchFamily="34" charset="0"/>
              <a:buChar char="•"/>
            </a:pPr>
            <a:r>
              <a:rPr lang="en-US" sz="3600" dirty="0"/>
              <a:t>Logistics Data Gateway (LDG)</a:t>
            </a:r>
          </a:p>
          <a:p>
            <a:pPr marL="285750" indent="-285750">
              <a:buFont typeface="Arial" panose="020B0604020202020204" pitchFamily="34" charset="0"/>
              <a:buChar char="•"/>
            </a:pPr>
            <a:r>
              <a:rPr lang="en-US" sz="3600" b="1" dirty="0">
                <a:solidFill>
                  <a:srgbClr val="C00000"/>
                </a:solidFill>
              </a:rPr>
              <a:t>Wrap Up</a:t>
            </a:r>
          </a:p>
        </p:txBody>
      </p:sp>
    </p:spTree>
    <p:extLst>
      <p:ext uri="{BB962C8B-B14F-4D97-AF65-F5344CB8AC3E}">
        <p14:creationId xmlns:p14="http://schemas.microsoft.com/office/powerpoint/2010/main" val="1752712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39762"/>
          </a:xfrm>
        </p:spPr>
        <p:txBody>
          <a:bodyPr/>
          <a:lstStyle/>
          <a:p>
            <a:r>
              <a:rPr lang="en-US" sz="3600" dirty="0" smtClean="0"/>
              <a:t>Access to Applications</a:t>
            </a:r>
            <a:endParaRPr lang="en-US" sz="3600" dirty="0"/>
          </a:p>
        </p:txBody>
      </p:sp>
      <p:sp>
        <p:nvSpPr>
          <p:cNvPr id="3" name="TextBox 2"/>
          <p:cNvSpPr txBox="1"/>
          <p:nvPr/>
        </p:nvSpPr>
        <p:spPr>
          <a:xfrm>
            <a:off x="762000" y="990600"/>
            <a:ext cx="77724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Access to </a:t>
            </a:r>
            <a:r>
              <a:rPr lang="en-US" dirty="0">
                <a:latin typeface="Arial" panose="020B0604020202020204" pitchFamily="34" charset="0"/>
                <a:cs typeface="Arial" panose="020B0604020202020204" pitchFamily="34" charset="0"/>
              </a:rPr>
              <a:t>DAASINQ</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hlinkClick r:id="rId3"/>
              </a:rPr>
              <a:t>https://</a:t>
            </a:r>
            <a:r>
              <a:rPr lang="en-US" dirty="0" smtClean="0">
                <a:latin typeface="Arial" panose="020B0604020202020204" pitchFamily="34" charset="0"/>
                <a:cs typeface="Arial" panose="020B0604020202020204" pitchFamily="34" charset="0"/>
                <a:hlinkClick r:id="rId3"/>
              </a:rPr>
              <a:t>www.transactionservices.dla.mil/daasinq</a:t>
            </a:r>
            <a:endParaRPr lang="en-US" dirty="0" smtClean="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Requires a PKI Certificate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Access to MILSINQ</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eDAASINQ</a:t>
            </a:r>
            <a:r>
              <a:rPr lang="en-US" dirty="0">
                <a:latin typeface="Arial" panose="020B0604020202020204" pitchFamily="34" charset="0"/>
                <a:cs typeface="Arial" panose="020B0604020202020204" pitchFamily="34" charset="0"/>
              </a:rPr>
              <a:t> or LDG (CAC required)</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hlinkClick r:id="rId4"/>
              </a:rPr>
              <a:t>https://</a:t>
            </a:r>
            <a:r>
              <a:rPr lang="en-US" dirty="0" smtClean="0">
                <a:latin typeface="Arial" panose="020B0604020202020204" pitchFamily="34" charset="0"/>
                <a:cs typeface="Arial" panose="020B0604020202020204" pitchFamily="34" charset="0"/>
                <a:hlinkClick r:id="rId4"/>
              </a:rPr>
              <a:t>www.transactionservices.dla.mil</a:t>
            </a:r>
            <a:endParaRPr lang="en-US" dirty="0" smtClean="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submit SARs choose Request Login ID and Password, navigate to appropriate SAR page</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Applications </a:t>
            </a:r>
            <a:r>
              <a:rPr lang="en-US" dirty="0">
                <a:latin typeface="Arial" panose="020B0604020202020204" pitchFamily="34" charset="0"/>
                <a:cs typeface="Arial" panose="020B0604020202020204" pitchFamily="34" charset="0"/>
              </a:rPr>
              <a:t>are accessed through the DLA Transaction Services Portal once a System Access Request (SAR) is approved.</a:t>
            </a: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You must log-on every 300 days or account will become be revoked, after 60 days it is deleted.  For revoked accounts contact the Help Desk.</a:t>
            </a:r>
          </a:p>
          <a:p>
            <a:pPr lvl="2"/>
            <a:r>
              <a:rPr lang="en-US" dirty="0">
                <a:latin typeface="Arial" panose="020B0604020202020204" pitchFamily="34" charset="0"/>
                <a:cs typeface="Arial" panose="020B0604020202020204" pitchFamily="34" charset="0"/>
                <a:hlinkClick r:id="rId4"/>
              </a:rPr>
              <a:t>https://www.transactionservices.dla.mil</a:t>
            </a:r>
            <a:endParaRPr lang="en-US" dirty="0">
              <a:latin typeface="Arial" panose="020B0604020202020204" pitchFamily="34" charset="0"/>
              <a:cs typeface="Arial" panose="020B0604020202020204" pitchFamily="34" charset="0"/>
            </a:endParaRPr>
          </a:p>
          <a:p>
            <a:pPr lvl="2"/>
            <a:r>
              <a:rPr lang="en-US" dirty="0" smtClean="0">
                <a:latin typeface="Arial" panose="020B0604020202020204" pitchFamily="34" charset="0"/>
                <a:cs typeface="Arial" panose="020B0604020202020204" pitchFamily="34" charset="0"/>
              </a:rPr>
              <a:t>Link </a:t>
            </a:r>
            <a:r>
              <a:rPr lang="en-US" dirty="0">
                <a:latin typeface="Arial" panose="020B0604020202020204" pitchFamily="34" charset="0"/>
                <a:cs typeface="Arial" panose="020B0604020202020204" pitchFamily="34" charset="0"/>
              </a:rPr>
              <a:t>to send an email under "Contact Us"</a:t>
            </a:r>
          </a:p>
          <a:p>
            <a:pPr lvl="2"/>
            <a:r>
              <a:rPr lang="en-US" dirty="0">
                <a:latin typeface="Arial" panose="020B0604020202020204" pitchFamily="34" charset="0"/>
                <a:cs typeface="Arial" panose="020B0604020202020204" pitchFamily="34" charset="0"/>
              </a:rPr>
              <a:t>or daashelp@dla.mil</a:t>
            </a:r>
          </a:p>
          <a:p>
            <a:pPr lvl="2"/>
            <a:r>
              <a:rPr lang="en-US" dirty="0">
                <a:latin typeface="Arial" panose="020B0604020202020204" pitchFamily="34" charset="0"/>
                <a:cs typeface="Arial" panose="020B0604020202020204" pitchFamily="34" charset="0"/>
              </a:rPr>
              <a:t>For 24 hour 7 days-a-week Phone Support:</a:t>
            </a:r>
          </a:p>
          <a:p>
            <a:pPr lvl="2"/>
            <a:r>
              <a:rPr lang="en-US" dirty="0">
                <a:latin typeface="Arial" panose="020B0604020202020204" pitchFamily="34" charset="0"/>
                <a:cs typeface="Arial" panose="020B0604020202020204" pitchFamily="34" charset="0"/>
              </a:rPr>
              <a:t>Telephone: (937) 656-3247</a:t>
            </a:r>
          </a:p>
          <a:p>
            <a:pPr lvl="2"/>
            <a:r>
              <a:rPr lang="en-US" dirty="0">
                <a:latin typeface="Arial" panose="020B0604020202020204" pitchFamily="34" charset="0"/>
                <a:cs typeface="Arial" panose="020B0604020202020204" pitchFamily="34" charset="0"/>
              </a:rPr>
              <a:t>DSN: 986-3247</a:t>
            </a:r>
          </a:p>
        </p:txBody>
      </p:sp>
    </p:spTree>
    <p:extLst>
      <p:ext uri="{BB962C8B-B14F-4D97-AF65-F5344CB8AC3E}">
        <p14:creationId xmlns:p14="http://schemas.microsoft.com/office/powerpoint/2010/main" val="743353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752600" y="1295400"/>
            <a:ext cx="5332228" cy="400110"/>
          </a:xfrm>
          <a:prstGeom prst="rect">
            <a:avLst/>
          </a:prstGeom>
          <a:noFill/>
        </p:spPr>
        <p:txBody>
          <a:bodyPr wrap="square" rtlCol="0">
            <a:spAutoFit/>
          </a:bodyPr>
          <a:lstStyle/>
          <a:p>
            <a:pPr marL="457200"/>
            <a:endParaRPr lang="en-US" sz="2000" dirty="0">
              <a:solidFill>
                <a:prstClr val="black"/>
              </a:solidFill>
              <a:latin typeface="Arial" panose="020B0604020202020204" pitchFamily="34" charset="0"/>
              <a:cs typeface="Arial" panose="020B0604020202020204" pitchFamily="34" charset="0"/>
            </a:endParaRPr>
          </a:p>
        </p:txBody>
      </p:sp>
      <p:sp>
        <p:nvSpPr>
          <p:cNvPr id="65" name="Title 1"/>
          <p:cNvSpPr txBox="1">
            <a:spLocks/>
          </p:cNvSpPr>
          <p:nvPr/>
        </p:nvSpPr>
        <p:spPr>
          <a:xfrm>
            <a:off x="457200" y="365760"/>
            <a:ext cx="8229600" cy="548640"/>
          </a:xfrm>
          <a:prstGeom prst="rect">
            <a:avLst/>
          </a:prstGeom>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Points of Contact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86785303"/>
              </p:ext>
            </p:extLst>
          </p:nvPr>
        </p:nvGraphicFramePr>
        <p:xfrm>
          <a:off x="990600" y="990600"/>
          <a:ext cx="6858000" cy="5326829"/>
        </p:xfrm>
        <a:graphic>
          <a:graphicData uri="http://schemas.openxmlformats.org/drawingml/2006/table">
            <a:tbl>
              <a:tblPr firstRow="1" bandRow="1">
                <a:tableStyleId>{5C22544A-7EE6-4342-B048-85BDC9FD1C3A}</a:tableStyleId>
              </a:tblPr>
              <a:tblGrid>
                <a:gridCol w="3388659"/>
                <a:gridCol w="3469341"/>
              </a:tblGrid>
              <a:tr h="371138">
                <a:tc gridSpan="2">
                  <a:txBody>
                    <a:bodyPr/>
                    <a:lstStyle/>
                    <a:p>
                      <a:pPr algn="ctr"/>
                      <a:r>
                        <a:rPr lang="en-US" dirty="0" smtClean="0"/>
                        <a:t>Logistics Support</a:t>
                      </a:r>
                      <a:r>
                        <a:rPr lang="en-US" baseline="0" dirty="0" smtClean="0"/>
                        <a:t> Team Leads</a:t>
                      </a:r>
                      <a:endParaRPr lang="en-US" dirty="0"/>
                    </a:p>
                  </a:txBody>
                  <a:tcPr/>
                </a:tc>
                <a:tc hMerge="1">
                  <a:txBody>
                    <a:bodyPr/>
                    <a:lstStyle/>
                    <a:p>
                      <a:endParaRPr lang="en-US" dirty="0"/>
                    </a:p>
                  </a:txBody>
                  <a:tcPr/>
                </a:tc>
              </a:tr>
              <a:tr h="1610062">
                <a:tc>
                  <a:txBody>
                    <a:bodyPr/>
                    <a:lstStyle/>
                    <a:p>
                      <a:pPr marL="457200" algn="l"/>
                      <a:r>
                        <a:rPr lang="en-US" sz="1800" dirty="0" smtClean="0">
                          <a:latin typeface="Arial" panose="020B0604020202020204" pitchFamily="34" charset="0"/>
                          <a:cs typeface="Arial" panose="020B0604020202020204" pitchFamily="34" charset="0"/>
                        </a:rPr>
                        <a:t>Bernace Collier</a:t>
                      </a:r>
                    </a:p>
                    <a:p>
                      <a:pPr marL="457200" algn="l"/>
                      <a:r>
                        <a:rPr lang="en-US" sz="1800" dirty="0" smtClean="0">
                          <a:latin typeface="Arial" panose="020B0604020202020204" pitchFamily="34" charset="0"/>
                          <a:cs typeface="Arial" panose="020B0604020202020204" pitchFamily="34" charset="0"/>
                        </a:rPr>
                        <a:t>Lead, </a:t>
                      </a:r>
                      <a:r>
                        <a:rPr lang="en-US" sz="1800" u="sng" dirty="0" smtClean="0">
                          <a:latin typeface="Arial" panose="020B0604020202020204" pitchFamily="34" charset="0"/>
                          <a:cs typeface="Arial" panose="020B0604020202020204" pitchFamily="34" charset="0"/>
                        </a:rPr>
                        <a:t>Air Force Support</a:t>
                      </a:r>
                    </a:p>
                    <a:p>
                      <a:pPr marL="457200" algn="l"/>
                      <a:r>
                        <a:rPr lang="en-US" sz="1800" dirty="0" smtClean="0">
                          <a:latin typeface="Arial" panose="020B0604020202020204" pitchFamily="34" charset="0"/>
                          <a:cs typeface="Arial" panose="020B0604020202020204" pitchFamily="34" charset="0"/>
                        </a:rPr>
                        <a:t>937-656-3766, DSN 986</a:t>
                      </a:r>
                    </a:p>
                    <a:p>
                      <a:pPr marL="457200" algn="l"/>
                      <a:r>
                        <a:rPr lang="en-US" sz="1800" dirty="0" smtClean="0">
                          <a:latin typeface="Arial" panose="020B0604020202020204" pitchFamily="34" charset="0"/>
                          <a:cs typeface="Arial" panose="020B0604020202020204" pitchFamily="34" charset="0"/>
                          <a:hlinkClick r:id="rId3"/>
                        </a:rPr>
                        <a:t>Bernace.collier@dla.mil</a:t>
                      </a:r>
                      <a:endParaRPr lang="en-US" sz="1800" dirty="0" smtClean="0">
                        <a:latin typeface="Arial" panose="020B0604020202020204" pitchFamily="34" charset="0"/>
                        <a:cs typeface="Arial" panose="020B0604020202020204" pitchFamily="34" charset="0"/>
                      </a:endParaRPr>
                    </a:p>
                    <a:p>
                      <a:pPr algn="l"/>
                      <a:endParaRPr lang="en-US" dirty="0"/>
                    </a:p>
                  </a:txBody>
                  <a:tcPr/>
                </a:tc>
                <a:tc>
                  <a:txBody>
                    <a:bodyPr/>
                    <a:lstStyle/>
                    <a:p>
                      <a:pPr marL="457200" algn="l"/>
                      <a:r>
                        <a:rPr lang="en-US" sz="1800" dirty="0" smtClean="0">
                          <a:latin typeface="Arial" panose="020B0604020202020204" pitchFamily="34" charset="0"/>
                          <a:cs typeface="Arial" panose="020B0604020202020204" pitchFamily="34" charset="0"/>
                        </a:rPr>
                        <a:t>Allen Coleman</a:t>
                      </a:r>
                    </a:p>
                    <a:p>
                      <a:pPr marL="457200" algn="l"/>
                      <a:r>
                        <a:rPr lang="en-US" sz="1800" u="none" dirty="0" smtClean="0">
                          <a:latin typeface="Arial" panose="020B0604020202020204" pitchFamily="34" charset="0"/>
                          <a:cs typeface="Arial" panose="020B0604020202020204" pitchFamily="34" charset="0"/>
                        </a:rPr>
                        <a:t>Lead, </a:t>
                      </a:r>
                      <a:r>
                        <a:rPr lang="en-US" sz="1800" u="sng" dirty="0" smtClean="0">
                          <a:latin typeface="Arial" panose="020B0604020202020204" pitchFamily="34" charset="0"/>
                          <a:cs typeface="Arial" panose="020B0604020202020204" pitchFamily="34" charset="0"/>
                        </a:rPr>
                        <a:t>Army </a:t>
                      </a:r>
                      <a:r>
                        <a:rPr lang="en-US" sz="1800" u="sng" dirty="0" smtClean="0">
                          <a:latin typeface="Arial" panose="020B0604020202020204" pitchFamily="34" charset="0"/>
                          <a:cs typeface="Arial" panose="020B0604020202020204" pitchFamily="34" charset="0"/>
                        </a:rPr>
                        <a:t>Support</a:t>
                      </a:r>
                      <a:endParaRPr lang="en-US" sz="1800" u="sng" dirty="0" smtClean="0">
                        <a:latin typeface="Arial" panose="020B0604020202020204" pitchFamily="34" charset="0"/>
                        <a:cs typeface="Arial" panose="020B0604020202020204" pitchFamily="34" charset="0"/>
                      </a:endParaRPr>
                    </a:p>
                    <a:p>
                      <a:pPr marL="457200" algn="l"/>
                      <a:r>
                        <a:rPr lang="en-US" sz="1800" dirty="0" smtClean="0">
                          <a:latin typeface="Arial" panose="020B0604020202020204" pitchFamily="34" charset="0"/>
                          <a:cs typeface="Arial" panose="020B0604020202020204" pitchFamily="34" charset="0"/>
                        </a:rPr>
                        <a:t>937-656-3766, DSN 986</a:t>
                      </a:r>
                    </a:p>
                    <a:p>
                      <a:pPr marL="457200" algn="l"/>
                      <a:r>
                        <a:rPr lang="en-US" sz="1800" dirty="0" smtClean="0">
                          <a:latin typeface="Arial" panose="020B0604020202020204" pitchFamily="34" charset="0"/>
                          <a:cs typeface="Arial" panose="020B0604020202020204" pitchFamily="34" charset="0"/>
                          <a:hlinkClick r:id="rId3"/>
                        </a:rPr>
                        <a:t>Allen.Coleman@dla.mil</a:t>
                      </a:r>
                      <a:endParaRPr lang="en-US" sz="1800" dirty="0" smtClean="0">
                        <a:latin typeface="Arial" panose="020B0604020202020204" pitchFamily="34" charset="0"/>
                        <a:cs typeface="Arial" panose="020B0604020202020204" pitchFamily="34" charset="0"/>
                      </a:endParaRPr>
                    </a:p>
                    <a:p>
                      <a:pPr algn="l"/>
                      <a:endParaRPr lang="en-US" dirty="0"/>
                    </a:p>
                  </a:txBody>
                  <a:tcPr/>
                </a:tc>
              </a:tr>
              <a:tr h="1725706">
                <a:tc>
                  <a:txBody>
                    <a:bodyPr/>
                    <a:lstStyle/>
                    <a:p>
                      <a:pPr marL="457200" algn="l"/>
                      <a:r>
                        <a:rPr lang="en-US" sz="1800" dirty="0" smtClean="0">
                          <a:latin typeface="Arial" panose="020B0604020202020204" pitchFamily="34" charset="0"/>
                          <a:cs typeface="Arial" panose="020B0604020202020204" pitchFamily="34" charset="0"/>
                        </a:rPr>
                        <a:t>George Amburgey</a:t>
                      </a:r>
                    </a:p>
                    <a:p>
                      <a:pPr marL="457200" algn="l"/>
                      <a:r>
                        <a:rPr lang="en-US" sz="1800" dirty="0" smtClean="0">
                          <a:latin typeface="Arial" panose="020B0604020202020204" pitchFamily="34" charset="0"/>
                          <a:cs typeface="Arial" panose="020B0604020202020204" pitchFamily="34" charset="0"/>
                        </a:rPr>
                        <a:t>Lead, </a:t>
                      </a:r>
                      <a:r>
                        <a:rPr lang="en-US" sz="1800" u="sng" dirty="0" smtClean="0">
                          <a:latin typeface="Arial" panose="020B0604020202020204" pitchFamily="34" charset="0"/>
                          <a:cs typeface="Arial" panose="020B0604020202020204" pitchFamily="34" charset="0"/>
                        </a:rPr>
                        <a:t>DLA Support</a:t>
                      </a:r>
                    </a:p>
                    <a:p>
                      <a:pPr marL="457200" algn="l"/>
                      <a:r>
                        <a:rPr lang="en-US" sz="1800" dirty="0" smtClean="0">
                          <a:latin typeface="Arial" panose="020B0604020202020204" pitchFamily="34" charset="0"/>
                          <a:cs typeface="Arial" panose="020B0604020202020204" pitchFamily="34" charset="0"/>
                        </a:rPr>
                        <a:t>937-656-3766, DSN 986</a:t>
                      </a:r>
                    </a:p>
                    <a:p>
                      <a:pPr marL="457200" algn="l"/>
                      <a:r>
                        <a:rPr lang="en-US" sz="1800" dirty="0" smtClean="0">
                          <a:latin typeface="Arial" panose="020B0604020202020204" pitchFamily="34" charset="0"/>
                          <a:cs typeface="Arial" panose="020B0604020202020204" pitchFamily="34" charset="0"/>
                          <a:hlinkClick r:id="rId3"/>
                        </a:rPr>
                        <a:t>George.Amburgey@dla.mil</a:t>
                      </a:r>
                      <a:endParaRPr lang="en-US" sz="1800" dirty="0" smtClean="0">
                        <a:latin typeface="Arial" panose="020B0604020202020204" pitchFamily="34" charset="0"/>
                        <a:cs typeface="Arial" panose="020B0604020202020204" pitchFamily="34" charset="0"/>
                      </a:endParaRPr>
                    </a:p>
                    <a:p>
                      <a:pPr algn="l"/>
                      <a:endParaRPr lang="en-US" dirty="0"/>
                    </a:p>
                  </a:txBody>
                  <a:tcPr/>
                </a:tc>
                <a:tc>
                  <a:txBody>
                    <a:bodyPr/>
                    <a:lstStyle/>
                    <a:p>
                      <a:pPr marL="457200" algn="l"/>
                      <a:r>
                        <a:rPr lang="en-US" sz="1800" dirty="0" smtClean="0">
                          <a:latin typeface="Arial" panose="020B0604020202020204" pitchFamily="34" charset="0"/>
                          <a:cs typeface="Arial" panose="020B0604020202020204" pitchFamily="34" charset="0"/>
                        </a:rPr>
                        <a:t>Edward</a:t>
                      </a:r>
                      <a:r>
                        <a:rPr lang="en-US" sz="1800" baseline="0" dirty="0" smtClean="0">
                          <a:latin typeface="Arial" panose="020B0604020202020204" pitchFamily="34" charset="0"/>
                          <a:cs typeface="Arial" panose="020B0604020202020204" pitchFamily="34" charset="0"/>
                        </a:rPr>
                        <a:t> Davis</a:t>
                      </a:r>
                      <a:endParaRPr lang="en-US" sz="1800" dirty="0" smtClean="0">
                        <a:latin typeface="Arial" panose="020B0604020202020204" pitchFamily="34" charset="0"/>
                        <a:cs typeface="Arial" panose="020B0604020202020204" pitchFamily="34" charset="0"/>
                      </a:endParaRPr>
                    </a:p>
                    <a:p>
                      <a:pPr marL="457200" algn="l"/>
                      <a:r>
                        <a:rPr lang="en-US" sz="1800" u="none" dirty="0" smtClean="0">
                          <a:latin typeface="Arial" panose="020B0604020202020204" pitchFamily="34" charset="0"/>
                          <a:cs typeface="Arial" panose="020B0604020202020204" pitchFamily="34" charset="0"/>
                        </a:rPr>
                        <a:t>Lead, </a:t>
                      </a:r>
                      <a:r>
                        <a:rPr lang="en-US" sz="1800" u="sng" dirty="0" smtClean="0">
                          <a:latin typeface="Arial" panose="020B0604020202020204" pitchFamily="34" charset="0"/>
                          <a:cs typeface="Arial" panose="020B0604020202020204" pitchFamily="34" charset="0"/>
                        </a:rPr>
                        <a:t>Navy/USMC/USCG</a:t>
                      </a:r>
                      <a:r>
                        <a:rPr lang="en-US" sz="1800" baseline="0" dirty="0" smtClean="0">
                          <a:latin typeface="Arial" panose="020B0604020202020204" pitchFamily="34" charset="0"/>
                          <a:cs typeface="Arial" panose="020B0604020202020204" pitchFamily="34" charset="0"/>
                        </a:rPr>
                        <a:t> </a:t>
                      </a:r>
                      <a:r>
                        <a:rPr lang="en-US" sz="1800" u="sng" dirty="0" smtClean="0">
                          <a:latin typeface="Arial" panose="020B0604020202020204" pitchFamily="34" charset="0"/>
                          <a:cs typeface="Arial" panose="020B0604020202020204" pitchFamily="34" charset="0"/>
                        </a:rPr>
                        <a:t>Support</a:t>
                      </a:r>
                    </a:p>
                    <a:p>
                      <a:pPr marL="457200" algn="l"/>
                      <a:r>
                        <a:rPr lang="en-US" sz="1800" dirty="0" smtClean="0">
                          <a:latin typeface="Arial" panose="020B0604020202020204" pitchFamily="34" charset="0"/>
                          <a:cs typeface="Arial" panose="020B0604020202020204" pitchFamily="34" charset="0"/>
                        </a:rPr>
                        <a:t>937-656-3766, DSN 986</a:t>
                      </a:r>
                    </a:p>
                    <a:p>
                      <a:pPr marL="457200" algn="l"/>
                      <a:r>
                        <a:rPr lang="en-US" sz="1800" dirty="0" smtClean="0">
                          <a:latin typeface="Arial" panose="020B0604020202020204" pitchFamily="34" charset="0"/>
                          <a:cs typeface="Arial" panose="020B0604020202020204" pitchFamily="34" charset="0"/>
                          <a:hlinkClick r:id="rId4"/>
                        </a:rPr>
                        <a:t>Edward.Davis@dla.mil</a:t>
                      </a:r>
                      <a:endParaRPr lang="en-US" sz="1800" dirty="0" smtClean="0">
                        <a:latin typeface="Arial" panose="020B0604020202020204" pitchFamily="34" charset="0"/>
                        <a:cs typeface="Arial" panose="020B0604020202020204" pitchFamily="34" charset="0"/>
                      </a:endParaRPr>
                    </a:p>
                    <a:p>
                      <a:pPr algn="l"/>
                      <a:endParaRPr lang="en-US" dirty="0"/>
                    </a:p>
                  </a:txBody>
                  <a:tcPr/>
                </a:tc>
              </a:tr>
              <a:tr h="1608269">
                <a:tc gridSpan="2">
                  <a:txBody>
                    <a:bodyPr/>
                    <a:lstStyle/>
                    <a:p>
                      <a:pPr lvl="1" algn="l"/>
                      <a:r>
                        <a:rPr lang="en-US" sz="2000" u="sng" dirty="0" smtClean="0">
                          <a:latin typeface="Times New Roman" panose="02020603050405020304" pitchFamily="18" charset="0"/>
                          <a:cs typeface="Times New Roman" panose="02020603050405020304" pitchFamily="18" charset="0"/>
                        </a:rPr>
                        <a:t>24/7 DLA Transaction Services Help Desk</a:t>
                      </a:r>
                      <a:r>
                        <a:rPr lang="en-US" sz="2000" dirty="0" smtClean="0">
                          <a:latin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E-mail:</a:t>
                      </a:r>
                      <a:r>
                        <a:rPr lang="en-US" sz="2000" baseline="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hlinkClick r:id="rId5"/>
                        </a:rPr>
                        <a:t>daashelp@dla.mil</a:t>
                      </a:r>
                      <a:endParaRPr lang="en-US" sz="2000" dirty="0" smtClean="0">
                        <a:latin typeface="Times New Roman" panose="02020603050405020304" pitchFamily="18" charset="0"/>
                        <a:cs typeface="Times New Roman" panose="02020603050405020304" pitchFamily="18" charset="0"/>
                      </a:endParaRPr>
                    </a:p>
                    <a:p>
                      <a:pPr lvl="1" algn="l"/>
                      <a:r>
                        <a:rPr lang="en-US" sz="2000" dirty="0" smtClean="0">
                          <a:latin typeface="Times New Roman" panose="02020603050405020304" pitchFamily="18" charset="0"/>
                          <a:cs typeface="Times New Roman" panose="02020603050405020304" pitchFamily="18" charset="0"/>
                        </a:rPr>
                        <a:t>Phone Support:</a:t>
                      </a:r>
                      <a:r>
                        <a:rPr lang="en-US" sz="2000" baseline="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Telephone: (937) 656-3247</a:t>
                      </a:r>
                      <a:r>
                        <a:rPr lang="en-US" sz="2000" baseline="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DSN: 986-3247</a:t>
                      </a:r>
                      <a:endParaRPr lang="en-US" sz="2000" dirty="0" smtClean="0">
                        <a:solidFill>
                          <a:prstClr val="black"/>
                        </a:solidFill>
                        <a:latin typeface="Times New Roman" panose="02020603050405020304" pitchFamily="18" charset="0"/>
                        <a:cs typeface="Times New Roman" panose="02020603050405020304" pitchFamily="18" charset="0"/>
                      </a:endParaRPr>
                    </a:p>
                    <a:p>
                      <a:pPr algn="l"/>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4081892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533650"/>
            <a:ext cx="3733800" cy="769441"/>
          </a:xfrm>
          <a:prstGeom prst="rect">
            <a:avLst/>
          </a:prstGeom>
          <a:noFill/>
        </p:spPr>
        <p:txBody>
          <a:bodyPr wrap="square" rtlCol="0">
            <a:spAutoFit/>
          </a:bodyPr>
          <a:lstStyle/>
          <a:p>
            <a:r>
              <a:rPr lang="en-US" sz="4400" b="1" dirty="0" smtClean="0"/>
              <a:t>Questions?</a:t>
            </a:r>
            <a:endParaRPr lang="en-US" sz="4400" b="1" dirty="0"/>
          </a:p>
        </p:txBody>
      </p:sp>
      <p:sp>
        <p:nvSpPr>
          <p:cNvPr id="3" name="Title 1"/>
          <p:cNvSpPr txBox="1">
            <a:spLocks/>
          </p:cNvSpPr>
          <p:nvPr/>
        </p:nvSpPr>
        <p:spPr>
          <a:xfrm>
            <a:off x="457200" y="480951"/>
            <a:ext cx="8686800" cy="914400"/>
          </a:xfrm>
          <a:prstGeom prst="rect">
            <a:avLst/>
          </a:prstGeom>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DLA Transaction Services</a:t>
            </a:r>
            <a:endParaRPr lang="en-US" dirty="0"/>
          </a:p>
        </p:txBody>
      </p:sp>
    </p:spTree>
    <p:extLst>
      <p:ext uri="{BB962C8B-B14F-4D97-AF65-F5344CB8AC3E}">
        <p14:creationId xmlns:p14="http://schemas.microsoft.com/office/powerpoint/2010/main" val="21412138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39762"/>
          </a:xfrm>
        </p:spPr>
        <p:txBody>
          <a:bodyPr/>
          <a:lstStyle/>
          <a:p>
            <a:r>
              <a:rPr lang="en-US" sz="2800" dirty="0" smtClean="0"/>
              <a:t>DLA Transaction Services Processing Locations</a:t>
            </a:r>
            <a:endParaRPr lang="en-US" dirty="0"/>
          </a:p>
        </p:txBody>
      </p:sp>
      <p:grpSp>
        <p:nvGrpSpPr>
          <p:cNvPr id="3" name="Group 85"/>
          <p:cNvGrpSpPr>
            <a:grpSpLocks/>
          </p:cNvGrpSpPr>
          <p:nvPr/>
        </p:nvGrpSpPr>
        <p:grpSpPr bwMode="auto">
          <a:xfrm>
            <a:off x="-444503" y="1261578"/>
            <a:ext cx="9143885" cy="4288120"/>
            <a:chOff x="96" y="850"/>
            <a:chExt cx="5760" cy="3327"/>
          </a:xfrm>
        </p:grpSpPr>
        <p:sp>
          <p:nvSpPr>
            <p:cNvPr id="4" name="Freeform 2"/>
            <p:cNvSpPr>
              <a:spLocks/>
            </p:cNvSpPr>
            <p:nvPr/>
          </p:nvSpPr>
          <p:spPr bwMode="ltGray">
            <a:xfrm>
              <a:off x="3798" y="2651"/>
              <a:ext cx="283" cy="599"/>
            </a:xfrm>
            <a:custGeom>
              <a:avLst/>
              <a:gdLst>
                <a:gd name="T0" fmla="*/ 5 w 313"/>
                <a:gd name="T1" fmla="*/ 149 h 686"/>
                <a:gd name="T2" fmla="*/ 2 w 313"/>
                <a:gd name="T3" fmla="*/ 123 h 686"/>
                <a:gd name="T4" fmla="*/ 5 w 313"/>
                <a:gd name="T5" fmla="*/ 100 h 686"/>
                <a:gd name="T6" fmla="*/ 5 w 313"/>
                <a:gd name="T7" fmla="*/ 75 h 686"/>
                <a:gd name="T8" fmla="*/ 7 w 313"/>
                <a:gd name="T9" fmla="*/ 47 h 686"/>
                <a:gd name="T10" fmla="*/ 10 w 313"/>
                <a:gd name="T11" fmla="*/ 25 h 686"/>
                <a:gd name="T12" fmla="*/ 12 w 313"/>
                <a:gd name="T13" fmla="*/ 4 h 686"/>
                <a:gd name="T14" fmla="*/ 9 w 313"/>
                <a:gd name="T15" fmla="*/ 0 h 686"/>
                <a:gd name="T16" fmla="*/ 83 w 313"/>
                <a:gd name="T17" fmla="*/ 2 h 686"/>
                <a:gd name="T18" fmla="*/ 94 w 313"/>
                <a:gd name="T19" fmla="*/ 14 h 686"/>
                <a:gd name="T20" fmla="*/ 98 w 313"/>
                <a:gd name="T21" fmla="*/ 34 h 686"/>
                <a:gd name="T22" fmla="*/ 100 w 313"/>
                <a:gd name="T23" fmla="*/ 56 h 686"/>
                <a:gd name="T24" fmla="*/ 104 w 313"/>
                <a:gd name="T25" fmla="*/ 71 h 686"/>
                <a:gd name="T26" fmla="*/ 107 w 313"/>
                <a:gd name="T27" fmla="*/ 81 h 686"/>
                <a:gd name="T28" fmla="*/ 108 w 313"/>
                <a:gd name="T29" fmla="*/ 89 h 686"/>
                <a:gd name="T30" fmla="*/ 111 w 313"/>
                <a:gd name="T31" fmla="*/ 96 h 686"/>
                <a:gd name="T32" fmla="*/ 111 w 313"/>
                <a:gd name="T33" fmla="*/ 100 h 686"/>
                <a:gd name="T34" fmla="*/ 111 w 313"/>
                <a:gd name="T35" fmla="*/ 105 h 686"/>
                <a:gd name="T36" fmla="*/ 109 w 313"/>
                <a:gd name="T37" fmla="*/ 111 h 686"/>
                <a:gd name="T38" fmla="*/ 108 w 313"/>
                <a:gd name="T39" fmla="*/ 114 h 686"/>
                <a:gd name="T40" fmla="*/ 107 w 313"/>
                <a:gd name="T41" fmla="*/ 121 h 686"/>
                <a:gd name="T42" fmla="*/ 109 w 313"/>
                <a:gd name="T43" fmla="*/ 127 h 686"/>
                <a:gd name="T44" fmla="*/ 108 w 313"/>
                <a:gd name="T45" fmla="*/ 138 h 686"/>
                <a:gd name="T46" fmla="*/ 108 w 313"/>
                <a:gd name="T47" fmla="*/ 142 h 686"/>
                <a:gd name="T48" fmla="*/ 110 w 313"/>
                <a:gd name="T49" fmla="*/ 148 h 686"/>
                <a:gd name="T50" fmla="*/ 28 w 313"/>
                <a:gd name="T51" fmla="*/ 150 h 686"/>
                <a:gd name="T52" fmla="*/ 28 w 313"/>
                <a:gd name="T53" fmla="*/ 154 h 686"/>
                <a:gd name="T54" fmla="*/ 34 w 313"/>
                <a:gd name="T55" fmla="*/ 162 h 686"/>
                <a:gd name="T56" fmla="*/ 33 w 313"/>
                <a:gd name="T57" fmla="*/ 167 h 686"/>
                <a:gd name="T58" fmla="*/ 33 w 313"/>
                <a:gd name="T59" fmla="*/ 170 h 686"/>
                <a:gd name="T60" fmla="*/ 30 w 313"/>
                <a:gd name="T61" fmla="*/ 173 h 686"/>
                <a:gd name="T62" fmla="*/ 25 w 313"/>
                <a:gd name="T63" fmla="*/ 176 h 686"/>
                <a:gd name="T64" fmla="*/ 14 w 313"/>
                <a:gd name="T65" fmla="*/ 176 h 686"/>
                <a:gd name="T66" fmla="*/ 18 w 313"/>
                <a:gd name="T67" fmla="*/ 176 h 686"/>
                <a:gd name="T68" fmla="*/ 21 w 313"/>
                <a:gd name="T69" fmla="*/ 172 h 686"/>
                <a:gd name="T70" fmla="*/ 18 w 313"/>
                <a:gd name="T71" fmla="*/ 170 h 686"/>
                <a:gd name="T72" fmla="*/ 18 w 313"/>
                <a:gd name="T73" fmla="*/ 165 h 686"/>
                <a:gd name="T74" fmla="*/ 14 w 313"/>
                <a:gd name="T75" fmla="*/ 155 h 686"/>
                <a:gd name="T76" fmla="*/ 13 w 313"/>
                <a:gd name="T77" fmla="*/ 159 h 686"/>
                <a:gd name="T78" fmla="*/ 12 w 313"/>
                <a:gd name="T79" fmla="*/ 163 h 686"/>
                <a:gd name="T80" fmla="*/ 12 w 313"/>
                <a:gd name="T81" fmla="*/ 171 h 686"/>
                <a:gd name="T82" fmla="*/ 5 w 313"/>
                <a:gd name="T83" fmla="*/ 171 h 6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3"/>
                <a:gd name="T127" fmla="*/ 0 h 686"/>
                <a:gd name="T128" fmla="*/ 313 w 313"/>
                <a:gd name="T129" fmla="*/ 686 h 6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3" h="686">
                  <a:moveTo>
                    <a:pt x="7" y="661"/>
                  </a:moveTo>
                  <a:lnTo>
                    <a:pt x="6" y="612"/>
                  </a:lnTo>
                  <a:lnTo>
                    <a:pt x="5" y="577"/>
                  </a:lnTo>
                  <a:lnTo>
                    <a:pt x="5" y="558"/>
                  </a:lnTo>
                  <a:lnTo>
                    <a:pt x="2" y="515"/>
                  </a:lnTo>
                  <a:lnTo>
                    <a:pt x="2" y="476"/>
                  </a:lnTo>
                  <a:lnTo>
                    <a:pt x="0" y="447"/>
                  </a:lnTo>
                  <a:lnTo>
                    <a:pt x="5" y="400"/>
                  </a:lnTo>
                  <a:lnTo>
                    <a:pt x="5" y="387"/>
                  </a:lnTo>
                  <a:lnTo>
                    <a:pt x="7" y="349"/>
                  </a:lnTo>
                  <a:lnTo>
                    <a:pt x="12" y="299"/>
                  </a:lnTo>
                  <a:lnTo>
                    <a:pt x="12" y="290"/>
                  </a:lnTo>
                  <a:lnTo>
                    <a:pt x="15" y="247"/>
                  </a:lnTo>
                  <a:lnTo>
                    <a:pt x="17" y="212"/>
                  </a:lnTo>
                  <a:lnTo>
                    <a:pt x="19" y="184"/>
                  </a:lnTo>
                  <a:lnTo>
                    <a:pt x="23" y="136"/>
                  </a:lnTo>
                  <a:lnTo>
                    <a:pt x="23" y="134"/>
                  </a:lnTo>
                  <a:lnTo>
                    <a:pt x="26" y="98"/>
                  </a:lnTo>
                  <a:lnTo>
                    <a:pt x="26" y="78"/>
                  </a:lnTo>
                  <a:lnTo>
                    <a:pt x="29" y="59"/>
                  </a:lnTo>
                  <a:lnTo>
                    <a:pt x="32" y="17"/>
                  </a:lnTo>
                  <a:lnTo>
                    <a:pt x="29" y="14"/>
                  </a:lnTo>
                  <a:lnTo>
                    <a:pt x="26" y="9"/>
                  </a:lnTo>
                  <a:lnTo>
                    <a:pt x="24" y="0"/>
                  </a:lnTo>
                  <a:lnTo>
                    <a:pt x="109" y="0"/>
                  </a:lnTo>
                  <a:lnTo>
                    <a:pt x="110" y="2"/>
                  </a:lnTo>
                  <a:lnTo>
                    <a:pt x="229" y="2"/>
                  </a:lnTo>
                  <a:lnTo>
                    <a:pt x="251" y="5"/>
                  </a:lnTo>
                  <a:lnTo>
                    <a:pt x="252" y="23"/>
                  </a:lnTo>
                  <a:lnTo>
                    <a:pt x="257" y="54"/>
                  </a:lnTo>
                  <a:lnTo>
                    <a:pt x="257" y="62"/>
                  </a:lnTo>
                  <a:lnTo>
                    <a:pt x="263" y="107"/>
                  </a:lnTo>
                  <a:lnTo>
                    <a:pt x="267" y="134"/>
                  </a:lnTo>
                  <a:lnTo>
                    <a:pt x="269" y="151"/>
                  </a:lnTo>
                  <a:lnTo>
                    <a:pt x="270" y="158"/>
                  </a:lnTo>
                  <a:lnTo>
                    <a:pt x="277" y="217"/>
                  </a:lnTo>
                  <a:lnTo>
                    <a:pt x="277" y="225"/>
                  </a:lnTo>
                  <a:lnTo>
                    <a:pt x="283" y="270"/>
                  </a:lnTo>
                  <a:lnTo>
                    <a:pt x="283" y="273"/>
                  </a:lnTo>
                  <a:lnTo>
                    <a:pt x="287" y="306"/>
                  </a:lnTo>
                  <a:lnTo>
                    <a:pt x="292" y="318"/>
                  </a:lnTo>
                  <a:lnTo>
                    <a:pt x="293" y="320"/>
                  </a:lnTo>
                  <a:lnTo>
                    <a:pt x="293" y="325"/>
                  </a:lnTo>
                  <a:lnTo>
                    <a:pt x="295" y="335"/>
                  </a:lnTo>
                  <a:lnTo>
                    <a:pt x="297" y="344"/>
                  </a:lnTo>
                  <a:lnTo>
                    <a:pt x="300" y="352"/>
                  </a:lnTo>
                  <a:lnTo>
                    <a:pt x="304" y="356"/>
                  </a:lnTo>
                  <a:lnTo>
                    <a:pt x="306" y="371"/>
                  </a:lnTo>
                  <a:lnTo>
                    <a:pt x="306" y="378"/>
                  </a:lnTo>
                  <a:lnTo>
                    <a:pt x="304" y="383"/>
                  </a:lnTo>
                  <a:lnTo>
                    <a:pt x="306" y="387"/>
                  </a:lnTo>
                  <a:lnTo>
                    <a:pt x="312" y="394"/>
                  </a:lnTo>
                  <a:lnTo>
                    <a:pt x="306" y="402"/>
                  </a:lnTo>
                  <a:lnTo>
                    <a:pt x="305" y="407"/>
                  </a:lnTo>
                  <a:lnTo>
                    <a:pt x="300" y="410"/>
                  </a:lnTo>
                  <a:lnTo>
                    <a:pt x="299" y="418"/>
                  </a:lnTo>
                  <a:lnTo>
                    <a:pt x="299" y="428"/>
                  </a:lnTo>
                  <a:lnTo>
                    <a:pt x="297" y="433"/>
                  </a:lnTo>
                  <a:lnTo>
                    <a:pt x="297" y="438"/>
                  </a:lnTo>
                  <a:lnTo>
                    <a:pt x="295" y="440"/>
                  </a:lnTo>
                  <a:lnTo>
                    <a:pt x="292" y="449"/>
                  </a:lnTo>
                  <a:lnTo>
                    <a:pt x="292" y="464"/>
                  </a:lnTo>
                  <a:lnTo>
                    <a:pt x="293" y="471"/>
                  </a:lnTo>
                  <a:lnTo>
                    <a:pt x="293" y="476"/>
                  </a:lnTo>
                  <a:lnTo>
                    <a:pt x="297" y="487"/>
                  </a:lnTo>
                  <a:lnTo>
                    <a:pt x="299" y="495"/>
                  </a:lnTo>
                  <a:lnTo>
                    <a:pt x="296" y="507"/>
                  </a:lnTo>
                  <a:lnTo>
                    <a:pt x="296" y="527"/>
                  </a:lnTo>
                  <a:lnTo>
                    <a:pt x="295" y="534"/>
                  </a:lnTo>
                  <a:lnTo>
                    <a:pt x="293" y="539"/>
                  </a:lnTo>
                  <a:lnTo>
                    <a:pt x="295" y="550"/>
                  </a:lnTo>
                  <a:lnTo>
                    <a:pt x="296" y="555"/>
                  </a:lnTo>
                  <a:lnTo>
                    <a:pt x="300" y="560"/>
                  </a:lnTo>
                  <a:lnTo>
                    <a:pt x="300" y="565"/>
                  </a:lnTo>
                  <a:lnTo>
                    <a:pt x="302" y="570"/>
                  </a:lnTo>
                  <a:lnTo>
                    <a:pt x="302" y="574"/>
                  </a:lnTo>
                  <a:lnTo>
                    <a:pt x="76" y="574"/>
                  </a:lnTo>
                  <a:lnTo>
                    <a:pt x="76" y="584"/>
                  </a:lnTo>
                  <a:lnTo>
                    <a:pt x="73" y="591"/>
                  </a:lnTo>
                  <a:lnTo>
                    <a:pt x="73" y="596"/>
                  </a:lnTo>
                  <a:lnTo>
                    <a:pt x="76" y="598"/>
                  </a:lnTo>
                  <a:lnTo>
                    <a:pt x="86" y="614"/>
                  </a:lnTo>
                  <a:lnTo>
                    <a:pt x="91" y="618"/>
                  </a:lnTo>
                  <a:lnTo>
                    <a:pt x="93" y="627"/>
                  </a:lnTo>
                  <a:lnTo>
                    <a:pt x="91" y="634"/>
                  </a:lnTo>
                  <a:lnTo>
                    <a:pt x="88" y="644"/>
                  </a:lnTo>
                  <a:lnTo>
                    <a:pt x="91" y="649"/>
                  </a:lnTo>
                  <a:lnTo>
                    <a:pt x="95" y="653"/>
                  </a:lnTo>
                  <a:lnTo>
                    <a:pt x="93" y="657"/>
                  </a:lnTo>
                  <a:lnTo>
                    <a:pt x="91" y="657"/>
                  </a:lnTo>
                  <a:lnTo>
                    <a:pt x="88" y="665"/>
                  </a:lnTo>
                  <a:lnTo>
                    <a:pt x="83" y="665"/>
                  </a:lnTo>
                  <a:lnTo>
                    <a:pt x="83" y="673"/>
                  </a:lnTo>
                  <a:lnTo>
                    <a:pt x="77" y="673"/>
                  </a:lnTo>
                  <a:lnTo>
                    <a:pt x="77" y="677"/>
                  </a:lnTo>
                  <a:lnTo>
                    <a:pt x="70" y="680"/>
                  </a:lnTo>
                  <a:lnTo>
                    <a:pt x="58" y="683"/>
                  </a:lnTo>
                  <a:lnTo>
                    <a:pt x="53" y="685"/>
                  </a:lnTo>
                  <a:lnTo>
                    <a:pt x="41" y="685"/>
                  </a:lnTo>
                  <a:lnTo>
                    <a:pt x="39" y="683"/>
                  </a:lnTo>
                  <a:lnTo>
                    <a:pt x="42" y="680"/>
                  </a:lnTo>
                  <a:lnTo>
                    <a:pt x="50" y="680"/>
                  </a:lnTo>
                  <a:lnTo>
                    <a:pt x="58" y="677"/>
                  </a:lnTo>
                  <a:lnTo>
                    <a:pt x="59" y="673"/>
                  </a:lnTo>
                  <a:lnTo>
                    <a:pt x="57" y="670"/>
                  </a:lnTo>
                  <a:lnTo>
                    <a:pt x="55" y="662"/>
                  </a:lnTo>
                  <a:lnTo>
                    <a:pt x="50" y="657"/>
                  </a:lnTo>
                  <a:lnTo>
                    <a:pt x="48" y="656"/>
                  </a:lnTo>
                  <a:lnTo>
                    <a:pt x="48" y="649"/>
                  </a:lnTo>
                  <a:lnTo>
                    <a:pt x="47" y="644"/>
                  </a:lnTo>
                  <a:lnTo>
                    <a:pt x="48" y="639"/>
                  </a:lnTo>
                  <a:lnTo>
                    <a:pt x="48" y="622"/>
                  </a:lnTo>
                  <a:lnTo>
                    <a:pt x="42" y="605"/>
                  </a:lnTo>
                  <a:lnTo>
                    <a:pt x="39" y="603"/>
                  </a:lnTo>
                  <a:lnTo>
                    <a:pt x="37" y="605"/>
                  </a:lnTo>
                  <a:lnTo>
                    <a:pt x="37" y="610"/>
                  </a:lnTo>
                  <a:lnTo>
                    <a:pt x="36" y="620"/>
                  </a:lnTo>
                  <a:lnTo>
                    <a:pt x="35" y="622"/>
                  </a:lnTo>
                  <a:lnTo>
                    <a:pt x="35" y="631"/>
                  </a:lnTo>
                  <a:lnTo>
                    <a:pt x="32" y="634"/>
                  </a:lnTo>
                  <a:lnTo>
                    <a:pt x="32" y="639"/>
                  </a:lnTo>
                  <a:lnTo>
                    <a:pt x="31" y="651"/>
                  </a:lnTo>
                  <a:lnTo>
                    <a:pt x="31" y="667"/>
                  </a:lnTo>
                  <a:lnTo>
                    <a:pt x="26" y="670"/>
                  </a:lnTo>
                  <a:lnTo>
                    <a:pt x="20" y="662"/>
                  </a:lnTo>
                  <a:lnTo>
                    <a:pt x="13" y="661"/>
                  </a:lnTo>
                  <a:lnTo>
                    <a:pt x="11" y="657"/>
                  </a:lnTo>
                  <a:lnTo>
                    <a:pt x="7" y="661"/>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5" name="Freeform 4"/>
            <p:cNvSpPr>
              <a:spLocks/>
            </p:cNvSpPr>
            <p:nvPr/>
          </p:nvSpPr>
          <p:spPr bwMode="ltGray">
            <a:xfrm>
              <a:off x="1716" y="2400"/>
              <a:ext cx="456" cy="712"/>
            </a:xfrm>
            <a:custGeom>
              <a:avLst/>
              <a:gdLst>
                <a:gd name="T0" fmla="*/ 5 w 505"/>
                <a:gd name="T1" fmla="*/ 157 h 816"/>
                <a:gd name="T2" fmla="*/ 9 w 505"/>
                <a:gd name="T3" fmla="*/ 157 h 816"/>
                <a:gd name="T4" fmla="*/ 11 w 505"/>
                <a:gd name="T5" fmla="*/ 153 h 816"/>
                <a:gd name="T6" fmla="*/ 9 w 505"/>
                <a:gd name="T7" fmla="*/ 147 h 816"/>
                <a:gd name="T8" fmla="*/ 5 w 505"/>
                <a:gd name="T9" fmla="*/ 144 h 816"/>
                <a:gd name="T10" fmla="*/ 5 w 505"/>
                <a:gd name="T11" fmla="*/ 138 h 816"/>
                <a:gd name="T12" fmla="*/ 5 w 505"/>
                <a:gd name="T13" fmla="*/ 134 h 816"/>
                <a:gd name="T14" fmla="*/ 5 w 505"/>
                <a:gd name="T15" fmla="*/ 132 h 816"/>
                <a:gd name="T16" fmla="*/ 5 w 505"/>
                <a:gd name="T17" fmla="*/ 129 h 816"/>
                <a:gd name="T18" fmla="*/ 5 w 505"/>
                <a:gd name="T19" fmla="*/ 128 h 816"/>
                <a:gd name="T20" fmla="*/ 9 w 505"/>
                <a:gd name="T21" fmla="*/ 125 h 816"/>
                <a:gd name="T22" fmla="*/ 9 w 505"/>
                <a:gd name="T23" fmla="*/ 120 h 816"/>
                <a:gd name="T24" fmla="*/ 9 w 505"/>
                <a:gd name="T25" fmla="*/ 113 h 816"/>
                <a:gd name="T26" fmla="*/ 12 w 505"/>
                <a:gd name="T27" fmla="*/ 112 h 816"/>
                <a:gd name="T28" fmla="*/ 12 w 505"/>
                <a:gd name="T29" fmla="*/ 109 h 816"/>
                <a:gd name="T30" fmla="*/ 13 w 505"/>
                <a:gd name="T31" fmla="*/ 106 h 816"/>
                <a:gd name="T32" fmla="*/ 20 w 505"/>
                <a:gd name="T33" fmla="*/ 102 h 816"/>
                <a:gd name="T34" fmla="*/ 21 w 505"/>
                <a:gd name="T35" fmla="*/ 98 h 816"/>
                <a:gd name="T36" fmla="*/ 13 w 505"/>
                <a:gd name="T37" fmla="*/ 89 h 816"/>
                <a:gd name="T38" fmla="*/ 12 w 505"/>
                <a:gd name="T39" fmla="*/ 85 h 816"/>
                <a:gd name="T40" fmla="*/ 9 w 505"/>
                <a:gd name="T41" fmla="*/ 80 h 816"/>
                <a:gd name="T42" fmla="*/ 5 w 505"/>
                <a:gd name="T43" fmla="*/ 78 h 816"/>
                <a:gd name="T44" fmla="*/ 5 w 505"/>
                <a:gd name="T45" fmla="*/ 70 h 816"/>
                <a:gd name="T46" fmla="*/ 7 w 505"/>
                <a:gd name="T47" fmla="*/ 68 h 816"/>
                <a:gd name="T48" fmla="*/ 6 w 505"/>
                <a:gd name="T49" fmla="*/ 64 h 816"/>
                <a:gd name="T50" fmla="*/ 5 w 505"/>
                <a:gd name="T51" fmla="*/ 59 h 816"/>
                <a:gd name="T52" fmla="*/ 5 w 505"/>
                <a:gd name="T53" fmla="*/ 53 h 816"/>
                <a:gd name="T54" fmla="*/ 5 w 505"/>
                <a:gd name="T55" fmla="*/ 50 h 816"/>
                <a:gd name="T56" fmla="*/ 5 w 505"/>
                <a:gd name="T57" fmla="*/ 45 h 816"/>
                <a:gd name="T58" fmla="*/ 5 w 505"/>
                <a:gd name="T59" fmla="*/ 39 h 816"/>
                <a:gd name="T60" fmla="*/ 4 w 505"/>
                <a:gd name="T61" fmla="*/ 35 h 816"/>
                <a:gd name="T62" fmla="*/ 5 w 505"/>
                <a:gd name="T63" fmla="*/ 33 h 816"/>
                <a:gd name="T64" fmla="*/ 10 w 505"/>
                <a:gd name="T65" fmla="*/ 32 h 816"/>
                <a:gd name="T66" fmla="*/ 15 w 505"/>
                <a:gd name="T67" fmla="*/ 33 h 816"/>
                <a:gd name="T68" fmla="*/ 17 w 505"/>
                <a:gd name="T69" fmla="*/ 37 h 816"/>
                <a:gd name="T70" fmla="*/ 21 w 505"/>
                <a:gd name="T71" fmla="*/ 35 h 816"/>
                <a:gd name="T72" fmla="*/ 23 w 505"/>
                <a:gd name="T73" fmla="*/ 32 h 816"/>
                <a:gd name="T74" fmla="*/ 24 w 505"/>
                <a:gd name="T75" fmla="*/ 6 h 816"/>
                <a:gd name="T76" fmla="*/ 40 w 505"/>
                <a:gd name="T77" fmla="*/ 3 h 816"/>
                <a:gd name="T78" fmla="*/ 57 w 505"/>
                <a:gd name="T79" fmla="*/ 0 h 816"/>
                <a:gd name="T80" fmla="*/ 98 w 505"/>
                <a:gd name="T81" fmla="*/ 3 h 816"/>
                <a:gd name="T82" fmla="*/ 109 w 505"/>
                <a:gd name="T83" fmla="*/ 0 h 816"/>
                <a:gd name="T84" fmla="*/ 116 w 505"/>
                <a:gd name="T85" fmla="*/ 3 h 816"/>
                <a:gd name="T86" fmla="*/ 127 w 505"/>
                <a:gd name="T87" fmla="*/ 3 h 816"/>
                <a:gd name="T88" fmla="*/ 147 w 505"/>
                <a:gd name="T89" fmla="*/ 0 h 816"/>
                <a:gd name="T90" fmla="*/ 181 w 505"/>
                <a:gd name="T91" fmla="*/ 3 h 816"/>
                <a:gd name="T92" fmla="*/ 181 w 505"/>
                <a:gd name="T93" fmla="*/ 120 h 816"/>
                <a:gd name="T94" fmla="*/ 175 w 505"/>
                <a:gd name="T95" fmla="*/ 208 h 816"/>
                <a:gd name="T96" fmla="*/ 152 w 505"/>
                <a:gd name="T97" fmla="*/ 208 h 816"/>
                <a:gd name="T98" fmla="*/ 137 w 505"/>
                <a:gd name="T99" fmla="*/ 208 h 816"/>
                <a:gd name="T100" fmla="*/ 120 w 505"/>
                <a:gd name="T101" fmla="*/ 208 h 816"/>
                <a:gd name="T102" fmla="*/ 111 w 505"/>
                <a:gd name="T103" fmla="*/ 206 h 816"/>
                <a:gd name="T104" fmla="*/ 100 w 505"/>
                <a:gd name="T105" fmla="*/ 202 h 816"/>
                <a:gd name="T106" fmla="*/ 79 w 505"/>
                <a:gd name="T107" fmla="*/ 194 h 816"/>
                <a:gd name="T108" fmla="*/ 51 w 505"/>
                <a:gd name="T109" fmla="*/ 184 h 816"/>
                <a:gd name="T110" fmla="*/ 42 w 505"/>
                <a:gd name="T111" fmla="*/ 181 h 816"/>
                <a:gd name="T112" fmla="*/ 24 w 505"/>
                <a:gd name="T113" fmla="*/ 175 h 816"/>
                <a:gd name="T114" fmla="*/ 5 w 505"/>
                <a:gd name="T115" fmla="*/ 167 h 816"/>
                <a:gd name="T116" fmla="*/ 0 w 505"/>
                <a:gd name="T117" fmla="*/ 163 h 816"/>
                <a:gd name="T118" fmla="*/ 5 w 505"/>
                <a:gd name="T119" fmla="*/ 158 h 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5"/>
                <a:gd name="T181" fmla="*/ 0 h 816"/>
                <a:gd name="T182" fmla="*/ 505 w 505"/>
                <a:gd name="T183" fmla="*/ 816 h 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5" h="816">
                  <a:moveTo>
                    <a:pt x="7" y="615"/>
                  </a:moveTo>
                  <a:lnTo>
                    <a:pt x="10" y="613"/>
                  </a:lnTo>
                  <a:lnTo>
                    <a:pt x="18" y="613"/>
                  </a:lnTo>
                  <a:lnTo>
                    <a:pt x="23" y="611"/>
                  </a:lnTo>
                  <a:lnTo>
                    <a:pt x="24" y="601"/>
                  </a:lnTo>
                  <a:lnTo>
                    <a:pt x="29" y="594"/>
                  </a:lnTo>
                  <a:lnTo>
                    <a:pt x="29" y="578"/>
                  </a:lnTo>
                  <a:lnTo>
                    <a:pt x="23" y="570"/>
                  </a:lnTo>
                  <a:lnTo>
                    <a:pt x="13" y="568"/>
                  </a:lnTo>
                  <a:lnTo>
                    <a:pt x="10" y="565"/>
                  </a:lnTo>
                  <a:lnTo>
                    <a:pt x="9" y="558"/>
                  </a:lnTo>
                  <a:lnTo>
                    <a:pt x="10" y="539"/>
                  </a:lnTo>
                  <a:lnTo>
                    <a:pt x="5" y="531"/>
                  </a:lnTo>
                  <a:lnTo>
                    <a:pt x="7" y="525"/>
                  </a:lnTo>
                  <a:lnTo>
                    <a:pt x="7" y="518"/>
                  </a:lnTo>
                  <a:lnTo>
                    <a:pt x="10" y="513"/>
                  </a:lnTo>
                  <a:lnTo>
                    <a:pt x="14" y="510"/>
                  </a:lnTo>
                  <a:lnTo>
                    <a:pt x="14" y="508"/>
                  </a:lnTo>
                  <a:lnTo>
                    <a:pt x="16" y="503"/>
                  </a:lnTo>
                  <a:lnTo>
                    <a:pt x="16" y="500"/>
                  </a:lnTo>
                  <a:lnTo>
                    <a:pt x="20" y="498"/>
                  </a:lnTo>
                  <a:lnTo>
                    <a:pt x="24" y="487"/>
                  </a:lnTo>
                  <a:lnTo>
                    <a:pt x="23" y="477"/>
                  </a:lnTo>
                  <a:lnTo>
                    <a:pt x="24" y="472"/>
                  </a:lnTo>
                  <a:lnTo>
                    <a:pt x="23" y="465"/>
                  </a:lnTo>
                  <a:lnTo>
                    <a:pt x="23" y="443"/>
                  </a:lnTo>
                  <a:lnTo>
                    <a:pt x="24" y="439"/>
                  </a:lnTo>
                  <a:lnTo>
                    <a:pt x="31" y="434"/>
                  </a:lnTo>
                  <a:lnTo>
                    <a:pt x="29" y="429"/>
                  </a:lnTo>
                  <a:lnTo>
                    <a:pt x="32" y="427"/>
                  </a:lnTo>
                  <a:lnTo>
                    <a:pt x="33" y="422"/>
                  </a:lnTo>
                  <a:lnTo>
                    <a:pt x="36" y="417"/>
                  </a:lnTo>
                  <a:lnTo>
                    <a:pt x="51" y="402"/>
                  </a:lnTo>
                  <a:lnTo>
                    <a:pt x="54" y="397"/>
                  </a:lnTo>
                  <a:lnTo>
                    <a:pt x="59" y="395"/>
                  </a:lnTo>
                  <a:lnTo>
                    <a:pt x="56" y="383"/>
                  </a:lnTo>
                  <a:lnTo>
                    <a:pt x="37" y="364"/>
                  </a:lnTo>
                  <a:lnTo>
                    <a:pt x="35" y="347"/>
                  </a:lnTo>
                  <a:lnTo>
                    <a:pt x="33" y="345"/>
                  </a:lnTo>
                  <a:lnTo>
                    <a:pt x="32" y="330"/>
                  </a:lnTo>
                  <a:lnTo>
                    <a:pt x="20" y="316"/>
                  </a:lnTo>
                  <a:lnTo>
                    <a:pt x="23" y="309"/>
                  </a:lnTo>
                  <a:lnTo>
                    <a:pt x="20" y="309"/>
                  </a:lnTo>
                  <a:lnTo>
                    <a:pt x="16" y="305"/>
                  </a:lnTo>
                  <a:lnTo>
                    <a:pt x="14" y="293"/>
                  </a:lnTo>
                  <a:lnTo>
                    <a:pt x="14" y="274"/>
                  </a:lnTo>
                  <a:lnTo>
                    <a:pt x="16" y="271"/>
                  </a:lnTo>
                  <a:lnTo>
                    <a:pt x="20" y="264"/>
                  </a:lnTo>
                  <a:lnTo>
                    <a:pt x="18" y="254"/>
                  </a:lnTo>
                  <a:lnTo>
                    <a:pt x="18" y="249"/>
                  </a:lnTo>
                  <a:lnTo>
                    <a:pt x="16" y="237"/>
                  </a:lnTo>
                  <a:lnTo>
                    <a:pt x="16" y="230"/>
                  </a:lnTo>
                  <a:lnTo>
                    <a:pt x="13" y="223"/>
                  </a:lnTo>
                  <a:lnTo>
                    <a:pt x="13" y="211"/>
                  </a:lnTo>
                  <a:lnTo>
                    <a:pt x="11" y="202"/>
                  </a:lnTo>
                  <a:lnTo>
                    <a:pt x="11" y="192"/>
                  </a:lnTo>
                  <a:lnTo>
                    <a:pt x="9" y="185"/>
                  </a:lnTo>
                  <a:lnTo>
                    <a:pt x="9" y="175"/>
                  </a:lnTo>
                  <a:lnTo>
                    <a:pt x="10" y="160"/>
                  </a:lnTo>
                  <a:lnTo>
                    <a:pt x="5" y="151"/>
                  </a:lnTo>
                  <a:lnTo>
                    <a:pt x="5" y="144"/>
                  </a:lnTo>
                  <a:lnTo>
                    <a:pt x="4" y="137"/>
                  </a:lnTo>
                  <a:lnTo>
                    <a:pt x="5" y="130"/>
                  </a:lnTo>
                  <a:lnTo>
                    <a:pt x="9" y="127"/>
                  </a:lnTo>
                  <a:lnTo>
                    <a:pt x="21" y="123"/>
                  </a:lnTo>
                  <a:lnTo>
                    <a:pt x="27" y="125"/>
                  </a:lnTo>
                  <a:lnTo>
                    <a:pt x="36" y="125"/>
                  </a:lnTo>
                  <a:lnTo>
                    <a:pt x="42" y="130"/>
                  </a:lnTo>
                  <a:lnTo>
                    <a:pt x="44" y="139"/>
                  </a:lnTo>
                  <a:lnTo>
                    <a:pt x="48" y="142"/>
                  </a:lnTo>
                  <a:lnTo>
                    <a:pt x="54" y="142"/>
                  </a:lnTo>
                  <a:lnTo>
                    <a:pt x="58" y="139"/>
                  </a:lnTo>
                  <a:lnTo>
                    <a:pt x="59" y="132"/>
                  </a:lnTo>
                  <a:lnTo>
                    <a:pt x="64" y="125"/>
                  </a:lnTo>
                  <a:lnTo>
                    <a:pt x="65" y="114"/>
                  </a:lnTo>
                  <a:lnTo>
                    <a:pt x="67" y="24"/>
                  </a:lnTo>
                  <a:lnTo>
                    <a:pt x="67" y="3"/>
                  </a:lnTo>
                  <a:lnTo>
                    <a:pt x="111" y="3"/>
                  </a:lnTo>
                  <a:lnTo>
                    <a:pt x="134" y="0"/>
                  </a:lnTo>
                  <a:lnTo>
                    <a:pt x="158" y="0"/>
                  </a:lnTo>
                  <a:lnTo>
                    <a:pt x="166" y="3"/>
                  </a:lnTo>
                  <a:lnTo>
                    <a:pt x="272" y="3"/>
                  </a:lnTo>
                  <a:lnTo>
                    <a:pt x="297" y="0"/>
                  </a:lnTo>
                  <a:lnTo>
                    <a:pt x="304" y="0"/>
                  </a:lnTo>
                  <a:lnTo>
                    <a:pt x="310" y="3"/>
                  </a:lnTo>
                  <a:lnTo>
                    <a:pt x="322" y="3"/>
                  </a:lnTo>
                  <a:lnTo>
                    <a:pt x="347" y="0"/>
                  </a:lnTo>
                  <a:lnTo>
                    <a:pt x="354" y="3"/>
                  </a:lnTo>
                  <a:lnTo>
                    <a:pt x="393" y="3"/>
                  </a:lnTo>
                  <a:lnTo>
                    <a:pt x="412" y="0"/>
                  </a:lnTo>
                  <a:lnTo>
                    <a:pt x="420" y="3"/>
                  </a:lnTo>
                  <a:lnTo>
                    <a:pt x="504" y="3"/>
                  </a:lnTo>
                  <a:lnTo>
                    <a:pt x="504" y="350"/>
                  </a:lnTo>
                  <a:lnTo>
                    <a:pt x="503" y="465"/>
                  </a:lnTo>
                  <a:lnTo>
                    <a:pt x="503" y="812"/>
                  </a:lnTo>
                  <a:lnTo>
                    <a:pt x="487" y="815"/>
                  </a:lnTo>
                  <a:lnTo>
                    <a:pt x="453" y="815"/>
                  </a:lnTo>
                  <a:lnTo>
                    <a:pt x="421" y="812"/>
                  </a:lnTo>
                  <a:lnTo>
                    <a:pt x="390" y="812"/>
                  </a:lnTo>
                  <a:lnTo>
                    <a:pt x="379" y="815"/>
                  </a:lnTo>
                  <a:lnTo>
                    <a:pt x="366" y="812"/>
                  </a:lnTo>
                  <a:lnTo>
                    <a:pt x="334" y="815"/>
                  </a:lnTo>
                  <a:lnTo>
                    <a:pt x="322" y="812"/>
                  </a:lnTo>
                  <a:lnTo>
                    <a:pt x="308" y="805"/>
                  </a:lnTo>
                  <a:lnTo>
                    <a:pt x="298" y="800"/>
                  </a:lnTo>
                  <a:lnTo>
                    <a:pt x="278" y="788"/>
                  </a:lnTo>
                  <a:lnTo>
                    <a:pt x="242" y="771"/>
                  </a:lnTo>
                  <a:lnTo>
                    <a:pt x="217" y="757"/>
                  </a:lnTo>
                  <a:lnTo>
                    <a:pt x="188" y="742"/>
                  </a:lnTo>
                  <a:lnTo>
                    <a:pt x="142" y="719"/>
                  </a:lnTo>
                  <a:lnTo>
                    <a:pt x="128" y="711"/>
                  </a:lnTo>
                  <a:lnTo>
                    <a:pt x="117" y="706"/>
                  </a:lnTo>
                  <a:lnTo>
                    <a:pt x="93" y="692"/>
                  </a:lnTo>
                  <a:lnTo>
                    <a:pt x="67" y="680"/>
                  </a:lnTo>
                  <a:lnTo>
                    <a:pt x="42" y="668"/>
                  </a:lnTo>
                  <a:lnTo>
                    <a:pt x="9" y="651"/>
                  </a:lnTo>
                  <a:lnTo>
                    <a:pt x="0" y="647"/>
                  </a:lnTo>
                  <a:lnTo>
                    <a:pt x="0" y="637"/>
                  </a:lnTo>
                  <a:lnTo>
                    <a:pt x="3" y="623"/>
                  </a:lnTo>
                  <a:lnTo>
                    <a:pt x="7" y="615"/>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6" name="Freeform 5"/>
            <p:cNvSpPr>
              <a:spLocks/>
            </p:cNvSpPr>
            <p:nvPr/>
          </p:nvSpPr>
          <p:spPr bwMode="ltGray">
            <a:xfrm>
              <a:off x="3311" y="2463"/>
              <a:ext cx="396" cy="439"/>
            </a:xfrm>
            <a:custGeom>
              <a:avLst/>
              <a:gdLst>
                <a:gd name="T0" fmla="*/ 17 w 438"/>
                <a:gd name="T1" fmla="*/ 105 h 504"/>
                <a:gd name="T2" fmla="*/ 13 w 438"/>
                <a:gd name="T3" fmla="*/ 106 h 504"/>
                <a:gd name="T4" fmla="*/ 7 w 438"/>
                <a:gd name="T5" fmla="*/ 106 h 504"/>
                <a:gd name="T6" fmla="*/ 5 w 438"/>
                <a:gd name="T7" fmla="*/ 103 h 504"/>
                <a:gd name="T8" fmla="*/ 5 w 438"/>
                <a:gd name="T9" fmla="*/ 72 h 504"/>
                <a:gd name="T10" fmla="*/ 5 w 438"/>
                <a:gd name="T11" fmla="*/ 40 h 504"/>
                <a:gd name="T12" fmla="*/ 5 w 438"/>
                <a:gd name="T13" fmla="*/ 27 h 504"/>
                <a:gd name="T14" fmla="*/ 0 w 438"/>
                <a:gd name="T15" fmla="*/ 0 h 504"/>
                <a:gd name="T16" fmla="*/ 42 w 438"/>
                <a:gd name="T17" fmla="*/ 0 h 504"/>
                <a:gd name="T18" fmla="*/ 59 w 438"/>
                <a:gd name="T19" fmla="*/ 0 h 504"/>
                <a:gd name="T20" fmla="*/ 94 w 438"/>
                <a:gd name="T21" fmla="*/ 0 h 504"/>
                <a:gd name="T22" fmla="*/ 142 w 438"/>
                <a:gd name="T23" fmla="*/ 0 h 504"/>
                <a:gd name="T24" fmla="*/ 146 w 438"/>
                <a:gd name="T25" fmla="*/ 4 h 504"/>
                <a:gd name="T26" fmla="*/ 144 w 438"/>
                <a:gd name="T27" fmla="*/ 9 h 504"/>
                <a:gd name="T28" fmla="*/ 142 w 438"/>
                <a:gd name="T29" fmla="*/ 12 h 504"/>
                <a:gd name="T30" fmla="*/ 157 w 438"/>
                <a:gd name="T31" fmla="*/ 18 h 504"/>
                <a:gd name="T32" fmla="*/ 157 w 438"/>
                <a:gd name="T33" fmla="*/ 22 h 504"/>
                <a:gd name="T34" fmla="*/ 157 w 438"/>
                <a:gd name="T35" fmla="*/ 24 h 504"/>
                <a:gd name="T36" fmla="*/ 150 w 438"/>
                <a:gd name="T37" fmla="*/ 28 h 504"/>
                <a:gd name="T38" fmla="*/ 151 w 438"/>
                <a:gd name="T39" fmla="*/ 30 h 504"/>
                <a:gd name="T40" fmla="*/ 150 w 438"/>
                <a:gd name="T41" fmla="*/ 36 h 504"/>
                <a:gd name="T42" fmla="*/ 148 w 438"/>
                <a:gd name="T43" fmla="*/ 38 h 504"/>
                <a:gd name="T44" fmla="*/ 146 w 438"/>
                <a:gd name="T45" fmla="*/ 37 h 504"/>
                <a:gd name="T46" fmla="*/ 142 w 438"/>
                <a:gd name="T47" fmla="*/ 38 h 504"/>
                <a:gd name="T48" fmla="*/ 145 w 438"/>
                <a:gd name="T49" fmla="*/ 40 h 504"/>
                <a:gd name="T50" fmla="*/ 146 w 438"/>
                <a:gd name="T51" fmla="*/ 48 h 504"/>
                <a:gd name="T52" fmla="*/ 144 w 438"/>
                <a:gd name="T53" fmla="*/ 51 h 504"/>
                <a:gd name="T54" fmla="*/ 139 w 438"/>
                <a:gd name="T55" fmla="*/ 52 h 504"/>
                <a:gd name="T56" fmla="*/ 140 w 438"/>
                <a:gd name="T57" fmla="*/ 56 h 504"/>
                <a:gd name="T58" fmla="*/ 137 w 438"/>
                <a:gd name="T59" fmla="*/ 59 h 504"/>
                <a:gd name="T60" fmla="*/ 134 w 438"/>
                <a:gd name="T61" fmla="*/ 64 h 504"/>
                <a:gd name="T62" fmla="*/ 133 w 438"/>
                <a:gd name="T63" fmla="*/ 64 h 504"/>
                <a:gd name="T64" fmla="*/ 131 w 438"/>
                <a:gd name="T65" fmla="*/ 65 h 504"/>
                <a:gd name="T66" fmla="*/ 131 w 438"/>
                <a:gd name="T67" fmla="*/ 69 h 504"/>
                <a:gd name="T68" fmla="*/ 128 w 438"/>
                <a:gd name="T69" fmla="*/ 73 h 504"/>
                <a:gd name="T70" fmla="*/ 124 w 438"/>
                <a:gd name="T71" fmla="*/ 76 h 504"/>
                <a:gd name="T72" fmla="*/ 124 w 438"/>
                <a:gd name="T73" fmla="*/ 79 h 504"/>
                <a:gd name="T74" fmla="*/ 119 w 438"/>
                <a:gd name="T75" fmla="*/ 82 h 504"/>
                <a:gd name="T76" fmla="*/ 122 w 438"/>
                <a:gd name="T77" fmla="*/ 84 h 504"/>
                <a:gd name="T78" fmla="*/ 116 w 438"/>
                <a:gd name="T79" fmla="*/ 84 h 504"/>
                <a:gd name="T80" fmla="*/ 118 w 438"/>
                <a:gd name="T81" fmla="*/ 88 h 504"/>
                <a:gd name="T82" fmla="*/ 116 w 438"/>
                <a:gd name="T83" fmla="*/ 91 h 504"/>
                <a:gd name="T84" fmla="*/ 114 w 438"/>
                <a:gd name="T85" fmla="*/ 91 h 504"/>
                <a:gd name="T86" fmla="*/ 111 w 438"/>
                <a:gd name="T87" fmla="*/ 99 h 504"/>
                <a:gd name="T88" fmla="*/ 114 w 438"/>
                <a:gd name="T89" fmla="*/ 102 h 504"/>
                <a:gd name="T90" fmla="*/ 108 w 438"/>
                <a:gd name="T91" fmla="*/ 101 h 504"/>
                <a:gd name="T92" fmla="*/ 108 w 438"/>
                <a:gd name="T93" fmla="*/ 106 h 504"/>
                <a:gd name="T94" fmla="*/ 110 w 438"/>
                <a:gd name="T95" fmla="*/ 109 h 504"/>
                <a:gd name="T96" fmla="*/ 110 w 438"/>
                <a:gd name="T97" fmla="*/ 111 h 504"/>
                <a:gd name="T98" fmla="*/ 112 w 438"/>
                <a:gd name="T99" fmla="*/ 110 h 504"/>
                <a:gd name="T100" fmla="*/ 111 w 438"/>
                <a:gd name="T101" fmla="*/ 114 h 504"/>
                <a:gd name="T102" fmla="*/ 112 w 438"/>
                <a:gd name="T103" fmla="*/ 118 h 504"/>
                <a:gd name="T104" fmla="*/ 115 w 438"/>
                <a:gd name="T105" fmla="*/ 117 h 504"/>
                <a:gd name="T106" fmla="*/ 113 w 438"/>
                <a:gd name="T107" fmla="*/ 120 h 504"/>
                <a:gd name="T108" fmla="*/ 110 w 438"/>
                <a:gd name="T109" fmla="*/ 123 h 504"/>
                <a:gd name="T110" fmla="*/ 110 w 438"/>
                <a:gd name="T111" fmla="*/ 126 h 504"/>
                <a:gd name="T112" fmla="*/ 25 w 438"/>
                <a:gd name="T113" fmla="*/ 126 h 5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8"/>
                <a:gd name="T172" fmla="*/ 0 h 504"/>
                <a:gd name="T173" fmla="*/ 438 w 438"/>
                <a:gd name="T174" fmla="*/ 504 h 5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8" h="504">
                  <a:moveTo>
                    <a:pt x="50" y="498"/>
                  </a:moveTo>
                  <a:lnTo>
                    <a:pt x="50" y="421"/>
                  </a:lnTo>
                  <a:lnTo>
                    <a:pt x="47" y="419"/>
                  </a:lnTo>
                  <a:lnTo>
                    <a:pt x="41" y="419"/>
                  </a:lnTo>
                  <a:lnTo>
                    <a:pt x="36" y="416"/>
                  </a:lnTo>
                  <a:lnTo>
                    <a:pt x="34" y="421"/>
                  </a:lnTo>
                  <a:lnTo>
                    <a:pt x="31" y="419"/>
                  </a:lnTo>
                  <a:lnTo>
                    <a:pt x="28" y="421"/>
                  </a:lnTo>
                  <a:lnTo>
                    <a:pt x="19" y="421"/>
                  </a:lnTo>
                  <a:lnTo>
                    <a:pt x="15" y="416"/>
                  </a:lnTo>
                  <a:lnTo>
                    <a:pt x="14" y="415"/>
                  </a:lnTo>
                  <a:lnTo>
                    <a:pt x="14" y="410"/>
                  </a:lnTo>
                  <a:lnTo>
                    <a:pt x="12" y="408"/>
                  </a:lnTo>
                  <a:lnTo>
                    <a:pt x="12" y="330"/>
                  </a:lnTo>
                  <a:lnTo>
                    <a:pt x="14" y="285"/>
                  </a:lnTo>
                  <a:lnTo>
                    <a:pt x="14" y="254"/>
                  </a:lnTo>
                  <a:lnTo>
                    <a:pt x="15" y="218"/>
                  </a:lnTo>
                  <a:lnTo>
                    <a:pt x="16" y="161"/>
                  </a:lnTo>
                  <a:lnTo>
                    <a:pt x="16" y="153"/>
                  </a:lnTo>
                  <a:lnTo>
                    <a:pt x="14" y="122"/>
                  </a:lnTo>
                  <a:lnTo>
                    <a:pt x="11" y="108"/>
                  </a:lnTo>
                  <a:lnTo>
                    <a:pt x="7" y="58"/>
                  </a:lnTo>
                  <a:lnTo>
                    <a:pt x="5" y="48"/>
                  </a:lnTo>
                  <a:lnTo>
                    <a:pt x="0" y="0"/>
                  </a:lnTo>
                  <a:lnTo>
                    <a:pt x="48" y="2"/>
                  </a:lnTo>
                  <a:lnTo>
                    <a:pt x="91" y="2"/>
                  </a:lnTo>
                  <a:lnTo>
                    <a:pt x="114" y="0"/>
                  </a:lnTo>
                  <a:lnTo>
                    <a:pt x="118" y="2"/>
                  </a:lnTo>
                  <a:lnTo>
                    <a:pt x="157" y="0"/>
                  </a:lnTo>
                  <a:lnTo>
                    <a:pt x="163" y="0"/>
                  </a:lnTo>
                  <a:lnTo>
                    <a:pt x="183" y="2"/>
                  </a:lnTo>
                  <a:lnTo>
                    <a:pt x="219" y="2"/>
                  </a:lnTo>
                  <a:lnTo>
                    <a:pt x="258" y="0"/>
                  </a:lnTo>
                  <a:lnTo>
                    <a:pt x="278" y="2"/>
                  </a:lnTo>
                  <a:lnTo>
                    <a:pt x="280" y="0"/>
                  </a:lnTo>
                  <a:lnTo>
                    <a:pt x="390" y="0"/>
                  </a:lnTo>
                  <a:lnTo>
                    <a:pt x="393" y="4"/>
                  </a:lnTo>
                  <a:lnTo>
                    <a:pt x="395" y="15"/>
                  </a:lnTo>
                  <a:lnTo>
                    <a:pt x="399" y="17"/>
                  </a:lnTo>
                  <a:lnTo>
                    <a:pt x="399" y="21"/>
                  </a:lnTo>
                  <a:lnTo>
                    <a:pt x="398" y="31"/>
                  </a:lnTo>
                  <a:lnTo>
                    <a:pt x="395" y="34"/>
                  </a:lnTo>
                  <a:lnTo>
                    <a:pt x="393" y="41"/>
                  </a:lnTo>
                  <a:lnTo>
                    <a:pt x="389" y="42"/>
                  </a:lnTo>
                  <a:lnTo>
                    <a:pt x="389" y="48"/>
                  </a:lnTo>
                  <a:lnTo>
                    <a:pt x="381" y="55"/>
                  </a:lnTo>
                  <a:lnTo>
                    <a:pt x="372" y="72"/>
                  </a:lnTo>
                  <a:lnTo>
                    <a:pt x="429" y="72"/>
                  </a:lnTo>
                  <a:lnTo>
                    <a:pt x="437" y="84"/>
                  </a:lnTo>
                  <a:lnTo>
                    <a:pt x="436" y="86"/>
                  </a:lnTo>
                  <a:lnTo>
                    <a:pt x="428" y="86"/>
                  </a:lnTo>
                  <a:lnTo>
                    <a:pt x="428" y="91"/>
                  </a:lnTo>
                  <a:lnTo>
                    <a:pt x="429" y="93"/>
                  </a:lnTo>
                  <a:lnTo>
                    <a:pt x="429" y="98"/>
                  </a:lnTo>
                  <a:lnTo>
                    <a:pt x="424" y="101"/>
                  </a:lnTo>
                  <a:lnTo>
                    <a:pt x="420" y="108"/>
                  </a:lnTo>
                  <a:lnTo>
                    <a:pt x="413" y="110"/>
                  </a:lnTo>
                  <a:lnTo>
                    <a:pt x="410" y="110"/>
                  </a:lnTo>
                  <a:lnTo>
                    <a:pt x="410" y="117"/>
                  </a:lnTo>
                  <a:lnTo>
                    <a:pt x="416" y="122"/>
                  </a:lnTo>
                  <a:lnTo>
                    <a:pt x="413" y="134"/>
                  </a:lnTo>
                  <a:lnTo>
                    <a:pt x="413" y="139"/>
                  </a:lnTo>
                  <a:lnTo>
                    <a:pt x="412" y="141"/>
                  </a:lnTo>
                  <a:lnTo>
                    <a:pt x="409" y="141"/>
                  </a:lnTo>
                  <a:lnTo>
                    <a:pt x="406" y="143"/>
                  </a:lnTo>
                  <a:lnTo>
                    <a:pt x="405" y="153"/>
                  </a:lnTo>
                  <a:lnTo>
                    <a:pt x="402" y="158"/>
                  </a:lnTo>
                  <a:lnTo>
                    <a:pt x="399" y="158"/>
                  </a:lnTo>
                  <a:lnTo>
                    <a:pt x="399" y="148"/>
                  </a:lnTo>
                  <a:lnTo>
                    <a:pt x="395" y="148"/>
                  </a:lnTo>
                  <a:lnTo>
                    <a:pt x="391" y="156"/>
                  </a:lnTo>
                  <a:lnTo>
                    <a:pt x="390" y="156"/>
                  </a:lnTo>
                  <a:lnTo>
                    <a:pt x="389" y="163"/>
                  </a:lnTo>
                  <a:lnTo>
                    <a:pt x="391" y="163"/>
                  </a:lnTo>
                  <a:lnTo>
                    <a:pt x="396" y="161"/>
                  </a:lnTo>
                  <a:lnTo>
                    <a:pt x="398" y="168"/>
                  </a:lnTo>
                  <a:lnTo>
                    <a:pt x="398" y="179"/>
                  </a:lnTo>
                  <a:lnTo>
                    <a:pt x="400" y="189"/>
                  </a:lnTo>
                  <a:lnTo>
                    <a:pt x="399" y="194"/>
                  </a:lnTo>
                  <a:lnTo>
                    <a:pt x="400" y="197"/>
                  </a:lnTo>
                  <a:lnTo>
                    <a:pt x="395" y="206"/>
                  </a:lnTo>
                  <a:lnTo>
                    <a:pt x="390" y="203"/>
                  </a:lnTo>
                  <a:lnTo>
                    <a:pt x="386" y="211"/>
                  </a:lnTo>
                  <a:lnTo>
                    <a:pt x="381" y="211"/>
                  </a:lnTo>
                  <a:lnTo>
                    <a:pt x="380" y="213"/>
                  </a:lnTo>
                  <a:lnTo>
                    <a:pt x="383" y="221"/>
                  </a:lnTo>
                  <a:lnTo>
                    <a:pt x="383" y="225"/>
                  </a:lnTo>
                  <a:lnTo>
                    <a:pt x="383" y="228"/>
                  </a:lnTo>
                  <a:lnTo>
                    <a:pt x="379" y="234"/>
                  </a:lnTo>
                  <a:lnTo>
                    <a:pt x="376" y="237"/>
                  </a:lnTo>
                  <a:lnTo>
                    <a:pt x="369" y="239"/>
                  </a:lnTo>
                  <a:lnTo>
                    <a:pt x="368" y="247"/>
                  </a:lnTo>
                  <a:lnTo>
                    <a:pt x="366" y="252"/>
                  </a:lnTo>
                  <a:lnTo>
                    <a:pt x="358" y="252"/>
                  </a:lnTo>
                  <a:lnTo>
                    <a:pt x="358" y="256"/>
                  </a:lnTo>
                  <a:lnTo>
                    <a:pt x="363" y="258"/>
                  </a:lnTo>
                  <a:lnTo>
                    <a:pt x="366" y="263"/>
                  </a:lnTo>
                  <a:lnTo>
                    <a:pt x="363" y="265"/>
                  </a:lnTo>
                  <a:lnTo>
                    <a:pt x="360" y="261"/>
                  </a:lnTo>
                  <a:lnTo>
                    <a:pt x="357" y="263"/>
                  </a:lnTo>
                  <a:lnTo>
                    <a:pt x="355" y="270"/>
                  </a:lnTo>
                  <a:lnTo>
                    <a:pt x="360" y="275"/>
                  </a:lnTo>
                  <a:lnTo>
                    <a:pt x="360" y="280"/>
                  </a:lnTo>
                  <a:lnTo>
                    <a:pt x="358" y="280"/>
                  </a:lnTo>
                  <a:lnTo>
                    <a:pt x="355" y="288"/>
                  </a:lnTo>
                  <a:lnTo>
                    <a:pt x="355" y="299"/>
                  </a:lnTo>
                  <a:lnTo>
                    <a:pt x="348" y="304"/>
                  </a:lnTo>
                  <a:lnTo>
                    <a:pt x="341" y="304"/>
                  </a:lnTo>
                  <a:lnTo>
                    <a:pt x="341" y="314"/>
                  </a:lnTo>
                  <a:lnTo>
                    <a:pt x="343" y="316"/>
                  </a:lnTo>
                  <a:lnTo>
                    <a:pt x="341" y="318"/>
                  </a:lnTo>
                  <a:lnTo>
                    <a:pt x="336" y="318"/>
                  </a:lnTo>
                  <a:lnTo>
                    <a:pt x="332" y="325"/>
                  </a:lnTo>
                  <a:lnTo>
                    <a:pt x="326" y="325"/>
                  </a:lnTo>
                  <a:lnTo>
                    <a:pt x="326" y="330"/>
                  </a:lnTo>
                  <a:lnTo>
                    <a:pt x="333" y="334"/>
                  </a:lnTo>
                  <a:lnTo>
                    <a:pt x="333" y="338"/>
                  </a:lnTo>
                  <a:lnTo>
                    <a:pt x="330" y="338"/>
                  </a:lnTo>
                  <a:lnTo>
                    <a:pt x="324" y="336"/>
                  </a:lnTo>
                  <a:lnTo>
                    <a:pt x="320" y="336"/>
                  </a:lnTo>
                  <a:lnTo>
                    <a:pt x="320" y="338"/>
                  </a:lnTo>
                  <a:lnTo>
                    <a:pt x="324" y="345"/>
                  </a:lnTo>
                  <a:lnTo>
                    <a:pt x="324" y="350"/>
                  </a:lnTo>
                  <a:lnTo>
                    <a:pt x="323" y="355"/>
                  </a:lnTo>
                  <a:lnTo>
                    <a:pt x="320" y="357"/>
                  </a:lnTo>
                  <a:lnTo>
                    <a:pt x="320" y="362"/>
                  </a:lnTo>
                  <a:lnTo>
                    <a:pt x="318" y="365"/>
                  </a:lnTo>
                  <a:lnTo>
                    <a:pt x="315" y="357"/>
                  </a:lnTo>
                  <a:lnTo>
                    <a:pt x="311" y="360"/>
                  </a:lnTo>
                  <a:lnTo>
                    <a:pt x="313" y="367"/>
                  </a:lnTo>
                  <a:lnTo>
                    <a:pt x="313" y="388"/>
                  </a:lnTo>
                  <a:lnTo>
                    <a:pt x="305" y="393"/>
                  </a:lnTo>
                  <a:lnTo>
                    <a:pt x="305" y="397"/>
                  </a:lnTo>
                  <a:lnTo>
                    <a:pt x="310" y="400"/>
                  </a:lnTo>
                  <a:lnTo>
                    <a:pt x="311" y="405"/>
                  </a:lnTo>
                  <a:lnTo>
                    <a:pt x="309" y="408"/>
                  </a:lnTo>
                  <a:lnTo>
                    <a:pt x="301" y="400"/>
                  </a:lnTo>
                  <a:lnTo>
                    <a:pt x="298" y="402"/>
                  </a:lnTo>
                  <a:lnTo>
                    <a:pt x="299" y="408"/>
                  </a:lnTo>
                  <a:lnTo>
                    <a:pt x="304" y="415"/>
                  </a:lnTo>
                  <a:lnTo>
                    <a:pt x="297" y="421"/>
                  </a:lnTo>
                  <a:lnTo>
                    <a:pt x="299" y="428"/>
                  </a:lnTo>
                  <a:lnTo>
                    <a:pt x="298" y="438"/>
                  </a:lnTo>
                  <a:lnTo>
                    <a:pt x="302" y="433"/>
                  </a:lnTo>
                  <a:lnTo>
                    <a:pt x="305" y="433"/>
                  </a:lnTo>
                  <a:lnTo>
                    <a:pt x="304" y="438"/>
                  </a:lnTo>
                  <a:lnTo>
                    <a:pt x="301" y="443"/>
                  </a:lnTo>
                  <a:lnTo>
                    <a:pt x="302" y="447"/>
                  </a:lnTo>
                  <a:lnTo>
                    <a:pt x="305" y="446"/>
                  </a:lnTo>
                  <a:lnTo>
                    <a:pt x="309" y="441"/>
                  </a:lnTo>
                  <a:lnTo>
                    <a:pt x="311" y="441"/>
                  </a:lnTo>
                  <a:lnTo>
                    <a:pt x="310" y="447"/>
                  </a:lnTo>
                  <a:lnTo>
                    <a:pt x="304" y="453"/>
                  </a:lnTo>
                  <a:lnTo>
                    <a:pt x="302" y="455"/>
                  </a:lnTo>
                  <a:lnTo>
                    <a:pt x="304" y="457"/>
                  </a:lnTo>
                  <a:lnTo>
                    <a:pt x="307" y="467"/>
                  </a:lnTo>
                  <a:lnTo>
                    <a:pt x="309" y="470"/>
                  </a:lnTo>
                  <a:lnTo>
                    <a:pt x="311" y="463"/>
                  </a:lnTo>
                  <a:lnTo>
                    <a:pt x="315" y="465"/>
                  </a:lnTo>
                  <a:lnTo>
                    <a:pt x="311" y="474"/>
                  </a:lnTo>
                  <a:lnTo>
                    <a:pt x="310" y="477"/>
                  </a:lnTo>
                  <a:lnTo>
                    <a:pt x="310" y="480"/>
                  </a:lnTo>
                  <a:lnTo>
                    <a:pt x="307" y="484"/>
                  </a:lnTo>
                  <a:lnTo>
                    <a:pt x="302" y="484"/>
                  </a:lnTo>
                  <a:lnTo>
                    <a:pt x="301" y="486"/>
                  </a:lnTo>
                  <a:lnTo>
                    <a:pt x="305" y="493"/>
                  </a:lnTo>
                  <a:lnTo>
                    <a:pt x="305" y="498"/>
                  </a:lnTo>
                  <a:lnTo>
                    <a:pt x="301" y="503"/>
                  </a:lnTo>
                  <a:lnTo>
                    <a:pt x="167" y="503"/>
                  </a:lnTo>
                  <a:lnTo>
                    <a:pt x="144" y="501"/>
                  </a:lnTo>
                  <a:lnTo>
                    <a:pt x="69" y="501"/>
                  </a:lnTo>
                  <a:lnTo>
                    <a:pt x="50" y="498"/>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7" name="Freeform 6"/>
            <p:cNvSpPr>
              <a:spLocks/>
            </p:cNvSpPr>
            <p:nvPr/>
          </p:nvSpPr>
          <p:spPr bwMode="ltGray">
            <a:xfrm>
              <a:off x="959" y="1771"/>
              <a:ext cx="811" cy="1190"/>
            </a:xfrm>
            <a:custGeom>
              <a:avLst/>
              <a:gdLst>
                <a:gd name="T0" fmla="*/ 139 w 898"/>
                <a:gd name="T1" fmla="*/ 112 h 1364"/>
                <a:gd name="T2" fmla="*/ 164 w 898"/>
                <a:gd name="T3" fmla="*/ 133 h 1364"/>
                <a:gd name="T4" fmla="*/ 227 w 898"/>
                <a:gd name="T5" fmla="*/ 185 h 1364"/>
                <a:gd name="T6" fmla="*/ 307 w 898"/>
                <a:gd name="T7" fmla="*/ 257 h 1364"/>
                <a:gd name="T8" fmla="*/ 314 w 898"/>
                <a:gd name="T9" fmla="*/ 268 h 1364"/>
                <a:gd name="T10" fmla="*/ 322 w 898"/>
                <a:gd name="T11" fmla="*/ 282 h 1364"/>
                <a:gd name="T12" fmla="*/ 316 w 898"/>
                <a:gd name="T13" fmla="*/ 291 h 1364"/>
                <a:gd name="T14" fmla="*/ 311 w 898"/>
                <a:gd name="T15" fmla="*/ 303 h 1364"/>
                <a:gd name="T16" fmla="*/ 307 w 898"/>
                <a:gd name="T17" fmla="*/ 314 h 1364"/>
                <a:gd name="T18" fmla="*/ 306 w 898"/>
                <a:gd name="T19" fmla="*/ 326 h 1364"/>
                <a:gd name="T20" fmla="*/ 313 w 898"/>
                <a:gd name="T21" fmla="*/ 336 h 1364"/>
                <a:gd name="T22" fmla="*/ 262 w 898"/>
                <a:gd name="T23" fmla="*/ 345 h 1364"/>
                <a:gd name="T24" fmla="*/ 230 w 898"/>
                <a:gd name="T25" fmla="*/ 343 h 1364"/>
                <a:gd name="T26" fmla="*/ 225 w 898"/>
                <a:gd name="T27" fmla="*/ 337 h 1364"/>
                <a:gd name="T28" fmla="*/ 221 w 898"/>
                <a:gd name="T29" fmla="*/ 324 h 1364"/>
                <a:gd name="T30" fmla="*/ 215 w 898"/>
                <a:gd name="T31" fmla="*/ 316 h 1364"/>
                <a:gd name="T32" fmla="*/ 208 w 898"/>
                <a:gd name="T33" fmla="*/ 310 h 1364"/>
                <a:gd name="T34" fmla="*/ 196 w 898"/>
                <a:gd name="T35" fmla="*/ 302 h 1364"/>
                <a:gd name="T36" fmla="*/ 190 w 898"/>
                <a:gd name="T37" fmla="*/ 303 h 1364"/>
                <a:gd name="T38" fmla="*/ 184 w 898"/>
                <a:gd name="T39" fmla="*/ 294 h 1364"/>
                <a:gd name="T40" fmla="*/ 176 w 898"/>
                <a:gd name="T41" fmla="*/ 294 h 1364"/>
                <a:gd name="T42" fmla="*/ 168 w 898"/>
                <a:gd name="T43" fmla="*/ 290 h 1364"/>
                <a:gd name="T44" fmla="*/ 160 w 898"/>
                <a:gd name="T45" fmla="*/ 284 h 1364"/>
                <a:gd name="T46" fmla="*/ 148 w 898"/>
                <a:gd name="T47" fmla="*/ 279 h 1364"/>
                <a:gd name="T48" fmla="*/ 130 w 898"/>
                <a:gd name="T49" fmla="*/ 277 h 1364"/>
                <a:gd name="T50" fmla="*/ 121 w 898"/>
                <a:gd name="T51" fmla="*/ 273 h 1364"/>
                <a:gd name="T52" fmla="*/ 119 w 898"/>
                <a:gd name="T53" fmla="*/ 264 h 1364"/>
                <a:gd name="T54" fmla="*/ 117 w 898"/>
                <a:gd name="T55" fmla="*/ 252 h 1364"/>
                <a:gd name="T56" fmla="*/ 111 w 898"/>
                <a:gd name="T57" fmla="*/ 248 h 1364"/>
                <a:gd name="T58" fmla="*/ 103 w 898"/>
                <a:gd name="T59" fmla="*/ 236 h 1364"/>
                <a:gd name="T60" fmla="*/ 96 w 898"/>
                <a:gd name="T61" fmla="*/ 227 h 1364"/>
                <a:gd name="T62" fmla="*/ 89 w 898"/>
                <a:gd name="T63" fmla="*/ 220 h 1364"/>
                <a:gd name="T64" fmla="*/ 82 w 898"/>
                <a:gd name="T65" fmla="*/ 212 h 1364"/>
                <a:gd name="T66" fmla="*/ 79 w 898"/>
                <a:gd name="T67" fmla="*/ 202 h 1364"/>
                <a:gd name="T68" fmla="*/ 83 w 898"/>
                <a:gd name="T69" fmla="*/ 193 h 1364"/>
                <a:gd name="T70" fmla="*/ 79 w 898"/>
                <a:gd name="T71" fmla="*/ 185 h 1364"/>
                <a:gd name="T72" fmla="*/ 69 w 898"/>
                <a:gd name="T73" fmla="*/ 182 h 1364"/>
                <a:gd name="T74" fmla="*/ 63 w 898"/>
                <a:gd name="T75" fmla="*/ 174 h 1364"/>
                <a:gd name="T76" fmla="*/ 60 w 898"/>
                <a:gd name="T77" fmla="*/ 164 h 1364"/>
                <a:gd name="T78" fmla="*/ 59 w 898"/>
                <a:gd name="T79" fmla="*/ 155 h 1364"/>
                <a:gd name="T80" fmla="*/ 64 w 898"/>
                <a:gd name="T81" fmla="*/ 161 h 1364"/>
                <a:gd name="T82" fmla="*/ 76 w 898"/>
                <a:gd name="T83" fmla="*/ 168 h 1364"/>
                <a:gd name="T84" fmla="*/ 70 w 898"/>
                <a:gd name="T85" fmla="*/ 157 h 1364"/>
                <a:gd name="T86" fmla="*/ 66 w 898"/>
                <a:gd name="T87" fmla="*/ 147 h 1364"/>
                <a:gd name="T88" fmla="*/ 64 w 898"/>
                <a:gd name="T89" fmla="*/ 140 h 1364"/>
                <a:gd name="T90" fmla="*/ 61 w 898"/>
                <a:gd name="T91" fmla="*/ 150 h 1364"/>
                <a:gd name="T92" fmla="*/ 57 w 898"/>
                <a:gd name="T93" fmla="*/ 152 h 1364"/>
                <a:gd name="T94" fmla="*/ 47 w 898"/>
                <a:gd name="T95" fmla="*/ 147 h 1364"/>
                <a:gd name="T96" fmla="*/ 47 w 898"/>
                <a:gd name="T97" fmla="*/ 140 h 1364"/>
                <a:gd name="T98" fmla="*/ 41 w 898"/>
                <a:gd name="T99" fmla="*/ 133 h 1364"/>
                <a:gd name="T100" fmla="*/ 28 w 898"/>
                <a:gd name="T101" fmla="*/ 120 h 1364"/>
                <a:gd name="T102" fmla="*/ 21 w 898"/>
                <a:gd name="T103" fmla="*/ 113 h 1364"/>
                <a:gd name="T104" fmla="*/ 18 w 898"/>
                <a:gd name="T105" fmla="*/ 99 h 1364"/>
                <a:gd name="T106" fmla="*/ 20 w 898"/>
                <a:gd name="T107" fmla="*/ 87 h 1364"/>
                <a:gd name="T108" fmla="*/ 14 w 898"/>
                <a:gd name="T109" fmla="*/ 75 h 1364"/>
                <a:gd name="T110" fmla="*/ 5 w 898"/>
                <a:gd name="T111" fmla="*/ 65 h 1364"/>
                <a:gd name="T112" fmla="*/ 0 w 898"/>
                <a:gd name="T113" fmla="*/ 55 h 1364"/>
                <a:gd name="T114" fmla="*/ 5 w 898"/>
                <a:gd name="T115" fmla="*/ 44 h 1364"/>
                <a:gd name="T116" fmla="*/ 8 w 898"/>
                <a:gd name="T117" fmla="*/ 34 h 1364"/>
                <a:gd name="T118" fmla="*/ 11 w 898"/>
                <a:gd name="T119" fmla="*/ 25 h 1364"/>
                <a:gd name="T120" fmla="*/ 10 w 898"/>
                <a:gd name="T121" fmla="*/ 15 h 1364"/>
                <a:gd name="T122" fmla="*/ 5 w 898"/>
                <a:gd name="T123" fmla="*/ 6 h 1364"/>
                <a:gd name="T124" fmla="*/ 109 w 898"/>
                <a:gd name="T125" fmla="*/ 0 h 13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8"/>
                <a:gd name="T190" fmla="*/ 0 h 1364"/>
                <a:gd name="T191" fmla="*/ 898 w 898"/>
                <a:gd name="T192" fmla="*/ 1364 h 13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8" h="1364">
                  <a:moveTo>
                    <a:pt x="383" y="3"/>
                  </a:moveTo>
                  <a:lnTo>
                    <a:pt x="383" y="425"/>
                  </a:lnTo>
                  <a:lnTo>
                    <a:pt x="384" y="436"/>
                  </a:lnTo>
                  <a:lnTo>
                    <a:pt x="420" y="479"/>
                  </a:lnTo>
                  <a:lnTo>
                    <a:pt x="443" y="503"/>
                  </a:lnTo>
                  <a:lnTo>
                    <a:pt x="458" y="522"/>
                  </a:lnTo>
                  <a:lnTo>
                    <a:pt x="521" y="594"/>
                  </a:lnTo>
                  <a:lnTo>
                    <a:pt x="572" y="654"/>
                  </a:lnTo>
                  <a:lnTo>
                    <a:pt x="630" y="724"/>
                  </a:lnTo>
                  <a:lnTo>
                    <a:pt x="741" y="865"/>
                  </a:lnTo>
                  <a:lnTo>
                    <a:pt x="762" y="889"/>
                  </a:lnTo>
                  <a:lnTo>
                    <a:pt x="852" y="1006"/>
                  </a:lnTo>
                  <a:lnTo>
                    <a:pt x="854" y="1026"/>
                  </a:lnTo>
                  <a:lnTo>
                    <a:pt x="861" y="1030"/>
                  </a:lnTo>
                  <a:lnTo>
                    <a:pt x="870" y="1051"/>
                  </a:lnTo>
                  <a:lnTo>
                    <a:pt x="871" y="1066"/>
                  </a:lnTo>
                  <a:lnTo>
                    <a:pt x="875" y="1085"/>
                  </a:lnTo>
                  <a:lnTo>
                    <a:pt x="894" y="1104"/>
                  </a:lnTo>
                  <a:lnTo>
                    <a:pt x="897" y="1116"/>
                  </a:lnTo>
                  <a:lnTo>
                    <a:pt x="892" y="1118"/>
                  </a:lnTo>
                  <a:lnTo>
                    <a:pt x="874" y="1138"/>
                  </a:lnTo>
                  <a:lnTo>
                    <a:pt x="870" y="1148"/>
                  </a:lnTo>
                  <a:lnTo>
                    <a:pt x="862" y="1160"/>
                  </a:lnTo>
                  <a:lnTo>
                    <a:pt x="861" y="1186"/>
                  </a:lnTo>
                  <a:lnTo>
                    <a:pt x="862" y="1208"/>
                  </a:lnTo>
                  <a:lnTo>
                    <a:pt x="858" y="1219"/>
                  </a:lnTo>
                  <a:lnTo>
                    <a:pt x="852" y="1229"/>
                  </a:lnTo>
                  <a:lnTo>
                    <a:pt x="845" y="1246"/>
                  </a:lnTo>
                  <a:lnTo>
                    <a:pt x="848" y="1260"/>
                  </a:lnTo>
                  <a:lnTo>
                    <a:pt x="847" y="1279"/>
                  </a:lnTo>
                  <a:lnTo>
                    <a:pt x="861" y="1291"/>
                  </a:lnTo>
                  <a:lnTo>
                    <a:pt x="867" y="1299"/>
                  </a:lnTo>
                  <a:lnTo>
                    <a:pt x="867" y="1315"/>
                  </a:lnTo>
                  <a:lnTo>
                    <a:pt x="861" y="1332"/>
                  </a:lnTo>
                  <a:lnTo>
                    <a:pt x="848" y="1334"/>
                  </a:lnTo>
                  <a:lnTo>
                    <a:pt x="724" y="1351"/>
                  </a:lnTo>
                  <a:lnTo>
                    <a:pt x="637" y="1363"/>
                  </a:lnTo>
                  <a:lnTo>
                    <a:pt x="637" y="1353"/>
                  </a:lnTo>
                  <a:lnTo>
                    <a:pt x="637" y="1341"/>
                  </a:lnTo>
                  <a:lnTo>
                    <a:pt x="628" y="1341"/>
                  </a:lnTo>
                  <a:lnTo>
                    <a:pt x="625" y="1332"/>
                  </a:lnTo>
                  <a:lnTo>
                    <a:pt x="624" y="1318"/>
                  </a:lnTo>
                  <a:lnTo>
                    <a:pt x="625" y="1299"/>
                  </a:lnTo>
                  <a:lnTo>
                    <a:pt x="621" y="1282"/>
                  </a:lnTo>
                  <a:lnTo>
                    <a:pt x="615" y="1267"/>
                  </a:lnTo>
                  <a:lnTo>
                    <a:pt x="610" y="1258"/>
                  </a:lnTo>
                  <a:lnTo>
                    <a:pt x="604" y="1248"/>
                  </a:lnTo>
                  <a:lnTo>
                    <a:pt x="595" y="1239"/>
                  </a:lnTo>
                  <a:lnTo>
                    <a:pt x="590" y="1231"/>
                  </a:lnTo>
                  <a:lnTo>
                    <a:pt x="584" y="1224"/>
                  </a:lnTo>
                  <a:lnTo>
                    <a:pt x="576" y="1212"/>
                  </a:lnTo>
                  <a:lnTo>
                    <a:pt x="568" y="1208"/>
                  </a:lnTo>
                  <a:lnTo>
                    <a:pt x="557" y="1193"/>
                  </a:lnTo>
                  <a:lnTo>
                    <a:pt x="545" y="1183"/>
                  </a:lnTo>
                  <a:lnTo>
                    <a:pt x="538" y="1186"/>
                  </a:lnTo>
                  <a:lnTo>
                    <a:pt x="531" y="1190"/>
                  </a:lnTo>
                  <a:lnTo>
                    <a:pt x="525" y="1188"/>
                  </a:lnTo>
                  <a:lnTo>
                    <a:pt x="525" y="1174"/>
                  </a:lnTo>
                  <a:lnTo>
                    <a:pt x="519" y="1155"/>
                  </a:lnTo>
                  <a:lnTo>
                    <a:pt x="512" y="1148"/>
                  </a:lnTo>
                  <a:lnTo>
                    <a:pt x="500" y="1145"/>
                  </a:lnTo>
                  <a:lnTo>
                    <a:pt x="493" y="1148"/>
                  </a:lnTo>
                  <a:lnTo>
                    <a:pt x="488" y="1148"/>
                  </a:lnTo>
                  <a:lnTo>
                    <a:pt x="477" y="1143"/>
                  </a:lnTo>
                  <a:lnTo>
                    <a:pt x="472" y="1141"/>
                  </a:lnTo>
                  <a:lnTo>
                    <a:pt x="465" y="1135"/>
                  </a:lnTo>
                  <a:lnTo>
                    <a:pt x="457" y="1131"/>
                  </a:lnTo>
                  <a:lnTo>
                    <a:pt x="452" y="1121"/>
                  </a:lnTo>
                  <a:lnTo>
                    <a:pt x="443" y="1107"/>
                  </a:lnTo>
                  <a:lnTo>
                    <a:pt x="436" y="1102"/>
                  </a:lnTo>
                  <a:lnTo>
                    <a:pt x="424" y="1090"/>
                  </a:lnTo>
                  <a:lnTo>
                    <a:pt x="413" y="1092"/>
                  </a:lnTo>
                  <a:lnTo>
                    <a:pt x="398" y="1092"/>
                  </a:lnTo>
                  <a:lnTo>
                    <a:pt x="383" y="1085"/>
                  </a:lnTo>
                  <a:lnTo>
                    <a:pt x="359" y="1085"/>
                  </a:lnTo>
                  <a:lnTo>
                    <a:pt x="348" y="1087"/>
                  </a:lnTo>
                  <a:lnTo>
                    <a:pt x="343" y="1081"/>
                  </a:lnTo>
                  <a:lnTo>
                    <a:pt x="334" y="1071"/>
                  </a:lnTo>
                  <a:lnTo>
                    <a:pt x="328" y="1063"/>
                  </a:lnTo>
                  <a:lnTo>
                    <a:pt x="332" y="1054"/>
                  </a:lnTo>
                  <a:lnTo>
                    <a:pt x="330" y="1035"/>
                  </a:lnTo>
                  <a:lnTo>
                    <a:pt x="328" y="1016"/>
                  </a:lnTo>
                  <a:lnTo>
                    <a:pt x="332" y="992"/>
                  </a:lnTo>
                  <a:lnTo>
                    <a:pt x="323" y="982"/>
                  </a:lnTo>
                  <a:lnTo>
                    <a:pt x="317" y="980"/>
                  </a:lnTo>
                  <a:lnTo>
                    <a:pt x="310" y="978"/>
                  </a:lnTo>
                  <a:lnTo>
                    <a:pt x="308" y="968"/>
                  </a:lnTo>
                  <a:lnTo>
                    <a:pt x="309" y="946"/>
                  </a:lnTo>
                  <a:lnTo>
                    <a:pt x="298" y="941"/>
                  </a:lnTo>
                  <a:lnTo>
                    <a:pt x="285" y="920"/>
                  </a:lnTo>
                  <a:lnTo>
                    <a:pt x="273" y="908"/>
                  </a:lnTo>
                  <a:lnTo>
                    <a:pt x="271" y="896"/>
                  </a:lnTo>
                  <a:lnTo>
                    <a:pt x="263" y="886"/>
                  </a:lnTo>
                  <a:lnTo>
                    <a:pt x="257" y="877"/>
                  </a:lnTo>
                  <a:lnTo>
                    <a:pt x="255" y="867"/>
                  </a:lnTo>
                  <a:lnTo>
                    <a:pt x="248" y="860"/>
                  </a:lnTo>
                  <a:lnTo>
                    <a:pt x="241" y="844"/>
                  </a:lnTo>
                  <a:lnTo>
                    <a:pt x="235" y="834"/>
                  </a:lnTo>
                  <a:lnTo>
                    <a:pt x="228" y="831"/>
                  </a:lnTo>
                  <a:lnTo>
                    <a:pt x="220" y="820"/>
                  </a:lnTo>
                  <a:lnTo>
                    <a:pt x="218" y="801"/>
                  </a:lnTo>
                  <a:lnTo>
                    <a:pt x="215" y="791"/>
                  </a:lnTo>
                  <a:lnTo>
                    <a:pt x="215" y="782"/>
                  </a:lnTo>
                  <a:lnTo>
                    <a:pt x="222" y="774"/>
                  </a:lnTo>
                  <a:lnTo>
                    <a:pt x="229" y="754"/>
                  </a:lnTo>
                  <a:lnTo>
                    <a:pt x="229" y="745"/>
                  </a:lnTo>
                  <a:lnTo>
                    <a:pt x="226" y="736"/>
                  </a:lnTo>
                  <a:lnTo>
                    <a:pt x="216" y="726"/>
                  </a:lnTo>
                  <a:lnTo>
                    <a:pt x="211" y="726"/>
                  </a:lnTo>
                  <a:lnTo>
                    <a:pt x="199" y="726"/>
                  </a:lnTo>
                  <a:lnTo>
                    <a:pt x="190" y="714"/>
                  </a:lnTo>
                  <a:lnTo>
                    <a:pt x="183" y="704"/>
                  </a:lnTo>
                  <a:lnTo>
                    <a:pt x="178" y="695"/>
                  </a:lnTo>
                  <a:lnTo>
                    <a:pt x="174" y="685"/>
                  </a:lnTo>
                  <a:lnTo>
                    <a:pt x="175" y="664"/>
                  </a:lnTo>
                  <a:lnTo>
                    <a:pt x="173" y="652"/>
                  </a:lnTo>
                  <a:lnTo>
                    <a:pt x="167" y="647"/>
                  </a:lnTo>
                  <a:lnTo>
                    <a:pt x="165" y="635"/>
                  </a:lnTo>
                  <a:lnTo>
                    <a:pt x="167" y="626"/>
                  </a:lnTo>
                  <a:lnTo>
                    <a:pt x="165" y="609"/>
                  </a:lnTo>
                  <a:lnTo>
                    <a:pt x="175" y="606"/>
                  </a:lnTo>
                  <a:lnTo>
                    <a:pt x="178" y="626"/>
                  </a:lnTo>
                  <a:lnTo>
                    <a:pt x="178" y="635"/>
                  </a:lnTo>
                  <a:lnTo>
                    <a:pt x="190" y="640"/>
                  </a:lnTo>
                  <a:lnTo>
                    <a:pt x="199" y="647"/>
                  </a:lnTo>
                  <a:lnTo>
                    <a:pt x="208" y="656"/>
                  </a:lnTo>
                  <a:lnTo>
                    <a:pt x="202" y="645"/>
                  </a:lnTo>
                  <a:lnTo>
                    <a:pt x="199" y="628"/>
                  </a:lnTo>
                  <a:lnTo>
                    <a:pt x="192" y="616"/>
                  </a:lnTo>
                  <a:lnTo>
                    <a:pt x="184" y="594"/>
                  </a:lnTo>
                  <a:lnTo>
                    <a:pt x="177" y="587"/>
                  </a:lnTo>
                  <a:lnTo>
                    <a:pt x="185" y="575"/>
                  </a:lnTo>
                  <a:lnTo>
                    <a:pt x="197" y="570"/>
                  </a:lnTo>
                  <a:lnTo>
                    <a:pt x="185" y="563"/>
                  </a:lnTo>
                  <a:lnTo>
                    <a:pt x="175" y="553"/>
                  </a:lnTo>
                  <a:lnTo>
                    <a:pt x="167" y="558"/>
                  </a:lnTo>
                  <a:lnTo>
                    <a:pt x="167" y="570"/>
                  </a:lnTo>
                  <a:lnTo>
                    <a:pt x="168" y="587"/>
                  </a:lnTo>
                  <a:lnTo>
                    <a:pt x="168" y="602"/>
                  </a:lnTo>
                  <a:lnTo>
                    <a:pt x="162" y="599"/>
                  </a:lnTo>
                  <a:lnTo>
                    <a:pt x="156" y="594"/>
                  </a:lnTo>
                  <a:lnTo>
                    <a:pt x="149" y="590"/>
                  </a:lnTo>
                  <a:lnTo>
                    <a:pt x="141" y="583"/>
                  </a:lnTo>
                  <a:lnTo>
                    <a:pt x="131" y="573"/>
                  </a:lnTo>
                  <a:lnTo>
                    <a:pt x="123" y="577"/>
                  </a:lnTo>
                  <a:lnTo>
                    <a:pt x="125" y="558"/>
                  </a:lnTo>
                  <a:lnTo>
                    <a:pt x="131" y="551"/>
                  </a:lnTo>
                  <a:lnTo>
                    <a:pt x="125" y="536"/>
                  </a:lnTo>
                  <a:lnTo>
                    <a:pt x="116" y="524"/>
                  </a:lnTo>
                  <a:lnTo>
                    <a:pt x="112" y="516"/>
                  </a:lnTo>
                  <a:lnTo>
                    <a:pt x="97" y="499"/>
                  </a:lnTo>
                  <a:lnTo>
                    <a:pt x="89" y="484"/>
                  </a:lnTo>
                  <a:lnTo>
                    <a:pt x="78" y="468"/>
                  </a:lnTo>
                  <a:lnTo>
                    <a:pt x="70" y="460"/>
                  </a:lnTo>
                  <a:lnTo>
                    <a:pt x="65" y="451"/>
                  </a:lnTo>
                  <a:lnTo>
                    <a:pt x="59" y="441"/>
                  </a:lnTo>
                  <a:lnTo>
                    <a:pt x="61" y="425"/>
                  </a:lnTo>
                  <a:lnTo>
                    <a:pt x="51" y="396"/>
                  </a:lnTo>
                  <a:lnTo>
                    <a:pt x="50" y="386"/>
                  </a:lnTo>
                  <a:lnTo>
                    <a:pt x="50" y="372"/>
                  </a:lnTo>
                  <a:lnTo>
                    <a:pt x="51" y="362"/>
                  </a:lnTo>
                  <a:lnTo>
                    <a:pt x="54" y="341"/>
                  </a:lnTo>
                  <a:lnTo>
                    <a:pt x="50" y="326"/>
                  </a:lnTo>
                  <a:lnTo>
                    <a:pt x="46" y="312"/>
                  </a:lnTo>
                  <a:lnTo>
                    <a:pt x="38" y="297"/>
                  </a:lnTo>
                  <a:lnTo>
                    <a:pt x="30" y="285"/>
                  </a:lnTo>
                  <a:lnTo>
                    <a:pt x="20" y="268"/>
                  </a:lnTo>
                  <a:lnTo>
                    <a:pt x="10" y="256"/>
                  </a:lnTo>
                  <a:lnTo>
                    <a:pt x="2" y="244"/>
                  </a:lnTo>
                  <a:lnTo>
                    <a:pt x="3" y="230"/>
                  </a:lnTo>
                  <a:lnTo>
                    <a:pt x="0" y="216"/>
                  </a:lnTo>
                  <a:lnTo>
                    <a:pt x="5" y="201"/>
                  </a:lnTo>
                  <a:lnTo>
                    <a:pt x="8" y="190"/>
                  </a:lnTo>
                  <a:lnTo>
                    <a:pt x="15" y="175"/>
                  </a:lnTo>
                  <a:lnTo>
                    <a:pt x="20" y="161"/>
                  </a:lnTo>
                  <a:lnTo>
                    <a:pt x="23" y="149"/>
                  </a:lnTo>
                  <a:lnTo>
                    <a:pt x="22" y="135"/>
                  </a:lnTo>
                  <a:lnTo>
                    <a:pt x="20" y="125"/>
                  </a:lnTo>
                  <a:lnTo>
                    <a:pt x="26" y="108"/>
                  </a:lnTo>
                  <a:lnTo>
                    <a:pt x="28" y="99"/>
                  </a:lnTo>
                  <a:lnTo>
                    <a:pt x="28" y="88"/>
                  </a:lnTo>
                  <a:lnTo>
                    <a:pt x="28" y="74"/>
                  </a:lnTo>
                  <a:lnTo>
                    <a:pt x="26" y="58"/>
                  </a:lnTo>
                  <a:lnTo>
                    <a:pt x="22" y="43"/>
                  </a:lnTo>
                  <a:lnTo>
                    <a:pt x="17" y="37"/>
                  </a:lnTo>
                  <a:lnTo>
                    <a:pt x="12" y="24"/>
                  </a:lnTo>
                  <a:lnTo>
                    <a:pt x="17" y="7"/>
                  </a:lnTo>
                  <a:lnTo>
                    <a:pt x="254" y="3"/>
                  </a:lnTo>
                  <a:lnTo>
                    <a:pt x="305" y="0"/>
                  </a:lnTo>
                  <a:lnTo>
                    <a:pt x="383" y="3"/>
                  </a:lnTo>
                </a:path>
              </a:pathLst>
            </a:custGeom>
            <a:solidFill>
              <a:schemeClr val="bg1">
                <a:lumMod val="9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8" name="Freeform 7"/>
            <p:cNvSpPr>
              <a:spLocks/>
            </p:cNvSpPr>
            <p:nvPr/>
          </p:nvSpPr>
          <p:spPr bwMode="ltGray">
            <a:xfrm>
              <a:off x="2170" y="1899"/>
              <a:ext cx="556" cy="504"/>
            </a:xfrm>
            <a:custGeom>
              <a:avLst/>
              <a:gdLst>
                <a:gd name="T0" fmla="*/ 1 w 615"/>
                <a:gd name="T1" fmla="*/ 146 h 578"/>
                <a:gd name="T2" fmla="*/ 1 w 615"/>
                <a:gd name="T3" fmla="*/ 104 h 578"/>
                <a:gd name="T4" fmla="*/ 0 w 615"/>
                <a:gd name="T5" fmla="*/ 91 h 578"/>
                <a:gd name="T6" fmla="*/ 0 w 615"/>
                <a:gd name="T7" fmla="*/ 2 h 578"/>
                <a:gd name="T8" fmla="*/ 36 w 615"/>
                <a:gd name="T9" fmla="*/ 0 h 578"/>
                <a:gd name="T10" fmla="*/ 224 w 615"/>
                <a:gd name="T11" fmla="*/ 0 h 578"/>
                <a:gd name="T12" fmla="*/ 224 w 615"/>
                <a:gd name="T13" fmla="*/ 9 h 578"/>
                <a:gd name="T14" fmla="*/ 224 w 615"/>
                <a:gd name="T15" fmla="*/ 10 h 578"/>
                <a:gd name="T16" fmla="*/ 224 w 615"/>
                <a:gd name="T17" fmla="*/ 21 h 578"/>
                <a:gd name="T18" fmla="*/ 224 w 615"/>
                <a:gd name="T19" fmla="*/ 71 h 578"/>
                <a:gd name="T20" fmla="*/ 224 w 615"/>
                <a:gd name="T21" fmla="*/ 85 h 578"/>
                <a:gd name="T22" fmla="*/ 224 w 615"/>
                <a:gd name="T23" fmla="*/ 88 h 578"/>
                <a:gd name="T24" fmla="*/ 224 w 615"/>
                <a:gd name="T25" fmla="*/ 101 h 578"/>
                <a:gd name="T26" fmla="*/ 224 w 615"/>
                <a:gd name="T27" fmla="*/ 119 h 578"/>
                <a:gd name="T28" fmla="*/ 224 w 615"/>
                <a:gd name="T29" fmla="*/ 146 h 578"/>
                <a:gd name="T30" fmla="*/ 221 w 615"/>
                <a:gd name="T31" fmla="*/ 146 h 578"/>
                <a:gd name="T32" fmla="*/ 1 w 615"/>
                <a:gd name="T33" fmla="*/ 146 h 5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5"/>
                <a:gd name="T52" fmla="*/ 0 h 578"/>
                <a:gd name="T53" fmla="*/ 615 w 615"/>
                <a:gd name="T54" fmla="*/ 578 h 5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5" h="578">
                  <a:moveTo>
                    <a:pt x="1" y="577"/>
                  </a:moveTo>
                  <a:lnTo>
                    <a:pt x="1" y="409"/>
                  </a:lnTo>
                  <a:lnTo>
                    <a:pt x="0" y="358"/>
                  </a:lnTo>
                  <a:lnTo>
                    <a:pt x="0" y="2"/>
                  </a:lnTo>
                  <a:lnTo>
                    <a:pt x="99" y="0"/>
                  </a:lnTo>
                  <a:lnTo>
                    <a:pt x="613" y="0"/>
                  </a:lnTo>
                  <a:lnTo>
                    <a:pt x="613" y="35"/>
                  </a:lnTo>
                  <a:lnTo>
                    <a:pt x="612" y="43"/>
                  </a:lnTo>
                  <a:lnTo>
                    <a:pt x="613" y="81"/>
                  </a:lnTo>
                  <a:lnTo>
                    <a:pt x="613" y="280"/>
                  </a:lnTo>
                  <a:lnTo>
                    <a:pt x="614" y="332"/>
                  </a:lnTo>
                  <a:lnTo>
                    <a:pt x="613" y="344"/>
                  </a:lnTo>
                  <a:lnTo>
                    <a:pt x="613" y="394"/>
                  </a:lnTo>
                  <a:lnTo>
                    <a:pt x="614" y="469"/>
                  </a:lnTo>
                  <a:lnTo>
                    <a:pt x="614" y="574"/>
                  </a:lnTo>
                  <a:lnTo>
                    <a:pt x="607" y="577"/>
                  </a:lnTo>
                  <a:lnTo>
                    <a:pt x="1" y="577"/>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9" name="Freeform 8"/>
            <p:cNvSpPr>
              <a:spLocks/>
            </p:cNvSpPr>
            <p:nvPr/>
          </p:nvSpPr>
          <p:spPr bwMode="ltGray">
            <a:xfrm>
              <a:off x="4964" y="1767"/>
              <a:ext cx="154" cy="133"/>
            </a:xfrm>
            <a:custGeom>
              <a:avLst/>
              <a:gdLst>
                <a:gd name="T0" fmla="*/ 5 w 170"/>
                <a:gd name="T1" fmla="*/ 37 h 153"/>
                <a:gd name="T2" fmla="*/ 0 w 170"/>
                <a:gd name="T3" fmla="*/ 33 h 153"/>
                <a:gd name="T4" fmla="*/ 5 w 170"/>
                <a:gd name="T5" fmla="*/ 32 h 153"/>
                <a:gd name="T6" fmla="*/ 7 w 170"/>
                <a:gd name="T7" fmla="*/ 29 h 153"/>
                <a:gd name="T8" fmla="*/ 5 w 170"/>
                <a:gd name="T9" fmla="*/ 28 h 153"/>
                <a:gd name="T10" fmla="*/ 5 w 170"/>
                <a:gd name="T11" fmla="*/ 24 h 153"/>
                <a:gd name="T12" fmla="*/ 6 w 170"/>
                <a:gd name="T13" fmla="*/ 14 h 153"/>
                <a:gd name="T14" fmla="*/ 7 w 170"/>
                <a:gd name="T15" fmla="*/ 0 h 153"/>
                <a:gd name="T16" fmla="*/ 23 w 170"/>
                <a:gd name="T17" fmla="*/ 3 h 153"/>
                <a:gd name="T18" fmla="*/ 29 w 170"/>
                <a:gd name="T19" fmla="*/ 3 h 153"/>
                <a:gd name="T20" fmla="*/ 30 w 170"/>
                <a:gd name="T21" fmla="*/ 3 h 153"/>
                <a:gd name="T22" fmla="*/ 32 w 170"/>
                <a:gd name="T23" fmla="*/ 3 h 153"/>
                <a:gd name="T24" fmla="*/ 32 w 170"/>
                <a:gd name="T25" fmla="*/ 3 h 153"/>
                <a:gd name="T26" fmla="*/ 39 w 170"/>
                <a:gd name="T27" fmla="*/ 3 h 153"/>
                <a:gd name="T28" fmla="*/ 39 w 170"/>
                <a:gd name="T29" fmla="*/ 3 h 153"/>
                <a:gd name="T30" fmla="*/ 52 w 170"/>
                <a:gd name="T31" fmla="*/ 3 h 153"/>
                <a:gd name="T32" fmla="*/ 53 w 170"/>
                <a:gd name="T33" fmla="*/ 3 h 153"/>
                <a:gd name="T34" fmla="*/ 62 w 170"/>
                <a:gd name="T35" fmla="*/ 3 h 153"/>
                <a:gd name="T36" fmla="*/ 63 w 170"/>
                <a:gd name="T37" fmla="*/ 3 h 153"/>
                <a:gd name="T38" fmla="*/ 63 w 170"/>
                <a:gd name="T39" fmla="*/ 23 h 153"/>
                <a:gd name="T40" fmla="*/ 61 w 170"/>
                <a:gd name="T41" fmla="*/ 23 h 153"/>
                <a:gd name="T42" fmla="*/ 61 w 170"/>
                <a:gd name="T43" fmla="*/ 25 h 153"/>
                <a:gd name="T44" fmla="*/ 56 w 170"/>
                <a:gd name="T45" fmla="*/ 25 h 153"/>
                <a:gd name="T46" fmla="*/ 55 w 170"/>
                <a:gd name="T47" fmla="*/ 28 h 153"/>
                <a:gd name="T48" fmla="*/ 55 w 170"/>
                <a:gd name="T49" fmla="*/ 28 h 153"/>
                <a:gd name="T50" fmla="*/ 53 w 170"/>
                <a:gd name="T51" fmla="*/ 26 h 153"/>
                <a:gd name="T52" fmla="*/ 52 w 170"/>
                <a:gd name="T53" fmla="*/ 28 h 153"/>
                <a:gd name="T54" fmla="*/ 50 w 170"/>
                <a:gd name="T55" fmla="*/ 26 h 153"/>
                <a:gd name="T56" fmla="*/ 50 w 170"/>
                <a:gd name="T57" fmla="*/ 26 h 153"/>
                <a:gd name="T58" fmla="*/ 50 w 170"/>
                <a:gd name="T59" fmla="*/ 28 h 153"/>
                <a:gd name="T60" fmla="*/ 48 w 170"/>
                <a:gd name="T61" fmla="*/ 28 h 153"/>
                <a:gd name="T62" fmla="*/ 47 w 170"/>
                <a:gd name="T63" fmla="*/ 28 h 153"/>
                <a:gd name="T64" fmla="*/ 45 w 170"/>
                <a:gd name="T65" fmla="*/ 28 h 153"/>
                <a:gd name="T66" fmla="*/ 44 w 170"/>
                <a:gd name="T67" fmla="*/ 26 h 153"/>
                <a:gd name="T68" fmla="*/ 43 w 170"/>
                <a:gd name="T69" fmla="*/ 28 h 153"/>
                <a:gd name="T70" fmla="*/ 41 w 170"/>
                <a:gd name="T71" fmla="*/ 28 h 153"/>
                <a:gd name="T72" fmla="*/ 39 w 170"/>
                <a:gd name="T73" fmla="*/ 28 h 153"/>
                <a:gd name="T74" fmla="*/ 37 w 170"/>
                <a:gd name="T75" fmla="*/ 28 h 153"/>
                <a:gd name="T76" fmla="*/ 35 w 170"/>
                <a:gd name="T77" fmla="*/ 28 h 153"/>
                <a:gd name="T78" fmla="*/ 34 w 170"/>
                <a:gd name="T79" fmla="*/ 28 h 153"/>
                <a:gd name="T80" fmla="*/ 32 w 170"/>
                <a:gd name="T81" fmla="*/ 28 h 153"/>
                <a:gd name="T82" fmla="*/ 28 w 170"/>
                <a:gd name="T83" fmla="*/ 28 h 153"/>
                <a:gd name="T84" fmla="*/ 28 w 170"/>
                <a:gd name="T85" fmla="*/ 29 h 153"/>
                <a:gd name="T86" fmla="*/ 26 w 170"/>
                <a:gd name="T87" fmla="*/ 28 h 153"/>
                <a:gd name="T88" fmla="*/ 26 w 170"/>
                <a:gd name="T89" fmla="*/ 28 h 153"/>
                <a:gd name="T90" fmla="*/ 24 w 170"/>
                <a:gd name="T91" fmla="*/ 28 h 153"/>
                <a:gd name="T92" fmla="*/ 24 w 170"/>
                <a:gd name="T93" fmla="*/ 29 h 153"/>
                <a:gd name="T94" fmla="*/ 22 w 170"/>
                <a:gd name="T95" fmla="*/ 32 h 153"/>
                <a:gd name="T96" fmla="*/ 20 w 170"/>
                <a:gd name="T97" fmla="*/ 32 h 153"/>
                <a:gd name="T98" fmla="*/ 20 w 170"/>
                <a:gd name="T99" fmla="*/ 32 h 153"/>
                <a:gd name="T100" fmla="*/ 19 w 170"/>
                <a:gd name="T101" fmla="*/ 32 h 153"/>
                <a:gd name="T102" fmla="*/ 17 w 170"/>
                <a:gd name="T103" fmla="*/ 32 h 153"/>
                <a:gd name="T104" fmla="*/ 14 w 170"/>
                <a:gd name="T105" fmla="*/ 33 h 153"/>
                <a:gd name="T106" fmla="*/ 12 w 170"/>
                <a:gd name="T107" fmla="*/ 32 h 153"/>
                <a:gd name="T108" fmla="*/ 11 w 170"/>
                <a:gd name="T109" fmla="*/ 32 h 153"/>
                <a:gd name="T110" fmla="*/ 10 w 170"/>
                <a:gd name="T111" fmla="*/ 35 h 153"/>
                <a:gd name="T112" fmla="*/ 9 w 170"/>
                <a:gd name="T113" fmla="*/ 35 h 153"/>
                <a:gd name="T114" fmla="*/ 8 w 170"/>
                <a:gd name="T115" fmla="*/ 37 h 153"/>
                <a:gd name="T116" fmla="*/ 7 w 170"/>
                <a:gd name="T117" fmla="*/ 37 h 153"/>
                <a:gd name="T118" fmla="*/ 6 w 170"/>
                <a:gd name="T119" fmla="*/ 37 h 153"/>
                <a:gd name="T120" fmla="*/ 5 w 170"/>
                <a:gd name="T121" fmla="*/ 37 h 153"/>
                <a:gd name="T122" fmla="*/ 5 w 170"/>
                <a:gd name="T123" fmla="*/ 37 h 153"/>
                <a:gd name="T124" fmla="*/ 5 w 170"/>
                <a:gd name="T125" fmla="*/ 37 h 1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
                <a:gd name="T190" fmla="*/ 0 h 153"/>
                <a:gd name="T191" fmla="*/ 170 w 170"/>
                <a:gd name="T192" fmla="*/ 153 h 1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 h="153">
                  <a:moveTo>
                    <a:pt x="5" y="149"/>
                  </a:moveTo>
                  <a:lnTo>
                    <a:pt x="0" y="136"/>
                  </a:lnTo>
                  <a:lnTo>
                    <a:pt x="16" y="125"/>
                  </a:lnTo>
                  <a:lnTo>
                    <a:pt x="20" y="120"/>
                  </a:lnTo>
                  <a:lnTo>
                    <a:pt x="14" y="109"/>
                  </a:lnTo>
                  <a:lnTo>
                    <a:pt x="14" y="99"/>
                  </a:lnTo>
                  <a:lnTo>
                    <a:pt x="18" y="55"/>
                  </a:lnTo>
                  <a:lnTo>
                    <a:pt x="19" y="0"/>
                  </a:lnTo>
                  <a:lnTo>
                    <a:pt x="61" y="3"/>
                  </a:lnTo>
                  <a:lnTo>
                    <a:pt x="79" y="3"/>
                  </a:lnTo>
                  <a:lnTo>
                    <a:pt x="81" y="8"/>
                  </a:lnTo>
                  <a:lnTo>
                    <a:pt x="85" y="8"/>
                  </a:lnTo>
                  <a:lnTo>
                    <a:pt x="87" y="3"/>
                  </a:lnTo>
                  <a:lnTo>
                    <a:pt x="103" y="5"/>
                  </a:lnTo>
                  <a:lnTo>
                    <a:pt x="107" y="3"/>
                  </a:lnTo>
                  <a:lnTo>
                    <a:pt x="139" y="3"/>
                  </a:lnTo>
                  <a:lnTo>
                    <a:pt x="141" y="5"/>
                  </a:lnTo>
                  <a:lnTo>
                    <a:pt x="168" y="3"/>
                  </a:lnTo>
                  <a:lnTo>
                    <a:pt x="169" y="8"/>
                  </a:lnTo>
                  <a:lnTo>
                    <a:pt x="169" y="92"/>
                  </a:lnTo>
                  <a:lnTo>
                    <a:pt x="165" y="92"/>
                  </a:lnTo>
                  <a:lnTo>
                    <a:pt x="165" y="104"/>
                  </a:lnTo>
                  <a:lnTo>
                    <a:pt x="152" y="104"/>
                  </a:lnTo>
                  <a:lnTo>
                    <a:pt x="150" y="109"/>
                  </a:lnTo>
                  <a:lnTo>
                    <a:pt x="146" y="109"/>
                  </a:lnTo>
                  <a:lnTo>
                    <a:pt x="141" y="107"/>
                  </a:lnTo>
                  <a:lnTo>
                    <a:pt x="139" y="109"/>
                  </a:lnTo>
                  <a:lnTo>
                    <a:pt x="136" y="107"/>
                  </a:lnTo>
                  <a:lnTo>
                    <a:pt x="133" y="107"/>
                  </a:lnTo>
                  <a:lnTo>
                    <a:pt x="133" y="110"/>
                  </a:lnTo>
                  <a:lnTo>
                    <a:pt x="130" y="110"/>
                  </a:lnTo>
                  <a:lnTo>
                    <a:pt x="126" y="113"/>
                  </a:lnTo>
                  <a:lnTo>
                    <a:pt x="123" y="113"/>
                  </a:lnTo>
                  <a:lnTo>
                    <a:pt x="119" y="107"/>
                  </a:lnTo>
                  <a:lnTo>
                    <a:pt x="118" y="113"/>
                  </a:lnTo>
                  <a:lnTo>
                    <a:pt x="110" y="113"/>
                  </a:lnTo>
                  <a:lnTo>
                    <a:pt x="106" y="115"/>
                  </a:lnTo>
                  <a:lnTo>
                    <a:pt x="100" y="115"/>
                  </a:lnTo>
                  <a:lnTo>
                    <a:pt x="97" y="113"/>
                  </a:lnTo>
                  <a:lnTo>
                    <a:pt x="92" y="113"/>
                  </a:lnTo>
                  <a:lnTo>
                    <a:pt x="88" y="115"/>
                  </a:lnTo>
                  <a:lnTo>
                    <a:pt x="75" y="115"/>
                  </a:lnTo>
                  <a:lnTo>
                    <a:pt x="74" y="118"/>
                  </a:lnTo>
                  <a:lnTo>
                    <a:pt x="72" y="110"/>
                  </a:lnTo>
                  <a:lnTo>
                    <a:pt x="69" y="110"/>
                  </a:lnTo>
                  <a:lnTo>
                    <a:pt x="66" y="115"/>
                  </a:lnTo>
                  <a:lnTo>
                    <a:pt x="64" y="120"/>
                  </a:lnTo>
                  <a:lnTo>
                    <a:pt x="57" y="125"/>
                  </a:lnTo>
                  <a:lnTo>
                    <a:pt x="54" y="127"/>
                  </a:lnTo>
                  <a:lnTo>
                    <a:pt x="53" y="133"/>
                  </a:lnTo>
                  <a:lnTo>
                    <a:pt x="50" y="133"/>
                  </a:lnTo>
                  <a:lnTo>
                    <a:pt x="46" y="130"/>
                  </a:lnTo>
                  <a:lnTo>
                    <a:pt x="38" y="136"/>
                  </a:lnTo>
                  <a:lnTo>
                    <a:pt x="32" y="135"/>
                  </a:lnTo>
                  <a:lnTo>
                    <a:pt x="29" y="135"/>
                  </a:lnTo>
                  <a:lnTo>
                    <a:pt x="26" y="140"/>
                  </a:lnTo>
                  <a:lnTo>
                    <a:pt x="23" y="141"/>
                  </a:lnTo>
                  <a:lnTo>
                    <a:pt x="22" y="146"/>
                  </a:lnTo>
                  <a:lnTo>
                    <a:pt x="19" y="146"/>
                  </a:lnTo>
                  <a:lnTo>
                    <a:pt x="18" y="149"/>
                  </a:lnTo>
                  <a:lnTo>
                    <a:pt x="14" y="149"/>
                  </a:lnTo>
                  <a:lnTo>
                    <a:pt x="8" y="152"/>
                  </a:lnTo>
                  <a:lnTo>
                    <a:pt x="5" y="149"/>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10" name="Freeform 9"/>
            <p:cNvSpPr>
              <a:spLocks/>
            </p:cNvSpPr>
            <p:nvPr/>
          </p:nvSpPr>
          <p:spPr bwMode="ltGray">
            <a:xfrm>
              <a:off x="4801" y="2045"/>
              <a:ext cx="60" cy="174"/>
            </a:xfrm>
            <a:custGeom>
              <a:avLst/>
              <a:gdLst>
                <a:gd name="T0" fmla="*/ 0 w 66"/>
                <a:gd name="T1" fmla="*/ 4 h 200"/>
                <a:gd name="T2" fmla="*/ 3 w 66"/>
                <a:gd name="T3" fmla="*/ 4 h 200"/>
                <a:gd name="T4" fmla="*/ 5 w 66"/>
                <a:gd name="T5" fmla="*/ 3 h 200"/>
                <a:gd name="T6" fmla="*/ 6 w 66"/>
                <a:gd name="T7" fmla="*/ 0 h 200"/>
                <a:gd name="T8" fmla="*/ 12 w 66"/>
                <a:gd name="T9" fmla="*/ 0 h 200"/>
                <a:gd name="T10" fmla="*/ 13 w 66"/>
                <a:gd name="T11" fmla="*/ 3 h 200"/>
                <a:gd name="T12" fmla="*/ 13 w 66"/>
                <a:gd name="T13" fmla="*/ 3 h 200"/>
                <a:gd name="T14" fmla="*/ 9 w 66"/>
                <a:gd name="T15" fmla="*/ 6 h 200"/>
                <a:gd name="T16" fmla="*/ 8 w 66"/>
                <a:gd name="T17" fmla="*/ 6 h 200"/>
                <a:gd name="T18" fmla="*/ 7 w 66"/>
                <a:gd name="T19" fmla="*/ 8 h 200"/>
                <a:gd name="T20" fmla="*/ 6 w 66"/>
                <a:gd name="T21" fmla="*/ 9 h 200"/>
                <a:gd name="T22" fmla="*/ 7 w 66"/>
                <a:gd name="T23" fmla="*/ 10 h 200"/>
                <a:gd name="T24" fmla="*/ 8 w 66"/>
                <a:gd name="T25" fmla="*/ 11 h 200"/>
                <a:gd name="T26" fmla="*/ 7 w 66"/>
                <a:gd name="T27" fmla="*/ 14 h 200"/>
                <a:gd name="T28" fmla="*/ 8 w 66"/>
                <a:gd name="T29" fmla="*/ 15 h 200"/>
                <a:gd name="T30" fmla="*/ 9 w 66"/>
                <a:gd name="T31" fmla="*/ 17 h 200"/>
                <a:gd name="T32" fmla="*/ 11 w 66"/>
                <a:gd name="T33" fmla="*/ 18 h 200"/>
                <a:gd name="T34" fmla="*/ 12 w 66"/>
                <a:gd name="T35" fmla="*/ 18 h 200"/>
                <a:gd name="T36" fmla="*/ 14 w 66"/>
                <a:gd name="T37" fmla="*/ 22 h 200"/>
                <a:gd name="T38" fmla="*/ 14 w 66"/>
                <a:gd name="T39" fmla="*/ 24 h 200"/>
                <a:gd name="T40" fmla="*/ 13 w 66"/>
                <a:gd name="T41" fmla="*/ 26 h 200"/>
                <a:gd name="T42" fmla="*/ 15 w 66"/>
                <a:gd name="T43" fmla="*/ 29 h 200"/>
                <a:gd name="T44" fmla="*/ 15 w 66"/>
                <a:gd name="T45" fmla="*/ 29 h 200"/>
                <a:gd name="T46" fmla="*/ 15 w 66"/>
                <a:gd name="T47" fmla="*/ 31 h 200"/>
                <a:gd name="T48" fmla="*/ 16 w 66"/>
                <a:gd name="T49" fmla="*/ 32 h 200"/>
                <a:gd name="T50" fmla="*/ 16 w 66"/>
                <a:gd name="T51" fmla="*/ 33 h 200"/>
                <a:gd name="T52" fmla="*/ 17 w 66"/>
                <a:gd name="T53" fmla="*/ 34 h 200"/>
                <a:gd name="T54" fmla="*/ 19 w 66"/>
                <a:gd name="T55" fmla="*/ 36 h 200"/>
                <a:gd name="T56" fmla="*/ 20 w 66"/>
                <a:gd name="T57" fmla="*/ 37 h 200"/>
                <a:gd name="T58" fmla="*/ 21 w 66"/>
                <a:gd name="T59" fmla="*/ 38 h 200"/>
                <a:gd name="T60" fmla="*/ 22 w 66"/>
                <a:gd name="T61" fmla="*/ 38 h 200"/>
                <a:gd name="T62" fmla="*/ 23 w 66"/>
                <a:gd name="T63" fmla="*/ 38 h 200"/>
                <a:gd name="T64" fmla="*/ 23 w 66"/>
                <a:gd name="T65" fmla="*/ 38 h 200"/>
                <a:gd name="T66" fmla="*/ 24 w 66"/>
                <a:gd name="T67" fmla="*/ 38 h 200"/>
                <a:gd name="T68" fmla="*/ 25 w 66"/>
                <a:gd name="T69" fmla="*/ 42 h 200"/>
                <a:gd name="T70" fmla="*/ 25 w 66"/>
                <a:gd name="T71" fmla="*/ 44 h 200"/>
                <a:gd name="T72" fmla="*/ 23 w 66"/>
                <a:gd name="T73" fmla="*/ 44 h 200"/>
                <a:gd name="T74" fmla="*/ 23 w 66"/>
                <a:gd name="T75" fmla="*/ 43 h 200"/>
                <a:gd name="T76" fmla="*/ 23 w 66"/>
                <a:gd name="T77" fmla="*/ 42 h 200"/>
                <a:gd name="T78" fmla="*/ 22 w 66"/>
                <a:gd name="T79" fmla="*/ 43 h 200"/>
                <a:gd name="T80" fmla="*/ 23 w 66"/>
                <a:gd name="T81" fmla="*/ 44 h 200"/>
                <a:gd name="T82" fmla="*/ 22 w 66"/>
                <a:gd name="T83" fmla="*/ 44 h 200"/>
                <a:gd name="T84" fmla="*/ 19 w 66"/>
                <a:gd name="T85" fmla="*/ 44 h 200"/>
                <a:gd name="T86" fmla="*/ 21 w 66"/>
                <a:gd name="T87" fmla="*/ 46 h 200"/>
                <a:gd name="T88" fmla="*/ 21 w 66"/>
                <a:gd name="T89" fmla="*/ 44 h 200"/>
                <a:gd name="T90" fmla="*/ 23 w 66"/>
                <a:gd name="T91" fmla="*/ 44 h 200"/>
                <a:gd name="T92" fmla="*/ 23 w 66"/>
                <a:gd name="T93" fmla="*/ 46 h 200"/>
                <a:gd name="T94" fmla="*/ 25 w 66"/>
                <a:gd name="T95" fmla="*/ 46 h 200"/>
                <a:gd name="T96" fmla="*/ 25 w 66"/>
                <a:gd name="T97" fmla="*/ 50 h 200"/>
                <a:gd name="T98" fmla="*/ 5 w 66"/>
                <a:gd name="T99" fmla="*/ 50 h 200"/>
                <a:gd name="T100" fmla="*/ 5 w 66"/>
                <a:gd name="T101" fmla="*/ 44 h 200"/>
                <a:gd name="T102" fmla="*/ 5 w 66"/>
                <a:gd name="T103" fmla="*/ 37 h 200"/>
                <a:gd name="T104" fmla="*/ 3 w 66"/>
                <a:gd name="T105" fmla="*/ 25 h 200"/>
                <a:gd name="T106" fmla="*/ 2 w 66"/>
                <a:gd name="T107" fmla="*/ 22 h 200"/>
                <a:gd name="T108" fmla="*/ 2 w 66"/>
                <a:gd name="T109" fmla="*/ 17 h 200"/>
                <a:gd name="T110" fmla="*/ 0 w 66"/>
                <a:gd name="T111" fmla="*/ 4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
                <a:gd name="T169" fmla="*/ 0 h 200"/>
                <a:gd name="T170" fmla="*/ 66 w 66"/>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 h="200">
                  <a:moveTo>
                    <a:pt x="0" y="17"/>
                  </a:moveTo>
                  <a:lnTo>
                    <a:pt x="3" y="17"/>
                  </a:lnTo>
                  <a:lnTo>
                    <a:pt x="8" y="8"/>
                  </a:lnTo>
                  <a:lnTo>
                    <a:pt x="16" y="0"/>
                  </a:lnTo>
                  <a:lnTo>
                    <a:pt x="29" y="0"/>
                  </a:lnTo>
                  <a:lnTo>
                    <a:pt x="33" y="5"/>
                  </a:lnTo>
                  <a:lnTo>
                    <a:pt x="32" y="8"/>
                  </a:lnTo>
                  <a:lnTo>
                    <a:pt x="23" y="24"/>
                  </a:lnTo>
                  <a:lnTo>
                    <a:pt x="21" y="24"/>
                  </a:lnTo>
                  <a:lnTo>
                    <a:pt x="18" y="29"/>
                  </a:lnTo>
                  <a:lnTo>
                    <a:pt x="16" y="33"/>
                  </a:lnTo>
                  <a:lnTo>
                    <a:pt x="18" y="40"/>
                  </a:lnTo>
                  <a:lnTo>
                    <a:pt x="20" y="45"/>
                  </a:lnTo>
                  <a:lnTo>
                    <a:pt x="18" y="55"/>
                  </a:lnTo>
                  <a:lnTo>
                    <a:pt x="21" y="60"/>
                  </a:lnTo>
                  <a:lnTo>
                    <a:pt x="23" y="66"/>
                  </a:lnTo>
                  <a:lnTo>
                    <a:pt x="26" y="72"/>
                  </a:lnTo>
                  <a:lnTo>
                    <a:pt x="30" y="74"/>
                  </a:lnTo>
                  <a:lnTo>
                    <a:pt x="36" y="89"/>
                  </a:lnTo>
                  <a:lnTo>
                    <a:pt x="36" y="98"/>
                  </a:lnTo>
                  <a:lnTo>
                    <a:pt x="34" y="105"/>
                  </a:lnTo>
                  <a:lnTo>
                    <a:pt x="38" y="115"/>
                  </a:lnTo>
                  <a:lnTo>
                    <a:pt x="41" y="120"/>
                  </a:lnTo>
                  <a:lnTo>
                    <a:pt x="41" y="124"/>
                  </a:lnTo>
                  <a:lnTo>
                    <a:pt x="43" y="130"/>
                  </a:lnTo>
                  <a:lnTo>
                    <a:pt x="43" y="137"/>
                  </a:lnTo>
                  <a:lnTo>
                    <a:pt x="44" y="139"/>
                  </a:lnTo>
                  <a:lnTo>
                    <a:pt x="49" y="142"/>
                  </a:lnTo>
                  <a:lnTo>
                    <a:pt x="51" y="146"/>
                  </a:lnTo>
                  <a:lnTo>
                    <a:pt x="53" y="151"/>
                  </a:lnTo>
                  <a:lnTo>
                    <a:pt x="56" y="151"/>
                  </a:lnTo>
                  <a:lnTo>
                    <a:pt x="59" y="154"/>
                  </a:lnTo>
                  <a:lnTo>
                    <a:pt x="61" y="154"/>
                  </a:lnTo>
                  <a:lnTo>
                    <a:pt x="63" y="156"/>
                  </a:lnTo>
                  <a:lnTo>
                    <a:pt x="65" y="165"/>
                  </a:lnTo>
                  <a:lnTo>
                    <a:pt x="65" y="172"/>
                  </a:lnTo>
                  <a:lnTo>
                    <a:pt x="61" y="172"/>
                  </a:lnTo>
                  <a:lnTo>
                    <a:pt x="61" y="167"/>
                  </a:lnTo>
                  <a:lnTo>
                    <a:pt x="59" y="165"/>
                  </a:lnTo>
                  <a:lnTo>
                    <a:pt x="57" y="170"/>
                  </a:lnTo>
                  <a:lnTo>
                    <a:pt x="59" y="177"/>
                  </a:lnTo>
                  <a:lnTo>
                    <a:pt x="56" y="179"/>
                  </a:lnTo>
                  <a:lnTo>
                    <a:pt x="50" y="179"/>
                  </a:lnTo>
                  <a:lnTo>
                    <a:pt x="53" y="185"/>
                  </a:lnTo>
                  <a:lnTo>
                    <a:pt x="55" y="182"/>
                  </a:lnTo>
                  <a:lnTo>
                    <a:pt x="59" y="182"/>
                  </a:lnTo>
                  <a:lnTo>
                    <a:pt x="61" y="185"/>
                  </a:lnTo>
                  <a:lnTo>
                    <a:pt x="65" y="185"/>
                  </a:lnTo>
                  <a:lnTo>
                    <a:pt x="65" y="199"/>
                  </a:lnTo>
                  <a:lnTo>
                    <a:pt x="9" y="199"/>
                  </a:lnTo>
                  <a:lnTo>
                    <a:pt x="6" y="172"/>
                  </a:lnTo>
                  <a:lnTo>
                    <a:pt x="6" y="146"/>
                  </a:lnTo>
                  <a:lnTo>
                    <a:pt x="3" y="103"/>
                  </a:lnTo>
                  <a:lnTo>
                    <a:pt x="2" y="87"/>
                  </a:lnTo>
                  <a:lnTo>
                    <a:pt x="2" y="66"/>
                  </a:lnTo>
                  <a:lnTo>
                    <a:pt x="0" y="17"/>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11" name="Freeform 10"/>
            <p:cNvSpPr>
              <a:spLocks/>
            </p:cNvSpPr>
            <p:nvPr/>
          </p:nvSpPr>
          <p:spPr bwMode="ltGray">
            <a:xfrm>
              <a:off x="4694" y="2151"/>
              <a:ext cx="18" cy="24"/>
            </a:xfrm>
            <a:custGeom>
              <a:avLst/>
              <a:gdLst>
                <a:gd name="T0" fmla="*/ 0 w 20"/>
                <a:gd name="T1" fmla="*/ 4 h 27"/>
                <a:gd name="T2" fmla="*/ 5 w 20"/>
                <a:gd name="T3" fmla="*/ 0 h 27"/>
                <a:gd name="T4" fmla="*/ 5 w 20"/>
                <a:gd name="T5" fmla="*/ 2 h 27"/>
                <a:gd name="T6" fmla="*/ 6 w 20"/>
                <a:gd name="T7" fmla="*/ 4 h 27"/>
                <a:gd name="T8" fmla="*/ 5 w 20"/>
                <a:gd name="T9" fmla="*/ 8 h 27"/>
                <a:gd name="T10" fmla="*/ 5 w 20"/>
                <a:gd name="T11" fmla="*/ 6 h 27"/>
                <a:gd name="T12" fmla="*/ 5 w 20"/>
                <a:gd name="T13" fmla="*/ 4 h 27"/>
                <a:gd name="T14" fmla="*/ 3 w 20"/>
                <a:gd name="T15" fmla="*/ 4 h 27"/>
                <a:gd name="T16" fmla="*/ 0 w 20"/>
                <a:gd name="T17" fmla="*/ 4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7"/>
                <a:gd name="T29" fmla="*/ 20 w 2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7">
                  <a:moveTo>
                    <a:pt x="0" y="8"/>
                  </a:moveTo>
                  <a:lnTo>
                    <a:pt x="8" y="0"/>
                  </a:lnTo>
                  <a:lnTo>
                    <a:pt x="12" y="2"/>
                  </a:lnTo>
                  <a:lnTo>
                    <a:pt x="19" y="12"/>
                  </a:lnTo>
                  <a:lnTo>
                    <a:pt x="8" y="26"/>
                  </a:lnTo>
                  <a:lnTo>
                    <a:pt x="8" y="20"/>
                  </a:lnTo>
                  <a:lnTo>
                    <a:pt x="6" y="15"/>
                  </a:lnTo>
                  <a:lnTo>
                    <a:pt x="3" y="12"/>
                  </a:lnTo>
                  <a:lnTo>
                    <a:pt x="0" y="8"/>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12" name="Freeform 11"/>
            <p:cNvSpPr>
              <a:spLocks/>
            </p:cNvSpPr>
            <p:nvPr/>
          </p:nvSpPr>
          <p:spPr bwMode="ltGray">
            <a:xfrm>
              <a:off x="3867" y="3152"/>
              <a:ext cx="599" cy="736"/>
            </a:xfrm>
            <a:custGeom>
              <a:avLst/>
              <a:gdLst>
                <a:gd name="T0" fmla="*/ 5 w 663"/>
                <a:gd name="T1" fmla="*/ 11 h 844"/>
                <a:gd name="T2" fmla="*/ 81 w 663"/>
                <a:gd name="T3" fmla="*/ 0 h 844"/>
                <a:gd name="T4" fmla="*/ 103 w 663"/>
                <a:gd name="T5" fmla="*/ 12 h 844"/>
                <a:gd name="T6" fmla="*/ 122 w 663"/>
                <a:gd name="T7" fmla="*/ 13 h 844"/>
                <a:gd name="T8" fmla="*/ 137 w 663"/>
                <a:gd name="T9" fmla="*/ 14 h 844"/>
                <a:gd name="T10" fmla="*/ 159 w 663"/>
                <a:gd name="T11" fmla="*/ 15 h 844"/>
                <a:gd name="T12" fmla="*/ 172 w 663"/>
                <a:gd name="T13" fmla="*/ 22 h 844"/>
                <a:gd name="T14" fmla="*/ 177 w 663"/>
                <a:gd name="T15" fmla="*/ 18 h 844"/>
                <a:gd name="T16" fmla="*/ 182 w 663"/>
                <a:gd name="T17" fmla="*/ 7 h 844"/>
                <a:gd name="T18" fmla="*/ 192 w 663"/>
                <a:gd name="T19" fmla="*/ 10 h 844"/>
                <a:gd name="T20" fmla="*/ 196 w 663"/>
                <a:gd name="T21" fmla="*/ 22 h 844"/>
                <a:gd name="T22" fmla="*/ 200 w 663"/>
                <a:gd name="T23" fmla="*/ 33 h 844"/>
                <a:gd name="T24" fmla="*/ 201 w 663"/>
                <a:gd name="T25" fmla="*/ 48 h 844"/>
                <a:gd name="T26" fmla="*/ 206 w 663"/>
                <a:gd name="T27" fmla="*/ 61 h 844"/>
                <a:gd name="T28" fmla="*/ 214 w 663"/>
                <a:gd name="T29" fmla="*/ 77 h 844"/>
                <a:gd name="T30" fmla="*/ 217 w 663"/>
                <a:gd name="T31" fmla="*/ 91 h 844"/>
                <a:gd name="T32" fmla="*/ 224 w 663"/>
                <a:gd name="T33" fmla="*/ 112 h 844"/>
                <a:gd name="T34" fmla="*/ 231 w 663"/>
                <a:gd name="T35" fmla="*/ 127 h 844"/>
                <a:gd name="T36" fmla="*/ 234 w 663"/>
                <a:gd name="T37" fmla="*/ 140 h 844"/>
                <a:gd name="T38" fmla="*/ 240 w 663"/>
                <a:gd name="T39" fmla="*/ 156 h 844"/>
                <a:gd name="T40" fmla="*/ 239 w 663"/>
                <a:gd name="T41" fmla="*/ 168 h 844"/>
                <a:gd name="T42" fmla="*/ 238 w 663"/>
                <a:gd name="T43" fmla="*/ 184 h 844"/>
                <a:gd name="T44" fmla="*/ 234 w 663"/>
                <a:gd name="T45" fmla="*/ 193 h 844"/>
                <a:gd name="T46" fmla="*/ 232 w 663"/>
                <a:gd name="T47" fmla="*/ 205 h 844"/>
                <a:gd name="T48" fmla="*/ 219 w 663"/>
                <a:gd name="T49" fmla="*/ 213 h 844"/>
                <a:gd name="T50" fmla="*/ 209 w 663"/>
                <a:gd name="T51" fmla="*/ 215 h 844"/>
                <a:gd name="T52" fmla="*/ 207 w 663"/>
                <a:gd name="T53" fmla="*/ 210 h 844"/>
                <a:gd name="T54" fmla="*/ 206 w 663"/>
                <a:gd name="T55" fmla="*/ 205 h 844"/>
                <a:gd name="T56" fmla="*/ 200 w 663"/>
                <a:gd name="T57" fmla="*/ 194 h 844"/>
                <a:gd name="T58" fmla="*/ 190 w 663"/>
                <a:gd name="T59" fmla="*/ 187 h 844"/>
                <a:gd name="T60" fmla="*/ 183 w 663"/>
                <a:gd name="T61" fmla="*/ 174 h 844"/>
                <a:gd name="T62" fmla="*/ 176 w 663"/>
                <a:gd name="T63" fmla="*/ 163 h 844"/>
                <a:gd name="T64" fmla="*/ 176 w 663"/>
                <a:gd name="T65" fmla="*/ 152 h 844"/>
                <a:gd name="T66" fmla="*/ 171 w 663"/>
                <a:gd name="T67" fmla="*/ 147 h 844"/>
                <a:gd name="T68" fmla="*/ 166 w 663"/>
                <a:gd name="T69" fmla="*/ 147 h 844"/>
                <a:gd name="T70" fmla="*/ 158 w 663"/>
                <a:gd name="T71" fmla="*/ 130 h 844"/>
                <a:gd name="T72" fmla="*/ 164 w 663"/>
                <a:gd name="T73" fmla="*/ 119 h 844"/>
                <a:gd name="T74" fmla="*/ 159 w 663"/>
                <a:gd name="T75" fmla="*/ 111 h 844"/>
                <a:gd name="T76" fmla="*/ 158 w 663"/>
                <a:gd name="T77" fmla="*/ 116 h 844"/>
                <a:gd name="T78" fmla="*/ 154 w 663"/>
                <a:gd name="T79" fmla="*/ 116 h 844"/>
                <a:gd name="T80" fmla="*/ 155 w 663"/>
                <a:gd name="T81" fmla="*/ 101 h 844"/>
                <a:gd name="T82" fmla="*/ 156 w 663"/>
                <a:gd name="T83" fmla="*/ 85 h 844"/>
                <a:gd name="T84" fmla="*/ 155 w 663"/>
                <a:gd name="T85" fmla="*/ 74 h 844"/>
                <a:gd name="T86" fmla="*/ 147 w 663"/>
                <a:gd name="T87" fmla="*/ 67 h 844"/>
                <a:gd name="T88" fmla="*/ 137 w 663"/>
                <a:gd name="T89" fmla="*/ 57 h 844"/>
                <a:gd name="T90" fmla="*/ 128 w 663"/>
                <a:gd name="T91" fmla="*/ 46 h 844"/>
                <a:gd name="T92" fmla="*/ 120 w 663"/>
                <a:gd name="T93" fmla="*/ 38 h 844"/>
                <a:gd name="T94" fmla="*/ 107 w 663"/>
                <a:gd name="T95" fmla="*/ 33 h 844"/>
                <a:gd name="T96" fmla="*/ 97 w 663"/>
                <a:gd name="T97" fmla="*/ 39 h 844"/>
                <a:gd name="T98" fmla="*/ 87 w 663"/>
                <a:gd name="T99" fmla="*/ 45 h 844"/>
                <a:gd name="T100" fmla="*/ 72 w 663"/>
                <a:gd name="T101" fmla="*/ 48 h 844"/>
                <a:gd name="T102" fmla="*/ 69 w 663"/>
                <a:gd name="T103" fmla="*/ 40 h 844"/>
                <a:gd name="T104" fmla="*/ 71 w 663"/>
                <a:gd name="T105" fmla="*/ 38 h 844"/>
                <a:gd name="T106" fmla="*/ 65 w 663"/>
                <a:gd name="T107" fmla="*/ 33 h 844"/>
                <a:gd name="T108" fmla="*/ 60 w 663"/>
                <a:gd name="T109" fmla="*/ 28 h 844"/>
                <a:gd name="T110" fmla="*/ 59 w 663"/>
                <a:gd name="T111" fmla="*/ 31 h 844"/>
                <a:gd name="T112" fmla="*/ 43 w 663"/>
                <a:gd name="T113" fmla="*/ 23 h 844"/>
                <a:gd name="T114" fmla="*/ 47 w 663"/>
                <a:gd name="T115" fmla="*/ 21 h 844"/>
                <a:gd name="T116" fmla="*/ 37 w 663"/>
                <a:gd name="T117" fmla="*/ 19 h 844"/>
                <a:gd name="T118" fmla="*/ 19 w 663"/>
                <a:gd name="T119" fmla="*/ 22 h 844"/>
                <a:gd name="T120" fmla="*/ 20 w 663"/>
                <a:gd name="T121" fmla="*/ 19 h 844"/>
                <a:gd name="T122" fmla="*/ 13 w 663"/>
                <a:gd name="T123" fmla="*/ 19 h 844"/>
                <a:gd name="T124" fmla="*/ 5 w 663"/>
                <a:gd name="T125" fmla="*/ 25 h 8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3"/>
                <a:gd name="T190" fmla="*/ 0 h 844"/>
                <a:gd name="T191" fmla="*/ 663 w 663"/>
                <a:gd name="T192" fmla="*/ 844 h 8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3" h="844">
                  <a:moveTo>
                    <a:pt x="17" y="83"/>
                  </a:moveTo>
                  <a:lnTo>
                    <a:pt x="12" y="70"/>
                  </a:lnTo>
                  <a:lnTo>
                    <a:pt x="15" y="44"/>
                  </a:lnTo>
                  <a:lnTo>
                    <a:pt x="0" y="24"/>
                  </a:lnTo>
                  <a:lnTo>
                    <a:pt x="0" y="10"/>
                  </a:lnTo>
                  <a:lnTo>
                    <a:pt x="226" y="0"/>
                  </a:lnTo>
                  <a:lnTo>
                    <a:pt x="232" y="17"/>
                  </a:lnTo>
                  <a:lnTo>
                    <a:pt x="233" y="31"/>
                  </a:lnTo>
                  <a:lnTo>
                    <a:pt x="283" y="46"/>
                  </a:lnTo>
                  <a:lnTo>
                    <a:pt x="308" y="48"/>
                  </a:lnTo>
                  <a:lnTo>
                    <a:pt x="315" y="48"/>
                  </a:lnTo>
                  <a:lnTo>
                    <a:pt x="337" y="50"/>
                  </a:lnTo>
                  <a:lnTo>
                    <a:pt x="352" y="53"/>
                  </a:lnTo>
                  <a:lnTo>
                    <a:pt x="371" y="53"/>
                  </a:lnTo>
                  <a:lnTo>
                    <a:pt x="379" y="56"/>
                  </a:lnTo>
                  <a:lnTo>
                    <a:pt x="392" y="56"/>
                  </a:lnTo>
                  <a:lnTo>
                    <a:pt x="429" y="60"/>
                  </a:lnTo>
                  <a:lnTo>
                    <a:pt x="437" y="60"/>
                  </a:lnTo>
                  <a:lnTo>
                    <a:pt x="450" y="63"/>
                  </a:lnTo>
                  <a:lnTo>
                    <a:pt x="472" y="65"/>
                  </a:lnTo>
                  <a:lnTo>
                    <a:pt x="472" y="88"/>
                  </a:lnTo>
                  <a:lnTo>
                    <a:pt x="488" y="93"/>
                  </a:lnTo>
                  <a:lnTo>
                    <a:pt x="488" y="82"/>
                  </a:lnTo>
                  <a:lnTo>
                    <a:pt x="489" y="70"/>
                  </a:lnTo>
                  <a:lnTo>
                    <a:pt x="488" y="56"/>
                  </a:lnTo>
                  <a:lnTo>
                    <a:pt x="486" y="44"/>
                  </a:lnTo>
                  <a:lnTo>
                    <a:pt x="500" y="27"/>
                  </a:lnTo>
                  <a:lnTo>
                    <a:pt x="511" y="34"/>
                  </a:lnTo>
                  <a:lnTo>
                    <a:pt x="518" y="40"/>
                  </a:lnTo>
                  <a:lnTo>
                    <a:pt x="530" y="40"/>
                  </a:lnTo>
                  <a:lnTo>
                    <a:pt x="537" y="60"/>
                  </a:lnTo>
                  <a:lnTo>
                    <a:pt x="538" y="72"/>
                  </a:lnTo>
                  <a:lnTo>
                    <a:pt x="540" y="87"/>
                  </a:lnTo>
                  <a:lnTo>
                    <a:pt x="546" y="99"/>
                  </a:lnTo>
                  <a:lnTo>
                    <a:pt x="546" y="111"/>
                  </a:lnTo>
                  <a:lnTo>
                    <a:pt x="550" y="132"/>
                  </a:lnTo>
                  <a:lnTo>
                    <a:pt x="554" y="156"/>
                  </a:lnTo>
                  <a:lnTo>
                    <a:pt x="556" y="171"/>
                  </a:lnTo>
                  <a:lnTo>
                    <a:pt x="557" y="187"/>
                  </a:lnTo>
                  <a:lnTo>
                    <a:pt x="565" y="209"/>
                  </a:lnTo>
                  <a:lnTo>
                    <a:pt x="569" y="225"/>
                  </a:lnTo>
                  <a:lnTo>
                    <a:pt x="570" y="237"/>
                  </a:lnTo>
                  <a:lnTo>
                    <a:pt x="580" y="258"/>
                  </a:lnTo>
                  <a:lnTo>
                    <a:pt x="582" y="270"/>
                  </a:lnTo>
                  <a:lnTo>
                    <a:pt x="590" y="305"/>
                  </a:lnTo>
                  <a:lnTo>
                    <a:pt x="596" y="317"/>
                  </a:lnTo>
                  <a:lnTo>
                    <a:pt x="595" y="338"/>
                  </a:lnTo>
                  <a:lnTo>
                    <a:pt x="598" y="357"/>
                  </a:lnTo>
                  <a:lnTo>
                    <a:pt x="610" y="410"/>
                  </a:lnTo>
                  <a:lnTo>
                    <a:pt x="614" y="422"/>
                  </a:lnTo>
                  <a:lnTo>
                    <a:pt x="619" y="443"/>
                  </a:lnTo>
                  <a:lnTo>
                    <a:pt x="624" y="455"/>
                  </a:lnTo>
                  <a:lnTo>
                    <a:pt x="630" y="472"/>
                  </a:lnTo>
                  <a:lnTo>
                    <a:pt x="636" y="496"/>
                  </a:lnTo>
                  <a:lnTo>
                    <a:pt x="638" y="515"/>
                  </a:lnTo>
                  <a:lnTo>
                    <a:pt x="646" y="539"/>
                  </a:lnTo>
                  <a:lnTo>
                    <a:pt x="647" y="553"/>
                  </a:lnTo>
                  <a:lnTo>
                    <a:pt x="656" y="565"/>
                  </a:lnTo>
                  <a:lnTo>
                    <a:pt x="659" y="589"/>
                  </a:lnTo>
                  <a:lnTo>
                    <a:pt x="662" y="610"/>
                  </a:lnTo>
                  <a:lnTo>
                    <a:pt x="662" y="633"/>
                  </a:lnTo>
                  <a:lnTo>
                    <a:pt x="660" y="644"/>
                  </a:lnTo>
                  <a:lnTo>
                    <a:pt x="659" y="662"/>
                  </a:lnTo>
                  <a:lnTo>
                    <a:pt x="658" y="674"/>
                  </a:lnTo>
                  <a:lnTo>
                    <a:pt x="658" y="698"/>
                  </a:lnTo>
                  <a:lnTo>
                    <a:pt x="655" y="726"/>
                  </a:lnTo>
                  <a:lnTo>
                    <a:pt x="655" y="741"/>
                  </a:lnTo>
                  <a:lnTo>
                    <a:pt x="655" y="752"/>
                  </a:lnTo>
                  <a:lnTo>
                    <a:pt x="647" y="755"/>
                  </a:lnTo>
                  <a:lnTo>
                    <a:pt x="641" y="772"/>
                  </a:lnTo>
                  <a:lnTo>
                    <a:pt x="637" y="786"/>
                  </a:lnTo>
                  <a:lnTo>
                    <a:pt x="637" y="808"/>
                  </a:lnTo>
                  <a:lnTo>
                    <a:pt x="627" y="831"/>
                  </a:lnTo>
                  <a:lnTo>
                    <a:pt x="617" y="831"/>
                  </a:lnTo>
                  <a:lnTo>
                    <a:pt x="605" y="838"/>
                  </a:lnTo>
                  <a:lnTo>
                    <a:pt x="595" y="841"/>
                  </a:lnTo>
                  <a:lnTo>
                    <a:pt x="583" y="843"/>
                  </a:lnTo>
                  <a:lnTo>
                    <a:pt x="575" y="843"/>
                  </a:lnTo>
                  <a:lnTo>
                    <a:pt x="563" y="829"/>
                  </a:lnTo>
                  <a:lnTo>
                    <a:pt x="563" y="817"/>
                  </a:lnTo>
                  <a:lnTo>
                    <a:pt x="572" y="824"/>
                  </a:lnTo>
                  <a:lnTo>
                    <a:pt x="582" y="831"/>
                  </a:lnTo>
                  <a:lnTo>
                    <a:pt x="585" y="817"/>
                  </a:lnTo>
                  <a:lnTo>
                    <a:pt x="570" y="810"/>
                  </a:lnTo>
                  <a:lnTo>
                    <a:pt x="563" y="796"/>
                  </a:lnTo>
                  <a:lnTo>
                    <a:pt x="556" y="779"/>
                  </a:lnTo>
                  <a:lnTo>
                    <a:pt x="551" y="765"/>
                  </a:lnTo>
                  <a:lnTo>
                    <a:pt x="538" y="741"/>
                  </a:lnTo>
                  <a:lnTo>
                    <a:pt x="528" y="736"/>
                  </a:lnTo>
                  <a:lnTo>
                    <a:pt x="521" y="733"/>
                  </a:lnTo>
                  <a:lnTo>
                    <a:pt x="512" y="729"/>
                  </a:lnTo>
                  <a:lnTo>
                    <a:pt x="507" y="700"/>
                  </a:lnTo>
                  <a:lnTo>
                    <a:pt x="505" y="685"/>
                  </a:lnTo>
                  <a:lnTo>
                    <a:pt x="503" y="664"/>
                  </a:lnTo>
                  <a:lnTo>
                    <a:pt x="493" y="649"/>
                  </a:lnTo>
                  <a:lnTo>
                    <a:pt x="486" y="640"/>
                  </a:lnTo>
                  <a:lnTo>
                    <a:pt x="484" y="628"/>
                  </a:lnTo>
                  <a:lnTo>
                    <a:pt x="484" y="610"/>
                  </a:lnTo>
                  <a:lnTo>
                    <a:pt x="484" y="597"/>
                  </a:lnTo>
                  <a:lnTo>
                    <a:pt x="488" y="584"/>
                  </a:lnTo>
                  <a:lnTo>
                    <a:pt x="479" y="582"/>
                  </a:lnTo>
                  <a:lnTo>
                    <a:pt x="469" y="578"/>
                  </a:lnTo>
                  <a:lnTo>
                    <a:pt x="477" y="597"/>
                  </a:lnTo>
                  <a:lnTo>
                    <a:pt x="465" y="599"/>
                  </a:lnTo>
                  <a:lnTo>
                    <a:pt x="461" y="584"/>
                  </a:lnTo>
                  <a:lnTo>
                    <a:pt x="450" y="561"/>
                  </a:lnTo>
                  <a:lnTo>
                    <a:pt x="441" y="528"/>
                  </a:lnTo>
                  <a:lnTo>
                    <a:pt x="436" y="511"/>
                  </a:lnTo>
                  <a:lnTo>
                    <a:pt x="436" y="499"/>
                  </a:lnTo>
                  <a:lnTo>
                    <a:pt x="441" y="479"/>
                  </a:lnTo>
                  <a:lnTo>
                    <a:pt x="450" y="467"/>
                  </a:lnTo>
                  <a:lnTo>
                    <a:pt x="456" y="455"/>
                  </a:lnTo>
                  <a:lnTo>
                    <a:pt x="448" y="445"/>
                  </a:lnTo>
                  <a:lnTo>
                    <a:pt x="437" y="433"/>
                  </a:lnTo>
                  <a:lnTo>
                    <a:pt x="429" y="436"/>
                  </a:lnTo>
                  <a:lnTo>
                    <a:pt x="436" y="448"/>
                  </a:lnTo>
                  <a:lnTo>
                    <a:pt x="436" y="460"/>
                  </a:lnTo>
                  <a:lnTo>
                    <a:pt x="435" y="472"/>
                  </a:lnTo>
                  <a:lnTo>
                    <a:pt x="425" y="467"/>
                  </a:lnTo>
                  <a:lnTo>
                    <a:pt x="423" y="455"/>
                  </a:lnTo>
                  <a:lnTo>
                    <a:pt x="415" y="445"/>
                  </a:lnTo>
                  <a:lnTo>
                    <a:pt x="422" y="424"/>
                  </a:lnTo>
                  <a:lnTo>
                    <a:pt x="426" y="393"/>
                  </a:lnTo>
                  <a:lnTo>
                    <a:pt x="427" y="379"/>
                  </a:lnTo>
                  <a:lnTo>
                    <a:pt x="433" y="357"/>
                  </a:lnTo>
                  <a:lnTo>
                    <a:pt x="432" y="338"/>
                  </a:lnTo>
                  <a:lnTo>
                    <a:pt x="433" y="324"/>
                  </a:lnTo>
                  <a:lnTo>
                    <a:pt x="430" y="309"/>
                  </a:lnTo>
                  <a:lnTo>
                    <a:pt x="427" y="293"/>
                  </a:lnTo>
                  <a:lnTo>
                    <a:pt x="426" y="278"/>
                  </a:lnTo>
                  <a:lnTo>
                    <a:pt x="413" y="264"/>
                  </a:lnTo>
                  <a:lnTo>
                    <a:pt x="405" y="261"/>
                  </a:lnTo>
                  <a:lnTo>
                    <a:pt x="397" y="251"/>
                  </a:lnTo>
                  <a:lnTo>
                    <a:pt x="389" y="237"/>
                  </a:lnTo>
                  <a:lnTo>
                    <a:pt x="378" y="225"/>
                  </a:lnTo>
                  <a:lnTo>
                    <a:pt x="369" y="211"/>
                  </a:lnTo>
                  <a:lnTo>
                    <a:pt x="367" y="192"/>
                  </a:lnTo>
                  <a:lnTo>
                    <a:pt x="355" y="185"/>
                  </a:lnTo>
                  <a:lnTo>
                    <a:pt x="353" y="171"/>
                  </a:lnTo>
                  <a:lnTo>
                    <a:pt x="343" y="153"/>
                  </a:lnTo>
                  <a:lnTo>
                    <a:pt x="331" y="146"/>
                  </a:lnTo>
                  <a:lnTo>
                    <a:pt x="317" y="130"/>
                  </a:lnTo>
                  <a:lnTo>
                    <a:pt x="306" y="130"/>
                  </a:lnTo>
                  <a:lnTo>
                    <a:pt x="295" y="130"/>
                  </a:lnTo>
                  <a:lnTo>
                    <a:pt x="283" y="146"/>
                  </a:lnTo>
                  <a:lnTo>
                    <a:pt x="280" y="158"/>
                  </a:lnTo>
                  <a:lnTo>
                    <a:pt x="267" y="156"/>
                  </a:lnTo>
                  <a:lnTo>
                    <a:pt x="252" y="168"/>
                  </a:lnTo>
                  <a:lnTo>
                    <a:pt x="245" y="173"/>
                  </a:lnTo>
                  <a:lnTo>
                    <a:pt x="238" y="180"/>
                  </a:lnTo>
                  <a:lnTo>
                    <a:pt x="229" y="178"/>
                  </a:lnTo>
                  <a:lnTo>
                    <a:pt x="211" y="182"/>
                  </a:lnTo>
                  <a:lnTo>
                    <a:pt x="200" y="187"/>
                  </a:lnTo>
                  <a:lnTo>
                    <a:pt x="193" y="189"/>
                  </a:lnTo>
                  <a:lnTo>
                    <a:pt x="190" y="175"/>
                  </a:lnTo>
                  <a:lnTo>
                    <a:pt x="190" y="161"/>
                  </a:lnTo>
                  <a:lnTo>
                    <a:pt x="193" y="182"/>
                  </a:lnTo>
                  <a:lnTo>
                    <a:pt x="200" y="168"/>
                  </a:lnTo>
                  <a:lnTo>
                    <a:pt x="194" y="153"/>
                  </a:lnTo>
                  <a:lnTo>
                    <a:pt x="183" y="146"/>
                  </a:lnTo>
                  <a:lnTo>
                    <a:pt x="168" y="127"/>
                  </a:lnTo>
                  <a:lnTo>
                    <a:pt x="183" y="134"/>
                  </a:lnTo>
                  <a:lnTo>
                    <a:pt x="181" y="122"/>
                  </a:lnTo>
                  <a:lnTo>
                    <a:pt x="170" y="120"/>
                  </a:lnTo>
                  <a:lnTo>
                    <a:pt x="166" y="109"/>
                  </a:lnTo>
                  <a:lnTo>
                    <a:pt x="151" y="106"/>
                  </a:lnTo>
                  <a:lnTo>
                    <a:pt x="162" y="111"/>
                  </a:lnTo>
                  <a:lnTo>
                    <a:pt x="163" y="122"/>
                  </a:lnTo>
                  <a:lnTo>
                    <a:pt x="151" y="113"/>
                  </a:lnTo>
                  <a:lnTo>
                    <a:pt x="127" y="96"/>
                  </a:lnTo>
                  <a:lnTo>
                    <a:pt x="118" y="91"/>
                  </a:lnTo>
                  <a:lnTo>
                    <a:pt x="105" y="87"/>
                  </a:lnTo>
                  <a:lnTo>
                    <a:pt x="115" y="82"/>
                  </a:lnTo>
                  <a:lnTo>
                    <a:pt x="129" y="83"/>
                  </a:lnTo>
                  <a:lnTo>
                    <a:pt x="124" y="72"/>
                  </a:lnTo>
                  <a:lnTo>
                    <a:pt x="115" y="72"/>
                  </a:lnTo>
                  <a:lnTo>
                    <a:pt x="102" y="75"/>
                  </a:lnTo>
                  <a:lnTo>
                    <a:pt x="86" y="82"/>
                  </a:lnTo>
                  <a:lnTo>
                    <a:pt x="64" y="82"/>
                  </a:lnTo>
                  <a:lnTo>
                    <a:pt x="51" y="87"/>
                  </a:lnTo>
                  <a:lnTo>
                    <a:pt x="41" y="88"/>
                  </a:lnTo>
                  <a:lnTo>
                    <a:pt x="48" y="82"/>
                  </a:lnTo>
                  <a:lnTo>
                    <a:pt x="55" y="75"/>
                  </a:lnTo>
                  <a:lnTo>
                    <a:pt x="46" y="70"/>
                  </a:lnTo>
                  <a:lnTo>
                    <a:pt x="37" y="60"/>
                  </a:lnTo>
                  <a:lnTo>
                    <a:pt x="37" y="75"/>
                  </a:lnTo>
                  <a:lnTo>
                    <a:pt x="28" y="87"/>
                  </a:lnTo>
                  <a:lnTo>
                    <a:pt x="19" y="93"/>
                  </a:lnTo>
                  <a:lnTo>
                    <a:pt x="8" y="101"/>
                  </a:lnTo>
                  <a:lnTo>
                    <a:pt x="17" y="83"/>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13" name="Freeform 12"/>
            <p:cNvSpPr>
              <a:spLocks/>
            </p:cNvSpPr>
            <p:nvPr/>
          </p:nvSpPr>
          <p:spPr bwMode="ltGray">
            <a:xfrm>
              <a:off x="4025" y="2653"/>
              <a:ext cx="376" cy="581"/>
            </a:xfrm>
            <a:custGeom>
              <a:avLst/>
              <a:gdLst>
                <a:gd name="T0" fmla="*/ 16 w 416"/>
                <a:gd name="T1" fmla="*/ 140 h 666"/>
                <a:gd name="T2" fmla="*/ 16 w 416"/>
                <a:gd name="T3" fmla="*/ 129 h 666"/>
                <a:gd name="T4" fmla="*/ 15 w 416"/>
                <a:gd name="T5" fmla="*/ 121 h 666"/>
                <a:gd name="T6" fmla="*/ 16 w 416"/>
                <a:gd name="T7" fmla="*/ 112 h 666"/>
                <a:gd name="T8" fmla="*/ 20 w 416"/>
                <a:gd name="T9" fmla="*/ 104 h 666"/>
                <a:gd name="T10" fmla="*/ 20 w 416"/>
                <a:gd name="T11" fmla="*/ 99 h 666"/>
                <a:gd name="T12" fmla="*/ 20 w 416"/>
                <a:gd name="T13" fmla="*/ 92 h 666"/>
                <a:gd name="T14" fmla="*/ 15 w 416"/>
                <a:gd name="T15" fmla="*/ 83 h 666"/>
                <a:gd name="T16" fmla="*/ 10 w 416"/>
                <a:gd name="T17" fmla="*/ 57 h 666"/>
                <a:gd name="T18" fmla="*/ 6 w 416"/>
                <a:gd name="T19" fmla="*/ 38 h 666"/>
                <a:gd name="T20" fmla="*/ 5 w 416"/>
                <a:gd name="T21" fmla="*/ 15 h 666"/>
                <a:gd name="T22" fmla="*/ 0 w 416"/>
                <a:gd name="T23" fmla="*/ 3 h 666"/>
                <a:gd name="T24" fmla="*/ 41 w 416"/>
                <a:gd name="T25" fmla="*/ 0 h 666"/>
                <a:gd name="T26" fmla="*/ 65 w 416"/>
                <a:gd name="T27" fmla="*/ 0 h 666"/>
                <a:gd name="T28" fmla="*/ 78 w 416"/>
                <a:gd name="T29" fmla="*/ 3 h 666"/>
                <a:gd name="T30" fmla="*/ 72 w 416"/>
                <a:gd name="T31" fmla="*/ 11 h 666"/>
                <a:gd name="T32" fmla="*/ 78 w 416"/>
                <a:gd name="T33" fmla="*/ 15 h 666"/>
                <a:gd name="T34" fmla="*/ 82 w 416"/>
                <a:gd name="T35" fmla="*/ 18 h 666"/>
                <a:gd name="T36" fmla="*/ 89 w 416"/>
                <a:gd name="T37" fmla="*/ 22 h 666"/>
                <a:gd name="T38" fmla="*/ 94 w 416"/>
                <a:gd name="T39" fmla="*/ 32 h 666"/>
                <a:gd name="T40" fmla="*/ 99 w 416"/>
                <a:gd name="T41" fmla="*/ 40 h 666"/>
                <a:gd name="T42" fmla="*/ 107 w 416"/>
                <a:gd name="T43" fmla="*/ 44 h 666"/>
                <a:gd name="T44" fmla="*/ 111 w 416"/>
                <a:gd name="T45" fmla="*/ 51 h 666"/>
                <a:gd name="T46" fmla="*/ 116 w 416"/>
                <a:gd name="T47" fmla="*/ 58 h 666"/>
                <a:gd name="T48" fmla="*/ 122 w 416"/>
                <a:gd name="T49" fmla="*/ 65 h 666"/>
                <a:gd name="T50" fmla="*/ 128 w 416"/>
                <a:gd name="T51" fmla="*/ 71 h 666"/>
                <a:gd name="T52" fmla="*/ 132 w 416"/>
                <a:gd name="T53" fmla="*/ 77 h 666"/>
                <a:gd name="T54" fmla="*/ 134 w 416"/>
                <a:gd name="T55" fmla="*/ 84 h 666"/>
                <a:gd name="T56" fmla="*/ 136 w 416"/>
                <a:gd name="T57" fmla="*/ 89 h 666"/>
                <a:gd name="T58" fmla="*/ 142 w 416"/>
                <a:gd name="T59" fmla="*/ 98 h 666"/>
                <a:gd name="T60" fmla="*/ 142 w 416"/>
                <a:gd name="T61" fmla="*/ 106 h 666"/>
                <a:gd name="T62" fmla="*/ 150 w 416"/>
                <a:gd name="T63" fmla="*/ 109 h 666"/>
                <a:gd name="T64" fmla="*/ 146 w 416"/>
                <a:gd name="T65" fmla="*/ 113 h 666"/>
                <a:gd name="T66" fmla="*/ 144 w 416"/>
                <a:gd name="T67" fmla="*/ 118 h 666"/>
                <a:gd name="T68" fmla="*/ 141 w 416"/>
                <a:gd name="T69" fmla="*/ 122 h 666"/>
                <a:gd name="T70" fmla="*/ 140 w 416"/>
                <a:gd name="T71" fmla="*/ 125 h 666"/>
                <a:gd name="T72" fmla="*/ 141 w 416"/>
                <a:gd name="T73" fmla="*/ 127 h 666"/>
                <a:gd name="T74" fmla="*/ 136 w 416"/>
                <a:gd name="T75" fmla="*/ 132 h 666"/>
                <a:gd name="T76" fmla="*/ 134 w 416"/>
                <a:gd name="T77" fmla="*/ 137 h 666"/>
                <a:gd name="T78" fmla="*/ 129 w 416"/>
                <a:gd name="T79" fmla="*/ 140 h 666"/>
                <a:gd name="T80" fmla="*/ 134 w 416"/>
                <a:gd name="T81" fmla="*/ 143 h 666"/>
                <a:gd name="T82" fmla="*/ 132 w 416"/>
                <a:gd name="T83" fmla="*/ 148 h 666"/>
                <a:gd name="T84" fmla="*/ 131 w 416"/>
                <a:gd name="T85" fmla="*/ 157 h 666"/>
                <a:gd name="T86" fmla="*/ 122 w 416"/>
                <a:gd name="T87" fmla="*/ 154 h 666"/>
                <a:gd name="T88" fmla="*/ 115 w 416"/>
                <a:gd name="T89" fmla="*/ 154 h 666"/>
                <a:gd name="T90" fmla="*/ 115 w 416"/>
                <a:gd name="T91" fmla="*/ 163 h 666"/>
                <a:gd name="T92" fmla="*/ 110 w 416"/>
                <a:gd name="T93" fmla="*/ 170 h 666"/>
                <a:gd name="T94" fmla="*/ 108 w 416"/>
                <a:gd name="T95" fmla="*/ 163 h 666"/>
                <a:gd name="T96" fmla="*/ 93 w 416"/>
                <a:gd name="T97" fmla="*/ 161 h 666"/>
                <a:gd name="T98" fmla="*/ 72 w 416"/>
                <a:gd name="T99" fmla="*/ 159 h 666"/>
                <a:gd name="T100" fmla="*/ 52 w 416"/>
                <a:gd name="T101" fmla="*/ 158 h 666"/>
                <a:gd name="T102" fmla="*/ 39 w 416"/>
                <a:gd name="T103" fmla="*/ 158 h 666"/>
                <a:gd name="T104" fmla="*/ 21 w 416"/>
                <a:gd name="T105" fmla="*/ 150 h 6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6"/>
                <a:gd name="T160" fmla="*/ 0 h 666"/>
                <a:gd name="T161" fmla="*/ 416 w 416"/>
                <a:gd name="T162" fmla="*/ 666 h 6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6" h="666">
                  <a:moveTo>
                    <a:pt x="53" y="575"/>
                  </a:moveTo>
                  <a:lnTo>
                    <a:pt x="49" y="563"/>
                  </a:lnTo>
                  <a:lnTo>
                    <a:pt x="45" y="553"/>
                  </a:lnTo>
                  <a:lnTo>
                    <a:pt x="42" y="537"/>
                  </a:lnTo>
                  <a:lnTo>
                    <a:pt x="45" y="525"/>
                  </a:lnTo>
                  <a:lnTo>
                    <a:pt x="45" y="505"/>
                  </a:lnTo>
                  <a:lnTo>
                    <a:pt x="48" y="493"/>
                  </a:lnTo>
                  <a:lnTo>
                    <a:pt x="46" y="485"/>
                  </a:lnTo>
                  <a:lnTo>
                    <a:pt x="42" y="474"/>
                  </a:lnTo>
                  <a:lnTo>
                    <a:pt x="41" y="459"/>
                  </a:lnTo>
                  <a:lnTo>
                    <a:pt x="41" y="447"/>
                  </a:lnTo>
                  <a:lnTo>
                    <a:pt x="44" y="438"/>
                  </a:lnTo>
                  <a:lnTo>
                    <a:pt x="46" y="431"/>
                  </a:lnTo>
                  <a:lnTo>
                    <a:pt x="48" y="412"/>
                  </a:lnTo>
                  <a:lnTo>
                    <a:pt x="54" y="405"/>
                  </a:lnTo>
                  <a:lnTo>
                    <a:pt x="57" y="398"/>
                  </a:lnTo>
                  <a:lnTo>
                    <a:pt x="61" y="392"/>
                  </a:lnTo>
                  <a:lnTo>
                    <a:pt x="55" y="385"/>
                  </a:lnTo>
                  <a:lnTo>
                    <a:pt x="55" y="376"/>
                  </a:lnTo>
                  <a:lnTo>
                    <a:pt x="55" y="369"/>
                  </a:lnTo>
                  <a:lnTo>
                    <a:pt x="54" y="359"/>
                  </a:lnTo>
                  <a:lnTo>
                    <a:pt x="49" y="350"/>
                  </a:lnTo>
                  <a:lnTo>
                    <a:pt x="44" y="333"/>
                  </a:lnTo>
                  <a:lnTo>
                    <a:pt x="42" y="323"/>
                  </a:lnTo>
                  <a:lnTo>
                    <a:pt x="36" y="307"/>
                  </a:lnTo>
                  <a:lnTo>
                    <a:pt x="32" y="271"/>
                  </a:lnTo>
                  <a:lnTo>
                    <a:pt x="26" y="223"/>
                  </a:lnTo>
                  <a:lnTo>
                    <a:pt x="26" y="215"/>
                  </a:lnTo>
                  <a:lnTo>
                    <a:pt x="19" y="156"/>
                  </a:lnTo>
                  <a:lnTo>
                    <a:pt x="18" y="149"/>
                  </a:lnTo>
                  <a:lnTo>
                    <a:pt x="16" y="132"/>
                  </a:lnTo>
                  <a:lnTo>
                    <a:pt x="12" y="105"/>
                  </a:lnTo>
                  <a:lnTo>
                    <a:pt x="6" y="60"/>
                  </a:lnTo>
                  <a:lnTo>
                    <a:pt x="6" y="52"/>
                  </a:lnTo>
                  <a:lnTo>
                    <a:pt x="1" y="21"/>
                  </a:lnTo>
                  <a:lnTo>
                    <a:pt x="0" y="3"/>
                  </a:lnTo>
                  <a:lnTo>
                    <a:pt x="72" y="3"/>
                  </a:lnTo>
                  <a:lnTo>
                    <a:pt x="86" y="0"/>
                  </a:lnTo>
                  <a:lnTo>
                    <a:pt x="113" y="0"/>
                  </a:lnTo>
                  <a:lnTo>
                    <a:pt x="127" y="3"/>
                  </a:lnTo>
                  <a:lnTo>
                    <a:pt x="146" y="3"/>
                  </a:lnTo>
                  <a:lnTo>
                    <a:pt x="178" y="0"/>
                  </a:lnTo>
                  <a:lnTo>
                    <a:pt x="219" y="0"/>
                  </a:lnTo>
                  <a:lnTo>
                    <a:pt x="216" y="7"/>
                  </a:lnTo>
                  <a:lnTo>
                    <a:pt x="212" y="12"/>
                  </a:lnTo>
                  <a:lnTo>
                    <a:pt x="200" y="29"/>
                  </a:lnTo>
                  <a:lnTo>
                    <a:pt x="197" y="36"/>
                  </a:lnTo>
                  <a:lnTo>
                    <a:pt x="198" y="45"/>
                  </a:lnTo>
                  <a:lnTo>
                    <a:pt x="204" y="52"/>
                  </a:lnTo>
                  <a:lnTo>
                    <a:pt x="210" y="55"/>
                  </a:lnTo>
                  <a:lnTo>
                    <a:pt x="214" y="60"/>
                  </a:lnTo>
                  <a:lnTo>
                    <a:pt x="219" y="67"/>
                  </a:lnTo>
                  <a:lnTo>
                    <a:pt x="223" y="72"/>
                  </a:lnTo>
                  <a:lnTo>
                    <a:pt x="228" y="72"/>
                  </a:lnTo>
                  <a:lnTo>
                    <a:pt x="232" y="74"/>
                  </a:lnTo>
                  <a:lnTo>
                    <a:pt x="238" y="74"/>
                  </a:lnTo>
                  <a:lnTo>
                    <a:pt x="242" y="88"/>
                  </a:lnTo>
                  <a:lnTo>
                    <a:pt x="247" y="98"/>
                  </a:lnTo>
                  <a:lnTo>
                    <a:pt x="252" y="116"/>
                  </a:lnTo>
                  <a:lnTo>
                    <a:pt x="257" y="124"/>
                  </a:lnTo>
                  <a:lnTo>
                    <a:pt x="264" y="139"/>
                  </a:lnTo>
                  <a:lnTo>
                    <a:pt x="266" y="149"/>
                  </a:lnTo>
                  <a:lnTo>
                    <a:pt x="273" y="158"/>
                  </a:lnTo>
                  <a:lnTo>
                    <a:pt x="278" y="163"/>
                  </a:lnTo>
                  <a:lnTo>
                    <a:pt x="283" y="166"/>
                  </a:lnTo>
                  <a:lnTo>
                    <a:pt x="292" y="177"/>
                  </a:lnTo>
                  <a:lnTo>
                    <a:pt x="297" y="194"/>
                  </a:lnTo>
                  <a:lnTo>
                    <a:pt x="302" y="201"/>
                  </a:lnTo>
                  <a:lnTo>
                    <a:pt x="308" y="201"/>
                  </a:lnTo>
                  <a:lnTo>
                    <a:pt x="317" y="215"/>
                  </a:lnTo>
                  <a:lnTo>
                    <a:pt x="322" y="220"/>
                  </a:lnTo>
                  <a:lnTo>
                    <a:pt x="321" y="229"/>
                  </a:lnTo>
                  <a:lnTo>
                    <a:pt x="327" y="241"/>
                  </a:lnTo>
                  <a:lnTo>
                    <a:pt x="328" y="252"/>
                  </a:lnTo>
                  <a:lnTo>
                    <a:pt x="333" y="256"/>
                  </a:lnTo>
                  <a:lnTo>
                    <a:pt x="338" y="268"/>
                  </a:lnTo>
                  <a:lnTo>
                    <a:pt x="348" y="272"/>
                  </a:lnTo>
                  <a:lnTo>
                    <a:pt x="355" y="280"/>
                  </a:lnTo>
                  <a:lnTo>
                    <a:pt x="359" y="283"/>
                  </a:lnTo>
                  <a:lnTo>
                    <a:pt x="361" y="294"/>
                  </a:lnTo>
                  <a:lnTo>
                    <a:pt x="363" y="301"/>
                  </a:lnTo>
                  <a:lnTo>
                    <a:pt x="366" y="309"/>
                  </a:lnTo>
                  <a:lnTo>
                    <a:pt x="367" y="318"/>
                  </a:lnTo>
                  <a:lnTo>
                    <a:pt x="366" y="328"/>
                  </a:lnTo>
                  <a:lnTo>
                    <a:pt x="367" y="338"/>
                  </a:lnTo>
                  <a:lnTo>
                    <a:pt x="372" y="347"/>
                  </a:lnTo>
                  <a:lnTo>
                    <a:pt x="377" y="350"/>
                  </a:lnTo>
                  <a:lnTo>
                    <a:pt x="387" y="361"/>
                  </a:lnTo>
                  <a:lnTo>
                    <a:pt x="387" y="369"/>
                  </a:lnTo>
                  <a:lnTo>
                    <a:pt x="391" y="381"/>
                  </a:lnTo>
                  <a:lnTo>
                    <a:pt x="391" y="398"/>
                  </a:lnTo>
                  <a:lnTo>
                    <a:pt x="390" y="408"/>
                  </a:lnTo>
                  <a:lnTo>
                    <a:pt x="392" y="414"/>
                  </a:lnTo>
                  <a:lnTo>
                    <a:pt x="399" y="416"/>
                  </a:lnTo>
                  <a:lnTo>
                    <a:pt x="407" y="421"/>
                  </a:lnTo>
                  <a:lnTo>
                    <a:pt x="415" y="426"/>
                  </a:lnTo>
                  <a:lnTo>
                    <a:pt x="410" y="436"/>
                  </a:lnTo>
                  <a:lnTo>
                    <a:pt x="405" y="447"/>
                  </a:lnTo>
                  <a:lnTo>
                    <a:pt x="400" y="445"/>
                  </a:lnTo>
                  <a:lnTo>
                    <a:pt x="395" y="445"/>
                  </a:lnTo>
                  <a:lnTo>
                    <a:pt x="397" y="452"/>
                  </a:lnTo>
                  <a:lnTo>
                    <a:pt x="395" y="462"/>
                  </a:lnTo>
                  <a:lnTo>
                    <a:pt x="391" y="467"/>
                  </a:lnTo>
                  <a:lnTo>
                    <a:pt x="385" y="467"/>
                  </a:lnTo>
                  <a:lnTo>
                    <a:pt x="388" y="477"/>
                  </a:lnTo>
                  <a:lnTo>
                    <a:pt x="391" y="483"/>
                  </a:lnTo>
                  <a:lnTo>
                    <a:pt x="390" y="493"/>
                  </a:lnTo>
                  <a:lnTo>
                    <a:pt x="384" y="491"/>
                  </a:lnTo>
                  <a:lnTo>
                    <a:pt x="379" y="493"/>
                  </a:lnTo>
                  <a:lnTo>
                    <a:pt x="379" y="500"/>
                  </a:lnTo>
                  <a:lnTo>
                    <a:pt x="385" y="496"/>
                  </a:lnTo>
                  <a:lnTo>
                    <a:pt x="384" y="508"/>
                  </a:lnTo>
                  <a:lnTo>
                    <a:pt x="382" y="515"/>
                  </a:lnTo>
                  <a:lnTo>
                    <a:pt x="375" y="515"/>
                  </a:lnTo>
                  <a:lnTo>
                    <a:pt x="375" y="525"/>
                  </a:lnTo>
                  <a:lnTo>
                    <a:pt x="366" y="525"/>
                  </a:lnTo>
                  <a:lnTo>
                    <a:pt x="367" y="534"/>
                  </a:lnTo>
                  <a:lnTo>
                    <a:pt x="366" y="541"/>
                  </a:lnTo>
                  <a:lnTo>
                    <a:pt x="365" y="553"/>
                  </a:lnTo>
                  <a:lnTo>
                    <a:pt x="356" y="546"/>
                  </a:lnTo>
                  <a:lnTo>
                    <a:pt x="356" y="556"/>
                  </a:lnTo>
                  <a:lnTo>
                    <a:pt x="361" y="561"/>
                  </a:lnTo>
                  <a:lnTo>
                    <a:pt x="366" y="563"/>
                  </a:lnTo>
                  <a:lnTo>
                    <a:pt x="362" y="575"/>
                  </a:lnTo>
                  <a:lnTo>
                    <a:pt x="365" y="582"/>
                  </a:lnTo>
                  <a:lnTo>
                    <a:pt x="361" y="585"/>
                  </a:lnTo>
                  <a:lnTo>
                    <a:pt x="359" y="596"/>
                  </a:lnTo>
                  <a:lnTo>
                    <a:pt x="361" y="606"/>
                  </a:lnTo>
                  <a:lnTo>
                    <a:pt x="359" y="612"/>
                  </a:lnTo>
                  <a:lnTo>
                    <a:pt x="347" y="612"/>
                  </a:lnTo>
                  <a:lnTo>
                    <a:pt x="338" y="606"/>
                  </a:lnTo>
                  <a:lnTo>
                    <a:pt x="333" y="603"/>
                  </a:lnTo>
                  <a:lnTo>
                    <a:pt x="325" y="599"/>
                  </a:lnTo>
                  <a:lnTo>
                    <a:pt x="320" y="599"/>
                  </a:lnTo>
                  <a:lnTo>
                    <a:pt x="314" y="603"/>
                  </a:lnTo>
                  <a:lnTo>
                    <a:pt x="311" y="610"/>
                  </a:lnTo>
                  <a:lnTo>
                    <a:pt x="313" y="628"/>
                  </a:lnTo>
                  <a:lnTo>
                    <a:pt x="314" y="637"/>
                  </a:lnTo>
                  <a:lnTo>
                    <a:pt x="313" y="654"/>
                  </a:lnTo>
                  <a:lnTo>
                    <a:pt x="313" y="665"/>
                  </a:lnTo>
                  <a:lnTo>
                    <a:pt x="302" y="665"/>
                  </a:lnTo>
                  <a:lnTo>
                    <a:pt x="297" y="660"/>
                  </a:lnTo>
                  <a:lnTo>
                    <a:pt x="297" y="647"/>
                  </a:lnTo>
                  <a:lnTo>
                    <a:pt x="297" y="637"/>
                  </a:lnTo>
                  <a:lnTo>
                    <a:pt x="275" y="635"/>
                  </a:lnTo>
                  <a:lnTo>
                    <a:pt x="262" y="632"/>
                  </a:lnTo>
                  <a:lnTo>
                    <a:pt x="254" y="632"/>
                  </a:lnTo>
                  <a:lnTo>
                    <a:pt x="217" y="628"/>
                  </a:lnTo>
                  <a:lnTo>
                    <a:pt x="204" y="628"/>
                  </a:lnTo>
                  <a:lnTo>
                    <a:pt x="196" y="625"/>
                  </a:lnTo>
                  <a:lnTo>
                    <a:pt x="177" y="625"/>
                  </a:lnTo>
                  <a:lnTo>
                    <a:pt x="162" y="622"/>
                  </a:lnTo>
                  <a:lnTo>
                    <a:pt x="140" y="620"/>
                  </a:lnTo>
                  <a:lnTo>
                    <a:pt x="133" y="620"/>
                  </a:lnTo>
                  <a:lnTo>
                    <a:pt x="114" y="618"/>
                  </a:lnTo>
                  <a:lnTo>
                    <a:pt x="108" y="618"/>
                  </a:lnTo>
                  <a:lnTo>
                    <a:pt x="64" y="612"/>
                  </a:lnTo>
                  <a:lnTo>
                    <a:pt x="58" y="603"/>
                  </a:lnTo>
                  <a:lnTo>
                    <a:pt x="58" y="589"/>
                  </a:lnTo>
                  <a:lnTo>
                    <a:pt x="53" y="575"/>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14" name="Freeform 13"/>
            <p:cNvSpPr>
              <a:spLocks/>
            </p:cNvSpPr>
            <p:nvPr/>
          </p:nvSpPr>
          <p:spPr bwMode="ltGray">
            <a:xfrm>
              <a:off x="1525" y="898"/>
              <a:ext cx="488" cy="878"/>
            </a:xfrm>
            <a:custGeom>
              <a:avLst/>
              <a:gdLst>
                <a:gd name="T0" fmla="*/ 160 w 541"/>
                <a:gd name="T1" fmla="*/ 255 h 1007"/>
                <a:gd name="T2" fmla="*/ 6 w 541"/>
                <a:gd name="T3" fmla="*/ 255 h 1007"/>
                <a:gd name="T4" fmla="*/ 9 w 541"/>
                <a:gd name="T5" fmla="*/ 180 h 1007"/>
                <a:gd name="T6" fmla="*/ 7 w 541"/>
                <a:gd name="T7" fmla="*/ 174 h 1007"/>
                <a:gd name="T8" fmla="*/ 2 w 541"/>
                <a:gd name="T9" fmla="*/ 173 h 1007"/>
                <a:gd name="T10" fmla="*/ 2 w 541"/>
                <a:gd name="T11" fmla="*/ 167 h 1007"/>
                <a:gd name="T12" fmla="*/ 5 w 541"/>
                <a:gd name="T13" fmla="*/ 156 h 1007"/>
                <a:gd name="T14" fmla="*/ 12 w 541"/>
                <a:gd name="T15" fmla="*/ 152 h 1007"/>
                <a:gd name="T16" fmla="*/ 13 w 541"/>
                <a:gd name="T17" fmla="*/ 146 h 1007"/>
                <a:gd name="T18" fmla="*/ 17 w 541"/>
                <a:gd name="T19" fmla="*/ 137 h 1007"/>
                <a:gd name="T20" fmla="*/ 23 w 541"/>
                <a:gd name="T21" fmla="*/ 124 h 1007"/>
                <a:gd name="T22" fmla="*/ 20 w 541"/>
                <a:gd name="T23" fmla="*/ 116 h 1007"/>
                <a:gd name="T24" fmla="*/ 14 w 541"/>
                <a:gd name="T25" fmla="*/ 116 h 1007"/>
                <a:gd name="T26" fmla="*/ 10 w 541"/>
                <a:gd name="T27" fmla="*/ 109 h 1007"/>
                <a:gd name="T28" fmla="*/ 9 w 541"/>
                <a:gd name="T29" fmla="*/ 99 h 1007"/>
                <a:gd name="T30" fmla="*/ 5 w 541"/>
                <a:gd name="T31" fmla="*/ 64 h 1007"/>
                <a:gd name="T32" fmla="*/ 37 w 541"/>
                <a:gd name="T33" fmla="*/ 37 h 1007"/>
                <a:gd name="T34" fmla="*/ 45 w 541"/>
                <a:gd name="T35" fmla="*/ 46 h 1007"/>
                <a:gd name="T36" fmla="*/ 46 w 541"/>
                <a:gd name="T37" fmla="*/ 52 h 1007"/>
                <a:gd name="T38" fmla="*/ 46 w 541"/>
                <a:gd name="T39" fmla="*/ 57 h 1007"/>
                <a:gd name="T40" fmla="*/ 60 w 541"/>
                <a:gd name="T41" fmla="*/ 65 h 1007"/>
                <a:gd name="T42" fmla="*/ 70 w 541"/>
                <a:gd name="T43" fmla="*/ 75 h 1007"/>
                <a:gd name="T44" fmla="*/ 74 w 541"/>
                <a:gd name="T45" fmla="*/ 80 h 1007"/>
                <a:gd name="T46" fmla="*/ 79 w 541"/>
                <a:gd name="T47" fmla="*/ 82 h 1007"/>
                <a:gd name="T48" fmla="*/ 85 w 541"/>
                <a:gd name="T49" fmla="*/ 85 h 1007"/>
                <a:gd name="T50" fmla="*/ 91 w 541"/>
                <a:gd name="T51" fmla="*/ 85 h 1007"/>
                <a:gd name="T52" fmla="*/ 88 w 541"/>
                <a:gd name="T53" fmla="*/ 94 h 1007"/>
                <a:gd name="T54" fmla="*/ 87 w 541"/>
                <a:gd name="T55" fmla="*/ 104 h 1007"/>
                <a:gd name="T56" fmla="*/ 87 w 541"/>
                <a:gd name="T57" fmla="*/ 106 h 1007"/>
                <a:gd name="T58" fmla="*/ 87 w 541"/>
                <a:gd name="T59" fmla="*/ 112 h 1007"/>
                <a:gd name="T60" fmla="*/ 84 w 541"/>
                <a:gd name="T61" fmla="*/ 117 h 1007"/>
                <a:gd name="T62" fmla="*/ 82 w 541"/>
                <a:gd name="T63" fmla="*/ 123 h 1007"/>
                <a:gd name="T64" fmla="*/ 90 w 541"/>
                <a:gd name="T65" fmla="*/ 128 h 1007"/>
                <a:gd name="T66" fmla="*/ 98 w 541"/>
                <a:gd name="T67" fmla="*/ 124 h 1007"/>
                <a:gd name="T68" fmla="*/ 106 w 541"/>
                <a:gd name="T69" fmla="*/ 124 h 1007"/>
                <a:gd name="T70" fmla="*/ 108 w 541"/>
                <a:gd name="T71" fmla="*/ 128 h 1007"/>
                <a:gd name="T72" fmla="*/ 116 w 541"/>
                <a:gd name="T73" fmla="*/ 142 h 1007"/>
                <a:gd name="T74" fmla="*/ 118 w 541"/>
                <a:gd name="T75" fmla="*/ 151 h 1007"/>
                <a:gd name="T76" fmla="*/ 123 w 541"/>
                <a:gd name="T77" fmla="*/ 153 h 1007"/>
                <a:gd name="T78" fmla="*/ 129 w 541"/>
                <a:gd name="T79" fmla="*/ 160 h 1007"/>
                <a:gd name="T80" fmla="*/ 136 w 541"/>
                <a:gd name="T81" fmla="*/ 167 h 1007"/>
                <a:gd name="T82" fmla="*/ 138 w 541"/>
                <a:gd name="T83" fmla="*/ 164 h 1007"/>
                <a:gd name="T84" fmla="*/ 152 w 541"/>
                <a:gd name="T85" fmla="*/ 166 h 1007"/>
                <a:gd name="T86" fmla="*/ 160 w 541"/>
                <a:gd name="T87" fmla="*/ 163 h 1007"/>
                <a:gd name="T88" fmla="*/ 173 w 541"/>
                <a:gd name="T89" fmla="*/ 162 h 1007"/>
                <a:gd name="T90" fmla="*/ 179 w 541"/>
                <a:gd name="T91" fmla="*/ 160 h 1007"/>
                <a:gd name="T92" fmla="*/ 180 w 541"/>
                <a:gd name="T93" fmla="*/ 156 h 1007"/>
                <a:gd name="T94" fmla="*/ 187 w 541"/>
                <a:gd name="T95" fmla="*/ 159 h 1007"/>
                <a:gd name="T96" fmla="*/ 191 w 541"/>
                <a:gd name="T97" fmla="*/ 163 h 10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1"/>
                <a:gd name="T148" fmla="*/ 0 h 1007"/>
                <a:gd name="T149" fmla="*/ 541 w 541"/>
                <a:gd name="T150" fmla="*/ 1007 h 10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1" h="1007">
                  <a:moveTo>
                    <a:pt x="540" y="1006"/>
                  </a:moveTo>
                  <a:lnTo>
                    <a:pt x="502" y="1006"/>
                  </a:lnTo>
                  <a:lnTo>
                    <a:pt x="499" y="1004"/>
                  </a:lnTo>
                  <a:lnTo>
                    <a:pt x="448" y="1004"/>
                  </a:lnTo>
                  <a:lnTo>
                    <a:pt x="442" y="1006"/>
                  </a:lnTo>
                  <a:lnTo>
                    <a:pt x="370" y="1006"/>
                  </a:lnTo>
                  <a:lnTo>
                    <a:pt x="279" y="1004"/>
                  </a:lnTo>
                  <a:lnTo>
                    <a:pt x="18" y="1004"/>
                  </a:lnTo>
                  <a:lnTo>
                    <a:pt x="18" y="748"/>
                  </a:lnTo>
                  <a:lnTo>
                    <a:pt x="22" y="733"/>
                  </a:lnTo>
                  <a:lnTo>
                    <a:pt x="25" y="716"/>
                  </a:lnTo>
                  <a:lnTo>
                    <a:pt x="23" y="710"/>
                  </a:lnTo>
                  <a:lnTo>
                    <a:pt x="23" y="705"/>
                  </a:lnTo>
                  <a:lnTo>
                    <a:pt x="28" y="697"/>
                  </a:lnTo>
                  <a:lnTo>
                    <a:pt x="28" y="690"/>
                  </a:lnTo>
                  <a:lnTo>
                    <a:pt x="19" y="681"/>
                  </a:lnTo>
                  <a:lnTo>
                    <a:pt x="14" y="683"/>
                  </a:lnTo>
                  <a:lnTo>
                    <a:pt x="11" y="679"/>
                  </a:lnTo>
                  <a:lnTo>
                    <a:pt x="6" y="681"/>
                  </a:lnTo>
                  <a:lnTo>
                    <a:pt x="2" y="679"/>
                  </a:lnTo>
                  <a:lnTo>
                    <a:pt x="2" y="668"/>
                  </a:lnTo>
                  <a:lnTo>
                    <a:pt x="0" y="666"/>
                  </a:lnTo>
                  <a:lnTo>
                    <a:pt x="0" y="661"/>
                  </a:lnTo>
                  <a:lnTo>
                    <a:pt x="2" y="654"/>
                  </a:lnTo>
                  <a:lnTo>
                    <a:pt x="2" y="647"/>
                  </a:lnTo>
                  <a:lnTo>
                    <a:pt x="7" y="637"/>
                  </a:lnTo>
                  <a:lnTo>
                    <a:pt x="13" y="621"/>
                  </a:lnTo>
                  <a:lnTo>
                    <a:pt x="16" y="611"/>
                  </a:lnTo>
                  <a:lnTo>
                    <a:pt x="21" y="606"/>
                  </a:lnTo>
                  <a:lnTo>
                    <a:pt x="25" y="604"/>
                  </a:lnTo>
                  <a:lnTo>
                    <a:pt x="26" y="599"/>
                  </a:lnTo>
                  <a:lnTo>
                    <a:pt x="31" y="597"/>
                  </a:lnTo>
                  <a:lnTo>
                    <a:pt x="34" y="580"/>
                  </a:lnTo>
                  <a:lnTo>
                    <a:pt x="35" y="575"/>
                  </a:lnTo>
                  <a:lnTo>
                    <a:pt x="34" y="575"/>
                  </a:lnTo>
                  <a:lnTo>
                    <a:pt x="34" y="570"/>
                  </a:lnTo>
                  <a:lnTo>
                    <a:pt x="40" y="561"/>
                  </a:lnTo>
                  <a:lnTo>
                    <a:pt x="42" y="558"/>
                  </a:lnTo>
                  <a:lnTo>
                    <a:pt x="45" y="549"/>
                  </a:lnTo>
                  <a:lnTo>
                    <a:pt x="47" y="539"/>
                  </a:lnTo>
                  <a:lnTo>
                    <a:pt x="50" y="530"/>
                  </a:lnTo>
                  <a:lnTo>
                    <a:pt x="58" y="508"/>
                  </a:lnTo>
                  <a:lnTo>
                    <a:pt x="60" y="501"/>
                  </a:lnTo>
                  <a:lnTo>
                    <a:pt x="67" y="487"/>
                  </a:lnTo>
                  <a:lnTo>
                    <a:pt x="65" y="482"/>
                  </a:lnTo>
                  <a:lnTo>
                    <a:pt x="61" y="475"/>
                  </a:lnTo>
                  <a:lnTo>
                    <a:pt x="60" y="464"/>
                  </a:lnTo>
                  <a:lnTo>
                    <a:pt x="57" y="460"/>
                  </a:lnTo>
                  <a:lnTo>
                    <a:pt x="50" y="460"/>
                  </a:lnTo>
                  <a:lnTo>
                    <a:pt x="47" y="453"/>
                  </a:lnTo>
                  <a:lnTo>
                    <a:pt x="42" y="457"/>
                  </a:lnTo>
                  <a:lnTo>
                    <a:pt x="40" y="451"/>
                  </a:lnTo>
                  <a:lnTo>
                    <a:pt x="37" y="448"/>
                  </a:lnTo>
                  <a:lnTo>
                    <a:pt x="34" y="443"/>
                  </a:lnTo>
                  <a:lnTo>
                    <a:pt x="29" y="433"/>
                  </a:lnTo>
                  <a:lnTo>
                    <a:pt x="26" y="429"/>
                  </a:lnTo>
                  <a:lnTo>
                    <a:pt x="23" y="420"/>
                  </a:lnTo>
                  <a:lnTo>
                    <a:pt x="26" y="405"/>
                  </a:lnTo>
                  <a:lnTo>
                    <a:pt x="23" y="400"/>
                  </a:lnTo>
                  <a:lnTo>
                    <a:pt x="23" y="391"/>
                  </a:lnTo>
                  <a:lnTo>
                    <a:pt x="16" y="381"/>
                  </a:lnTo>
                  <a:lnTo>
                    <a:pt x="18" y="374"/>
                  </a:lnTo>
                  <a:lnTo>
                    <a:pt x="18" y="269"/>
                  </a:lnTo>
                  <a:lnTo>
                    <a:pt x="16" y="249"/>
                  </a:lnTo>
                  <a:lnTo>
                    <a:pt x="18" y="235"/>
                  </a:lnTo>
                  <a:lnTo>
                    <a:pt x="18" y="0"/>
                  </a:lnTo>
                  <a:lnTo>
                    <a:pt x="103" y="0"/>
                  </a:lnTo>
                  <a:lnTo>
                    <a:pt x="103" y="144"/>
                  </a:lnTo>
                  <a:lnTo>
                    <a:pt x="105" y="149"/>
                  </a:lnTo>
                  <a:lnTo>
                    <a:pt x="118" y="170"/>
                  </a:lnTo>
                  <a:lnTo>
                    <a:pt x="121" y="177"/>
                  </a:lnTo>
                  <a:lnTo>
                    <a:pt x="125" y="181"/>
                  </a:lnTo>
                  <a:lnTo>
                    <a:pt x="131" y="187"/>
                  </a:lnTo>
                  <a:lnTo>
                    <a:pt x="131" y="194"/>
                  </a:lnTo>
                  <a:lnTo>
                    <a:pt x="135" y="199"/>
                  </a:lnTo>
                  <a:lnTo>
                    <a:pt x="133" y="207"/>
                  </a:lnTo>
                  <a:lnTo>
                    <a:pt x="131" y="209"/>
                  </a:lnTo>
                  <a:lnTo>
                    <a:pt x="137" y="218"/>
                  </a:lnTo>
                  <a:lnTo>
                    <a:pt x="137" y="220"/>
                  </a:lnTo>
                  <a:lnTo>
                    <a:pt x="131" y="225"/>
                  </a:lnTo>
                  <a:lnTo>
                    <a:pt x="145" y="235"/>
                  </a:lnTo>
                  <a:lnTo>
                    <a:pt x="148" y="238"/>
                  </a:lnTo>
                  <a:lnTo>
                    <a:pt x="150" y="244"/>
                  </a:lnTo>
                  <a:lnTo>
                    <a:pt x="167" y="252"/>
                  </a:lnTo>
                  <a:lnTo>
                    <a:pt x="170" y="259"/>
                  </a:lnTo>
                  <a:lnTo>
                    <a:pt x="181" y="270"/>
                  </a:lnTo>
                  <a:lnTo>
                    <a:pt x="189" y="285"/>
                  </a:lnTo>
                  <a:lnTo>
                    <a:pt x="198" y="297"/>
                  </a:lnTo>
                  <a:lnTo>
                    <a:pt x="200" y="300"/>
                  </a:lnTo>
                  <a:lnTo>
                    <a:pt x="200" y="309"/>
                  </a:lnTo>
                  <a:lnTo>
                    <a:pt x="205" y="314"/>
                  </a:lnTo>
                  <a:lnTo>
                    <a:pt x="208" y="317"/>
                  </a:lnTo>
                  <a:lnTo>
                    <a:pt x="215" y="324"/>
                  </a:lnTo>
                  <a:lnTo>
                    <a:pt x="213" y="331"/>
                  </a:lnTo>
                  <a:lnTo>
                    <a:pt x="217" y="331"/>
                  </a:lnTo>
                  <a:lnTo>
                    <a:pt x="225" y="324"/>
                  </a:lnTo>
                  <a:lnTo>
                    <a:pt x="228" y="333"/>
                  </a:lnTo>
                  <a:lnTo>
                    <a:pt x="228" y="338"/>
                  </a:lnTo>
                  <a:lnTo>
                    <a:pt x="230" y="340"/>
                  </a:lnTo>
                  <a:lnTo>
                    <a:pt x="236" y="338"/>
                  </a:lnTo>
                  <a:lnTo>
                    <a:pt x="243" y="338"/>
                  </a:lnTo>
                  <a:lnTo>
                    <a:pt x="248" y="335"/>
                  </a:lnTo>
                  <a:lnTo>
                    <a:pt x="252" y="335"/>
                  </a:lnTo>
                  <a:lnTo>
                    <a:pt x="254" y="338"/>
                  </a:lnTo>
                  <a:lnTo>
                    <a:pt x="252" y="350"/>
                  </a:lnTo>
                  <a:lnTo>
                    <a:pt x="252" y="358"/>
                  </a:lnTo>
                  <a:lnTo>
                    <a:pt x="248" y="359"/>
                  </a:lnTo>
                  <a:lnTo>
                    <a:pt x="249" y="369"/>
                  </a:lnTo>
                  <a:lnTo>
                    <a:pt x="244" y="391"/>
                  </a:lnTo>
                  <a:lnTo>
                    <a:pt x="243" y="393"/>
                  </a:lnTo>
                  <a:lnTo>
                    <a:pt x="244" y="400"/>
                  </a:lnTo>
                  <a:lnTo>
                    <a:pt x="244" y="405"/>
                  </a:lnTo>
                  <a:lnTo>
                    <a:pt x="238" y="407"/>
                  </a:lnTo>
                  <a:lnTo>
                    <a:pt x="238" y="412"/>
                  </a:lnTo>
                  <a:lnTo>
                    <a:pt x="243" y="417"/>
                  </a:lnTo>
                  <a:lnTo>
                    <a:pt x="243" y="420"/>
                  </a:lnTo>
                  <a:lnTo>
                    <a:pt x="239" y="424"/>
                  </a:lnTo>
                  <a:lnTo>
                    <a:pt x="243" y="431"/>
                  </a:lnTo>
                  <a:lnTo>
                    <a:pt x="247" y="433"/>
                  </a:lnTo>
                  <a:lnTo>
                    <a:pt x="247" y="441"/>
                  </a:lnTo>
                  <a:lnTo>
                    <a:pt x="249" y="448"/>
                  </a:lnTo>
                  <a:lnTo>
                    <a:pt x="241" y="453"/>
                  </a:lnTo>
                  <a:lnTo>
                    <a:pt x="236" y="457"/>
                  </a:lnTo>
                  <a:lnTo>
                    <a:pt x="235" y="462"/>
                  </a:lnTo>
                  <a:lnTo>
                    <a:pt x="236" y="469"/>
                  </a:lnTo>
                  <a:lnTo>
                    <a:pt x="239" y="475"/>
                  </a:lnTo>
                  <a:lnTo>
                    <a:pt x="239" y="480"/>
                  </a:lnTo>
                  <a:lnTo>
                    <a:pt x="233" y="484"/>
                  </a:lnTo>
                  <a:lnTo>
                    <a:pt x="235" y="494"/>
                  </a:lnTo>
                  <a:lnTo>
                    <a:pt x="243" y="494"/>
                  </a:lnTo>
                  <a:lnTo>
                    <a:pt x="244" y="499"/>
                  </a:lnTo>
                  <a:lnTo>
                    <a:pt x="252" y="508"/>
                  </a:lnTo>
                  <a:lnTo>
                    <a:pt x="258" y="506"/>
                  </a:lnTo>
                  <a:lnTo>
                    <a:pt x="263" y="496"/>
                  </a:lnTo>
                  <a:lnTo>
                    <a:pt x="268" y="496"/>
                  </a:lnTo>
                  <a:lnTo>
                    <a:pt x="276" y="487"/>
                  </a:lnTo>
                  <a:lnTo>
                    <a:pt x="284" y="472"/>
                  </a:lnTo>
                  <a:lnTo>
                    <a:pt x="289" y="472"/>
                  </a:lnTo>
                  <a:lnTo>
                    <a:pt x="292" y="482"/>
                  </a:lnTo>
                  <a:lnTo>
                    <a:pt x="299" y="487"/>
                  </a:lnTo>
                  <a:lnTo>
                    <a:pt x="301" y="489"/>
                  </a:lnTo>
                  <a:lnTo>
                    <a:pt x="299" y="496"/>
                  </a:lnTo>
                  <a:lnTo>
                    <a:pt x="304" y="499"/>
                  </a:lnTo>
                  <a:lnTo>
                    <a:pt x="304" y="508"/>
                  </a:lnTo>
                  <a:lnTo>
                    <a:pt x="306" y="522"/>
                  </a:lnTo>
                  <a:lnTo>
                    <a:pt x="308" y="532"/>
                  </a:lnTo>
                  <a:lnTo>
                    <a:pt x="319" y="553"/>
                  </a:lnTo>
                  <a:lnTo>
                    <a:pt x="325" y="556"/>
                  </a:lnTo>
                  <a:lnTo>
                    <a:pt x="331" y="566"/>
                  </a:lnTo>
                  <a:lnTo>
                    <a:pt x="331" y="580"/>
                  </a:lnTo>
                  <a:lnTo>
                    <a:pt x="327" y="582"/>
                  </a:lnTo>
                  <a:lnTo>
                    <a:pt x="331" y="592"/>
                  </a:lnTo>
                  <a:lnTo>
                    <a:pt x="336" y="599"/>
                  </a:lnTo>
                  <a:lnTo>
                    <a:pt x="339" y="601"/>
                  </a:lnTo>
                  <a:lnTo>
                    <a:pt x="339" y="604"/>
                  </a:lnTo>
                  <a:lnTo>
                    <a:pt x="343" y="604"/>
                  </a:lnTo>
                  <a:lnTo>
                    <a:pt x="350" y="599"/>
                  </a:lnTo>
                  <a:lnTo>
                    <a:pt x="358" y="609"/>
                  </a:lnTo>
                  <a:lnTo>
                    <a:pt x="365" y="625"/>
                  </a:lnTo>
                  <a:lnTo>
                    <a:pt x="363" y="630"/>
                  </a:lnTo>
                  <a:lnTo>
                    <a:pt x="370" y="642"/>
                  </a:lnTo>
                  <a:lnTo>
                    <a:pt x="368" y="649"/>
                  </a:lnTo>
                  <a:lnTo>
                    <a:pt x="374" y="656"/>
                  </a:lnTo>
                  <a:lnTo>
                    <a:pt x="380" y="659"/>
                  </a:lnTo>
                  <a:lnTo>
                    <a:pt x="383" y="664"/>
                  </a:lnTo>
                  <a:lnTo>
                    <a:pt x="385" y="664"/>
                  </a:lnTo>
                  <a:lnTo>
                    <a:pt x="385" y="656"/>
                  </a:lnTo>
                  <a:lnTo>
                    <a:pt x="388" y="649"/>
                  </a:lnTo>
                  <a:lnTo>
                    <a:pt x="396" y="644"/>
                  </a:lnTo>
                  <a:lnTo>
                    <a:pt x="418" y="649"/>
                  </a:lnTo>
                  <a:lnTo>
                    <a:pt x="422" y="654"/>
                  </a:lnTo>
                  <a:lnTo>
                    <a:pt x="428" y="652"/>
                  </a:lnTo>
                  <a:lnTo>
                    <a:pt x="428" y="640"/>
                  </a:lnTo>
                  <a:lnTo>
                    <a:pt x="437" y="635"/>
                  </a:lnTo>
                  <a:lnTo>
                    <a:pt x="442" y="642"/>
                  </a:lnTo>
                  <a:lnTo>
                    <a:pt x="448" y="640"/>
                  </a:lnTo>
                  <a:lnTo>
                    <a:pt x="452" y="640"/>
                  </a:lnTo>
                  <a:lnTo>
                    <a:pt x="470" y="637"/>
                  </a:lnTo>
                  <a:lnTo>
                    <a:pt x="475" y="642"/>
                  </a:lnTo>
                  <a:lnTo>
                    <a:pt x="488" y="637"/>
                  </a:lnTo>
                  <a:lnTo>
                    <a:pt x="493" y="637"/>
                  </a:lnTo>
                  <a:lnTo>
                    <a:pt x="503" y="640"/>
                  </a:lnTo>
                  <a:lnTo>
                    <a:pt x="505" y="637"/>
                  </a:lnTo>
                  <a:lnTo>
                    <a:pt x="501" y="627"/>
                  </a:lnTo>
                  <a:lnTo>
                    <a:pt x="501" y="623"/>
                  </a:lnTo>
                  <a:lnTo>
                    <a:pt x="503" y="621"/>
                  </a:lnTo>
                  <a:lnTo>
                    <a:pt x="503" y="613"/>
                  </a:lnTo>
                  <a:lnTo>
                    <a:pt x="506" y="613"/>
                  </a:lnTo>
                  <a:lnTo>
                    <a:pt x="512" y="609"/>
                  </a:lnTo>
                  <a:lnTo>
                    <a:pt x="515" y="611"/>
                  </a:lnTo>
                  <a:lnTo>
                    <a:pt x="521" y="623"/>
                  </a:lnTo>
                  <a:lnTo>
                    <a:pt x="525" y="625"/>
                  </a:lnTo>
                  <a:lnTo>
                    <a:pt x="524" y="627"/>
                  </a:lnTo>
                  <a:lnTo>
                    <a:pt x="525" y="632"/>
                  </a:lnTo>
                  <a:lnTo>
                    <a:pt x="533" y="640"/>
                  </a:lnTo>
                  <a:lnTo>
                    <a:pt x="534" y="644"/>
                  </a:lnTo>
                  <a:lnTo>
                    <a:pt x="537" y="647"/>
                  </a:lnTo>
                  <a:lnTo>
                    <a:pt x="540" y="647"/>
                  </a:lnTo>
                  <a:lnTo>
                    <a:pt x="540" y="1006"/>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15" name="Freeform 14"/>
            <p:cNvSpPr>
              <a:spLocks/>
            </p:cNvSpPr>
            <p:nvPr/>
          </p:nvSpPr>
          <p:spPr bwMode="ltGray">
            <a:xfrm>
              <a:off x="3558" y="1711"/>
              <a:ext cx="317" cy="690"/>
            </a:xfrm>
            <a:custGeom>
              <a:avLst/>
              <a:gdLst>
                <a:gd name="T0" fmla="*/ 71 w 351"/>
                <a:gd name="T1" fmla="*/ 199 h 791"/>
                <a:gd name="T2" fmla="*/ 69 w 351"/>
                <a:gd name="T3" fmla="*/ 200 h 791"/>
                <a:gd name="T4" fmla="*/ 65 w 351"/>
                <a:gd name="T5" fmla="*/ 194 h 791"/>
                <a:gd name="T6" fmla="*/ 65 w 351"/>
                <a:gd name="T7" fmla="*/ 185 h 791"/>
                <a:gd name="T8" fmla="*/ 64 w 351"/>
                <a:gd name="T9" fmla="*/ 179 h 791"/>
                <a:gd name="T10" fmla="*/ 57 w 351"/>
                <a:gd name="T11" fmla="*/ 172 h 791"/>
                <a:gd name="T12" fmla="*/ 48 w 351"/>
                <a:gd name="T13" fmla="*/ 168 h 791"/>
                <a:gd name="T14" fmla="*/ 42 w 351"/>
                <a:gd name="T15" fmla="*/ 162 h 791"/>
                <a:gd name="T16" fmla="*/ 35 w 351"/>
                <a:gd name="T17" fmla="*/ 158 h 791"/>
                <a:gd name="T18" fmla="*/ 38 w 351"/>
                <a:gd name="T19" fmla="*/ 148 h 791"/>
                <a:gd name="T20" fmla="*/ 42 w 351"/>
                <a:gd name="T21" fmla="*/ 140 h 791"/>
                <a:gd name="T22" fmla="*/ 43 w 351"/>
                <a:gd name="T23" fmla="*/ 134 h 791"/>
                <a:gd name="T24" fmla="*/ 34 w 351"/>
                <a:gd name="T25" fmla="*/ 129 h 791"/>
                <a:gd name="T26" fmla="*/ 31 w 351"/>
                <a:gd name="T27" fmla="*/ 133 h 791"/>
                <a:gd name="T28" fmla="*/ 25 w 351"/>
                <a:gd name="T29" fmla="*/ 129 h 791"/>
                <a:gd name="T30" fmla="*/ 25 w 351"/>
                <a:gd name="T31" fmla="*/ 120 h 791"/>
                <a:gd name="T32" fmla="*/ 18 w 351"/>
                <a:gd name="T33" fmla="*/ 113 h 791"/>
                <a:gd name="T34" fmla="*/ 7 w 351"/>
                <a:gd name="T35" fmla="*/ 105 h 791"/>
                <a:gd name="T36" fmla="*/ 5 w 351"/>
                <a:gd name="T37" fmla="*/ 97 h 791"/>
                <a:gd name="T38" fmla="*/ 0 w 351"/>
                <a:gd name="T39" fmla="*/ 86 h 791"/>
                <a:gd name="T40" fmla="*/ 5 w 351"/>
                <a:gd name="T41" fmla="*/ 78 h 791"/>
                <a:gd name="T42" fmla="*/ 5 w 351"/>
                <a:gd name="T43" fmla="*/ 71 h 791"/>
                <a:gd name="T44" fmla="*/ 8 w 351"/>
                <a:gd name="T45" fmla="*/ 70 h 791"/>
                <a:gd name="T46" fmla="*/ 13 w 351"/>
                <a:gd name="T47" fmla="*/ 61 h 791"/>
                <a:gd name="T48" fmla="*/ 18 w 351"/>
                <a:gd name="T49" fmla="*/ 51 h 791"/>
                <a:gd name="T50" fmla="*/ 13 w 351"/>
                <a:gd name="T51" fmla="*/ 44 h 791"/>
                <a:gd name="T52" fmla="*/ 19 w 351"/>
                <a:gd name="T53" fmla="*/ 39 h 791"/>
                <a:gd name="T54" fmla="*/ 28 w 351"/>
                <a:gd name="T55" fmla="*/ 38 h 791"/>
                <a:gd name="T56" fmla="*/ 34 w 351"/>
                <a:gd name="T57" fmla="*/ 34 h 791"/>
                <a:gd name="T58" fmla="*/ 38 w 351"/>
                <a:gd name="T59" fmla="*/ 28 h 791"/>
                <a:gd name="T60" fmla="*/ 42 w 351"/>
                <a:gd name="T61" fmla="*/ 22 h 791"/>
                <a:gd name="T62" fmla="*/ 42 w 351"/>
                <a:gd name="T63" fmla="*/ 15 h 791"/>
                <a:gd name="T64" fmla="*/ 34 w 351"/>
                <a:gd name="T65" fmla="*/ 8 h 791"/>
                <a:gd name="T66" fmla="*/ 68 w 351"/>
                <a:gd name="T67" fmla="*/ 0 h 791"/>
                <a:gd name="T68" fmla="*/ 89 w 351"/>
                <a:gd name="T69" fmla="*/ 0 h 791"/>
                <a:gd name="T70" fmla="*/ 117 w 351"/>
                <a:gd name="T71" fmla="*/ 7 h 791"/>
                <a:gd name="T72" fmla="*/ 121 w 351"/>
                <a:gd name="T73" fmla="*/ 16 h 791"/>
                <a:gd name="T74" fmla="*/ 126 w 351"/>
                <a:gd name="T75" fmla="*/ 28 h 791"/>
                <a:gd name="T76" fmla="*/ 126 w 351"/>
                <a:gd name="T77" fmla="*/ 86 h 791"/>
                <a:gd name="T78" fmla="*/ 126 w 351"/>
                <a:gd name="T79" fmla="*/ 111 h 791"/>
                <a:gd name="T80" fmla="*/ 124 w 351"/>
                <a:gd name="T81" fmla="*/ 120 h 791"/>
                <a:gd name="T82" fmla="*/ 124 w 351"/>
                <a:gd name="T83" fmla="*/ 125 h 791"/>
                <a:gd name="T84" fmla="*/ 126 w 351"/>
                <a:gd name="T85" fmla="*/ 133 h 791"/>
                <a:gd name="T86" fmla="*/ 126 w 351"/>
                <a:gd name="T87" fmla="*/ 140 h 791"/>
                <a:gd name="T88" fmla="*/ 121 w 351"/>
                <a:gd name="T89" fmla="*/ 146 h 791"/>
                <a:gd name="T90" fmla="*/ 117 w 351"/>
                <a:gd name="T91" fmla="*/ 153 h 791"/>
                <a:gd name="T92" fmla="*/ 111 w 351"/>
                <a:gd name="T93" fmla="*/ 157 h 791"/>
                <a:gd name="T94" fmla="*/ 109 w 351"/>
                <a:gd name="T95" fmla="*/ 164 h 791"/>
                <a:gd name="T96" fmla="*/ 109 w 351"/>
                <a:gd name="T97" fmla="*/ 170 h 791"/>
                <a:gd name="T98" fmla="*/ 107 w 351"/>
                <a:gd name="T99" fmla="*/ 176 h 791"/>
                <a:gd name="T100" fmla="*/ 107 w 351"/>
                <a:gd name="T101" fmla="*/ 184 h 791"/>
                <a:gd name="T102" fmla="*/ 98 w 351"/>
                <a:gd name="T103" fmla="*/ 185 h 791"/>
                <a:gd name="T104" fmla="*/ 96 w 351"/>
                <a:gd name="T105" fmla="*/ 193 h 791"/>
                <a:gd name="T106" fmla="*/ 93 w 351"/>
                <a:gd name="T107" fmla="*/ 199 h 791"/>
                <a:gd name="T108" fmla="*/ 84 w 351"/>
                <a:gd name="T109" fmla="*/ 194 h 791"/>
                <a:gd name="T110" fmla="*/ 79 w 351"/>
                <a:gd name="T111" fmla="*/ 194 h 7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1"/>
                <a:gd name="T169" fmla="*/ 0 h 791"/>
                <a:gd name="T170" fmla="*/ 351 w 351"/>
                <a:gd name="T171" fmla="*/ 791 h 7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1" h="791">
                  <a:moveTo>
                    <a:pt x="204" y="790"/>
                  </a:moveTo>
                  <a:lnTo>
                    <a:pt x="199" y="780"/>
                  </a:lnTo>
                  <a:lnTo>
                    <a:pt x="194" y="778"/>
                  </a:lnTo>
                  <a:lnTo>
                    <a:pt x="197" y="787"/>
                  </a:lnTo>
                  <a:lnTo>
                    <a:pt x="192" y="790"/>
                  </a:lnTo>
                  <a:lnTo>
                    <a:pt x="189" y="785"/>
                  </a:lnTo>
                  <a:lnTo>
                    <a:pt x="185" y="776"/>
                  </a:lnTo>
                  <a:lnTo>
                    <a:pt x="181" y="766"/>
                  </a:lnTo>
                  <a:lnTo>
                    <a:pt x="180" y="759"/>
                  </a:lnTo>
                  <a:lnTo>
                    <a:pt x="176" y="749"/>
                  </a:lnTo>
                  <a:lnTo>
                    <a:pt x="183" y="740"/>
                  </a:lnTo>
                  <a:lnTo>
                    <a:pt x="181" y="728"/>
                  </a:lnTo>
                  <a:lnTo>
                    <a:pt x="176" y="716"/>
                  </a:lnTo>
                  <a:lnTo>
                    <a:pt x="174" y="709"/>
                  </a:lnTo>
                  <a:lnTo>
                    <a:pt x="176" y="699"/>
                  </a:lnTo>
                  <a:lnTo>
                    <a:pt x="164" y="685"/>
                  </a:lnTo>
                  <a:lnTo>
                    <a:pt x="161" y="675"/>
                  </a:lnTo>
                  <a:lnTo>
                    <a:pt x="156" y="673"/>
                  </a:lnTo>
                  <a:lnTo>
                    <a:pt x="147" y="663"/>
                  </a:lnTo>
                  <a:lnTo>
                    <a:pt x="140" y="666"/>
                  </a:lnTo>
                  <a:lnTo>
                    <a:pt x="135" y="659"/>
                  </a:lnTo>
                  <a:lnTo>
                    <a:pt x="133" y="652"/>
                  </a:lnTo>
                  <a:lnTo>
                    <a:pt x="122" y="644"/>
                  </a:lnTo>
                  <a:lnTo>
                    <a:pt x="118" y="636"/>
                  </a:lnTo>
                  <a:lnTo>
                    <a:pt x="110" y="630"/>
                  </a:lnTo>
                  <a:lnTo>
                    <a:pt x="106" y="622"/>
                  </a:lnTo>
                  <a:lnTo>
                    <a:pt x="99" y="618"/>
                  </a:lnTo>
                  <a:lnTo>
                    <a:pt x="98" y="601"/>
                  </a:lnTo>
                  <a:lnTo>
                    <a:pt x="99" y="593"/>
                  </a:lnTo>
                  <a:lnTo>
                    <a:pt x="106" y="585"/>
                  </a:lnTo>
                  <a:lnTo>
                    <a:pt x="108" y="574"/>
                  </a:lnTo>
                  <a:lnTo>
                    <a:pt x="117" y="560"/>
                  </a:lnTo>
                  <a:lnTo>
                    <a:pt x="116" y="553"/>
                  </a:lnTo>
                  <a:lnTo>
                    <a:pt x="116" y="541"/>
                  </a:lnTo>
                  <a:lnTo>
                    <a:pt x="120" y="537"/>
                  </a:lnTo>
                  <a:lnTo>
                    <a:pt x="122" y="529"/>
                  </a:lnTo>
                  <a:lnTo>
                    <a:pt x="111" y="516"/>
                  </a:lnTo>
                  <a:lnTo>
                    <a:pt x="104" y="516"/>
                  </a:lnTo>
                  <a:lnTo>
                    <a:pt x="96" y="510"/>
                  </a:lnTo>
                  <a:lnTo>
                    <a:pt x="93" y="510"/>
                  </a:lnTo>
                  <a:lnTo>
                    <a:pt x="88" y="516"/>
                  </a:lnTo>
                  <a:lnTo>
                    <a:pt x="84" y="522"/>
                  </a:lnTo>
                  <a:lnTo>
                    <a:pt x="79" y="525"/>
                  </a:lnTo>
                  <a:lnTo>
                    <a:pt x="73" y="517"/>
                  </a:lnTo>
                  <a:lnTo>
                    <a:pt x="71" y="505"/>
                  </a:lnTo>
                  <a:lnTo>
                    <a:pt x="70" y="496"/>
                  </a:lnTo>
                  <a:lnTo>
                    <a:pt x="71" y="488"/>
                  </a:lnTo>
                  <a:lnTo>
                    <a:pt x="70" y="472"/>
                  </a:lnTo>
                  <a:lnTo>
                    <a:pt x="62" y="459"/>
                  </a:lnTo>
                  <a:lnTo>
                    <a:pt x="55" y="449"/>
                  </a:lnTo>
                  <a:lnTo>
                    <a:pt x="50" y="445"/>
                  </a:lnTo>
                  <a:lnTo>
                    <a:pt x="38" y="438"/>
                  </a:lnTo>
                  <a:lnTo>
                    <a:pt x="31" y="421"/>
                  </a:lnTo>
                  <a:lnTo>
                    <a:pt x="19" y="407"/>
                  </a:lnTo>
                  <a:lnTo>
                    <a:pt x="13" y="400"/>
                  </a:lnTo>
                  <a:lnTo>
                    <a:pt x="12" y="391"/>
                  </a:lnTo>
                  <a:lnTo>
                    <a:pt x="5" y="378"/>
                  </a:lnTo>
                  <a:lnTo>
                    <a:pt x="6" y="371"/>
                  </a:lnTo>
                  <a:lnTo>
                    <a:pt x="5" y="360"/>
                  </a:lnTo>
                  <a:lnTo>
                    <a:pt x="0" y="337"/>
                  </a:lnTo>
                  <a:lnTo>
                    <a:pt x="1" y="331"/>
                  </a:lnTo>
                  <a:lnTo>
                    <a:pt x="6" y="311"/>
                  </a:lnTo>
                  <a:lnTo>
                    <a:pt x="11" y="304"/>
                  </a:lnTo>
                  <a:lnTo>
                    <a:pt x="11" y="297"/>
                  </a:lnTo>
                  <a:lnTo>
                    <a:pt x="12" y="290"/>
                  </a:lnTo>
                  <a:lnTo>
                    <a:pt x="7" y="280"/>
                  </a:lnTo>
                  <a:lnTo>
                    <a:pt x="12" y="275"/>
                  </a:lnTo>
                  <a:lnTo>
                    <a:pt x="18" y="270"/>
                  </a:lnTo>
                  <a:lnTo>
                    <a:pt x="22" y="270"/>
                  </a:lnTo>
                  <a:lnTo>
                    <a:pt x="32" y="266"/>
                  </a:lnTo>
                  <a:lnTo>
                    <a:pt x="36" y="251"/>
                  </a:lnTo>
                  <a:lnTo>
                    <a:pt x="37" y="241"/>
                  </a:lnTo>
                  <a:lnTo>
                    <a:pt x="49" y="223"/>
                  </a:lnTo>
                  <a:lnTo>
                    <a:pt x="50" y="205"/>
                  </a:lnTo>
                  <a:lnTo>
                    <a:pt x="49" y="199"/>
                  </a:lnTo>
                  <a:lnTo>
                    <a:pt x="43" y="191"/>
                  </a:lnTo>
                  <a:lnTo>
                    <a:pt x="37" y="184"/>
                  </a:lnTo>
                  <a:lnTo>
                    <a:pt x="37" y="177"/>
                  </a:lnTo>
                  <a:lnTo>
                    <a:pt x="40" y="168"/>
                  </a:lnTo>
                  <a:lnTo>
                    <a:pt x="42" y="157"/>
                  </a:lnTo>
                  <a:lnTo>
                    <a:pt x="51" y="156"/>
                  </a:lnTo>
                  <a:lnTo>
                    <a:pt x="59" y="150"/>
                  </a:lnTo>
                  <a:lnTo>
                    <a:pt x="71" y="150"/>
                  </a:lnTo>
                  <a:lnTo>
                    <a:pt x="79" y="146"/>
                  </a:lnTo>
                  <a:lnTo>
                    <a:pt x="85" y="142"/>
                  </a:lnTo>
                  <a:lnTo>
                    <a:pt x="93" y="138"/>
                  </a:lnTo>
                  <a:lnTo>
                    <a:pt x="96" y="136"/>
                  </a:lnTo>
                  <a:lnTo>
                    <a:pt x="101" y="132"/>
                  </a:lnTo>
                  <a:lnTo>
                    <a:pt x="104" y="117"/>
                  </a:lnTo>
                  <a:lnTo>
                    <a:pt x="106" y="108"/>
                  </a:lnTo>
                  <a:lnTo>
                    <a:pt x="111" y="103"/>
                  </a:lnTo>
                  <a:lnTo>
                    <a:pt x="117" y="95"/>
                  </a:lnTo>
                  <a:lnTo>
                    <a:pt x="118" y="86"/>
                  </a:lnTo>
                  <a:lnTo>
                    <a:pt x="118" y="79"/>
                  </a:lnTo>
                  <a:lnTo>
                    <a:pt x="120" y="72"/>
                  </a:lnTo>
                  <a:lnTo>
                    <a:pt x="118" y="58"/>
                  </a:lnTo>
                  <a:lnTo>
                    <a:pt x="111" y="48"/>
                  </a:lnTo>
                  <a:lnTo>
                    <a:pt x="99" y="40"/>
                  </a:lnTo>
                  <a:lnTo>
                    <a:pt x="96" y="31"/>
                  </a:lnTo>
                  <a:lnTo>
                    <a:pt x="95" y="24"/>
                  </a:lnTo>
                  <a:lnTo>
                    <a:pt x="76" y="5"/>
                  </a:lnTo>
                  <a:lnTo>
                    <a:pt x="187" y="0"/>
                  </a:lnTo>
                  <a:lnTo>
                    <a:pt x="225" y="2"/>
                  </a:lnTo>
                  <a:lnTo>
                    <a:pt x="240" y="2"/>
                  </a:lnTo>
                  <a:lnTo>
                    <a:pt x="245" y="0"/>
                  </a:lnTo>
                  <a:lnTo>
                    <a:pt x="325" y="0"/>
                  </a:lnTo>
                  <a:lnTo>
                    <a:pt x="325" y="9"/>
                  </a:lnTo>
                  <a:lnTo>
                    <a:pt x="323" y="26"/>
                  </a:lnTo>
                  <a:lnTo>
                    <a:pt x="323" y="33"/>
                  </a:lnTo>
                  <a:lnTo>
                    <a:pt x="327" y="50"/>
                  </a:lnTo>
                  <a:lnTo>
                    <a:pt x="336" y="62"/>
                  </a:lnTo>
                  <a:lnTo>
                    <a:pt x="340" y="81"/>
                  </a:lnTo>
                  <a:lnTo>
                    <a:pt x="342" y="93"/>
                  </a:lnTo>
                  <a:lnTo>
                    <a:pt x="346" y="108"/>
                  </a:lnTo>
                  <a:lnTo>
                    <a:pt x="349" y="256"/>
                  </a:lnTo>
                  <a:lnTo>
                    <a:pt x="348" y="292"/>
                  </a:lnTo>
                  <a:lnTo>
                    <a:pt x="349" y="340"/>
                  </a:lnTo>
                  <a:lnTo>
                    <a:pt x="348" y="378"/>
                  </a:lnTo>
                  <a:lnTo>
                    <a:pt x="349" y="416"/>
                  </a:lnTo>
                  <a:lnTo>
                    <a:pt x="348" y="435"/>
                  </a:lnTo>
                  <a:lnTo>
                    <a:pt x="348" y="452"/>
                  </a:lnTo>
                  <a:lnTo>
                    <a:pt x="340" y="459"/>
                  </a:lnTo>
                  <a:lnTo>
                    <a:pt x="342" y="467"/>
                  </a:lnTo>
                  <a:lnTo>
                    <a:pt x="340" y="479"/>
                  </a:lnTo>
                  <a:lnTo>
                    <a:pt x="336" y="484"/>
                  </a:lnTo>
                  <a:lnTo>
                    <a:pt x="343" y="491"/>
                  </a:lnTo>
                  <a:lnTo>
                    <a:pt x="345" y="503"/>
                  </a:lnTo>
                  <a:lnTo>
                    <a:pt x="349" y="507"/>
                  </a:lnTo>
                  <a:lnTo>
                    <a:pt x="348" y="517"/>
                  </a:lnTo>
                  <a:lnTo>
                    <a:pt x="348" y="525"/>
                  </a:lnTo>
                  <a:lnTo>
                    <a:pt x="350" y="541"/>
                  </a:lnTo>
                  <a:lnTo>
                    <a:pt x="348" y="548"/>
                  </a:lnTo>
                  <a:lnTo>
                    <a:pt x="343" y="550"/>
                  </a:lnTo>
                  <a:lnTo>
                    <a:pt x="340" y="562"/>
                  </a:lnTo>
                  <a:lnTo>
                    <a:pt x="336" y="570"/>
                  </a:lnTo>
                  <a:lnTo>
                    <a:pt x="331" y="579"/>
                  </a:lnTo>
                  <a:lnTo>
                    <a:pt x="329" y="589"/>
                  </a:lnTo>
                  <a:lnTo>
                    <a:pt x="323" y="599"/>
                  </a:lnTo>
                  <a:lnTo>
                    <a:pt x="319" y="605"/>
                  </a:lnTo>
                  <a:lnTo>
                    <a:pt x="313" y="605"/>
                  </a:lnTo>
                  <a:lnTo>
                    <a:pt x="308" y="615"/>
                  </a:lnTo>
                  <a:lnTo>
                    <a:pt x="312" y="622"/>
                  </a:lnTo>
                  <a:lnTo>
                    <a:pt x="312" y="636"/>
                  </a:lnTo>
                  <a:lnTo>
                    <a:pt x="303" y="642"/>
                  </a:lnTo>
                  <a:lnTo>
                    <a:pt x="303" y="656"/>
                  </a:lnTo>
                  <a:lnTo>
                    <a:pt x="298" y="661"/>
                  </a:lnTo>
                  <a:lnTo>
                    <a:pt x="302" y="668"/>
                  </a:lnTo>
                  <a:lnTo>
                    <a:pt x="305" y="678"/>
                  </a:lnTo>
                  <a:lnTo>
                    <a:pt x="300" y="687"/>
                  </a:lnTo>
                  <a:lnTo>
                    <a:pt x="295" y="690"/>
                  </a:lnTo>
                  <a:lnTo>
                    <a:pt x="294" y="699"/>
                  </a:lnTo>
                  <a:lnTo>
                    <a:pt x="298" y="714"/>
                  </a:lnTo>
                  <a:lnTo>
                    <a:pt x="298" y="723"/>
                  </a:lnTo>
                  <a:lnTo>
                    <a:pt x="292" y="723"/>
                  </a:lnTo>
                  <a:lnTo>
                    <a:pt x="278" y="728"/>
                  </a:lnTo>
                  <a:lnTo>
                    <a:pt x="272" y="728"/>
                  </a:lnTo>
                  <a:lnTo>
                    <a:pt x="266" y="733"/>
                  </a:lnTo>
                  <a:lnTo>
                    <a:pt x="264" y="742"/>
                  </a:lnTo>
                  <a:lnTo>
                    <a:pt x="263" y="754"/>
                  </a:lnTo>
                  <a:lnTo>
                    <a:pt x="268" y="761"/>
                  </a:lnTo>
                  <a:lnTo>
                    <a:pt x="266" y="778"/>
                  </a:lnTo>
                  <a:lnTo>
                    <a:pt x="258" y="776"/>
                  </a:lnTo>
                  <a:lnTo>
                    <a:pt x="251" y="771"/>
                  </a:lnTo>
                  <a:lnTo>
                    <a:pt x="244" y="769"/>
                  </a:lnTo>
                  <a:lnTo>
                    <a:pt x="232" y="759"/>
                  </a:lnTo>
                  <a:lnTo>
                    <a:pt x="227" y="757"/>
                  </a:lnTo>
                  <a:lnTo>
                    <a:pt x="219" y="757"/>
                  </a:lnTo>
                  <a:lnTo>
                    <a:pt x="215" y="759"/>
                  </a:lnTo>
                  <a:lnTo>
                    <a:pt x="204" y="780"/>
                  </a:lnTo>
                  <a:lnTo>
                    <a:pt x="204" y="790"/>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16" name="Freeform 15"/>
            <p:cNvSpPr>
              <a:spLocks/>
            </p:cNvSpPr>
            <p:nvPr/>
          </p:nvSpPr>
          <p:spPr bwMode="ltGray">
            <a:xfrm>
              <a:off x="3827" y="1803"/>
              <a:ext cx="263" cy="500"/>
            </a:xfrm>
            <a:custGeom>
              <a:avLst/>
              <a:gdLst>
                <a:gd name="T0" fmla="*/ 3 w 291"/>
                <a:gd name="T1" fmla="*/ 145 h 573"/>
                <a:gd name="T2" fmla="*/ 5 w 291"/>
                <a:gd name="T3" fmla="*/ 141 h 573"/>
                <a:gd name="T4" fmla="*/ 5 w 291"/>
                <a:gd name="T5" fmla="*/ 137 h 573"/>
                <a:gd name="T6" fmla="*/ 5 w 291"/>
                <a:gd name="T7" fmla="*/ 133 h 573"/>
                <a:gd name="T8" fmla="*/ 5 w 291"/>
                <a:gd name="T9" fmla="*/ 129 h 573"/>
                <a:gd name="T10" fmla="*/ 7 w 291"/>
                <a:gd name="T11" fmla="*/ 128 h 573"/>
                <a:gd name="T12" fmla="*/ 10 w 291"/>
                <a:gd name="T13" fmla="*/ 128 h 573"/>
                <a:gd name="T14" fmla="*/ 12 w 291"/>
                <a:gd name="T15" fmla="*/ 122 h 573"/>
                <a:gd name="T16" fmla="*/ 14 w 291"/>
                <a:gd name="T17" fmla="*/ 120 h 573"/>
                <a:gd name="T18" fmla="*/ 15 w 291"/>
                <a:gd name="T19" fmla="*/ 115 h 573"/>
                <a:gd name="T20" fmla="*/ 19 w 291"/>
                <a:gd name="T21" fmla="*/ 112 h 573"/>
                <a:gd name="T22" fmla="*/ 19 w 291"/>
                <a:gd name="T23" fmla="*/ 102 h 573"/>
                <a:gd name="T24" fmla="*/ 16 w 291"/>
                <a:gd name="T25" fmla="*/ 99 h 573"/>
                <a:gd name="T26" fmla="*/ 16 w 291"/>
                <a:gd name="T27" fmla="*/ 95 h 573"/>
                <a:gd name="T28" fmla="*/ 16 w 291"/>
                <a:gd name="T29" fmla="*/ 92 h 573"/>
                <a:gd name="T30" fmla="*/ 18 w 291"/>
                <a:gd name="T31" fmla="*/ 85 h 573"/>
                <a:gd name="T32" fmla="*/ 19 w 291"/>
                <a:gd name="T33" fmla="*/ 60 h 573"/>
                <a:gd name="T34" fmla="*/ 19 w 291"/>
                <a:gd name="T35" fmla="*/ 38 h 573"/>
                <a:gd name="T36" fmla="*/ 21 w 291"/>
                <a:gd name="T37" fmla="*/ 3 h 573"/>
                <a:gd name="T38" fmla="*/ 33 w 291"/>
                <a:gd name="T39" fmla="*/ 3 h 573"/>
                <a:gd name="T40" fmla="*/ 65 w 291"/>
                <a:gd name="T41" fmla="*/ 0 h 573"/>
                <a:gd name="T42" fmla="*/ 105 w 291"/>
                <a:gd name="T43" fmla="*/ 0 h 573"/>
                <a:gd name="T44" fmla="*/ 105 w 291"/>
                <a:gd name="T45" fmla="*/ 19 h 573"/>
                <a:gd name="T46" fmla="*/ 104 w 291"/>
                <a:gd name="T47" fmla="*/ 98 h 573"/>
                <a:gd name="T48" fmla="*/ 104 w 291"/>
                <a:gd name="T49" fmla="*/ 102 h 573"/>
                <a:gd name="T50" fmla="*/ 104 w 291"/>
                <a:gd name="T51" fmla="*/ 106 h 573"/>
                <a:gd name="T52" fmla="*/ 105 w 291"/>
                <a:gd name="T53" fmla="*/ 109 h 573"/>
                <a:gd name="T54" fmla="*/ 99 w 291"/>
                <a:gd name="T55" fmla="*/ 111 h 573"/>
                <a:gd name="T56" fmla="*/ 93 w 291"/>
                <a:gd name="T57" fmla="*/ 113 h 573"/>
                <a:gd name="T58" fmla="*/ 86 w 291"/>
                <a:gd name="T59" fmla="*/ 112 h 573"/>
                <a:gd name="T60" fmla="*/ 85 w 291"/>
                <a:gd name="T61" fmla="*/ 117 h 573"/>
                <a:gd name="T62" fmla="*/ 81 w 291"/>
                <a:gd name="T63" fmla="*/ 122 h 573"/>
                <a:gd name="T64" fmla="*/ 78 w 291"/>
                <a:gd name="T65" fmla="*/ 127 h 573"/>
                <a:gd name="T66" fmla="*/ 72 w 291"/>
                <a:gd name="T67" fmla="*/ 129 h 573"/>
                <a:gd name="T68" fmla="*/ 70 w 291"/>
                <a:gd name="T69" fmla="*/ 137 h 573"/>
                <a:gd name="T70" fmla="*/ 65 w 291"/>
                <a:gd name="T71" fmla="*/ 139 h 573"/>
                <a:gd name="T72" fmla="*/ 59 w 291"/>
                <a:gd name="T73" fmla="*/ 137 h 573"/>
                <a:gd name="T74" fmla="*/ 58 w 291"/>
                <a:gd name="T75" fmla="*/ 132 h 573"/>
                <a:gd name="T76" fmla="*/ 55 w 291"/>
                <a:gd name="T77" fmla="*/ 134 h 573"/>
                <a:gd name="T78" fmla="*/ 53 w 291"/>
                <a:gd name="T79" fmla="*/ 134 h 573"/>
                <a:gd name="T80" fmla="*/ 53 w 291"/>
                <a:gd name="T81" fmla="*/ 137 h 573"/>
                <a:gd name="T82" fmla="*/ 52 w 291"/>
                <a:gd name="T83" fmla="*/ 140 h 573"/>
                <a:gd name="T84" fmla="*/ 47 w 291"/>
                <a:gd name="T85" fmla="*/ 143 h 573"/>
                <a:gd name="T86" fmla="*/ 43 w 291"/>
                <a:gd name="T87" fmla="*/ 141 h 573"/>
                <a:gd name="T88" fmla="*/ 39 w 291"/>
                <a:gd name="T89" fmla="*/ 140 h 573"/>
                <a:gd name="T90" fmla="*/ 35 w 291"/>
                <a:gd name="T91" fmla="*/ 140 h 573"/>
                <a:gd name="T92" fmla="*/ 31 w 291"/>
                <a:gd name="T93" fmla="*/ 147 h 573"/>
                <a:gd name="T94" fmla="*/ 25 w 291"/>
                <a:gd name="T95" fmla="*/ 143 h 573"/>
                <a:gd name="T96" fmla="*/ 21 w 291"/>
                <a:gd name="T97" fmla="*/ 140 h 573"/>
                <a:gd name="T98" fmla="*/ 17 w 291"/>
                <a:gd name="T99" fmla="*/ 140 h 573"/>
                <a:gd name="T100" fmla="*/ 14 w 291"/>
                <a:gd name="T101" fmla="*/ 145 h 573"/>
                <a:gd name="T102" fmla="*/ 13 w 291"/>
                <a:gd name="T103" fmla="*/ 141 h 573"/>
                <a:gd name="T104" fmla="*/ 8 w 291"/>
                <a:gd name="T105" fmla="*/ 140 h 573"/>
                <a:gd name="T106" fmla="*/ 6 w 291"/>
                <a:gd name="T107" fmla="*/ 144 h 573"/>
                <a:gd name="T108" fmla="*/ 5 w 291"/>
                <a:gd name="T109" fmla="*/ 147 h 5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1"/>
                <a:gd name="T166" fmla="*/ 0 h 573"/>
                <a:gd name="T167" fmla="*/ 291 w 291"/>
                <a:gd name="T168" fmla="*/ 573 h 5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1" h="573">
                  <a:moveTo>
                    <a:pt x="7" y="572"/>
                  </a:moveTo>
                  <a:lnTo>
                    <a:pt x="5" y="567"/>
                  </a:lnTo>
                  <a:lnTo>
                    <a:pt x="3" y="567"/>
                  </a:lnTo>
                  <a:lnTo>
                    <a:pt x="4" y="562"/>
                  </a:lnTo>
                  <a:lnTo>
                    <a:pt x="0" y="555"/>
                  </a:lnTo>
                  <a:lnTo>
                    <a:pt x="5" y="555"/>
                  </a:lnTo>
                  <a:lnTo>
                    <a:pt x="5" y="550"/>
                  </a:lnTo>
                  <a:lnTo>
                    <a:pt x="7" y="540"/>
                  </a:lnTo>
                  <a:lnTo>
                    <a:pt x="5" y="536"/>
                  </a:lnTo>
                  <a:lnTo>
                    <a:pt x="14" y="530"/>
                  </a:lnTo>
                  <a:lnTo>
                    <a:pt x="16" y="519"/>
                  </a:lnTo>
                  <a:lnTo>
                    <a:pt x="16" y="516"/>
                  </a:lnTo>
                  <a:lnTo>
                    <a:pt x="14" y="516"/>
                  </a:lnTo>
                  <a:lnTo>
                    <a:pt x="10" y="512"/>
                  </a:lnTo>
                  <a:lnTo>
                    <a:pt x="12" y="506"/>
                  </a:lnTo>
                  <a:lnTo>
                    <a:pt x="15" y="504"/>
                  </a:lnTo>
                  <a:lnTo>
                    <a:pt x="15" y="499"/>
                  </a:lnTo>
                  <a:lnTo>
                    <a:pt x="20" y="502"/>
                  </a:lnTo>
                  <a:lnTo>
                    <a:pt x="21" y="499"/>
                  </a:lnTo>
                  <a:lnTo>
                    <a:pt x="23" y="499"/>
                  </a:lnTo>
                  <a:lnTo>
                    <a:pt x="25" y="498"/>
                  </a:lnTo>
                  <a:lnTo>
                    <a:pt x="25" y="493"/>
                  </a:lnTo>
                  <a:lnTo>
                    <a:pt x="31" y="483"/>
                  </a:lnTo>
                  <a:lnTo>
                    <a:pt x="32" y="479"/>
                  </a:lnTo>
                  <a:lnTo>
                    <a:pt x="31" y="473"/>
                  </a:lnTo>
                  <a:lnTo>
                    <a:pt x="33" y="473"/>
                  </a:lnTo>
                  <a:lnTo>
                    <a:pt x="38" y="468"/>
                  </a:lnTo>
                  <a:lnTo>
                    <a:pt x="38" y="464"/>
                  </a:lnTo>
                  <a:lnTo>
                    <a:pt x="42" y="456"/>
                  </a:lnTo>
                  <a:lnTo>
                    <a:pt x="42" y="449"/>
                  </a:lnTo>
                  <a:lnTo>
                    <a:pt x="45" y="444"/>
                  </a:lnTo>
                  <a:lnTo>
                    <a:pt x="50" y="442"/>
                  </a:lnTo>
                  <a:lnTo>
                    <a:pt x="52" y="435"/>
                  </a:lnTo>
                  <a:lnTo>
                    <a:pt x="50" y="419"/>
                  </a:lnTo>
                  <a:lnTo>
                    <a:pt x="50" y="411"/>
                  </a:lnTo>
                  <a:lnTo>
                    <a:pt x="51" y="401"/>
                  </a:lnTo>
                  <a:lnTo>
                    <a:pt x="47" y="397"/>
                  </a:lnTo>
                  <a:lnTo>
                    <a:pt x="47" y="390"/>
                  </a:lnTo>
                  <a:lnTo>
                    <a:pt x="45" y="385"/>
                  </a:lnTo>
                  <a:lnTo>
                    <a:pt x="40" y="380"/>
                  </a:lnTo>
                  <a:lnTo>
                    <a:pt x="38" y="378"/>
                  </a:lnTo>
                  <a:lnTo>
                    <a:pt x="44" y="371"/>
                  </a:lnTo>
                  <a:lnTo>
                    <a:pt x="45" y="364"/>
                  </a:lnTo>
                  <a:lnTo>
                    <a:pt x="44" y="361"/>
                  </a:lnTo>
                  <a:lnTo>
                    <a:pt x="44" y="356"/>
                  </a:lnTo>
                  <a:lnTo>
                    <a:pt x="42" y="353"/>
                  </a:lnTo>
                  <a:lnTo>
                    <a:pt x="50" y="346"/>
                  </a:lnTo>
                  <a:lnTo>
                    <a:pt x="50" y="329"/>
                  </a:lnTo>
                  <a:lnTo>
                    <a:pt x="51" y="310"/>
                  </a:lnTo>
                  <a:lnTo>
                    <a:pt x="50" y="272"/>
                  </a:lnTo>
                  <a:lnTo>
                    <a:pt x="51" y="234"/>
                  </a:lnTo>
                  <a:lnTo>
                    <a:pt x="51" y="186"/>
                  </a:lnTo>
                  <a:lnTo>
                    <a:pt x="50" y="186"/>
                  </a:lnTo>
                  <a:lnTo>
                    <a:pt x="51" y="150"/>
                  </a:lnTo>
                  <a:lnTo>
                    <a:pt x="51" y="5"/>
                  </a:lnTo>
                  <a:lnTo>
                    <a:pt x="54" y="6"/>
                  </a:lnTo>
                  <a:lnTo>
                    <a:pt x="59" y="16"/>
                  </a:lnTo>
                  <a:lnTo>
                    <a:pt x="67" y="21"/>
                  </a:lnTo>
                  <a:lnTo>
                    <a:pt x="77" y="21"/>
                  </a:lnTo>
                  <a:lnTo>
                    <a:pt x="90" y="13"/>
                  </a:lnTo>
                  <a:lnTo>
                    <a:pt x="103" y="9"/>
                  </a:lnTo>
                  <a:lnTo>
                    <a:pt x="113" y="0"/>
                  </a:lnTo>
                  <a:lnTo>
                    <a:pt x="179" y="0"/>
                  </a:lnTo>
                  <a:lnTo>
                    <a:pt x="206" y="2"/>
                  </a:lnTo>
                  <a:lnTo>
                    <a:pt x="214" y="0"/>
                  </a:lnTo>
                  <a:lnTo>
                    <a:pt x="289" y="0"/>
                  </a:lnTo>
                  <a:lnTo>
                    <a:pt x="290" y="9"/>
                  </a:lnTo>
                  <a:lnTo>
                    <a:pt x="290" y="47"/>
                  </a:lnTo>
                  <a:lnTo>
                    <a:pt x="289" y="73"/>
                  </a:lnTo>
                  <a:lnTo>
                    <a:pt x="289" y="210"/>
                  </a:lnTo>
                  <a:lnTo>
                    <a:pt x="287" y="250"/>
                  </a:lnTo>
                  <a:lnTo>
                    <a:pt x="287" y="380"/>
                  </a:lnTo>
                  <a:lnTo>
                    <a:pt x="283" y="388"/>
                  </a:lnTo>
                  <a:lnTo>
                    <a:pt x="282" y="394"/>
                  </a:lnTo>
                  <a:lnTo>
                    <a:pt x="285" y="397"/>
                  </a:lnTo>
                  <a:lnTo>
                    <a:pt x="285" y="404"/>
                  </a:lnTo>
                  <a:lnTo>
                    <a:pt x="282" y="410"/>
                  </a:lnTo>
                  <a:lnTo>
                    <a:pt x="283" y="411"/>
                  </a:lnTo>
                  <a:lnTo>
                    <a:pt x="290" y="416"/>
                  </a:lnTo>
                  <a:lnTo>
                    <a:pt x="287" y="419"/>
                  </a:lnTo>
                  <a:lnTo>
                    <a:pt x="289" y="428"/>
                  </a:lnTo>
                  <a:lnTo>
                    <a:pt x="287" y="431"/>
                  </a:lnTo>
                  <a:lnTo>
                    <a:pt x="280" y="428"/>
                  </a:lnTo>
                  <a:lnTo>
                    <a:pt x="273" y="431"/>
                  </a:lnTo>
                  <a:lnTo>
                    <a:pt x="265" y="435"/>
                  </a:lnTo>
                  <a:lnTo>
                    <a:pt x="258" y="442"/>
                  </a:lnTo>
                  <a:lnTo>
                    <a:pt x="254" y="442"/>
                  </a:lnTo>
                  <a:lnTo>
                    <a:pt x="248" y="435"/>
                  </a:lnTo>
                  <a:lnTo>
                    <a:pt x="238" y="435"/>
                  </a:lnTo>
                  <a:lnTo>
                    <a:pt x="235" y="437"/>
                  </a:lnTo>
                  <a:lnTo>
                    <a:pt x="232" y="444"/>
                  </a:lnTo>
                  <a:lnTo>
                    <a:pt x="232" y="449"/>
                  </a:lnTo>
                  <a:lnTo>
                    <a:pt x="234" y="459"/>
                  </a:lnTo>
                  <a:lnTo>
                    <a:pt x="235" y="464"/>
                  </a:lnTo>
                  <a:lnTo>
                    <a:pt x="231" y="468"/>
                  </a:lnTo>
                  <a:lnTo>
                    <a:pt x="227" y="476"/>
                  </a:lnTo>
                  <a:lnTo>
                    <a:pt x="220" y="476"/>
                  </a:lnTo>
                  <a:lnTo>
                    <a:pt x="216" y="487"/>
                  </a:lnTo>
                  <a:lnTo>
                    <a:pt x="214" y="495"/>
                  </a:lnTo>
                  <a:lnTo>
                    <a:pt x="207" y="502"/>
                  </a:lnTo>
                  <a:lnTo>
                    <a:pt x="205" y="499"/>
                  </a:lnTo>
                  <a:lnTo>
                    <a:pt x="199" y="504"/>
                  </a:lnTo>
                  <a:lnTo>
                    <a:pt x="193" y="521"/>
                  </a:lnTo>
                  <a:lnTo>
                    <a:pt x="193" y="530"/>
                  </a:lnTo>
                  <a:lnTo>
                    <a:pt x="192" y="536"/>
                  </a:lnTo>
                  <a:lnTo>
                    <a:pt x="188" y="540"/>
                  </a:lnTo>
                  <a:lnTo>
                    <a:pt x="183" y="540"/>
                  </a:lnTo>
                  <a:lnTo>
                    <a:pt x="179" y="543"/>
                  </a:lnTo>
                  <a:lnTo>
                    <a:pt x="173" y="538"/>
                  </a:lnTo>
                  <a:lnTo>
                    <a:pt x="168" y="538"/>
                  </a:lnTo>
                  <a:lnTo>
                    <a:pt x="164" y="536"/>
                  </a:lnTo>
                  <a:lnTo>
                    <a:pt x="161" y="528"/>
                  </a:lnTo>
                  <a:lnTo>
                    <a:pt x="161" y="521"/>
                  </a:lnTo>
                  <a:lnTo>
                    <a:pt x="159" y="514"/>
                  </a:lnTo>
                  <a:lnTo>
                    <a:pt x="155" y="512"/>
                  </a:lnTo>
                  <a:lnTo>
                    <a:pt x="150" y="516"/>
                  </a:lnTo>
                  <a:lnTo>
                    <a:pt x="152" y="519"/>
                  </a:lnTo>
                  <a:lnTo>
                    <a:pt x="156" y="521"/>
                  </a:lnTo>
                  <a:lnTo>
                    <a:pt x="152" y="524"/>
                  </a:lnTo>
                  <a:lnTo>
                    <a:pt x="145" y="521"/>
                  </a:lnTo>
                  <a:lnTo>
                    <a:pt x="143" y="526"/>
                  </a:lnTo>
                  <a:lnTo>
                    <a:pt x="146" y="530"/>
                  </a:lnTo>
                  <a:lnTo>
                    <a:pt x="145" y="536"/>
                  </a:lnTo>
                  <a:lnTo>
                    <a:pt x="142" y="533"/>
                  </a:lnTo>
                  <a:lnTo>
                    <a:pt x="137" y="540"/>
                  </a:lnTo>
                  <a:lnTo>
                    <a:pt x="140" y="548"/>
                  </a:lnTo>
                  <a:lnTo>
                    <a:pt x="133" y="553"/>
                  </a:lnTo>
                  <a:lnTo>
                    <a:pt x="131" y="560"/>
                  </a:lnTo>
                  <a:lnTo>
                    <a:pt x="130" y="562"/>
                  </a:lnTo>
                  <a:lnTo>
                    <a:pt x="127" y="562"/>
                  </a:lnTo>
                  <a:lnTo>
                    <a:pt x="127" y="555"/>
                  </a:lnTo>
                  <a:lnTo>
                    <a:pt x="120" y="555"/>
                  </a:lnTo>
                  <a:lnTo>
                    <a:pt x="114" y="543"/>
                  </a:lnTo>
                  <a:lnTo>
                    <a:pt x="111" y="543"/>
                  </a:lnTo>
                  <a:lnTo>
                    <a:pt x="107" y="548"/>
                  </a:lnTo>
                  <a:lnTo>
                    <a:pt x="103" y="548"/>
                  </a:lnTo>
                  <a:lnTo>
                    <a:pt x="99" y="553"/>
                  </a:lnTo>
                  <a:lnTo>
                    <a:pt x="97" y="553"/>
                  </a:lnTo>
                  <a:lnTo>
                    <a:pt x="92" y="562"/>
                  </a:lnTo>
                  <a:lnTo>
                    <a:pt x="89" y="572"/>
                  </a:lnTo>
                  <a:lnTo>
                    <a:pt x="86" y="572"/>
                  </a:lnTo>
                  <a:lnTo>
                    <a:pt x="83" y="565"/>
                  </a:lnTo>
                  <a:lnTo>
                    <a:pt x="77" y="562"/>
                  </a:lnTo>
                  <a:lnTo>
                    <a:pt x="70" y="557"/>
                  </a:lnTo>
                  <a:lnTo>
                    <a:pt x="70" y="555"/>
                  </a:lnTo>
                  <a:lnTo>
                    <a:pt x="67" y="555"/>
                  </a:lnTo>
                  <a:lnTo>
                    <a:pt x="59" y="550"/>
                  </a:lnTo>
                  <a:lnTo>
                    <a:pt x="54" y="553"/>
                  </a:lnTo>
                  <a:lnTo>
                    <a:pt x="51" y="553"/>
                  </a:lnTo>
                  <a:lnTo>
                    <a:pt x="47" y="548"/>
                  </a:lnTo>
                  <a:lnTo>
                    <a:pt x="44" y="548"/>
                  </a:lnTo>
                  <a:lnTo>
                    <a:pt x="44" y="565"/>
                  </a:lnTo>
                  <a:lnTo>
                    <a:pt x="40" y="567"/>
                  </a:lnTo>
                  <a:lnTo>
                    <a:pt x="36" y="565"/>
                  </a:lnTo>
                  <a:lnTo>
                    <a:pt x="38" y="560"/>
                  </a:lnTo>
                  <a:lnTo>
                    <a:pt x="35" y="555"/>
                  </a:lnTo>
                  <a:lnTo>
                    <a:pt x="27" y="557"/>
                  </a:lnTo>
                  <a:lnTo>
                    <a:pt x="25" y="557"/>
                  </a:lnTo>
                  <a:lnTo>
                    <a:pt x="21" y="553"/>
                  </a:lnTo>
                  <a:lnTo>
                    <a:pt x="18" y="555"/>
                  </a:lnTo>
                  <a:lnTo>
                    <a:pt x="16" y="560"/>
                  </a:lnTo>
                  <a:lnTo>
                    <a:pt x="18" y="565"/>
                  </a:lnTo>
                  <a:lnTo>
                    <a:pt x="18" y="569"/>
                  </a:lnTo>
                  <a:lnTo>
                    <a:pt x="15" y="572"/>
                  </a:lnTo>
                  <a:lnTo>
                    <a:pt x="7" y="572"/>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17" name="Freeform 16"/>
            <p:cNvSpPr>
              <a:spLocks/>
            </p:cNvSpPr>
            <p:nvPr/>
          </p:nvSpPr>
          <p:spPr bwMode="ltGray">
            <a:xfrm>
              <a:off x="3155" y="1585"/>
              <a:ext cx="512" cy="394"/>
            </a:xfrm>
            <a:custGeom>
              <a:avLst/>
              <a:gdLst>
                <a:gd name="T0" fmla="*/ 24 w 567"/>
                <a:gd name="T1" fmla="*/ 104 h 451"/>
                <a:gd name="T2" fmla="*/ 24 w 567"/>
                <a:gd name="T3" fmla="*/ 100 h 451"/>
                <a:gd name="T4" fmla="*/ 24 w 567"/>
                <a:gd name="T5" fmla="*/ 94 h 451"/>
                <a:gd name="T6" fmla="*/ 23 w 567"/>
                <a:gd name="T7" fmla="*/ 90 h 451"/>
                <a:gd name="T8" fmla="*/ 23 w 567"/>
                <a:gd name="T9" fmla="*/ 87 h 451"/>
                <a:gd name="T10" fmla="*/ 23 w 567"/>
                <a:gd name="T11" fmla="*/ 82 h 451"/>
                <a:gd name="T12" fmla="*/ 21 w 567"/>
                <a:gd name="T13" fmla="*/ 79 h 451"/>
                <a:gd name="T14" fmla="*/ 19 w 567"/>
                <a:gd name="T15" fmla="*/ 75 h 451"/>
                <a:gd name="T16" fmla="*/ 17 w 567"/>
                <a:gd name="T17" fmla="*/ 72 h 451"/>
                <a:gd name="T18" fmla="*/ 16 w 567"/>
                <a:gd name="T19" fmla="*/ 71 h 451"/>
                <a:gd name="T20" fmla="*/ 16 w 567"/>
                <a:gd name="T21" fmla="*/ 66 h 451"/>
                <a:gd name="T22" fmla="*/ 14 w 567"/>
                <a:gd name="T23" fmla="*/ 60 h 451"/>
                <a:gd name="T24" fmla="*/ 12 w 567"/>
                <a:gd name="T25" fmla="*/ 56 h 451"/>
                <a:gd name="T26" fmla="*/ 11 w 567"/>
                <a:gd name="T27" fmla="*/ 52 h 451"/>
                <a:gd name="T28" fmla="*/ 10 w 567"/>
                <a:gd name="T29" fmla="*/ 48 h 451"/>
                <a:gd name="T30" fmla="*/ 6 w 567"/>
                <a:gd name="T31" fmla="*/ 42 h 451"/>
                <a:gd name="T32" fmla="*/ 5 w 567"/>
                <a:gd name="T33" fmla="*/ 38 h 451"/>
                <a:gd name="T34" fmla="*/ 0 w 567"/>
                <a:gd name="T35" fmla="*/ 29 h 451"/>
                <a:gd name="T36" fmla="*/ 5 w 567"/>
                <a:gd name="T37" fmla="*/ 23 h 451"/>
                <a:gd name="T38" fmla="*/ 5 w 567"/>
                <a:gd name="T39" fmla="*/ 19 h 451"/>
                <a:gd name="T40" fmla="*/ 5 w 567"/>
                <a:gd name="T41" fmla="*/ 17 h 451"/>
                <a:gd name="T42" fmla="*/ 5 w 567"/>
                <a:gd name="T43" fmla="*/ 12 h 451"/>
                <a:gd name="T44" fmla="*/ 4 w 567"/>
                <a:gd name="T45" fmla="*/ 10 h 451"/>
                <a:gd name="T46" fmla="*/ 5 w 567"/>
                <a:gd name="T47" fmla="*/ 8 h 451"/>
                <a:gd name="T48" fmla="*/ 5 w 567"/>
                <a:gd name="T49" fmla="*/ 3 h 451"/>
                <a:gd name="T50" fmla="*/ 3 w 567"/>
                <a:gd name="T51" fmla="*/ 3 h 451"/>
                <a:gd name="T52" fmla="*/ 171 w 567"/>
                <a:gd name="T53" fmla="*/ 0 h 451"/>
                <a:gd name="T54" fmla="*/ 171 w 567"/>
                <a:gd name="T55" fmla="*/ 3 h 451"/>
                <a:gd name="T56" fmla="*/ 175 w 567"/>
                <a:gd name="T57" fmla="*/ 9 h 451"/>
                <a:gd name="T58" fmla="*/ 171 w 567"/>
                <a:gd name="T59" fmla="*/ 16 h 451"/>
                <a:gd name="T60" fmla="*/ 174 w 567"/>
                <a:gd name="T61" fmla="*/ 23 h 451"/>
                <a:gd name="T62" fmla="*/ 176 w 567"/>
                <a:gd name="T63" fmla="*/ 30 h 451"/>
                <a:gd name="T64" fmla="*/ 182 w 567"/>
                <a:gd name="T65" fmla="*/ 31 h 451"/>
                <a:gd name="T66" fmla="*/ 188 w 567"/>
                <a:gd name="T67" fmla="*/ 34 h 451"/>
                <a:gd name="T68" fmla="*/ 189 w 567"/>
                <a:gd name="T69" fmla="*/ 39 h 451"/>
                <a:gd name="T70" fmla="*/ 195 w 567"/>
                <a:gd name="T71" fmla="*/ 45 h 451"/>
                <a:gd name="T72" fmla="*/ 201 w 567"/>
                <a:gd name="T73" fmla="*/ 51 h 451"/>
                <a:gd name="T74" fmla="*/ 203 w 567"/>
                <a:gd name="T75" fmla="*/ 54 h 451"/>
                <a:gd name="T76" fmla="*/ 203 w 567"/>
                <a:gd name="T77" fmla="*/ 60 h 451"/>
                <a:gd name="T78" fmla="*/ 199 w 567"/>
                <a:gd name="T79" fmla="*/ 66 h 451"/>
                <a:gd name="T80" fmla="*/ 198 w 567"/>
                <a:gd name="T81" fmla="*/ 71 h 451"/>
                <a:gd name="T82" fmla="*/ 194 w 567"/>
                <a:gd name="T83" fmla="*/ 73 h 451"/>
                <a:gd name="T84" fmla="*/ 187 w 567"/>
                <a:gd name="T85" fmla="*/ 76 h 451"/>
                <a:gd name="T86" fmla="*/ 176 w 567"/>
                <a:gd name="T87" fmla="*/ 76 h 451"/>
                <a:gd name="T88" fmla="*/ 174 w 567"/>
                <a:gd name="T89" fmla="*/ 82 h 451"/>
                <a:gd name="T90" fmla="*/ 176 w 567"/>
                <a:gd name="T91" fmla="*/ 87 h 451"/>
                <a:gd name="T92" fmla="*/ 179 w 567"/>
                <a:gd name="T93" fmla="*/ 90 h 451"/>
                <a:gd name="T94" fmla="*/ 174 w 567"/>
                <a:gd name="T95" fmla="*/ 100 h 451"/>
                <a:gd name="T96" fmla="*/ 172 w 567"/>
                <a:gd name="T97" fmla="*/ 106 h 451"/>
                <a:gd name="T98" fmla="*/ 164 w 567"/>
                <a:gd name="T99" fmla="*/ 107 h 451"/>
                <a:gd name="T100" fmla="*/ 163 w 567"/>
                <a:gd name="T101" fmla="*/ 109 h 451"/>
                <a:gd name="T102" fmla="*/ 164 w 567"/>
                <a:gd name="T103" fmla="*/ 116 h 451"/>
                <a:gd name="T104" fmla="*/ 160 w 567"/>
                <a:gd name="T105" fmla="*/ 113 h 451"/>
                <a:gd name="T106" fmla="*/ 155 w 567"/>
                <a:gd name="T107" fmla="*/ 108 h 451"/>
                <a:gd name="T108" fmla="*/ 139 w 567"/>
                <a:gd name="T109" fmla="*/ 107 h 451"/>
                <a:gd name="T110" fmla="*/ 62 w 567"/>
                <a:gd name="T111" fmla="*/ 108 h 4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7"/>
                <a:gd name="T169" fmla="*/ 0 h 451"/>
                <a:gd name="T170" fmla="*/ 567 w 567"/>
                <a:gd name="T171" fmla="*/ 451 h 4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7" h="451">
                  <a:moveTo>
                    <a:pt x="74" y="416"/>
                  </a:moveTo>
                  <a:lnTo>
                    <a:pt x="72" y="410"/>
                  </a:lnTo>
                  <a:lnTo>
                    <a:pt x="67" y="404"/>
                  </a:lnTo>
                  <a:lnTo>
                    <a:pt x="64" y="398"/>
                  </a:lnTo>
                  <a:lnTo>
                    <a:pt x="64" y="393"/>
                  </a:lnTo>
                  <a:lnTo>
                    <a:pt x="67" y="388"/>
                  </a:lnTo>
                  <a:lnTo>
                    <a:pt x="65" y="381"/>
                  </a:lnTo>
                  <a:lnTo>
                    <a:pt x="68" y="374"/>
                  </a:lnTo>
                  <a:lnTo>
                    <a:pt x="68" y="367"/>
                  </a:lnTo>
                  <a:lnTo>
                    <a:pt x="64" y="357"/>
                  </a:lnTo>
                  <a:lnTo>
                    <a:pt x="64" y="349"/>
                  </a:lnTo>
                  <a:lnTo>
                    <a:pt x="65" y="348"/>
                  </a:lnTo>
                  <a:lnTo>
                    <a:pt x="64" y="343"/>
                  </a:lnTo>
                  <a:lnTo>
                    <a:pt x="64" y="338"/>
                  </a:lnTo>
                  <a:lnTo>
                    <a:pt x="63" y="335"/>
                  </a:lnTo>
                  <a:lnTo>
                    <a:pt x="63" y="328"/>
                  </a:lnTo>
                  <a:lnTo>
                    <a:pt x="61" y="323"/>
                  </a:lnTo>
                  <a:lnTo>
                    <a:pt x="64" y="318"/>
                  </a:lnTo>
                  <a:lnTo>
                    <a:pt x="64" y="315"/>
                  </a:lnTo>
                  <a:lnTo>
                    <a:pt x="61" y="315"/>
                  </a:lnTo>
                  <a:lnTo>
                    <a:pt x="59" y="307"/>
                  </a:lnTo>
                  <a:lnTo>
                    <a:pt x="59" y="300"/>
                  </a:lnTo>
                  <a:lnTo>
                    <a:pt x="58" y="294"/>
                  </a:lnTo>
                  <a:lnTo>
                    <a:pt x="52" y="290"/>
                  </a:lnTo>
                  <a:lnTo>
                    <a:pt x="49" y="282"/>
                  </a:lnTo>
                  <a:lnTo>
                    <a:pt x="45" y="282"/>
                  </a:lnTo>
                  <a:lnTo>
                    <a:pt x="47" y="278"/>
                  </a:lnTo>
                  <a:lnTo>
                    <a:pt x="49" y="274"/>
                  </a:lnTo>
                  <a:lnTo>
                    <a:pt x="49" y="271"/>
                  </a:lnTo>
                  <a:lnTo>
                    <a:pt x="45" y="271"/>
                  </a:lnTo>
                  <a:lnTo>
                    <a:pt x="42" y="268"/>
                  </a:lnTo>
                  <a:lnTo>
                    <a:pt x="42" y="259"/>
                  </a:lnTo>
                  <a:lnTo>
                    <a:pt x="45" y="252"/>
                  </a:lnTo>
                  <a:lnTo>
                    <a:pt x="45" y="242"/>
                  </a:lnTo>
                  <a:lnTo>
                    <a:pt x="42" y="237"/>
                  </a:lnTo>
                  <a:lnTo>
                    <a:pt x="39" y="230"/>
                  </a:lnTo>
                  <a:lnTo>
                    <a:pt x="39" y="218"/>
                  </a:lnTo>
                  <a:lnTo>
                    <a:pt x="36" y="216"/>
                  </a:lnTo>
                  <a:lnTo>
                    <a:pt x="33" y="216"/>
                  </a:lnTo>
                  <a:lnTo>
                    <a:pt x="33" y="211"/>
                  </a:lnTo>
                  <a:lnTo>
                    <a:pt x="29" y="206"/>
                  </a:lnTo>
                  <a:lnTo>
                    <a:pt x="28" y="199"/>
                  </a:lnTo>
                  <a:lnTo>
                    <a:pt x="24" y="196"/>
                  </a:lnTo>
                  <a:lnTo>
                    <a:pt x="24" y="192"/>
                  </a:lnTo>
                  <a:lnTo>
                    <a:pt x="25" y="187"/>
                  </a:lnTo>
                  <a:lnTo>
                    <a:pt x="24" y="180"/>
                  </a:lnTo>
                  <a:lnTo>
                    <a:pt x="18" y="170"/>
                  </a:lnTo>
                  <a:lnTo>
                    <a:pt x="18" y="163"/>
                  </a:lnTo>
                  <a:lnTo>
                    <a:pt x="19" y="151"/>
                  </a:lnTo>
                  <a:lnTo>
                    <a:pt x="14" y="149"/>
                  </a:lnTo>
                  <a:lnTo>
                    <a:pt x="12" y="144"/>
                  </a:lnTo>
                  <a:lnTo>
                    <a:pt x="12" y="134"/>
                  </a:lnTo>
                  <a:lnTo>
                    <a:pt x="0" y="115"/>
                  </a:lnTo>
                  <a:lnTo>
                    <a:pt x="0" y="110"/>
                  </a:lnTo>
                  <a:lnTo>
                    <a:pt x="2" y="105"/>
                  </a:lnTo>
                  <a:lnTo>
                    <a:pt x="4" y="101"/>
                  </a:lnTo>
                  <a:lnTo>
                    <a:pt x="7" y="91"/>
                  </a:lnTo>
                  <a:lnTo>
                    <a:pt x="7" y="84"/>
                  </a:lnTo>
                  <a:lnTo>
                    <a:pt x="10" y="82"/>
                  </a:lnTo>
                  <a:lnTo>
                    <a:pt x="9" y="74"/>
                  </a:lnTo>
                  <a:lnTo>
                    <a:pt x="10" y="72"/>
                  </a:lnTo>
                  <a:lnTo>
                    <a:pt x="9" y="69"/>
                  </a:lnTo>
                  <a:lnTo>
                    <a:pt x="14" y="65"/>
                  </a:lnTo>
                  <a:lnTo>
                    <a:pt x="14" y="58"/>
                  </a:lnTo>
                  <a:lnTo>
                    <a:pt x="16" y="56"/>
                  </a:lnTo>
                  <a:lnTo>
                    <a:pt x="13" y="48"/>
                  </a:lnTo>
                  <a:lnTo>
                    <a:pt x="13" y="43"/>
                  </a:lnTo>
                  <a:lnTo>
                    <a:pt x="10" y="41"/>
                  </a:lnTo>
                  <a:lnTo>
                    <a:pt x="4" y="41"/>
                  </a:lnTo>
                  <a:lnTo>
                    <a:pt x="4" y="36"/>
                  </a:lnTo>
                  <a:lnTo>
                    <a:pt x="3" y="31"/>
                  </a:lnTo>
                  <a:lnTo>
                    <a:pt x="7" y="29"/>
                  </a:lnTo>
                  <a:lnTo>
                    <a:pt x="7" y="24"/>
                  </a:lnTo>
                  <a:lnTo>
                    <a:pt x="9" y="19"/>
                  </a:lnTo>
                  <a:lnTo>
                    <a:pt x="6" y="14"/>
                  </a:lnTo>
                  <a:lnTo>
                    <a:pt x="3" y="12"/>
                  </a:lnTo>
                  <a:lnTo>
                    <a:pt x="2" y="7"/>
                  </a:lnTo>
                  <a:lnTo>
                    <a:pt x="3" y="3"/>
                  </a:lnTo>
                  <a:lnTo>
                    <a:pt x="49" y="3"/>
                  </a:lnTo>
                  <a:lnTo>
                    <a:pt x="65" y="0"/>
                  </a:lnTo>
                  <a:lnTo>
                    <a:pt x="471" y="0"/>
                  </a:lnTo>
                  <a:lnTo>
                    <a:pt x="471" y="7"/>
                  </a:lnTo>
                  <a:lnTo>
                    <a:pt x="472" y="12"/>
                  </a:lnTo>
                  <a:lnTo>
                    <a:pt x="475" y="14"/>
                  </a:lnTo>
                  <a:lnTo>
                    <a:pt x="477" y="21"/>
                  </a:lnTo>
                  <a:lnTo>
                    <a:pt x="484" y="29"/>
                  </a:lnTo>
                  <a:lnTo>
                    <a:pt x="486" y="36"/>
                  </a:lnTo>
                  <a:lnTo>
                    <a:pt x="478" y="48"/>
                  </a:lnTo>
                  <a:lnTo>
                    <a:pt x="475" y="56"/>
                  </a:lnTo>
                  <a:lnTo>
                    <a:pt x="475" y="63"/>
                  </a:lnTo>
                  <a:lnTo>
                    <a:pt x="477" y="74"/>
                  </a:lnTo>
                  <a:lnTo>
                    <a:pt x="480" y="84"/>
                  </a:lnTo>
                  <a:lnTo>
                    <a:pt x="483" y="91"/>
                  </a:lnTo>
                  <a:lnTo>
                    <a:pt x="484" y="103"/>
                  </a:lnTo>
                  <a:lnTo>
                    <a:pt x="486" y="108"/>
                  </a:lnTo>
                  <a:lnTo>
                    <a:pt x="490" y="113"/>
                  </a:lnTo>
                  <a:lnTo>
                    <a:pt x="499" y="118"/>
                  </a:lnTo>
                  <a:lnTo>
                    <a:pt x="503" y="120"/>
                  </a:lnTo>
                  <a:lnTo>
                    <a:pt x="506" y="120"/>
                  </a:lnTo>
                  <a:lnTo>
                    <a:pt x="512" y="122"/>
                  </a:lnTo>
                  <a:lnTo>
                    <a:pt x="518" y="130"/>
                  </a:lnTo>
                  <a:lnTo>
                    <a:pt x="521" y="134"/>
                  </a:lnTo>
                  <a:lnTo>
                    <a:pt x="521" y="139"/>
                  </a:lnTo>
                  <a:lnTo>
                    <a:pt x="522" y="144"/>
                  </a:lnTo>
                  <a:lnTo>
                    <a:pt x="522" y="149"/>
                  </a:lnTo>
                  <a:lnTo>
                    <a:pt x="539" y="163"/>
                  </a:lnTo>
                  <a:lnTo>
                    <a:pt x="541" y="168"/>
                  </a:lnTo>
                  <a:lnTo>
                    <a:pt x="542" y="175"/>
                  </a:lnTo>
                  <a:lnTo>
                    <a:pt x="542" y="180"/>
                  </a:lnTo>
                  <a:lnTo>
                    <a:pt x="545" y="184"/>
                  </a:lnTo>
                  <a:lnTo>
                    <a:pt x="557" y="192"/>
                  </a:lnTo>
                  <a:lnTo>
                    <a:pt x="563" y="196"/>
                  </a:lnTo>
                  <a:lnTo>
                    <a:pt x="564" y="202"/>
                  </a:lnTo>
                  <a:lnTo>
                    <a:pt x="564" y="211"/>
                  </a:lnTo>
                  <a:lnTo>
                    <a:pt x="566" y="216"/>
                  </a:lnTo>
                  <a:lnTo>
                    <a:pt x="564" y="225"/>
                  </a:lnTo>
                  <a:lnTo>
                    <a:pt x="564" y="230"/>
                  </a:lnTo>
                  <a:lnTo>
                    <a:pt x="563" y="239"/>
                  </a:lnTo>
                  <a:lnTo>
                    <a:pt x="557" y="247"/>
                  </a:lnTo>
                  <a:lnTo>
                    <a:pt x="552" y="252"/>
                  </a:lnTo>
                  <a:lnTo>
                    <a:pt x="550" y="256"/>
                  </a:lnTo>
                  <a:lnTo>
                    <a:pt x="550" y="261"/>
                  </a:lnTo>
                  <a:lnTo>
                    <a:pt x="549" y="271"/>
                  </a:lnTo>
                  <a:lnTo>
                    <a:pt x="547" y="276"/>
                  </a:lnTo>
                  <a:lnTo>
                    <a:pt x="542" y="280"/>
                  </a:lnTo>
                  <a:lnTo>
                    <a:pt x="539" y="282"/>
                  </a:lnTo>
                  <a:lnTo>
                    <a:pt x="531" y="286"/>
                  </a:lnTo>
                  <a:lnTo>
                    <a:pt x="525" y="290"/>
                  </a:lnTo>
                  <a:lnTo>
                    <a:pt x="517" y="294"/>
                  </a:lnTo>
                  <a:lnTo>
                    <a:pt x="505" y="294"/>
                  </a:lnTo>
                  <a:lnTo>
                    <a:pt x="497" y="300"/>
                  </a:lnTo>
                  <a:lnTo>
                    <a:pt x="490" y="297"/>
                  </a:lnTo>
                  <a:lnTo>
                    <a:pt x="488" y="301"/>
                  </a:lnTo>
                  <a:lnTo>
                    <a:pt x="486" y="317"/>
                  </a:lnTo>
                  <a:lnTo>
                    <a:pt x="483" y="321"/>
                  </a:lnTo>
                  <a:lnTo>
                    <a:pt x="483" y="328"/>
                  </a:lnTo>
                  <a:lnTo>
                    <a:pt x="486" y="331"/>
                  </a:lnTo>
                  <a:lnTo>
                    <a:pt x="489" y="335"/>
                  </a:lnTo>
                  <a:lnTo>
                    <a:pt x="491" y="338"/>
                  </a:lnTo>
                  <a:lnTo>
                    <a:pt x="495" y="343"/>
                  </a:lnTo>
                  <a:lnTo>
                    <a:pt x="495" y="349"/>
                  </a:lnTo>
                  <a:lnTo>
                    <a:pt x="496" y="349"/>
                  </a:lnTo>
                  <a:lnTo>
                    <a:pt x="495" y="367"/>
                  </a:lnTo>
                  <a:lnTo>
                    <a:pt x="483" y="385"/>
                  </a:lnTo>
                  <a:lnTo>
                    <a:pt x="482" y="395"/>
                  </a:lnTo>
                  <a:lnTo>
                    <a:pt x="482" y="404"/>
                  </a:lnTo>
                  <a:lnTo>
                    <a:pt x="478" y="410"/>
                  </a:lnTo>
                  <a:lnTo>
                    <a:pt x="468" y="414"/>
                  </a:lnTo>
                  <a:lnTo>
                    <a:pt x="464" y="414"/>
                  </a:lnTo>
                  <a:lnTo>
                    <a:pt x="459" y="416"/>
                  </a:lnTo>
                  <a:lnTo>
                    <a:pt x="458" y="419"/>
                  </a:lnTo>
                  <a:lnTo>
                    <a:pt x="453" y="422"/>
                  </a:lnTo>
                  <a:lnTo>
                    <a:pt x="453" y="424"/>
                  </a:lnTo>
                  <a:lnTo>
                    <a:pt x="458" y="434"/>
                  </a:lnTo>
                  <a:lnTo>
                    <a:pt x="457" y="443"/>
                  </a:lnTo>
                  <a:lnTo>
                    <a:pt x="457" y="448"/>
                  </a:lnTo>
                  <a:lnTo>
                    <a:pt x="453" y="450"/>
                  </a:lnTo>
                  <a:lnTo>
                    <a:pt x="447" y="443"/>
                  </a:lnTo>
                  <a:lnTo>
                    <a:pt x="444" y="436"/>
                  </a:lnTo>
                  <a:lnTo>
                    <a:pt x="439" y="432"/>
                  </a:lnTo>
                  <a:lnTo>
                    <a:pt x="438" y="424"/>
                  </a:lnTo>
                  <a:lnTo>
                    <a:pt x="431" y="422"/>
                  </a:lnTo>
                  <a:lnTo>
                    <a:pt x="429" y="416"/>
                  </a:lnTo>
                  <a:lnTo>
                    <a:pt x="408" y="414"/>
                  </a:lnTo>
                  <a:lnTo>
                    <a:pt x="388" y="416"/>
                  </a:lnTo>
                  <a:lnTo>
                    <a:pt x="266" y="416"/>
                  </a:lnTo>
                  <a:lnTo>
                    <a:pt x="248" y="419"/>
                  </a:lnTo>
                  <a:lnTo>
                    <a:pt x="172" y="419"/>
                  </a:lnTo>
                  <a:lnTo>
                    <a:pt x="147" y="416"/>
                  </a:lnTo>
                  <a:lnTo>
                    <a:pt x="74" y="416"/>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18" name="Freeform 17"/>
            <p:cNvSpPr>
              <a:spLocks/>
            </p:cNvSpPr>
            <p:nvPr/>
          </p:nvSpPr>
          <p:spPr bwMode="ltGray">
            <a:xfrm>
              <a:off x="2724" y="2021"/>
              <a:ext cx="592" cy="382"/>
            </a:xfrm>
            <a:custGeom>
              <a:avLst/>
              <a:gdLst>
                <a:gd name="T0" fmla="*/ 78 w 655"/>
                <a:gd name="T1" fmla="*/ 3 h 438"/>
                <a:gd name="T2" fmla="*/ 95 w 655"/>
                <a:gd name="T3" fmla="*/ 3 h 438"/>
                <a:gd name="T4" fmla="*/ 213 w 655"/>
                <a:gd name="T5" fmla="*/ 0 h 438"/>
                <a:gd name="T6" fmla="*/ 218 w 655"/>
                <a:gd name="T7" fmla="*/ 3 h 438"/>
                <a:gd name="T8" fmla="*/ 224 w 655"/>
                <a:gd name="T9" fmla="*/ 5 h 438"/>
                <a:gd name="T10" fmla="*/ 225 w 655"/>
                <a:gd name="T11" fmla="*/ 6 h 438"/>
                <a:gd name="T12" fmla="*/ 228 w 655"/>
                <a:gd name="T13" fmla="*/ 9 h 438"/>
                <a:gd name="T14" fmla="*/ 229 w 655"/>
                <a:gd name="T15" fmla="*/ 10 h 438"/>
                <a:gd name="T16" fmla="*/ 225 w 655"/>
                <a:gd name="T17" fmla="*/ 10 h 438"/>
                <a:gd name="T18" fmla="*/ 224 w 655"/>
                <a:gd name="T19" fmla="*/ 13 h 438"/>
                <a:gd name="T20" fmla="*/ 221 w 655"/>
                <a:gd name="T21" fmla="*/ 17 h 438"/>
                <a:gd name="T22" fmla="*/ 225 w 655"/>
                <a:gd name="T23" fmla="*/ 21 h 438"/>
                <a:gd name="T24" fmla="*/ 228 w 655"/>
                <a:gd name="T25" fmla="*/ 23 h 438"/>
                <a:gd name="T26" fmla="*/ 229 w 655"/>
                <a:gd name="T27" fmla="*/ 28 h 438"/>
                <a:gd name="T28" fmla="*/ 233 w 655"/>
                <a:gd name="T29" fmla="*/ 31 h 438"/>
                <a:gd name="T30" fmla="*/ 234 w 655"/>
                <a:gd name="T31" fmla="*/ 31 h 438"/>
                <a:gd name="T32" fmla="*/ 239 w 655"/>
                <a:gd name="T33" fmla="*/ 33 h 438"/>
                <a:gd name="T34" fmla="*/ 236 w 655"/>
                <a:gd name="T35" fmla="*/ 44 h 438"/>
                <a:gd name="T36" fmla="*/ 236 w 655"/>
                <a:gd name="T37" fmla="*/ 57 h 438"/>
                <a:gd name="T38" fmla="*/ 236 w 655"/>
                <a:gd name="T39" fmla="*/ 73 h 438"/>
                <a:gd name="T40" fmla="*/ 236 w 655"/>
                <a:gd name="T41" fmla="*/ 98 h 438"/>
                <a:gd name="T42" fmla="*/ 211 w 655"/>
                <a:gd name="T43" fmla="*/ 111 h 438"/>
                <a:gd name="T44" fmla="*/ 198 w 655"/>
                <a:gd name="T45" fmla="*/ 111 h 438"/>
                <a:gd name="T46" fmla="*/ 170 w 655"/>
                <a:gd name="T47" fmla="*/ 112 h 438"/>
                <a:gd name="T48" fmla="*/ 146 w 655"/>
                <a:gd name="T49" fmla="*/ 111 h 438"/>
                <a:gd name="T50" fmla="*/ 111 w 655"/>
                <a:gd name="T51" fmla="*/ 112 h 438"/>
                <a:gd name="T52" fmla="*/ 81 w 655"/>
                <a:gd name="T53" fmla="*/ 112 h 438"/>
                <a:gd name="T54" fmla="*/ 63 w 655"/>
                <a:gd name="T55" fmla="*/ 111 h 438"/>
                <a:gd name="T56" fmla="*/ 31 w 655"/>
                <a:gd name="T57" fmla="*/ 112 h 438"/>
                <a:gd name="T58" fmla="*/ 5 w 655"/>
                <a:gd name="T59" fmla="*/ 112 h 438"/>
                <a:gd name="T60" fmla="*/ 1 w 655"/>
                <a:gd name="T61" fmla="*/ 84 h 438"/>
                <a:gd name="T62" fmla="*/ 0 w 655"/>
                <a:gd name="T63" fmla="*/ 51 h 438"/>
                <a:gd name="T64" fmla="*/ 0 w 655"/>
                <a:gd name="T65" fmla="*/ 35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5"/>
                <a:gd name="T100" fmla="*/ 0 h 438"/>
                <a:gd name="T101" fmla="*/ 655 w 655"/>
                <a:gd name="T102" fmla="*/ 438 h 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5" h="438">
                  <a:moveTo>
                    <a:pt x="0" y="4"/>
                  </a:moveTo>
                  <a:lnTo>
                    <a:pt x="213" y="4"/>
                  </a:lnTo>
                  <a:lnTo>
                    <a:pt x="252" y="6"/>
                  </a:lnTo>
                  <a:lnTo>
                    <a:pt x="261" y="4"/>
                  </a:lnTo>
                  <a:lnTo>
                    <a:pt x="586" y="4"/>
                  </a:lnTo>
                  <a:lnTo>
                    <a:pt x="588" y="0"/>
                  </a:lnTo>
                  <a:lnTo>
                    <a:pt x="596" y="8"/>
                  </a:lnTo>
                  <a:lnTo>
                    <a:pt x="598" y="12"/>
                  </a:lnTo>
                  <a:lnTo>
                    <a:pt x="607" y="22"/>
                  </a:lnTo>
                  <a:lnTo>
                    <a:pt x="614" y="20"/>
                  </a:lnTo>
                  <a:lnTo>
                    <a:pt x="621" y="15"/>
                  </a:lnTo>
                  <a:lnTo>
                    <a:pt x="621" y="22"/>
                  </a:lnTo>
                  <a:lnTo>
                    <a:pt x="627" y="22"/>
                  </a:lnTo>
                  <a:lnTo>
                    <a:pt x="627" y="35"/>
                  </a:lnTo>
                  <a:lnTo>
                    <a:pt x="624" y="35"/>
                  </a:lnTo>
                  <a:lnTo>
                    <a:pt x="629" y="39"/>
                  </a:lnTo>
                  <a:lnTo>
                    <a:pt x="626" y="41"/>
                  </a:lnTo>
                  <a:lnTo>
                    <a:pt x="621" y="39"/>
                  </a:lnTo>
                  <a:lnTo>
                    <a:pt x="621" y="46"/>
                  </a:lnTo>
                  <a:lnTo>
                    <a:pt x="614" y="51"/>
                  </a:lnTo>
                  <a:lnTo>
                    <a:pt x="611" y="60"/>
                  </a:lnTo>
                  <a:lnTo>
                    <a:pt x="608" y="67"/>
                  </a:lnTo>
                  <a:lnTo>
                    <a:pt x="608" y="70"/>
                  </a:lnTo>
                  <a:lnTo>
                    <a:pt x="618" y="82"/>
                  </a:lnTo>
                  <a:lnTo>
                    <a:pt x="622" y="89"/>
                  </a:lnTo>
                  <a:lnTo>
                    <a:pt x="627" y="91"/>
                  </a:lnTo>
                  <a:lnTo>
                    <a:pt x="627" y="99"/>
                  </a:lnTo>
                  <a:lnTo>
                    <a:pt x="630" y="109"/>
                  </a:lnTo>
                  <a:lnTo>
                    <a:pt x="635" y="118"/>
                  </a:lnTo>
                  <a:lnTo>
                    <a:pt x="639" y="121"/>
                  </a:lnTo>
                  <a:lnTo>
                    <a:pt x="640" y="123"/>
                  </a:lnTo>
                  <a:lnTo>
                    <a:pt x="646" y="121"/>
                  </a:lnTo>
                  <a:lnTo>
                    <a:pt x="652" y="125"/>
                  </a:lnTo>
                  <a:lnTo>
                    <a:pt x="654" y="128"/>
                  </a:lnTo>
                  <a:lnTo>
                    <a:pt x="652" y="140"/>
                  </a:lnTo>
                  <a:lnTo>
                    <a:pt x="650" y="171"/>
                  </a:lnTo>
                  <a:lnTo>
                    <a:pt x="652" y="185"/>
                  </a:lnTo>
                  <a:lnTo>
                    <a:pt x="650" y="223"/>
                  </a:lnTo>
                  <a:lnTo>
                    <a:pt x="652" y="235"/>
                  </a:lnTo>
                  <a:lnTo>
                    <a:pt x="650" y="286"/>
                  </a:lnTo>
                  <a:lnTo>
                    <a:pt x="650" y="382"/>
                  </a:lnTo>
                  <a:lnTo>
                    <a:pt x="649" y="386"/>
                  </a:lnTo>
                  <a:lnTo>
                    <a:pt x="649" y="434"/>
                  </a:lnTo>
                  <a:lnTo>
                    <a:pt x="581" y="434"/>
                  </a:lnTo>
                  <a:lnTo>
                    <a:pt x="572" y="431"/>
                  </a:lnTo>
                  <a:lnTo>
                    <a:pt x="547" y="434"/>
                  </a:lnTo>
                  <a:lnTo>
                    <a:pt x="483" y="434"/>
                  </a:lnTo>
                  <a:lnTo>
                    <a:pt x="466" y="437"/>
                  </a:lnTo>
                  <a:lnTo>
                    <a:pt x="428" y="437"/>
                  </a:lnTo>
                  <a:lnTo>
                    <a:pt x="403" y="434"/>
                  </a:lnTo>
                  <a:lnTo>
                    <a:pt x="372" y="437"/>
                  </a:lnTo>
                  <a:lnTo>
                    <a:pt x="308" y="437"/>
                  </a:lnTo>
                  <a:lnTo>
                    <a:pt x="267" y="434"/>
                  </a:lnTo>
                  <a:lnTo>
                    <a:pt x="226" y="437"/>
                  </a:lnTo>
                  <a:lnTo>
                    <a:pt x="179" y="437"/>
                  </a:lnTo>
                  <a:lnTo>
                    <a:pt x="172" y="434"/>
                  </a:lnTo>
                  <a:lnTo>
                    <a:pt x="125" y="437"/>
                  </a:lnTo>
                  <a:lnTo>
                    <a:pt x="86" y="437"/>
                  </a:lnTo>
                  <a:lnTo>
                    <a:pt x="44" y="434"/>
                  </a:lnTo>
                  <a:lnTo>
                    <a:pt x="5" y="437"/>
                  </a:lnTo>
                  <a:lnTo>
                    <a:pt x="1" y="437"/>
                  </a:lnTo>
                  <a:lnTo>
                    <a:pt x="1" y="329"/>
                  </a:lnTo>
                  <a:lnTo>
                    <a:pt x="0" y="254"/>
                  </a:lnTo>
                  <a:lnTo>
                    <a:pt x="0" y="204"/>
                  </a:lnTo>
                  <a:lnTo>
                    <a:pt x="1" y="192"/>
                  </a:lnTo>
                  <a:lnTo>
                    <a:pt x="0" y="140"/>
                  </a:lnTo>
                  <a:lnTo>
                    <a:pt x="0" y="4"/>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19" name="Freeform 18"/>
            <p:cNvSpPr>
              <a:spLocks/>
            </p:cNvSpPr>
            <p:nvPr/>
          </p:nvSpPr>
          <p:spPr bwMode="ltGray">
            <a:xfrm>
              <a:off x="3724" y="2133"/>
              <a:ext cx="591" cy="331"/>
            </a:xfrm>
            <a:custGeom>
              <a:avLst/>
              <a:gdLst>
                <a:gd name="T0" fmla="*/ 5 w 654"/>
                <a:gd name="T1" fmla="*/ 95 h 379"/>
                <a:gd name="T2" fmla="*/ 10 w 654"/>
                <a:gd name="T3" fmla="*/ 89 h 379"/>
                <a:gd name="T4" fmla="*/ 11 w 654"/>
                <a:gd name="T5" fmla="*/ 81 h 379"/>
                <a:gd name="T6" fmla="*/ 9 w 654"/>
                <a:gd name="T7" fmla="*/ 75 h 379"/>
                <a:gd name="T8" fmla="*/ 15 w 654"/>
                <a:gd name="T9" fmla="*/ 71 h 379"/>
                <a:gd name="T10" fmla="*/ 24 w 654"/>
                <a:gd name="T11" fmla="*/ 75 h 379"/>
                <a:gd name="T12" fmla="*/ 31 w 654"/>
                <a:gd name="T13" fmla="*/ 72 h 379"/>
                <a:gd name="T14" fmla="*/ 30 w 654"/>
                <a:gd name="T15" fmla="*/ 66 h 379"/>
                <a:gd name="T16" fmla="*/ 39 w 654"/>
                <a:gd name="T17" fmla="*/ 62 h 379"/>
                <a:gd name="T18" fmla="*/ 39 w 654"/>
                <a:gd name="T19" fmla="*/ 55 h 379"/>
                <a:gd name="T20" fmla="*/ 43 w 654"/>
                <a:gd name="T21" fmla="*/ 51 h 379"/>
                <a:gd name="T22" fmla="*/ 47 w 654"/>
                <a:gd name="T23" fmla="*/ 45 h 379"/>
                <a:gd name="T24" fmla="*/ 53 w 654"/>
                <a:gd name="T25" fmla="*/ 45 h 379"/>
                <a:gd name="T26" fmla="*/ 58 w 654"/>
                <a:gd name="T27" fmla="*/ 45 h 379"/>
                <a:gd name="T28" fmla="*/ 65 w 654"/>
                <a:gd name="T29" fmla="*/ 45 h 379"/>
                <a:gd name="T30" fmla="*/ 72 w 654"/>
                <a:gd name="T31" fmla="*/ 51 h 379"/>
                <a:gd name="T32" fmla="*/ 80 w 654"/>
                <a:gd name="T33" fmla="*/ 45 h 379"/>
                <a:gd name="T34" fmla="*/ 88 w 654"/>
                <a:gd name="T35" fmla="*/ 45 h 379"/>
                <a:gd name="T36" fmla="*/ 93 w 654"/>
                <a:gd name="T37" fmla="*/ 45 h 379"/>
                <a:gd name="T38" fmla="*/ 95 w 654"/>
                <a:gd name="T39" fmla="*/ 39 h 379"/>
                <a:gd name="T40" fmla="*/ 98 w 654"/>
                <a:gd name="T41" fmla="*/ 37 h 379"/>
                <a:gd name="T42" fmla="*/ 99 w 654"/>
                <a:gd name="T43" fmla="*/ 34 h 379"/>
                <a:gd name="T44" fmla="*/ 100 w 654"/>
                <a:gd name="T45" fmla="*/ 41 h 379"/>
                <a:gd name="T46" fmla="*/ 106 w 654"/>
                <a:gd name="T47" fmla="*/ 43 h 379"/>
                <a:gd name="T48" fmla="*/ 111 w 654"/>
                <a:gd name="T49" fmla="*/ 37 h 379"/>
                <a:gd name="T50" fmla="*/ 118 w 654"/>
                <a:gd name="T51" fmla="*/ 30 h 379"/>
                <a:gd name="T52" fmla="*/ 123 w 654"/>
                <a:gd name="T53" fmla="*/ 26 h 379"/>
                <a:gd name="T54" fmla="*/ 127 w 654"/>
                <a:gd name="T55" fmla="*/ 18 h 379"/>
                <a:gd name="T56" fmla="*/ 134 w 654"/>
                <a:gd name="T57" fmla="*/ 17 h 379"/>
                <a:gd name="T58" fmla="*/ 141 w 654"/>
                <a:gd name="T59" fmla="*/ 14 h 379"/>
                <a:gd name="T60" fmla="*/ 145 w 654"/>
                <a:gd name="T61" fmla="*/ 10 h 379"/>
                <a:gd name="T62" fmla="*/ 145 w 654"/>
                <a:gd name="T63" fmla="*/ 5 h 379"/>
                <a:gd name="T64" fmla="*/ 147 w 654"/>
                <a:gd name="T65" fmla="*/ 0 h 379"/>
                <a:gd name="T66" fmla="*/ 156 w 654"/>
                <a:gd name="T67" fmla="*/ 3 h 379"/>
                <a:gd name="T68" fmla="*/ 163 w 654"/>
                <a:gd name="T69" fmla="*/ 3 h 379"/>
                <a:gd name="T70" fmla="*/ 165 w 654"/>
                <a:gd name="T71" fmla="*/ 11 h 379"/>
                <a:gd name="T72" fmla="*/ 173 w 654"/>
                <a:gd name="T73" fmla="*/ 13 h 379"/>
                <a:gd name="T74" fmla="*/ 180 w 654"/>
                <a:gd name="T75" fmla="*/ 17 h 379"/>
                <a:gd name="T76" fmla="*/ 187 w 654"/>
                <a:gd name="T77" fmla="*/ 16 h 379"/>
                <a:gd name="T78" fmla="*/ 197 w 654"/>
                <a:gd name="T79" fmla="*/ 18 h 379"/>
                <a:gd name="T80" fmla="*/ 203 w 654"/>
                <a:gd name="T81" fmla="*/ 15 h 379"/>
                <a:gd name="T82" fmla="*/ 210 w 654"/>
                <a:gd name="T83" fmla="*/ 19 h 379"/>
                <a:gd name="T84" fmla="*/ 216 w 654"/>
                <a:gd name="T85" fmla="*/ 23 h 379"/>
                <a:gd name="T86" fmla="*/ 218 w 654"/>
                <a:gd name="T87" fmla="*/ 31 h 379"/>
                <a:gd name="T88" fmla="*/ 218 w 654"/>
                <a:gd name="T89" fmla="*/ 39 h 379"/>
                <a:gd name="T90" fmla="*/ 222 w 654"/>
                <a:gd name="T91" fmla="*/ 45 h 379"/>
                <a:gd name="T92" fmla="*/ 226 w 654"/>
                <a:gd name="T93" fmla="*/ 54 h 379"/>
                <a:gd name="T94" fmla="*/ 233 w 654"/>
                <a:gd name="T95" fmla="*/ 59 h 379"/>
                <a:gd name="T96" fmla="*/ 228 w 654"/>
                <a:gd name="T97" fmla="*/ 66 h 379"/>
                <a:gd name="T98" fmla="*/ 218 w 654"/>
                <a:gd name="T99" fmla="*/ 71 h 379"/>
                <a:gd name="T100" fmla="*/ 211 w 654"/>
                <a:gd name="T101" fmla="*/ 79 h 379"/>
                <a:gd name="T102" fmla="*/ 205 w 654"/>
                <a:gd name="T103" fmla="*/ 85 h 379"/>
                <a:gd name="T104" fmla="*/ 198 w 654"/>
                <a:gd name="T105" fmla="*/ 89 h 379"/>
                <a:gd name="T106" fmla="*/ 183 w 654"/>
                <a:gd name="T107" fmla="*/ 93 h 379"/>
                <a:gd name="T108" fmla="*/ 147 w 654"/>
                <a:gd name="T109" fmla="*/ 93 h 379"/>
                <a:gd name="T110" fmla="*/ 103 w 654"/>
                <a:gd name="T111" fmla="*/ 93 h 379"/>
                <a:gd name="T112" fmla="*/ 92 w 654"/>
                <a:gd name="T113" fmla="*/ 93 h 379"/>
                <a:gd name="T114" fmla="*/ 85 w 654"/>
                <a:gd name="T115" fmla="*/ 93 h 379"/>
                <a:gd name="T116" fmla="*/ 43 w 654"/>
                <a:gd name="T117" fmla="*/ 92 h 379"/>
                <a:gd name="T118" fmla="*/ 0 w 654"/>
                <a:gd name="T119" fmla="*/ 98 h 3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4"/>
                <a:gd name="T181" fmla="*/ 0 h 379"/>
                <a:gd name="T182" fmla="*/ 654 w 654"/>
                <a:gd name="T183" fmla="*/ 379 h 3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4" h="379">
                  <a:moveTo>
                    <a:pt x="0" y="378"/>
                  </a:moveTo>
                  <a:lnTo>
                    <a:pt x="7" y="359"/>
                  </a:lnTo>
                  <a:lnTo>
                    <a:pt x="16" y="370"/>
                  </a:lnTo>
                  <a:lnTo>
                    <a:pt x="20" y="367"/>
                  </a:lnTo>
                  <a:lnTo>
                    <a:pt x="22" y="354"/>
                  </a:lnTo>
                  <a:lnTo>
                    <a:pt x="25" y="344"/>
                  </a:lnTo>
                  <a:lnTo>
                    <a:pt x="23" y="334"/>
                  </a:lnTo>
                  <a:lnTo>
                    <a:pt x="28" y="323"/>
                  </a:lnTo>
                  <a:lnTo>
                    <a:pt x="28" y="313"/>
                  </a:lnTo>
                  <a:lnTo>
                    <a:pt x="23" y="309"/>
                  </a:lnTo>
                  <a:lnTo>
                    <a:pt x="19" y="301"/>
                  </a:lnTo>
                  <a:lnTo>
                    <a:pt x="23" y="289"/>
                  </a:lnTo>
                  <a:lnTo>
                    <a:pt x="28" y="280"/>
                  </a:lnTo>
                  <a:lnTo>
                    <a:pt x="35" y="273"/>
                  </a:lnTo>
                  <a:lnTo>
                    <a:pt x="43" y="273"/>
                  </a:lnTo>
                  <a:lnTo>
                    <a:pt x="48" y="275"/>
                  </a:lnTo>
                  <a:lnTo>
                    <a:pt x="57" y="285"/>
                  </a:lnTo>
                  <a:lnTo>
                    <a:pt x="67" y="287"/>
                  </a:lnTo>
                  <a:lnTo>
                    <a:pt x="76" y="294"/>
                  </a:lnTo>
                  <a:lnTo>
                    <a:pt x="80" y="296"/>
                  </a:lnTo>
                  <a:lnTo>
                    <a:pt x="85" y="282"/>
                  </a:lnTo>
                  <a:lnTo>
                    <a:pt x="79" y="270"/>
                  </a:lnTo>
                  <a:lnTo>
                    <a:pt x="79" y="263"/>
                  </a:lnTo>
                  <a:lnTo>
                    <a:pt x="82" y="251"/>
                  </a:lnTo>
                  <a:lnTo>
                    <a:pt x="88" y="244"/>
                  </a:lnTo>
                  <a:lnTo>
                    <a:pt x="94" y="244"/>
                  </a:lnTo>
                  <a:lnTo>
                    <a:pt x="108" y="239"/>
                  </a:lnTo>
                  <a:lnTo>
                    <a:pt x="114" y="239"/>
                  </a:lnTo>
                  <a:lnTo>
                    <a:pt x="114" y="230"/>
                  </a:lnTo>
                  <a:lnTo>
                    <a:pt x="110" y="215"/>
                  </a:lnTo>
                  <a:lnTo>
                    <a:pt x="111" y="206"/>
                  </a:lnTo>
                  <a:lnTo>
                    <a:pt x="116" y="203"/>
                  </a:lnTo>
                  <a:lnTo>
                    <a:pt x="119" y="198"/>
                  </a:lnTo>
                  <a:lnTo>
                    <a:pt x="130" y="194"/>
                  </a:lnTo>
                  <a:lnTo>
                    <a:pt x="132" y="187"/>
                  </a:lnTo>
                  <a:lnTo>
                    <a:pt x="130" y="179"/>
                  </a:lnTo>
                  <a:lnTo>
                    <a:pt x="137" y="177"/>
                  </a:lnTo>
                  <a:lnTo>
                    <a:pt x="141" y="179"/>
                  </a:lnTo>
                  <a:lnTo>
                    <a:pt x="149" y="177"/>
                  </a:lnTo>
                  <a:lnTo>
                    <a:pt x="150" y="187"/>
                  </a:lnTo>
                  <a:lnTo>
                    <a:pt x="155" y="189"/>
                  </a:lnTo>
                  <a:lnTo>
                    <a:pt x="158" y="170"/>
                  </a:lnTo>
                  <a:lnTo>
                    <a:pt x="165" y="175"/>
                  </a:lnTo>
                  <a:lnTo>
                    <a:pt x="170" y="175"/>
                  </a:lnTo>
                  <a:lnTo>
                    <a:pt x="181" y="177"/>
                  </a:lnTo>
                  <a:lnTo>
                    <a:pt x="191" y="184"/>
                  </a:lnTo>
                  <a:lnTo>
                    <a:pt x="197" y="187"/>
                  </a:lnTo>
                  <a:lnTo>
                    <a:pt x="200" y="194"/>
                  </a:lnTo>
                  <a:lnTo>
                    <a:pt x="206" y="184"/>
                  </a:lnTo>
                  <a:lnTo>
                    <a:pt x="211" y="175"/>
                  </a:lnTo>
                  <a:lnTo>
                    <a:pt x="217" y="170"/>
                  </a:lnTo>
                  <a:lnTo>
                    <a:pt x="225" y="165"/>
                  </a:lnTo>
                  <a:lnTo>
                    <a:pt x="234" y="177"/>
                  </a:lnTo>
                  <a:lnTo>
                    <a:pt x="241" y="177"/>
                  </a:lnTo>
                  <a:lnTo>
                    <a:pt x="241" y="184"/>
                  </a:lnTo>
                  <a:lnTo>
                    <a:pt x="247" y="175"/>
                  </a:lnTo>
                  <a:lnTo>
                    <a:pt x="254" y="170"/>
                  </a:lnTo>
                  <a:lnTo>
                    <a:pt x="251" y="162"/>
                  </a:lnTo>
                  <a:lnTo>
                    <a:pt x="256" y="155"/>
                  </a:lnTo>
                  <a:lnTo>
                    <a:pt x="260" y="152"/>
                  </a:lnTo>
                  <a:lnTo>
                    <a:pt x="259" y="143"/>
                  </a:lnTo>
                  <a:lnTo>
                    <a:pt x="266" y="146"/>
                  </a:lnTo>
                  <a:lnTo>
                    <a:pt x="270" y="143"/>
                  </a:lnTo>
                  <a:lnTo>
                    <a:pt x="266" y="141"/>
                  </a:lnTo>
                  <a:lnTo>
                    <a:pt x="269" y="134"/>
                  </a:lnTo>
                  <a:lnTo>
                    <a:pt x="273" y="136"/>
                  </a:lnTo>
                  <a:lnTo>
                    <a:pt x="275" y="143"/>
                  </a:lnTo>
                  <a:lnTo>
                    <a:pt x="275" y="150"/>
                  </a:lnTo>
                  <a:lnTo>
                    <a:pt x="278" y="158"/>
                  </a:lnTo>
                  <a:lnTo>
                    <a:pt x="282" y="160"/>
                  </a:lnTo>
                  <a:lnTo>
                    <a:pt x="287" y="160"/>
                  </a:lnTo>
                  <a:lnTo>
                    <a:pt x="293" y="165"/>
                  </a:lnTo>
                  <a:lnTo>
                    <a:pt x="302" y="162"/>
                  </a:lnTo>
                  <a:lnTo>
                    <a:pt x="307" y="150"/>
                  </a:lnTo>
                  <a:lnTo>
                    <a:pt x="307" y="143"/>
                  </a:lnTo>
                  <a:lnTo>
                    <a:pt x="313" y="126"/>
                  </a:lnTo>
                  <a:lnTo>
                    <a:pt x="319" y="121"/>
                  </a:lnTo>
                  <a:lnTo>
                    <a:pt x="328" y="117"/>
                  </a:lnTo>
                  <a:lnTo>
                    <a:pt x="331" y="105"/>
                  </a:lnTo>
                  <a:lnTo>
                    <a:pt x="334" y="98"/>
                  </a:lnTo>
                  <a:lnTo>
                    <a:pt x="341" y="98"/>
                  </a:lnTo>
                  <a:lnTo>
                    <a:pt x="345" y="90"/>
                  </a:lnTo>
                  <a:lnTo>
                    <a:pt x="349" y="86"/>
                  </a:lnTo>
                  <a:lnTo>
                    <a:pt x="346" y="71"/>
                  </a:lnTo>
                  <a:lnTo>
                    <a:pt x="349" y="59"/>
                  </a:lnTo>
                  <a:lnTo>
                    <a:pt x="362" y="57"/>
                  </a:lnTo>
                  <a:lnTo>
                    <a:pt x="368" y="64"/>
                  </a:lnTo>
                  <a:lnTo>
                    <a:pt x="372" y="64"/>
                  </a:lnTo>
                  <a:lnTo>
                    <a:pt x="382" y="55"/>
                  </a:lnTo>
                  <a:lnTo>
                    <a:pt x="387" y="53"/>
                  </a:lnTo>
                  <a:lnTo>
                    <a:pt x="394" y="50"/>
                  </a:lnTo>
                  <a:lnTo>
                    <a:pt x="401" y="53"/>
                  </a:lnTo>
                  <a:lnTo>
                    <a:pt x="401" y="41"/>
                  </a:lnTo>
                  <a:lnTo>
                    <a:pt x="397" y="33"/>
                  </a:lnTo>
                  <a:lnTo>
                    <a:pt x="399" y="26"/>
                  </a:lnTo>
                  <a:lnTo>
                    <a:pt x="399" y="19"/>
                  </a:lnTo>
                  <a:lnTo>
                    <a:pt x="397" y="10"/>
                  </a:lnTo>
                  <a:lnTo>
                    <a:pt x="401" y="2"/>
                  </a:lnTo>
                  <a:lnTo>
                    <a:pt x="405" y="0"/>
                  </a:lnTo>
                  <a:lnTo>
                    <a:pt x="412" y="4"/>
                  </a:lnTo>
                  <a:lnTo>
                    <a:pt x="419" y="10"/>
                  </a:lnTo>
                  <a:lnTo>
                    <a:pt x="429" y="4"/>
                  </a:lnTo>
                  <a:lnTo>
                    <a:pt x="433" y="2"/>
                  </a:lnTo>
                  <a:lnTo>
                    <a:pt x="437" y="10"/>
                  </a:lnTo>
                  <a:lnTo>
                    <a:pt x="447" y="16"/>
                  </a:lnTo>
                  <a:lnTo>
                    <a:pt x="450" y="23"/>
                  </a:lnTo>
                  <a:lnTo>
                    <a:pt x="451" y="32"/>
                  </a:lnTo>
                  <a:lnTo>
                    <a:pt x="454" y="43"/>
                  </a:lnTo>
                  <a:lnTo>
                    <a:pt x="460" y="47"/>
                  </a:lnTo>
                  <a:lnTo>
                    <a:pt x="466" y="50"/>
                  </a:lnTo>
                  <a:lnTo>
                    <a:pt x="476" y="50"/>
                  </a:lnTo>
                  <a:lnTo>
                    <a:pt x="482" y="53"/>
                  </a:lnTo>
                  <a:lnTo>
                    <a:pt x="488" y="59"/>
                  </a:lnTo>
                  <a:lnTo>
                    <a:pt x="495" y="66"/>
                  </a:lnTo>
                  <a:lnTo>
                    <a:pt x="504" y="71"/>
                  </a:lnTo>
                  <a:lnTo>
                    <a:pt x="507" y="64"/>
                  </a:lnTo>
                  <a:lnTo>
                    <a:pt x="515" y="63"/>
                  </a:lnTo>
                  <a:lnTo>
                    <a:pt x="529" y="66"/>
                  </a:lnTo>
                  <a:lnTo>
                    <a:pt x="536" y="74"/>
                  </a:lnTo>
                  <a:lnTo>
                    <a:pt x="540" y="71"/>
                  </a:lnTo>
                  <a:lnTo>
                    <a:pt x="549" y="71"/>
                  </a:lnTo>
                  <a:lnTo>
                    <a:pt x="552" y="64"/>
                  </a:lnTo>
                  <a:lnTo>
                    <a:pt x="561" y="59"/>
                  </a:lnTo>
                  <a:lnTo>
                    <a:pt x="568" y="55"/>
                  </a:lnTo>
                  <a:lnTo>
                    <a:pt x="573" y="64"/>
                  </a:lnTo>
                  <a:lnTo>
                    <a:pt x="575" y="74"/>
                  </a:lnTo>
                  <a:lnTo>
                    <a:pt x="580" y="78"/>
                  </a:lnTo>
                  <a:lnTo>
                    <a:pt x="587" y="84"/>
                  </a:lnTo>
                  <a:lnTo>
                    <a:pt x="593" y="88"/>
                  </a:lnTo>
                  <a:lnTo>
                    <a:pt x="599" y="101"/>
                  </a:lnTo>
                  <a:lnTo>
                    <a:pt x="597" y="112"/>
                  </a:lnTo>
                  <a:lnTo>
                    <a:pt x="599" y="120"/>
                  </a:lnTo>
                  <a:lnTo>
                    <a:pt x="597" y="128"/>
                  </a:lnTo>
                  <a:lnTo>
                    <a:pt x="594" y="141"/>
                  </a:lnTo>
                  <a:lnTo>
                    <a:pt x="599" y="152"/>
                  </a:lnTo>
                  <a:lnTo>
                    <a:pt x="608" y="168"/>
                  </a:lnTo>
                  <a:lnTo>
                    <a:pt x="606" y="175"/>
                  </a:lnTo>
                  <a:lnTo>
                    <a:pt x="610" y="177"/>
                  </a:lnTo>
                  <a:lnTo>
                    <a:pt x="614" y="191"/>
                  </a:lnTo>
                  <a:lnTo>
                    <a:pt x="622" y="198"/>
                  </a:lnTo>
                  <a:lnTo>
                    <a:pt x="623" y="208"/>
                  </a:lnTo>
                  <a:lnTo>
                    <a:pt x="630" y="218"/>
                  </a:lnTo>
                  <a:lnTo>
                    <a:pt x="639" y="225"/>
                  </a:lnTo>
                  <a:lnTo>
                    <a:pt x="642" y="230"/>
                  </a:lnTo>
                  <a:lnTo>
                    <a:pt x="653" y="230"/>
                  </a:lnTo>
                  <a:lnTo>
                    <a:pt x="635" y="251"/>
                  </a:lnTo>
                  <a:lnTo>
                    <a:pt x="627" y="256"/>
                  </a:lnTo>
                  <a:lnTo>
                    <a:pt x="620" y="268"/>
                  </a:lnTo>
                  <a:lnTo>
                    <a:pt x="612" y="270"/>
                  </a:lnTo>
                  <a:lnTo>
                    <a:pt x="602" y="277"/>
                  </a:lnTo>
                  <a:lnTo>
                    <a:pt x="588" y="289"/>
                  </a:lnTo>
                  <a:lnTo>
                    <a:pt x="587" y="301"/>
                  </a:lnTo>
                  <a:lnTo>
                    <a:pt x="578" y="306"/>
                  </a:lnTo>
                  <a:lnTo>
                    <a:pt x="573" y="313"/>
                  </a:lnTo>
                  <a:lnTo>
                    <a:pt x="572" y="321"/>
                  </a:lnTo>
                  <a:lnTo>
                    <a:pt x="565" y="327"/>
                  </a:lnTo>
                  <a:lnTo>
                    <a:pt x="558" y="327"/>
                  </a:lnTo>
                  <a:lnTo>
                    <a:pt x="552" y="342"/>
                  </a:lnTo>
                  <a:lnTo>
                    <a:pt x="545" y="344"/>
                  </a:lnTo>
                  <a:lnTo>
                    <a:pt x="523" y="357"/>
                  </a:lnTo>
                  <a:lnTo>
                    <a:pt x="518" y="357"/>
                  </a:lnTo>
                  <a:lnTo>
                    <a:pt x="507" y="362"/>
                  </a:lnTo>
                  <a:lnTo>
                    <a:pt x="456" y="367"/>
                  </a:lnTo>
                  <a:lnTo>
                    <a:pt x="410" y="364"/>
                  </a:lnTo>
                  <a:lnTo>
                    <a:pt x="404" y="364"/>
                  </a:lnTo>
                  <a:lnTo>
                    <a:pt x="390" y="362"/>
                  </a:lnTo>
                  <a:lnTo>
                    <a:pt x="302" y="362"/>
                  </a:lnTo>
                  <a:lnTo>
                    <a:pt x="282" y="359"/>
                  </a:lnTo>
                  <a:lnTo>
                    <a:pt x="264" y="359"/>
                  </a:lnTo>
                  <a:lnTo>
                    <a:pt x="259" y="357"/>
                  </a:lnTo>
                  <a:lnTo>
                    <a:pt x="253" y="359"/>
                  </a:lnTo>
                  <a:lnTo>
                    <a:pt x="247" y="357"/>
                  </a:lnTo>
                  <a:lnTo>
                    <a:pt x="239" y="357"/>
                  </a:lnTo>
                  <a:lnTo>
                    <a:pt x="231" y="359"/>
                  </a:lnTo>
                  <a:lnTo>
                    <a:pt x="137" y="359"/>
                  </a:lnTo>
                  <a:lnTo>
                    <a:pt x="129" y="354"/>
                  </a:lnTo>
                  <a:lnTo>
                    <a:pt x="118" y="354"/>
                  </a:lnTo>
                  <a:lnTo>
                    <a:pt x="119" y="362"/>
                  </a:lnTo>
                  <a:lnTo>
                    <a:pt x="119" y="378"/>
                  </a:lnTo>
                  <a:lnTo>
                    <a:pt x="0" y="378"/>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20" name="Freeform 19"/>
            <p:cNvSpPr>
              <a:spLocks/>
            </p:cNvSpPr>
            <p:nvPr/>
          </p:nvSpPr>
          <p:spPr bwMode="ltGray">
            <a:xfrm>
              <a:off x="3357" y="2897"/>
              <a:ext cx="397" cy="507"/>
            </a:xfrm>
            <a:custGeom>
              <a:avLst/>
              <a:gdLst>
                <a:gd name="T0" fmla="*/ 6 w 440"/>
                <a:gd name="T1" fmla="*/ 117 h 581"/>
                <a:gd name="T2" fmla="*/ 11 w 440"/>
                <a:gd name="T3" fmla="*/ 106 h 581"/>
                <a:gd name="T4" fmla="*/ 11 w 440"/>
                <a:gd name="T5" fmla="*/ 92 h 581"/>
                <a:gd name="T6" fmla="*/ 13 w 440"/>
                <a:gd name="T7" fmla="*/ 86 h 581"/>
                <a:gd name="T8" fmla="*/ 16 w 440"/>
                <a:gd name="T9" fmla="*/ 75 h 581"/>
                <a:gd name="T10" fmla="*/ 14 w 440"/>
                <a:gd name="T11" fmla="*/ 67 h 581"/>
                <a:gd name="T12" fmla="*/ 10 w 440"/>
                <a:gd name="T13" fmla="*/ 57 h 581"/>
                <a:gd name="T14" fmla="*/ 7 w 440"/>
                <a:gd name="T15" fmla="*/ 45 h 581"/>
                <a:gd name="T16" fmla="*/ 2 w 440"/>
                <a:gd name="T17" fmla="*/ 31 h 581"/>
                <a:gd name="T18" fmla="*/ 7 w 440"/>
                <a:gd name="T19" fmla="*/ 3 h 581"/>
                <a:gd name="T20" fmla="*/ 89 w 440"/>
                <a:gd name="T21" fmla="*/ 3 h 581"/>
                <a:gd name="T22" fmla="*/ 93 w 440"/>
                <a:gd name="T23" fmla="*/ 3 h 581"/>
                <a:gd name="T24" fmla="*/ 92 w 440"/>
                <a:gd name="T25" fmla="*/ 13 h 581"/>
                <a:gd name="T26" fmla="*/ 96 w 440"/>
                <a:gd name="T27" fmla="*/ 20 h 581"/>
                <a:gd name="T28" fmla="*/ 96 w 440"/>
                <a:gd name="T29" fmla="*/ 24 h 581"/>
                <a:gd name="T30" fmla="*/ 92 w 440"/>
                <a:gd name="T31" fmla="*/ 30 h 581"/>
                <a:gd name="T32" fmla="*/ 96 w 440"/>
                <a:gd name="T33" fmla="*/ 33 h 581"/>
                <a:gd name="T34" fmla="*/ 92 w 440"/>
                <a:gd name="T35" fmla="*/ 35 h 581"/>
                <a:gd name="T36" fmla="*/ 86 w 440"/>
                <a:gd name="T37" fmla="*/ 44 h 581"/>
                <a:gd name="T38" fmla="*/ 83 w 440"/>
                <a:gd name="T39" fmla="*/ 49 h 581"/>
                <a:gd name="T40" fmla="*/ 83 w 440"/>
                <a:gd name="T41" fmla="*/ 52 h 581"/>
                <a:gd name="T42" fmla="*/ 79 w 440"/>
                <a:gd name="T43" fmla="*/ 61 h 581"/>
                <a:gd name="T44" fmla="*/ 78 w 440"/>
                <a:gd name="T45" fmla="*/ 68 h 581"/>
                <a:gd name="T46" fmla="*/ 116 w 440"/>
                <a:gd name="T47" fmla="*/ 75 h 581"/>
                <a:gd name="T48" fmla="*/ 134 w 440"/>
                <a:gd name="T49" fmla="*/ 80 h 581"/>
                <a:gd name="T50" fmla="*/ 137 w 440"/>
                <a:gd name="T51" fmla="*/ 95 h 581"/>
                <a:gd name="T52" fmla="*/ 142 w 440"/>
                <a:gd name="T53" fmla="*/ 105 h 581"/>
                <a:gd name="T54" fmla="*/ 132 w 440"/>
                <a:gd name="T55" fmla="*/ 103 h 581"/>
                <a:gd name="T56" fmla="*/ 126 w 440"/>
                <a:gd name="T57" fmla="*/ 99 h 581"/>
                <a:gd name="T58" fmla="*/ 113 w 440"/>
                <a:gd name="T59" fmla="*/ 105 h 581"/>
                <a:gd name="T60" fmla="*/ 119 w 440"/>
                <a:gd name="T61" fmla="*/ 109 h 581"/>
                <a:gd name="T62" fmla="*/ 130 w 440"/>
                <a:gd name="T63" fmla="*/ 107 h 581"/>
                <a:gd name="T64" fmla="*/ 137 w 440"/>
                <a:gd name="T65" fmla="*/ 106 h 581"/>
                <a:gd name="T66" fmla="*/ 132 w 440"/>
                <a:gd name="T67" fmla="*/ 109 h 581"/>
                <a:gd name="T68" fmla="*/ 139 w 440"/>
                <a:gd name="T69" fmla="*/ 117 h 581"/>
                <a:gd name="T70" fmla="*/ 143 w 440"/>
                <a:gd name="T71" fmla="*/ 109 h 581"/>
                <a:gd name="T72" fmla="*/ 152 w 440"/>
                <a:gd name="T73" fmla="*/ 112 h 581"/>
                <a:gd name="T74" fmla="*/ 146 w 440"/>
                <a:gd name="T75" fmla="*/ 120 h 581"/>
                <a:gd name="T76" fmla="*/ 139 w 440"/>
                <a:gd name="T77" fmla="*/ 126 h 581"/>
                <a:gd name="T78" fmla="*/ 146 w 440"/>
                <a:gd name="T79" fmla="*/ 134 h 581"/>
                <a:gd name="T80" fmla="*/ 152 w 440"/>
                <a:gd name="T81" fmla="*/ 138 h 581"/>
                <a:gd name="T82" fmla="*/ 155 w 440"/>
                <a:gd name="T83" fmla="*/ 144 h 581"/>
                <a:gd name="T84" fmla="*/ 151 w 440"/>
                <a:gd name="T85" fmla="*/ 144 h 581"/>
                <a:gd name="T86" fmla="*/ 143 w 440"/>
                <a:gd name="T87" fmla="*/ 139 h 581"/>
                <a:gd name="T88" fmla="*/ 134 w 440"/>
                <a:gd name="T89" fmla="*/ 137 h 581"/>
                <a:gd name="T90" fmla="*/ 128 w 440"/>
                <a:gd name="T91" fmla="*/ 132 h 581"/>
                <a:gd name="T92" fmla="*/ 125 w 440"/>
                <a:gd name="T93" fmla="*/ 135 h 581"/>
                <a:gd name="T94" fmla="*/ 119 w 440"/>
                <a:gd name="T95" fmla="*/ 145 h 581"/>
                <a:gd name="T96" fmla="*/ 115 w 440"/>
                <a:gd name="T97" fmla="*/ 140 h 581"/>
                <a:gd name="T98" fmla="*/ 107 w 440"/>
                <a:gd name="T99" fmla="*/ 140 h 581"/>
                <a:gd name="T100" fmla="*/ 97 w 440"/>
                <a:gd name="T101" fmla="*/ 142 h 581"/>
                <a:gd name="T102" fmla="*/ 92 w 440"/>
                <a:gd name="T103" fmla="*/ 138 h 581"/>
                <a:gd name="T104" fmla="*/ 88 w 440"/>
                <a:gd name="T105" fmla="*/ 132 h 581"/>
                <a:gd name="T106" fmla="*/ 79 w 440"/>
                <a:gd name="T107" fmla="*/ 128 h 581"/>
                <a:gd name="T108" fmla="*/ 76 w 440"/>
                <a:gd name="T109" fmla="*/ 122 h 581"/>
                <a:gd name="T110" fmla="*/ 69 w 440"/>
                <a:gd name="T111" fmla="*/ 117 h 581"/>
                <a:gd name="T112" fmla="*/ 58 w 440"/>
                <a:gd name="T113" fmla="*/ 121 h 581"/>
                <a:gd name="T114" fmla="*/ 58 w 440"/>
                <a:gd name="T115" fmla="*/ 127 h 581"/>
                <a:gd name="T116" fmla="*/ 46 w 440"/>
                <a:gd name="T117" fmla="*/ 127 h 581"/>
                <a:gd name="T118" fmla="*/ 31 w 440"/>
                <a:gd name="T119" fmla="*/ 120 h 581"/>
                <a:gd name="T120" fmla="*/ 23 w 440"/>
                <a:gd name="T121" fmla="*/ 120 h 581"/>
                <a:gd name="T122" fmla="*/ 6 w 440"/>
                <a:gd name="T123" fmla="*/ 121 h 5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581"/>
                <a:gd name="T188" fmla="*/ 440 w 440"/>
                <a:gd name="T189" fmla="*/ 581 h 5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581">
                  <a:moveTo>
                    <a:pt x="17" y="474"/>
                  </a:moveTo>
                  <a:lnTo>
                    <a:pt x="11" y="463"/>
                  </a:lnTo>
                  <a:lnTo>
                    <a:pt x="17" y="455"/>
                  </a:lnTo>
                  <a:lnTo>
                    <a:pt x="27" y="436"/>
                  </a:lnTo>
                  <a:lnTo>
                    <a:pt x="30" y="426"/>
                  </a:lnTo>
                  <a:lnTo>
                    <a:pt x="30" y="417"/>
                  </a:lnTo>
                  <a:lnTo>
                    <a:pt x="30" y="398"/>
                  </a:lnTo>
                  <a:lnTo>
                    <a:pt x="27" y="379"/>
                  </a:lnTo>
                  <a:lnTo>
                    <a:pt x="28" y="364"/>
                  </a:lnTo>
                  <a:lnTo>
                    <a:pt x="28" y="355"/>
                  </a:lnTo>
                  <a:lnTo>
                    <a:pt x="30" y="342"/>
                  </a:lnTo>
                  <a:lnTo>
                    <a:pt x="35" y="332"/>
                  </a:lnTo>
                  <a:lnTo>
                    <a:pt x="41" y="321"/>
                  </a:lnTo>
                  <a:lnTo>
                    <a:pt x="45" y="302"/>
                  </a:lnTo>
                  <a:lnTo>
                    <a:pt x="45" y="290"/>
                  </a:lnTo>
                  <a:lnTo>
                    <a:pt x="44" y="273"/>
                  </a:lnTo>
                  <a:lnTo>
                    <a:pt x="45" y="263"/>
                  </a:lnTo>
                  <a:lnTo>
                    <a:pt x="39" y="261"/>
                  </a:lnTo>
                  <a:lnTo>
                    <a:pt x="34" y="252"/>
                  </a:lnTo>
                  <a:lnTo>
                    <a:pt x="34" y="240"/>
                  </a:lnTo>
                  <a:lnTo>
                    <a:pt x="27" y="225"/>
                  </a:lnTo>
                  <a:lnTo>
                    <a:pt x="19" y="209"/>
                  </a:lnTo>
                  <a:lnTo>
                    <a:pt x="19" y="197"/>
                  </a:lnTo>
                  <a:lnTo>
                    <a:pt x="19" y="179"/>
                  </a:lnTo>
                  <a:lnTo>
                    <a:pt x="16" y="171"/>
                  </a:lnTo>
                  <a:lnTo>
                    <a:pt x="4" y="151"/>
                  </a:lnTo>
                  <a:lnTo>
                    <a:pt x="2" y="120"/>
                  </a:lnTo>
                  <a:lnTo>
                    <a:pt x="0" y="91"/>
                  </a:lnTo>
                  <a:lnTo>
                    <a:pt x="0" y="0"/>
                  </a:lnTo>
                  <a:lnTo>
                    <a:pt x="19" y="3"/>
                  </a:lnTo>
                  <a:lnTo>
                    <a:pt x="94" y="3"/>
                  </a:lnTo>
                  <a:lnTo>
                    <a:pt x="117" y="5"/>
                  </a:lnTo>
                  <a:lnTo>
                    <a:pt x="251" y="5"/>
                  </a:lnTo>
                  <a:lnTo>
                    <a:pt x="249" y="19"/>
                  </a:lnTo>
                  <a:lnTo>
                    <a:pt x="255" y="19"/>
                  </a:lnTo>
                  <a:lnTo>
                    <a:pt x="261" y="14"/>
                  </a:lnTo>
                  <a:lnTo>
                    <a:pt x="254" y="31"/>
                  </a:lnTo>
                  <a:lnTo>
                    <a:pt x="259" y="41"/>
                  </a:lnTo>
                  <a:lnTo>
                    <a:pt x="255" y="50"/>
                  </a:lnTo>
                  <a:lnTo>
                    <a:pt x="255" y="62"/>
                  </a:lnTo>
                  <a:lnTo>
                    <a:pt x="266" y="60"/>
                  </a:lnTo>
                  <a:lnTo>
                    <a:pt x="267" y="77"/>
                  </a:lnTo>
                  <a:lnTo>
                    <a:pt x="260" y="74"/>
                  </a:lnTo>
                  <a:lnTo>
                    <a:pt x="261" y="84"/>
                  </a:lnTo>
                  <a:lnTo>
                    <a:pt x="266" y="94"/>
                  </a:lnTo>
                  <a:lnTo>
                    <a:pt x="274" y="101"/>
                  </a:lnTo>
                  <a:lnTo>
                    <a:pt x="272" y="110"/>
                  </a:lnTo>
                  <a:lnTo>
                    <a:pt x="259" y="118"/>
                  </a:lnTo>
                  <a:lnTo>
                    <a:pt x="252" y="120"/>
                  </a:lnTo>
                  <a:lnTo>
                    <a:pt x="252" y="130"/>
                  </a:lnTo>
                  <a:lnTo>
                    <a:pt x="266" y="128"/>
                  </a:lnTo>
                  <a:lnTo>
                    <a:pt x="272" y="125"/>
                  </a:lnTo>
                  <a:lnTo>
                    <a:pt x="263" y="140"/>
                  </a:lnTo>
                  <a:lnTo>
                    <a:pt x="257" y="140"/>
                  </a:lnTo>
                  <a:lnTo>
                    <a:pt x="254" y="151"/>
                  </a:lnTo>
                  <a:lnTo>
                    <a:pt x="249" y="161"/>
                  </a:lnTo>
                  <a:lnTo>
                    <a:pt x="239" y="171"/>
                  </a:lnTo>
                  <a:lnTo>
                    <a:pt x="236" y="179"/>
                  </a:lnTo>
                  <a:lnTo>
                    <a:pt x="244" y="182"/>
                  </a:lnTo>
                  <a:lnTo>
                    <a:pt x="234" y="189"/>
                  </a:lnTo>
                  <a:lnTo>
                    <a:pt x="234" y="199"/>
                  </a:lnTo>
                  <a:lnTo>
                    <a:pt x="224" y="201"/>
                  </a:lnTo>
                  <a:lnTo>
                    <a:pt x="230" y="205"/>
                  </a:lnTo>
                  <a:lnTo>
                    <a:pt x="223" y="216"/>
                  </a:lnTo>
                  <a:lnTo>
                    <a:pt x="224" y="230"/>
                  </a:lnTo>
                  <a:lnTo>
                    <a:pt x="219" y="240"/>
                  </a:lnTo>
                  <a:lnTo>
                    <a:pt x="221" y="254"/>
                  </a:lnTo>
                  <a:lnTo>
                    <a:pt x="215" y="254"/>
                  </a:lnTo>
                  <a:lnTo>
                    <a:pt x="215" y="263"/>
                  </a:lnTo>
                  <a:lnTo>
                    <a:pt x="215" y="276"/>
                  </a:lnTo>
                  <a:lnTo>
                    <a:pt x="218" y="285"/>
                  </a:lnTo>
                  <a:lnTo>
                    <a:pt x="326" y="295"/>
                  </a:lnTo>
                  <a:lnTo>
                    <a:pt x="331" y="292"/>
                  </a:lnTo>
                  <a:lnTo>
                    <a:pt x="376" y="292"/>
                  </a:lnTo>
                  <a:lnTo>
                    <a:pt x="375" y="319"/>
                  </a:lnTo>
                  <a:lnTo>
                    <a:pt x="370" y="336"/>
                  </a:lnTo>
                  <a:lnTo>
                    <a:pt x="374" y="357"/>
                  </a:lnTo>
                  <a:lnTo>
                    <a:pt x="383" y="371"/>
                  </a:lnTo>
                  <a:lnTo>
                    <a:pt x="386" y="383"/>
                  </a:lnTo>
                  <a:lnTo>
                    <a:pt x="387" y="395"/>
                  </a:lnTo>
                  <a:lnTo>
                    <a:pt x="396" y="410"/>
                  </a:lnTo>
                  <a:lnTo>
                    <a:pt x="389" y="412"/>
                  </a:lnTo>
                  <a:lnTo>
                    <a:pt x="381" y="408"/>
                  </a:lnTo>
                  <a:lnTo>
                    <a:pt x="370" y="403"/>
                  </a:lnTo>
                  <a:lnTo>
                    <a:pt x="365" y="398"/>
                  </a:lnTo>
                  <a:lnTo>
                    <a:pt x="356" y="398"/>
                  </a:lnTo>
                  <a:lnTo>
                    <a:pt x="354" y="388"/>
                  </a:lnTo>
                  <a:lnTo>
                    <a:pt x="345" y="380"/>
                  </a:lnTo>
                  <a:lnTo>
                    <a:pt x="331" y="383"/>
                  </a:lnTo>
                  <a:lnTo>
                    <a:pt x="317" y="410"/>
                  </a:lnTo>
                  <a:lnTo>
                    <a:pt x="318" y="419"/>
                  </a:lnTo>
                  <a:lnTo>
                    <a:pt x="324" y="424"/>
                  </a:lnTo>
                  <a:lnTo>
                    <a:pt x="331" y="426"/>
                  </a:lnTo>
                  <a:lnTo>
                    <a:pt x="345" y="429"/>
                  </a:lnTo>
                  <a:lnTo>
                    <a:pt x="350" y="429"/>
                  </a:lnTo>
                  <a:lnTo>
                    <a:pt x="362" y="422"/>
                  </a:lnTo>
                  <a:lnTo>
                    <a:pt x="368" y="412"/>
                  </a:lnTo>
                  <a:lnTo>
                    <a:pt x="376" y="412"/>
                  </a:lnTo>
                  <a:lnTo>
                    <a:pt x="383" y="412"/>
                  </a:lnTo>
                  <a:lnTo>
                    <a:pt x="384" y="422"/>
                  </a:lnTo>
                  <a:lnTo>
                    <a:pt x="378" y="431"/>
                  </a:lnTo>
                  <a:lnTo>
                    <a:pt x="370" y="429"/>
                  </a:lnTo>
                  <a:lnTo>
                    <a:pt x="370" y="441"/>
                  </a:lnTo>
                  <a:lnTo>
                    <a:pt x="375" y="443"/>
                  </a:lnTo>
                  <a:lnTo>
                    <a:pt x="388" y="453"/>
                  </a:lnTo>
                  <a:lnTo>
                    <a:pt x="391" y="443"/>
                  </a:lnTo>
                  <a:lnTo>
                    <a:pt x="393" y="434"/>
                  </a:lnTo>
                  <a:lnTo>
                    <a:pt x="399" y="429"/>
                  </a:lnTo>
                  <a:lnTo>
                    <a:pt x="414" y="426"/>
                  </a:lnTo>
                  <a:lnTo>
                    <a:pt x="422" y="414"/>
                  </a:lnTo>
                  <a:lnTo>
                    <a:pt x="423" y="434"/>
                  </a:lnTo>
                  <a:lnTo>
                    <a:pt x="425" y="443"/>
                  </a:lnTo>
                  <a:lnTo>
                    <a:pt x="417" y="455"/>
                  </a:lnTo>
                  <a:lnTo>
                    <a:pt x="407" y="465"/>
                  </a:lnTo>
                  <a:lnTo>
                    <a:pt x="404" y="479"/>
                  </a:lnTo>
                  <a:lnTo>
                    <a:pt x="397" y="481"/>
                  </a:lnTo>
                  <a:lnTo>
                    <a:pt x="388" y="493"/>
                  </a:lnTo>
                  <a:lnTo>
                    <a:pt x="389" y="503"/>
                  </a:lnTo>
                  <a:lnTo>
                    <a:pt x="394" y="513"/>
                  </a:lnTo>
                  <a:lnTo>
                    <a:pt x="406" y="522"/>
                  </a:lnTo>
                  <a:lnTo>
                    <a:pt x="413" y="529"/>
                  </a:lnTo>
                  <a:lnTo>
                    <a:pt x="419" y="536"/>
                  </a:lnTo>
                  <a:lnTo>
                    <a:pt x="425" y="539"/>
                  </a:lnTo>
                  <a:lnTo>
                    <a:pt x="429" y="548"/>
                  </a:lnTo>
                  <a:lnTo>
                    <a:pt x="439" y="548"/>
                  </a:lnTo>
                  <a:lnTo>
                    <a:pt x="435" y="565"/>
                  </a:lnTo>
                  <a:lnTo>
                    <a:pt x="427" y="570"/>
                  </a:lnTo>
                  <a:lnTo>
                    <a:pt x="429" y="580"/>
                  </a:lnTo>
                  <a:lnTo>
                    <a:pt x="420" y="565"/>
                  </a:lnTo>
                  <a:lnTo>
                    <a:pt x="414" y="577"/>
                  </a:lnTo>
                  <a:lnTo>
                    <a:pt x="407" y="558"/>
                  </a:lnTo>
                  <a:lnTo>
                    <a:pt x="400" y="543"/>
                  </a:lnTo>
                  <a:lnTo>
                    <a:pt x="391" y="541"/>
                  </a:lnTo>
                  <a:lnTo>
                    <a:pt x="386" y="532"/>
                  </a:lnTo>
                  <a:lnTo>
                    <a:pt x="376" y="535"/>
                  </a:lnTo>
                  <a:lnTo>
                    <a:pt x="370" y="532"/>
                  </a:lnTo>
                  <a:lnTo>
                    <a:pt x="370" y="515"/>
                  </a:lnTo>
                  <a:lnTo>
                    <a:pt x="359" y="513"/>
                  </a:lnTo>
                  <a:lnTo>
                    <a:pt x="352" y="507"/>
                  </a:lnTo>
                  <a:lnTo>
                    <a:pt x="354" y="517"/>
                  </a:lnTo>
                  <a:lnTo>
                    <a:pt x="352" y="529"/>
                  </a:lnTo>
                  <a:lnTo>
                    <a:pt x="349" y="539"/>
                  </a:lnTo>
                  <a:lnTo>
                    <a:pt x="349" y="553"/>
                  </a:lnTo>
                  <a:lnTo>
                    <a:pt x="336" y="567"/>
                  </a:lnTo>
                  <a:lnTo>
                    <a:pt x="331" y="553"/>
                  </a:lnTo>
                  <a:lnTo>
                    <a:pt x="327" y="539"/>
                  </a:lnTo>
                  <a:lnTo>
                    <a:pt x="321" y="546"/>
                  </a:lnTo>
                  <a:lnTo>
                    <a:pt x="313" y="548"/>
                  </a:lnTo>
                  <a:lnTo>
                    <a:pt x="307" y="536"/>
                  </a:lnTo>
                  <a:lnTo>
                    <a:pt x="301" y="548"/>
                  </a:lnTo>
                  <a:lnTo>
                    <a:pt x="296" y="560"/>
                  </a:lnTo>
                  <a:lnTo>
                    <a:pt x="285" y="565"/>
                  </a:lnTo>
                  <a:lnTo>
                    <a:pt x="274" y="556"/>
                  </a:lnTo>
                  <a:lnTo>
                    <a:pt x="265" y="550"/>
                  </a:lnTo>
                  <a:lnTo>
                    <a:pt x="259" y="548"/>
                  </a:lnTo>
                  <a:lnTo>
                    <a:pt x="257" y="539"/>
                  </a:lnTo>
                  <a:lnTo>
                    <a:pt x="255" y="529"/>
                  </a:lnTo>
                  <a:lnTo>
                    <a:pt x="249" y="524"/>
                  </a:lnTo>
                  <a:lnTo>
                    <a:pt x="244" y="515"/>
                  </a:lnTo>
                  <a:lnTo>
                    <a:pt x="238" y="507"/>
                  </a:lnTo>
                  <a:lnTo>
                    <a:pt x="230" y="503"/>
                  </a:lnTo>
                  <a:lnTo>
                    <a:pt x="219" y="503"/>
                  </a:lnTo>
                  <a:lnTo>
                    <a:pt x="221" y="493"/>
                  </a:lnTo>
                  <a:lnTo>
                    <a:pt x="210" y="489"/>
                  </a:lnTo>
                  <a:lnTo>
                    <a:pt x="212" y="477"/>
                  </a:lnTo>
                  <a:lnTo>
                    <a:pt x="200" y="470"/>
                  </a:lnTo>
                  <a:lnTo>
                    <a:pt x="193" y="474"/>
                  </a:lnTo>
                  <a:lnTo>
                    <a:pt x="193" y="460"/>
                  </a:lnTo>
                  <a:lnTo>
                    <a:pt x="181" y="457"/>
                  </a:lnTo>
                  <a:lnTo>
                    <a:pt x="168" y="474"/>
                  </a:lnTo>
                  <a:lnTo>
                    <a:pt x="162" y="472"/>
                  </a:lnTo>
                  <a:lnTo>
                    <a:pt x="169" y="479"/>
                  </a:lnTo>
                  <a:lnTo>
                    <a:pt x="172" y="489"/>
                  </a:lnTo>
                  <a:lnTo>
                    <a:pt x="162" y="496"/>
                  </a:lnTo>
                  <a:lnTo>
                    <a:pt x="155" y="501"/>
                  </a:lnTo>
                  <a:lnTo>
                    <a:pt x="139" y="496"/>
                  </a:lnTo>
                  <a:lnTo>
                    <a:pt x="127" y="496"/>
                  </a:lnTo>
                  <a:lnTo>
                    <a:pt x="109" y="486"/>
                  </a:lnTo>
                  <a:lnTo>
                    <a:pt x="95" y="474"/>
                  </a:lnTo>
                  <a:lnTo>
                    <a:pt x="86" y="470"/>
                  </a:lnTo>
                  <a:lnTo>
                    <a:pt x="79" y="465"/>
                  </a:lnTo>
                  <a:lnTo>
                    <a:pt x="72" y="465"/>
                  </a:lnTo>
                  <a:lnTo>
                    <a:pt x="66" y="467"/>
                  </a:lnTo>
                  <a:lnTo>
                    <a:pt x="60" y="467"/>
                  </a:lnTo>
                  <a:lnTo>
                    <a:pt x="35" y="467"/>
                  </a:lnTo>
                  <a:lnTo>
                    <a:pt x="17" y="474"/>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21" name="Freeform 20"/>
            <p:cNvSpPr>
              <a:spLocks/>
            </p:cNvSpPr>
            <p:nvPr/>
          </p:nvSpPr>
          <p:spPr bwMode="ltGray">
            <a:xfrm>
              <a:off x="5174" y="1088"/>
              <a:ext cx="323" cy="551"/>
            </a:xfrm>
            <a:custGeom>
              <a:avLst/>
              <a:gdLst>
                <a:gd name="T0" fmla="*/ 9 w 357"/>
                <a:gd name="T1" fmla="*/ 159 h 631"/>
                <a:gd name="T2" fmla="*/ 5 w 357"/>
                <a:gd name="T3" fmla="*/ 151 h 631"/>
                <a:gd name="T4" fmla="*/ 5 w 357"/>
                <a:gd name="T5" fmla="*/ 136 h 631"/>
                <a:gd name="T6" fmla="*/ 5 w 357"/>
                <a:gd name="T7" fmla="*/ 78 h 631"/>
                <a:gd name="T8" fmla="*/ 8 w 357"/>
                <a:gd name="T9" fmla="*/ 81 h 631"/>
                <a:gd name="T10" fmla="*/ 13 w 357"/>
                <a:gd name="T11" fmla="*/ 78 h 631"/>
                <a:gd name="T12" fmla="*/ 16 w 357"/>
                <a:gd name="T13" fmla="*/ 68 h 631"/>
                <a:gd name="T14" fmla="*/ 22 w 357"/>
                <a:gd name="T15" fmla="*/ 62 h 631"/>
                <a:gd name="T16" fmla="*/ 24 w 357"/>
                <a:gd name="T17" fmla="*/ 55 h 631"/>
                <a:gd name="T18" fmla="*/ 25 w 357"/>
                <a:gd name="T19" fmla="*/ 47 h 631"/>
                <a:gd name="T20" fmla="*/ 30 w 357"/>
                <a:gd name="T21" fmla="*/ 41 h 631"/>
                <a:gd name="T22" fmla="*/ 34 w 357"/>
                <a:gd name="T23" fmla="*/ 31 h 631"/>
                <a:gd name="T24" fmla="*/ 52 w 357"/>
                <a:gd name="T25" fmla="*/ 9 h 631"/>
                <a:gd name="T26" fmla="*/ 64 w 357"/>
                <a:gd name="T27" fmla="*/ 3 h 631"/>
                <a:gd name="T28" fmla="*/ 66 w 357"/>
                <a:gd name="T29" fmla="*/ 9 h 631"/>
                <a:gd name="T30" fmla="*/ 78 w 357"/>
                <a:gd name="T31" fmla="*/ 8 h 631"/>
                <a:gd name="T32" fmla="*/ 81 w 357"/>
                <a:gd name="T33" fmla="*/ 6 h 631"/>
                <a:gd name="T34" fmla="*/ 90 w 357"/>
                <a:gd name="T35" fmla="*/ 3 h 631"/>
                <a:gd name="T36" fmla="*/ 103 w 357"/>
                <a:gd name="T37" fmla="*/ 13 h 631"/>
                <a:gd name="T38" fmla="*/ 107 w 357"/>
                <a:gd name="T39" fmla="*/ 48 h 631"/>
                <a:gd name="T40" fmla="*/ 107 w 357"/>
                <a:gd name="T41" fmla="*/ 62 h 631"/>
                <a:gd name="T42" fmla="*/ 109 w 357"/>
                <a:gd name="T43" fmla="*/ 66 h 631"/>
                <a:gd name="T44" fmla="*/ 118 w 357"/>
                <a:gd name="T45" fmla="*/ 69 h 631"/>
                <a:gd name="T46" fmla="*/ 117 w 357"/>
                <a:gd name="T47" fmla="*/ 76 h 631"/>
                <a:gd name="T48" fmla="*/ 118 w 357"/>
                <a:gd name="T49" fmla="*/ 82 h 631"/>
                <a:gd name="T50" fmla="*/ 123 w 357"/>
                <a:gd name="T51" fmla="*/ 84 h 631"/>
                <a:gd name="T52" fmla="*/ 128 w 357"/>
                <a:gd name="T53" fmla="*/ 90 h 631"/>
                <a:gd name="T54" fmla="*/ 125 w 357"/>
                <a:gd name="T55" fmla="*/ 93 h 631"/>
                <a:gd name="T56" fmla="*/ 129 w 357"/>
                <a:gd name="T57" fmla="*/ 99 h 631"/>
                <a:gd name="T58" fmla="*/ 129 w 357"/>
                <a:gd name="T59" fmla="*/ 100 h 631"/>
                <a:gd name="T60" fmla="*/ 122 w 357"/>
                <a:gd name="T61" fmla="*/ 103 h 631"/>
                <a:gd name="T62" fmla="*/ 118 w 357"/>
                <a:gd name="T63" fmla="*/ 107 h 631"/>
                <a:gd name="T64" fmla="*/ 113 w 357"/>
                <a:gd name="T65" fmla="*/ 107 h 631"/>
                <a:gd name="T66" fmla="*/ 108 w 357"/>
                <a:gd name="T67" fmla="*/ 110 h 631"/>
                <a:gd name="T68" fmla="*/ 103 w 357"/>
                <a:gd name="T69" fmla="*/ 111 h 631"/>
                <a:gd name="T70" fmla="*/ 99 w 357"/>
                <a:gd name="T71" fmla="*/ 112 h 631"/>
                <a:gd name="T72" fmla="*/ 97 w 357"/>
                <a:gd name="T73" fmla="*/ 117 h 631"/>
                <a:gd name="T74" fmla="*/ 93 w 357"/>
                <a:gd name="T75" fmla="*/ 112 h 631"/>
                <a:gd name="T76" fmla="*/ 89 w 357"/>
                <a:gd name="T77" fmla="*/ 112 h 631"/>
                <a:gd name="T78" fmla="*/ 83 w 357"/>
                <a:gd name="T79" fmla="*/ 111 h 631"/>
                <a:gd name="T80" fmla="*/ 81 w 357"/>
                <a:gd name="T81" fmla="*/ 117 h 631"/>
                <a:gd name="T82" fmla="*/ 78 w 357"/>
                <a:gd name="T83" fmla="*/ 118 h 631"/>
                <a:gd name="T84" fmla="*/ 72 w 357"/>
                <a:gd name="T85" fmla="*/ 117 h 631"/>
                <a:gd name="T86" fmla="*/ 75 w 357"/>
                <a:gd name="T87" fmla="*/ 113 h 631"/>
                <a:gd name="T88" fmla="*/ 73 w 357"/>
                <a:gd name="T89" fmla="*/ 107 h 631"/>
                <a:gd name="T90" fmla="*/ 66 w 357"/>
                <a:gd name="T91" fmla="*/ 115 h 631"/>
                <a:gd name="T92" fmla="*/ 65 w 357"/>
                <a:gd name="T93" fmla="*/ 121 h 631"/>
                <a:gd name="T94" fmla="*/ 62 w 357"/>
                <a:gd name="T95" fmla="*/ 127 h 631"/>
                <a:gd name="T96" fmla="*/ 59 w 357"/>
                <a:gd name="T97" fmla="*/ 130 h 631"/>
                <a:gd name="T98" fmla="*/ 54 w 357"/>
                <a:gd name="T99" fmla="*/ 127 h 631"/>
                <a:gd name="T100" fmla="*/ 50 w 357"/>
                <a:gd name="T101" fmla="*/ 134 h 631"/>
                <a:gd name="T102" fmla="*/ 45 w 357"/>
                <a:gd name="T103" fmla="*/ 134 h 631"/>
                <a:gd name="T104" fmla="*/ 40 w 357"/>
                <a:gd name="T105" fmla="*/ 135 h 631"/>
                <a:gd name="T106" fmla="*/ 38 w 357"/>
                <a:gd name="T107" fmla="*/ 135 h 631"/>
                <a:gd name="T108" fmla="*/ 32 w 357"/>
                <a:gd name="T109" fmla="*/ 135 h 631"/>
                <a:gd name="T110" fmla="*/ 26 w 357"/>
                <a:gd name="T111" fmla="*/ 140 h 631"/>
                <a:gd name="T112" fmla="*/ 24 w 357"/>
                <a:gd name="T113" fmla="*/ 145 h 631"/>
                <a:gd name="T114" fmla="*/ 22 w 357"/>
                <a:gd name="T115" fmla="*/ 151 h 631"/>
                <a:gd name="T116" fmla="*/ 16 w 357"/>
                <a:gd name="T117" fmla="*/ 155 h 631"/>
                <a:gd name="T118" fmla="*/ 13 w 357"/>
                <a:gd name="T119" fmla="*/ 162 h 6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7"/>
                <a:gd name="T181" fmla="*/ 0 h 631"/>
                <a:gd name="T182" fmla="*/ 357 w 357"/>
                <a:gd name="T183" fmla="*/ 631 h 6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7" h="631">
                  <a:moveTo>
                    <a:pt x="29" y="630"/>
                  </a:moveTo>
                  <a:lnTo>
                    <a:pt x="23" y="626"/>
                  </a:lnTo>
                  <a:lnTo>
                    <a:pt x="23" y="613"/>
                  </a:lnTo>
                  <a:lnTo>
                    <a:pt x="22" y="606"/>
                  </a:lnTo>
                  <a:lnTo>
                    <a:pt x="12" y="594"/>
                  </a:lnTo>
                  <a:lnTo>
                    <a:pt x="9" y="587"/>
                  </a:lnTo>
                  <a:lnTo>
                    <a:pt x="9" y="573"/>
                  </a:lnTo>
                  <a:lnTo>
                    <a:pt x="10" y="563"/>
                  </a:lnTo>
                  <a:lnTo>
                    <a:pt x="9" y="530"/>
                  </a:lnTo>
                  <a:lnTo>
                    <a:pt x="4" y="458"/>
                  </a:lnTo>
                  <a:lnTo>
                    <a:pt x="0" y="312"/>
                  </a:lnTo>
                  <a:lnTo>
                    <a:pt x="9" y="304"/>
                  </a:lnTo>
                  <a:lnTo>
                    <a:pt x="13" y="309"/>
                  </a:lnTo>
                  <a:lnTo>
                    <a:pt x="15" y="317"/>
                  </a:lnTo>
                  <a:lnTo>
                    <a:pt x="21" y="319"/>
                  </a:lnTo>
                  <a:lnTo>
                    <a:pt x="22" y="300"/>
                  </a:lnTo>
                  <a:lnTo>
                    <a:pt x="28" y="295"/>
                  </a:lnTo>
                  <a:lnTo>
                    <a:pt x="37" y="300"/>
                  </a:lnTo>
                  <a:lnTo>
                    <a:pt x="34" y="288"/>
                  </a:lnTo>
                  <a:lnTo>
                    <a:pt x="31" y="281"/>
                  </a:lnTo>
                  <a:lnTo>
                    <a:pt x="43" y="262"/>
                  </a:lnTo>
                  <a:lnTo>
                    <a:pt x="51" y="259"/>
                  </a:lnTo>
                  <a:lnTo>
                    <a:pt x="57" y="251"/>
                  </a:lnTo>
                  <a:lnTo>
                    <a:pt x="59" y="239"/>
                  </a:lnTo>
                  <a:lnTo>
                    <a:pt x="67" y="230"/>
                  </a:lnTo>
                  <a:lnTo>
                    <a:pt x="72" y="218"/>
                  </a:lnTo>
                  <a:lnTo>
                    <a:pt x="67" y="215"/>
                  </a:lnTo>
                  <a:lnTo>
                    <a:pt x="67" y="206"/>
                  </a:lnTo>
                  <a:lnTo>
                    <a:pt x="73" y="192"/>
                  </a:lnTo>
                  <a:lnTo>
                    <a:pt x="69" y="182"/>
                  </a:lnTo>
                  <a:lnTo>
                    <a:pt x="70" y="175"/>
                  </a:lnTo>
                  <a:lnTo>
                    <a:pt x="78" y="161"/>
                  </a:lnTo>
                  <a:lnTo>
                    <a:pt x="82" y="158"/>
                  </a:lnTo>
                  <a:lnTo>
                    <a:pt x="88" y="151"/>
                  </a:lnTo>
                  <a:lnTo>
                    <a:pt x="90" y="134"/>
                  </a:lnTo>
                  <a:lnTo>
                    <a:pt x="92" y="122"/>
                  </a:lnTo>
                  <a:lnTo>
                    <a:pt x="95" y="111"/>
                  </a:lnTo>
                  <a:lnTo>
                    <a:pt x="121" y="67"/>
                  </a:lnTo>
                  <a:lnTo>
                    <a:pt x="140" y="34"/>
                  </a:lnTo>
                  <a:lnTo>
                    <a:pt x="158" y="5"/>
                  </a:lnTo>
                  <a:lnTo>
                    <a:pt x="163" y="0"/>
                  </a:lnTo>
                  <a:lnTo>
                    <a:pt x="174" y="5"/>
                  </a:lnTo>
                  <a:lnTo>
                    <a:pt x="176" y="21"/>
                  </a:lnTo>
                  <a:lnTo>
                    <a:pt x="176" y="31"/>
                  </a:lnTo>
                  <a:lnTo>
                    <a:pt x="181" y="34"/>
                  </a:lnTo>
                  <a:lnTo>
                    <a:pt x="188" y="41"/>
                  </a:lnTo>
                  <a:lnTo>
                    <a:pt x="201" y="34"/>
                  </a:lnTo>
                  <a:lnTo>
                    <a:pt x="210" y="31"/>
                  </a:lnTo>
                  <a:lnTo>
                    <a:pt x="215" y="31"/>
                  </a:lnTo>
                  <a:lnTo>
                    <a:pt x="219" y="26"/>
                  </a:lnTo>
                  <a:lnTo>
                    <a:pt x="224" y="24"/>
                  </a:lnTo>
                  <a:lnTo>
                    <a:pt x="234" y="26"/>
                  </a:lnTo>
                  <a:lnTo>
                    <a:pt x="235" y="17"/>
                  </a:lnTo>
                  <a:lnTo>
                    <a:pt x="245" y="14"/>
                  </a:lnTo>
                  <a:lnTo>
                    <a:pt x="256" y="20"/>
                  </a:lnTo>
                  <a:lnTo>
                    <a:pt x="270" y="34"/>
                  </a:lnTo>
                  <a:lnTo>
                    <a:pt x="281" y="51"/>
                  </a:lnTo>
                  <a:lnTo>
                    <a:pt x="284" y="56"/>
                  </a:lnTo>
                  <a:lnTo>
                    <a:pt x="290" y="67"/>
                  </a:lnTo>
                  <a:lnTo>
                    <a:pt x="290" y="187"/>
                  </a:lnTo>
                  <a:lnTo>
                    <a:pt x="290" y="218"/>
                  </a:lnTo>
                  <a:lnTo>
                    <a:pt x="287" y="230"/>
                  </a:lnTo>
                  <a:lnTo>
                    <a:pt x="290" y="238"/>
                  </a:lnTo>
                  <a:lnTo>
                    <a:pt x="286" y="249"/>
                  </a:lnTo>
                  <a:lnTo>
                    <a:pt x="290" y="259"/>
                  </a:lnTo>
                  <a:lnTo>
                    <a:pt x="296" y="257"/>
                  </a:lnTo>
                  <a:lnTo>
                    <a:pt x="301" y="266"/>
                  </a:lnTo>
                  <a:lnTo>
                    <a:pt x="311" y="271"/>
                  </a:lnTo>
                  <a:lnTo>
                    <a:pt x="318" y="269"/>
                  </a:lnTo>
                  <a:lnTo>
                    <a:pt x="322" y="281"/>
                  </a:lnTo>
                  <a:lnTo>
                    <a:pt x="316" y="285"/>
                  </a:lnTo>
                  <a:lnTo>
                    <a:pt x="317" y="297"/>
                  </a:lnTo>
                  <a:lnTo>
                    <a:pt x="320" y="304"/>
                  </a:lnTo>
                  <a:lnTo>
                    <a:pt x="318" y="314"/>
                  </a:lnTo>
                  <a:lnTo>
                    <a:pt x="318" y="321"/>
                  </a:lnTo>
                  <a:lnTo>
                    <a:pt x="324" y="333"/>
                  </a:lnTo>
                  <a:lnTo>
                    <a:pt x="330" y="333"/>
                  </a:lnTo>
                  <a:lnTo>
                    <a:pt x="335" y="326"/>
                  </a:lnTo>
                  <a:lnTo>
                    <a:pt x="339" y="331"/>
                  </a:lnTo>
                  <a:lnTo>
                    <a:pt x="348" y="338"/>
                  </a:lnTo>
                  <a:lnTo>
                    <a:pt x="346" y="350"/>
                  </a:lnTo>
                  <a:lnTo>
                    <a:pt x="350" y="357"/>
                  </a:lnTo>
                  <a:lnTo>
                    <a:pt x="350" y="366"/>
                  </a:lnTo>
                  <a:lnTo>
                    <a:pt x="342" y="366"/>
                  </a:lnTo>
                  <a:lnTo>
                    <a:pt x="340" y="374"/>
                  </a:lnTo>
                  <a:lnTo>
                    <a:pt x="348" y="374"/>
                  </a:lnTo>
                  <a:lnTo>
                    <a:pt x="350" y="381"/>
                  </a:lnTo>
                  <a:lnTo>
                    <a:pt x="356" y="379"/>
                  </a:lnTo>
                  <a:lnTo>
                    <a:pt x="355" y="388"/>
                  </a:lnTo>
                  <a:lnTo>
                    <a:pt x="350" y="388"/>
                  </a:lnTo>
                  <a:lnTo>
                    <a:pt x="340" y="405"/>
                  </a:lnTo>
                  <a:lnTo>
                    <a:pt x="335" y="407"/>
                  </a:lnTo>
                  <a:lnTo>
                    <a:pt x="330" y="400"/>
                  </a:lnTo>
                  <a:lnTo>
                    <a:pt x="325" y="398"/>
                  </a:lnTo>
                  <a:lnTo>
                    <a:pt x="324" y="405"/>
                  </a:lnTo>
                  <a:lnTo>
                    <a:pt x="322" y="412"/>
                  </a:lnTo>
                  <a:lnTo>
                    <a:pt x="316" y="407"/>
                  </a:lnTo>
                  <a:lnTo>
                    <a:pt x="309" y="407"/>
                  </a:lnTo>
                  <a:lnTo>
                    <a:pt x="307" y="417"/>
                  </a:lnTo>
                  <a:lnTo>
                    <a:pt x="303" y="422"/>
                  </a:lnTo>
                  <a:lnTo>
                    <a:pt x="296" y="419"/>
                  </a:lnTo>
                  <a:lnTo>
                    <a:pt x="294" y="426"/>
                  </a:lnTo>
                  <a:lnTo>
                    <a:pt x="290" y="417"/>
                  </a:lnTo>
                  <a:lnTo>
                    <a:pt x="284" y="419"/>
                  </a:lnTo>
                  <a:lnTo>
                    <a:pt x="281" y="429"/>
                  </a:lnTo>
                  <a:lnTo>
                    <a:pt x="277" y="438"/>
                  </a:lnTo>
                  <a:lnTo>
                    <a:pt x="273" y="434"/>
                  </a:lnTo>
                  <a:lnTo>
                    <a:pt x="267" y="434"/>
                  </a:lnTo>
                  <a:lnTo>
                    <a:pt x="270" y="441"/>
                  </a:lnTo>
                  <a:lnTo>
                    <a:pt x="266" y="443"/>
                  </a:lnTo>
                  <a:lnTo>
                    <a:pt x="261" y="453"/>
                  </a:lnTo>
                  <a:lnTo>
                    <a:pt x="261" y="443"/>
                  </a:lnTo>
                  <a:lnTo>
                    <a:pt x="260" y="434"/>
                  </a:lnTo>
                  <a:lnTo>
                    <a:pt x="254" y="434"/>
                  </a:lnTo>
                  <a:lnTo>
                    <a:pt x="251" y="426"/>
                  </a:lnTo>
                  <a:lnTo>
                    <a:pt x="244" y="426"/>
                  </a:lnTo>
                  <a:lnTo>
                    <a:pt x="241" y="434"/>
                  </a:lnTo>
                  <a:lnTo>
                    <a:pt x="237" y="436"/>
                  </a:lnTo>
                  <a:lnTo>
                    <a:pt x="229" y="438"/>
                  </a:lnTo>
                  <a:lnTo>
                    <a:pt x="229" y="429"/>
                  </a:lnTo>
                  <a:lnTo>
                    <a:pt x="227" y="436"/>
                  </a:lnTo>
                  <a:lnTo>
                    <a:pt x="221" y="443"/>
                  </a:lnTo>
                  <a:lnTo>
                    <a:pt x="218" y="456"/>
                  </a:lnTo>
                  <a:lnTo>
                    <a:pt x="222" y="458"/>
                  </a:lnTo>
                  <a:lnTo>
                    <a:pt x="218" y="463"/>
                  </a:lnTo>
                  <a:lnTo>
                    <a:pt x="212" y="461"/>
                  </a:lnTo>
                  <a:lnTo>
                    <a:pt x="208" y="456"/>
                  </a:lnTo>
                  <a:lnTo>
                    <a:pt x="203" y="453"/>
                  </a:lnTo>
                  <a:lnTo>
                    <a:pt x="195" y="453"/>
                  </a:lnTo>
                  <a:lnTo>
                    <a:pt x="200" y="448"/>
                  </a:lnTo>
                  <a:lnTo>
                    <a:pt x="208" y="446"/>
                  </a:lnTo>
                  <a:lnTo>
                    <a:pt x="206" y="438"/>
                  </a:lnTo>
                  <a:lnTo>
                    <a:pt x="201" y="436"/>
                  </a:lnTo>
                  <a:lnTo>
                    <a:pt x="200" y="429"/>
                  </a:lnTo>
                  <a:lnTo>
                    <a:pt x="200" y="419"/>
                  </a:lnTo>
                  <a:lnTo>
                    <a:pt x="194" y="434"/>
                  </a:lnTo>
                  <a:lnTo>
                    <a:pt x="184" y="436"/>
                  </a:lnTo>
                  <a:lnTo>
                    <a:pt x="184" y="448"/>
                  </a:lnTo>
                  <a:lnTo>
                    <a:pt x="183" y="458"/>
                  </a:lnTo>
                  <a:lnTo>
                    <a:pt x="178" y="463"/>
                  </a:lnTo>
                  <a:lnTo>
                    <a:pt x="176" y="469"/>
                  </a:lnTo>
                  <a:lnTo>
                    <a:pt x="170" y="482"/>
                  </a:lnTo>
                  <a:lnTo>
                    <a:pt x="174" y="492"/>
                  </a:lnTo>
                  <a:lnTo>
                    <a:pt x="168" y="494"/>
                  </a:lnTo>
                  <a:lnTo>
                    <a:pt x="163" y="500"/>
                  </a:lnTo>
                  <a:lnTo>
                    <a:pt x="159" y="510"/>
                  </a:lnTo>
                  <a:lnTo>
                    <a:pt x="159" y="504"/>
                  </a:lnTo>
                  <a:lnTo>
                    <a:pt x="154" y="500"/>
                  </a:lnTo>
                  <a:lnTo>
                    <a:pt x="149" y="504"/>
                  </a:lnTo>
                  <a:lnTo>
                    <a:pt x="149" y="494"/>
                  </a:lnTo>
                  <a:lnTo>
                    <a:pt x="144" y="500"/>
                  </a:lnTo>
                  <a:lnTo>
                    <a:pt x="142" y="510"/>
                  </a:lnTo>
                  <a:lnTo>
                    <a:pt x="137" y="515"/>
                  </a:lnTo>
                  <a:lnTo>
                    <a:pt x="129" y="510"/>
                  </a:lnTo>
                  <a:lnTo>
                    <a:pt x="129" y="520"/>
                  </a:lnTo>
                  <a:lnTo>
                    <a:pt x="124" y="522"/>
                  </a:lnTo>
                  <a:lnTo>
                    <a:pt x="120" y="515"/>
                  </a:lnTo>
                  <a:lnTo>
                    <a:pt x="116" y="515"/>
                  </a:lnTo>
                  <a:lnTo>
                    <a:pt x="109" y="525"/>
                  </a:lnTo>
                  <a:lnTo>
                    <a:pt x="111" y="537"/>
                  </a:lnTo>
                  <a:lnTo>
                    <a:pt x="105" y="542"/>
                  </a:lnTo>
                  <a:lnTo>
                    <a:pt x="103" y="527"/>
                  </a:lnTo>
                  <a:lnTo>
                    <a:pt x="103" y="520"/>
                  </a:lnTo>
                  <a:lnTo>
                    <a:pt x="97" y="525"/>
                  </a:lnTo>
                  <a:lnTo>
                    <a:pt x="88" y="527"/>
                  </a:lnTo>
                  <a:lnTo>
                    <a:pt x="83" y="527"/>
                  </a:lnTo>
                  <a:lnTo>
                    <a:pt x="76" y="534"/>
                  </a:lnTo>
                  <a:lnTo>
                    <a:pt x="72" y="542"/>
                  </a:lnTo>
                  <a:lnTo>
                    <a:pt x="69" y="549"/>
                  </a:lnTo>
                  <a:lnTo>
                    <a:pt x="75" y="558"/>
                  </a:lnTo>
                  <a:lnTo>
                    <a:pt x="66" y="563"/>
                  </a:lnTo>
                  <a:lnTo>
                    <a:pt x="60" y="573"/>
                  </a:lnTo>
                  <a:lnTo>
                    <a:pt x="62" y="582"/>
                  </a:lnTo>
                  <a:lnTo>
                    <a:pt x="57" y="587"/>
                  </a:lnTo>
                  <a:lnTo>
                    <a:pt x="53" y="594"/>
                  </a:lnTo>
                  <a:lnTo>
                    <a:pt x="47" y="594"/>
                  </a:lnTo>
                  <a:lnTo>
                    <a:pt x="44" y="601"/>
                  </a:lnTo>
                  <a:lnTo>
                    <a:pt x="41" y="611"/>
                  </a:lnTo>
                  <a:lnTo>
                    <a:pt x="40" y="620"/>
                  </a:lnTo>
                  <a:lnTo>
                    <a:pt x="37" y="630"/>
                  </a:lnTo>
                  <a:lnTo>
                    <a:pt x="29" y="630"/>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22" name="Freeform 21"/>
            <p:cNvSpPr>
              <a:spLocks/>
            </p:cNvSpPr>
            <p:nvPr/>
          </p:nvSpPr>
          <p:spPr bwMode="ltGray">
            <a:xfrm>
              <a:off x="4509" y="2060"/>
              <a:ext cx="352" cy="222"/>
            </a:xfrm>
            <a:custGeom>
              <a:avLst/>
              <a:gdLst>
                <a:gd name="T0" fmla="*/ 54 w 389"/>
                <a:gd name="T1" fmla="*/ 9 h 255"/>
                <a:gd name="T2" fmla="*/ 49 w 389"/>
                <a:gd name="T3" fmla="*/ 3 h 255"/>
                <a:gd name="T4" fmla="*/ 37 w 389"/>
                <a:gd name="T5" fmla="*/ 3 h 255"/>
                <a:gd name="T6" fmla="*/ 30 w 389"/>
                <a:gd name="T7" fmla="*/ 7 h 255"/>
                <a:gd name="T8" fmla="*/ 22 w 389"/>
                <a:gd name="T9" fmla="*/ 4 h 255"/>
                <a:gd name="T10" fmla="*/ 13 w 389"/>
                <a:gd name="T11" fmla="*/ 9 h 255"/>
                <a:gd name="T12" fmla="*/ 2 w 389"/>
                <a:gd name="T13" fmla="*/ 18 h 255"/>
                <a:gd name="T14" fmla="*/ 119 w 389"/>
                <a:gd name="T15" fmla="*/ 12 h 255"/>
                <a:gd name="T16" fmla="*/ 121 w 389"/>
                <a:gd name="T17" fmla="*/ 32 h 255"/>
                <a:gd name="T18" fmla="*/ 144 w 389"/>
                <a:gd name="T19" fmla="*/ 45 h 255"/>
                <a:gd name="T20" fmla="*/ 139 w 389"/>
                <a:gd name="T21" fmla="*/ 55 h 255"/>
                <a:gd name="T22" fmla="*/ 136 w 389"/>
                <a:gd name="T23" fmla="*/ 60 h 255"/>
                <a:gd name="T24" fmla="*/ 136 w 389"/>
                <a:gd name="T25" fmla="*/ 54 h 255"/>
                <a:gd name="T26" fmla="*/ 125 w 389"/>
                <a:gd name="T27" fmla="*/ 63 h 255"/>
                <a:gd name="T28" fmla="*/ 117 w 389"/>
                <a:gd name="T29" fmla="*/ 61 h 255"/>
                <a:gd name="T30" fmla="*/ 114 w 389"/>
                <a:gd name="T31" fmla="*/ 57 h 255"/>
                <a:gd name="T32" fmla="*/ 114 w 389"/>
                <a:gd name="T33" fmla="*/ 53 h 255"/>
                <a:gd name="T34" fmla="*/ 107 w 389"/>
                <a:gd name="T35" fmla="*/ 49 h 255"/>
                <a:gd name="T36" fmla="*/ 107 w 389"/>
                <a:gd name="T37" fmla="*/ 44 h 255"/>
                <a:gd name="T38" fmla="*/ 107 w 389"/>
                <a:gd name="T39" fmla="*/ 39 h 255"/>
                <a:gd name="T40" fmla="*/ 107 w 389"/>
                <a:gd name="T41" fmla="*/ 37 h 255"/>
                <a:gd name="T42" fmla="*/ 105 w 389"/>
                <a:gd name="T43" fmla="*/ 34 h 255"/>
                <a:gd name="T44" fmla="*/ 107 w 389"/>
                <a:gd name="T45" fmla="*/ 24 h 255"/>
                <a:gd name="T46" fmla="*/ 103 w 389"/>
                <a:gd name="T47" fmla="*/ 21 h 255"/>
                <a:gd name="T48" fmla="*/ 109 w 389"/>
                <a:gd name="T49" fmla="*/ 15 h 255"/>
                <a:gd name="T50" fmla="*/ 113 w 389"/>
                <a:gd name="T51" fmla="*/ 10 h 255"/>
                <a:gd name="T52" fmla="*/ 113 w 389"/>
                <a:gd name="T53" fmla="*/ 9 h 255"/>
                <a:gd name="T54" fmla="*/ 107 w 389"/>
                <a:gd name="T55" fmla="*/ 9 h 255"/>
                <a:gd name="T56" fmla="*/ 100 w 389"/>
                <a:gd name="T57" fmla="*/ 14 h 255"/>
                <a:gd name="T58" fmla="*/ 92 w 389"/>
                <a:gd name="T59" fmla="*/ 17 h 255"/>
                <a:gd name="T60" fmla="*/ 98 w 389"/>
                <a:gd name="T61" fmla="*/ 22 h 255"/>
                <a:gd name="T62" fmla="*/ 96 w 389"/>
                <a:gd name="T63" fmla="*/ 26 h 255"/>
                <a:gd name="T64" fmla="*/ 95 w 389"/>
                <a:gd name="T65" fmla="*/ 32 h 255"/>
                <a:gd name="T66" fmla="*/ 95 w 389"/>
                <a:gd name="T67" fmla="*/ 44 h 255"/>
                <a:gd name="T68" fmla="*/ 97 w 389"/>
                <a:gd name="T69" fmla="*/ 49 h 255"/>
                <a:gd name="T70" fmla="*/ 95 w 389"/>
                <a:gd name="T71" fmla="*/ 49 h 255"/>
                <a:gd name="T72" fmla="*/ 99 w 389"/>
                <a:gd name="T73" fmla="*/ 53 h 255"/>
                <a:gd name="T74" fmla="*/ 98 w 389"/>
                <a:gd name="T75" fmla="*/ 57 h 255"/>
                <a:gd name="T76" fmla="*/ 90 w 389"/>
                <a:gd name="T77" fmla="*/ 55 h 255"/>
                <a:gd name="T78" fmla="*/ 84 w 389"/>
                <a:gd name="T79" fmla="*/ 50 h 255"/>
                <a:gd name="T80" fmla="*/ 81 w 389"/>
                <a:gd name="T81" fmla="*/ 46 h 255"/>
                <a:gd name="T82" fmla="*/ 73 w 389"/>
                <a:gd name="T83" fmla="*/ 50 h 255"/>
                <a:gd name="T84" fmla="*/ 73 w 389"/>
                <a:gd name="T85" fmla="*/ 39 h 255"/>
                <a:gd name="T86" fmla="*/ 81 w 389"/>
                <a:gd name="T87" fmla="*/ 29 h 255"/>
                <a:gd name="T88" fmla="*/ 72 w 389"/>
                <a:gd name="T89" fmla="*/ 26 h 255"/>
                <a:gd name="T90" fmla="*/ 64 w 389"/>
                <a:gd name="T91" fmla="*/ 22 h 255"/>
                <a:gd name="T92" fmla="*/ 62 w 389"/>
                <a:gd name="T93" fmla="*/ 17 h 2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9"/>
                <a:gd name="T142" fmla="*/ 0 h 255"/>
                <a:gd name="T143" fmla="*/ 389 w 389"/>
                <a:gd name="T144" fmla="*/ 255 h 2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9" h="255">
                  <a:moveTo>
                    <a:pt x="156" y="57"/>
                  </a:moveTo>
                  <a:lnTo>
                    <a:pt x="152" y="45"/>
                  </a:lnTo>
                  <a:lnTo>
                    <a:pt x="148" y="35"/>
                  </a:lnTo>
                  <a:lnTo>
                    <a:pt x="145" y="18"/>
                  </a:lnTo>
                  <a:lnTo>
                    <a:pt x="139" y="16"/>
                  </a:lnTo>
                  <a:lnTo>
                    <a:pt x="134" y="16"/>
                  </a:lnTo>
                  <a:lnTo>
                    <a:pt x="117" y="7"/>
                  </a:lnTo>
                  <a:lnTo>
                    <a:pt x="110" y="7"/>
                  </a:lnTo>
                  <a:lnTo>
                    <a:pt x="101" y="14"/>
                  </a:lnTo>
                  <a:lnTo>
                    <a:pt x="96" y="16"/>
                  </a:lnTo>
                  <a:lnTo>
                    <a:pt x="88" y="26"/>
                  </a:lnTo>
                  <a:lnTo>
                    <a:pt x="82" y="28"/>
                  </a:lnTo>
                  <a:lnTo>
                    <a:pt x="77" y="28"/>
                  </a:lnTo>
                  <a:lnTo>
                    <a:pt x="68" y="23"/>
                  </a:lnTo>
                  <a:lnTo>
                    <a:pt x="57" y="18"/>
                  </a:lnTo>
                  <a:lnTo>
                    <a:pt x="50" y="33"/>
                  </a:lnTo>
                  <a:lnTo>
                    <a:pt x="41" y="38"/>
                  </a:lnTo>
                  <a:lnTo>
                    <a:pt x="35" y="35"/>
                  </a:lnTo>
                  <a:lnTo>
                    <a:pt x="20" y="52"/>
                  </a:lnTo>
                  <a:lnTo>
                    <a:pt x="10" y="62"/>
                  </a:lnTo>
                  <a:lnTo>
                    <a:pt x="2" y="72"/>
                  </a:lnTo>
                  <a:lnTo>
                    <a:pt x="0" y="0"/>
                  </a:lnTo>
                  <a:lnTo>
                    <a:pt x="322" y="0"/>
                  </a:lnTo>
                  <a:lnTo>
                    <a:pt x="324" y="49"/>
                  </a:lnTo>
                  <a:lnTo>
                    <a:pt x="324" y="70"/>
                  </a:lnTo>
                  <a:lnTo>
                    <a:pt x="326" y="86"/>
                  </a:lnTo>
                  <a:lnTo>
                    <a:pt x="329" y="129"/>
                  </a:lnTo>
                  <a:lnTo>
                    <a:pt x="329" y="155"/>
                  </a:lnTo>
                  <a:lnTo>
                    <a:pt x="332" y="182"/>
                  </a:lnTo>
                  <a:lnTo>
                    <a:pt x="388" y="182"/>
                  </a:lnTo>
                  <a:lnTo>
                    <a:pt x="384" y="191"/>
                  </a:lnTo>
                  <a:lnTo>
                    <a:pt x="384" y="204"/>
                  </a:lnTo>
                  <a:lnTo>
                    <a:pt x="379" y="218"/>
                  </a:lnTo>
                  <a:lnTo>
                    <a:pt x="378" y="230"/>
                  </a:lnTo>
                  <a:lnTo>
                    <a:pt x="374" y="242"/>
                  </a:lnTo>
                  <a:lnTo>
                    <a:pt x="369" y="242"/>
                  </a:lnTo>
                  <a:lnTo>
                    <a:pt x="373" y="232"/>
                  </a:lnTo>
                  <a:lnTo>
                    <a:pt x="376" y="218"/>
                  </a:lnTo>
                  <a:lnTo>
                    <a:pt x="370" y="215"/>
                  </a:lnTo>
                  <a:lnTo>
                    <a:pt x="369" y="225"/>
                  </a:lnTo>
                  <a:lnTo>
                    <a:pt x="361" y="244"/>
                  </a:lnTo>
                  <a:lnTo>
                    <a:pt x="338" y="249"/>
                  </a:lnTo>
                  <a:lnTo>
                    <a:pt x="332" y="254"/>
                  </a:lnTo>
                  <a:lnTo>
                    <a:pt x="322" y="254"/>
                  </a:lnTo>
                  <a:lnTo>
                    <a:pt x="317" y="244"/>
                  </a:lnTo>
                  <a:lnTo>
                    <a:pt x="317" y="232"/>
                  </a:lnTo>
                  <a:lnTo>
                    <a:pt x="323" y="230"/>
                  </a:lnTo>
                  <a:lnTo>
                    <a:pt x="310" y="230"/>
                  </a:lnTo>
                  <a:lnTo>
                    <a:pt x="317" y="218"/>
                  </a:lnTo>
                  <a:lnTo>
                    <a:pt x="315" y="201"/>
                  </a:lnTo>
                  <a:lnTo>
                    <a:pt x="310" y="212"/>
                  </a:lnTo>
                  <a:lnTo>
                    <a:pt x="304" y="205"/>
                  </a:lnTo>
                  <a:lnTo>
                    <a:pt x="291" y="205"/>
                  </a:lnTo>
                  <a:lnTo>
                    <a:pt x="289" y="196"/>
                  </a:lnTo>
                  <a:lnTo>
                    <a:pt x="282" y="196"/>
                  </a:lnTo>
                  <a:lnTo>
                    <a:pt x="278" y="185"/>
                  </a:lnTo>
                  <a:lnTo>
                    <a:pt x="290" y="172"/>
                  </a:lnTo>
                  <a:lnTo>
                    <a:pt x="284" y="168"/>
                  </a:lnTo>
                  <a:lnTo>
                    <a:pt x="281" y="158"/>
                  </a:lnTo>
                  <a:lnTo>
                    <a:pt x="290" y="158"/>
                  </a:lnTo>
                  <a:lnTo>
                    <a:pt x="295" y="165"/>
                  </a:lnTo>
                  <a:lnTo>
                    <a:pt x="294" y="143"/>
                  </a:lnTo>
                  <a:lnTo>
                    <a:pt x="289" y="148"/>
                  </a:lnTo>
                  <a:lnTo>
                    <a:pt x="278" y="141"/>
                  </a:lnTo>
                  <a:lnTo>
                    <a:pt x="278" y="129"/>
                  </a:lnTo>
                  <a:lnTo>
                    <a:pt x="286" y="137"/>
                  </a:lnTo>
                  <a:lnTo>
                    <a:pt x="290" y="125"/>
                  </a:lnTo>
                  <a:lnTo>
                    <a:pt x="286" y="116"/>
                  </a:lnTo>
                  <a:lnTo>
                    <a:pt x="290" y="98"/>
                  </a:lnTo>
                  <a:lnTo>
                    <a:pt x="294" y="88"/>
                  </a:lnTo>
                  <a:lnTo>
                    <a:pt x="286" y="88"/>
                  </a:lnTo>
                  <a:lnTo>
                    <a:pt x="281" y="84"/>
                  </a:lnTo>
                  <a:lnTo>
                    <a:pt x="284" y="74"/>
                  </a:lnTo>
                  <a:lnTo>
                    <a:pt x="290" y="57"/>
                  </a:lnTo>
                  <a:lnTo>
                    <a:pt x="295" y="57"/>
                  </a:lnTo>
                  <a:lnTo>
                    <a:pt x="308" y="52"/>
                  </a:lnTo>
                  <a:lnTo>
                    <a:pt x="303" y="47"/>
                  </a:lnTo>
                  <a:lnTo>
                    <a:pt x="308" y="38"/>
                  </a:lnTo>
                  <a:lnTo>
                    <a:pt x="315" y="38"/>
                  </a:lnTo>
                  <a:lnTo>
                    <a:pt x="312" y="28"/>
                  </a:lnTo>
                  <a:lnTo>
                    <a:pt x="306" y="35"/>
                  </a:lnTo>
                  <a:lnTo>
                    <a:pt x="307" y="21"/>
                  </a:lnTo>
                  <a:lnTo>
                    <a:pt x="297" y="23"/>
                  </a:lnTo>
                  <a:lnTo>
                    <a:pt x="292" y="33"/>
                  </a:lnTo>
                  <a:lnTo>
                    <a:pt x="291" y="47"/>
                  </a:lnTo>
                  <a:lnTo>
                    <a:pt x="281" y="49"/>
                  </a:lnTo>
                  <a:lnTo>
                    <a:pt x="272" y="55"/>
                  </a:lnTo>
                  <a:lnTo>
                    <a:pt x="270" y="67"/>
                  </a:lnTo>
                  <a:lnTo>
                    <a:pt x="262" y="72"/>
                  </a:lnTo>
                  <a:lnTo>
                    <a:pt x="251" y="65"/>
                  </a:lnTo>
                  <a:lnTo>
                    <a:pt x="253" y="74"/>
                  </a:lnTo>
                  <a:lnTo>
                    <a:pt x="259" y="81"/>
                  </a:lnTo>
                  <a:lnTo>
                    <a:pt x="266" y="88"/>
                  </a:lnTo>
                  <a:lnTo>
                    <a:pt x="260" y="91"/>
                  </a:lnTo>
                  <a:lnTo>
                    <a:pt x="266" y="100"/>
                  </a:lnTo>
                  <a:lnTo>
                    <a:pt x="260" y="105"/>
                  </a:lnTo>
                  <a:lnTo>
                    <a:pt x="265" y="116"/>
                  </a:lnTo>
                  <a:lnTo>
                    <a:pt x="259" y="116"/>
                  </a:lnTo>
                  <a:lnTo>
                    <a:pt x="256" y="125"/>
                  </a:lnTo>
                  <a:lnTo>
                    <a:pt x="254" y="139"/>
                  </a:lnTo>
                  <a:lnTo>
                    <a:pt x="258" y="158"/>
                  </a:lnTo>
                  <a:lnTo>
                    <a:pt x="259" y="174"/>
                  </a:lnTo>
                  <a:lnTo>
                    <a:pt x="264" y="185"/>
                  </a:lnTo>
                  <a:lnTo>
                    <a:pt x="270" y="201"/>
                  </a:lnTo>
                  <a:lnTo>
                    <a:pt x="262" y="193"/>
                  </a:lnTo>
                  <a:lnTo>
                    <a:pt x="256" y="186"/>
                  </a:lnTo>
                  <a:lnTo>
                    <a:pt x="247" y="178"/>
                  </a:lnTo>
                  <a:lnTo>
                    <a:pt x="256" y="196"/>
                  </a:lnTo>
                  <a:lnTo>
                    <a:pt x="262" y="205"/>
                  </a:lnTo>
                  <a:lnTo>
                    <a:pt x="268" y="204"/>
                  </a:lnTo>
                  <a:lnTo>
                    <a:pt x="270" y="212"/>
                  </a:lnTo>
                  <a:lnTo>
                    <a:pt x="275" y="227"/>
                  </a:lnTo>
                  <a:lnTo>
                    <a:pt x="275" y="242"/>
                  </a:lnTo>
                  <a:lnTo>
                    <a:pt x="266" y="227"/>
                  </a:lnTo>
                  <a:lnTo>
                    <a:pt x="259" y="225"/>
                  </a:lnTo>
                  <a:lnTo>
                    <a:pt x="253" y="218"/>
                  </a:lnTo>
                  <a:lnTo>
                    <a:pt x="247" y="218"/>
                  </a:lnTo>
                  <a:lnTo>
                    <a:pt x="241" y="208"/>
                  </a:lnTo>
                  <a:lnTo>
                    <a:pt x="233" y="208"/>
                  </a:lnTo>
                  <a:lnTo>
                    <a:pt x="230" y="199"/>
                  </a:lnTo>
                  <a:lnTo>
                    <a:pt x="224" y="208"/>
                  </a:lnTo>
                  <a:lnTo>
                    <a:pt x="220" y="199"/>
                  </a:lnTo>
                  <a:lnTo>
                    <a:pt x="217" y="185"/>
                  </a:lnTo>
                  <a:lnTo>
                    <a:pt x="211" y="189"/>
                  </a:lnTo>
                  <a:lnTo>
                    <a:pt x="204" y="196"/>
                  </a:lnTo>
                  <a:lnTo>
                    <a:pt x="198" y="201"/>
                  </a:lnTo>
                  <a:lnTo>
                    <a:pt x="189" y="189"/>
                  </a:lnTo>
                  <a:lnTo>
                    <a:pt x="190" y="174"/>
                  </a:lnTo>
                  <a:lnTo>
                    <a:pt x="198" y="160"/>
                  </a:lnTo>
                  <a:lnTo>
                    <a:pt x="205" y="150"/>
                  </a:lnTo>
                  <a:lnTo>
                    <a:pt x="213" y="131"/>
                  </a:lnTo>
                  <a:lnTo>
                    <a:pt x="224" y="117"/>
                  </a:lnTo>
                  <a:lnTo>
                    <a:pt x="217" y="107"/>
                  </a:lnTo>
                  <a:lnTo>
                    <a:pt x="205" y="113"/>
                  </a:lnTo>
                  <a:lnTo>
                    <a:pt x="195" y="105"/>
                  </a:lnTo>
                  <a:lnTo>
                    <a:pt x="188" y="96"/>
                  </a:lnTo>
                  <a:lnTo>
                    <a:pt x="180" y="96"/>
                  </a:lnTo>
                  <a:lnTo>
                    <a:pt x="172" y="88"/>
                  </a:lnTo>
                  <a:lnTo>
                    <a:pt x="170" y="79"/>
                  </a:lnTo>
                  <a:lnTo>
                    <a:pt x="176" y="72"/>
                  </a:lnTo>
                  <a:lnTo>
                    <a:pt x="170" y="65"/>
                  </a:lnTo>
                  <a:lnTo>
                    <a:pt x="165" y="59"/>
                  </a:lnTo>
                  <a:lnTo>
                    <a:pt x="156" y="57"/>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23" name="Freeform 22"/>
            <p:cNvSpPr>
              <a:spLocks/>
            </p:cNvSpPr>
            <p:nvPr/>
          </p:nvSpPr>
          <p:spPr bwMode="ltGray">
            <a:xfrm>
              <a:off x="4982" y="1665"/>
              <a:ext cx="282" cy="174"/>
            </a:xfrm>
            <a:custGeom>
              <a:avLst/>
              <a:gdLst>
                <a:gd name="T0" fmla="*/ 3 w 313"/>
                <a:gd name="T1" fmla="*/ 25 h 200"/>
                <a:gd name="T2" fmla="*/ 6 w 313"/>
                <a:gd name="T3" fmla="*/ 10 h 200"/>
                <a:gd name="T4" fmla="*/ 18 w 313"/>
                <a:gd name="T5" fmla="*/ 5 h 200"/>
                <a:gd name="T6" fmla="*/ 48 w 313"/>
                <a:gd name="T7" fmla="*/ 6 h 200"/>
                <a:gd name="T8" fmla="*/ 68 w 313"/>
                <a:gd name="T9" fmla="*/ 7 h 200"/>
                <a:gd name="T10" fmla="*/ 71 w 313"/>
                <a:gd name="T11" fmla="*/ 4 h 200"/>
                <a:gd name="T12" fmla="*/ 76 w 313"/>
                <a:gd name="T13" fmla="*/ 3 h 200"/>
                <a:gd name="T14" fmla="*/ 81 w 313"/>
                <a:gd name="T15" fmla="*/ 0 h 200"/>
                <a:gd name="T16" fmla="*/ 82 w 313"/>
                <a:gd name="T17" fmla="*/ 3 h 200"/>
                <a:gd name="T18" fmla="*/ 84 w 313"/>
                <a:gd name="T19" fmla="*/ 7 h 200"/>
                <a:gd name="T20" fmla="*/ 86 w 313"/>
                <a:gd name="T21" fmla="*/ 9 h 200"/>
                <a:gd name="T22" fmla="*/ 86 w 313"/>
                <a:gd name="T23" fmla="*/ 11 h 200"/>
                <a:gd name="T24" fmla="*/ 82 w 313"/>
                <a:gd name="T25" fmla="*/ 13 h 200"/>
                <a:gd name="T26" fmla="*/ 77 w 313"/>
                <a:gd name="T27" fmla="*/ 17 h 200"/>
                <a:gd name="T28" fmla="*/ 77 w 313"/>
                <a:gd name="T29" fmla="*/ 22 h 200"/>
                <a:gd name="T30" fmla="*/ 81 w 313"/>
                <a:gd name="T31" fmla="*/ 21 h 200"/>
                <a:gd name="T32" fmla="*/ 86 w 313"/>
                <a:gd name="T33" fmla="*/ 24 h 200"/>
                <a:gd name="T34" fmla="*/ 89 w 313"/>
                <a:gd name="T35" fmla="*/ 28 h 200"/>
                <a:gd name="T36" fmla="*/ 89 w 313"/>
                <a:gd name="T37" fmla="*/ 32 h 200"/>
                <a:gd name="T38" fmla="*/ 89 w 313"/>
                <a:gd name="T39" fmla="*/ 33 h 200"/>
                <a:gd name="T40" fmla="*/ 92 w 313"/>
                <a:gd name="T41" fmla="*/ 38 h 200"/>
                <a:gd name="T42" fmla="*/ 98 w 313"/>
                <a:gd name="T43" fmla="*/ 42 h 200"/>
                <a:gd name="T44" fmla="*/ 107 w 313"/>
                <a:gd name="T45" fmla="*/ 38 h 200"/>
                <a:gd name="T46" fmla="*/ 105 w 313"/>
                <a:gd name="T47" fmla="*/ 33 h 200"/>
                <a:gd name="T48" fmla="*/ 103 w 313"/>
                <a:gd name="T49" fmla="*/ 29 h 200"/>
                <a:gd name="T50" fmla="*/ 100 w 313"/>
                <a:gd name="T51" fmla="*/ 29 h 200"/>
                <a:gd name="T52" fmla="*/ 105 w 313"/>
                <a:gd name="T53" fmla="*/ 29 h 200"/>
                <a:gd name="T54" fmla="*/ 109 w 313"/>
                <a:gd name="T55" fmla="*/ 33 h 200"/>
                <a:gd name="T56" fmla="*/ 110 w 313"/>
                <a:gd name="T57" fmla="*/ 38 h 200"/>
                <a:gd name="T58" fmla="*/ 110 w 313"/>
                <a:gd name="T59" fmla="*/ 44 h 200"/>
                <a:gd name="T60" fmla="*/ 109 w 313"/>
                <a:gd name="T61" fmla="*/ 44 h 200"/>
                <a:gd name="T62" fmla="*/ 102 w 313"/>
                <a:gd name="T63" fmla="*/ 44 h 200"/>
                <a:gd name="T64" fmla="*/ 97 w 313"/>
                <a:gd name="T65" fmla="*/ 44 h 200"/>
                <a:gd name="T66" fmla="*/ 93 w 313"/>
                <a:gd name="T67" fmla="*/ 47 h 200"/>
                <a:gd name="T68" fmla="*/ 89 w 313"/>
                <a:gd name="T69" fmla="*/ 44 h 200"/>
                <a:gd name="T70" fmla="*/ 86 w 313"/>
                <a:gd name="T71" fmla="*/ 41 h 200"/>
                <a:gd name="T72" fmla="*/ 85 w 313"/>
                <a:gd name="T73" fmla="*/ 44 h 200"/>
                <a:gd name="T74" fmla="*/ 82 w 313"/>
                <a:gd name="T75" fmla="*/ 46 h 200"/>
                <a:gd name="T76" fmla="*/ 77 w 313"/>
                <a:gd name="T77" fmla="*/ 49 h 200"/>
                <a:gd name="T78" fmla="*/ 77 w 313"/>
                <a:gd name="T79" fmla="*/ 50 h 200"/>
                <a:gd name="T80" fmla="*/ 73 w 313"/>
                <a:gd name="T81" fmla="*/ 44 h 200"/>
                <a:gd name="T82" fmla="*/ 68 w 313"/>
                <a:gd name="T83" fmla="*/ 38 h 200"/>
                <a:gd name="T84" fmla="*/ 66 w 313"/>
                <a:gd name="T85" fmla="*/ 34 h 200"/>
                <a:gd name="T86" fmla="*/ 62 w 313"/>
                <a:gd name="T87" fmla="*/ 30 h 200"/>
                <a:gd name="T88" fmla="*/ 43 w 313"/>
                <a:gd name="T89" fmla="*/ 30 h 200"/>
                <a:gd name="T90" fmla="*/ 30 w 313"/>
                <a:gd name="T91" fmla="*/ 30 h 200"/>
                <a:gd name="T92" fmla="*/ 22 w 313"/>
                <a:gd name="T93" fmla="*/ 32 h 200"/>
                <a:gd name="T94" fmla="*/ 0 w 313"/>
                <a:gd name="T95" fmla="*/ 29 h 2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3"/>
                <a:gd name="T145" fmla="*/ 0 h 200"/>
                <a:gd name="T146" fmla="*/ 313 w 313"/>
                <a:gd name="T147" fmla="*/ 200 h 2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3" h="200">
                  <a:moveTo>
                    <a:pt x="0" y="117"/>
                  </a:moveTo>
                  <a:lnTo>
                    <a:pt x="0" y="113"/>
                  </a:lnTo>
                  <a:lnTo>
                    <a:pt x="3" y="101"/>
                  </a:lnTo>
                  <a:lnTo>
                    <a:pt x="7" y="79"/>
                  </a:lnTo>
                  <a:lnTo>
                    <a:pt x="13" y="53"/>
                  </a:lnTo>
                  <a:lnTo>
                    <a:pt x="17" y="41"/>
                  </a:lnTo>
                  <a:lnTo>
                    <a:pt x="20" y="24"/>
                  </a:lnTo>
                  <a:lnTo>
                    <a:pt x="20" y="19"/>
                  </a:lnTo>
                  <a:lnTo>
                    <a:pt x="51" y="19"/>
                  </a:lnTo>
                  <a:lnTo>
                    <a:pt x="91" y="22"/>
                  </a:lnTo>
                  <a:lnTo>
                    <a:pt x="107" y="22"/>
                  </a:lnTo>
                  <a:lnTo>
                    <a:pt x="137" y="24"/>
                  </a:lnTo>
                  <a:lnTo>
                    <a:pt x="155" y="24"/>
                  </a:lnTo>
                  <a:lnTo>
                    <a:pt x="190" y="27"/>
                  </a:lnTo>
                  <a:lnTo>
                    <a:pt x="193" y="27"/>
                  </a:lnTo>
                  <a:lnTo>
                    <a:pt x="197" y="22"/>
                  </a:lnTo>
                  <a:lnTo>
                    <a:pt x="202" y="22"/>
                  </a:lnTo>
                  <a:lnTo>
                    <a:pt x="203" y="17"/>
                  </a:lnTo>
                  <a:lnTo>
                    <a:pt x="203" y="12"/>
                  </a:lnTo>
                  <a:lnTo>
                    <a:pt x="204" y="10"/>
                  </a:lnTo>
                  <a:lnTo>
                    <a:pt x="213" y="10"/>
                  </a:lnTo>
                  <a:lnTo>
                    <a:pt x="216" y="3"/>
                  </a:lnTo>
                  <a:lnTo>
                    <a:pt x="218" y="3"/>
                  </a:lnTo>
                  <a:lnTo>
                    <a:pt x="230" y="0"/>
                  </a:lnTo>
                  <a:lnTo>
                    <a:pt x="234" y="3"/>
                  </a:lnTo>
                  <a:lnTo>
                    <a:pt x="234" y="8"/>
                  </a:lnTo>
                  <a:lnTo>
                    <a:pt x="233" y="12"/>
                  </a:lnTo>
                  <a:lnTo>
                    <a:pt x="235" y="17"/>
                  </a:lnTo>
                  <a:lnTo>
                    <a:pt x="235" y="27"/>
                  </a:lnTo>
                  <a:lnTo>
                    <a:pt x="238" y="27"/>
                  </a:lnTo>
                  <a:lnTo>
                    <a:pt x="239" y="29"/>
                  </a:lnTo>
                  <a:lnTo>
                    <a:pt x="239" y="34"/>
                  </a:lnTo>
                  <a:lnTo>
                    <a:pt x="244" y="34"/>
                  </a:lnTo>
                  <a:lnTo>
                    <a:pt x="247" y="41"/>
                  </a:lnTo>
                  <a:lnTo>
                    <a:pt x="246" y="43"/>
                  </a:lnTo>
                  <a:lnTo>
                    <a:pt x="241" y="46"/>
                  </a:lnTo>
                  <a:lnTo>
                    <a:pt x="234" y="46"/>
                  </a:lnTo>
                  <a:lnTo>
                    <a:pt x="230" y="50"/>
                  </a:lnTo>
                  <a:lnTo>
                    <a:pt x="233" y="53"/>
                  </a:lnTo>
                  <a:lnTo>
                    <a:pt x="231" y="58"/>
                  </a:lnTo>
                  <a:lnTo>
                    <a:pt x="225" y="60"/>
                  </a:lnTo>
                  <a:lnTo>
                    <a:pt x="218" y="68"/>
                  </a:lnTo>
                  <a:lnTo>
                    <a:pt x="221" y="72"/>
                  </a:lnTo>
                  <a:lnTo>
                    <a:pt x="216" y="72"/>
                  </a:lnTo>
                  <a:lnTo>
                    <a:pt x="216" y="86"/>
                  </a:lnTo>
                  <a:lnTo>
                    <a:pt x="223" y="93"/>
                  </a:lnTo>
                  <a:lnTo>
                    <a:pt x="226" y="93"/>
                  </a:lnTo>
                  <a:lnTo>
                    <a:pt x="230" y="84"/>
                  </a:lnTo>
                  <a:lnTo>
                    <a:pt x="234" y="89"/>
                  </a:lnTo>
                  <a:lnTo>
                    <a:pt x="238" y="91"/>
                  </a:lnTo>
                  <a:lnTo>
                    <a:pt x="244" y="96"/>
                  </a:lnTo>
                  <a:lnTo>
                    <a:pt x="244" y="105"/>
                  </a:lnTo>
                  <a:lnTo>
                    <a:pt x="250" y="111"/>
                  </a:lnTo>
                  <a:lnTo>
                    <a:pt x="251" y="113"/>
                  </a:lnTo>
                  <a:lnTo>
                    <a:pt x="251" y="120"/>
                  </a:lnTo>
                  <a:lnTo>
                    <a:pt x="254" y="122"/>
                  </a:lnTo>
                  <a:lnTo>
                    <a:pt x="251" y="125"/>
                  </a:lnTo>
                  <a:lnTo>
                    <a:pt x="247" y="122"/>
                  </a:lnTo>
                  <a:lnTo>
                    <a:pt x="246" y="127"/>
                  </a:lnTo>
                  <a:lnTo>
                    <a:pt x="251" y="134"/>
                  </a:lnTo>
                  <a:lnTo>
                    <a:pt x="254" y="134"/>
                  </a:lnTo>
                  <a:lnTo>
                    <a:pt x="258" y="139"/>
                  </a:lnTo>
                  <a:lnTo>
                    <a:pt x="260" y="151"/>
                  </a:lnTo>
                  <a:lnTo>
                    <a:pt x="260" y="156"/>
                  </a:lnTo>
                  <a:lnTo>
                    <a:pt x="262" y="159"/>
                  </a:lnTo>
                  <a:lnTo>
                    <a:pt x="277" y="165"/>
                  </a:lnTo>
                  <a:lnTo>
                    <a:pt x="300" y="159"/>
                  </a:lnTo>
                  <a:lnTo>
                    <a:pt x="303" y="156"/>
                  </a:lnTo>
                  <a:lnTo>
                    <a:pt x="305" y="151"/>
                  </a:lnTo>
                  <a:lnTo>
                    <a:pt x="305" y="139"/>
                  </a:lnTo>
                  <a:lnTo>
                    <a:pt x="303" y="137"/>
                  </a:lnTo>
                  <a:lnTo>
                    <a:pt x="300" y="137"/>
                  </a:lnTo>
                  <a:lnTo>
                    <a:pt x="300" y="127"/>
                  </a:lnTo>
                  <a:lnTo>
                    <a:pt x="298" y="122"/>
                  </a:lnTo>
                  <a:lnTo>
                    <a:pt x="291" y="120"/>
                  </a:lnTo>
                  <a:lnTo>
                    <a:pt x="289" y="122"/>
                  </a:lnTo>
                  <a:lnTo>
                    <a:pt x="286" y="120"/>
                  </a:lnTo>
                  <a:lnTo>
                    <a:pt x="286" y="115"/>
                  </a:lnTo>
                  <a:lnTo>
                    <a:pt x="289" y="113"/>
                  </a:lnTo>
                  <a:lnTo>
                    <a:pt x="293" y="115"/>
                  </a:lnTo>
                  <a:lnTo>
                    <a:pt x="296" y="115"/>
                  </a:lnTo>
                  <a:lnTo>
                    <a:pt x="301" y="117"/>
                  </a:lnTo>
                  <a:lnTo>
                    <a:pt x="303" y="125"/>
                  </a:lnTo>
                  <a:lnTo>
                    <a:pt x="308" y="132"/>
                  </a:lnTo>
                  <a:lnTo>
                    <a:pt x="312" y="146"/>
                  </a:lnTo>
                  <a:lnTo>
                    <a:pt x="310" y="154"/>
                  </a:lnTo>
                  <a:lnTo>
                    <a:pt x="312" y="156"/>
                  </a:lnTo>
                  <a:lnTo>
                    <a:pt x="311" y="164"/>
                  </a:lnTo>
                  <a:lnTo>
                    <a:pt x="310" y="165"/>
                  </a:lnTo>
                  <a:lnTo>
                    <a:pt x="312" y="177"/>
                  </a:lnTo>
                  <a:lnTo>
                    <a:pt x="311" y="185"/>
                  </a:lnTo>
                  <a:lnTo>
                    <a:pt x="308" y="185"/>
                  </a:lnTo>
                  <a:lnTo>
                    <a:pt x="308" y="177"/>
                  </a:lnTo>
                  <a:lnTo>
                    <a:pt x="303" y="172"/>
                  </a:lnTo>
                  <a:lnTo>
                    <a:pt x="300" y="175"/>
                  </a:lnTo>
                  <a:lnTo>
                    <a:pt x="289" y="175"/>
                  </a:lnTo>
                  <a:lnTo>
                    <a:pt x="285" y="180"/>
                  </a:lnTo>
                  <a:lnTo>
                    <a:pt x="283" y="177"/>
                  </a:lnTo>
                  <a:lnTo>
                    <a:pt x="276" y="180"/>
                  </a:lnTo>
                  <a:lnTo>
                    <a:pt x="269" y="180"/>
                  </a:lnTo>
                  <a:lnTo>
                    <a:pt x="267" y="187"/>
                  </a:lnTo>
                  <a:lnTo>
                    <a:pt x="264" y="189"/>
                  </a:lnTo>
                  <a:lnTo>
                    <a:pt x="250" y="191"/>
                  </a:lnTo>
                  <a:lnTo>
                    <a:pt x="250" y="185"/>
                  </a:lnTo>
                  <a:lnTo>
                    <a:pt x="251" y="180"/>
                  </a:lnTo>
                  <a:lnTo>
                    <a:pt x="251" y="170"/>
                  </a:lnTo>
                  <a:lnTo>
                    <a:pt x="253" y="165"/>
                  </a:lnTo>
                  <a:lnTo>
                    <a:pt x="247" y="164"/>
                  </a:lnTo>
                  <a:lnTo>
                    <a:pt x="244" y="164"/>
                  </a:lnTo>
                  <a:lnTo>
                    <a:pt x="241" y="165"/>
                  </a:lnTo>
                  <a:lnTo>
                    <a:pt x="239" y="175"/>
                  </a:lnTo>
                  <a:lnTo>
                    <a:pt x="235" y="180"/>
                  </a:lnTo>
                  <a:lnTo>
                    <a:pt x="234" y="180"/>
                  </a:lnTo>
                  <a:lnTo>
                    <a:pt x="233" y="185"/>
                  </a:lnTo>
                  <a:lnTo>
                    <a:pt x="228" y="183"/>
                  </a:lnTo>
                  <a:lnTo>
                    <a:pt x="223" y="187"/>
                  </a:lnTo>
                  <a:lnTo>
                    <a:pt x="223" y="195"/>
                  </a:lnTo>
                  <a:lnTo>
                    <a:pt x="221" y="191"/>
                  </a:lnTo>
                  <a:lnTo>
                    <a:pt x="221" y="196"/>
                  </a:lnTo>
                  <a:lnTo>
                    <a:pt x="215" y="199"/>
                  </a:lnTo>
                  <a:lnTo>
                    <a:pt x="213" y="191"/>
                  </a:lnTo>
                  <a:lnTo>
                    <a:pt x="211" y="191"/>
                  </a:lnTo>
                  <a:lnTo>
                    <a:pt x="208" y="175"/>
                  </a:lnTo>
                  <a:lnTo>
                    <a:pt x="204" y="164"/>
                  </a:lnTo>
                  <a:lnTo>
                    <a:pt x="202" y="164"/>
                  </a:lnTo>
                  <a:lnTo>
                    <a:pt x="191" y="159"/>
                  </a:lnTo>
                  <a:lnTo>
                    <a:pt x="190" y="154"/>
                  </a:lnTo>
                  <a:lnTo>
                    <a:pt x="190" y="139"/>
                  </a:lnTo>
                  <a:lnTo>
                    <a:pt x="187" y="139"/>
                  </a:lnTo>
                  <a:lnTo>
                    <a:pt x="187" y="127"/>
                  </a:lnTo>
                  <a:lnTo>
                    <a:pt x="185" y="122"/>
                  </a:lnTo>
                  <a:lnTo>
                    <a:pt x="177" y="122"/>
                  </a:lnTo>
                  <a:lnTo>
                    <a:pt x="150" y="125"/>
                  </a:lnTo>
                  <a:lnTo>
                    <a:pt x="149" y="120"/>
                  </a:lnTo>
                  <a:lnTo>
                    <a:pt x="122" y="122"/>
                  </a:lnTo>
                  <a:lnTo>
                    <a:pt x="120" y="120"/>
                  </a:lnTo>
                  <a:lnTo>
                    <a:pt x="88" y="120"/>
                  </a:lnTo>
                  <a:lnTo>
                    <a:pt x="84" y="122"/>
                  </a:lnTo>
                  <a:lnTo>
                    <a:pt x="68" y="120"/>
                  </a:lnTo>
                  <a:lnTo>
                    <a:pt x="66" y="125"/>
                  </a:lnTo>
                  <a:lnTo>
                    <a:pt x="62" y="125"/>
                  </a:lnTo>
                  <a:lnTo>
                    <a:pt x="60" y="120"/>
                  </a:lnTo>
                  <a:lnTo>
                    <a:pt x="42" y="120"/>
                  </a:lnTo>
                  <a:lnTo>
                    <a:pt x="0" y="117"/>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24" name="Freeform 23"/>
            <p:cNvSpPr>
              <a:spLocks/>
            </p:cNvSpPr>
            <p:nvPr/>
          </p:nvSpPr>
          <p:spPr bwMode="ltGray">
            <a:xfrm>
              <a:off x="5194" y="1840"/>
              <a:ext cx="30" cy="23"/>
            </a:xfrm>
            <a:custGeom>
              <a:avLst/>
              <a:gdLst>
                <a:gd name="T0" fmla="*/ 7 w 33"/>
                <a:gd name="T1" fmla="*/ 0 h 26"/>
                <a:gd name="T2" fmla="*/ 7 w 33"/>
                <a:gd name="T3" fmla="*/ 4 h 26"/>
                <a:gd name="T4" fmla="*/ 9 w 33"/>
                <a:gd name="T5" fmla="*/ 2 h 26"/>
                <a:gd name="T6" fmla="*/ 10 w 33"/>
                <a:gd name="T7" fmla="*/ 4 h 26"/>
                <a:gd name="T8" fmla="*/ 10 w 33"/>
                <a:gd name="T9" fmla="*/ 4 h 26"/>
                <a:gd name="T10" fmla="*/ 11 w 33"/>
                <a:gd name="T11" fmla="*/ 4 h 26"/>
                <a:gd name="T12" fmla="*/ 12 w 33"/>
                <a:gd name="T13" fmla="*/ 4 h 26"/>
                <a:gd name="T14" fmla="*/ 13 w 33"/>
                <a:gd name="T15" fmla="*/ 4 h 26"/>
                <a:gd name="T16" fmla="*/ 13 w 33"/>
                <a:gd name="T17" fmla="*/ 4 h 26"/>
                <a:gd name="T18" fmla="*/ 12 w 33"/>
                <a:gd name="T19" fmla="*/ 5 h 26"/>
                <a:gd name="T20" fmla="*/ 11 w 33"/>
                <a:gd name="T21" fmla="*/ 5 h 26"/>
                <a:gd name="T22" fmla="*/ 9 w 33"/>
                <a:gd name="T23" fmla="*/ 6 h 26"/>
                <a:gd name="T24" fmla="*/ 5 w 33"/>
                <a:gd name="T25" fmla="*/ 6 h 26"/>
                <a:gd name="T26" fmla="*/ 4 w 33"/>
                <a:gd name="T27" fmla="*/ 8 h 26"/>
                <a:gd name="T28" fmla="*/ 2 w 33"/>
                <a:gd name="T29" fmla="*/ 8 h 26"/>
                <a:gd name="T30" fmla="*/ 0 w 33"/>
                <a:gd name="T31" fmla="*/ 5 h 26"/>
                <a:gd name="T32" fmla="*/ 4 w 33"/>
                <a:gd name="T33" fmla="*/ 6 h 26"/>
                <a:gd name="T34" fmla="*/ 5 w 33"/>
                <a:gd name="T35" fmla="*/ 4 h 26"/>
                <a:gd name="T36" fmla="*/ 5 w 33"/>
                <a:gd name="T37" fmla="*/ 4 h 26"/>
                <a:gd name="T38" fmla="*/ 6 w 33"/>
                <a:gd name="T39" fmla="*/ 0 h 26"/>
                <a:gd name="T40" fmla="*/ 7 w 33"/>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26"/>
                <a:gd name="T65" fmla="*/ 33 w 33"/>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26">
                  <a:moveTo>
                    <a:pt x="18" y="0"/>
                  </a:moveTo>
                  <a:lnTo>
                    <a:pt x="19" y="5"/>
                  </a:lnTo>
                  <a:lnTo>
                    <a:pt x="23" y="2"/>
                  </a:lnTo>
                  <a:lnTo>
                    <a:pt x="25" y="5"/>
                  </a:lnTo>
                  <a:lnTo>
                    <a:pt x="25" y="9"/>
                  </a:lnTo>
                  <a:lnTo>
                    <a:pt x="27" y="13"/>
                  </a:lnTo>
                  <a:lnTo>
                    <a:pt x="29" y="13"/>
                  </a:lnTo>
                  <a:lnTo>
                    <a:pt x="32" y="8"/>
                  </a:lnTo>
                  <a:lnTo>
                    <a:pt x="32" y="15"/>
                  </a:lnTo>
                  <a:lnTo>
                    <a:pt x="31" y="18"/>
                  </a:lnTo>
                  <a:lnTo>
                    <a:pt x="28" y="18"/>
                  </a:lnTo>
                  <a:lnTo>
                    <a:pt x="23" y="20"/>
                  </a:lnTo>
                  <a:lnTo>
                    <a:pt x="7" y="20"/>
                  </a:lnTo>
                  <a:lnTo>
                    <a:pt x="4" y="25"/>
                  </a:lnTo>
                  <a:lnTo>
                    <a:pt x="2" y="25"/>
                  </a:lnTo>
                  <a:lnTo>
                    <a:pt x="0" y="18"/>
                  </a:lnTo>
                  <a:lnTo>
                    <a:pt x="4" y="20"/>
                  </a:lnTo>
                  <a:lnTo>
                    <a:pt x="7" y="15"/>
                  </a:lnTo>
                  <a:lnTo>
                    <a:pt x="12" y="5"/>
                  </a:lnTo>
                  <a:lnTo>
                    <a:pt x="16" y="0"/>
                  </a:lnTo>
                  <a:lnTo>
                    <a:pt x="18" y="0"/>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25" name="Freeform 24"/>
            <p:cNvSpPr>
              <a:spLocks/>
            </p:cNvSpPr>
            <p:nvPr/>
          </p:nvSpPr>
          <p:spPr bwMode="ltGray">
            <a:xfrm>
              <a:off x="5243" y="1851"/>
              <a:ext cx="20" cy="20"/>
            </a:xfrm>
            <a:custGeom>
              <a:avLst/>
              <a:gdLst>
                <a:gd name="T0" fmla="*/ 3 w 23"/>
                <a:gd name="T1" fmla="*/ 0 h 22"/>
                <a:gd name="T2" fmla="*/ 3 w 23"/>
                <a:gd name="T3" fmla="*/ 2 h 22"/>
                <a:gd name="T4" fmla="*/ 5 w 23"/>
                <a:gd name="T5" fmla="*/ 5 h 22"/>
                <a:gd name="T6" fmla="*/ 5 w 23"/>
                <a:gd name="T7" fmla="*/ 5 h 22"/>
                <a:gd name="T8" fmla="*/ 6 w 23"/>
                <a:gd name="T9" fmla="*/ 6 h 22"/>
                <a:gd name="T10" fmla="*/ 5 w 23"/>
                <a:gd name="T11" fmla="*/ 7 h 22"/>
                <a:gd name="T12" fmla="*/ 3 w 23"/>
                <a:gd name="T13" fmla="*/ 8 h 22"/>
                <a:gd name="T14" fmla="*/ 3 w 23"/>
                <a:gd name="T15" fmla="*/ 8 h 22"/>
                <a:gd name="T16" fmla="*/ 3 w 23"/>
                <a:gd name="T17" fmla="*/ 7 h 22"/>
                <a:gd name="T18" fmla="*/ 3 w 23"/>
                <a:gd name="T19" fmla="*/ 7 h 22"/>
                <a:gd name="T20" fmla="*/ 0 w 23"/>
                <a:gd name="T21" fmla="*/ 6 h 22"/>
                <a:gd name="T22" fmla="*/ 2 w 23"/>
                <a:gd name="T23" fmla="*/ 5 h 22"/>
                <a:gd name="T24" fmla="*/ 3 w 23"/>
                <a:gd name="T25" fmla="*/ 5 h 22"/>
                <a:gd name="T26" fmla="*/ 3 w 23"/>
                <a:gd name="T27" fmla="*/ 6 h 22"/>
                <a:gd name="T28" fmla="*/ 3 w 23"/>
                <a:gd name="T29" fmla="*/ 6 h 22"/>
                <a:gd name="T30" fmla="*/ 4 w 23"/>
                <a:gd name="T31" fmla="*/ 5 h 22"/>
                <a:gd name="T32" fmla="*/ 3 w 23"/>
                <a:gd name="T33" fmla="*/ 5 h 22"/>
                <a:gd name="T34" fmla="*/ 3 w 23"/>
                <a:gd name="T35" fmla="*/ 0 h 22"/>
                <a:gd name="T36" fmla="*/ 3 w 2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2"/>
                <a:gd name="T59" fmla="*/ 23 w 2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2">
                  <a:moveTo>
                    <a:pt x="16" y="0"/>
                  </a:moveTo>
                  <a:lnTo>
                    <a:pt x="16" y="2"/>
                  </a:lnTo>
                  <a:lnTo>
                    <a:pt x="19" y="7"/>
                  </a:lnTo>
                  <a:lnTo>
                    <a:pt x="19" y="12"/>
                  </a:lnTo>
                  <a:lnTo>
                    <a:pt x="22" y="16"/>
                  </a:lnTo>
                  <a:lnTo>
                    <a:pt x="21" y="18"/>
                  </a:lnTo>
                  <a:lnTo>
                    <a:pt x="16" y="21"/>
                  </a:lnTo>
                  <a:lnTo>
                    <a:pt x="14" y="21"/>
                  </a:lnTo>
                  <a:lnTo>
                    <a:pt x="11" y="18"/>
                  </a:lnTo>
                  <a:lnTo>
                    <a:pt x="3" y="18"/>
                  </a:lnTo>
                  <a:lnTo>
                    <a:pt x="0" y="16"/>
                  </a:lnTo>
                  <a:lnTo>
                    <a:pt x="2" y="13"/>
                  </a:lnTo>
                  <a:lnTo>
                    <a:pt x="7" y="13"/>
                  </a:lnTo>
                  <a:lnTo>
                    <a:pt x="11" y="16"/>
                  </a:lnTo>
                  <a:lnTo>
                    <a:pt x="14" y="16"/>
                  </a:lnTo>
                  <a:lnTo>
                    <a:pt x="18" y="12"/>
                  </a:lnTo>
                  <a:lnTo>
                    <a:pt x="14" y="10"/>
                  </a:lnTo>
                  <a:lnTo>
                    <a:pt x="14" y="0"/>
                  </a:lnTo>
                  <a:lnTo>
                    <a:pt x="16" y="0"/>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26" name="Freeform 25"/>
            <p:cNvSpPr>
              <a:spLocks/>
            </p:cNvSpPr>
            <p:nvPr/>
          </p:nvSpPr>
          <p:spPr bwMode="ltGray">
            <a:xfrm>
              <a:off x="3645" y="1088"/>
              <a:ext cx="511" cy="296"/>
            </a:xfrm>
            <a:custGeom>
              <a:avLst/>
              <a:gdLst>
                <a:gd name="T0" fmla="*/ 7 w 566"/>
                <a:gd name="T1" fmla="*/ 31 h 339"/>
                <a:gd name="T2" fmla="*/ 17 w 566"/>
                <a:gd name="T3" fmla="*/ 26 h 339"/>
                <a:gd name="T4" fmla="*/ 31 w 566"/>
                <a:gd name="T5" fmla="*/ 23 h 339"/>
                <a:gd name="T6" fmla="*/ 42 w 566"/>
                <a:gd name="T7" fmla="*/ 18 h 339"/>
                <a:gd name="T8" fmla="*/ 51 w 566"/>
                <a:gd name="T9" fmla="*/ 12 h 339"/>
                <a:gd name="T10" fmla="*/ 60 w 566"/>
                <a:gd name="T11" fmla="*/ 7 h 339"/>
                <a:gd name="T12" fmla="*/ 70 w 566"/>
                <a:gd name="T13" fmla="*/ 3 h 339"/>
                <a:gd name="T14" fmla="*/ 79 w 566"/>
                <a:gd name="T15" fmla="*/ 0 h 339"/>
                <a:gd name="T16" fmla="*/ 83 w 566"/>
                <a:gd name="T17" fmla="*/ 3 h 339"/>
                <a:gd name="T18" fmla="*/ 71 w 566"/>
                <a:gd name="T19" fmla="*/ 9 h 339"/>
                <a:gd name="T20" fmla="*/ 64 w 566"/>
                <a:gd name="T21" fmla="*/ 18 h 339"/>
                <a:gd name="T22" fmla="*/ 66 w 566"/>
                <a:gd name="T23" fmla="*/ 22 h 339"/>
                <a:gd name="T24" fmla="*/ 68 w 566"/>
                <a:gd name="T25" fmla="*/ 23 h 339"/>
                <a:gd name="T26" fmla="*/ 80 w 566"/>
                <a:gd name="T27" fmla="*/ 22 h 339"/>
                <a:gd name="T28" fmla="*/ 91 w 566"/>
                <a:gd name="T29" fmla="*/ 29 h 339"/>
                <a:gd name="T30" fmla="*/ 98 w 566"/>
                <a:gd name="T31" fmla="*/ 36 h 339"/>
                <a:gd name="T32" fmla="*/ 106 w 566"/>
                <a:gd name="T33" fmla="*/ 35 h 339"/>
                <a:gd name="T34" fmla="*/ 114 w 566"/>
                <a:gd name="T35" fmla="*/ 38 h 339"/>
                <a:gd name="T36" fmla="*/ 126 w 566"/>
                <a:gd name="T37" fmla="*/ 34 h 339"/>
                <a:gd name="T38" fmla="*/ 141 w 566"/>
                <a:gd name="T39" fmla="*/ 30 h 339"/>
                <a:gd name="T40" fmla="*/ 148 w 566"/>
                <a:gd name="T41" fmla="*/ 29 h 339"/>
                <a:gd name="T42" fmla="*/ 159 w 566"/>
                <a:gd name="T43" fmla="*/ 29 h 339"/>
                <a:gd name="T44" fmla="*/ 171 w 566"/>
                <a:gd name="T45" fmla="*/ 34 h 339"/>
                <a:gd name="T46" fmla="*/ 180 w 566"/>
                <a:gd name="T47" fmla="*/ 39 h 339"/>
                <a:gd name="T48" fmla="*/ 193 w 566"/>
                <a:gd name="T49" fmla="*/ 38 h 339"/>
                <a:gd name="T50" fmla="*/ 196 w 566"/>
                <a:gd name="T51" fmla="*/ 49 h 339"/>
                <a:gd name="T52" fmla="*/ 203 w 566"/>
                <a:gd name="T53" fmla="*/ 54 h 339"/>
                <a:gd name="T54" fmla="*/ 198 w 566"/>
                <a:gd name="T55" fmla="*/ 55 h 339"/>
                <a:gd name="T56" fmla="*/ 189 w 566"/>
                <a:gd name="T57" fmla="*/ 54 h 339"/>
                <a:gd name="T58" fmla="*/ 181 w 566"/>
                <a:gd name="T59" fmla="*/ 54 h 339"/>
                <a:gd name="T60" fmla="*/ 176 w 566"/>
                <a:gd name="T61" fmla="*/ 57 h 339"/>
                <a:gd name="T62" fmla="*/ 164 w 566"/>
                <a:gd name="T63" fmla="*/ 53 h 339"/>
                <a:gd name="T64" fmla="*/ 157 w 566"/>
                <a:gd name="T65" fmla="*/ 52 h 339"/>
                <a:gd name="T66" fmla="*/ 151 w 566"/>
                <a:gd name="T67" fmla="*/ 54 h 339"/>
                <a:gd name="T68" fmla="*/ 131 w 566"/>
                <a:gd name="T69" fmla="*/ 57 h 339"/>
                <a:gd name="T70" fmla="*/ 120 w 566"/>
                <a:gd name="T71" fmla="*/ 65 h 339"/>
                <a:gd name="T72" fmla="*/ 120 w 566"/>
                <a:gd name="T73" fmla="*/ 62 h 339"/>
                <a:gd name="T74" fmla="*/ 117 w 566"/>
                <a:gd name="T75" fmla="*/ 60 h 339"/>
                <a:gd name="T76" fmla="*/ 108 w 566"/>
                <a:gd name="T77" fmla="*/ 65 h 339"/>
                <a:gd name="T78" fmla="*/ 108 w 566"/>
                <a:gd name="T79" fmla="*/ 59 h 339"/>
                <a:gd name="T80" fmla="*/ 102 w 566"/>
                <a:gd name="T81" fmla="*/ 68 h 339"/>
                <a:gd name="T82" fmla="*/ 94 w 566"/>
                <a:gd name="T83" fmla="*/ 80 h 339"/>
                <a:gd name="T84" fmla="*/ 87 w 566"/>
                <a:gd name="T85" fmla="*/ 87 h 339"/>
                <a:gd name="T86" fmla="*/ 87 w 566"/>
                <a:gd name="T87" fmla="*/ 79 h 339"/>
                <a:gd name="T88" fmla="*/ 79 w 566"/>
                <a:gd name="T89" fmla="*/ 75 h 339"/>
                <a:gd name="T90" fmla="*/ 80 w 566"/>
                <a:gd name="T91" fmla="*/ 65 h 339"/>
                <a:gd name="T92" fmla="*/ 71 w 566"/>
                <a:gd name="T93" fmla="*/ 62 h 339"/>
                <a:gd name="T94" fmla="*/ 64 w 566"/>
                <a:gd name="T95" fmla="*/ 57 h 339"/>
                <a:gd name="T96" fmla="*/ 57 w 566"/>
                <a:gd name="T97" fmla="*/ 54 h 339"/>
                <a:gd name="T98" fmla="*/ 51 w 566"/>
                <a:gd name="T99" fmla="*/ 54 h 339"/>
                <a:gd name="T100" fmla="*/ 42 w 566"/>
                <a:gd name="T101" fmla="*/ 50 h 339"/>
                <a:gd name="T102" fmla="*/ 17 w 566"/>
                <a:gd name="T103" fmla="*/ 45 h 339"/>
                <a:gd name="T104" fmla="*/ 7 w 566"/>
                <a:gd name="T105" fmla="*/ 36 h 3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6"/>
                <a:gd name="T160" fmla="*/ 0 h 339"/>
                <a:gd name="T161" fmla="*/ 566 w 566"/>
                <a:gd name="T162" fmla="*/ 339 h 3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6" h="339">
                  <a:moveTo>
                    <a:pt x="0" y="132"/>
                  </a:moveTo>
                  <a:lnTo>
                    <a:pt x="8" y="128"/>
                  </a:lnTo>
                  <a:lnTo>
                    <a:pt x="20" y="120"/>
                  </a:lnTo>
                  <a:lnTo>
                    <a:pt x="35" y="115"/>
                  </a:lnTo>
                  <a:lnTo>
                    <a:pt x="40" y="111"/>
                  </a:lnTo>
                  <a:lnTo>
                    <a:pt x="47" y="103"/>
                  </a:lnTo>
                  <a:lnTo>
                    <a:pt x="55" y="94"/>
                  </a:lnTo>
                  <a:lnTo>
                    <a:pt x="74" y="94"/>
                  </a:lnTo>
                  <a:lnTo>
                    <a:pt x="87" y="91"/>
                  </a:lnTo>
                  <a:lnTo>
                    <a:pt x="103" y="84"/>
                  </a:lnTo>
                  <a:lnTo>
                    <a:pt x="110" y="72"/>
                  </a:lnTo>
                  <a:lnTo>
                    <a:pt x="121" y="70"/>
                  </a:lnTo>
                  <a:lnTo>
                    <a:pt x="131" y="67"/>
                  </a:lnTo>
                  <a:lnTo>
                    <a:pt x="132" y="56"/>
                  </a:lnTo>
                  <a:lnTo>
                    <a:pt x="141" y="48"/>
                  </a:lnTo>
                  <a:lnTo>
                    <a:pt x="147" y="46"/>
                  </a:lnTo>
                  <a:lnTo>
                    <a:pt x="164" y="36"/>
                  </a:lnTo>
                  <a:lnTo>
                    <a:pt x="168" y="26"/>
                  </a:lnTo>
                  <a:lnTo>
                    <a:pt x="175" y="20"/>
                  </a:lnTo>
                  <a:lnTo>
                    <a:pt x="187" y="10"/>
                  </a:lnTo>
                  <a:lnTo>
                    <a:pt x="193" y="5"/>
                  </a:lnTo>
                  <a:lnTo>
                    <a:pt x="199" y="2"/>
                  </a:lnTo>
                  <a:lnTo>
                    <a:pt x="211" y="2"/>
                  </a:lnTo>
                  <a:lnTo>
                    <a:pt x="217" y="0"/>
                  </a:lnTo>
                  <a:lnTo>
                    <a:pt x="224" y="2"/>
                  </a:lnTo>
                  <a:lnTo>
                    <a:pt x="234" y="2"/>
                  </a:lnTo>
                  <a:lnTo>
                    <a:pt x="229" y="12"/>
                  </a:lnTo>
                  <a:lnTo>
                    <a:pt x="222" y="12"/>
                  </a:lnTo>
                  <a:lnTo>
                    <a:pt x="206" y="29"/>
                  </a:lnTo>
                  <a:lnTo>
                    <a:pt x="201" y="36"/>
                  </a:lnTo>
                  <a:lnTo>
                    <a:pt x="193" y="41"/>
                  </a:lnTo>
                  <a:lnTo>
                    <a:pt x="186" y="56"/>
                  </a:lnTo>
                  <a:lnTo>
                    <a:pt x="177" y="72"/>
                  </a:lnTo>
                  <a:lnTo>
                    <a:pt x="173" y="89"/>
                  </a:lnTo>
                  <a:lnTo>
                    <a:pt x="179" y="89"/>
                  </a:lnTo>
                  <a:lnTo>
                    <a:pt x="185" y="86"/>
                  </a:lnTo>
                  <a:lnTo>
                    <a:pt x="193" y="77"/>
                  </a:lnTo>
                  <a:lnTo>
                    <a:pt x="199" y="75"/>
                  </a:lnTo>
                  <a:lnTo>
                    <a:pt x="189" y="91"/>
                  </a:lnTo>
                  <a:lnTo>
                    <a:pt x="204" y="82"/>
                  </a:lnTo>
                  <a:lnTo>
                    <a:pt x="218" y="82"/>
                  </a:lnTo>
                  <a:lnTo>
                    <a:pt x="225" y="86"/>
                  </a:lnTo>
                  <a:lnTo>
                    <a:pt x="234" y="89"/>
                  </a:lnTo>
                  <a:lnTo>
                    <a:pt x="247" y="99"/>
                  </a:lnTo>
                  <a:lnTo>
                    <a:pt x="252" y="111"/>
                  </a:lnTo>
                  <a:lnTo>
                    <a:pt x="256" y="120"/>
                  </a:lnTo>
                  <a:lnTo>
                    <a:pt x="266" y="140"/>
                  </a:lnTo>
                  <a:lnTo>
                    <a:pt x="272" y="141"/>
                  </a:lnTo>
                  <a:lnTo>
                    <a:pt x="279" y="141"/>
                  </a:lnTo>
                  <a:lnTo>
                    <a:pt x="285" y="140"/>
                  </a:lnTo>
                  <a:lnTo>
                    <a:pt x="294" y="137"/>
                  </a:lnTo>
                  <a:lnTo>
                    <a:pt x="301" y="140"/>
                  </a:lnTo>
                  <a:lnTo>
                    <a:pt x="310" y="149"/>
                  </a:lnTo>
                  <a:lnTo>
                    <a:pt x="318" y="144"/>
                  </a:lnTo>
                  <a:lnTo>
                    <a:pt x="329" y="151"/>
                  </a:lnTo>
                  <a:lnTo>
                    <a:pt x="342" y="140"/>
                  </a:lnTo>
                  <a:lnTo>
                    <a:pt x="351" y="134"/>
                  </a:lnTo>
                  <a:lnTo>
                    <a:pt x="370" y="117"/>
                  </a:lnTo>
                  <a:lnTo>
                    <a:pt x="380" y="117"/>
                  </a:lnTo>
                  <a:lnTo>
                    <a:pt x="392" y="115"/>
                  </a:lnTo>
                  <a:lnTo>
                    <a:pt x="397" y="113"/>
                  </a:lnTo>
                  <a:lnTo>
                    <a:pt x="407" y="115"/>
                  </a:lnTo>
                  <a:lnTo>
                    <a:pt x="414" y="113"/>
                  </a:lnTo>
                  <a:lnTo>
                    <a:pt x="419" y="113"/>
                  </a:lnTo>
                  <a:lnTo>
                    <a:pt x="429" y="115"/>
                  </a:lnTo>
                  <a:lnTo>
                    <a:pt x="443" y="111"/>
                  </a:lnTo>
                  <a:lnTo>
                    <a:pt x="457" y="103"/>
                  </a:lnTo>
                  <a:lnTo>
                    <a:pt x="475" y="103"/>
                  </a:lnTo>
                  <a:lnTo>
                    <a:pt x="472" y="134"/>
                  </a:lnTo>
                  <a:lnTo>
                    <a:pt x="479" y="144"/>
                  </a:lnTo>
                  <a:lnTo>
                    <a:pt x="487" y="149"/>
                  </a:lnTo>
                  <a:lnTo>
                    <a:pt x="498" y="149"/>
                  </a:lnTo>
                  <a:lnTo>
                    <a:pt x="510" y="146"/>
                  </a:lnTo>
                  <a:lnTo>
                    <a:pt x="520" y="149"/>
                  </a:lnTo>
                  <a:lnTo>
                    <a:pt x="534" y="146"/>
                  </a:lnTo>
                  <a:lnTo>
                    <a:pt x="542" y="161"/>
                  </a:lnTo>
                  <a:lnTo>
                    <a:pt x="544" y="177"/>
                  </a:lnTo>
                  <a:lnTo>
                    <a:pt x="545" y="189"/>
                  </a:lnTo>
                  <a:lnTo>
                    <a:pt x="557" y="194"/>
                  </a:lnTo>
                  <a:lnTo>
                    <a:pt x="560" y="206"/>
                  </a:lnTo>
                  <a:lnTo>
                    <a:pt x="565" y="208"/>
                  </a:lnTo>
                  <a:lnTo>
                    <a:pt x="563" y="218"/>
                  </a:lnTo>
                  <a:lnTo>
                    <a:pt x="557" y="218"/>
                  </a:lnTo>
                  <a:lnTo>
                    <a:pt x="549" y="215"/>
                  </a:lnTo>
                  <a:lnTo>
                    <a:pt x="544" y="215"/>
                  </a:lnTo>
                  <a:lnTo>
                    <a:pt x="529" y="213"/>
                  </a:lnTo>
                  <a:lnTo>
                    <a:pt x="523" y="213"/>
                  </a:lnTo>
                  <a:lnTo>
                    <a:pt x="515" y="213"/>
                  </a:lnTo>
                  <a:lnTo>
                    <a:pt x="508" y="208"/>
                  </a:lnTo>
                  <a:lnTo>
                    <a:pt x="502" y="208"/>
                  </a:lnTo>
                  <a:lnTo>
                    <a:pt x="500" y="223"/>
                  </a:lnTo>
                  <a:lnTo>
                    <a:pt x="495" y="233"/>
                  </a:lnTo>
                  <a:lnTo>
                    <a:pt x="489" y="223"/>
                  </a:lnTo>
                  <a:lnTo>
                    <a:pt x="481" y="215"/>
                  </a:lnTo>
                  <a:lnTo>
                    <a:pt x="465" y="206"/>
                  </a:lnTo>
                  <a:lnTo>
                    <a:pt x="459" y="206"/>
                  </a:lnTo>
                  <a:lnTo>
                    <a:pt x="452" y="204"/>
                  </a:lnTo>
                  <a:lnTo>
                    <a:pt x="443" y="202"/>
                  </a:lnTo>
                  <a:lnTo>
                    <a:pt x="437" y="202"/>
                  </a:lnTo>
                  <a:lnTo>
                    <a:pt x="431" y="199"/>
                  </a:lnTo>
                  <a:lnTo>
                    <a:pt x="425" y="206"/>
                  </a:lnTo>
                  <a:lnTo>
                    <a:pt x="419" y="211"/>
                  </a:lnTo>
                  <a:lnTo>
                    <a:pt x="397" y="215"/>
                  </a:lnTo>
                  <a:lnTo>
                    <a:pt x="377" y="215"/>
                  </a:lnTo>
                  <a:lnTo>
                    <a:pt x="364" y="220"/>
                  </a:lnTo>
                  <a:lnTo>
                    <a:pt x="358" y="235"/>
                  </a:lnTo>
                  <a:lnTo>
                    <a:pt x="342" y="249"/>
                  </a:lnTo>
                  <a:lnTo>
                    <a:pt x="336" y="254"/>
                  </a:lnTo>
                  <a:lnTo>
                    <a:pt x="329" y="266"/>
                  </a:lnTo>
                  <a:lnTo>
                    <a:pt x="323" y="259"/>
                  </a:lnTo>
                  <a:lnTo>
                    <a:pt x="331" y="244"/>
                  </a:lnTo>
                  <a:lnTo>
                    <a:pt x="339" y="233"/>
                  </a:lnTo>
                  <a:lnTo>
                    <a:pt x="331" y="235"/>
                  </a:lnTo>
                  <a:lnTo>
                    <a:pt x="324" y="235"/>
                  </a:lnTo>
                  <a:lnTo>
                    <a:pt x="318" y="239"/>
                  </a:lnTo>
                  <a:lnTo>
                    <a:pt x="312" y="251"/>
                  </a:lnTo>
                  <a:lnTo>
                    <a:pt x="301" y="254"/>
                  </a:lnTo>
                  <a:lnTo>
                    <a:pt x="301" y="238"/>
                  </a:lnTo>
                  <a:lnTo>
                    <a:pt x="304" y="225"/>
                  </a:lnTo>
                  <a:lnTo>
                    <a:pt x="299" y="230"/>
                  </a:lnTo>
                  <a:lnTo>
                    <a:pt x="292" y="242"/>
                  </a:lnTo>
                  <a:lnTo>
                    <a:pt x="288" y="254"/>
                  </a:lnTo>
                  <a:lnTo>
                    <a:pt x="282" y="262"/>
                  </a:lnTo>
                  <a:lnTo>
                    <a:pt x="278" y="271"/>
                  </a:lnTo>
                  <a:lnTo>
                    <a:pt x="274" y="285"/>
                  </a:lnTo>
                  <a:lnTo>
                    <a:pt x="261" y="312"/>
                  </a:lnTo>
                  <a:lnTo>
                    <a:pt x="254" y="324"/>
                  </a:lnTo>
                  <a:lnTo>
                    <a:pt x="247" y="331"/>
                  </a:lnTo>
                  <a:lnTo>
                    <a:pt x="240" y="338"/>
                  </a:lnTo>
                  <a:lnTo>
                    <a:pt x="234" y="331"/>
                  </a:lnTo>
                  <a:lnTo>
                    <a:pt x="234" y="321"/>
                  </a:lnTo>
                  <a:lnTo>
                    <a:pt x="240" y="307"/>
                  </a:lnTo>
                  <a:lnTo>
                    <a:pt x="234" y="302"/>
                  </a:lnTo>
                  <a:lnTo>
                    <a:pt x="225" y="307"/>
                  </a:lnTo>
                  <a:lnTo>
                    <a:pt x="224" y="290"/>
                  </a:lnTo>
                  <a:lnTo>
                    <a:pt x="227" y="281"/>
                  </a:lnTo>
                  <a:lnTo>
                    <a:pt x="228" y="271"/>
                  </a:lnTo>
                  <a:lnTo>
                    <a:pt x="225" y="251"/>
                  </a:lnTo>
                  <a:lnTo>
                    <a:pt x="220" y="246"/>
                  </a:lnTo>
                  <a:lnTo>
                    <a:pt x="214" y="244"/>
                  </a:lnTo>
                  <a:lnTo>
                    <a:pt x="201" y="239"/>
                  </a:lnTo>
                  <a:lnTo>
                    <a:pt x="204" y="228"/>
                  </a:lnTo>
                  <a:lnTo>
                    <a:pt x="194" y="218"/>
                  </a:lnTo>
                  <a:lnTo>
                    <a:pt x="182" y="218"/>
                  </a:lnTo>
                  <a:lnTo>
                    <a:pt x="170" y="213"/>
                  </a:lnTo>
                  <a:lnTo>
                    <a:pt x="164" y="208"/>
                  </a:lnTo>
                  <a:lnTo>
                    <a:pt x="158" y="211"/>
                  </a:lnTo>
                  <a:lnTo>
                    <a:pt x="153" y="213"/>
                  </a:lnTo>
                  <a:lnTo>
                    <a:pt x="147" y="208"/>
                  </a:lnTo>
                  <a:lnTo>
                    <a:pt x="141" y="208"/>
                  </a:lnTo>
                  <a:lnTo>
                    <a:pt x="129" y="202"/>
                  </a:lnTo>
                  <a:lnTo>
                    <a:pt x="120" y="194"/>
                  </a:lnTo>
                  <a:lnTo>
                    <a:pt x="114" y="192"/>
                  </a:lnTo>
                  <a:lnTo>
                    <a:pt x="94" y="187"/>
                  </a:lnTo>
                  <a:lnTo>
                    <a:pt x="64" y="177"/>
                  </a:lnTo>
                  <a:lnTo>
                    <a:pt x="47" y="171"/>
                  </a:lnTo>
                  <a:lnTo>
                    <a:pt x="29" y="165"/>
                  </a:lnTo>
                  <a:lnTo>
                    <a:pt x="24" y="156"/>
                  </a:lnTo>
                  <a:lnTo>
                    <a:pt x="20" y="141"/>
                  </a:lnTo>
                  <a:lnTo>
                    <a:pt x="10" y="140"/>
                  </a:lnTo>
                  <a:lnTo>
                    <a:pt x="0" y="132"/>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27" name="Freeform 26"/>
            <p:cNvSpPr>
              <a:spLocks/>
            </p:cNvSpPr>
            <p:nvPr/>
          </p:nvSpPr>
          <p:spPr bwMode="ltGray">
            <a:xfrm>
              <a:off x="3929" y="1299"/>
              <a:ext cx="347" cy="513"/>
            </a:xfrm>
            <a:custGeom>
              <a:avLst/>
              <a:gdLst>
                <a:gd name="T0" fmla="*/ 5 w 384"/>
                <a:gd name="T1" fmla="*/ 145 h 588"/>
                <a:gd name="T2" fmla="*/ 8 w 384"/>
                <a:gd name="T3" fmla="*/ 140 h 588"/>
                <a:gd name="T4" fmla="*/ 16 w 384"/>
                <a:gd name="T5" fmla="*/ 128 h 588"/>
                <a:gd name="T6" fmla="*/ 19 w 384"/>
                <a:gd name="T7" fmla="*/ 122 h 588"/>
                <a:gd name="T8" fmla="*/ 21 w 384"/>
                <a:gd name="T9" fmla="*/ 116 h 588"/>
                <a:gd name="T10" fmla="*/ 20 w 384"/>
                <a:gd name="T11" fmla="*/ 111 h 588"/>
                <a:gd name="T12" fmla="*/ 19 w 384"/>
                <a:gd name="T13" fmla="*/ 98 h 588"/>
                <a:gd name="T14" fmla="*/ 12 w 384"/>
                <a:gd name="T15" fmla="*/ 86 h 588"/>
                <a:gd name="T16" fmla="*/ 13 w 384"/>
                <a:gd name="T17" fmla="*/ 74 h 588"/>
                <a:gd name="T18" fmla="*/ 10 w 384"/>
                <a:gd name="T19" fmla="*/ 65 h 588"/>
                <a:gd name="T20" fmla="*/ 15 w 384"/>
                <a:gd name="T21" fmla="*/ 57 h 588"/>
                <a:gd name="T22" fmla="*/ 19 w 384"/>
                <a:gd name="T23" fmla="*/ 51 h 588"/>
                <a:gd name="T24" fmla="*/ 19 w 384"/>
                <a:gd name="T25" fmla="*/ 43 h 588"/>
                <a:gd name="T26" fmla="*/ 24 w 384"/>
                <a:gd name="T27" fmla="*/ 38 h 588"/>
                <a:gd name="T28" fmla="*/ 27 w 384"/>
                <a:gd name="T29" fmla="*/ 33 h 588"/>
                <a:gd name="T30" fmla="*/ 33 w 384"/>
                <a:gd name="T31" fmla="*/ 30 h 588"/>
                <a:gd name="T32" fmla="*/ 38 w 384"/>
                <a:gd name="T33" fmla="*/ 23 h 588"/>
                <a:gd name="T34" fmla="*/ 39 w 384"/>
                <a:gd name="T35" fmla="*/ 24 h 588"/>
                <a:gd name="T36" fmla="*/ 38 w 384"/>
                <a:gd name="T37" fmla="*/ 33 h 588"/>
                <a:gd name="T38" fmla="*/ 42 w 384"/>
                <a:gd name="T39" fmla="*/ 31 h 588"/>
                <a:gd name="T40" fmla="*/ 41 w 384"/>
                <a:gd name="T41" fmla="*/ 36 h 588"/>
                <a:gd name="T42" fmla="*/ 45 w 384"/>
                <a:gd name="T43" fmla="*/ 32 h 588"/>
                <a:gd name="T44" fmla="*/ 46 w 384"/>
                <a:gd name="T45" fmla="*/ 25 h 588"/>
                <a:gd name="T46" fmla="*/ 48 w 384"/>
                <a:gd name="T47" fmla="*/ 18 h 588"/>
                <a:gd name="T48" fmla="*/ 57 w 384"/>
                <a:gd name="T49" fmla="*/ 13 h 588"/>
                <a:gd name="T50" fmla="*/ 57 w 384"/>
                <a:gd name="T51" fmla="*/ 6 h 588"/>
                <a:gd name="T52" fmla="*/ 60 w 384"/>
                <a:gd name="T53" fmla="*/ 3 h 588"/>
                <a:gd name="T54" fmla="*/ 65 w 384"/>
                <a:gd name="T55" fmla="*/ 0 h 588"/>
                <a:gd name="T56" fmla="*/ 72 w 384"/>
                <a:gd name="T57" fmla="*/ 3 h 588"/>
                <a:gd name="T58" fmla="*/ 80 w 384"/>
                <a:gd name="T59" fmla="*/ 5 h 588"/>
                <a:gd name="T60" fmla="*/ 91 w 384"/>
                <a:gd name="T61" fmla="*/ 10 h 588"/>
                <a:gd name="T62" fmla="*/ 98 w 384"/>
                <a:gd name="T63" fmla="*/ 14 h 588"/>
                <a:gd name="T64" fmla="*/ 106 w 384"/>
                <a:gd name="T65" fmla="*/ 17 h 588"/>
                <a:gd name="T66" fmla="*/ 110 w 384"/>
                <a:gd name="T67" fmla="*/ 22 h 588"/>
                <a:gd name="T68" fmla="*/ 108 w 384"/>
                <a:gd name="T69" fmla="*/ 26 h 588"/>
                <a:gd name="T70" fmla="*/ 110 w 384"/>
                <a:gd name="T71" fmla="*/ 33 h 588"/>
                <a:gd name="T72" fmla="*/ 111 w 384"/>
                <a:gd name="T73" fmla="*/ 44 h 588"/>
                <a:gd name="T74" fmla="*/ 110 w 384"/>
                <a:gd name="T75" fmla="*/ 53 h 588"/>
                <a:gd name="T76" fmla="*/ 104 w 384"/>
                <a:gd name="T77" fmla="*/ 58 h 588"/>
                <a:gd name="T78" fmla="*/ 99 w 384"/>
                <a:gd name="T79" fmla="*/ 65 h 588"/>
                <a:gd name="T80" fmla="*/ 95 w 384"/>
                <a:gd name="T81" fmla="*/ 65 h 588"/>
                <a:gd name="T82" fmla="*/ 92 w 384"/>
                <a:gd name="T83" fmla="*/ 75 h 588"/>
                <a:gd name="T84" fmla="*/ 98 w 384"/>
                <a:gd name="T85" fmla="*/ 80 h 588"/>
                <a:gd name="T86" fmla="*/ 104 w 384"/>
                <a:gd name="T87" fmla="*/ 78 h 588"/>
                <a:gd name="T88" fmla="*/ 108 w 384"/>
                <a:gd name="T89" fmla="*/ 72 h 588"/>
                <a:gd name="T90" fmla="*/ 112 w 384"/>
                <a:gd name="T91" fmla="*/ 67 h 588"/>
                <a:gd name="T92" fmla="*/ 122 w 384"/>
                <a:gd name="T93" fmla="*/ 65 h 588"/>
                <a:gd name="T94" fmla="*/ 131 w 384"/>
                <a:gd name="T95" fmla="*/ 67 h 588"/>
                <a:gd name="T96" fmla="*/ 134 w 384"/>
                <a:gd name="T97" fmla="*/ 80 h 588"/>
                <a:gd name="T98" fmla="*/ 136 w 384"/>
                <a:gd name="T99" fmla="*/ 89 h 588"/>
                <a:gd name="T100" fmla="*/ 137 w 384"/>
                <a:gd name="T101" fmla="*/ 99 h 588"/>
                <a:gd name="T102" fmla="*/ 136 w 384"/>
                <a:gd name="T103" fmla="*/ 106 h 588"/>
                <a:gd name="T104" fmla="*/ 135 w 384"/>
                <a:gd name="T105" fmla="*/ 117 h 588"/>
                <a:gd name="T106" fmla="*/ 131 w 384"/>
                <a:gd name="T107" fmla="*/ 113 h 588"/>
                <a:gd name="T108" fmla="*/ 127 w 384"/>
                <a:gd name="T109" fmla="*/ 118 h 588"/>
                <a:gd name="T110" fmla="*/ 126 w 384"/>
                <a:gd name="T111" fmla="*/ 122 h 588"/>
                <a:gd name="T112" fmla="*/ 117 w 384"/>
                <a:gd name="T113" fmla="*/ 130 h 588"/>
                <a:gd name="T114" fmla="*/ 116 w 384"/>
                <a:gd name="T115" fmla="*/ 138 h 588"/>
                <a:gd name="T116" fmla="*/ 110 w 384"/>
                <a:gd name="T117" fmla="*/ 143 h 588"/>
                <a:gd name="T118" fmla="*/ 94 w 384"/>
                <a:gd name="T119" fmla="*/ 148 h 588"/>
                <a:gd name="T120" fmla="*/ 64 w 384"/>
                <a:gd name="T121" fmla="*/ 147 h 588"/>
                <a:gd name="T122" fmla="*/ 24 w 384"/>
                <a:gd name="T123" fmla="*/ 147 h 5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4"/>
                <a:gd name="T187" fmla="*/ 0 h 588"/>
                <a:gd name="T188" fmla="*/ 384 w 384"/>
                <a:gd name="T189" fmla="*/ 588 h 5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4" h="588">
                  <a:moveTo>
                    <a:pt x="0" y="578"/>
                  </a:moveTo>
                  <a:lnTo>
                    <a:pt x="3" y="575"/>
                  </a:lnTo>
                  <a:lnTo>
                    <a:pt x="7" y="567"/>
                  </a:lnTo>
                  <a:lnTo>
                    <a:pt x="12" y="565"/>
                  </a:lnTo>
                  <a:lnTo>
                    <a:pt x="18" y="558"/>
                  </a:lnTo>
                  <a:lnTo>
                    <a:pt x="21" y="546"/>
                  </a:lnTo>
                  <a:lnTo>
                    <a:pt x="26" y="539"/>
                  </a:lnTo>
                  <a:lnTo>
                    <a:pt x="37" y="512"/>
                  </a:lnTo>
                  <a:lnTo>
                    <a:pt x="45" y="501"/>
                  </a:lnTo>
                  <a:lnTo>
                    <a:pt x="48" y="491"/>
                  </a:lnTo>
                  <a:lnTo>
                    <a:pt x="48" y="484"/>
                  </a:lnTo>
                  <a:lnTo>
                    <a:pt x="51" y="477"/>
                  </a:lnTo>
                  <a:lnTo>
                    <a:pt x="52" y="467"/>
                  </a:lnTo>
                  <a:lnTo>
                    <a:pt x="52" y="453"/>
                  </a:lnTo>
                  <a:lnTo>
                    <a:pt x="58" y="450"/>
                  </a:lnTo>
                  <a:lnTo>
                    <a:pt x="54" y="446"/>
                  </a:lnTo>
                  <a:lnTo>
                    <a:pt x="55" y="438"/>
                  </a:lnTo>
                  <a:lnTo>
                    <a:pt x="55" y="431"/>
                  </a:lnTo>
                  <a:lnTo>
                    <a:pt x="54" y="422"/>
                  </a:lnTo>
                  <a:lnTo>
                    <a:pt x="54" y="407"/>
                  </a:lnTo>
                  <a:lnTo>
                    <a:pt x="51" y="384"/>
                  </a:lnTo>
                  <a:lnTo>
                    <a:pt x="45" y="366"/>
                  </a:lnTo>
                  <a:lnTo>
                    <a:pt x="41" y="357"/>
                  </a:lnTo>
                  <a:lnTo>
                    <a:pt x="33" y="337"/>
                  </a:lnTo>
                  <a:lnTo>
                    <a:pt x="33" y="323"/>
                  </a:lnTo>
                  <a:lnTo>
                    <a:pt x="26" y="307"/>
                  </a:lnTo>
                  <a:lnTo>
                    <a:pt x="34" y="292"/>
                  </a:lnTo>
                  <a:lnTo>
                    <a:pt x="34" y="276"/>
                  </a:lnTo>
                  <a:lnTo>
                    <a:pt x="33" y="266"/>
                  </a:lnTo>
                  <a:lnTo>
                    <a:pt x="27" y="252"/>
                  </a:lnTo>
                  <a:lnTo>
                    <a:pt x="33" y="245"/>
                  </a:lnTo>
                  <a:lnTo>
                    <a:pt x="36" y="237"/>
                  </a:lnTo>
                  <a:lnTo>
                    <a:pt x="42" y="225"/>
                  </a:lnTo>
                  <a:lnTo>
                    <a:pt x="43" y="216"/>
                  </a:lnTo>
                  <a:lnTo>
                    <a:pt x="49" y="206"/>
                  </a:lnTo>
                  <a:lnTo>
                    <a:pt x="51" y="199"/>
                  </a:lnTo>
                  <a:lnTo>
                    <a:pt x="51" y="187"/>
                  </a:lnTo>
                  <a:lnTo>
                    <a:pt x="54" y="175"/>
                  </a:lnTo>
                  <a:lnTo>
                    <a:pt x="51" y="165"/>
                  </a:lnTo>
                  <a:lnTo>
                    <a:pt x="55" y="156"/>
                  </a:lnTo>
                  <a:lnTo>
                    <a:pt x="64" y="151"/>
                  </a:lnTo>
                  <a:lnTo>
                    <a:pt x="68" y="146"/>
                  </a:lnTo>
                  <a:lnTo>
                    <a:pt x="66" y="137"/>
                  </a:lnTo>
                  <a:lnTo>
                    <a:pt x="66" y="127"/>
                  </a:lnTo>
                  <a:lnTo>
                    <a:pt x="74" y="127"/>
                  </a:lnTo>
                  <a:lnTo>
                    <a:pt x="79" y="118"/>
                  </a:lnTo>
                  <a:lnTo>
                    <a:pt x="84" y="120"/>
                  </a:lnTo>
                  <a:lnTo>
                    <a:pt x="92" y="118"/>
                  </a:lnTo>
                  <a:lnTo>
                    <a:pt x="94" y="108"/>
                  </a:lnTo>
                  <a:lnTo>
                    <a:pt x="100" y="101"/>
                  </a:lnTo>
                  <a:lnTo>
                    <a:pt x="103" y="91"/>
                  </a:lnTo>
                  <a:lnTo>
                    <a:pt x="110" y="84"/>
                  </a:lnTo>
                  <a:lnTo>
                    <a:pt x="114" y="91"/>
                  </a:lnTo>
                  <a:lnTo>
                    <a:pt x="107" y="93"/>
                  </a:lnTo>
                  <a:lnTo>
                    <a:pt x="110" y="103"/>
                  </a:lnTo>
                  <a:lnTo>
                    <a:pt x="106" y="115"/>
                  </a:lnTo>
                  <a:lnTo>
                    <a:pt x="104" y="134"/>
                  </a:lnTo>
                  <a:lnTo>
                    <a:pt x="104" y="144"/>
                  </a:lnTo>
                  <a:lnTo>
                    <a:pt x="109" y="137"/>
                  </a:lnTo>
                  <a:lnTo>
                    <a:pt x="114" y="120"/>
                  </a:lnTo>
                  <a:lnTo>
                    <a:pt x="116" y="113"/>
                  </a:lnTo>
                  <a:lnTo>
                    <a:pt x="118" y="132"/>
                  </a:lnTo>
                  <a:lnTo>
                    <a:pt x="112" y="141"/>
                  </a:lnTo>
                  <a:lnTo>
                    <a:pt x="112" y="149"/>
                  </a:lnTo>
                  <a:lnTo>
                    <a:pt x="118" y="144"/>
                  </a:lnTo>
                  <a:lnTo>
                    <a:pt x="125" y="124"/>
                  </a:lnTo>
                  <a:lnTo>
                    <a:pt x="126" y="113"/>
                  </a:lnTo>
                  <a:lnTo>
                    <a:pt x="128" y="106"/>
                  </a:lnTo>
                  <a:lnTo>
                    <a:pt x="126" y="96"/>
                  </a:lnTo>
                  <a:lnTo>
                    <a:pt x="126" y="79"/>
                  </a:lnTo>
                  <a:lnTo>
                    <a:pt x="129" y="72"/>
                  </a:lnTo>
                  <a:lnTo>
                    <a:pt x="135" y="70"/>
                  </a:lnTo>
                  <a:lnTo>
                    <a:pt x="144" y="60"/>
                  </a:lnTo>
                  <a:lnTo>
                    <a:pt x="164" y="60"/>
                  </a:lnTo>
                  <a:lnTo>
                    <a:pt x="157" y="51"/>
                  </a:lnTo>
                  <a:lnTo>
                    <a:pt x="151" y="39"/>
                  </a:lnTo>
                  <a:lnTo>
                    <a:pt x="151" y="29"/>
                  </a:lnTo>
                  <a:lnTo>
                    <a:pt x="157" y="22"/>
                  </a:lnTo>
                  <a:lnTo>
                    <a:pt x="163" y="15"/>
                  </a:lnTo>
                  <a:lnTo>
                    <a:pt x="161" y="7"/>
                  </a:lnTo>
                  <a:lnTo>
                    <a:pt x="166" y="4"/>
                  </a:lnTo>
                  <a:lnTo>
                    <a:pt x="170" y="7"/>
                  </a:lnTo>
                  <a:lnTo>
                    <a:pt x="174" y="7"/>
                  </a:lnTo>
                  <a:lnTo>
                    <a:pt x="180" y="0"/>
                  </a:lnTo>
                  <a:lnTo>
                    <a:pt x="185" y="0"/>
                  </a:lnTo>
                  <a:lnTo>
                    <a:pt x="189" y="4"/>
                  </a:lnTo>
                  <a:lnTo>
                    <a:pt x="198" y="9"/>
                  </a:lnTo>
                  <a:lnTo>
                    <a:pt x="205" y="17"/>
                  </a:lnTo>
                  <a:lnTo>
                    <a:pt x="210" y="20"/>
                  </a:lnTo>
                  <a:lnTo>
                    <a:pt x="223" y="20"/>
                  </a:lnTo>
                  <a:lnTo>
                    <a:pt x="231" y="27"/>
                  </a:lnTo>
                  <a:lnTo>
                    <a:pt x="237" y="36"/>
                  </a:lnTo>
                  <a:lnTo>
                    <a:pt x="252" y="41"/>
                  </a:lnTo>
                  <a:lnTo>
                    <a:pt x="256" y="43"/>
                  </a:lnTo>
                  <a:lnTo>
                    <a:pt x="265" y="53"/>
                  </a:lnTo>
                  <a:lnTo>
                    <a:pt x="272" y="55"/>
                  </a:lnTo>
                  <a:lnTo>
                    <a:pt x="280" y="60"/>
                  </a:lnTo>
                  <a:lnTo>
                    <a:pt x="288" y="62"/>
                  </a:lnTo>
                  <a:lnTo>
                    <a:pt x="292" y="67"/>
                  </a:lnTo>
                  <a:lnTo>
                    <a:pt x="298" y="72"/>
                  </a:lnTo>
                  <a:lnTo>
                    <a:pt x="298" y="84"/>
                  </a:lnTo>
                  <a:lnTo>
                    <a:pt x="304" y="89"/>
                  </a:lnTo>
                  <a:lnTo>
                    <a:pt x="307" y="101"/>
                  </a:lnTo>
                  <a:lnTo>
                    <a:pt x="302" y="106"/>
                  </a:lnTo>
                  <a:lnTo>
                    <a:pt x="297" y="103"/>
                  </a:lnTo>
                  <a:lnTo>
                    <a:pt x="294" y="110"/>
                  </a:lnTo>
                  <a:lnTo>
                    <a:pt x="294" y="118"/>
                  </a:lnTo>
                  <a:lnTo>
                    <a:pt x="303" y="132"/>
                  </a:lnTo>
                  <a:lnTo>
                    <a:pt x="307" y="141"/>
                  </a:lnTo>
                  <a:lnTo>
                    <a:pt x="310" y="158"/>
                  </a:lnTo>
                  <a:lnTo>
                    <a:pt x="307" y="172"/>
                  </a:lnTo>
                  <a:lnTo>
                    <a:pt x="307" y="180"/>
                  </a:lnTo>
                  <a:lnTo>
                    <a:pt x="306" y="199"/>
                  </a:lnTo>
                  <a:lnTo>
                    <a:pt x="304" y="208"/>
                  </a:lnTo>
                  <a:lnTo>
                    <a:pt x="298" y="214"/>
                  </a:lnTo>
                  <a:lnTo>
                    <a:pt x="291" y="219"/>
                  </a:lnTo>
                  <a:lnTo>
                    <a:pt x="286" y="230"/>
                  </a:lnTo>
                  <a:lnTo>
                    <a:pt x="283" y="247"/>
                  </a:lnTo>
                  <a:lnTo>
                    <a:pt x="277" y="250"/>
                  </a:lnTo>
                  <a:lnTo>
                    <a:pt x="275" y="256"/>
                  </a:lnTo>
                  <a:lnTo>
                    <a:pt x="270" y="256"/>
                  </a:lnTo>
                  <a:lnTo>
                    <a:pt x="265" y="258"/>
                  </a:lnTo>
                  <a:lnTo>
                    <a:pt x="261" y="258"/>
                  </a:lnTo>
                  <a:lnTo>
                    <a:pt x="256" y="264"/>
                  </a:lnTo>
                  <a:lnTo>
                    <a:pt x="250" y="290"/>
                  </a:lnTo>
                  <a:lnTo>
                    <a:pt x="253" y="297"/>
                  </a:lnTo>
                  <a:lnTo>
                    <a:pt x="256" y="305"/>
                  </a:lnTo>
                  <a:lnTo>
                    <a:pt x="264" y="309"/>
                  </a:lnTo>
                  <a:lnTo>
                    <a:pt x="270" y="312"/>
                  </a:lnTo>
                  <a:lnTo>
                    <a:pt x="277" y="316"/>
                  </a:lnTo>
                  <a:lnTo>
                    <a:pt x="280" y="309"/>
                  </a:lnTo>
                  <a:lnTo>
                    <a:pt x="284" y="305"/>
                  </a:lnTo>
                  <a:lnTo>
                    <a:pt x="288" y="297"/>
                  </a:lnTo>
                  <a:lnTo>
                    <a:pt x="294" y="295"/>
                  </a:lnTo>
                  <a:lnTo>
                    <a:pt x="298" y="283"/>
                  </a:lnTo>
                  <a:lnTo>
                    <a:pt x="303" y="278"/>
                  </a:lnTo>
                  <a:lnTo>
                    <a:pt x="304" y="271"/>
                  </a:lnTo>
                  <a:lnTo>
                    <a:pt x="309" y="264"/>
                  </a:lnTo>
                  <a:lnTo>
                    <a:pt x="319" y="258"/>
                  </a:lnTo>
                  <a:lnTo>
                    <a:pt x="328" y="254"/>
                  </a:lnTo>
                  <a:lnTo>
                    <a:pt x="334" y="250"/>
                  </a:lnTo>
                  <a:lnTo>
                    <a:pt x="343" y="250"/>
                  </a:lnTo>
                  <a:lnTo>
                    <a:pt x="356" y="256"/>
                  </a:lnTo>
                  <a:lnTo>
                    <a:pt x="360" y="262"/>
                  </a:lnTo>
                  <a:lnTo>
                    <a:pt x="361" y="271"/>
                  </a:lnTo>
                  <a:lnTo>
                    <a:pt x="368" y="285"/>
                  </a:lnTo>
                  <a:lnTo>
                    <a:pt x="368" y="309"/>
                  </a:lnTo>
                  <a:lnTo>
                    <a:pt x="370" y="321"/>
                  </a:lnTo>
                  <a:lnTo>
                    <a:pt x="372" y="328"/>
                  </a:lnTo>
                  <a:lnTo>
                    <a:pt x="375" y="349"/>
                  </a:lnTo>
                  <a:lnTo>
                    <a:pt x="376" y="359"/>
                  </a:lnTo>
                  <a:lnTo>
                    <a:pt x="376" y="371"/>
                  </a:lnTo>
                  <a:lnTo>
                    <a:pt x="379" y="386"/>
                  </a:lnTo>
                  <a:lnTo>
                    <a:pt x="383" y="400"/>
                  </a:lnTo>
                  <a:lnTo>
                    <a:pt x="381" y="407"/>
                  </a:lnTo>
                  <a:lnTo>
                    <a:pt x="377" y="417"/>
                  </a:lnTo>
                  <a:lnTo>
                    <a:pt x="376" y="429"/>
                  </a:lnTo>
                  <a:lnTo>
                    <a:pt x="376" y="438"/>
                  </a:lnTo>
                  <a:lnTo>
                    <a:pt x="372" y="458"/>
                  </a:lnTo>
                  <a:lnTo>
                    <a:pt x="367" y="465"/>
                  </a:lnTo>
                  <a:lnTo>
                    <a:pt x="363" y="458"/>
                  </a:lnTo>
                  <a:lnTo>
                    <a:pt x="363" y="446"/>
                  </a:lnTo>
                  <a:lnTo>
                    <a:pt x="354" y="450"/>
                  </a:lnTo>
                  <a:lnTo>
                    <a:pt x="349" y="455"/>
                  </a:lnTo>
                  <a:lnTo>
                    <a:pt x="351" y="462"/>
                  </a:lnTo>
                  <a:lnTo>
                    <a:pt x="346" y="467"/>
                  </a:lnTo>
                  <a:lnTo>
                    <a:pt x="345" y="474"/>
                  </a:lnTo>
                  <a:lnTo>
                    <a:pt x="345" y="481"/>
                  </a:lnTo>
                  <a:lnTo>
                    <a:pt x="341" y="491"/>
                  </a:lnTo>
                  <a:lnTo>
                    <a:pt x="328" y="498"/>
                  </a:lnTo>
                  <a:lnTo>
                    <a:pt x="322" y="510"/>
                  </a:lnTo>
                  <a:lnTo>
                    <a:pt x="322" y="517"/>
                  </a:lnTo>
                  <a:lnTo>
                    <a:pt x="319" y="534"/>
                  </a:lnTo>
                  <a:lnTo>
                    <a:pt x="319" y="541"/>
                  </a:lnTo>
                  <a:lnTo>
                    <a:pt x="314" y="544"/>
                  </a:lnTo>
                  <a:lnTo>
                    <a:pt x="307" y="551"/>
                  </a:lnTo>
                  <a:lnTo>
                    <a:pt x="302" y="563"/>
                  </a:lnTo>
                  <a:lnTo>
                    <a:pt x="296" y="578"/>
                  </a:lnTo>
                  <a:lnTo>
                    <a:pt x="266" y="583"/>
                  </a:lnTo>
                  <a:lnTo>
                    <a:pt x="256" y="583"/>
                  </a:lnTo>
                  <a:lnTo>
                    <a:pt x="214" y="584"/>
                  </a:lnTo>
                  <a:lnTo>
                    <a:pt x="177" y="587"/>
                  </a:lnTo>
                  <a:lnTo>
                    <a:pt x="176" y="578"/>
                  </a:lnTo>
                  <a:lnTo>
                    <a:pt x="101" y="578"/>
                  </a:lnTo>
                  <a:lnTo>
                    <a:pt x="93" y="580"/>
                  </a:lnTo>
                  <a:lnTo>
                    <a:pt x="66" y="578"/>
                  </a:lnTo>
                  <a:lnTo>
                    <a:pt x="0" y="578"/>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28" name="Freeform 27"/>
            <p:cNvSpPr>
              <a:spLocks/>
            </p:cNvSpPr>
            <p:nvPr/>
          </p:nvSpPr>
          <p:spPr bwMode="ltGray">
            <a:xfrm>
              <a:off x="3106" y="850"/>
              <a:ext cx="614" cy="739"/>
            </a:xfrm>
            <a:custGeom>
              <a:avLst/>
              <a:gdLst>
                <a:gd name="T0" fmla="*/ 24 w 679"/>
                <a:gd name="T1" fmla="*/ 148 h 847"/>
                <a:gd name="T2" fmla="*/ 14 w 679"/>
                <a:gd name="T3" fmla="*/ 140 h 847"/>
                <a:gd name="T4" fmla="*/ 18 w 679"/>
                <a:gd name="T5" fmla="*/ 133 h 847"/>
                <a:gd name="T6" fmla="*/ 22 w 679"/>
                <a:gd name="T7" fmla="*/ 122 h 847"/>
                <a:gd name="T8" fmla="*/ 16 w 679"/>
                <a:gd name="T9" fmla="*/ 107 h 847"/>
                <a:gd name="T10" fmla="*/ 14 w 679"/>
                <a:gd name="T11" fmla="*/ 99 h 847"/>
                <a:gd name="T12" fmla="*/ 13 w 679"/>
                <a:gd name="T13" fmla="*/ 86 h 847"/>
                <a:gd name="T14" fmla="*/ 13 w 679"/>
                <a:gd name="T15" fmla="*/ 75 h 847"/>
                <a:gd name="T16" fmla="*/ 12 w 679"/>
                <a:gd name="T17" fmla="*/ 64 h 847"/>
                <a:gd name="T18" fmla="*/ 5 w 679"/>
                <a:gd name="T19" fmla="*/ 53 h 847"/>
                <a:gd name="T20" fmla="*/ 5 w 679"/>
                <a:gd name="T21" fmla="*/ 31 h 847"/>
                <a:gd name="T22" fmla="*/ 5 w 679"/>
                <a:gd name="T23" fmla="*/ 21 h 847"/>
                <a:gd name="T24" fmla="*/ 66 w 679"/>
                <a:gd name="T25" fmla="*/ 14 h 847"/>
                <a:gd name="T26" fmla="*/ 73 w 679"/>
                <a:gd name="T27" fmla="*/ 0 h 847"/>
                <a:gd name="T28" fmla="*/ 78 w 679"/>
                <a:gd name="T29" fmla="*/ 5 h 847"/>
                <a:gd name="T30" fmla="*/ 81 w 679"/>
                <a:gd name="T31" fmla="*/ 19 h 847"/>
                <a:gd name="T32" fmla="*/ 90 w 679"/>
                <a:gd name="T33" fmla="*/ 25 h 847"/>
                <a:gd name="T34" fmla="*/ 108 w 679"/>
                <a:gd name="T35" fmla="*/ 27 h 847"/>
                <a:gd name="T36" fmla="*/ 122 w 679"/>
                <a:gd name="T37" fmla="*/ 29 h 847"/>
                <a:gd name="T38" fmla="*/ 137 w 679"/>
                <a:gd name="T39" fmla="*/ 28 h 847"/>
                <a:gd name="T40" fmla="*/ 147 w 679"/>
                <a:gd name="T41" fmla="*/ 29 h 847"/>
                <a:gd name="T42" fmla="*/ 153 w 679"/>
                <a:gd name="T43" fmla="*/ 35 h 847"/>
                <a:gd name="T44" fmla="*/ 158 w 679"/>
                <a:gd name="T45" fmla="*/ 38 h 847"/>
                <a:gd name="T46" fmla="*/ 168 w 679"/>
                <a:gd name="T47" fmla="*/ 42 h 847"/>
                <a:gd name="T48" fmla="*/ 182 w 679"/>
                <a:gd name="T49" fmla="*/ 46 h 847"/>
                <a:gd name="T50" fmla="*/ 193 w 679"/>
                <a:gd name="T51" fmla="*/ 46 h 847"/>
                <a:gd name="T52" fmla="*/ 203 w 679"/>
                <a:gd name="T53" fmla="*/ 40 h 847"/>
                <a:gd name="T54" fmla="*/ 209 w 679"/>
                <a:gd name="T55" fmla="*/ 46 h 847"/>
                <a:gd name="T56" fmla="*/ 216 w 679"/>
                <a:gd name="T57" fmla="*/ 46 h 847"/>
                <a:gd name="T58" fmla="*/ 231 w 679"/>
                <a:gd name="T59" fmla="*/ 46 h 847"/>
                <a:gd name="T60" fmla="*/ 241 w 679"/>
                <a:gd name="T61" fmla="*/ 50 h 847"/>
                <a:gd name="T62" fmla="*/ 243 w 679"/>
                <a:gd name="T63" fmla="*/ 53 h 847"/>
                <a:gd name="T64" fmla="*/ 220 w 679"/>
                <a:gd name="T65" fmla="*/ 61 h 847"/>
                <a:gd name="T66" fmla="*/ 194 w 679"/>
                <a:gd name="T67" fmla="*/ 75 h 847"/>
                <a:gd name="T68" fmla="*/ 175 w 679"/>
                <a:gd name="T69" fmla="*/ 88 h 847"/>
                <a:gd name="T70" fmla="*/ 163 w 679"/>
                <a:gd name="T71" fmla="*/ 97 h 847"/>
                <a:gd name="T72" fmla="*/ 158 w 679"/>
                <a:gd name="T73" fmla="*/ 118 h 847"/>
                <a:gd name="T74" fmla="*/ 150 w 679"/>
                <a:gd name="T75" fmla="*/ 125 h 847"/>
                <a:gd name="T76" fmla="*/ 142 w 679"/>
                <a:gd name="T77" fmla="*/ 133 h 847"/>
                <a:gd name="T78" fmla="*/ 143 w 679"/>
                <a:gd name="T79" fmla="*/ 140 h 847"/>
                <a:gd name="T80" fmla="*/ 143 w 679"/>
                <a:gd name="T81" fmla="*/ 152 h 847"/>
                <a:gd name="T82" fmla="*/ 143 w 679"/>
                <a:gd name="T83" fmla="*/ 164 h 847"/>
                <a:gd name="T84" fmla="*/ 146 w 679"/>
                <a:gd name="T85" fmla="*/ 172 h 847"/>
                <a:gd name="T86" fmla="*/ 153 w 679"/>
                <a:gd name="T87" fmla="*/ 176 h 847"/>
                <a:gd name="T88" fmla="*/ 168 w 679"/>
                <a:gd name="T89" fmla="*/ 184 h 847"/>
                <a:gd name="T90" fmla="*/ 178 w 679"/>
                <a:gd name="T91" fmla="*/ 194 h 847"/>
                <a:gd name="T92" fmla="*/ 186 w 679"/>
                <a:gd name="T93" fmla="*/ 199 h 847"/>
                <a:gd name="T94" fmla="*/ 193 w 679"/>
                <a:gd name="T95" fmla="*/ 206 h 847"/>
                <a:gd name="T96" fmla="*/ 193 w 679"/>
                <a:gd name="T97" fmla="*/ 216 h 8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9"/>
                <a:gd name="T148" fmla="*/ 0 h 847"/>
                <a:gd name="T149" fmla="*/ 679 w 679"/>
                <a:gd name="T150" fmla="*/ 847 h 8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9" h="847">
                  <a:moveTo>
                    <a:pt x="70" y="846"/>
                  </a:moveTo>
                  <a:lnTo>
                    <a:pt x="70" y="742"/>
                  </a:lnTo>
                  <a:lnTo>
                    <a:pt x="68" y="695"/>
                  </a:lnTo>
                  <a:lnTo>
                    <a:pt x="68" y="582"/>
                  </a:lnTo>
                  <a:lnTo>
                    <a:pt x="63" y="575"/>
                  </a:lnTo>
                  <a:lnTo>
                    <a:pt x="57" y="570"/>
                  </a:lnTo>
                  <a:lnTo>
                    <a:pt x="46" y="566"/>
                  </a:lnTo>
                  <a:lnTo>
                    <a:pt x="39" y="549"/>
                  </a:lnTo>
                  <a:lnTo>
                    <a:pt x="34" y="544"/>
                  </a:lnTo>
                  <a:lnTo>
                    <a:pt x="34" y="535"/>
                  </a:lnTo>
                  <a:lnTo>
                    <a:pt x="39" y="530"/>
                  </a:lnTo>
                  <a:lnTo>
                    <a:pt x="49" y="519"/>
                  </a:lnTo>
                  <a:lnTo>
                    <a:pt x="57" y="508"/>
                  </a:lnTo>
                  <a:lnTo>
                    <a:pt x="58" y="493"/>
                  </a:lnTo>
                  <a:lnTo>
                    <a:pt x="57" y="484"/>
                  </a:lnTo>
                  <a:lnTo>
                    <a:pt x="60" y="477"/>
                  </a:lnTo>
                  <a:lnTo>
                    <a:pt x="57" y="462"/>
                  </a:lnTo>
                  <a:lnTo>
                    <a:pt x="57" y="448"/>
                  </a:lnTo>
                  <a:lnTo>
                    <a:pt x="56" y="438"/>
                  </a:lnTo>
                  <a:lnTo>
                    <a:pt x="44" y="422"/>
                  </a:lnTo>
                  <a:lnTo>
                    <a:pt x="44" y="414"/>
                  </a:lnTo>
                  <a:lnTo>
                    <a:pt x="43" y="402"/>
                  </a:lnTo>
                  <a:lnTo>
                    <a:pt x="39" y="395"/>
                  </a:lnTo>
                  <a:lnTo>
                    <a:pt x="38" y="388"/>
                  </a:lnTo>
                  <a:lnTo>
                    <a:pt x="39" y="369"/>
                  </a:lnTo>
                  <a:lnTo>
                    <a:pt x="41" y="359"/>
                  </a:lnTo>
                  <a:lnTo>
                    <a:pt x="41" y="352"/>
                  </a:lnTo>
                  <a:lnTo>
                    <a:pt x="35" y="340"/>
                  </a:lnTo>
                  <a:lnTo>
                    <a:pt x="36" y="333"/>
                  </a:lnTo>
                  <a:lnTo>
                    <a:pt x="36" y="324"/>
                  </a:lnTo>
                  <a:lnTo>
                    <a:pt x="35" y="307"/>
                  </a:lnTo>
                  <a:lnTo>
                    <a:pt x="35" y="294"/>
                  </a:lnTo>
                  <a:lnTo>
                    <a:pt x="35" y="285"/>
                  </a:lnTo>
                  <a:lnTo>
                    <a:pt x="34" y="278"/>
                  </a:lnTo>
                  <a:lnTo>
                    <a:pt x="34" y="259"/>
                  </a:lnTo>
                  <a:lnTo>
                    <a:pt x="31" y="249"/>
                  </a:lnTo>
                  <a:lnTo>
                    <a:pt x="28" y="239"/>
                  </a:lnTo>
                  <a:lnTo>
                    <a:pt x="26" y="232"/>
                  </a:lnTo>
                  <a:lnTo>
                    <a:pt x="21" y="218"/>
                  </a:lnTo>
                  <a:lnTo>
                    <a:pt x="16" y="209"/>
                  </a:lnTo>
                  <a:lnTo>
                    <a:pt x="14" y="199"/>
                  </a:lnTo>
                  <a:lnTo>
                    <a:pt x="14" y="192"/>
                  </a:lnTo>
                  <a:lnTo>
                    <a:pt x="7" y="173"/>
                  </a:lnTo>
                  <a:lnTo>
                    <a:pt x="7" y="120"/>
                  </a:lnTo>
                  <a:lnTo>
                    <a:pt x="7" y="110"/>
                  </a:lnTo>
                  <a:lnTo>
                    <a:pt x="12" y="104"/>
                  </a:lnTo>
                  <a:lnTo>
                    <a:pt x="9" y="94"/>
                  </a:lnTo>
                  <a:lnTo>
                    <a:pt x="5" y="81"/>
                  </a:lnTo>
                  <a:lnTo>
                    <a:pt x="3" y="69"/>
                  </a:lnTo>
                  <a:lnTo>
                    <a:pt x="0" y="63"/>
                  </a:lnTo>
                  <a:lnTo>
                    <a:pt x="0" y="53"/>
                  </a:lnTo>
                  <a:lnTo>
                    <a:pt x="181" y="53"/>
                  </a:lnTo>
                  <a:lnTo>
                    <a:pt x="181" y="0"/>
                  </a:lnTo>
                  <a:lnTo>
                    <a:pt x="190" y="0"/>
                  </a:lnTo>
                  <a:lnTo>
                    <a:pt x="198" y="0"/>
                  </a:lnTo>
                  <a:lnTo>
                    <a:pt x="201" y="0"/>
                  </a:lnTo>
                  <a:lnTo>
                    <a:pt x="206" y="5"/>
                  </a:lnTo>
                  <a:lnTo>
                    <a:pt x="212" y="5"/>
                  </a:lnTo>
                  <a:lnTo>
                    <a:pt x="212" y="12"/>
                  </a:lnTo>
                  <a:lnTo>
                    <a:pt x="212" y="20"/>
                  </a:lnTo>
                  <a:lnTo>
                    <a:pt x="219" y="38"/>
                  </a:lnTo>
                  <a:lnTo>
                    <a:pt x="219" y="45"/>
                  </a:lnTo>
                  <a:lnTo>
                    <a:pt x="223" y="65"/>
                  </a:lnTo>
                  <a:lnTo>
                    <a:pt x="223" y="75"/>
                  </a:lnTo>
                  <a:lnTo>
                    <a:pt x="221" y="85"/>
                  </a:lnTo>
                  <a:lnTo>
                    <a:pt x="229" y="91"/>
                  </a:lnTo>
                  <a:lnTo>
                    <a:pt x="236" y="96"/>
                  </a:lnTo>
                  <a:lnTo>
                    <a:pt x="243" y="98"/>
                  </a:lnTo>
                  <a:lnTo>
                    <a:pt x="250" y="96"/>
                  </a:lnTo>
                  <a:lnTo>
                    <a:pt x="257" y="96"/>
                  </a:lnTo>
                  <a:lnTo>
                    <a:pt x="263" y="106"/>
                  </a:lnTo>
                  <a:lnTo>
                    <a:pt x="296" y="106"/>
                  </a:lnTo>
                  <a:lnTo>
                    <a:pt x="301" y="113"/>
                  </a:lnTo>
                  <a:lnTo>
                    <a:pt x="301" y="120"/>
                  </a:lnTo>
                  <a:lnTo>
                    <a:pt x="330" y="117"/>
                  </a:lnTo>
                  <a:lnTo>
                    <a:pt x="334" y="110"/>
                  </a:lnTo>
                  <a:lnTo>
                    <a:pt x="346" y="106"/>
                  </a:lnTo>
                  <a:lnTo>
                    <a:pt x="353" y="106"/>
                  </a:lnTo>
                  <a:lnTo>
                    <a:pt x="363" y="108"/>
                  </a:lnTo>
                  <a:lnTo>
                    <a:pt x="377" y="108"/>
                  </a:lnTo>
                  <a:lnTo>
                    <a:pt x="381" y="113"/>
                  </a:lnTo>
                  <a:lnTo>
                    <a:pt x="388" y="115"/>
                  </a:lnTo>
                  <a:lnTo>
                    <a:pt x="393" y="117"/>
                  </a:lnTo>
                  <a:lnTo>
                    <a:pt x="403" y="117"/>
                  </a:lnTo>
                  <a:lnTo>
                    <a:pt x="404" y="125"/>
                  </a:lnTo>
                  <a:lnTo>
                    <a:pt x="399" y="127"/>
                  </a:lnTo>
                  <a:lnTo>
                    <a:pt x="413" y="132"/>
                  </a:lnTo>
                  <a:lnTo>
                    <a:pt x="419" y="139"/>
                  </a:lnTo>
                  <a:lnTo>
                    <a:pt x="417" y="148"/>
                  </a:lnTo>
                  <a:lnTo>
                    <a:pt x="424" y="166"/>
                  </a:lnTo>
                  <a:lnTo>
                    <a:pt x="433" y="161"/>
                  </a:lnTo>
                  <a:lnTo>
                    <a:pt x="432" y="154"/>
                  </a:lnTo>
                  <a:lnTo>
                    <a:pt x="439" y="146"/>
                  </a:lnTo>
                  <a:lnTo>
                    <a:pt x="453" y="146"/>
                  </a:lnTo>
                  <a:lnTo>
                    <a:pt x="458" y="156"/>
                  </a:lnTo>
                  <a:lnTo>
                    <a:pt x="462" y="163"/>
                  </a:lnTo>
                  <a:lnTo>
                    <a:pt x="468" y="163"/>
                  </a:lnTo>
                  <a:lnTo>
                    <a:pt x="481" y="168"/>
                  </a:lnTo>
                  <a:lnTo>
                    <a:pt x="484" y="180"/>
                  </a:lnTo>
                  <a:lnTo>
                    <a:pt x="496" y="182"/>
                  </a:lnTo>
                  <a:lnTo>
                    <a:pt x="498" y="190"/>
                  </a:lnTo>
                  <a:lnTo>
                    <a:pt x="505" y="187"/>
                  </a:lnTo>
                  <a:lnTo>
                    <a:pt x="509" y="190"/>
                  </a:lnTo>
                  <a:lnTo>
                    <a:pt x="525" y="184"/>
                  </a:lnTo>
                  <a:lnTo>
                    <a:pt x="531" y="177"/>
                  </a:lnTo>
                  <a:lnTo>
                    <a:pt x="538" y="170"/>
                  </a:lnTo>
                  <a:lnTo>
                    <a:pt x="545" y="168"/>
                  </a:lnTo>
                  <a:lnTo>
                    <a:pt x="553" y="161"/>
                  </a:lnTo>
                  <a:lnTo>
                    <a:pt x="559" y="161"/>
                  </a:lnTo>
                  <a:lnTo>
                    <a:pt x="562" y="170"/>
                  </a:lnTo>
                  <a:lnTo>
                    <a:pt x="566" y="173"/>
                  </a:lnTo>
                  <a:lnTo>
                    <a:pt x="570" y="182"/>
                  </a:lnTo>
                  <a:lnTo>
                    <a:pt x="573" y="182"/>
                  </a:lnTo>
                  <a:lnTo>
                    <a:pt x="578" y="180"/>
                  </a:lnTo>
                  <a:lnTo>
                    <a:pt x="584" y="180"/>
                  </a:lnTo>
                  <a:lnTo>
                    <a:pt x="590" y="182"/>
                  </a:lnTo>
                  <a:lnTo>
                    <a:pt x="613" y="182"/>
                  </a:lnTo>
                  <a:lnTo>
                    <a:pt x="617" y="180"/>
                  </a:lnTo>
                  <a:lnTo>
                    <a:pt x="623" y="180"/>
                  </a:lnTo>
                  <a:lnTo>
                    <a:pt x="631" y="184"/>
                  </a:lnTo>
                  <a:lnTo>
                    <a:pt x="640" y="194"/>
                  </a:lnTo>
                  <a:lnTo>
                    <a:pt x="647" y="199"/>
                  </a:lnTo>
                  <a:lnTo>
                    <a:pt x="653" y="194"/>
                  </a:lnTo>
                  <a:lnTo>
                    <a:pt x="660" y="194"/>
                  </a:lnTo>
                  <a:lnTo>
                    <a:pt x="671" y="197"/>
                  </a:lnTo>
                  <a:lnTo>
                    <a:pt x="678" y="197"/>
                  </a:lnTo>
                  <a:lnTo>
                    <a:pt x="668" y="201"/>
                  </a:lnTo>
                  <a:lnTo>
                    <a:pt x="663" y="209"/>
                  </a:lnTo>
                  <a:lnTo>
                    <a:pt x="636" y="221"/>
                  </a:lnTo>
                  <a:lnTo>
                    <a:pt x="623" y="228"/>
                  </a:lnTo>
                  <a:lnTo>
                    <a:pt x="614" y="230"/>
                  </a:lnTo>
                  <a:lnTo>
                    <a:pt x="601" y="236"/>
                  </a:lnTo>
                  <a:lnTo>
                    <a:pt x="571" y="254"/>
                  </a:lnTo>
                  <a:lnTo>
                    <a:pt x="544" y="275"/>
                  </a:lnTo>
                  <a:lnTo>
                    <a:pt x="538" y="283"/>
                  </a:lnTo>
                  <a:lnTo>
                    <a:pt x="532" y="293"/>
                  </a:lnTo>
                  <a:lnTo>
                    <a:pt x="519" y="309"/>
                  </a:lnTo>
                  <a:lnTo>
                    <a:pt x="509" y="319"/>
                  </a:lnTo>
                  <a:lnTo>
                    <a:pt x="498" y="329"/>
                  </a:lnTo>
                  <a:lnTo>
                    <a:pt x="480" y="345"/>
                  </a:lnTo>
                  <a:lnTo>
                    <a:pt x="471" y="355"/>
                  </a:lnTo>
                  <a:lnTo>
                    <a:pt x="457" y="367"/>
                  </a:lnTo>
                  <a:lnTo>
                    <a:pt x="451" y="369"/>
                  </a:lnTo>
                  <a:lnTo>
                    <a:pt x="446" y="376"/>
                  </a:lnTo>
                  <a:lnTo>
                    <a:pt x="439" y="384"/>
                  </a:lnTo>
                  <a:lnTo>
                    <a:pt x="433" y="390"/>
                  </a:lnTo>
                  <a:lnTo>
                    <a:pt x="432" y="424"/>
                  </a:lnTo>
                  <a:lnTo>
                    <a:pt x="432" y="462"/>
                  </a:lnTo>
                  <a:lnTo>
                    <a:pt x="430" y="475"/>
                  </a:lnTo>
                  <a:lnTo>
                    <a:pt x="426" y="481"/>
                  </a:lnTo>
                  <a:lnTo>
                    <a:pt x="419" y="481"/>
                  </a:lnTo>
                  <a:lnTo>
                    <a:pt x="410" y="488"/>
                  </a:lnTo>
                  <a:lnTo>
                    <a:pt x="397" y="498"/>
                  </a:lnTo>
                  <a:lnTo>
                    <a:pt x="393" y="501"/>
                  </a:lnTo>
                  <a:lnTo>
                    <a:pt x="390" y="508"/>
                  </a:lnTo>
                  <a:lnTo>
                    <a:pt x="386" y="519"/>
                  </a:lnTo>
                  <a:lnTo>
                    <a:pt x="379" y="527"/>
                  </a:lnTo>
                  <a:lnTo>
                    <a:pt x="378" y="537"/>
                  </a:lnTo>
                  <a:lnTo>
                    <a:pt x="378" y="547"/>
                  </a:lnTo>
                  <a:lnTo>
                    <a:pt x="390" y="549"/>
                  </a:lnTo>
                  <a:lnTo>
                    <a:pt x="399" y="563"/>
                  </a:lnTo>
                  <a:lnTo>
                    <a:pt x="394" y="575"/>
                  </a:lnTo>
                  <a:lnTo>
                    <a:pt x="391" y="582"/>
                  </a:lnTo>
                  <a:lnTo>
                    <a:pt x="390" y="597"/>
                  </a:lnTo>
                  <a:lnTo>
                    <a:pt x="390" y="608"/>
                  </a:lnTo>
                  <a:lnTo>
                    <a:pt x="386" y="618"/>
                  </a:lnTo>
                  <a:lnTo>
                    <a:pt x="391" y="635"/>
                  </a:lnTo>
                  <a:lnTo>
                    <a:pt x="390" y="642"/>
                  </a:lnTo>
                  <a:lnTo>
                    <a:pt x="388" y="654"/>
                  </a:lnTo>
                  <a:lnTo>
                    <a:pt x="386" y="664"/>
                  </a:lnTo>
                  <a:lnTo>
                    <a:pt x="393" y="671"/>
                  </a:lnTo>
                  <a:lnTo>
                    <a:pt x="399" y="673"/>
                  </a:lnTo>
                  <a:lnTo>
                    <a:pt x="403" y="678"/>
                  </a:lnTo>
                  <a:lnTo>
                    <a:pt x="405" y="685"/>
                  </a:lnTo>
                  <a:lnTo>
                    <a:pt x="412" y="690"/>
                  </a:lnTo>
                  <a:lnTo>
                    <a:pt x="419" y="690"/>
                  </a:lnTo>
                  <a:lnTo>
                    <a:pt x="426" y="692"/>
                  </a:lnTo>
                  <a:lnTo>
                    <a:pt x="435" y="707"/>
                  </a:lnTo>
                  <a:lnTo>
                    <a:pt x="448" y="711"/>
                  </a:lnTo>
                  <a:lnTo>
                    <a:pt x="462" y="721"/>
                  </a:lnTo>
                  <a:lnTo>
                    <a:pt x="467" y="734"/>
                  </a:lnTo>
                  <a:lnTo>
                    <a:pt x="471" y="745"/>
                  </a:lnTo>
                  <a:lnTo>
                    <a:pt x="481" y="752"/>
                  </a:lnTo>
                  <a:lnTo>
                    <a:pt x="487" y="760"/>
                  </a:lnTo>
                  <a:lnTo>
                    <a:pt x="492" y="762"/>
                  </a:lnTo>
                  <a:lnTo>
                    <a:pt x="498" y="767"/>
                  </a:lnTo>
                  <a:lnTo>
                    <a:pt x="501" y="771"/>
                  </a:lnTo>
                  <a:lnTo>
                    <a:pt x="511" y="777"/>
                  </a:lnTo>
                  <a:lnTo>
                    <a:pt x="513" y="783"/>
                  </a:lnTo>
                  <a:lnTo>
                    <a:pt x="518" y="788"/>
                  </a:lnTo>
                  <a:lnTo>
                    <a:pt x="522" y="795"/>
                  </a:lnTo>
                  <a:lnTo>
                    <a:pt x="524" y="805"/>
                  </a:lnTo>
                  <a:lnTo>
                    <a:pt x="521" y="817"/>
                  </a:lnTo>
                  <a:lnTo>
                    <a:pt x="524" y="827"/>
                  </a:lnTo>
                  <a:lnTo>
                    <a:pt x="522" y="836"/>
                  </a:lnTo>
                  <a:lnTo>
                    <a:pt x="525" y="843"/>
                  </a:lnTo>
                  <a:lnTo>
                    <a:pt x="119" y="843"/>
                  </a:lnTo>
                  <a:lnTo>
                    <a:pt x="103" y="846"/>
                  </a:lnTo>
                  <a:lnTo>
                    <a:pt x="70" y="846"/>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29" name="Freeform 28"/>
            <p:cNvSpPr>
              <a:spLocks/>
            </p:cNvSpPr>
            <p:nvPr/>
          </p:nvSpPr>
          <p:spPr bwMode="ltGray">
            <a:xfrm>
              <a:off x="3549" y="2653"/>
              <a:ext cx="279" cy="603"/>
            </a:xfrm>
            <a:custGeom>
              <a:avLst/>
              <a:gdLst>
                <a:gd name="T0" fmla="*/ 63 w 309"/>
                <a:gd name="T1" fmla="*/ 173 h 691"/>
                <a:gd name="T2" fmla="*/ 58 w 309"/>
                <a:gd name="T3" fmla="*/ 163 h 691"/>
                <a:gd name="T4" fmla="*/ 58 w 309"/>
                <a:gd name="T5" fmla="*/ 155 h 691"/>
                <a:gd name="T6" fmla="*/ 58 w 309"/>
                <a:gd name="T7" fmla="*/ 147 h 691"/>
                <a:gd name="T8" fmla="*/ 2 w 309"/>
                <a:gd name="T9" fmla="*/ 147 h 691"/>
                <a:gd name="T10" fmla="*/ 2 w 309"/>
                <a:gd name="T11" fmla="*/ 139 h 691"/>
                <a:gd name="T12" fmla="*/ 5 w 309"/>
                <a:gd name="T13" fmla="*/ 134 h 691"/>
                <a:gd name="T14" fmla="*/ 5 w 309"/>
                <a:gd name="T15" fmla="*/ 128 h 691"/>
                <a:gd name="T16" fmla="*/ 5 w 309"/>
                <a:gd name="T17" fmla="*/ 124 h 691"/>
                <a:gd name="T18" fmla="*/ 9 w 309"/>
                <a:gd name="T19" fmla="*/ 120 h 691"/>
                <a:gd name="T20" fmla="*/ 10 w 309"/>
                <a:gd name="T21" fmla="*/ 117 h 691"/>
                <a:gd name="T22" fmla="*/ 14 w 309"/>
                <a:gd name="T23" fmla="*/ 111 h 691"/>
                <a:gd name="T24" fmla="*/ 18 w 309"/>
                <a:gd name="T25" fmla="*/ 106 h 691"/>
                <a:gd name="T26" fmla="*/ 17 w 309"/>
                <a:gd name="T27" fmla="*/ 106 h 691"/>
                <a:gd name="T28" fmla="*/ 17 w 309"/>
                <a:gd name="T29" fmla="*/ 102 h 691"/>
                <a:gd name="T30" fmla="*/ 23 w 309"/>
                <a:gd name="T31" fmla="*/ 98 h 691"/>
                <a:gd name="T32" fmla="*/ 19 w 309"/>
                <a:gd name="T33" fmla="*/ 93 h 691"/>
                <a:gd name="T34" fmla="*/ 19 w 309"/>
                <a:gd name="T35" fmla="*/ 93 h 691"/>
                <a:gd name="T36" fmla="*/ 17 w 309"/>
                <a:gd name="T37" fmla="*/ 86 h 691"/>
                <a:gd name="T38" fmla="*/ 17 w 309"/>
                <a:gd name="T39" fmla="*/ 85 h 691"/>
                <a:gd name="T40" fmla="*/ 17 w 309"/>
                <a:gd name="T41" fmla="*/ 78 h 691"/>
                <a:gd name="T42" fmla="*/ 15 w 309"/>
                <a:gd name="T43" fmla="*/ 77 h 691"/>
                <a:gd name="T44" fmla="*/ 15 w 309"/>
                <a:gd name="T45" fmla="*/ 71 h 691"/>
                <a:gd name="T46" fmla="*/ 17 w 309"/>
                <a:gd name="T47" fmla="*/ 65 h 691"/>
                <a:gd name="T48" fmla="*/ 14 w 309"/>
                <a:gd name="T49" fmla="*/ 62 h 691"/>
                <a:gd name="T50" fmla="*/ 14 w 309"/>
                <a:gd name="T51" fmla="*/ 59 h 691"/>
                <a:gd name="T52" fmla="*/ 13 w 309"/>
                <a:gd name="T53" fmla="*/ 54 h 691"/>
                <a:gd name="T54" fmla="*/ 13 w 309"/>
                <a:gd name="T55" fmla="*/ 50 h 691"/>
                <a:gd name="T56" fmla="*/ 17 w 309"/>
                <a:gd name="T57" fmla="*/ 47 h 691"/>
                <a:gd name="T58" fmla="*/ 18 w 309"/>
                <a:gd name="T59" fmla="*/ 38 h 691"/>
                <a:gd name="T60" fmla="*/ 21 w 309"/>
                <a:gd name="T61" fmla="*/ 36 h 691"/>
                <a:gd name="T62" fmla="*/ 22 w 309"/>
                <a:gd name="T63" fmla="*/ 30 h 691"/>
                <a:gd name="T64" fmla="*/ 25 w 309"/>
                <a:gd name="T65" fmla="*/ 27 h 691"/>
                <a:gd name="T66" fmla="*/ 28 w 309"/>
                <a:gd name="T67" fmla="*/ 22 h 691"/>
                <a:gd name="T68" fmla="*/ 33 w 309"/>
                <a:gd name="T69" fmla="*/ 18 h 691"/>
                <a:gd name="T70" fmla="*/ 34 w 309"/>
                <a:gd name="T71" fmla="*/ 11 h 691"/>
                <a:gd name="T72" fmla="*/ 34 w 309"/>
                <a:gd name="T73" fmla="*/ 10 h 691"/>
                <a:gd name="T74" fmla="*/ 41 w 309"/>
                <a:gd name="T75" fmla="*/ 5 h 691"/>
                <a:gd name="T76" fmla="*/ 108 w 309"/>
                <a:gd name="T77" fmla="*/ 0 h 691"/>
                <a:gd name="T78" fmla="*/ 109 w 309"/>
                <a:gd name="T79" fmla="*/ 15 h 691"/>
                <a:gd name="T80" fmla="*/ 108 w 309"/>
                <a:gd name="T81" fmla="*/ 34 h 691"/>
                <a:gd name="T82" fmla="*/ 105 w 309"/>
                <a:gd name="T83" fmla="*/ 63 h 691"/>
                <a:gd name="T84" fmla="*/ 103 w 309"/>
                <a:gd name="T85" fmla="*/ 89 h 691"/>
                <a:gd name="T86" fmla="*/ 99 w 309"/>
                <a:gd name="T87" fmla="*/ 113 h 691"/>
                <a:gd name="T88" fmla="*/ 102 w 309"/>
                <a:gd name="T89" fmla="*/ 142 h 691"/>
                <a:gd name="T90" fmla="*/ 103 w 309"/>
                <a:gd name="T91" fmla="*/ 169 h 691"/>
                <a:gd name="T92" fmla="*/ 97 w 309"/>
                <a:gd name="T93" fmla="*/ 168 h 691"/>
                <a:gd name="T94" fmla="*/ 88 w 309"/>
                <a:gd name="T95" fmla="*/ 168 h 691"/>
                <a:gd name="T96" fmla="*/ 78 w 309"/>
                <a:gd name="T97" fmla="*/ 170 h 691"/>
                <a:gd name="T98" fmla="*/ 71 w 309"/>
                <a:gd name="T99" fmla="*/ 170 h 691"/>
                <a:gd name="T100" fmla="*/ 65 w 309"/>
                <a:gd name="T101" fmla="*/ 176 h 6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9"/>
                <a:gd name="T154" fmla="*/ 0 h 691"/>
                <a:gd name="T155" fmla="*/ 309 w 309"/>
                <a:gd name="T156" fmla="*/ 691 h 6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9" h="691">
                  <a:moveTo>
                    <a:pt x="183" y="690"/>
                  </a:moveTo>
                  <a:lnTo>
                    <a:pt x="176" y="685"/>
                  </a:lnTo>
                  <a:lnTo>
                    <a:pt x="174" y="675"/>
                  </a:lnTo>
                  <a:lnTo>
                    <a:pt x="175" y="668"/>
                  </a:lnTo>
                  <a:lnTo>
                    <a:pt x="170" y="651"/>
                  </a:lnTo>
                  <a:lnTo>
                    <a:pt x="161" y="637"/>
                  </a:lnTo>
                  <a:lnTo>
                    <a:pt x="159" y="622"/>
                  </a:lnTo>
                  <a:lnTo>
                    <a:pt x="157" y="616"/>
                  </a:lnTo>
                  <a:lnTo>
                    <a:pt x="159" y="606"/>
                  </a:lnTo>
                  <a:lnTo>
                    <a:pt x="162" y="599"/>
                  </a:lnTo>
                  <a:lnTo>
                    <a:pt x="166" y="579"/>
                  </a:lnTo>
                  <a:lnTo>
                    <a:pt x="163" y="572"/>
                  </a:lnTo>
                  <a:lnTo>
                    <a:pt x="118" y="572"/>
                  </a:lnTo>
                  <a:lnTo>
                    <a:pt x="113" y="575"/>
                  </a:lnTo>
                  <a:lnTo>
                    <a:pt x="2" y="575"/>
                  </a:lnTo>
                  <a:lnTo>
                    <a:pt x="5" y="565"/>
                  </a:lnTo>
                  <a:lnTo>
                    <a:pt x="2" y="556"/>
                  </a:lnTo>
                  <a:lnTo>
                    <a:pt x="2" y="543"/>
                  </a:lnTo>
                  <a:lnTo>
                    <a:pt x="0" y="537"/>
                  </a:lnTo>
                  <a:lnTo>
                    <a:pt x="8" y="534"/>
                  </a:lnTo>
                  <a:lnTo>
                    <a:pt x="8" y="525"/>
                  </a:lnTo>
                  <a:lnTo>
                    <a:pt x="8" y="513"/>
                  </a:lnTo>
                  <a:lnTo>
                    <a:pt x="13" y="515"/>
                  </a:lnTo>
                  <a:lnTo>
                    <a:pt x="10" y="503"/>
                  </a:lnTo>
                  <a:lnTo>
                    <a:pt x="10" y="496"/>
                  </a:lnTo>
                  <a:lnTo>
                    <a:pt x="17" y="493"/>
                  </a:lnTo>
                  <a:lnTo>
                    <a:pt x="11" y="485"/>
                  </a:lnTo>
                  <a:lnTo>
                    <a:pt x="19" y="481"/>
                  </a:lnTo>
                  <a:lnTo>
                    <a:pt x="19" y="474"/>
                  </a:lnTo>
                  <a:lnTo>
                    <a:pt x="23" y="467"/>
                  </a:lnTo>
                  <a:lnTo>
                    <a:pt x="31" y="464"/>
                  </a:lnTo>
                  <a:lnTo>
                    <a:pt x="26" y="459"/>
                  </a:lnTo>
                  <a:lnTo>
                    <a:pt x="25" y="452"/>
                  </a:lnTo>
                  <a:lnTo>
                    <a:pt x="31" y="451"/>
                  </a:lnTo>
                  <a:lnTo>
                    <a:pt x="35" y="452"/>
                  </a:lnTo>
                  <a:lnTo>
                    <a:pt x="41" y="431"/>
                  </a:lnTo>
                  <a:lnTo>
                    <a:pt x="46" y="429"/>
                  </a:lnTo>
                  <a:lnTo>
                    <a:pt x="44" y="421"/>
                  </a:lnTo>
                  <a:lnTo>
                    <a:pt x="50" y="420"/>
                  </a:lnTo>
                  <a:lnTo>
                    <a:pt x="59" y="405"/>
                  </a:lnTo>
                  <a:lnTo>
                    <a:pt x="54" y="402"/>
                  </a:lnTo>
                  <a:lnTo>
                    <a:pt x="47" y="412"/>
                  </a:lnTo>
                  <a:lnTo>
                    <a:pt x="39" y="410"/>
                  </a:lnTo>
                  <a:lnTo>
                    <a:pt x="39" y="400"/>
                  </a:lnTo>
                  <a:lnTo>
                    <a:pt x="47" y="398"/>
                  </a:lnTo>
                  <a:lnTo>
                    <a:pt x="57" y="398"/>
                  </a:lnTo>
                  <a:lnTo>
                    <a:pt x="59" y="390"/>
                  </a:lnTo>
                  <a:lnTo>
                    <a:pt x="63" y="383"/>
                  </a:lnTo>
                  <a:lnTo>
                    <a:pt x="57" y="378"/>
                  </a:lnTo>
                  <a:lnTo>
                    <a:pt x="53" y="374"/>
                  </a:lnTo>
                  <a:lnTo>
                    <a:pt x="53" y="366"/>
                  </a:lnTo>
                  <a:lnTo>
                    <a:pt x="48" y="364"/>
                  </a:lnTo>
                  <a:lnTo>
                    <a:pt x="44" y="357"/>
                  </a:lnTo>
                  <a:lnTo>
                    <a:pt x="53" y="359"/>
                  </a:lnTo>
                  <a:lnTo>
                    <a:pt x="50" y="350"/>
                  </a:lnTo>
                  <a:lnTo>
                    <a:pt x="53" y="340"/>
                  </a:lnTo>
                  <a:lnTo>
                    <a:pt x="47" y="340"/>
                  </a:lnTo>
                  <a:lnTo>
                    <a:pt x="42" y="342"/>
                  </a:lnTo>
                  <a:lnTo>
                    <a:pt x="42" y="330"/>
                  </a:lnTo>
                  <a:lnTo>
                    <a:pt x="47" y="328"/>
                  </a:lnTo>
                  <a:lnTo>
                    <a:pt x="48" y="321"/>
                  </a:lnTo>
                  <a:lnTo>
                    <a:pt x="41" y="316"/>
                  </a:lnTo>
                  <a:lnTo>
                    <a:pt x="46" y="301"/>
                  </a:lnTo>
                  <a:lnTo>
                    <a:pt x="48" y="294"/>
                  </a:lnTo>
                  <a:lnTo>
                    <a:pt x="44" y="292"/>
                  </a:lnTo>
                  <a:lnTo>
                    <a:pt x="42" y="299"/>
                  </a:lnTo>
                  <a:lnTo>
                    <a:pt x="36" y="299"/>
                  </a:lnTo>
                  <a:lnTo>
                    <a:pt x="36" y="290"/>
                  </a:lnTo>
                  <a:lnTo>
                    <a:pt x="42" y="280"/>
                  </a:lnTo>
                  <a:lnTo>
                    <a:pt x="38" y="268"/>
                  </a:lnTo>
                  <a:lnTo>
                    <a:pt x="44" y="266"/>
                  </a:lnTo>
                  <a:lnTo>
                    <a:pt x="47" y="259"/>
                  </a:lnTo>
                  <a:lnTo>
                    <a:pt x="52" y="249"/>
                  </a:lnTo>
                  <a:lnTo>
                    <a:pt x="47" y="247"/>
                  </a:lnTo>
                  <a:lnTo>
                    <a:pt x="41" y="239"/>
                  </a:lnTo>
                  <a:lnTo>
                    <a:pt x="47" y="229"/>
                  </a:lnTo>
                  <a:lnTo>
                    <a:pt x="48" y="223"/>
                  </a:lnTo>
                  <a:lnTo>
                    <a:pt x="41" y="229"/>
                  </a:lnTo>
                  <a:lnTo>
                    <a:pt x="42" y="218"/>
                  </a:lnTo>
                  <a:lnTo>
                    <a:pt x="36" y="220"/>
                  </a:lnTo>
                  <a:lnTo>
                    <a:pt x="36" y="210"/>
                  </a:lnTo>
                  <a:lnTo>
                    <a:pt x="34" y="203"/>
                  </a:lnTo>
                  <a:lnTo>
                    <a:pt x="39" y="198"/>
                  </a:lnTo>
                  <a:lnTo>
                    <a:pt x="36" y="190"/>
                  </a:lnTo>
                  <a:lnTo>
                    <a:pt x="38" y="182"/>
                  </a:lnTo>
                  <a:lnTo>
                    <a:pt x="46" y="190"/>
                  </a:lnTo>
                  <a:lnTo>
                    <a:pt x="47" y="182"/>
                  </a:lnTo>
                  <a:lnTo>
                    <a:pt x="42" y="179"/>
                  </a:lnTo>
                  <a:lnTo>
                    <a:pt x="50" y="170"/>
                  </a:lnTo>
                  <a:lnTo>
                    <a:pt x="50" y="149"/>
                  </a:lnTo>
                  <a:lnTo>
                    <a:pt x="48" y="142"/>
                  </a:lnTo>
                  <a:lnTo>
                    <a:pt x="55" y="147"/>
                  </a:lnTo>
                  <a:lnTo>
                    <a:pt x="57" y="139"/>
                  </a:lnTo>
                  <a:lnTo>
                    <a:pt x="61" y="132"/>
                  </a:lnTo>
                  <a:lnTo>
                    <a:pt x="57" y="120"/>
                  </a:lnTo>
                  <a:lnTo>
                    <a:pt x="61" y="118"/>
                  </a:lnTo>
                  <a:lnTo>
                    <a:pt x="67" y="120"/>
                  </a:lnTo>
                  <a:lnTo>
                    <a:pt x="63" y="112"/>
                  </a:lnTo>
                  <a:lnTo>
                    <a:pt x="69" y="107"/>
                  </a:lnTo>
                  <a:lnTo>
                    <a:pt x="73" y="100"/>
                  </a:lnTo>
                  <a:lnTo>
                    <a:pt x="78" y="100"/>
                  </a:lnTo>
                  <a:lnTo>
                    <a:pt x="78" y="86"/>
                  </a:lnTo>
                  <a:lnTo>
                    <a:pt x="85" y="86"/>
                  </a:lnTo>
                  <a:lnTo>
                    <a:pt x="92" y="81"/>
                  </a:lnTo>
                  <a:lnTo>
                    <a:pt x="92" y="70"/>
                  </a:lnTo>
                  <a:lnTo>
                    <a:pt x="95" y="62"/>
                  </a:lnTo>
                  <a:lnTo>
                    <a:pt x="92" y="52"/>
                  </a:lnTo>
                  <a:lnTo>
                    <a:pt x="94" y="45"/>
                  </a:lnTo>
                  <a:lnTo>
                    <a:pt x="100" y="47"/>
                  </a:lnTo>
                  <a:lnTo>
                    <a:pt x="100" y="40"/>
                  </a:lnTo>
                  <a:lnTo>
                    <a:pt x="95" y="38"/>
                  </a:lnTo>
                  <a:lnTo>
                    <a:pt x="103" y="34"/>
                  </a:lnTo>
                  <a:lnTo>
                    <a:pt x="105" y="24"/>
                  </a:lnTo>
                  <a:lnTo>
                    <a:pt x="113" y="19"/>
                  </a:lnTo>
                  <a:lnTo>
                    <a:pt x="117" y="15"/>
                  </a:lnTo>
                  <a:lnTo>
                    <a:pt x="121" y="7"/>
                  </a:lnTo>
                  <a:lnTo>
                    <a:pt x="300" y="0"/>
                  </a:lnTo>
                  <a:lnTo>
                    <a:pt x="302" y="7"/>
                  </a:lnTo>
                  <a:lnTo>
                    <a:pt x="308" y="15"/>
                  </a:lnTo>
                  <a:lnTo>
                    <a:pt x="305" y="57"/>
                  </a:lnTo>
                  <a:lnTo>
                    <a:pt x="302" y="76"/>
                  </a:lnTo>
                  <a:lnTo>
                    <a:pt x="302" y="96"/>
                  </a:lnTo>
                  <a:lnTo>
                    <a:pt x="299" y="132"/>
                  </a:lnTo>
                  <a:lnTo>
                    <a:pt x="295" y="182"/>
                  </a:lnTo>
                  <a:lnTo>
                    <a:pt x="293" y="210"/>
                  </a:lnTo>
                  <a:lnTo>
                    <a:pt x="291" y="245"/>
                  </a:lnTo>
                  <a:lnTo>
                    <a:pt x="288" y="288"/>
                  </a:lnTo>
                  <a:lnTo>
                    <a:pt x="288" y="297"/>
                  </a:lnTo>
                  <a:lnTo>
                    <a:pt x="283" y="347"/>
                  </a:lnTo>
                  <a:lnTo>
                    <a:pt x="281" y="385"/>
                  </a:lnTo>
                  <a:lnTo>
                    <a:pt x="281" y="398"/>
                  </a:lnTo>
                  <a:lnTo>
                    <a:pt x="276" y="445"/>
                  </a:lnTo>
                  <a:lnTo>
                    <a:pt x="278" y="474"/>
                  </a:lnTo>
                  <a:lnTo>
                    <a:pt x="278" y="513"/>
                  </a:lnTo>
                  <a:lnTo>
                    <a:pt x="281" y="556"/>
                  </a:lnTo>
                  <a:lnTo>
                    <a:pt x="281" y="575"/>
                  </a:lnTo>
                  <a:lnTo>
                    <a:pt x="282" y="610"/>
                  </a:lnTo>
                  <a:lnTo>
                    <a:pt x="283" y="659"/>
                  </a:lnTo>
                  <a:lnTo>
                    <a:pt x="278" y="663"/>
                  </a:lnTo>
                  <a:lnTo>
                    <a:pt x="270" y="665"/>
                  </a:lnTo>
                  <a:lnTo>
                    <a:pt x="268" y="655"/>
                  </a:lnTo>
                  <a:lnTo>
                    <a:pt x="255" y="663"/>
                  </a:lnTo>
                  <a:lnTo>
                    <a:pt x="250" y="663"/>
                  </a:lnTo>
                  <a:lnTo>
                    <a:pt x="248" y="655"/>
                  </a:lnTo>
                  <a:lnTo>
                    <a:pt x="242" y="654"/>
                  </a:lnTo>
                  <a:lnTo>
                    <a:pt x="225" y="659"/>
                  </a:lnTo>
                  <a:lnTo>
                    <a:pt x="214" y="665"/>
                  </a:lnTo>
                  <a:lnTo>
                    <a:pt x="206" y="671"/>
                  </a:lnTo>
                  <a:lnTo>
                    <a:pt x="202" y="663"/>
                  </a:lnTo>
                  <a:lnTo>
                    <a:pt x="199" y="663"/>
                  </a:lnTo>
                  <a:lnTo>
                    <a:pt x="194" y="673"/>
                  </a:lnTo>
                  <a:lnTo>
                    <a:pt x="191" y="683"/>
                  </a:lnTo>
                  <a:lnTo>
                    <a:pt x="183" y="690"/>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30" name="Freeform 29"/>
            <p:cNvSpPr>
              <a:spLocks/>
            </p:cNvSpPr>
            <p:nvPr/>
          </p:nvSpPr>
          <p:spPr bwMode="ltGray">
            <a:xfrm>
              <a:off x="3220" y="1946"/>
              <a:ext cx="531" cy="582"/>
            </a:xfrm>
            <a:custGeom>
              <a:avLst/>
              <a:gdLst>
                <a:gd name="T0" fmla="*/ 12 w 588"/>
                <a:gd name="T1" fmla="*/ 17 h 667"/>
                <a:gd name="T2" fmla="*/ 7 w 588"/>
                <a:gd name="T3" fmla="*/ 12 h 667"/>
                <a:gd name="T4" fmla="*/ 5 w 588"/>
                <a:gd name="T5" fmla="*/ 4 h 667"/>
                <a:gd name="T6" fmla="*/ 27 w 588"/>
                <a:gd name="T7" fmla="*/ 2 h 667"/>
                <a:gd name="T8" fmla="*/ 114 w 588"/>
                <a:gd name="T9" fmla="*/ 2 h 667"/>
                <a:gd name="T10" fmla="*/ 133 w 588"/>
                <a:gd name="T11" fmla="*/ 3 h 667"/>
                <a:gd name="T12" fmla="*/ 138 w 588"/>
                <a:gd name="T13" fmla="*/ 9 h 667"/>
                <a:gd name="T14" fmla="*/ 135 w 588"/>
                <a:gd name="T15" fmla="*/ 22 h 667"/>
                <a:gd name="T16" fmla="*/ 139 w 588"/>
                <a:gd name="T17" fmla="*/ 31 h 667"/>
                <a:gd name="T18" fmla="*/ 142 w 588"/>
                <a:gd name="T19" fmla="*/ 35 h 667"/>
                <a:gd name="T20" fmla="*/ 152 w 588"/>
                <a:gd name="T21" fmla="*/ 45 h 667"/>
                <a:gd name="T22" fmla="*/ 160 w 588"/>
                <a:gd name="T23" fmla="*/ 51 h 667"/>
                <a:gd name="T24" fmla="*/ 161 w 588"/>
                <a:gd name="T25" fmla="*/ 60 h 667"/>
                <a:gd name="T26" fmla="*/ 163 w 588"/>
                <a:gd name="T27" fmla="*/ 65 h 667"/>
                <a:gd name="T28" fmla="*/ 170 w 588"/>
                <a:gd name="T29" fmla="*/ 61 h 667"/>
                <a:gd name="T30" fmla="*/ 180 w 588"/>
                <a:gd name="T31" fmla="*/ 67 h 667"/>
                <a:gd name="T32" fmla="*/ 176 w 588"/>
                <a:gd name="T33" fmla="*/ 72 h 667"/>
                <a:gd name="T34" fmla="*/ 171 w 588"/>
                <a:gd name="T35" fmla="*/ 83 h 667"/>
                <a:gd name="T36" fmla="*/ 172 w 588"/>
                <a:gd name="T37" fmla="*/ 90 h 667"/>
                <a:gd name="T38" fmla="*/ 180 w 588"/>
                <a:gd name="T39" fmla="*/ 95 h 667"/>
                <a:gd name="T40" fmla="*/ 185 w 588"/>
                <a:gd name="T41" fmla="*/ 102 h 667"/>
                <a:gd name="T42" fmla="*/ 194 w 588"/>
                <a:gd name="T43" fmla="*/ 106 h 667"/>
                <a:gd name="T44" fmla="*/ 199 w 588"/>
                <a:gd name="T45" fmla="*/ 113 h 667"/>
                <a:gd name="T46" fmla="*/ 199 w 588"/>
                <a:gd name="T47" fmla="*/ 122 h 667"/>
                <a:gd name="T48" fmla="*/ 201 w 588"/>
                <a:gd name="T49" fmla="*/ 128 h 667"/>
                <a:gd name="T50" fmla="*/ 204 w 588"/>
                <a:gd name="T51" fmla="*/ 134 h 667"/>
                <a:gd name="T52" fmla="*/ 207 w 588"/>
                <a:gd name="T53" fmla="*/ 130 h 667"/>
                <a:gd name="T54" fmla="*/ 212 w 588"/>
                <a:gd name="T55" fmla="*/ 134 h 667"/>
                <a:gd name="T56" fmla="*/ 210 w 588"/>
                <a:gd name="T57" fmla="*/ 143 h 667"/>
                <a:gd name="T58" fmla="*/ 209 w 588"/>
                <a:gd name="T59" fmla="*/ 148 h 667"/>
                <a:gd name="T60" fmla="*/ 201 w 588"/>
                <a:gd name="T61" fmla="*/ 153 h 667"/>
                <a:gd name="T62" fmla="*/ 198 w 588"/>
                <a:gd name="T63" fmla="*/ 148 h 667"/>
                <a:gd name="T64" fmla="*/ 199 w 588"/>
                <a:gd name="T65" fmla="*/ 156 h 667"/>
                <a:gd name="T66" fmla="*/ 196 w 588"/>
                <a:gd name="T67" fmla="*/ 161 h 667"/>
                <a:gd name="T68" fmla="*/ 195 w 588"/>
                <a:gd name="T69" fmla="*/ 164 h 667"/>
                <a:gd name="T70" fmla="*/ 183 w 588"/>
                <a:gd name="T71" fmla="*/ 170 h 667"/>
                <a:gd name="T72" fmla="*/ 176 w 588"/>
                <a:gd name="T73" fmla="*/ 164 h 667"/>
                <a:gd name="T74" fmla="*/ 181 w 588"/>
                <a:gd name="T75" fmla="*/ 159 h 667"/>
                <a:gd name="T76" fmla="*/ 179 w 588"/>
                <a:gd name="T77" fmla="*/ 153 h 667"/>
                <a:gd name="T78" fmla="*/ 135 w 588"/>
                <a:gd name="T79" fmla="*/ 153 h 667"/>
                <a:gd name="T80" fmla="*/ 103 w 588"/>
                <a:gd name="T81" fmla="*/ 153 h 667"/>
                <a:gd name="T82" fmla="*/ 36 w 588"/>
                <a:gd name="T83" fmla="*/ 134 h 667"/>
                <a:gd name="T84" fmla="*/ 38 w 588"/>
                <a:gd name="T85" fmla="*/ 81 h 667"/>
                <a:gd name="T86" fmla="*/ 38 w 588"/>
                <a:gd name="T87" fmla="*/ 57 h 667"/>
                <a:gd name="T88" fmla="*/ 31 w 588"/>
                <a:gd name="T89" fmla="*/ 52 h 667"/>
                <a:gd name="T90" fmla="*/ 27 w 588"/>
                <a:gd name="T91" fmla="*/ 45 h 667"/>
                <a:gd name="T92" fmla="*/ 26 w 588"/>
                <a:gd name="T93" fmla="*/ 34 h 667"/>
                <a:gd name="T94" fmla="*/ 27 w 588"/>
                <a:gd name="T95" fmla="*/ 31 h 667"/>
                <a:gd name="T96" fmla="*/ 26 w 588"/>
                <a:gd name="T97" fmla="*/ 26 h 667"/>
                <a:gd name="T98" fmla="*/ 17 w 588"/>
                <a:gd name="T99" fmla="*/ 24 h 6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8"/>
                <a:gd name="T151" fmla="*/ 0 h 667"/>
                <a:gd name="T152" fmla="*/ 588 w 588"/>
                <a:gd name="T153" fmla="*/ 667 h 6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8" h="667">
                  <a:moveTo>
                    <a:pt x="39" y="86"/>
                  </a:moveTo>
                  <a:lnTo>
                    <a:pt x="33" y="80"/>
                  </a:lnTo>
                  <a:lnTo>
                    <a:pt x="34" y="72"/>
                  </a:lnTo>
                  <a:lnTo>
                    <a:pt x="33" y="65"/>
                  </a:lnTo>
                  <a:lnTo>
                    <a:pt x="28" y="61"/>
                  </a:lnTo>
                  <a:lnTo>
                    <a:pt x="26" y="53"/>
                  </a:lnTo>
                  <a:lnTo>
                    <a:pt x="21" y="51"/>
                  </a:lnTo>
                  <a:lnTo>
                    <a:pt x="20" y="46"/>
                  </a:lnTo>
                  <a:lnTo>
                    <a:pt x="15" y="43"/>
                  </a:lnTo>
                  <a:lnTo>
                    <a:pt x="15" y="36"/>
                  </a:lnTo>
                  <a:lnTo>
                    <a:pt x="13" y="27"/>
                  </a:lnTo>
                  <a:lnTo>
                    <a:pt x="8" y="18"/>
                  </a:lnTo>
                  <a:lnTo>
                    <a:pt x="5" y="15"/>
                  </a:lnTo>
                  <a:lnTo>
                    <a:pt x="2" y="10"/>
                  </a:lnTo>
                  <a:lnTo>
                    <a:pt x="0" y="5"/>
                  </a:lnTo>
                  <a:lnTo>
                    <a:pt x="75" y="2"/>
                  </a:lnTo>
                  <a:lnTo>
                    <a:pt x="100" y="5"/>
                  </a:lnTo>
                  <a:lnTo>
                    <a:pt x="176" y="5"/>
                  </a:lnTo>
                  <a:lnTo>
                    <a:pt x="194" y="2"/>
                  </a:lnTo>
                  <a:lnTo>
                    <a:pt x="316" y="2"/>
                  </a:lnTo>
                  <a:lnTo>
                    <a:pt x="336" y="0"/>
                  </a:lnTo>
                  <a:lnTo>
                    <a:pt x="357" y="2"/>
                  </a:lnTo>
                  <a:lnTo>
                    <a:pt x="359" y="8"/>
                  </a:lnTo>
                  <a:lnTo>
                    <a:pt x="366" y="10"/>
                  </a:lnTo>
                  <a:lnTo>
                    <a:pt x="367" y="18"/>
                  </a:lnTo>
                  <a:lnTo>
                    <a:pt x="372" y="22"/>
                  </a:lnTo>
                  <a:lnTo>
                    <a:pt x="375" y="29"/>
                  </a:lnTo>
                  <a:lnTo>
                    <a:pt x="381" y="36"/>
                  </a:lnTo>
                  <a:lnTo>
                    <a:pt x="375" y="55"/>
                  </a:lnTo>
                  <a:lnTo>
                    <a:pt x="375" y="61"/>
                  </a:lnTo>
                  <a:lnTo>
                    <a:pt x="374" y="67"/>
                  </a:lnTo>
                  <a:lnTo>
                    <a:pt x="375" y="84"/>
                  </a:lnTo>
                  <a:lnTo>
                    <a:pt x="379" y="90"/>
                  </a:lnTo>
                  <a:lnTo>
                    <a:pt x="381" y="98"/>
                  </a:lnTo>
                  <a:lnTo>
                    <a:pt x="379" y="108"/>
                  </a:lnTo>
                  <a:lnTo>
                    <a:pt x="386" y="121"/>
                  </a:lnTo>
                  <a:lnTo>
                    <a:pt x="387" y="125"/>
                  </a:lnTo>
                  <a:lnTo>
                    <a:pt x="387" y="130"/>
                  </a:lnTo>
                  <a:lnTo>
                    <a:pt x="390" y="132"/>
                  </a:lnTo>
                  <a:lnTo>
                    <a:pt x="393" y="137"/>
                  </a:lnTo>
                  <a:lnTo>
                    <a:pt x="402" y="148"/>
                  </a:lnTo>
                  <a:lnTo>
                    <a:pt x="405" y="151"/>
                  </a:lnTo>
                  <a:lnTo>
                    <a:pt x="412" y="168"/>
                  </a:lnTo>
                  <a:lnTo>
                    <a:pt x="421" y="175"/>
                  </a:lnTo>
                  <a:lnTo>
                    <a:pt x="424" y="175"/>
                  </a:lnTo>
                  <a:lnTo>
                    <a:pt x="429" y="179"/>
                  </a:lnTo>
                  <a:lnTo>
                    <a:pt x="436" y="189"/>
                  </a:lnTo>
                  <a:lnTo>
                    <a:pt x="444" y="202"/>
                  </a:lnTo>
                  <a:lnTo>
                    <a:pt x="444" y="214"/>
                  </a:lnTo>
                  <a:lnTo>
                    <a:pt x="445" y="218"/>
                  </a:lnTo>
                  <a:lnTo>
                    <a:pt x="444" y="226"/>
                  </a:lnTo>
                  <a:lnTo>
                    <a:pt x="445" y="235"/>
                  </a:lnTo>
                  <a:lnTo>
                    <a:pt x="447" y="243"/>
                  </a:lnTo>
                  <a:lnTo>
                    <a:pt x="447" y="247"/>
                  </a:lnTo>
                  <a:lnTo>
                    <a:pt x="450" y="252"/>
                  </a:lnTo>
                  <a:lnTo>
                    <a:pt x="453" y="255"/>
                  </a:lnTo>
                  <a:lnTo>
                    <a:pt x="458" y="252"/>
                  </a:lnTo>
                  <a:lnTo>
                    <a:pt x="462" y="246"/>
                  </a:lnTo>
                  <a:lnTo>
                    <a:pt x="467" y="240"/>
                  </a:lnTo>
                  <a:lnTo>
                    <a:pt x="470" y="240"/>
                  </a:lnTo>
                  <a:lnTo>
                    <a:pt x="478" y="246"/>
                  </a:lnTo>
                  <a:lnTo>
                    <a:pt x="485" y="246"/>
                  </a:lnTo>
                  <a:lnTo>
                    <a:pt x="494" y="255"/>
                  </a:lnTo>
                  <a:lnTo>
                    <a:pt x="496" y="261"/>
                  </a:lnTo>
                  <a:lnTo>
                    <a:pt x="494" y="267"/>
                  </a:lnTo>
                  <a:lnTo>
                    <a:pt x="491" y="267"/>
                  </a:lnTo>
                  <a:lnTo>
                    <a:pt x="490" y="271"/>
                  </a:lnTo>
                  <a:lnTo>
                    <a:pt x="490" y="283"/>
                  </a:lnTo>
                  <a:lnTo>
                    <a:pt x="491" y="290"/>
                  </a:lnTo>
                  <a:lnTo>
                    <a:pt x="482" y="304"/>
                  </a:lnTo>
                  <a:lnTo>
                    <a:pt x="480" y="315"/>
                  </a:lnTo>
                  <a:lnTo>
                    <a:pt x="473" y="323"/>
                  </a:lnTo>
                  <a:lnTo>
                    <a:pt x="472" y="331"/>
                  </a:lnTo>
                  <a:lnTo>
                    <a:pt x="473" y="342"/>
                  </a:lnTo>
                  <a:lnTo>
                    <a:pt x="473" y="348"/>
                  </a:lnTo>
                  <a:lnTo>
                    <a:pt x="480" y="352"/>
                  </a:lnTo>
                  <a:lnTo>
                    <a:pt x="484" y="360"/>
                  </a:lnTo>
                  <a:lnTo>
                    <a:pt x="490" y="366"/>
                  </a:lnTo>
                  <a:lnTo>
                    <a:pt x="492" y="366"/>
                  </a:lnTo>
                  <a:lnTo>
                    <a:pt x="496" y="374"/>
                  </a:lnTo>
                  <a:lnTo>
                    <a:pt x="507" y="382"/>
                  </a:lnTo>
                  <a:lnTo>
                    <a:pt x="511" y="382"/>
                  </a:lnTo>
                  <a:lnTo>
                    <a:pt x="509" y="386"/>
                  </a:lnTo>
                  <a:lnTo>
                    <a:pt x="514" y="396"/>
                  </a:lnTo>
                  <a:lnTo>
                    <a:pt x="521" y="393"/>
                  </a:lnTo>
                  <a:lnTo>
                    <a:pt x="530" y="403"/>
                  </a:lnTo>
                  <a:lnTo>
                    <a:pt x="535" y="405"/>
                  </a:lnTo>
                  <a:lnTo>
                    <a:pt x="538" y="415"/>
                  </a:lnTo>
                  <a:lnTo>
                    <a:pt x="550" y="425"/>
                  </a:lnTo>
                  <a:lnTo>
                    <a:pt x="550" y="429"/>
                  </a:lnTo>
                  <a:lnTo>
                    <a:pt x="548" y="439"/>
                  </a:lnTo>
                  <a:lnTo>
                    <a:pt x="550" y="446"/>
                  </a:lnTo>
                  <a:lnTo>
                    <a:pt x="555" y="458"/>
                  </a:lnTo>
                  <a:lnTo>
                    <a:pt x="557" y="470"/>
                  </a:lnTo>
                  <a:lnTo>
                    <a:pt x="550" y="475"/>
                  </a:lnTo>
                  <a:lnTo>
                    <a:pt x="550" y="479"/>
                  </a:lnTo>
                  <a:lnTo>
                    <a:pt x="554" y="484"/>
                  </a:lnTo>
                  <a:lnTo>
                    <a:pt x="554" y="489"/>
                  </a:lnTo>
                  <a:lnTo>
                    <a:pt x="555" y="496"/>
                  </a:lnTo>
                  <a:lnTo>
                    <a:pt x="558" y="501"/>
                  </a:lnTo>
                  <a:lnTo>
                    <a:pt x="559" y="506"/>
                  </a:lnTo>
                  <a:lnTo>
                    <a:pt x="559" y="510"/>
                  </a:lnTo>
                  <a:lnTo>
                    <a:pt x="563" y="515"/>
                  </a:lnTo>
                  <a:lnTo>
                    <a:pt x="566" y="520"/>
                  </a:lnTo>
                  <a:lnTo>
                    <a:pt x="570" y="520"/>
                  </a:lnTo>
                  <a:lnTo>
                    <a:pt x="568" y="513"/>
                  </a:lnTo>
                  <a:lnTo>
                    <a:pt x="568" y="508"/>
                  </a:lnTo>
                  <a:lnTo>
                    <a:pt x="573" y="510"/>
                  </a:lnTo>
                  <a:lnTo>
                    <a:pt x="578" y="520"/>
                  </a:lnTo>
                  <a:lnTo>
                    <a:pt x="581" y="523"/>
                  </a:lnTo>
                  <a:lnTo>
                    <a:pt x="584" y="523"/>
                  </a:lnTo>
                  <a:lnTo>
                    <a:pt x="587" y="525"/>
                  </a:lnTo>
                  <a:lnTo>
                    <a:pt x="586" y="537"/>
                  </a:lnTo>
                  <a:lnTo>
                    <a:pt x="581" y="544"/>
                  </a:lnTo>
                  <a:lnTo>
                    <a:pt x="581" y="548"/>
                  </a:lnTo>
                  <a:lnTo>
                    <a:pt x="584" y="558"/>
                  </a:lnTo>
                  <a:lnTo>
                    <a:pt x="583" y="566"/>
                  </a:lnTo>
                  <a:lnTo>
                    <a:pt x="580" y="571"/>
                  </a:lnTo>
                  <a:lnTo>
                    <a:pt x="578" y="576"/>
                  </a:lnTo>
                  <a:lnTo>
                    <a:pt x="578" y="581"/>
                  </a:lnTo>
                  <a:lnTo>
                    <a:pt x="574" y="584"/>
                  </a:lnTo>
                  <a:lnTo>
                    <a:pt x="568" y="576"/>
                  </a:lnTo>
                  <a:lnTo>
                    <a:pt x="565" y="573"/>
                  </a:lnTo>
                  <a:lnTo>
                    <a:pt x="558" y="592"/>
                  </a:lnTo>
                  <a:lnTo>
                    <a:pt x="557" y="596"/>
                  </a:lnTo>
                  <a:lnTo>
                    <a:pt x="554" y="600"/>
                  </a:lnTo>
                  <a:lnTo>
                    <a:pt x="554" y="588"/>
                  </a:lnTo>
                  <a:lnTo>
                    <a:pt x="547" y="582"/>
                  </a:lnTo>
                  <a:lnTo>
                    <a:pt x="550" y="590"/>
                  </a:lnTo>
                  <a:lnTo>
                    <a:pt x="547" y="594"/>
                  </a:lnTo>
                  <a:lnTo>
                    <a:pt x="547" y="602"/>
                  </a:lnTo>
                  <a:lnTo>
                    <a:pt x="550" y="609"/>
                  </a:lnTo>
                  <a:lnTo>
                    <a:pt x="547" y="613"/>
                  </a:lnTo>
                  <a:lnTo>
                    <a:pt x="540" y="617"/>
                  </a:lnTo>
                  <a:lnTo>
                    <a:pt x="545" y="626"/>
                  </a:lnTo>
                  <a:lnTo>
                    <a:pt x="544" y="630"/>
                  </a:lnTo>
                  <a:lnTo>
                    <a:pt x="540" y="628"/>
                  </a:lnTo>
                  <a:lnTo>
                    <a:pt x="537" y="628"/>
                  </a:lnTo>
                  <a:lnTo>
                    <a:pt x="534" y="630"/>
                  </a:lnTo>
                  <a:lnTo>
                    <a:pt x="540" y="638"/>
                  </a:lnTo>
                  <a:lnTo>
                    <a:pt x="539" y="652"/>
                  </a:lnTo>
                  <a:lnTo>
                    <a:pt x="534" y="657"/>
                  </a:lnTo>
                  <a:lnTo>
                    <a:pt x="530" y="664"/>
                  </a:lnTo>
                  <a:lnTo>
                    <a:pt x="509" y="664"/>
                  </a:lnTo>
                  <a:lnTo>
                    <a:pt x="480" y="666"/>
                  </a:lnTo>
                  <a:lnTo>
                    <a:pt x="473" y="664"/>
                  </a:lnTo>
                  <a:lnTo>
                    <a:pt x="482" y="647"/>
                  </a:lnTo>
                  <a:lnTo>
                    <a:pt x="490" y="640"/>
                  </a:lnTo>
                  <a:lnTo>
                    <a:pt x="490" y="634"/>
                  </a:lnTo>
                  <a:lnTo>
                    <a:pt x="494" y="633"/>
                  </a:lnTo>
                  <a:lnTo>
                    <a:pt x="496" y="626"/>
                  </a:lnTo>
                  <a:lnTo>
                    <a:pt x="499" y="623"/>
                  </a:lnTo>
                  <a:lnTo>
                    <a:pt x="500" y="613"/>
                  </a:lnTo>
                  <a:lnTo>
                    <a:pt x="500" y="609"/>
                  </a:lnTo>
                  <a:lnTo>
                    <a:pt x="496" y="607"/>
                  </a:lnTo>
                  <a:lnTo>
                    <a:pt x="494" y="596"/>
                  </a:lnTo>
                  <a:lnTo>
                    <a:pt x="491" y="592"/>
                  </a:lnTo>
                  <a:lnTo>
                    <a:pt x="406" y="592"/>
                  </a:lnTo>
                  <a:lnTo>
                    <a:pt x="381" y="594"/>
                  </a:lnTo>
                  <a:lnTo>
                    <a:pt x="377" y="594"/>
                  </a:lnTo>
                  <a:lnTo>
                    <a:pt x="359" y="592"/>
                  </a:lnTo>
                  <a:lnTo>
                    <a:pt x="320" y="594"/>
                  </a:lnTo>
                  <a:lnTo>
                    <a:pt x="317" y="594"/>
                  </a:lnTo>
                  <a:lnTo>
                    <a:pt x="282" y="592"/>
                  </a:lnTo>
                  <a:lnTo>
                    <a:pt x="101" y="592"/>
                  </a:lnTo>
                  <a:lnTo>
                    <a:pt x="100" y="566"/>
                  </a:lnTo>
                  <a:lnTo>
                    <a:pt x="101" y="553"/>
                  </a:lnTo>
                  <a:lnTo>
                    <a:pt x="100" y="517"/>
                  </a:lnTo>
                  <a:lnTo>
                    <a:pt x="100" y="472"/>
                  </a:lnTo>
                  <a:lnTo>
                    <a:pt x="101" y="468"/>
                  </a:lnTo>
                  <a:lnTo>
                    <a:pt x="101" y="369"/>
                  </a:lnTo>
                  <a:lnTo>
                    <a:pt x="103" y="321"/>
                  </a:lnTo>
                  <a:lnTo>
                    <a:pt x="101" y="309"/>
                  </a:lnTo>
                  <a:lnTo>
                    <a:pt x="103" y="271"/>
                  </a:lnTo>
                  <a:lnTo>
                    <a:pt x="101" y="257"/>
                  </a:lnTo>
                  <a:lnTo>
                    <a:pt x="103" y="226"/>
                  </a:lnTo>
                  <a:lnTo>
                    <a:pt x="105" y="211"/>
                  </a:lnTo>
                  <a:lnTo>
                    <a:pt x="97" y="207"/>
                  </a:lnTo>
                  <a:lnTo>
                    <a:pt x="91" y="209"/>
                  </a:lnTo>
                  <a:lnTo>
                    <a:pt x="86" y="204"/>
                  </a:lnTo>
                  <a:lnTo>
                    <a:pt x="81" y="195"/>
                  </a:lnTo>
                  <a:lnTo>
                    <a:pt x="78" y="185"/>
                  </a:lnTo>
                  <a:lnTo>
                    <a:pt x="78" y="177"/>
                  </a:lnTo>
                  <a:lnTo>
                    <a:pt x="73" y="175"/>
                  </a:lnTo>
                  <a:lnTo>
                    <a:pt x="69" y="168"/>
                  </a:lnTo>
                  <a:lnTo>
                    <a:pt x="59" y="156"/>
                  </a:lnTo>
                  <a:lnTo>
                    <a:pt x="65" y="137"/>
                  </a:lnTo>
                  <a:lnTo>
                    <a:pt x="72" y="132"/>
                  </a:lnTo>
                  <a:lnTo>
                    <a:pt x="72" y="125"/>
                  </a:lnTo>
                  <a:lnTo>
                    <a:pt x="77" y="127"/>
                  </a:lnTo>
                  <a:lnTo>
                    <a:pt x="80" y="125"/>
                  </a:lnTo>
                  <a:lnTo>
                    <a:pt x="75" y="121"/>
                  </a:lnTo>
                  <a:lnTo>
                    <a:pt x="78" y="121"/>
                  </a:lnTo>
                  <a:lnTo>
                    <a:pt x="78" y="108"/>
                  </a:lnTo>
                  <a:lnTo>
                    <a:pt x="72" y="108"/>
                  </a:lnTo>
                  <a:lnTo>
                    <a:pt x="72" y="101"/>
                  </a:lnTo>
                  <a:lnTo>
                    <a:pt x="67" y="103"/>
                  </a:lnTo>
                  <a:lnTo>
                    <a:pt x="58" y="108"/>
                  </a:lnTo>
                  <a:lnTo>
                    <a:pt x="49" y="98"/>
                  </a:lnTo>
                  <a:lnTo>
                    <a:pt x="47" y="94"/>
                  </a:lnTo>
                  <a:lnTo>
                    <a:pt x="39" y="86"/>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31" name="Freeform 30"/>
            <p:cNvSpPr>
              <a:spLocks/>
            </p:cNvSpPr>
            <p:nvPr/>
          </p:nvSpPr>
          <p:spPr bwMode="ltGray">
            <a:xfrm>
              <a:off x="1618" y="896"/>
              <a:ext cx="951" cy="582"/>
            </a:xfrm>
            <a:custGeom>
              <a:avLst/>
              <a:gdLst>
                <a:gd name="T0" fmla="*/ 155 w 1053"/>
                <a:gd name="T1" fmla="*/ 164 h 667"/>
                <a:gd name="T2" fmla="*/ 152 w 1053"/>
                <a:gd name="T3" fmla="*/ 161 h 667"/>
                <a:gd name="T4" fmla="*/ 148 w 1053"/>
                <a:gd name="T5" fmla="*/ 157 h 667"/>
                <a:gd name="T6" fmla="*/ 145 w 1053"/>
                <a:gd name="T7" fmla="*/ 158 h 667"/>
                <a:gd name="T8" fmla="*/ 144 w 1053"/>
                <a:gd name="T9" fmla="*/ 161 h 667"/>
                <a:gd name="T10" fmla="*/ 140 w 1053"/>
                <a:gd name="T11" fmla="*/ 164 h 667"/>
                <a:gd name="T12" fmla="*/ 133 w 1053"/>
                <a:gd name="T13" fmla="*/ 164 h 667"/>
                <a:gd name="T14" fmla="*/ 122 w 1053"/>
                <a:gd name="T15" fmla="*/ 164 h 667"/>
                <a:gd name="T16" fmla="*/ 118 w 1053"/>
                <a:gd name="T17" fmla="*/ 168 h 667"/>
                <a:gd name="T18" fmla="*/ 106 w 1053"/>
                <a:gd name="T19" fmla="*/ 164 h 667"/>
                <a:gd name="T20" fmla="*/ 103 w 1053"/>
                <a:gd name="T21" fmla="*/ 170 h 667"/>
                <a:gd name="T22" fmla="*/ 98 w 1053"/>
                <a:gd name="T23" fmla="*/ 168 h 667"/>
                <a:gd name="T24" fmla="*/ 93 w 1053"/>
                <a:gd name="T25" fmla="*/ 161 h 667"/>
                <a:gd name="T26" fmla="*/ 89 w 1053"/>
                <a:gd name="T27" fmla="*/ 154 h 667"/>
                <a:gd name="T28" fmla="*/ 85 w 1053"/>
                <a:gd name="T29" fmla="*/ 154 h 667"/>
                <a:gd name="T30" fmla="*/ 80 w 1053"/>
                <a:gd name="T31" fmla="*/ 149 h 667"/>
                <a:gd name="T32" fmla="*/ 80 w 1053"/>
                <a:gd name="T33" fmla="*/ 143 h 667"/>
                <a:gd name="T34" fmla="*/ 72 w 1053"/>
                <a:gd name="T35" fmla="*/ 134 h 667"/>
                <a:gd name="T36" fmla="*/ 71 w 1053"/>
                <a:gd name="T37" fmla="*/ 128 h 667"/>
                <a:gd name="T38" fmla="*/ 69 w 1053"/>
                <a:gd name="T39" fmla="*/ 123 h 667"/>
                <a:gd name="T40" fmla="*/ 63 w 1053"/>
                <a:gd name="T41" fmla="*/ 125 h 667"/>
                <a:gd name="T42" fmla="*/ 56 w 1053"/>
                <a:gd name="T43" fmla="*/ 129 h 667"/>
                <a:gd name="T44" fmla="*/ 51 w 1053"/>
                <a:gd name="T45" fmla="*/ 127 h 667"/>
                <a:gd name="T46" fmla="*/ 49 w 1053"/>
                <a:gd name="T47" fmla="*/ 122 h 667"/>
                <a:gd name="T48" fmla="*/ 47 w 1053"/>
                <a:gd name="T49" fmla="*/ 119 h 667"/>
                <a:gd name="T50" fmla="*/ 52 w 1053"/>
                <a:gd name="T51" fmla="*/ 116 h 667"/>
                <a:gd name="T52" fmla="*/ 51 w 1053"/>
                <a:gd name="T53" fmla="*/ 111 h 667"/>
                <a:gd name="T54" fmla="*/ 51 w 1053"/>
                <a:gd name="T55" fmla="*/ 106 h 667"/>
                <a:gd name="T56" fmla="*/ 51 w 1053"/>
                <a:gd name="T57" fmla="*/ 105 h 667"/>
                <a:gd name="T58" fmla="*/ 51 w 1053"/>
                <a:gd name="T59" fmla="*/ 101 h 667"/>
                <a:gd name="T60" fmla="*/ 53 w 1053"/>
                <a:gd name="T61" fmla="*/ 92 h 667"/>
                <a:gd name="T62" fmla="*/ 53 w 1053"/>
                <a:gd name="T63" fmla="*/ 86 h 667"/>
                <a:gd name="T64" fmla="*/ 48 w 1053"/>
                <a:gd name="T65" fmla="*/ 86 h 667"/>
                <a:gd name="T66" fmla="*/ 45 w 1053"/>
                <a:gd name="T67" fmla="*/ 86 h 667"/>
                <a:gd name="T68" fmla="*/ 39 w 1053"/>
                <a:gd name="T69" fmla="*/ 86 h 667"/>
                <a:gd name="T70" fmla="*/ 37 w 1053"/>
                <a:gd name="T71" fmla="*/ 80 h 667"/>
                <a:gd name="T72" fmla="*/ 33 w 1053"/>
                <a:gd name="T73" fmla="*/ 75 h 667"/>
                <a:gd name="T74" fmla="*/ 24 w 1053"/>
                <a:gd name="T75" fmla="*/ 67 h 667"/>
                <a:gd name="T76" fmla="*/ 16 w 1053"/>
                <a:gd name="T77" fmla="*/ 61 h 667"/>
                <a:gd name="T78" fmla="*/ 13 w 1053"/>
                <a:gd name="T79" fmla="*/ 57 h 667"/>
                <a:gd name="T80" fmla="*/ 11 w 1053"/>
                <a:gd name="T81" fmla="*/ 53 h 667"/>
                <a:gd name="T82" fmla="*/ 11 w 1053"/>
                <a:gd name="T83" fmla="*/ 49 h 667"/>
                <a:gd name="T84" fmla="*/ 5 w 1053"/>
                <a:gd name="T85" fmla="*/ 44 h 667"/>
                <a:gd name="T86" fmla="*/ 0 w 1053"/>
                <a:gd name="T87" fmla="*/ 2 h 667"/>
                <a:gd name="T88" fmla="*/ 322 w 1053"/>
                <a:gd name="T89" fmla="*/ 0 h 667"/>
                <a:gd name="T90" fmla="*/ 374 w 1053"/>
                <a:gd name="T91" fmla="*/ 0 h 667"/>
                <a:gd name="T92" fmla="*/ 380 w 1053"/>
                <a:gd name="T93" fmla="*/ 23 h 667"/>
                <a:gd name="T94" fmla="*/ 380 w 1053"/>
                <a:gd name="T95" fmla="*/ 116 h 667"/>
                <a:gd name="T96" fmla="*/ 263 w 1053"/>
                <a:gd name="T97" fmla="*/ 147 h 667"/>
                <a:gd name="T98" fmla="*/ 236 w 1053"/>
                <a:gd name="T99" fmla="*/ 147 h 6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3"/>
                <a:gd name="T151" fmla="*/ 0 h 667"/>
                <a:gd name="T152" fmla="*/ 1053 w 1053"/>
                <a:gd name="T153" fmla="*/ 667 h 6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3" h="667">
                  <a:moveTo>
                    <a:pt x="437" y="649"/>
                  </a:moveTo>
                  <a:lnTo>
                    <a:pt x="434" y="649"/>
                  </a:lnTo>
                  <a:lnTo>
                    <a:pt x="431" y="646"/>
                  </a:lnTo>
                  <a:lnTo>
                    <a:pt x="430" y="642"/>
                  </a:lnTo>
                  <a:lnTo>
                    <a:pt x="422" y="634"/>
                  </a:lnTo>
                  <a:lnTo>
                    <a:pt x="421" y="629"/>
                  </a:lnTo>
                  <a:lnTo>
                    <a:pt x="422" y="627"/>
                  </a:lnTo>
                  <a:lnTo>
                    <a:pt x="418" y="625"/>
                  </a:lnTo>
                  <a:lnTo>
                    <a:pt x="412" y="613"/>
                  </a:lnTo>
                  <a:lnTo>
                    <a:pt x="409" y="611"/>
                  </a:lnTo>
                  <a:lnTo>
                    <a:pt x="403" y="615"/>
                  </a:lnTo>
                  <a:lnTo>
                    <a:pt x="400" y="615"/>
                  </a:lnTo>
                  <a:lnTo>
                    <a:pt x="400" y="623"/>
                  </a:lnTo>
                  <a:lnTo>
                    <a:pt x="398" y="625"/>
                  </a:lnTo>
                  <a:lnTo>
                    <a:pt x="398" y="629"/>
                  </a:lnTo>
                  <a:lnTo>
                    <a:pt x="402" y="639"/>
                  </a:lnTo>
                  <a:lnTo>
                    <a:pt x="400" y="642"/>
                  </a:lnTo>
                  <a:lnTo>
                    <a:pt x="390" y="639"/>
                  </a:lnTo>
                  <a:lnTo>
                    <a:pt x="385" y="639"/>
                  </a:lnTo>
                  <a:lnTo>
                    <a:pt x="372" y="644"/>
                  </a:lnTo>
                  <a:lnTo>
                    <a:pt x="367" y="639"/>
                  </a:lnTo>
                  <a:lnTo>
                    <a:pt x="349" y="642"/>
                  </a:lnTo>
                  <a:lnTo>
                    <a:pt x="345" y="642"/>
                  </a:lnTo>
                  <a:lnTo>
                    <a:pt x="339" y="644"/>
                  </a:lnTo>
                  <a:lnTo>
                    <a:pt x="334" y="637"/>
                  </a:lnTo>
                  <a:lnTo>
                    <a:pt x="325" y="642"/>
                  </a:lnTo>
                  <a:lnTo>
                    <a:pt x="325" y="654"/>
                  </a:lnTo>
                  <a:lnTo>
                    <a:pt x="319" y="656"/>
                  </a:lnTo>
                  <a:lnTo>
                    <a:pt x="315" y="651"/>
                  </a:lnTo>
                  <a:lnTo>
                    <a:pt x="293" y="646"/>
                  </a:lnTo>
                  <a:lnTo>
                    <a:pt x="285" y="651"/>
                  </a:lnTo>
                  <a:lnTo>
                    <a:pt x="282" y="658"/>
                  </a:lnTo>
                  <a:lnTo>
                    <a:pt x="282" y="666"/>
                  </a:lnTo>
                  <a:lnTo>
                    <a:pt x="280" y="666"/>
                  </a:lnTo>
                  <a:lnTo>
                    <a:pt x="277" y="661"/>
                  </a:lnTo>
                  <a:lnTo>
                    <a:pt x="271" y="658"/>
                  </a:lnTo>
                  <a:lnTo>
                    <a:pt x="265" y="651"/>
                  </a:lnTo>
                  <a:lnTo>
                    <a:pt x="267" y="644"/>
                  </a:lnTo>
                  <a:lnTo>
                    <a:pt x="260" y="632"/>
                  </a:lnTo>
                  <a:lnTo>
                    <a:pt x="262" y="627"/>
                  </a:lnTo>
                  <a:lnTo>
                    <a:pt x="255" y="611"/>
                  </a:lnTo>
                  <a:lnTo>
                    <a:pt x="247" y="601"/>
                  </a:lnTo>
                  <a:lnTo>
                    <a:pt x="240" y="606"/>
                  </a:lnTo>
                  <a:lnTo>
                    <a:pt x="236" y="606"/>
                  </a:lnTo>
                  <a:lnTo>
                    <a:pt x="236" y="603"/>
                  </a:lnTo>
                  <a:lnTo>
                    <a:pt x="233" y="601"/>
                  </a:lnTo>
                  <a:lnTo>
                    <a:pt x="228" y="594"/>
                  </a:lnTo>
                  <a:lnTo>
                    <a:pt x="224" y="584"/>
                  </a:lnTo>
                  <a:lnTo>
                    <a:pt x="228" y="582"/>
                  </a:lnTo>
                  <a:lnTo>
                    <a:pt x="228" y="568"/>
                  </a:lnTo>
                  <a:lnTo>
                    <a:pt x="222" y="558"/>
                  </a:lnTo>
                  <a:lnTo>
                    <a:pt x="216" y="555"/>
                  </a:lnTo>
                  <a:lnTo>
                    <a:pt x="205" y="534"/>
                  </a:lnTo>
                  <a:lnTo>
                    <a:pt x="203" y="524"/>
                  </a:lnTo>
                  <a:lnTo>
                    <a:pt x="201" y="510"/>
                  </a:lnTo>
                  <a:lnTo>
                    <a:pt x="201" y="501"/>
                  </a:lnTo>
                  <a:lnTo>
                    <a:pt x="196" y="498"/>
                  </a:lnTo>
                  <a:lnTo>
                    <a:pt x="198" y="491"/>
                  </a:lnTo>
                  <a:lnTo>
                    <a:pt x="196" y="489"/>
                  </a:lnTo>
                  <a:lnTo>
                    <a:pt x="189" y="484"/>
                  </a:lnTo>
                  <a:lnTo>
                    <a:pt x="186" y="474"/>
                  </a:lnTo>
                  <a:lnTo>
                    <a:pt x="181" y="474"/>
                  </a:lnTo>
                  <a:lnTo>
                    <a:pt x="173" y="489"/>
                  </a:lnTo>
                  <a:lnTo>
                    <a:pt x="165" y="498"/>
                  </a:lnTo>
                  <a:lnTo>
                    <a:pt x="160" y="498"/>
                  </a:lnTo>
                  <a:lnTo>
                    <a:pt x="155" y="508"/>
                  </a:lnTo>
                  <a:lnTo>
                    <a:pt x="149" y="510"/>
                  </a:lnTo>
                  <a:lnTo>
                    <a:pt x="141" y="501"/>
                  </a:lnTo>
                  <a:lnTo>
                    <a:pt x="140" y="496"/>
                  </a:lnTo>
                  <a:lnTo>
                    <a:pt x="132" y="496"/>
                  </a:lnTo>
                  <a:lnTo>
                    <a:pt x="130" y="486"/>
                  </a:lnTo>
                  <a:lnTo>
                    <a:pt x="136" y="482"/>
                  </a:lnTo>
                  <a:lnTo>
                    <a:pt x="136" y="477"/>
                  </a:lnTo>
                  <a:lnTo>
                    <a:pt x="133" y="471"/>
                  </a:lnTo>
                  <a:lnTo>
                    <a:pt x="132" y="464"/>
                  </a:lnTo>
                  <a:lnTo>
                    <a:pt x="133" y="459"/>
                  </a:lnTo>
                  <a:lnTo>
                    <a:pt x="138" y="455"/>
                  </a:lnTo>
                  <a:lnTo>
                    <a:pt x="146" y="450"/>
                  </a:lnTo>
                  <a:lnTo>
                    <a:pt x="144" y="443"/>
                  </a:lnTo>
                  <a:lnTo>
                    <a:pt x="144" y="435"/>
                  </a:lnTo>
                  <a:lnTo>
                    <a:pt x="140" y="433"/>
                  </a:lnTo>
                  <a:lnTo>
                    <a:pt x="136" y="426"/>
                  </a:lnTo>
                  <a:lnTo>
                    <a:pt x="140" y="422"/>
                  </a:lnTo>
                  <a:lnTo>
                    <a:pt x="140" y="419"/>
                  </a:lnTo>
                  <a:lnTo>
                    <a:pt x="135" y="414"/>
                  </a:lnTo>
                  <a:lnTo>
                    <a:pt x="135" y="409"/>
                  </a:lnTo>
                  <a:lnTo>
                    <a:pt x="141" y="407"/>
                  </a:lnTo>
                  <a:lnTo>
                    <a:pt x="141" y="402"/>
                  </a:lnTo>
                  <a:lnTo>
                    <a:pt x="140" y="395"/>
                  </a:lnTo>
                  <a:lnTo>
                    <a:pt x="141" y="393"/>
                  </a:lnTo>
                  <a:lnTo>
                    <a:pt x="146" y="371"/>
                  </a:lnTo>
                  <a:lnTo>
                    <a:pt x="145" y="361"/>
                  </a:lnTo>
                  <a:lnTo>
                    <a:pt x="149" y="360"/>
                  </a:lnTo>
                  <a:lnTo>
                    <a:pt x="149" y="352"/>
                  </a:lnTo>
                  <a:lnTo>
                    <a:pt x="151" y="340"/>
                  </a:lnTo>
                  <a:lnTo>
                    <a:pt x="149" y="337"/>
                  </a:lnTo>
                  <a:lnTo>
                    <a:pt x="145" y="337"/>
                  </a:lnTo>
                  <a:lnTo>
                    <a:pt x="140" y="340"/>
                  </a:lnTo>
                  <a:lnTo>
                    <a:pt x="133" y="340"/>
                  </a:lnTo>
                  <a:lnTo>
                    <a:pt x="127" y="342"/>
                  </a:lnTo>
                  <a:lnTo>
                    <a:pt x="125" y="340"/>
                  </a:lnTo>
                  <a:lnTo>
                    <a:pt x="125" y="335"/>
                  </a:lnTo>
                  <a:lnTo>
                    <a:pt x="122" y="326"/>
                  </a:lnTo>
                  <a:lnTo>
                    <a:pt x="114" y="333"/>
                  </a:lnTo>
                  <a:lnTo>
                    <a:pt x="110" y="333"/>
                  </a:lnTo>
                  <a:lnTo>
                    <a:pt x="112" y="326"/>
                  </a:lnTo>
                  <a:lnTo>
                    <a:pt x="105" y="319"/>
                  </a:lnTo>
                  <a:lnTo>
                    <a:pt x="102" y="316"/>
                  </a:lnTo>
                  <a:lnTo>
                    <a:pt x="97" y="311"/>
                  </a:lnTo>
                  <a:lnTo>
                    <a:pt x="97" y="302"/>
                  </a:lnTo>
                  <a:lnTo>
                    <a:pt x="90" y="292"/>
                  </a:lnTo>
                  <a:lnTo>
                    <a:pt x="86" y="287"/>
                  </a:lnTo>
                  <a:lnTo>
                    <a:pt x="78" y="272"/>
                  </a:lnTo>
                  <a:lnTo>
                    <a:pt x="67" y="261"/>
                  </a:lnTo>
                  <a:lnTo>
                    <a:pt x="64" y="254"/>
                  </a:lnTo>
                  <a:lnTo>
                    <a:pt x="47" y="246"/>
                  </a:lnTo>
                  <a:lnTo>
                    <a:pt x="45" y="240"/>
                  </a:lnTo>
                  <a:lnTo>
                    <a:pt x="42" y="237"/>
                  </a:lnTo>
                  <a:lnTo>
                    <a:pt x="28" y="227"/>
                  </a:lnTo>
                  <a:lnTo>
                    <a:pt x="34" y="222"/>
                  </a:lnTo>
                  <a:lnTo>
                    <a:pt x="34" y="220"/>
                  </a:lnTo>
                  <a:lnTo>
                    <a:pt x="28" y="211"/>
                  </a:lnTo>
                  <a:lnTo>
                    <a:pt x="30" y="209"/>
                  </a:lnTo>
                  <a:lnTo>
                    <a:pt x="32" y="201"/>
                  </a:lnTo>
                  <a:lnTo>
                    <a:pt x="28" y="196"/>
                  </a:lnTo>
                  <a:lnTo>
                    <a:pt x="28" y="189"/>
                  </a:lnTo>
                  <a:lnTo>
                    <a:pt x="22" y="183"/>
                  </a:lnTo>
                  <a:lnTo>
                    <a:pt x="18" y="179"/>
                  </a:lnTo>
                  <a:lnTo>
                    <a:pt x="15" y="172"/>
                  </a:lnTo>
                  <a:lnTo>
                    <a:pt x="2" y="151"/>
                  </a:lnTo>
                  <a:lnTo>
                    <a:pt x="0" y="146"/>
                  </a:lnTo>
                  <a:lnTo>
                    <a:pt x="0" y="2"/>
                  </a:lnTo>
                  <a:lnTo>
                    <a:pt x="804" y="2"/>
                  </a:lnTo>
                  <a:lnTo>
                    <a:pt x="824" y="0"/>
                  </a:lnTo>
                  <a:lnTo>
                    <a:pt x="894" y="0"/>
                  </a:lnTo>
                  <a:lnTo>
                    <a:pt x="912" y="2"/>
                  </a:lnTo>
                  <a:lnTo>
                    <a:pt x="933" y="0"/>
                  </a:lnTo>
                  <a:lnTo>
                    <a:pt x="1034" y="0"/>
                  </a:lnTo>
                  <a:lnTo>
                    <a:pt x="1052" y="2"/>
                  </a:lnTo>
                  <a:lnTo>
                    <a:pt x="1050" y="53"/>
                  </a:lnTo>
                  <a:lnTo>
                    <a:pt x="1052" y="89"/>
                  </a:lnTo>
                  <a:lnTo>
                    <a:pt x="1052" y="393"/>
                  </a:lnTo>
                  <a:lnTo>
                    <a:pt x="1050" y="440"/>
                  </a:lnTo>
                  <a:lnTo>
                    <a:pt x="1052" y="450"/>
                  </a:lnTo>
                  <a:lnTo>
                    <a:pt x="1050" y="546"/>
                  </a:lnTo>
                  <a:lnTo>
                    <a:pt x="1050" y="575"/>
                  </a:lnTo>
                  <a:lnTo>
                    <a:pt x="725" y="575"/>
                  </a:lnTo>
                  <a:lnTo>
                    <a:pt x="712" y="577"/>
                  </a:lnTo>
                  <a:lnTo>
                    <a:pt x="680" y="575"/>
                  </a:lnTo>
                  <a:lnTo>
                    <a:pt x="652" y="577"/>
                  </a:lnTo>
                  <a:lnTo>
                    <a:pt x="439" y="577"/>
                  </a:lnTo>
                  <a:lnTo>
                    <a:pt x="437" y="649"/>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32" name="Freeform 31"/>
            <p:cNvSpPr>
              <a:spLocks/>
            </p:cNvSpPr>
            <p:nvPr/>
          </p:nvSpPr>
          <p:spPr bwMode="ltGray">
            <a:xfrm>
              <a:off x="2566" y="1648"/>
              <a:ext cx="690" cy="380"/>
            </a:xfrm>
            <a:custGeom>
              <a:avLst/>
              <a:gdLst>
                <a:gd name="T0" fmla="*/ 0 w 764"/>
                <a:gd name="T1" fmla="*/ 0 h 435"/>
                <a:gd name="T2" fmla="*/ 33 w 764"/>
                <a:gd name="T3" fmla="*/ 2 h 435"/>
                <a:gd name="T4" fmla="*/ 63 w 764"/>
                <a:gd name="T5" fmla="*/ 2 h 435"/>
                <a:gd name="T6" fmla="*/ 143 w 764"/>
                <a:gd name="T7" fmla="*/ 0 h 435"/>
                <a:gd name="T8" fmla="*/ 175 w 764"/>
                <a:gd name="T9" fmla="*/ 0 h 435"/>
                <a:gd name="T10" fmla="*/ 177 w 764"/>
                <a:gd name="T11" fmla="*/ 3 h 435"/>
                <a:gd name="T12" fmla="*/ 178 w 764"/>
                <a:gd name="T13" fmla="*/ 3 h 435"/>
                <a:gd name="T14" fmla="*/ 182 w 764"/>
                <a:gd name="T15" fmla="*/ 5 h 435"/>
                <a:gd name="T16" fmla="*/ 183 w 764"/>
                <a:gd name="T17" fmla="*/ 6 h 435"/>
                <a:gd name="T18" fmla="*/ 188 w 764"/>
                <a:gd name="T19" fmla="*/ 8 h 435"/>
                <a:gd name="T20" fmla="*/ 190 w 764"/>
                <a:gd name="T21" fmla="*/ 9 h 435"/>
                <a:gd name="T22" fmla="*/ 195 w 764"/>
                <a:gd name="T23" fmla="*/ 8 h 435"/>
                <a:gd name="T24" fmla="*/ 198 w 764"/>
                <a:gd name="T25" fmla="*/ 7 h 435"/>
                <a:gd name="T26" fmla="*/ 200 w 764"/>
                <a:gd name="T27" fmla="*/ 7 h 435"/>
                <a:gd name="T28" fmla="*/ 202 w 764"/>
                <a:gd name="T29" fmla="*/ 7 h 435"/>
                <a:gd name="T30" fmla="*/ 210 w 764"/>
                <a:gd name="T31" fmla="*/ 7 h 435"/>
                <a:gd name="T32" fmla="*/ 214 w 764"/>
                <a:gd name="T33" fmla="*/ 6 h 435"/>
                <a:gd name="T34" fmla="*/ 216 w 764"/>
                <a:gd name="T35" fmla="*/ 7 h 435"/>
                <a:gd name="T36" fmla="*/ 217 w 764"/>
                <a:gd name="T37" fmla="*/ 8 h 435"/>
                <a:gd name="T38" fmla="*/ 221 w 764"/>
                <a:gd name="T39" fmla="*/ 9 h 435"/>
                <a:gd name="T40" fmla="*/ 224 w 764"/>
                <a:gd name="T41" fmla="*/ 10 h 435"/>
                <a:gd name="T42" fmla="*/ 227 w 764"/>
                <a:gd name="T43" fmla="*/ 11 h 435"/>
                <a:gd name="T44" fmla="*/ 230 w 764"/>
                <a:gd name="T45" fmla="*/ 12 h 435"/>
                <a:gd name="T46" fmla="*/ 231 w 764"/>
                <a:gd name="T47" fmla="*/ 15 h 435"/>
                <a:gd name="T48" fmla="*/ 236 w 764"/>
                <a:gd name="T49" fmla="*/ 18 h 435"/>
                <a:gd name="T50" fmla="*/ 238 w 764"/>
                <a:gd name="T51" fmla="*/ 19 h 435"/>
                <a:gd name="T52" fmla="*/ 240 w 764"/>
                <a:gd name="T53" fmla="*/ 20 h 435"/>
                <a:gd name="T54" fmla="*/ 242 w 764"/>
                <a:gd name="T55" fmla="*/ 23 h 435"/>
                <a:gd name="T56" fmla="*/ 241 w 764"/>
                <a:gd name="T57" fmla="*/ 26 h 435"/>
                <a:gd name="T58" fmla="*/ 245 w 764"/>
                <a:gd name="T59" fmla="*/ 30 h 435"/>
                <a:gd name="T60" fmla="*/ 245 w 764"/>
                <a:gd name="T61" fmla="*/ 33 h 435"/>
                <a:gd name="T62" fmla="*/ 247 w 764"/>
                <a:gd name="T63" fmla="*/ 36 h 435"/>
                <a:gd name="T64" fmla="*/ 248 w 764"/>
                <a:gd name="T65" fmla="*/ 38 h 435"/>
                <a:gd name="T66" fmla="*/ 249 w 764"/>
                <a:gd name="T67" fmla="*/ 41 h 435"/>
                <a:gd name="T68" fmla="*/ 251 w 764"/>
                <a:gd name="T69" fmla="*/ 45 h 435"/>
                <a:gd name="T70" fmla="*/ 250 w 764"/>
                <a:gd name="T71" fmla="*/ 48 h 435"/>
                <a:gd name="T72" fmla="*/ 252 w 764"/>
                <a:gd name="T73" fmla="*/ 52 h 435"/>
                <a:gd name="T74" fmla="*/ 254 w 764"/>
                <a:gd name="T75" fmla="*/ 52 h 435"/>
                <a:gd name="T76" fmla="*/ 251 w 764"/>
                <a:gd name="T77" fmla="*/ 54 h 435"/>
                <a:gd name="T78" fmla="*/ 255 w 764"/>
                <a:gd name="T79" fmla="*/ 56 h 435"/>
                <a:gd name="T80" fmla="*/ 256 w 764"/>
                <a:gd name="T81" fmla="*/ 58 h 435"/>
                <a:gd name="T82" fmla="*/ 256 w 764"/>
                <a:gd name="T83" fmla="*/ 62 h 435"/>
                <a:gd name="T84" fmla="*/ 257 w 764"/>
                <a:gd name="T85" fmla="*/ 63 h 435"/>
                <a:gd name="T86" fmla="*/ 257 w 764"/>
                <a:gd name="T87" fmla="*/ 66 h 435"/>
                <a:gd name="T88" fmla="*/ 257 w 764"/>
                <a:gd name="T89" fmla="*/ 69 h 435"/>
                <a:gd name="T90" fmla="*/ 257 w 764"/>
                <a:gd name="T91" fmla="*/ 71 h 435"/>
                <a:gd name="T92" fmla="*/ 257 w 764"/>
                <a:gd name="T93" fmla="*/ 71 h 435"/>
                <a:gd name="T94" fmla="*/ 260 w 764"/>
                <a:gd name="T95" fmla="*/ 76 h 435"/>
                <a:gd name="T96" fmla="*/ 258 w 764"/>
                <a:gd name="T97" fmla="*/ 80 h 435"/>
                <a:gd name="T98" fmla="*/ 257 w 764"/>
                <a:gd name="T99" fmla="*/ 82 h 435"/>
                <a:gd name="T100" fmla="*/ 259 w 764"/>
                <a:gd name="T101" fmla="*/ 86 h 435"/>
                <a:gd name="T102" fmla="*/ 263 w 764"/>
                <a:gd name="T103" fmla="*/ 90 h 435"/>
                <a:gd name="T104" fmla="*/ 263 w 764"/>
                <a:gd name="T105" fmla="*/ 90 h 435"/>
                <a:gd name="T106" fmla="*/ 265 w 764"/>
                <a:gd name="T107" fmla="*/ 93 h 435"/>
                <a:gd name="T108" fmla="*/ 266 w 764"/>
                <a:gd name="T109" fmla="*/ 98 h 435"/>
                <a:gd name="T110" fmla="*/ 269 w 764"/>
                <a:gd name="T111" fmla="*/ 100 h 435"/>
                <a:gd name="T112" fmla="*/ 271 w 764"/>
                <a:gd name="T113" fmla="*/ 103 h 435"/>
                <a:gd name="T114" fmla="*/ 274 w 764"/>
                <a:gd name="T115" fmla="*/ 106 h 435"/>
                <a:gd name="T116" fmla="*/ 274 w 764"/>
                <a:gd name="T117" fmla="*/ 108 h 435"/>
                <a:gd name="T118" fmla="*/ 275 w 764"/>
                <a:gd name="T119" fmla="*/ 112 h 435"/>
                <a:gd name="T120" fmla="*/ 154 w 764"/>
                <a:gd name="T121" fmla="*/ 112 h 435"/>
                <a:gd name="T122" fmla="*/ 64 w 764"/>
                <a:gd name="T123" fmla="*/ 112 h 435"/>
                <a:gd name="T124" fmla="*/ 0 w 764"/>
                <a:gd name="T125" fmla="*/ 75 h 4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435"/>
                <a:gd name="T191" fmla="*/ 764 w 764"/>
                <a:gd name="T192" fmla="*/ 435 h 4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435">
                  <a:moveTo>
                    <a:pt x="0" y="288"/>
                  </a:moveTo>
                  <a:lnTo>
                    <a:pt x="0" y="0"/>
                  </a:lnTo>
                  <a:lnTo>
                    <a:pt x="47" y="0"/>
                  </a:lnTo>
                  <a:lnTo>
                    <a:pt x="92" y="2"/>
                  </a:lnTo>
                  <a:lnTo>
                    <a:pt x="111" y="0"/>
                  </a:lnTo>
                  <a:lnTo>
                    <a:pt x="174" y="2"/>
                  </a:lnTo>
                  <a:lnTo>
                    <a:pt x="337" y="2"/>
                  </a:lnTo>
                  <a:lnTo>
                    <a:pt x="396" y="0"/>
                  </a:lnTo>
                  <a:lnTo>
                    <a:pt x="418" y="2"/>
                  </a:lnTo>
                  <a:lnTo>
                    <a:pt x="486" y="0"/>
                  </a:lnTo>
                  <a:lnTo>
                    <a:pt x="486" y="2"/>
                  </a:lnTo>
                  <a:lnTo>
                    <a:pt x="489" y="5"/>
                  </a:lnTo>
                  <a:lnTo>
                    <a:pt x="490" y="10"/>
                  </a:lnTo>
                  <a:lnTo>
                    <a:pt x="493" y="12"/>
                  </a:lnTo>
                  <a:lnTo>
                    <a:pt x="495" y="12"/>
                  </a:lnTo>
                  <a:lnTo>
                    <a:pt x="503" y="19"/>
                  </a:lnTo>
                  <a:lnTo>
                    <a:pt x="505" y="17"/>
                  </a:lnTo>
                  <a:lnTo>
                    <a:pt x="508" y="22"/>
                  </a:lnTo>
                  <a:lnTo>
                    <a:pt x="514" y="25"/>
                  </a:lnTo>
                  <a:lnTo>
                    <a:pt x="518" y="29"/>
                  </a:lnTo>
                  <a:lnTo>
                    <a:pt x="523" y="33"/>
                  </a:lnTo>
                  <a:lnTo>
                    <a:pt x="528" y="33"/>
                  </a:lnTo>
                  <a:lnTo>
                    <a:pt x="532" y="36"/>
                  </a:lnTo>
                  <a:lnTo>
                    <a:pt x="539" y="31"/>
                  </a:lnTo>
                  <a:lnTo>
                    <a:pt x="541" y="25"/>
                  </a:lnTo>
                  <a:lnTo>
                    <a:pt x="547" y="25"/>
                  </a:lnTo>
                  <a:lnTo>
                    <a:pt x="550" y="27"/>
                  </a:lnTo>
                  <a:lnTo>
                    <a:pt x="552" y="25"/>
                  </a:lnTo>
                  <a:lnTo>
                    <a:pt x="557" y="27"/>
                  </a:lnTo>
                  <a:lnTo>
                    <a:pt x="560" y="27"/>
                  </a:lnTo>
                  <a:lnTo>
                    <a:pt x="563" y="25"/>
                  </a:lnTo>
                  <a:lnTo>
                    <a:pt x="582" y="25"/>
                  </a:lnTo>
                  <a:lnTo>
                    <a:pt x="587" y="22"/>
                  </a:lnTo>
                  <a:lnTo>
                    <a:pt x="591" y="22"/>
                  </a:lnTo>
                  <a:lnTo>
                    <a:pt x="597" y="25"/>
                  </a:lnTo>
                  <a:lnTo>
                    <a:pt x="598" y="27"/>
                  </a:lnTo>
                  <a:lnTo>
                    <a:pt x="598" y="29"/>
                  </a:lnTo>
                  <a:lnTo>
                    <a:pt x="601" y="29"/>
                  </a:lnTo>
                  <a:lnTo>
                    <a:pt x="608" y="36"/>
                  </a:lnTo>
                  <a:lnTo>
                    <a:pt x="611" y="36"/>
                  </a:lnTo>
                  <a:lnTo>
                    <a:pt x="619" y="38"/>
                  </a:lnTo>
                  <a:lnTo>
                    <a:pt x="621" y="41"/>
                  </a:lnTo>
                  <a:lnTo>
                    <a:pt x="624" y="41"/>
                  </a:lnTo>
                  <a:lnTo>
                    <a:pt x="629" y="43"/>
                  </a:lnTo>
                  <a:lnTo>
                    <a:pt x="634" y="43"/>
                  </a:lnTo>
                  <a:lnTo>
                    <a:pt x="636" y="48"/>
                  </a:lnTo>
                  <a:lnTo>
                    <a:pt x="641" y="48"/>
                  </a:lnTo>
                  <a:lnTo>
                    <a:pt x="642" y="58"/>
                  </a:lnTo>
                  <a:lnTo>
                    <a:pt x="649" y="65"/>
                  </a:lnTo>
                  <a:lnTo>
                    <a:pt x="652" y="72"/>
                  </a:lnTo>
                  <a:lnTo>
                    <a:pt x="655" y="69"/>
                  </a:lnTo>
                  <a:lnTo>
                    <a:pt x="658" y="74"/>
                  </a:lnTo>
                  <a:lnTo>
                    <a:pt x="661" y="77"/>
                  </a:lnTo>
                  <a:lnTo>
                    <a:pt x="668" y="77"/>
                  </a:lnTo>
                  <a:lnTo>
                    <a:pt x="671" y="79"/>
                  </a:lnTo>
                  <a:lnTo>
                    <a:pt x="671" y="87"/>
                  </a:lnTo>
                  <a:lnTo>
                    <a:pt x="670" y="94"/>
                  </a:lnTo>
                  <a:lnTo>
                    <a:pt x="670" y="98"/>
                  </a:lnTo>
                  <a:lnTo>
                    <a:pt x="676" y="108"/>
                  </a:lnTo>
                  <a:lnTo>
                    <a:pt x="677" y="117"/>
                  </a:lnTo>
                  <a:lnTo>
                    <a:pt x="676" y="124"/>
                  </a:lnTo>
                  <a:lnTo>
                    <a:pt x="680" y="127"/>
                  </a:lnTo>
                  <a:lnTo>
                    <a:pt x="681" y="134"/>
                  </a:lnTo>
                  <a:lnTo>
                    <a:pt x="685" y="139"/>
                  </a:lnTo>
                  <a:lnTo>
                    <a:pt x="685" y="144"/>
                  </a:lnTo>
                  <a:lnTo>
                    <a:pt x="688" y="144"/>
                  </a:lnTo>
                  <a:lnTo>
                    <a:pt x="691" y="146"/>
                  </a:lnTo>
                  <a:lnTo>
                    <a:pt x="691" y="158"/>
                  </a:lnTo>
                  <a:lnTo>
                    <a:pt x="694" y="165"/>
                  </a:lnTo>
                  <a:lnTo>
                    <a:pt x="697" y="170"/>
                  </a:lnTo>
                  <a:lnTo>
                    <a:pt x="697" y="180"/>
                  </a:lnTo>
                  <a:lnTo>
                    <a:pt x="694" y="187"/>
                  </a:lnTo>
                  <a:lnTo>
                    <a:pt x="694" y="196"/>
                  </a:lnTo>
                  <a:lnTo>
                    <a:pt x="699" y="199"/>
                  </a:lnTo>
                  <a:lnTo>
                    <a:pt x="701" y="199"/>
                  </a:lnTo>
                  <a:lnTo>
                    <a:pt x="701" y="202"/>
                  </a:lnTo>
                  <a:lnTo>
                    <a:pt x="699" y="206"/>
                  </a:lnTo>
                  <a:lnTo>
                    <a:pt x="697" y="210"/>
                  </a:lnTo>
                  <a:lnTo>
                    <a:pt x="701" y="210"/>
                  </a:lnTo>
                  <a:lnTo>
                    <a:pt x="704" y="215"/>
                  </a:lnTo>
                  <a:lnTo>
                    <a:pt x="704" y="218"/>
                  </a:lnTo>
                  <a:lnTo>
                    <a:pt x="710" y="222"/>
                  </a:lnTo>
                  <a:lnTo>
                    <a:pt x="711" y="228"/>
                  </a:lnTo>
                  <a:lnTo>
                    <a:pt x="711" y="240"/>
                  </a:lnTo>
                  <a:lnTo>
                    <a:pt x="713" y="243"/>
                  </a:lnTo>
                  <a:lnTo>
                    <a:pt x="716" y="243"/>
                  </a:lnTo>
                  <a:lnTo>
                    <a:pt x="716" y="246"/>
                  </a:lnTo>
                  <a:lnTo>
                    <a:pt x="713" y="251"/>
                  </a:lnTo>
                  <a:lnTo>
                    <a:pt x="715" y="256"/>
                  </a:lnTo>
                  <a:lnTo>
                    <a:pt x="715" y="263"/>
                  </a:lnTo>
                  <a:lnTo>
                    <a:pt x="716" y="266"/>
                  </a:lnTo>
                  <a:lnTo>
                    <a:pt x="716" y="271"/>
                  </a:lnTo>
                  <a:lnTo>
                    <a:pt x="717" y="276"/>
                  </a:lnTo>
                  <a:lnTo>
                    <a:pt x="716" y="277"/>
                  </a:lnTo>
                  <a:lnTo>
                    <a:pt x="716" y="285"/>
                  </a:lnTo>
                  <a:lnTo>
                    <a:pt x="720" y="295"/>
                  </a:lnTo>
                  <a:lnTo>
                    <a:pt x="720" y="302"/>
                  </a:lnTo>
                  <a:lnTo>
                    <a:pt x="717" y="309"/>
                  </a:lnTo>
                  <a:lnTo>
                    <a:pt x="719" y="316"/>
                  </a:lnTo>
                  <a:lnTo>
                    <a:pt x="716" y="321"/>
                  </a:lnTo>
                  <a:lnTo>
                    <a:pt x="716" y="326"/>
                  </a:lnTo>
                  <a:lnTo>
                    <a:pt x="719" y="332"/>
                  </a:lnTo>
                  <a:lnTo>
                    <a:pt x="724" y="340"/>
                  </a:lnTo>
                  <a:lnTo>
                    <a:pt x="726" y="344"/>
                  </a:lnTo>
                  <a:lnTo>
                    <a:pt x="724" y="347"/>
                  </a:lnTo>
                  <a:lnTo>
                    <a:pt x="726" y="352"/>
                  </a:lnTo>
                  <a:lnTo>
                    <a:pt x="729" y="357"/>
                  </a:lnTo>
                  <a:lnTo>
                    <a:pt x="732" y="360"/>
                  </a:lnTo>
                  <a:lnTo>
                    <a:pt x="737" y="369"/>
                  </a:lnTo>
                  <a:lnTo>
                    <a:pt x="739" y="378"/>
                  </a:lnTo>
                  <a:lnTo>
                    <a:pt x="739" y="385"/>
                  </a:lnTo>
                  <a:lnTo>
                    <a:pt x="744" y="388"/>
                  </a:lnTo>
                  <a:lnTo>
                    <a:pt x="745" y="393"/>
                  </a:lnTo>
                  <a:lnTo>
                    <a:pt x="750" y="395"/>
                  </a:lnTo>
                  <a:lnTo>
                    <a:pt x="752" y="403"/>
                  </a:lnTo>
                  <a:lnTo>
                    <a:pt x="757" y="407"/>
                  </a:lnTo>
                  <a:lnTo>
                    <a:pt x="758" y="414"/>
                  </a:lnTo>
                  <a:lnTo>
                    <a:pt x="757" y="422"/>
                  </a:lnTo>
                  <a:lnTo>
                    <a:pt x="763" y="428"/>
                  </a:lnTo>
                  <a:lnTo>
                    <a:pt x="761" y="432"/>
                  </a:lnTo>
                  <a:lnTo>
                    <a:pt x="436" y="432"/>
                  </a:lnTo>
                  <a:lnTo>
                    <a:pt x="427" y="434"/>
                  </a:lnTo>
                  <a:lnTo>
                    <a:pt x="388" y="432"/>
                  </a:lnTo>
                  <a:lnTo>
                    <a:pt x="175" y="432"/>
                  </a:lnTo>
                  <a:lnTo>
                    <a:pt x="175" y="288"/>
                  </a:lnTo>
                  <a:lnTo>
                    <a:pt x="0" y="288"/>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33" name="Freeform 32"/>
            <p:cNvSpPr>
              <a:spLocks/>
            </p:cNvSpPr>
            <p:nvPr/>
          </p:nvSpPr>
          <p:spPr bwMode="ltGray">
            <a:xfrm>
              <a:off x="1305" y="1774"/>
              <a:ext cx="473" cy="875"/>
            </a:xfrm>
            <a:custGeom>
              <a:avLst/>
              <a:gdLst>
                <a:gd name="T0" fmla="*/ 96 w 523"/>
                <a:gd name="T1" fmla="*/ 0 h 1004"/>
                <a:gd name="T2" fmla="*/ 192 w 523"/>
                <a:gd name="T3" fmla="*/ 0 h 1004"/>
                <a:gd name="T4" fmla="*/ 192 w 523"/>
                <a:gd name="T5" fmla="*/ 188 h 1004"/>
                <a:gd name="T6" fmla="*/ 190 w 523"/>
                <a:gd name="T7" fmla="*/ 210 h 1004"/>
                <a:gd name="T8" fmla="*/ 190 w 523"/>
                <a:gd name="T9" fmla="*/ 214 h 1004"/>
                <a:gd name="T10" fmla="*/ 189 w 523"/>
                <a:gd name="T11" fmla="*/ 215 h 1004"/>
                <a:gd name="T12" fmla="*/ 188 w 523"/>
                <a:gd name="T13" fmla="*/ 217 h 1004"/>
                <a:gd name="T14" fmla="*/ 185 w 523"/>
                <a:gd name="T15" fmla="*/ 218 h 1004"/>
                <a:gd name="T16" fmla="*/ 184 w 523"/>
                <a:gd name="T17" fmla="*/ 218 h 1004"/>
                <a:gd name="T18" fmla="*/ 183 w 523"/>
                <a:gd name="T19" fmla="*/ 217 h 1004"/>
                <a:gd name="T20" fmla="*/ 182 w 523"/>
                <a:gd name="T21" fmla="*/ 214 h 1004"/>
                <a:gd name="T22" fmla="*/ 181 w 523"/>
                <a:gd name="T23" fmla="*/ 214 h 1004"/>
                <a:gd name="T24" fmla="*/ 175 w 523"/>
                <a:gd name="T25" fmla="*/ 214 h 1004"/>
                <a:gd name="T26" fmla="*/ 175 w 523"/>
                <a:gd name="T27" fmla="*/ 214 h 1004"/>
                <a:gd name="T28" fmla="*/ 170 w 523"/>
                <a:gd name="T29" fmla="*/ 214 h 1004"/>
                <a:gd name="T30" fmla="*/ 167 w 523"/>
                <a:gd name="T31" fmla="*/ 214 h 1004"/>
                <a:gd name="T32" fmla="*/ 167 w 523"/>
                <a:gd name="T33" fmla="*/ 216 h 1004"/>
                <a:gd name="T34" fmla="*/ 167 w 523"/>
                <a:gd name="T35" fmla="*/ 218 h 1004"/>
                <a:gd name="T36" fmla="*/ 167 w 523"/>
                <a:gd name="T37" fmla="*/ 220 h 1004"/>
                <a:gd name="T38" fmla="*/ 171 w 523"/>
                <a:gd name="T39" fmla="*/ 221 h 1004"/>
                <a:gd name="T40" fmla="*/ 170 w 523"/>
                <a:gd name="T41" fmla="*/ 226 h 1004"/>
                <a:gd name="T42" fmla="*/ 170 w 523"/>
                <a:gd name="T43" fmla="*/ 228 h 1004"/>
                <a:gd name="T44" fmla="*/ 171 w 523"/>
                <a:gd name="T45" fmla="*/ 230 h 1004"/>
                <a:gd name="T46" fmla="*/ 171 w 523"/>
                <a:gd name="T47" fmla="*/ 234 h 1004"/>
                <a:gd name="T48" fmla="*/ 172 w 523"/>
                <a:gd name="T49" fmla="*/ 234 h 1004"/>
                <a:gd name="T50" fmla="*/ 172 w 523"/>
                <a:gd name="T51" fmla="*/ 238 h 1004"/>
                <a:gd name="T52" fmla="*/ 173 w 523"/>
                <a:gd name="T53" fmla="*/ 240 h 1004"/>
                <a:gd name="T54" fmla="*/ 173 w 523"/>
                <a:gd name="T55" fmla="*/ 241 h 1004"/>
                <a:gd name="T56" fmla="*/ 175 w 523"/>
                <a:gd name="T57" fmla="*/ 245 h 1004"/>
                <a:gd name="T58" fmla="*/ 175 w 523"/>
                <a:gd name="T59" fmla="*/ 245 h 1004"/>
                <a:gd name="T60" fmla="*/ 175 w 523"/>
                <a:gd name="T61" fmla="*/ 248 h 1004"/>
                <a:gd name="T62" fmla="*/ 173 w 523"/>
                <a:gd name="T63" fmla="*/ 250 h 1004"/>
                <a:gd name="T64" fmla="*/ 172 w 523"/>
                <a:gd name="T65" fmla="*/ 251 h 1004"/>
                <a:gd name="T66" fmla="*/ 172 w 523"/>
                <a:gd name="T67" fmla="*/ 254 h 1004"/>
                <a:gd name="T68" fmla="*/ 138 w 523"/>
                <a:gd name="T69" fmla="*/ 224 h 1004"/>
                <a:gd name="T70" fmla="*/ 131 w 523"/>
                <a:gd name="T71" fmla="*/ 218 h 1004"/>
                <a:gd name="T72" fmla="*/ 90 w 523"/>
                <a:gd name="T73" fmla="*/ 182 h 1004"/>
                <a:gd name="T74" fmla="*/ 70 w 523"/>
                <a:gd name="T75" fmla="*/ 165 h 1004"/>
                <a:gd name="T76" fmla="*/ 50 w 523"/>
                <a:gd name="T77" fmla="*/ 150 h 1004"/>
                <a:gd name="T78" fmla="*/ 27 w 523"/>
                <a:gd name="T79" fmla="*/ 132 h 1004"/>
                <a:gd name="T80" fmla="*/ 22 w 523"/>
                <a:gd name="T81" fmla="*/ 126 h 1004"/>
                <a:gd name="T82" fmla="*/ 13 w 523"/>
                <a:gd name="T83" fmla="*/ 121 h 1004"/>
                <a:gd name="T84" fmla="*/ 1 w 523"/>
                <a:gd name="T85" fmla="*/ 110 h 1004"/>
                <a:gd name="T86" fmla="*/ 0 w 523"/>
                <a:gd name="T87" fmla="*/ 107 h 1004"/>
                <a:gd name="T88" fmla="*/ 0 w 523"/>
                <a:gd name="T89" fmla="*/ 0 h 1004"/>
                <a:gd name="T90" fmla="*/ 96 w 523"/>
                <a:gd name="T91" fmla="*/ 0 h 10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3"/>
                <a:gd name="T139" fmla="*/ 0 h 1004"/>
                <a:gd name="T140" fmla="*/ 523 w 523"/>
                <a:gd name="T141" fmla="*/ 1004 h 10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3" h="1004">
                  <a:moveTo>
                    <a:pt x="261" y="0"/>
                  </a:moveTo>
                  <a:lnTo>
                    <a:pt x="522" y="0"/>
                  </a:lnTo>
                  <a:lnTo>
                    <a:pt x="522" y="742"/>
                  </a:lnTo>
                  <a:lnTo>
                    <a:pt x="520" y="832"/>
                  </a:lnTo>
                  <a:lnTo>
                    <a:pt x="519" y="843"/>
                  </a:lnTo>
                  <a:lnTo>
                    <a:pt x="514" y="850"/>
                  </a:lnTo>
                  <a:lnTo>
                    <a:pt x="513" y="857"/>
                  </a:lnTo>
                  <a:lnTo>
                    <a:pt x="509" y="860"/>
                  </a:lnTo>
                  <a:lnTo>
                    <a:pt x="503" y="860"/>
                  </a:lnTo>
                  <a:lnTo>
                    <a:pt x="499" y="857"/>
                  </a:lnTo>
                  <a:lnTo>
                    <a:pt x="497" y="848"/>
                  </a:lnTo>
                  <a:lnTo>
                    <a:pt x="491" y="843"/>
                  </a:lnTo>
                  <a:lnTo>
                    <a:pt x="482" y="843"/>
                  </a:lnTo>
                  <a:lnTo>
                    <a:pt x="476" y="841"/>
                  </a:lnTo>
                  <a:lnTo>
                    <a:pt x="464" y="845"/>
                  </a:lnTo>
                  <a:lnTo>
                    <a:pt x="460" y="848"/>
                  </a:lnTo>
                  <a:lnTo>
                    <a:pt x="459" y="855"/>
                  </a:lnTo>
                  <a:lnTo>
                    <a:pt x="460" y="862"/>
                  </a:lnTo>
                  <a:lnTo>
                    <a:pt x="460" y="869"/>
                  </a:lnTo>
                  <a:lnTo>
                    <a:pt x="465" y="878"/>
                  </a:lnTo>
                  <a:lnTo>
                    <a:pt x="464" y="893"/>
                  </a:lnTo>
                  <a:lnTo>
                    <a:pt x="464" y="903"/>
                  </a:lnTo>
                  <a:lnTo>
                    <a:pt x="466" y="910"/>
                  </a:lnTo>
                  <a:lnTo>
                    <a:pt x="466" y="920"/>
                  </a:lnTo>
                  <a:lnTo>
                    <a:pt x="468" y="929"/>
                  </a:lnTo>
                  <a:lnTo>
                    <a:pt x="468" y="941"/>
                  </a:lnTo>
                  <a:lnTo>
                    <a:pt x="471" y="948"/>
                  </a:lnTo>
                  <a:lnTo>
                    <a:pt x="471" y="955"/>
                  </a:lnTo>
                  <a:lnTo>
                    <a:pt x="473" y="967"/>
                  </a:lnTo>
                  <a:lnTo>
                    <a:pt x="473" y="972"/>
                  </a:lnTo>
                  <a:lnTo>
                    <a:pt x="475" y="982"/>
                  </a:lnTo>
                  <a:lnTo>
                    <a:pt x="471" y="989"/>
                  </a:lnTo>
                  <a:lnTo>
                    <a:pt x="469" y="992"/>
                  </a:lnTo>
                  <a:lnTo>
                    <a:pt x="469" y="1003"/>
                  </a:lnTo>
                  <a:lnTo>
                    <a:pt x="379" y="886"/>
                  </a:lnTo>
                  <a:lnTo>
                    <a:pt x="358" y="862"/>
                  </a:lnTo>
                  <a:lnTo>
                    <a:pt x="247" y="721"/>
                  </a:lnTo>
                  <a:lnTo>
                    <a:pt x="189" y="651"/>
                  </a:lnTo>
                  <a:lnTo>
                    <a:pt x="138" y="591"/>
                  </a:lnTo>
                  <a:lnTo>
                    <a:pt x="75" y="519"/>
                  </a:lnTo>
                  <a:lnTo>
                    <a:pt x="60" y="500"/>
                  </a:lnTo>
                  <a:lnTo>
                    <a:pt x="37" y="476"/>
                  </a:lnTo>
                  <a:lnTo>
                    <a:pt x="1" y="433"/>
                  </a:lnTo>
                  <a:lnTo>
                    <a:pt x="0" y="422"/>
                  </a:lnTo>
                  <a:lnTo>
                    <a:pt x="0" y="0"/>
                  </a:lnTo>
                  <a:lnTo>
                    <a:pt x="261" y="0"/>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34" name="Freeform 33"/>
            <p:cNvSpPr>
              <a:spLocks/>
            </p:cNvSpPr>
            <p:nvPr/>
          </p:nvSpPr>
          <p:spPr bwMode="ltGray">
            <a:xfrm>
              <a:off x="5058" y="1360"/>
              <a:ext cx="145" cy="329"/>
            </a:xfrm>
            <a:custGeom>
              <a:avLst/>
              <a:gdLst>
                <a:gd name="T0" fmla="*/ 3 w 161"/>
                <a:gd name="T1" fmla="*/ 93 h 377"/>
                <a:gd name="T2" fmla="*/ 3 w 161"/>
                <a:gd name="T3" fmla="*/ 89 h 377"/>
                <a:gd name="T4" fmla="*/ 5 w 161"/>
                <a:gd name="T5" fmla="*/ 86 h 377"/>
                <a:gd name="T6" fmla="*/ 5 w 161"/>
                <a:gd name="T7" fmla="*/ 81 h 377"/>
                <a:gd name="T8" fmla="*/ 5 w 161"/>
                <a:gd name="T9" fmla="*/ 75 h 377"/>
                <a:gd name="T10" fmla="*/ 5 w 161"/>
                <a:gd name="T11" fmla="*/ 70 h 377"/>
                <a:gd name="T12" fmla="*/ 5 w 161"/>
                <a:gd name="T13" fmla="*/ 63 h 377"/>
                <a:gd name="T14" fmla="*/ 8 w 161"/>
                <a:gd name="T15" fmla="*/ 62 h 377"/>
                <a:gd name="T16" fmla="*/ 10 w 161"/>
                <a:gd name="T17" fmla="*/ 57 h 377"/>
                <a:gd name="T18" fmla="*/ 12 w 161"/>
                <a:gd name="T19" fmla="*/ 54 h 377"/>
                <a:gd name="T20" fmla="*/ 13 w 161"/>
                <a:gd name="T21" fmla="*/ 51 h 377"/>
                <a:gd name="T22" fmla="*/ 14 w 161"/>
                <a:gd name="T23" fmla="*/ 47 h 377"/>
                <a:gd name="T24" fmla="*/ 15 w 161"/>
                <a:gd name="T25" fmla="*/ 46 h 377"/>
                <a:gd name="T26" fmla="*/ 15 w 161"/>
                <a:gd name="T27" fmla="*/ 40 h 377"/>
                <a:gd name="T28" fmla="*/ 19 w 161"/>
                <a:gd name="T29" fmla="*/ 36 h 377"/>
                <a:gd name="T30" fmla="*/ 22 w 161"/>
                <a:gd name="T31" fmla="*/ 35 h 377"/>
                <a:gd name="T32" fmla="*/ 24 w 161"/>
                <a:gd name="T33" fmla="*/ 33 h 377"/>
                <a:gd name="T34" fmla="*/ 27 w 161"/>
                <a:gd name="T35" fmla="*/ 32 h 377"/>
                <a:gd name="T36" fmla="*/ 30 w 161"/>
                <a:gd name="T37" fmla="*/ 27 h 377"/>
                <a:gd name="T38" fmla="*/ 30 w 161"/>
                <a:gd name="T39" fmla="*/ 26 h 377"/>
                <a:gd name="T40" fmla="*/ 30 w 161"/>
                <a:gd name="T41" fmla="*/ 19 h 377"/>
                <a:gd name="T42" fmla="*/ 32 w 161"/>
                <a:gd name="T43" fmla="*/ 14 h 377"/>
                <a:gd name="T44" fmla="*/ 32 w 161"/>
                <a:gd name="T45" fmla="*/ 10 h 377"/>
                <a:gd name="T46" fmla="*/ 33 w 161"/>
                <a:gd name="T47" fmla="*/ 6 h 377"/>
                <a:gd name="T48" fmla="*/ 34 w 161"/>
                <a:gd name="T49" fmla="*/ 3 h 377"/>
                <a:gd name="T50" fmla="*/ 37 w 161"/>
                <a:gd name="T51" fmla="*/ 3 h 377"/>
                <a:gd name="T52" fmla="*/ 41 w 161"/>
                <a:gd name="T53" fmla="*/ 0 h 377"/>
                <a:gd name="T54" fmla="*/ 43 w 161"/>
                <a:gd name="T55" fmla="*/ 3 h 377"/>
                <a:gd name="T56" fmla="*/ 45 w 161"/>
                <a:gd name="T57" fmla="*/ 0 h 377"/>
                <a:gd name="T58" fmla="*/ 49 w 161"/>
                <a:gd name="T59" fmla="*/ 57 h 377"/>
                <a:gd name="T60" fmla="*/ 50 w 161"/>
                <a:gd name="T61" fmla="*/ 65 h 377"/>
                <a:gd name="T62" fmla="*/ 49 w 161"/>
                <a:gd name="T63" fmla="*/ 67 h 377"/>
                <a:gd name="T64" fmla="*/ 50 w 161"/>
                <a:gd name="T65" fmla="*/ 72 h 377"/>
                <a:gd name="T66" fmla="*/ 53 w 161"/>
                <a:gd name="T67" fmla="*/ 75 h 377"/>
                <a:gd name="T68" fmla="*/ 53 w 161"/>
                <a:gd name="T69" fmla="*/ 79 h 377"/>
                <a:gd name="T70" fmla="*/ 56 w 161"/>
                <a:gd name="T71" fmla="*/ 81 h 377"/>
                <a:gd name="T72" fmla="*/ 56 w 161"/>
                <a:gd name="T73" fmla="*/ 84 h 377"/>
                <a:gd name="T74" fmla="*/ 53 w 161"/>
                <a:gd name="T75" fmla="*/ 90 h 377"/>
                <a:gd name="T76" fmla="*/ 47 w 161"/>
                <a:gd name="T77" fmla="*/ 89 h 377"/>
                <a:gd name="T78" fmla="*/ 45 w 161"/>
                <a:gd name="T79" fmla="*/ 93 h 377"/>
                <a:gd name="T80" fmla="*/ 41 w 161"/>
                <a:gd name="T81" fmla="*/ 93 h 377"/>
                <a:gd name="T82" fmla="*/ 41 w 161"/>
                <a:gd name="T83" fmla="*/ 95 h 377"/>
                <a:gd name="T84" fmla="*/ 38 w 161"/>
                <a:gd name="T85" fmla="*/ 97 h 377"/>
                <a:gd name="T86" fmla="*/ 25 w 161"/>
                <a:gd name="T87" fmla="*/ 95 h 377"/>
                <a:gd name="T88" fmla="*/ 9 w 161"/>
                <a:gd name="T89" fmla="*/ 95 h 3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
                <a:gd name="T136" fmla="*/ 0 h 377"/>
                <a:gd name="T137" fmla="*/ 161 w 161"/>
                <a:gd name="T138" fmla="*/ 377 h 3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 h="377">
                  <a:moveTo>
                    <a:pt x="7" y="371"/>
                  </a:moveTo>
                  <a:lnTo>
                    <a:pt x="3" y="361"/>
                  </a:lnTo>
                  <a:lnTo>
                    <a:pt x="0" y="349"/>
                  </a:lnTo>
                  <a:lnTo>
                    <a:pt x="3" y="345"/>
                  </a:lnTo>
                  <a:lnTo>
                    <a:pt x="3" y="340"/>
                  </a:lnTo>
                  <a:lnTo>
                    <a:pt x="7" y="332"/>
                  </a:lnTo>
                  <a:lnTo>
                    <a:pt x="8" y="327"/>
                  </a:lnTo>
                  <a:lnTo>
                    <a:pt x="8" y="321"/>
                  </a:lnTo>
                  <a:lnTo>
                    <a:pt x="10" y="316"/>
                  </a:lnTo>
                  <a:lnTo>
                    <a:pt x="10" y="292"/>
                  </a:lnTo>
                  <a:lnTo>
                    <a:pt x="13" y="284"/>
                  </a:lnTo>
                  <a:lnTo>
                    <a:pt x="13" y="270"/>
                  </a:lnTo>
                  <a:lnTo>
                    <a:pt x="15" y="251"/>
                  </a:lnTo>
                  <a:lnTo>
                    <a:pt x="15" y="248"/>
                  </a:lnTo>
                  <a:lnTo>
                    <a:pt x="18" y="246"/>
                  </a:lnTo>
                  <a:lnTo>
                    <a:pt x="21" y="239"/>
                  </a:lnTo>
                  <a:lnTo>
                    <a:pt x="23" y="230"/>
                  </a:lnTo>
                  <a:lnTo>
                    <a:pt x="27" y="225"/>
                  </a:lnTo>
                  <a:lnTo>
                    <a:pt x="29" y="220"/>
                  </a:lnTo>
                  <a:lnTo>
                    <a:pt x="33" y="213"/>
                  </a:lnTo>
                  <a:lnTo>
                    <a:pt x="33" y="208"/>
                  </a:lnTo>
                  <a:lnTo>
                    <a:pt x="36" y="198"/>
                  </a:lnTo>
                  <a:lnTo>
                    <a:pt x="38" y="194"/>
                  </a:lnTo>
                  <a:lnTo>
                    <a:pt x="38" y="186"/>
                  </a:lnTo>
                  <a:lnTo>
                    <a:pt x="41" y="182"/>
                  </a:lnTo>
                  <a:lnTo>
                    <a:pt x="43" y="180"/>
                  </a:lnTo>
                  <a:lnTo>
                    <a:pt x="44" y="175"/>
                  </a:lnTo>
                  <a:lnTo>
                    <a:pt x="44" y="157"/>
                  </a:lnTo>
                  <a:lnTo>
                    <a:pt x="47" y="146"/>
                  </a:lnTo>
                  <a:lnTo>
                    <a:pt x="52" y="141"/>
                  </a:lnTo>
                  <a:lnTo>
                    <a:pt x="59" y="138"/>
                  </a:lnTo>
                  <a:lnTo>
                    <a:pt x="62" y="138"/>
                  </a:lnTo>
                  <a:lnTo>
                    <a:pt x="65" y="136"/>
                  </a:lnTo>
                  <a:lnTo>
                    <a:pt x="68" y="131"/>
                  </a:lnTo>
                  <a:lnTo>
                    <a:pt x="69" y="131"/>
                  </a:lnTo>
                  <a:lnTo>
                    <a:pt x="78" y="124"/>
                  </a:lnTo>
                  <a:lnTo>
                    <a:pt x="84" y="114"/>
                  </a:lnTo>
                  <a:lnTo>
                    <a:pt x="85" y="107"/>
                  </a:lnTo>
                  <a:lnTo>
                    <a:pt x="87" y="105"/>
                  </a:lnTo>
                  <a:lnTo>
                    <a:pt x="87" y="100"/>
                  </a:lnTo>
                  <a:lnTo>
                    <a:pt x="81" y="79"/>
                  </a:lnTo>
                  <a:lnTo>
                    <a:pt x="84" y="74"/>
                  </a:lnTo>
                  <a:lnTo>
                    <a:pt x="90" y="59"/>
                  </a:lnTo>
                  <a:lnTo>
                    <a:pt x="90" y="54"/>
                  </a:lnTo>
                  <a:lnTo>
                    <a:pt x="88" y="45"/>
                  </a:lnTo>
                  <a:lnTo>
                    <a:pt x="91" y="40"/>
                  </a:lnTo>
                  <a:lnTo>
                    <a:pt x="94" y="33"/>
                  </a:lnTo>
                  <a:lnTo>
                    <a:pt x="97" y="23"/>
                  </a:lnTo>
                  <a:lnTo>
                    <a:pt x="101" y="17"/>
                  </a:lnTo>
                  <a:lnTo>
                    <a:pt x="98" y="9"/>
                  </a:lnTo>
                  <a:lnTo>
                    <a:pt x="100" y="7"/>
                  </a:lnTo>
                  <a:lnTo>
                    <a:pt x="104" y="7"/>
                  </a:lnTo>
                  <a:lnTo>
                    <a:pt x="110" y="0"/>
                  </a:lnTo>
                  <a:lnTo>
                    <a:pt x="113" y="0"/>
                  </a:lnTo>
                  <a:lnTo>
                    <a:pt x="116" y="5"/>
                  </a:lnTo>
                  <a:lnTo>
                    <a:pt x="122" y="5"/>
                  </a:lnTo>
                  <a:lnTo>
                    <a:pt x="125" y="0"/>
                  </a:lnTo>
                  <a:lnTo>
                    <a:pt x="129" y="0"/>
                  </a:lnTo>
                  <a:lnTo>
                    <a:pt x="133" y="146"/>
                  </a:lnTo>
                  <a:lnTo>
                    <a:pt x="138" y="218"/>
                  </a:lnTo>
                  <a:lnTo>
                    <a:pt x="138" y="246"/>
                  </a:lnTo>
                  <a:lnTo>
                    <a:pt x="139" y="251"/>
                  </a:lnTo>
                  <a:lnTo>
                    <a:pt x="139" y="258"/>
                  </a:lnTo>
                  <a:lnTo>
                    <a:pt x="138" y="261"/>
                  </a:lnTo>
                  <a:lnTo>
                    <a:pt x="138" y="275"/>
                  </a:lnTo>
                  <a:lnTo>
                    <a:pt x="141" y="282"/>
                  </a:lnTo>
                  <a:lnTo>
                    <a:pt x="149" y="292"/>
                  </a:lnTo>
                  <a:lnTo>
                    <a:pt x="151" y="294"/>
                  </a:lnTo>
                  <a:lnTo>
                    <a:pt x="152" y="301"/>
                  </a:lnTo>
                  <a:lnTo>
                    <a:pt x="151" y="308"/>
                  </a:lnTo>
                  <a:lnTo>
                    <a:pt x="152" y="314"/>
                  </a:lnTo>
                  <a:lnTo>
                    <a:pt x="158" y="318"/>
                  </a:lnTo>
                  <a:lnTo>
                    <a:pt x="157" y="323"/>
                  </a:lnTo>
                  <a:lnTo>
                    <a:pt x="160" y="327"/>
                  </a:lnTo>
                  <a:lnTo>
                    <a:pt x="155" y="335"/>
                  </a:lnTo>
                  <a:lnTo>
                    <a:pt x="150" y="352"/>
                  </a:lnTo>
                  <a:lnTo>
                    <a:pt x="144" y="349"/>
                  </a:lnTo>
                  <a:lnTo>
                    <a:pt x="134" y="349"/>
                  </a:lnTo>
                  <a:lnTo>
                    <a:pt x="132" y="352"/>
                  </a:lnTo>
                  <a:lnTo>
                    <a:pt x="129" y="359"/>
                  </a:lnTo>
                  <a:lnTo>
                    <a:pt x="120" y="359"/>
                  </a:lnTo>
                  <a:lnTo>
                    <a:pt x="119" y="361"/>
                  </a:lnTo>
                  <a:lnTo>
                    <a:pt x="119" y="368"/>
                  </a:lnTo>
                  <a:lnTo>
                    <a:pt x="118" y="371"/>
                  </a:lnTo>
                  <a:lnTo>
                    <a:pt x="112" y="371"/>
                  </a:lnTo>
                  <a:lnTo>
                    <a:pt x="109" y="376"/>
                  </a:lnTo>
                  <a:lnTo>
                    <a:pt x="106" y="376"/>
                  </a:lnTo>
                  <a:lnTo>
                    <a:pt x="71" y="373"/>
                  </a:lnTo>
                  <a:lnTo>
                    <a:pt x="53" y="373"/>
                  </a:lnTo>
                  <a:lnTo>
                    <a:pt x="23" y="371"/>
                  </a:lnTo>
                  <a:lnTo>
                    <a:pt x="7" y="371"/>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35" name="Freeform 34"/>
            <p:cNvSpPr>
              <a:spLocks/>
            </p:cNvSpPr>
            <p:nvPr/>
          </p:nvSpPr>
          <p:spPr bwMode="ltGray">
            <a:xfrm>
              <a:off x="4821" y="1856"/>
              <a:ext cx="132" cy="306"/>
            </a:xfrm>
            <a:custGeom>
              <a:avLst/>
              <a:gdLst>
                <a:gd name="T0" fmla="*/ 9 w 146"/>
                <a:gd name="T1" fmla="*/ 56 h 351"/>
                <a:gd name="T2" fmla="*/ 13 w 146"/>
                <a:gd name="T3" fmla="*/ 53 h 351"/>
                <a:gd name="T4" fmla="*/ 14 w 146"/>
                <a:gd name="T5" fmla="*/ 50 h 351"/>
                <a:gd name="T6" fmla="*/ 22 w 146"/>
                <a:gd name="T7" fmla="*/ 46 h 351"/>
                <a:gd name="T8" fmla="*/ 26 w 146"/>
                <a:gd name="T9" fmla="*/ 44 h 351"/>
                <a:gd name="T10" fmla="*/ 23 w 146"/>
                <a:gd name="T11" fmla="*/ 39 h 351"/>
                <a:gd name="T12" fmla="*/ 20 w 146"/>
                <a:gd name="T13" fmla="*/ 37 h 351"/>
                <a:gd name="T14" fmla="*/ 16 w 146"/>
                <a:gd name="T15" fmla="*/ 33 h 351"/>
                <a:gd name="T16" fmla="*/ 14 w 146"/>
                <a:gd name="T17" fmla="*/ 29 h 351"/>
                <a:gd name="T18" fmla="*/ 11 w 146"/>
                <a:gd name="T19" fmla="*/ 25 h 351"/>
                <a:gd name="T20" fmla="*/ 12 w 146"/>
                <a:gd name="T21" fmla="*/ 22 h 351"/>
                <a:gd name="T22" fmla="*/ 14 w 146"/>
                <a:gd name="T23" fmla="*/ 21 h 351"/>
                <a:gd name="T24" fmla="*/ 14 w 146"/>
                <a:gd name="T25" fmla="*/ 17 h 351"/>
                <a:gd name="T26" fmla="*/ 14 w 146"/>
                <a:gd name="T27" fmla="*/ 12 h 351"/>
                <a:gd name="T28" fmla="*/ 20 w 146"/>
                <a:gd name="T29" fmla="*/ 8 h 351"/>
                <a:gd name="T30" fmla="*/ 26 w 146"/>
                <a:gd name="T31" fmla="*/ 0 h 351"/>
                <a:gd name="T32" fmla="*/ 43 w 146"/>
                <a:gd name="T33" fmla="*/ 9 h 351"/>
                <a:gd name="T34" fmla="*/ 52 w 146"/>
                <a:gd name="T35" fmla="*/ 17 h 351"/>
                <a:gd name="T36" fmla="*/ 48 w 146"/>
                <a:gd name="T37" fmla="*/ 21 h 351"/>
                <a:gd name="T38" fmla="*/ 47 w 146"/>
                <a:gd name="T39" fmla="*/ 25 h 351"/>
                <a:gd name="T40" fmla="*/ 42 w 146"/>
                <a:gd name="T41" fmla="*/ 29 h 351"/>
                <a:gd name="T42" fmla="*/ 40 w 146"/>
                <a:gd name="T43" fmla="*/ 32 h 351"/>
                <a:gd name="T44" fmla="*/ 44 w 146"/>
                <a:gd name="T45" fmla="*/ 33 h 351"/>
                <a:gd name="T46" fmla="*/ 49 w 146"/>
                <a:gd name="T47" fmla="*/ 34 h 351"/>
                <a:gd name="T48" fmla="*/ 51 w 146"/>
                <a:gd name="T49" fmla="*/ 35 h 351"/>
                <a:gd name="T50" fmla="*/ 49 w 146"/>
                <a:gd name="T51" fmla="*/ 44 h 351"/>
                <a:gd name="T52" fmla="*/ 48 w 146"/>
                <a:gd name="T53" fmla="*/ 52 h 351"/>
                <a:gd name="T54" fmla="*/ 46 w 146"/>
                <a:gd name="T55" fmla="*/ 57 h 351"/>
                <a:gd name="T56" fmla="*/ 47 w 146"/>
                <a:gd name="T57" fmla="*/ 49 h 351"/>
                <a:gd name="T58" fmla="*/ 45 w 146"/>
                <a:gd name="T59" fmla="*/ 51 h 351"/>
                <a:gd name="T60" fmla="*/ 43 w 146"/>
                <a:gd name="T61" fmla="*/ 57 h 351"/>
                <a:gd name="T62" fmla="*/ 42 w 146"/>
                <a:gd name="T63" fmla="*/ 64 h 351"/>
                <a:gd name="T64" fmla="*/ 37 w 146"/>
                <a:gd name="T65" fmla="*/ 66 h 351"/>
                <a:gd name="T66" fmla="*/ 38 w 146"/>
                <a:gd name="T67" fmla="*/ 69 h 351"/>
                <a:gd name="T68" fmla="*/ 33 w 146"/>
                <a:gd name="T69" fmla="*/ 73 h 351"/>
                <a:gd name="T70" fmla="*/ 30 w 146"/>
                <a:gd name="T71" fmla="*/ 76 h 351"/>
                <a:gd name="T72" fmla="*/ 24 w 146"/>
                <a:gd name="T73" fmla="*/ 85 h 351"/>
                <a:gd name="T74" fmla="*/ 22 w 146"/>
                <a:gd name="T75" fmla="*/ 88 h 351"/>
                <a:gd name="T76" fmla="*/ 19 w 146"/>
                <a:gd name="T77" fmla="*/ 86 h 351"/>
                <a:gd name="T78" fmla="*/ 18 w 146"/>
                <a:gd name="T79" fmla="*/ 79 h 351"/>
                <a:gd name="T80" fmla="*/ 13 w 146"/>
                <a:gd name="T81" fmla="*/ 79 h 351"/>
                <a:gd name="T82" fmla="*/ 10 w 146"/>
                <a:gd name="T83" fmla="*/ 75 h 351"/>
                <a:gd name="T84" fmla="*/ 5 w 146"/>
                <a:gd name="T85" fmla="*/ 74 h 351"/>
                <a:gd name="T86" fmla="*/ 2 w 146"/>
                <a:gd name="T87" fmla="*/ 69 h 351"/>
                <a:gd name="T88" fmla="*/ 2 w 146"/>
                <a:gd name="T89" fmla="*/ 65 h 351"/>
                <a:gd name="T90" fmla="*/ 1 w 146"/>
                <a:gd name="T91" fmla="*/ 61 h 3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
                <a:gd name="T139" fmla="*/ 0 h 351"/>
                <a:gd name="T140" fmla="*/ 146 w 146"/>
                <a:gd name="T141" fmla="*/ 351 h 3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 h="351">
                  <a:moveTo>
                    <a:pt x="12" y="222"/>
                  </a:moveTo>
                  <a:lnTo>
                    <a:pt x="18" y="217"/>
                  </a:lnTo>
                  <a:lnTo>
                    <a:pt x="24" y="217"/>
                  </a:lnTo>
                  <a:lnTo>
                    <a:pt x="27" y="215"/>
                  </a:lnTo>
                  <a:lnTo>
                    <a:pt x="29" y="215"/>
                  </a:lnTo>
                  <a:lnTo>
                    <a:pt x="34" y="212"/>
                  </a:lnTo>
                  <a:lnTo>
                    <a:pt x="37" y="207"/>
                  </a:lnTo>
                  <a:lnTo>
                    <a:pt x="38" y="200"/>
                  </a:lnTo>
                  <a:lnTo>
                    <a:pt x="41" y="196"/>
                  </a:lnTo>
                  <a:lnTo>
                    <a:pt x="44" y="196"/>
                  </a:lnTo>
                  <a:lnTo>
                    <a:pt x="50" y="186"/>
                  </a:lnTo>
                  <a:lnTo>
                    <a:pt x="60" y="181"/>
                  </a:lnTo>
                  <a:lnTo>
                    <a:pt x="64" y="176"/>
                  </a:lnTo>
                  <a:lnTo>
                    <a:pt x="69" y="174"/>
                  </a:lnTo>
                  <a:lnTo>
                    <a:pt x="72" y="174"/>
                  </a:lnTo>
                  <a:lnTo>
                    <a:pt x="71" y="171"/>
                  </a:lnTo>
                  <a:lnTo>
                    <a:pt x="66" y="159"/>
                  </a:lnTo>
                  <a:lnTo>
                    <a:pt x="62" y="157"/>
                  </a:lnTo>
                  <a:lnTo>
                    <a:pt x="59" y="150"/>
                  </a:lnTo>
                  <a:lnTo>
                    <a:pt x="54" y="145"/>
                  </a:lnTo>
                  <a:lnTo>
                    <a:pt x="54" y="143"/>
                  </a:lnTo>
                  <a:lnTo>
                    <a:pt x="50" y="136"/>
                  </a:lnTo>
                  <a:lnTo>
                    <a:pt x="47" y="136"/>
                  </a:lnTo>
                  <a:lnTo>
                    <a:pt x="43" y="131"/>
                  </a:lnTo>
                  <a:lnTo>
                    <a:pt x="43" y="126"/>
                  </a:lnTo>
                  <a:lnTo>
                    <a:pt x="41" y="114"/>
                  </a:lnTo>
                  <a:lnTo>
                    <a:pt x="39" y="112"/>
                  </a:lnTo>
                  <a:lnTo>
                    <a:pt x="33" y="112"/>
                  </a:lnTo>
                  <a:lnTo>
                    <a:pt x="29" y="106"/>
                  </a:lnTo>
                  <a:lnTo>
                    <a:pt x="29" y="102"/>
                  </a:lnTo>
                  <a:lnTo>
                    <a:pt x="33" y="94"/>
                  </a:lnTo>
                  <a:lnTo>
                    <a:pt x="31" y="93"/>
                  </a:lnTo>
                  <a:lnTo>
                    <a:pt x="31" y="85"/>
                  </a:lnTo>
                  <a:lnTo>
                    <a:pt x="33" y="83"/>
                  </a:lnTo>
                  <a:lnTo>
                    <a:pt x="35" y="83"/>
                  </a:lnTo>
                  <a:lnTo>
                    <a:pt x="38" y="81"/>
                  </a:lnTo>
                  <a:lnTo>
                    <a:pt x="39" y="73"/>
                  </a:lnTo>
                  <a:lnTo>
                    <a:pt x="41" y="71"/>
                  </a:lnTo>
                  <a:lnTo>
                    <a:pt x="41" y="67"/>
                  </a:lnTo>
                  <a:lnTo>
                    <a:pt x="37" y="57"/>
                  </a:lnTo>
                  <a:lnTo>
                    <a:pt x="37" y="50"/>
                  </a:lnTo>
                  <a:lnTo>
                    <a:pt x="41" y="47"/>
                  </a:lnTo>
                  <a:lnTo>
                    <a:pt x="46" y="42"/>
                  </a:lnTo>
                  <a:lnTo>
                    <a:pt x="51" y="33"/>
                  </a:lnTo>
                  <a:lnTo>
                    <a:pt x="54" y="31"/>
                  </a:lnTo>
                  <a:lnTo>
                    <a:pt x="62" y="11"/>
                  </a:lnTo>
                  <a:lnTo>
                    <a:pt x="68" y="2"/>
                  </a:lnTo>
                  <a:lnTo>
                    <a:pt x="72" y="0"/>
                  </a:lnTo>
                  <a:lnTo>
                    <a:pt x="103" y="21"/>
                  </a:lnTo>
                  <a:lnTo>
                    <a:pt x="114" y="31"/>
                  </a:lnTo>
                  <a:lnTo>
                    <a:pt x="118" y="33"/>
                  </a:lnTo>
                  <a:lnTo>
                    <a:pt x="145" y="52"/>
                  </a:lnTo>
                  <a:lnTo>
                    <a:pt x="143" y="64"/>
                  </a:lnTo>
                  <a:lnTo>
                    <a:pt x="140" y="67"/>
                  </a:lnTo>
                  <a:lnTo>
                    <a:pt x="137" y="73"/>
                  </a:lnTo>
                  <a:lnTo>
                    <a:pt x="134" y="75"/>
                  </a:lnTo>
                  <a:lnTo>
                    <a:pt x="133" y="83"/>
                  </a:lnTo>
                  <a:lnTo>
                    <a:pt x="130" y="85"/>
                  </a:lnTo>
                  <a:lnTo>
                    <a:pt x="128" y="94"/>
                  </a:lnTo>
                  <a:lnTo>
                    <a:pt x="128" y="100"/>
                  </a:lnTo>
                  <a:lnTo>
                    <a:pt x="120" y="100"/>
                  </a:lnTo>
                  <a:lnTo>
                    <a:pt x="114" y="109"/>
                  </a:lnTo>
                  <a:lnTo>
                    <a:pt x="114" y="114"/>
                  </a:lnTo>
                  <a:lnTo>
                    <a:pt x="112" y="119"/>
                  </a:lnTo>
                  <a:lnTo>
                    <a:pt x="109" y="119"/>
                  </a:lnTo>
                  <a:lnTo>
                    <a:pt x="111" y="126"/>
                  </a:lnTo>
                  <a:lnTo>
                    <a:pt x="117" y="129"/>
                  </a:lnTo>
                  <a:lnTo>
                    <a:pt x="118" y="133"/>
                  </a:lnTo>
                  <a:lnTo>
                    <a:pt x="123" y="133"/>
                  </a:lnTo>
                  <a:lnTo>
                    <a:pt x="128" y="131"/>
                  </a:lnTo>
                  <a:lnTo>
                    <a:pt x="128" y="133"/>
                  </a:lnTo>
                  <a:lnTo>
                    <a:pt x="134" y="136"/>
                  </a:lnTo>
                  <a:lnTo>
                    <a:pt x="133" y="129"/>
                  </a:lnTo>
                  <a:lnTo>
                    <a:pt x="136" y="129"/>
                  </a:lnTo>
                  <a:lnTo>
                    <a:pt x="139" y="138"/>
                  </a:lnTo>
                  <a:lnTo>
                    <a:pt x="139" y="155"/>
                  </a:lnTo>
                  <a:lnTo>
                    <a:pt x="137" y="162"/>
                  </a:lnTo>
                  <a:lnTo>
                    <a:pt x="134" y="171"/>
                  </a:lnTo>
                  <a:lnTo>
                    <a:pt x="134" y="179"/>
                  </a:lnTo>
                  <a:lnTo>
                    <a:pt x="131" y="200"/>
                  </a:lnTo>
                  <a:lnTo>
                    <a:pt x="131" y="207"/>
                  </a:lnTo>
                  <a:lnTo>
                    <a:pt x="128" y="225"/>
                  </a:lnTo>
                  <a:lnTo>
                    <a:pt x="128" y="227"/>
                  </a:lnTo>
                  <a:lnTo>
                    <a:pt x="126" y="225"/>
                  </a:lnTo>
                  <a:lnTo>
                    <a:pt x="128" y="219"/>
                  </a:lnTo>
                  <a:lnTo>
                    <a:pt x="128" y="207"/>
                  </a:lnTo>
                  <a:lnTo>
                    <a:pt x="128" y="190"/>
                  </a:lnTo>
                  <a:lnTo>
                    <a:pt x="124" y="198"/>
                  </a:lnTo>
                  <a:lnTo>
                    <a:pt x="124" y="202"/>
                  </a:lnTo>
                  <a:lnTo>
                    <a:pt x="126" y="205"/>
                  </a:lnTo>
                  <a:lnTo>
                    <a:pt x="124" y="215"/>
                  </a:lnTo>
                  <a:lnTo>
                    <a:pt x="120" y="225"/>
                  </a:lnTo>
                  <a:lnTo>
                    <a:pt x="120" y="236"/>
                  </a:lnTo>
                  <a:lnTo>
                    <a:pt x="115" y="246"/>
                  </a:lnTo>
                  <a:lnTo>
                    <a:pt x="114" y="250"/>
                  </a:lnTo>
                  <a:lnTo>
                    <a:pt x="109" y="255"/>
                  </a:lnTo>
                  <a:lnTo>
                    <a:pt x="107" y="260"/>
                  </a:lnTo>
                  <a:lnTo>
                    <a:pt x="101" y="260"/>
                  </a:lnTo>
                  <a:lnTo>
                    <a:pt x="99" y="262"/>
                  </a:lnTo>
                  <a:lnTo>
                    <a:pt x="101" y="265"/>
                  </a:lnTo>
                  <a:lnTo>
                    <a:pt x="103" y="272"/>
                  </a:lnTo>
                  <a:lnTo>
                    <a:pt x="101" y="277"/>
                  </a:lnTo>
                  <a:lnTo>
                    <a:pt x="98" y="281"/>
                  </a:lnTo>
                  <a:lnTo>
                    <a:pt x="92" y="286"/>
                  </a:lnTo>
                  <a:lnTo>
                    <a:pt x="87" y="293"/>
                  </a:lnTo>
                  <a:lnTo>
                    <a:pt x="84" y="299"/>
                  </a:lnTo>
                  <a:lnTo>
                    <a:pt x="82" y="301"/>
                  </a:lnTo>
                  <a:lnTo>
                    <a:pt x="74" y="315"/>
                  </a:lnTo>
                  <a:lnTo>
                    <a:pt x="71" y="322"/>
                  </a:lnTo>
                  <a:lnTo>
                    <a:pt x="68" y="332"/>
                  </a:lnTo>
                  <a:lnTo>
                    <a:pt x="68" y="337"/>
                  </a:lnTo>
                  <a:lnTo>
                    <a:pt x="64" y="341"/>
                  </a:lnTo>
                  <a:lnTo>
                    <a:pt x="59" y="347"/>
                  </a:lnTo>
                  <a:lnTo>
                    <a:pt x="54" y="350"/>
                  </a:lnTo>
                  <a:lnTo>
                    <a:pt x="51" y="350"/>
                  </a:lnTo>
                  <a:lnTo>
                    <a:pt x="51" y="341"/>
                  </a:lnTo>
                  <a:lnTo>
                    <a:pt x="59" y="320"/>
                  </a:lnTo>
                  <a:lnTo>
                    <a:pt x="51" y="313"/>
                  </a:lnTo>
                  <a:lnTo>
                    <a:pt x="48" y="313"/>
                  </a:lnTo>
                  <a:lnTo>
                    <a:pt x="47" y="308"/>
                  </a:lnTo>
                  <a:lnTo>
                    <a:pt x="39" y="308"/>
                  </a:lnTo>
                  <a:lnTo>
                    <a:pt x="37" y="313"/>
                  </a:lnTo>
                  <a:lnTo>
                    <a:pt x="34" y="308"/>
                  </a:lnTo>
                  <a:lnTo>
                    <a:pt x="33" y="304"/>
                  </a:lnTo>
                  <a:lnTo>
                    <a:pt x="27" y="296"/>
                  </a:lnTo>
                  <a:lnTo>
                    <a:pt x="22" y="296"/>
                  </a:lnTo>
                  <a:lnTo>
                    <a:pt x="19" y="289"/>
                  </a:lnTo>
                  <a:lnTo>
                    <a:pt x="16" y="289"/>
                  </a:lnTo>
                  <a:lnTo>
                    <a:pt x="11" y="279"/>
                  </a:lnTo>
                  <a:lnTo>
                    <a:pt x="8" y="277"/>
                  </a:lnTo>
                  <a:lnTo>
                    <a:pt x="2" y="269"/>
                  </a:lnTo>
                  <a:lnTo>
                    <a:pt x="1" y="265"/>
                  </a:lnTo>
                  <a:lnTo>
                    <a:pt x="2" y="262"/>
                  </a:lnTo>
                  <a:lnTo>
                    <a:pt x="2" y="255"/>
                  </a:lnTo>
                  <a:lnTo>
                    <a:pt x="0" y="250"/>
                  </a:lnTo>
                  <a:lnTo>
                    <a:pt x="0" y="246"/>
                  </a:lnTo>
                  <a:lnTo>
                    <a:pt x="1" y="241"/>
                  </a:lnTo>
                  <a:lnTo>
                    <a:pt x="9" y="225"/>
                  </a:lnTo>
                  <a:lnTo>
                    <a:pt x="12" y="222"/>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36" name="Freeform 35"/>
            <p:cNvSpPr>
              <a:spLocks/>
            </p:cNvSpPr>
            <p:nvPr/>
          </p:nvSpPr>
          <p:spPr bwMode="ltGray">
            <a:xfrm>
              <a:off x="2170" y="2403"/>
              <a:ext cx="480" cy="709"/>
            </a:xfrm>
            <a:custGeom>
              <a:avLst/>
              <a:gdLst>
                <a:gd name="T0" fmla="*/ 0 w 531"/>
                <a:gd name="T1" fmla="*/ 205 h 813"/>
                <a:gd name="T2" fmla="*/ 0 w 531"/>
                <a:gd name="T3" fmla="*/ 117 h 813"/>
                <a:gd name="T4" fmla="*/ 1 w 531"/>
                <a:gd name="T5" fmla="*/ 88 h 813"/>
                <a:gd name="T6" fmla="*/ 1 w 531"/>
                <a:gd name="T7" fmla="*/ 0 h 813"/>
                <a:gd name="T8" fmla="*/ 192 w 531"/>
                <a:gd name="T9" fmla="*/ 0 h 813"/>
                <a:gd name="T10" fmla="*/ 192 w 531"/>
                <a:gd name="T11" fmla="*/ 18 h 813"/>
                <a:gd name="T12" fmla="*/ 192 w 531"/>
                <a:gd name="T13" fmla="*/ 18 h 813"/>
                <a:gd name="T14" fmla="*/ 192 w 531"/>
                <a:gd name="T15" fmla="*/ 82 h 813"/>
                <a:gd name="T16" fmla="*/ 192 w 531"/>
                <a:gd name="T17" fmla="*/ 98 h 813"/>
                <a:gd name="T18" fmla="*/ 192 w 531"/>
                <a:gd name="T19" fmla="*/ 132 h 813"/>
                <a:gd name="T20" fmla="*/ 192 w 531"/>
                <a:gd name="T21" fmla="*/ 147 h 813"/>
                <a:gd name="T22" fmla="*/ 192 w 531"/>
                <a:gd name="T23" fmla="*/ 183 h 813"/>
                <a:gd name="T24" fmla="*/ 78 w 531"/>
                <a:gd name="T25" fmla="*/ 183 h 813"/>
                <a:gd name="T26" fmla="*/ 78 w 531"/>
                <a:gd name="T27" fmla="*/ 183 h 813"/>
                <a:gd name="T28" fmla="*/ 78 w 531"/>
                <a:gd name="T29" fmla="*/ 187 h 813"/>
                <a:gd name="T30" fmla="*/ 79 w 531"/>
                <a:gd name="T31" fmla="*/ 187 h 813"/>
                <a:gd name="T32" fmla="*/ 80 w 531"/>
                <a:gd name="T33" fmla="*/ 191 h 813"/>
                <a:gd name="T34" fmla="*/ 56 w 531"/>
                <a:gd name="T35" fmla="*/ 190 h 813"/>
                <a:gd name="T36" fmla="*/ 27 w 531"/>
                <a:gd name="T37" fmla="*/ 190 h 813"/>
                <a:gd name="T38" fmla="*/ 27 w 531"/>
                <a:gd name="T39" fmla="*/ 205 h 813"/>
                <a:gd name="T40" fmla="*/ 18 w 531"/>
                <a:gd name="T41" fmla="*/ 206 h 813"/>
                <a:gd name="T42" fmla="*/ 5 w 531"/>
                <a:gd name="T43" fmla="*/ 206 h 813"/>
                <a:gd name="T44" fmla="*/ 0 w 531"/>
                <a:gd name="T45" fmla="*/ 205 h 8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1"/>
                <a:gd name="T70" fmla="*/ 0 h 813"/>
                <a:gd name="T71" fmla="*/ 531 w 531"/>
                <a:gd name="T72" fmla="*/ 813 h 8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1" h="813">
                  <a:moveTo>
                    <a:pt x="0" y="809"/>
                  </a:moveTo>
                  <a:lnTo>
                    <a:pt x="0" y="462"/>
                  </a:lnTo>
                  <a:lnTo>
                    <a:pt x="1" y="347"/>
                  </a:lnTo>
                  <a:lnTo>
                    <a:pt x="1" y="0"/>
                  </a:lnTo>
                  <a:lnTo>
                    <a:pt x="530" y="0"/>
                  </a:lnTo>
                  <a:lnTo>
                    <a:pt x="530" y="73"/>
                  </a:lnTo>
                  <a:lnTo>
                    <a:pt x="527" y="73"/>
                  </a:lnTo>
                  <a:lnTo>
                    <a:pt x="527" y="323"/>
                  </a:lnTo>
                  <a:lnTo>
                    <a:pt x="526" y="387"/>
                  </a:lnTo>
                  <a:lnTo>
                    <a:pt x="526" y="516"/>
                  </a:lnTo>
                  <a:lnTo>
                    <a:pt x="524" y="581"/>
                  </a:lnTo>
                  <a:lnTo>
                    <a:pt x="524" y="718"/>
                  </a:lnTo>
                  <a:lnTo>
                    <a:pt x="213" y="718"/>
                  </a:lnTo>
                  <a:lnTo>
                    <a:pt x="212" y="720"/>
                  </a:lnTo>
                  <a:lnTo>
                    <a:pt x="212" y="734"/>
                  </a:lnTo>
                  <a:lnTo>
                    <a:pt x="215" y="741"/>
                  </a:lnTo>
                  <a:lnTo>
                    <a:pt x="220" y="749"/>
                  </a:lnTo>
                  <a:lnTo>
                    <a:pt x="154" y="746"/>
                  </a:lnTo>
                  <a:lnTo>
                    <a:pt x="73" y="746"/>
                  </a:lnTo>
                  <a:lnTo>
                    <a:pt x="73" y="809"/>
                  </a:lnTo>
                  <a:lnTo>
                    <a:pt x="48" y="812"/>
                  </a:lnTo>
                  <a:lnTo>
                    <a:pt x="14" y="812"/>
                  </a:lnTo>
                  <a:lnTo>
                    <a:pt x="0" y="809"/>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37" name="Freeform 36"/>
            <p:cNvSpPr>
              <a:spLocks/>
            </p:cNvSpPr>
            <p:nvPr/>
          </p:nvSpPr>
          <p:spPr bwMode="ltGray">
            <a:xfrm>
              <a:off x="4487" y="1395"/>
              <a:ext cx="625" cy="571"/>
            </a:xfrm>
            <a:custGeom>
              <a:avLst/>
              <a:gdLst>
                <a:gd name="T0" fmla="*/ 7 w 692"/>
                <a:gd name="T1" fmla="*/ 98 h 655"/>
                <a:gd name="T2" fmla="*/ 19 w 692"/>
                <a:gd name="T3" fmla="*/ 91 h 655"/>
                <a:gd name="T4" fmla="*/ 27 w 692"/>
                <a:gd name="T5" fmla="*/ 84 h 655"/>
                <a:gd name="T6" fmla="*/ 24 w 692"/>
                <a:gd name="T7" fmla="*/ 73 h 655"/>
                <a:gd name="T8" fmla="*/ 24 w 692"/>
                <a:gd name="T9" fmla="*/ 65 h 655"/>
                <a:gd name="T10" fmla="*/ 39 w 692"/>
                <a:gd name="T11" fmla="*/ 61 h 655"/>
                <a:gd name="T12" fmla="*/ 56 w 692"/>
                <a:gd name="T13" fmla="*/ 61 h 655"/>
                <a:gd name="T14" fmla="*/ 67 w 692"/>
                <a:gd name="T15" fmla="*/ 65 h 655"/>
                <a:gd name="T16" fmla="*/ 85 w 692"/>
                <a:gd name="T17" fmla="*/ 64 h 655"/>
                <a:gd name="T18" fmla="*/ 93 w 692"/>
                <a:gd name="T19" fmla="*/ 62 h 655"/>
                <a:gd name="T20" fmla="*/ 103 w 692"/>
                <a:gd name="T21" fmla="*/ 58 h 655"/>
                <a:gd name="T22" fmla="*/ 108 w 692"/>
                <a:gd name="T23" fmla="*/ 56 h 655"/>
                <a:gd name="T24" fmla="*/ 112 w 692"/>
                <a:gd name="T25" fmla="*/ 47 h 655"/>
                <a:gd name="T26" fmla="*/ 114 w 692"/>
                <a:gd name="T27" fmla="*/ 40 h 655"/>
                <a:gd name="T28" fmla="*/ 109 w 692"/>
                <a:gd name="T29" fmla="*/ 38 h 655"/>
                <a:gd name="T30" fmla="*/ 118 w 692"/>
                <a:gd name="T31" fmla="*/ 29 h 655"/>
                <a:gd name="T32" fmla="*/ 126 w 692"/>
                <a:gd name="T33" fmla="*/ 20 h 655"/>
                <a:gd name="T34" fmla="*/ 134 w 692"/>
                <a:gd name="T35" fmla="*/ 10 h 655"/>
                <a:gd name="T36" fmla="*/ 148 w 692"/>
                <a:gd name="T37" fmla="*/ 3 h 655"/>
                <a:gd name="T38" fmla="*/ 159 w 692"/>
                <a:gd name="T39" fmla="*/ 3 h 655"/>
                <a:gd name="T40" fmla="*/ 171 w 692"/>
                <a:gd name="T41" fmla="*/ 3 h 655"/>
                <a:gd name="T42" fmla="*/ 202 w 692"/>
                <a:gd name="T43" fmla="*/ 3 h 655"/>
                <a:gd name="T44" fmla="*/ 201 w 692"/>
                <a:gd name="T45" fmla="*/ 18 h 655"/>
                <a:gd name="T46" fmla="*/ 201 w 692"/>
                <a:gd name="T47" fmla="*/ 31 h 655"/>
                <a:gd name="T48" fmla="*/ 201 w 692"/>
                <a:gd name="T49" fmla="*/ 44 h 655"/>
                <a:gd name="T50" fmla="*/ 202 w 692"/>
                <a:gd name="T51" fmla="*/ 51 h 655"/>
                <a:gd name="T52" fmla="*/ 205 w 692"/>
                <a:gd name="T53" fmla="*/ 71 h 655"/>
                <a:gd name="T54" fmla="*/ 204 w 692"/>
                <a:gd name="T55" fmla="*/ 81 h 655"/>
                <a:gd name="T56" fmla="*/ 200 w 692"/>
                <a:gd name="T57" fmla="*/ 98 h 655"/>
                <a:gd name="T58" fmla="*/ 198 w 692"/>
                <a:gd name="T59" fmla="*/ 121 h 655"/>
                <a:gd name="T60" fmla="*/ 199 w 692"/>
                <a:gd name="T61" fmla="*/ 139 h 655"/>
                <a:gd name="T62" fmla="*/ 192 w 692"/>
                <a:gd name="T63" fmla="*/ 148 h 655"/>
                <a:gd name="T64" fmla="*/ 190 w 692"/>
                <a:gd name="T65" fmla="*/ 156 h 655"/>
                <a:gd name="T66" fmla="*/ 196 w 692"/>
                <a:gd name="T67" fmla="*/ 151 h 655"/>
                <a:gd name="T68" fmla="*/ 202 w 692"/>
                <a:gd name="T69" fmla="*/ 149 h 655"/>
                <a:gd name="T70" fmla="*/ 210 w 692"/>
                <a:gd name="T71" fmla="*/ 148 h 655"/>
                <a:gd name="T72" fmla="*/ 227 w 692"/>
                <a:gd name="T73" fmla="*/ 146 h 655"/>
                <a:gd name="T74" fmla="*/ 236 w 692"/>
                <a:gd name="T75" fmla="*/ 142 h 655"/>
                <a:gd name="T76" fmla="*/ 230 w 692"/>
                <a:gd name="T77" fmla="*/ 147 h 655"/>
                <a:gd name="T78" fmla="*/ 231 w 692"/>
                <a:gd name="T79" fmla="*/ 152 h 655"/>
                <a:gd name="T80" fmla="*/ 239 w 692"/>
                <a:gd name="T81" fmla="*/ 146 h 655"/>
                <a:gd name="T82" fmla="*/ 247 w 692"/>
                <a:gd name="T83" fmla="*/ 145 h 655"/>
                <a:gd name="T84" fmla="*/ 241 w 692"/>
                <a:gd name="T85" fmla="*/ 148 h 655"/>
                <a:gd name="T86" fmla="*/ 229 w 692"/>
                <a:gd name="T87" fmla="*/ 153 h 655"/>
                <a:gd name="T88" fmla="*/ 209 w 692"/>
                <a:gd name="T89" fmla="*/ 160 h 655"/>
                <a:gd name="T90" fmla="*/ 224 w 692"/>
                <a:gd name="T91" fmla="*/ 155 h 655"/>
                <a:gd name="T92" fmla="*/ 215 w 692"/>
                <a:gd name="T93" fmla="*/ 156 h 655"/>
                <a:gd name="T94" fmla="*/ 206 w 692"/>
                <a:gd name="T95" fmla="*/ 157 h 655"/>
                <a:gd name="T96" fmla="*/ 196 w 692"/>
                <a:gd name="T97" fmla="*/ 160 h 655"/>
                <a:gd name="T98" fmla="*/ 188 w 692"/>
                <a:gd name="T99" fmla="*/ 163 h 655"/>
                <a:gd name="T100" fmla="*/ 182 w 692"/>
                <a:gd name="T101" fmla="*/ 162 h 655"/>
                <a:gd name="T102" fmla="*/ 189 w 692"/>
                <a:gd name="T103" fmla="*/ 153 h 655"/>
                <a:gd name="T104" fmla="*/ 183 w 692"/>
                <a:gd name="T105" fmla="*/ 156 h 655"/>
                <a:gd name="T106" fmla="*/ 180 w 692"/>
                <a:gd name="T107" fmla="*/ 159 h 655"/>
                <a:gd name="T108" fmla="*/ 175 w 692"/>
                <a:gd name="T109" fmla="*/ 163 h 655"/>
                <a:gd name="T110" fmla="*/ 182 w 692"/>
                <a:gd name="T111" fmla="*/ 153 h 655"/>
                <a:gd name="T112" fmla="*/ 176 w 692"/>
                <a:gd name="T113" fmla="*/ 142 h 655"/>
                <a:gd name="T114" fmla="*/ 156 w 692"/>
                <a:gd name="T115" fmla="*/ 131 h 655"/>
                <a:gd name="T116" fmla="*/ 148 w 692"/>
                <a:gd name="T117" fmla="*/ 121 h 655"/>
                <a:gd name="T118" fmla="*/ 141 w 692"/>
                <a:gd name="T119" fmla="*/ 112 h 655"/>
                <a:gd name="T120" fmla="*/ 89 w 692"/>
                <a:gd name="T121" fmla="*/ 111 h 655"/>
                <a:gd name="T122" fmla="*/ 49 w 692"/>
                <a:gd name="T123" fmla="*/ 111 h 655"/>
                <a:gd name="T124" fmla="*/ 0 w 692"/>
                <a:gd name="T125" fmla="*/ 101 h 6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2"/>
                <a:gd name="T190" fmla="*/ 0 h 655"/>
                <a:gd name="T191" fmla="*/ 692 w 692"/>
                <a:gd name="T192" fmla="*/ 655 h 6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2" h="655">
                  <a:moveTo>
                    <a:pt x="0" y="398"/>
                  </a:moveTo>
                  <a:lnTo>
                    <a:pt x="7" y="393"/>
                  </a:lnTo>
                  <a:lnTo>
                    <a:pt x="20" y="384"/>
                  </a:lnTo>
                  <a:lnTo>
                    <a:pt x="30" y="374"/>
                  </a:lnTo>
                  <a:lnTo>
                    <a:pt x="38" y="364"/>
                  </a:lnTo>
                  <a:lnTo>
                    <a:pt x="53" y="355"/>
                  </a:lnTo>
                  <a:lnTo>
                    <a:pt x="60" y="348"/>
                  </a:lnTo>
                  <a:lnTo>
                    <a:pt x="64" y="336"/>
                  </a:lnTo>
                  <a:lnTo>
                    <a:pt x="75" y="328"/>
                  </a:lnTo>
                  <a:lnTo>
                    <a:pt x="80" y="319"/>
                  </a:lnTo>
                  <a:lnTo>
                    <a:pt x="75" y="305"/>
                  </a:lnTo>
                  <a:lnTo>
                    <a:pt x="66" y="287"/>
                  </a:lnTo>
                  <a:lnTo>
                    <a:pt x="62" y="278"/>
                  </a:lnTo>
                  <a:lnTo>
                    <a:pt x="66" y="264"/>
                  </a:lnTo>
                  <a:lnTo>
                    <a:pt x="66" y="252"/>
                  </a:lnTo>
                  <a:lnTo>
                    <a:pt x="82" y="247"/>
                  </a:lnTo>
                  <a:lnTo>
                    <a:pt x="96" y="242"/>
                  </a:lnTo>
                  <a:lnTo>
                    <a:pt x="109" y="239"/>
                  </a:lnTo>
                  <a:lnTo>
                    <a:pt x="140" y="239"/>
                  </a:lnTo>
                  <a:lnTo>
                    <a:pt x="147" y="237"/>
                  </a:lnTo>
                  <a:lnTo>
                    <a:pt x="154" y="239"/>
                  </a:lnTo>
                  <a:lnTo>
                    <a:pt x="160" y="239"/>
                  </a:lnTo>
                  <a:lnTo>
                    <a:pt x="172" y="242"/>
                  </a:lnTo>
                  <a:lnTo>
                    <a:pt x="186" y="254"/>
                  </a:lnTo>
                  <a:lnTo>
                    <a:pt x="199" y="254"/>
                  </a:lnTo>
                  <a:lnTo>
                    <a:pt x="210" y="249"/>
                  </a:lnTo>
                  <a:lnTo>
                    <a:pt x="234" y="249"/>
                  </a:lnTo>
                  <a:lnTo>
                    <a:pt x="242" y="252"/>
                  </a:lnTo>
                  <a:lnTo>
                    <a:pt x="247" y="252"/>
                  </a:lnTo>
                  <a:lnTo>
                    <a:pt x="258" y="247"/>
                  </a:lnTo>
                  <a:lnTo>
                    <a:pt x="266" y="242"/>
                  </a:lnTo>
                  <a:lnTo>
                    <a:pt x="276" y="230"/>
                  </a:lnTo>
                  <a:lnTo>
                    <a:pt x="284" y="227"/>
                  </a:lnTo>
                  <a:lnTo>
                    <a:pt x="289" y="218"/>
                  </a:lnTo>
                  <a:lnTo>
                    <a:pt x="295" y="216"/>
                  </a:lnTo>
                  <a:lnTo>
                    <a:pt x="300" y="218"/>
                  </a:lnTo>
                  <a:lnTo>
                    <a:pt x="310" y="211"/>
                  </a:lnTo>
                  <a:lnTo>
                    <a:pt x="310" y="199"/>
                  </a:lnTo>
                  <a:lnTo>
                    <a:pt x="309" y="187"/>
                  </a:lnTo>
                  <a:lnTo>
                    <a:pt x="304" y="175"/>
                  </a:lnTo>
                  <a:lnTo>
                    <a:pt x="307" y="166"/>
                  </a:lnTo>
                  <a:lnTo>
                    <a:pt x="316" y="161"/>
                  </a:lnTo>
                  <a:lnTo>
                    <a:pt x="311" y="152"/>
                  </a:lnTo>
                  <a:lnTo>
                    <a:pt x="310" y="140"/>
                  </a:lnTo>
                  <a:lnTo>
                    <a:pt x="304" y="154"/>
                  </a:lnTo>
                  <a:lnTo>
                    <a:pt x="302" y="140"/>
                  </a:lnTo>
                  <a:lnTo>
                    <a:pt x="303" y="127"/>
                  </a:lnTo>
                  <a:lnTo>
                    <a:pt x="326" y="111"/>
                  </a:lnTo>
                  <a:lnTo>
                    <a:pt x="332" y="106"/>
                  </a:lnTo>
                  <a:lnTo>
                    <a:pt x="345" y="91"/>
                  </a:lnTo>
                  <a:lnTo>
                    <a:pt x="349" y="79"/>
                  </a:lnTo>
                  <a:lnTo>
                    <a:pt x="352" y="70"/>
                  </a:lnTo>
                  <a:lnTo>
                    <a:pt x="361" y="60"/>
                  </a:lnTo>
                  <a:lnTo>
                    <a:pt x="374" y="43"/>
                  </a:lnTo>
                  <a:lnTo>
                    <a:pt x="392" y="24"/>
                  </a:lnTo>
                  <a:lnTo>
                    <a:pt x="398" y="22"/>
                  </a:lnTo>
                  <a:lnTo>
                    <a:pt x="414" y="12"/>
                  </a:lnTo>
                  <a:lnTo>
                    <a:pt x="423" y="5"/>
                  </a:lnTo>
                  <a:lnTo>
                    <a:pt x="434" y="0"/>
                  </a:lnTo>
                  <a:lnTo>
                    <a:pt x="441" y="5"/>
                  </a:lnTo>
                  <a:lnTo>
                    <a:pt x="451" y="3"/>
                  </a:lnTo>
                  <a:lnTo>
                    <a:pt x="461" y="5"/>
                  </a:lnTo>
                  <a:lnTo>
                    <a:pt x="471" y="5"/>
                  </a:lnTo>
                  <a:lnTo>
                    <a:pt x="487" y="3"/>
                  </a:lnTo>
                  <a:lnTo>
                    <a:pt x="503" y="5"/>
                  </a:lnTo>
                  <a:lnTo>
                    <a:pt x="561" y="3"/>
                  </a:lnTo>
                  <a:lnTo>
                    <a:pt x="558" y="22"/>
                  </a:lnTo>
                  <a:lnTo>
                    <a:pt x="559" y="48"/>
                  </a:lnTo>
                  <a:lnTo>
                    <a:pt x="559" y="70"/>
                  </a:lnTo>
                  <a:lnTo>
                    <a:pt x="563" y="79"/>
                  </a:lnTo>
                  <a:lnTo>
                    <a:pt x="564" y="109"/>
                  </a:lnTo>
                  <a:lnTo>
                    <a:pt x="557" y="123"/>
                  </a:lnTo>
                  <a:lnTo>
                    <a:pt x="552" y="140"/>
                  </a:lnTo>
                  <a:lnTo>
                    <a:pt x="558" y="163"/>
                  </a:lnTo>
                  <a:lnTo>
                    <a:pt x="558" y="175"/>
                  </a:lnTo>
                  <a:lnTo>
                    <a:pt x="557" y="192"/>
                  </a:lnTo>
                  <a:lnTo>
                    <a:pt x="555" y="208"/>
                  </a:lnTo>
                  <a:lnTo>
                    <a:pt x="561" y="204"/>
                  </a:lnTo>
                  <a:lnTo>
                    <a:pt x="570" y="211"/>
                  </a:lnTo>
                  <a:lnTo>
                    <a:pt x="570" y="237"/>
                  </a:lnTo>
                  <a:lnTo>
                    <a:pt x="568" y="281"/>
                  </a:lnTo>
                  <a:lnTo>
                    <a:pt x="567" y="292"/>
                  </a:lnTo>
                  <a:lnTo>
                    <a:pt x="568" y="307"/>
                  </a:lnTo>
                  <a:lnTo>
                    <a:pt x="567" y="321"/>
                  </a:lnTo>
                  <a:lnTo>
                    <a:pt x="565" y="350"/>
                  </a:lnTo>
                  <a:lnTo>
                    <a:pt x="561" y="362"/>
                  </a:lnTo>
                  <a:lnTo>
                    <a:pt x="555" y="388"/>
                  </a:lnTo>
                  <a:lnTo>
                    <a:pt x="551" y="410"/>
                  </a:lnTo>
                  <a:lnTo>
                    <a:pt x="548" y="422"/>
                  </a:lnTo>
                  <a:lnTo>
                    <a:pt x="547" y="481"/>
                  </a:lnTo>
                  <a:lnTo>
                    <a:pt x="543" y="525"/>
                  </a:lnTo>
                  <a:lnTo>
                    <a:pt x="543" y="535"/>
                  </a:lnTo>
                  <a:lnTo>
                    <a:pt x="549" y="546"/>
                  </a:lnTo>
                  <a:lnTo>
                    <a:pt x="529" y="562"/>
                  </a:lnTo>
                  <a:lnTo>
                    <a:pt x="534" y="575"/>
                  </a:lnTo>
                  <a:lnTo>
                    <a:pt x="532" y="585"/>
                  </a:lnTo>
                  <a:lnTo>
                    <a:pt x="526" y="590"/>
                  </a:lnTo>
                  <a:lnTo>
                    <a:pt x="520" y="603"/>
                  </a:lnTo>
                  <a:lnTo>
                    <a:pt x="526" y="611"/>
                  </a:lnTo>
                  <a:lnTo>
                    <a:pt x="531" y="601"/>
                  </a:lnTo>
                  <a:lnTo>
                    <a:pt x="538" y="597"/>
                  </a:lnTo>
                  <a:lnTo>
                    <a:pt x="543" y="592"/>
                  </a:lnTo>
                  <a:lnTo>
                    <a:pt x="549" y="587"/>
                  </a:lnTo>
                  <a:lnTo>
                    <a:pt x="555" y="592"/>
                  </a:lnTo>
                  <a:lnTo>
                    <a:pt x="561" y="587"/>
                  </a:lnTo>
                  <a:lnTo>
                    <a:pt x="572" y="592"/>
                  </a:lnTo>
                  <a:lnTo>
                    <a:pt x="578" y="585"/>
                  </a:lnTo>
                  <a:lnTo>
                    <a:pt x="585" y="585"/>
                  </a:lnTo>
                  <a:lnTo>
                    <a:pt x="608" y="585"/>
                  </a:lnTo>
                  <a:lnTo>
                    <a:pt x="618" y="582"/>
                  </a:lnTo>
                  <a:lnTo>
                    <a:pt x="630" y="578"/>
                  </a:lnTo>
                  <a:lnTo>
                    <a:pt x="636" y="570"/>
                  </a:lnTo>
                  <a:lnTo>
                    <a:pt x="643" y="562"/>
                  </a:lnTo>
                  <a:lnTo>
                    <a:pt x="653" y="556"/>
                  </a:lnTo>
                  <a:lnTo>
                    <a:pt x="646" y="567"/>
                  </a:lnTo>
                  <a:lnTo>
                    <a:pt x="639" y="580"/>
                  </a:lnTo>
                  <a:lnTo>
                    <a:pt x="634" y="582"/>
                  </a:lnTo>
                  <a:lnTo>
                    <a:pt x="626" y="587"/>
                  </a:lnTo>
                  <a:lnTo>
                    <a:pt x="632" y="599"/>
                  </a:lnTo>
                  <a:lnTo>
                    <a:pt x="639" y="599"/>
                  </a:lnTo>
                  <a:lnTo>
                    <a:pt x="645" y="587"/>
                  </a:lnTo>
                  <a:lnTo>
                    <a:pt x="650" y="578"/>
                  </a:lnTo>
                  <a:lnTo>
                    <a:pt x="662" y="575"/>
                  </a:lnTo>
                  <a:lnTo>
                    <a:pt x="670" y="578"/>
                  </a:lnTo>
                  <a:lnTo>
                    <a:pt x="676" y="575"/>
                  </a:lnTo>
                  <a:lnTo>
                    <a:pt x="683" y="570"/>
                  </a:lnTo>
                  <a:lnTo>
                    <a:pt x="691" y="567"/>
                  </a:lnTo>
                  <a:lnTo>
                    <a:pt x="678" y="580"/>
                  </a:lnTo>
                  <a:lnTo>
                    <a:pt x="669" y="585"/>
                  </a:lnTo>
                  <a:lnTo>
                    <a:pt x="659" y="592"/>
                  </a:lnTo>
                  <a:lnTo>
                    <a:pt x="650" y="599"/>
                  </a:lnTo>
                  <a:lnTo>
                    <a:pt x="632" y="606"/>
                  </a:lnTo>
                  <a:lnTo>
                    <a:pt x="608" y="621"/>
                  </a:lnTo>
                  <a:lnTo>
                    <a:pt x="588" y="630"/>
                  </a:lnTo>
                  <a:lnTo>
                    <a:pt x="578" y="632"/>
                  </a:lnTo>
                  <a:lnTo>
                    <a:pt x="598" y="621"/>
                  </a:lnTo>
                  <a:lnTo>
                    <a:pt x="614" y="613"/>
                  </a:lnTo>
                  <a:lnTo>
                    <a:pt x="621" y="609"/>
                  </a:lnTo>
                  <a:lnTo>
                    <a:pt x="614" y="609"/>
                  </a:lnTo>
                  <a:lnTo>
                    <a:pt x="603" y="613"/>
                  </a:lnTo>
                  <a:lnTo>
                    <a:pt x="595" y="616"/>
                  </a:lnTo>
                  <a:lnTo>
                    <a:pt x="590" y="616"/>
                  </a:lnTo>
                  <a:lnTo>
                    <a:pt x="579" y="618"/>
                  </a:lnTo>
                  <a:lnTo>
                    <a:pt x="570" y="621"/>
                  </a:lnTo>
                  <a:lnTo>
                    <a:pt x="563" y="624"/>
                  </a:lnTo>
                  <a:lnTo>
                    <a:pt x="557" y="628"/>
                  </a:lnTo>
                  <a:lnTo>
                    <a:pt x="545" y="630"/>
                  </a:lnTo>
                  <a:lnTo>
                    <a:pt x="534" y="634"/>
                  </a:lnTo>
                  <a:lnTo>
                    <a:pt x="529" y="640"/>
                  </a:lnTo>
                  <a:lnTo>
                    <a:pt x="518" y="642"/>
                  </a:lnTo>
                  <a:lnTo>
                    <a:pt x="523" y="637"/>
                  </a:lnTo>
                  <a:lnTo>
                    <a:pt x="516" y="630"/>
                  </a:lnTo>
                  <a:lnTo>
                    <a:pt x="504" y="637"/>
                  </a:lnTo>
                  <a:lnTo>
                    <a:pt x="503" y="628"/>
                  </a:lnTo>
                  <a:lnTo>
                    <a:pt x="510" y="618"/>
                  </a:lnTo>
                  <a:lnTo>
                    <a:pt x="522" y="606"/>
                  </a:lnTo>
                  <a:lnTo>
                    <a:pt x="512" y="592"/>
                  </a:lnTo>
                  <a:lnTo>
                    <a:pt x="510" y="601"/>
                  </a:lnTo>
                  <a:lnTo>
                    <a:pt x="509" y="611"/>
                  </a:lnTo>
                  <a:lnTo>
                    <a:pt x="503" y="621"/>
                  </a:lnTo>
                  <a:lnTo>
                    <a:pt x="510" y="601"/>
                  </a:lnTo>
                  <a:lnTo>
                    <a:pt x="498" y="628"/>
                  </a:lnTo>
                  <a:lnTo>
                    <a:pt x="492" y="647"/>
                  </a:lnTo>
                  <a:lnTo>
                    <a:pt x="481" y="654"/>
                  </a:lnTo>
                  <a:lnTo>
                    <a:pt x="484" y="642"/>
                  </a:lnTo>
                  <a:lnTo>
                    <a:pt x="490" y="628"/>
                  </a:lnTo>
                  <a:lnTo>
                    <a:pt x="498" y="628"/>
                  </a:lnTo>
                  <a:lnTo>
                    <a:pt x="504" y="603"/>
                  </a:lnTo>
                  <a:lnTo>
                    <a:pt x="512" y="592"/>
                  </a:lnTo>
                  <a:lnTo>
                    <a:pt x="515" y="580"/>
                  </a:lnTo>
                  <a:lnTo>
                    <a:pt x="488" y="561"/>
                  </a:lnTo>
                  <a:lnTo>
                    <a:pt x="473" y="549"/>
                  </a:lnTo>
                  <a:lnTo>
                    <a:pt x="442" y="528"/>
                  </a:lnTo>
                  <a:lnTo>
                    <a:pt x="433" y="515"/>
                  </a:lnTo>
                  <a:lnTo>
                    <a:pt x="420" y="508"/>
                  </a:lnTo>
                  <a:lnTo>
                    <a:pt x="414" y="496"/>
                  </a:lnTo>
                  <a:lnTo>
                    <a:pt x="413" y="477"/>
                  </a:lnTo>
                  <a:lnTo>
                    <a:pt x="408" y="465"/>
                  </a:lnTo>
                  <a:lnTo>
                    <a:pt x="395" y="455"/>
                  </a:lnTo>
                  <a:lnTo>
                    <a:pt x="392" y="443"/>
                  </a:lnTo>
                  <a:lnTo>
                    <a:pt x="386" y="434"/>
                  </a:lnTo>
                  <a:lnTo>
                    <a:pt x="281" y="434"/>
                  </a:lnTo>
                  <a:lnTo>
                    <a:pt x="247" y="436"/>
                  </a:lnTo>
                  <a:lnTo>
                    <a:pt x="190" y="434"/>
                  </a:lnTo>
                  <a:lnTo>
                    <a:pt x="176" y="434"/>
                  </a:lnTo>
                  <a:lnTo>
                    <a:pt x="136" y="436"/>
                  </a:lnTo>
                  <a:lnTo>
                    <a:pt x="128" y="434"/>
                  </a:lnTo>
                  <a:lnTo>
                    <a:pt x="1" y="434"/>
                  </a:lnTo>
                  <a:lnTo>
                    <a:pt x="0" y="398"/>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38" name="Freeform 37"/>
            <p:cNvSpPr>
              <a:spLocks/>
            </p:cNvSpPr>
            <p:nvPr/>
          </p:nvSpPr>
          <p:spPr bwMode="ltGray">
            <a:xfrm>
              <a:off x="4127" y="2453"/>
              <a:ext cx="695" cy="343"/>
            </a:xfrm>
            <a:custGeom>
              <a:avLst/>
              <a:gdLst>
                <a:gd name="T0" fmla="*/ 10 w 769"/>
                <a:gd name="T1" fmla="*/ 47 h 393"/>
                <a:gd name="T2" fmla="*/ 20 w 769"/>
                <a:gd name="T3" fmla="*/ 38 h 393"/>
                <a:gd name="T4" fmla="*/ 31 w 769"/>
                <a:gd name="T5" fmla="*/ 34 h 393"/>
                <a:gd name="T6" fmla="*/ 42 w 769"/>
                <a:gd name="T7" fmla="*/ 29 h 393"/>
                <a:gd name="T8" fmla="*/ 53 w 769"/>
                <a:gd name="T9" fmla="*/ 19 h 393"/>
                <a:gd name="T10" fmla="*/ 64 w 769"/>
                <a:gd name="T11" fmla="*/ 17 h 393"/>
                <a:gd name="T12" fmla="*/ 73 w 769"/>
                <a:gd name="T13" fmla="*/ 14 h 393"/>
                <a:gd name="T14" fmla="*/ 80 w 769"/>
                <a:gd name="T15" fmla="*/ 7 h 393"/>
                <a:gd name="T16" fmla="*/ 109 w 769"/>
                <a:gd name="T17" fmla="*/ 3 h 393"/>
                <a:gd name="T18" fmla="*/ 253 w 769"/>
                <a:gd name="T19" fmla="*/ 3 h 393"/>
                <a:gd name="T20" fmla="*/ 268 w 769"/>
                <a:gd name="T21" fmla="*/ 3 h 393"/>
                <a:gd name="T22" fmla="*/ 272 w 769"/>
                <a:gd name="T23" fmla="*/ 10 h 393"/>
                <a:gd name="T24" fmla="*/ 279 w 769"/>
                <a:gd name="T25" fmla="*/ 26 h 393"/>
                <a:gd name="T26" fmla="*/ 273 w 769"/>
                <a:gd name="T27" fmla="*/ 20 h 393"/>
                <a:gd name="T28" fmla="*/ 268 w 769"/>
                <a:gd name="T29" fmla="*/ 3 h 393"/>
                <a:gd name="T30" fmla="*/ 263 w 769"/>
                <a:gd name="T31" fmla="*/ 13 h 393"/>
                <a:gd name="T32" fmla="*/ 259 w 769"/>
                <a:gd name="T33" fmla="*/ 17 h 393"/>
                <a:gd name="T34" fmla="*/ 250 w 769"/>
                <a:gd name="T35" fmla="*/ 18 h 393"/>
                <a:gd name="T36" fmla="*/ 242 w 769"/>
                <a:gd name="T37" fmla="*/ 17 h 393"/>
                <a:gd name="T38" fmla="*/ 242 w 769"/>
                <a:gd name="T39" fmla="*/ 11 h 393"/>
                <a:gd name="T40" fmla="*/ 242 w 769"/>
                <a:gd name="T41" fmla="*/ 24 h 393"/>
                <a:gd name="T42" fmla="*/ 255 w 769"/>
                <a:gd name="T43" fmla="*/ 24 h 393"/>
                <a:gd name="T44" fmla="*/ 264 w 769"/>
                <a:gd name="T45" fmla="*/ 29 h 393"/>
                <a:gd name="T46" fmla="*/ 266 w 769"/>
                <a:gd name="T47" fmla="*/ 31 h 393"/>
                <a:gd name="T48" fmla="*/ 274 w 769"/>
                <a:gd name="T49" fmla="*/ 28 h 393"/>
                <a:gd name="T50" fmla="*/ 268 w 769"/>
                <a:gd name="T51" fmla="*/ 38 h 393"/>
                <a:gd name="T52" fmla="*/ 260 w 769"/>
                <a:gd name="T53" fmla="*/ 45 h 393"/>
                <a:gd name="T54" fmla="*/ 248 w 769"/>
                <a:gd name="T55" fmla="*/ 44 h 393"/>
                <a:gd name="T56" fmla="*/ 246 w 769"/>
                <a:gd name="T57" fmla="*/ 39 h 393"/>
                <a:gd name="T58" fmla="*/ 233 w 769"/>
                <a:gd name="T59" fmla="*/ 39 h 393"/>
                <a:gd name="T60" fmla="*/ 245 w 769"/>
                <a:gd name="T61" fmla="*/ 47 h 393"/>
                <a:gd name="T62" fmla="*/ 248 w 769"/>
                <a:gd name="T63" fmla="*/ 50 h 393"/>
                <a:gd name="T64" fmla="*/ 241 w 769"/>
                <a:gd name="T65" fmla="*/ 58 h 393"/>
                <a:gd name="T66" fmla="*/ 233 w 769"/>
                <a:gd name="T67" fmla="*/ 58 h 393"/>
                <a:gd name="T68" fmla="*/ 244 w 769"/>
                <a:gd name="T69" fmla="*/ 59 h 393"/>
                <a:gd name="T70" fmla="*/ 253 w 769"/>
                <a:gd name="T71" fmla="*/ 59 h 393"/>
                <a:gd name="T72" fmla="*/ 247 w 769"/>
                <a:gd name="T73" fmla="*/ 65 h 393"/>
                <a:gd name="T74" fmla="*/ 229 w 769"/>
                <a:gd name="T75" fmla="*/ 68 h 393"/>
                <a:gd name="T76" fmla="*/ 221 w 769"/>
                <a:gd name="T77" fmla="*/ 73 h 393"/>
                <a:gd name="T78" fmla="*/ 218 w 769"/>
                <a:gd name="T79" fmla="*/ 78 h 393"/>
                <a:gd name="T80" fmla="*/ 205 w 769"/>
                <a:gd name="T81" fmla="*/ 93 h 393"/>
                <a:gd name="T82" fmla="*/ 201 w 769"/>
                <a:gd name="T83" fmla="*/ 98 h 393"/>
                <a:gd name="T84" fmla="*/ 187 w 769"/>
                <a:gd name="T85" fmla="*/ 99 h 393"/>
                <a:gd name="T86" fmla="*/ 156 w 769"/>
                <a:gd name="T87" fmla="*/ 73 h 393"/>
                <a:gd name="T88" fmla="*/ 113 w 769"/>
                <a:gd name="T89" fmla="*/ 62 h 393"/>
                <a:gd name="T90" fmla="*/ 105 w 769"/>
                <a:gd name="T91" fmla="*/ 52 h 393"/>
                <a:gd name="T92" fmla="*/ 65 w 769"/>
                <a:gd name="T93" fmla="*/ 51 h 393"/>
                <a:gd name="T94" fmla="*/ 50 w 769"/>
                <a:gd name="T95" fmla="*/ 56 h 393"/>
                <a:gd name="T96" fmla="*/ 12 w 769"/>
                <a:gd name="T97" fmla="*/ 59 h 3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9"/>
                <a:gd name="T148" fmla="*/ 0 h 393"/>
                <a:gd name="T149" fmla="*/ 769 w 769"/>
                <a:gd name="T150" fmla="*/ 393 h 3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9" h="393">
                  <a:moveTo>
                    <a:pt x="0" y="229"/>
                  </a:moveTo>
                  <a:lnTo>
                    <a:pt x="2" y="196"/>
                  </a:lnTo>
                  <a:lnTo>
                    <a:pt x="17" y="193"/>
                  </a:lnTo>
                  <a:lnTo>
                    <a:pt x="26" y="186"/>
                  </a:lnTo>
                  <a:lnTo>
                    <a:pt x="27" y="174"/>
                  </a:lnTo>
                  <a:lnTo>
                    <a:pt x="29" y="164"/>
                  </a:lnTo>
                  <a:lnTo>
                    <a:pt x="42" y="152"/>
                  </a:lnTo>
                  <a:lnTo>
                    <a:pt x="55" y="145"/>
                  </a:lnTo>
                  <a:lnTo>
                    <a:pt x="64" y="147"/>
                  </a:lnTo>
                  <a:lnTo>
                    <a:pt x="70" y="147"/>
                  </a:lnTo>
                  <a:lnTo>
                    <a:pt x="81" y="138"/>
                  </a:lnTo>
                  <a:lnTo>
                    <a:pt x="87" y="133"/>
                  </a:lnTo>
                  <a:lnTo>
                    <a:pt x="95" y="124"/>
                  </a:lnTo>
                  <a:lnTo>
                    <a:pt x="101" y="121"/>
                  </a:lnTo>
                  <a:lnTo>
                    <a:pt x="110" y="114"/>
                  </a:lnTo>
                  <a:lnTo>
                    <a:pt x="116" y="114"/>
                  </a:lnTo>
                  <a:lnTo>
                    <a:pt x="125" y="102"/>
                  </a:lnTo>
                  <a:lnTo>
                    <a:pt x="130" y="95"/>
                  </a:lnTo>
                  <a:lnTo>
                    <a:pt x="134" y="85"/>
                  </a:lnTo>
                  <a:lnTo>
                    <a:pt x="145" y="73"/>
                  </a:lnTo>
                  <a:lnTo>
                    <a:pt x="148" y="85"/>
                  </a:lnTo>
                  <a:lnTo>
                    <a:pt x="164" y="83"/>
                  </a:lnTo>
                  <a:lnTo>
                    <a:pt x="168" y="73"/>
                  </a:lnTo>
                  <a:lnTo>
                    <a:pt x="176" y="66"/>
                  </a:lnTo>
                  <a:lnTo>
                    <a:pt x="188" y="64"/>
                  </a:lnTo>
                  <a:lnTo>
                    <a:pt x="196" y="69"/>
                  </a:lnTo>
                  <a:lnTo>
                    <a:pt x="202" y="64"/>
                  </a:lnTo>
                  <a:lnTo>
                    <a:pt x="205" y="53"/>
                  </a:lnTo>
                  <a:lnTo>
                    <a:pt x="214" y="38"/>
                  </a:lnTo>
                  <a:lnTo>
                    <a:pt x="220" y="32"/>
                  </a:lnTo>
                  <a:lnTo>
                    <a:pt x="228" y="36"/>
                  </a:lnTo>
                  <a:lnTo>
                    <a:pt x="225" y="26"/>
                  </a:lnTo>
                  <a:lnTo>
                    <a:pt x="230" y="15"/>
                  </a:lnTo>
                  <a:lnTo>
                    <a:pt x="232" y="0"/>
                  </a:lnTo>
                  <a:lnTo>
                    <a:pt x="258" y="1"/>
                  </a:lnTo>
                  <a:lnTo>
                    <a:pt x="300" y="3"/>
                  </a:lnTo>
                  <a:lnTo>
                    <a:pt x="370" y="3"/>
                  </a:lnTo>
                  <a:lnTo>
                    <a:pt x="375" y="7"/>
                  </a:lnTo>
                  <a:lnTo>
                    <a:pt x="682" y="7"/>
                  </a:lnTo>
                  <a:lnTo>
                    <a:pt x="698" y="7"/>
                  </a:lnTo>
                  <a:lnTo>
                    <a:pt x="718" y="3"/>
                  </a:lnTo>
                  <a:lnTo>
                    <a:pt x="724" y="3"/>
                  </a:lnTo>
                  <a:lnTo>
                    <a:pt x="730" y="13"/>
                  </a:lnTo>
                  <a:lnTo>
                    <a:pt x="736" y="13"/>
                  </a:lnTo>
                  <a:lnTo>
                    <a:pt x="735" y="3"/>
                  </a:lnTo>
                  <a:lnTo>
                    <a:pt x="740" y="3"/>
                  </a:lnTo>
                  <a:lnTo>
                    <a:pt x="745" y="28"/>
                  </a:lnTo>
                  <a:lnTo>
                    <a:pt x="747" y="42"/>
                  </a:lnTo>
                  <a:lnTo>
                    <a:pt x="752" y="62"/>
                  </a:lnTo>
                  <a:lnTo>
                    <a:pt x="755" y="73"/>
                  </a:lnTo>
                  <a:lnTo>
                    <a:pt x="764" y="92"/>
                  </a:lnTo>
                  <a:lnTo>
                    <a:pt x="765" y="102"/>
                  </a:lnTo>
                  <a:lnTo>
                    <a:pt x="768" y="112"/>
                  </a:lnTo>
                  <a:lnTo>
                    <a:pt x="762" y="102"/>
                  </a:lnTo>
                  <a:lnTo>
                    <a:pt x="758" y="88"/>
                  </a:lnTo>
                  <a:lnTo>
                    <a:pt x="750" y="76"/>
                  </a:lnTo>
                  <a:lnTo>
                    <a:pt x="749" y="59"/>
                  </a:lnTo>
                  <a:lnTo>
                    <a:pt x="743" y="45"/>
                  </a:lnTo>
                  <a:lnTo>
                    <a:pt x="742" y="30"/>
                  </a:lnTo>
                  <a:lnTo>
                    <a:pt x="738" y="3"/>
                  </a:lnTo>
                  <a:lnTo>
                    <a:pt x="724" y="3"/>
                  </a:lnTo>
                  <a:lnTo>
                    <a:pt x="729" y="42"/>
                  </a:lnTo>
                  <a:lnTo>
                    <a:pt x="733" y="59"/>
                  </a:lnTo>
                  <a:lnTo>
                    <a:pt x="723" y="49"/>
                  </a:lnTo>
                  <a:lnTo>
                    <a:pt x="717" y="42"/>
                  </a:lnTo>
                  <a:lnTo>
                    <a:pt x="717" y="53"/>
                  </a:lnTo>
                  <a:lnTo>
                    <a:pt x="723" y="62"/>
                  </a:lnTo>
                  <a:lnTo>
                    <a:pt x="715" y="64"/>
                  </a:lnTo>
                  <a:lnTo>
                    <a:pt x="707" y="57"/>
                  </a:lnTo>
                  <a:lnTo>
                    <a:pt x="707" y="66"/>
                  </a:lnTo>
                  <a:lnTo>
                    <a:pt x="697" y="62"/>
                  </a:lnTo>
                  <a:lnTo>
                    <a:pt x="688" y="71"/>
                  </a:lnTo>
                  <a:lnTo>
                    <a:pt x="688" y="81"/>
                  </a:lnTo>
                  <a:lnTo>
                    <a:pt x="682" y="83"/>
                  </a:lnTo>
                  <a:lnTo>
                    <a:pt x="674" y="78"/>
                  </a:lnTo>
                  <a:lnTo>
                    <a:pt x="669" y="69"/>
                  </a:lnTo>
                  <a:lnTo>
                    <a:pt x="666" y="53"/>
                  </a:lnTo>
                  <a:lnTo>
                    <a:pt x="670" y="42"/>
                  </a:lnTo>
                  <a:lnTo>
                    <a:pt x="662" y="36"/>
                  </a:lnTo>
                  <a:lnTo>
                    <a:pt x="666" y="45"/>
                  </a:lnTo>
                  <a:lnTo>
                    <a:pt x="662" y="57"/>
                  </a:lnTo>
                  <a:lnTo>
                    <a:pt x="664" y="71"/>
                  </a:lnTo>
                  <a:lnTo>
                    <a:pt x="668" y="83"/>
                  </a:lnTo>
                  <a:lnTo>
                    <a:pt x="664" y="95"/>
                  </a:lnTo>
                  <a:lnTo>
                    <a:pt x="679" y="92"/>
                  </a:lnTo>
                  <a:lnTo>
                    <a:pt x="688" y="90"/>
                  </a:lnTo>
                  <a:lnTo>
                    <a:pt x="694" y="88"/>
                  </a:lnTo>
                  <a:lnTo>
                    <a:pt x="701" y="95"/>
                  </a:lnTo>
                  <a:lnTo>
                    <a:pt x="715" y="85"/>
                  </a:lnTo>
                  <a:lnTo>
                    <a:pt x="722" y="88"/>
                  </a:lnTo>
                  <a:lnTo>
                    <a:pt x="726" y="102"/>
                  </a:lnTo>
                  <a:lnTo>
                    <a:pt x="724" y="112"/>
                  </a:lnTo>
                  <a:lnTo>
                    <a:pt x="723" y="124"/>
                  </a:lnTo>
                  <a:lnTo>
                    <a:pt x="715" y="126"/>
                  </a:lnTo>
                  <a:lnTo>
                    <a:pt x="722" y="133"/>
                  </a:lnTo>
                  <a:lnTo>
                    <a:pt x="729" y="121"/>
                  </a:lnTo>
                  <a:lnTo>
                    <a:pt x="730" y="102"/>
                  </a:lnTo>
                  <a:lnTo>
                    <a:pt x="738" y="97"/>
                  </a:lnTo>
                  <a:lnTo>
                    <a:pt x="747" y="95"/>
                  </a:lnTo>
                  <a:lnTo>
                    <a:pt x="754" y="109"/>
                  </a:lnTo>
                  <a:lnTo>
                    <a:pt x="754" y="126"/>
                  </a:lnTo>
                  <a:lnTo>
                    <a:pt x="750" y="141"/>
                  </a:lnTo>
                  <a:lnTo>
                    <a:pt x="743" y="147"/>
                  </a:lnTo>
                  <a:lnTo>
                    <a:pt x="736" y="145"/>
                  </a:lnTo>
                  <a:lnTo>
                    <a:pt x="731" y="159"/>
                  </a:lnTo>
                  <a:lnTo>
                    <a:pt x="723" y="162"/>
                  </a:lnTo>
                  <a:lnTo>
                    <a:pt x="723" y="174"/>
                  </a:lnTo>
                  <a:lnTo>
                    <a:pt x="717" y="176"/>
                  </a:lnTo>
                  <a:lnTo>
                    <a:pt x="709" y="179"/>
                  </a:lnTo>
                  <a:lnTo>
                    <a:pt x="698" y="169"/>
                  </a:lnTo>
                  <a:lnTo>
                    <a:pt x="688" y="169"/>
                  </a:lnTo>
                  <a:lnTo>
                    <a:pt x="682" y="172"/>
                  </a:lnTo>
                  <a:lnTo>
                    <a:pt x="681" y="162"/>
                  </a:lnTo>
                  <a:lnTo>
                    <a:pt x="688" y="154"/>
                  </a:lnTo>
                  <a:lnTo>
                    <a:pt x="685" y="145"/>
                  </a:lnTo>
                  <a:lnTo>
                    <a:pt x="676" y="152"/>
                  </a:lnTo>
                  <a:lnTo>
                    <a:pt x="676" y="169"/>
                  </a:lnTo>
                  <a:lnTo>
                    <a:pt x="662" y="167"/>
                  </a:lnTo>
                  <a:lnTo>
                    <a:pt x="655" y="162"/>
                  </a:lnTo>
                  <a:lnTo>
                    <a:pt x="642" y="154"/>
                  </a:lnTo>
                  <a:lnTo>
                    <a:pt x="647" y="164"/>
                  </a:lnTo>
                  <a:lnTo>
                    <a:pt x="656" y="169"/>
                  </a:lnTo>
                  <a:lnTo>
                    <a:pt x="664" y="174"/>
                  </a:lnTo>
                  <a:lnTo>
                    <a:pt x="674" y="186"/>
                  </a:lnTo>
                  <a:lnTo>
                    <a:pt x="679" y="182"/>
                  </a:lnTo>
                  <a:lnTo>
                    <a:pt x="685" y="184"/>
                  </a:lnTo>
                  <a:lnTo>
                    <a:pt x="685" y="193"/>
                  </a:lnTo>
                  <a:lnTo>
                    <a:pt x="679" y="193"/>
                  </a:lnTo>
                  <a:lnTo>
                    <a:pt x="674" y="200"/>
                  </a:lnTo>
                  <a:lnTo>
                    <a:pt x="681" y="205"/>
                  </a:lnTo>
                  <a:lnTo>
                    <a:pt x="674" y="222"/>
                  </a:lnTo>
                  <a:lnTo>
                    <a:pt x="662" y="227"/>
                  </a:lnTo>
                  <a:lnTo>
                    <a:pt x="653" y="224"/>
                  </a:lnTo>
                  <a:lnTo>
                    <a:pt x="643" y="217"/>
                  </a:lnTo>
                  <a:lnTo>
                    <a:pt x="636" y="205"/>
                  </a:lnTo>
                  <a:lnTo>
                    <a:pt x="643" y="227"/>
                  </a:lnTo>
                  <a:lnTo>
                    <a:pt x="653" y="239"/>
                  </a:lnTo>
                  <a:lnTo>
                    <a:pt x="660" y="239"/>
                  </a:lnTo>
                  <a:lnTo>
                    <a:pt x="666" y="234"/>
                  </a:lnTo>
                  <a:lnTo>
                    <a:pt x="672" y="232"/>
                  </a:lnTo>
                  <a:lnTo>
                    <a:pt x="677" y="239"/>
                  </a:lnTo>
                  <a:lnTo>
                    <a:pt x="685" y="229"/>
                  </a:lnTo>
                  <a:lnTo>
                    <a:pt x="693" y="232"/>
                  </a:lnTo>
                  <a:lnTo>
                    <a:pt x="698" y="232"/>
                  </a:lnTo>
                  <a:lnTo>
                    <a:pt x="701" y="241"/>
                  </a:lnTo>
                  <a:lnTo>
                    <a:pt x="693" y="245"/>
                  </a:lnTo>
                  <a:lnTo>
                    <a:pt x="685" y="260"/>
                  </a:lnTo>
                  <a:lnTo>
                    <a:pt x="677" y="258"/>
                  </a:lnTo>
                  <a:lnTo>
                    <a:pt x="669" y="263"/>
                  </a:lnTo>
                  <a:lnTo>
                    <a:pt x="650" y="267"/>
                  </a:lnTo>
                  <a:lnTo>
                    <a:pt x="637" y="272"/>
                  </a:lnTo>
                  <a:lnTo>
                    <a:pt x="631" y="267"/>
                  </a:lnTo>
                  <a:lnTo>
                    <a:pt x="628" y="279"/>
                  </a:lnTo>
                  <a:lnTo>
                    <a:pt x="622" y="281"/>
                  </a:lnTo>
                  <a:lnTo>
                    <a:pt x="615" y="291"/>
                  </a:lnTo>
                  <a:lnTo>
                    <a:pt x="608" y="284"/>
                  </a:lnTo>
                  <a:lnTo>
                    <a:pt x="606" y="269"/>
                  </a:lnTo>
                  <a:lnTo>
                    <a:pt x="603" y="281"/>
                  </a:lnTo>
                  <a:lnTo>
                    <a:pt x="609" y="294"/>
                  </a:lnTo>
                  <a:lnTo>
                    <a:pt x="597" y="303"/>
                  </a:lnTo>
                  <a:lnTo>
                    <a:pt x="588" y="312"/>
                  </a:lnTo>
                  <a:lnTo>
                    <a:pt x="580" y="325"/>
                  </a:lnTo>
                  <a:lnTo>
                    <a:pt x="570" y="345"/>
                  </a:lnTo>
                  <a:lnTo>
                    <a:pt x="564" y="359"/>
                  </a:lnTo>
                  <a:lnTo>
                    <a:pt x="562" y="378"/>
                  </a:lnTo>
                  <a:lnTo>
                    <a:pt x="560" y="363"/>
                  </a:lnTo>
                  <a:lnTo>
                    <a:pt x="557" y="376"/>
                  </a:lnTo>
                  <a:lnTo>
                    <a:pt x="551" y="382"/>
                  </a:lnTo>
                  <a:lnTo>
                    <a:pt x="538" y="385"/>
                  </a:lnTo>
                  <a:lnTo>
                    <a:pt x="530" y="385"/>
                  </a:lnTo>
                  <a:lnTo>
                    <a:pt x="523" y="385"/>
                  </a:lnTo>
                  <a:lnTo>
                    <a:pt x="516" y="387"/>
                  </a:lnTo>
                  <a:lnTo>
                    <a:pt x="508" y="392"/>
                  </a:lnTo>
                  <a:lnTo>
                    <a:pt x="497" y="380"/>
                  </a:lnTo>
                  <a:lnTo>
                    <a:pt x="460" y="327"/>
                  </a:lnTo>
                  <a:lnTo>
                    <a:pt x="427" y="284"/>
                  </a:lnTo>
                  <a:lnTo>
                    <a:pt x="406" y="255"/>
                  </a:lnTo>
                  <a:lnTo>
                    <a:pt x="330" y="255"/>
                  </a:lnTo>
                  <a:lnTo>
                    <a:pt x="310" y="253"/>
                  </a:lnTo>
                  <a:lnTo>
                    <a:pt x="310" y="239"/>
                  </a:lnTo>
                  <a:lnTo>
                    <a:pt x="302" y="224"/>
                  </a:lnTo>
                  <a:lnTo>
                    <a:pt x="295" y="213"/>
                  </a:lnTo>
                  <a:lnTo>
                    <a:pt x="287" y="219"/>
                  </a:lnTo>
                  <a:lnTo>
                    <a:pt x="288" y="205"/>
                  </a:lnTo>
                  <a:lnTo>
                    <a:pt x="262" y="203"/>
                  </a:lnTo>
                  <a:lnTo>
                    <a:pt x="223" y="200"/>
                  </a:lnTo>
                  <a:lnTo>
                    <a:pt x="204" y="200"/>
                  </a:lnTo>
                  <a:lnTo>
                    <a:pt x="183" y="198"/>
                  </a:lnTo>
                  <a:lnTo>
                    <a:pt x="170" y="200"/>
                  </a:lnTo>
                  <a:lnTo>
                    <a:pt x="164" y="203"/>
                  </a:lnTo>
                  <a:lnTo>
                    <a:pt x="147" y="210"/>
                  </a:lnTo>
                  <a:lnTo>
                    <a:pt x="137" y="217"/>
                  </a:lnTo>
                  <a:lnTo>
                    <a:pt x="116" y="224"/>
                  </a:lnTo>
                  <a:lnTo>
                    <a:pt x="106" y="229"/>
                  </a:lnTo>
                  <a:lnTo>
                    <a:pt x="65" y="229"/>
                  </a:lnTo>
                  <a:lnTo>
                    <a:pt x="33" y="232"/>
                  </a:lnTo>
                  <a:lnTo>
                    <a:pt x="14" y="232"/>
                  </a:lnTo>
                  <a:lnTo>
                    <a:pt x="0" y="229"/>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39" name="Freeform 38"/>
            <p:cNvSpPr>
              <a:spLocks/>
            </p:cNvSpPr>
            <p:nvPr/>
          </p:nvSpPr>
          <p:spPr bwMode="ltGray">
            <a:xfrm>
              <a:off x="2566" y="896"/>
              <a:ext cx="595" cy="385"/>
            </a:xfrm>
            <a:custGeom>
              <a:avLst/>
              <a:gdLst>
                <a:gd name="T0" fmla="*/ 0 w 659"/>
                <a:gd name="T1" fmla="*/ 113 h 441"/>
                <a:gd name="T2" fmla="*/ 2 w 659"/>
                <a:gd name="T3" fmla="*/ 101 h 441"/>
                <a:gd name="T4" fmla="*/ 2 w 659"/>
                <a:gd name="T5" fmla="*/ 23 h 441"/>
                <a:gd name="T6" fmla="*/ 0 w 659"/>
                <a:gd name="T7" fmla="*/ 14 h 441"/>
                <a:gd name="T8" fmla="*/ 2 w 659"/>
                <a:gd name="T9" fmla="*/ 2 h 441"/>
                <a:gd name="T10" fmla="*/ 34 w 659"/>
                <a:gd name="T11" fmla="*/ 0 h 441"/>
                <a:gd name="T12" fmla="*/ 121 w 659"/>
                <a:gd name="T13" fmla="*/ 0 h 441"/>
                <a:gd name="T14" fmla="*/ 143 w 659"/>
                <a:gd name="T15" fmla="*/ 2 h 441"/>
                <a:gd name="T16" fmla="*/ 159 w 659"/>
                <a:gd name="T17" fmla="*/ 2 h 441"/>
                <a:gd name="T18" fmla="*/ 193 w 659"/>
                <a:gd name="T19" fmla="*/ 0 h 441"/>
                <a:gd name="T20" fmla="*/ 216 w 659"/>
                <a:gd name="T21" fmla="*/ 0 h 441"/>
                <a:gd name="T22" fmla="*/ 216 w 659"/>
                <a:gd name="T23" fmla="*/ 3 h 441"/>
                <a:gd name="T24" fmla="*/ 216 w 659"/>
                <a:gd name="T25" fmla="*/ 3 h 441"/>
                <a:gd name="T26" fmla="*/ 216 w 659"/>
                <a:gd name="T27" fmla="*/ 7 h 441"/>
                <a:gd name="T28" fmla="*/ 218 w 659"/>
                <a:gd name="T29" fmla="*/ 10 h 441"/>
                <a:gd name="T30" fmla="*/ 219 w 659"/>
                <a:gd name="T31" fmla="*/ 13 h 441"/>
                <a:gd name="T32" fmla="*/ 218 w 659"/>
                <a:gd name="T33" fmla="*/ 15 h 441"/>
                <a:gd name="T34" fmla="*/ 217 w 659"/>
                <a:gd name="T35" fmla="*/ 16 h 441"/>
                <a:gd name="T36" fmla="*/ 218 w 659"/>
                <a:gd name="T37" fmla="*/ 17 h 441"/>
                <a:gd name="T38" fmla="*/ 218 w 659"/>
                <a:gd name="T39" fmla="*/ 31 h 441"/>
                <a:gd name="T40" fmla="*/ 220 w 659"/>
                <a:gd name="T41" fmla="*/ 35 h 441"/>
                <a:gd name="T42" fmla="*/ 220 w 659"/>
                <a:gd name="T43" fmla="*/ 36 h 441"/>
                <a:gd name="T44" fmla="*/ 220 w 659"/>
                <a:gd name="T45" fmla="*/ 38 h 441"/>
                <a:gd name="T46" fmla="*/ 220 w 659"/>
                <a:gd name="T47" fmla="*/ 39 h 441"/>
                <a:gd name="T48" fmla="*/ 220 w 659"/>
                <a:gd name="T49" fmla="*/ 39 h 441"/>
                <a:gd name="T50" fmla="*/ 222 w 659"/>
                <a:gd name="T51" fmla="*/ 41 h 441"/>
                <a:gd name="T52" fmla="*/ 223 w 659"/>
                <a:gd name="T53" fmla="*/ 43 h 441"/>
                <a:gd name="T54" fmla="*/ 224 w 659"/>
                <a:gd name="T55" fmla="*/ 45 h 441"/>
                <a:gd name="T56" fmla="*/ 225 w 659"/>
                <a:gd name="T57" fmla="*/ 47 h 441"/>
                <a:gd name="T58" fmla="*/ 226 w 659"/>
                <a:gd name="T59" fmla="*/ 50 h 441"/>
                <a:gd name="T60" fmla="*/ 226 w 659"/>
                <a:gd name="T61" fmla="*/ 50 h 441"/>
                <a:gd name="T62" fmla="*/ 228 w 659"/>
                <a:gd name="T63" fmla="*/ 53 h 441"/>
                <a:gd name="T64" fmla="*/ 228 w 659"/>
                <a:gd name="T65" fmla="*/ 57 h 441"/>
                <a:gd name="T66" fmla="*/ 228 w 659"/>
                <a:gd name="T67" fmla="*/ 60 h 441"/>
                <a:gd name="T68" fmla="*/ 228 w 659"/>
                <a:gd name="T69" fmla="*/ 62 h 441"/>
                <a:gd name="T70" fmla="*/ 228 w 659"/>
                <a:gd name="T71" fmla="*/ 64 h 441"/>
                <a:gd name="T72" fmla="*/ 228 w 659"/>
                <a:gd name="T73" fmla="*/ 65 h 441"/>
                <a:gd name="T74" fmla="*/ 228 w 659"/>
                <a:gd name="T75" fmla="*/ 69 h 441"/>
                <a:gd name="T76" fmla="*/ 228 w 659"/>
                <a:gd name="T77" fmla="*/ 70 h 441"/>
                <a:gd name="T78" fmla="*/ 228 w 659"/>
                <a:gd name="T79" fmla="*/ 71 h 441"/>
                <a:gd name="T80" fmla="*/ 228 w 659"/>
                <a:gd name="T81" fmla="*/ 74 h 441"/>
                <a:gd name="T82" fmla="*/ 230 w 659"/>
                <a:gd name="T83" fmla="*/ 77 h 441"/>
                <a:gd name="T84" fmla="*/ 230 w 659"/>
                <a:gd name="T85" fmla="*/ 79 h 441"/>
                <a:gd name="T86" fmla="*/ 229 w 659"/>
                <a:gd name="T87" fmla="*/ 81 h 441"/>
                <a:gd name="T88" fmla="*/ 229 w 659"/>
                <a:gd name="T89" fmla="*/ 86 h 441"/>
                <a:gd name="T90" fmla="*/ 229 w 659"/>
                <a:gd name="T91" fmla="*/ 86 h 441"/>
                <a:gd name="T92" fmla="*/ 229 w 659"/>
                <a:gd name="T93" fmla="*/ 88 h 441"/>
                <a:gd name="T94" fmla="*/ 231 w 659"/>
                <a:gd name="T95" fmla="*/ 90 h 441"/>
                <a:gd name="T96" fmla="*/ 231 w 659"/>
                <a:gd name="T97" fmla="*/ 93 h 441"/>
                <a:gd name="T98" fmla="*/ 231 w 659"/>
                <a:gd name="T99" fmla="*/ 94 h 441"/>
                <a:gd name="T100" fmla="*/ 236 w 659"/>
                <a:gd name="T101" fmla="*/ 99 h 441"/>
                <a:gd name="T102" fmla="*/ 237 w 659"/>
                <a:gd name="T103" fmla="*/ 102 h 441"/>
                <a:gd name="T104" fmla="*/ 237 w 659"/>
                <a:gd name="T105" fmla="*/ 105 h 441"/>
                <a:gd name="T106" fmla="*/ 237 w 659"/>
                <a:gd name="T107" fmla="*/ 107 h 441"/>
                <a:gd name="T108" fmla="*/ 237 w 659"/>
                <a:gd name="T109" fmla="*/ 109 h 441"/>
                <a:gd name="T110" fmla="*/ 237 w 659"/>
                <a:gd name="T111" fmla="*/ 111 h 441"/>
                <a:gd name="T112" fmla="*/ 237 w 659"/>
                <a:gd name="T113" fmla="*/ 112 h 441"/>
                <a:gd name="T114" fmla="*/ 237 w 659"/>
                <a:gd name="T115" fmla="*/ 113 h 441"/>
                <a:gd name="T116" fmla="*/ 0 w 659"/>
                <a:gd name="T117" fmla="*/ 113 h 4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59"/>
                <a:gd name="T178" fmla="*/ 0 h 441"/>
                <a:gd name="T179" fmla="*/ 659 w 659"/>
                <a:gd name="T180" fmla="*/ 441 h 4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59" h="441">
                  <a:moveTo>
                    <a:pt x="0" y="440"/>
                  </a:moveTo>
                  <a:lnTo>
                    <a:pt x="2" y="393"/>
                  </a:lnTo>
                  <a:lnTo>
                    <a:pt x="2" y="89"/>
                  </a:lnTo>
                  <a:lnTo>
                    <a:pt x="0" y="53"/>
                  </a:lnTo>
                  <a:lnTo>
                    <a:pt x="2" y="2"/>
                  </a:lnTo>
                  <a:lnTo>
                    <a:pt x="98" y="0"/>
                  </a:lnTo>
                  <a:lnTo>
                    <a:pt x="338" y="0"/>
                  </a:lnTo>
                  <a:lnTo>
                    <a:pt x="397" y="2"/>
                  </a:lnTo>
                  <a:lnTo>
                    <a:pt x="443" y="2"/>
                  </a:lnTo>
                  <a:lnTo>
                    <a:pt x="537" y="0"/>
                  </a:lnTo>
                  <a:lnTo>
                    <a:pt x="598" y="0"/>
                  </a:lnTo>
                  <a:lnTo>
                    <a:pt x="598" y="10"/>
                  </a:lnTo>
                  <a:lnTo>
                    <a:pt x="601" y="16"/>
                  </a:lnTo>
                  <a:lnTo>
                    <a:pt x="603" y="28"/>
                  </a:lnTo>
                  <a:lnTo>
                    <a:pt x="605" y="38"/>
                  </a:lnTo>
                  <a:lnTo>
                    <a:pt x="610" y="51"/>
                  </a:lnTo>
                  <a:lnTo>
                    <a:pt x="605" y="57"/>
                  </a:lnTo>
                  <a:lnTo>
                    <a:pt x="604" y="62"/>
                  </a:lnTo>
                  <a:lnTo>
                    <a:pt x="605" y="67"/>
                  </a:lnTo>
                  <a:lnTo>
                    <a:pt x="605" y="120"/>
                  </a:lnTo>
                  <a:lnTo>
                    <a:pt x="611" y="137"/>
                  </a:lnTo>
                  <a:lnTo>
                    <a:pt x="612" y="139"/>
                  </a:lnTo>
                  <a:lnTo>
                    <a:pt x="612" y="146"/>
                  </a:lnTo>
                  <a:lnTo>
                    <a:pt x="614" y="151"/>
                  </a:lnTo>
                  <a:lnTo>
                    <a:pt x="614" y="156"/>
                  </a:lnTo>
                  <a:lnTo>
                    <a:pt x="616" y="160"/>
                  </a:lnTo>
                  <a:lnTo>
                    <a:pt x="619" y="165"/>
                  </a:lnTo>
                  <a:lnTo>
                    <a:pt x="624" y="179"/>
                  </a:lnTo>
                  <a:lnTo>
                    <a:pt x="626" y="186"/>
                  </a:lnTo>
                  <a:lnTo>
                    <a:pt x="629" y="191"/>
                  </a:lnTo>
                  <a:lnTo>
                    <a:pt x="629" y="196"/>
                  </a:lnTo>
                  <a:lnTo>
                    <a:pt x="632" y="206"/>
                  </a:lnTo>
                  <a:lnTo>
                    <a:pt x="632" y="225"/>
                  </a:lnTo>
                  <a:lnTo>
                    <a:pt x="633" y="232"/>
                  </a:lnTo>
                  <a:lnTo>
                    <a:pt x="633" y="241"/>
                  </a:lnTo>
                  <a:lnTo>
                    <a:pt x="632" y="249"/>
                  </a:lnTo>
                  <a:lnTo>
                    <a:pt x="633" y="254"/>
                  </a:lnTo>
                  <a:lnTo>
                    <a:pt x="633" y="266"/>
                  </a:lnTo>
                  <a:lnTo>
                    <a:pt x="634" y="271"/>
                  </a:lnTo>
                  <a:lnTo>
                    <a:pt x="634" y="280"/>
                  </a:lnTo>
                  <a:lnTo>
                    <a:pt x="633" y="287"/>
                  </a:lnTo>
                  <a:lnTo>
                    <a:pt x="639" y="299"/>
                  </a:lnTo>
                  <a:lnTo>
                    <a:pt x="639" y="306"/>
                  </a:lnTo>
                  <a:lnTo>
                    <a:pt x="637" y="316"/>
                  </a:lnTo>
                  <a:lnTo>
                    <a:pt x="637" y="331"/>
                  </a:lnTo>
                  <a:lnTo>
                    <a:pt x="636" y="335"/>
                  </a:lnTo>
                  <a:lnTo>
                    <a:pt x="637" y="342"/>
                  </a:lnTo>
                  <a:lnTo>
                    <a:pt x="641" y="349"/>
                  </a:lnTo>
                  <a:lnTo>
                    <a:pt x="642" y="361"/>
                  </a:lnTo>
                  <a:lnTo>
                    <a:pt x="642" y="369"/>
                  </a:lnTo>
                  <a:lnTo>
                    <a:pt x="654" y="385"/>
                  </a:lnTo>
                  <a:lnTo>
                    <a:pt x="655" y="395"/>
                  </a:lnTo>
                  <a:lnTo>
                    <a:pt x="655" y="409"/>
                  </a:lnTo>
                  <a:lnTo>
                    <a:pt x="658" y="419"/>
                  </a:lnTo>
                  <a:lnTo>
                    <a:pt x="658" y="424"/>
                  </a:lnTo>
                  <a:lnTo>
                    <a:pt x="655" y="431"/>
                  </a:lnTo>
                  <a:lnTo>
                    <a:pt x="655" y="435"/>
                  </a:lnTo>
                  <a:lnTo>
                    <a:pt x="656" y="440"/>
                  </a:lnTo>
                  <a:lnTo>
                    <a:pt x="0" y="440"/>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40" name="Freeform 39"/>
            <p:cNvSpPr>
              <a:spLocks/>
            </p:cNvSpPr>
            <p:nvPr/>
          </p:nvSpPr>
          <p:spPr bwMode="ltGray">
            <a:xfrm>
              <a:off x="4086" y="1777"/>
              <a:ext cx="343" cy="446"/>
            </a:xfrm>
            <a:custGeom>
              <a:avLst/>
              <a:gdLst>
                <a:gd name="T0" fmla="*/ 2 w 379"/>
                <a:gd name="T1" fmla="*/ 62 h 511"/>
                <a:gd name="T2" fmla="*/ 3 w 379"/>
                <a:gd name="T3" fmla="*/ 10 h 511"/>
                <a:gd name="T4" fmla="*/ 30 w 379"/>
                <a:gd name="T5" fmla="*/ 9 h 511"/>
                <a:gd name="T6" fmla="*/ 43 w 379"/>
                <a:gd name="T7" fmla="*/ 11 h 511"/>
                <a:gd name="T8" fmla="*/ 48 w 379"/>
                <a:gd name="T9" fmla="*/ 9 h 511"/>
                <a:gd name="T10" fmla="*/ 50 w 379"/>
                <a:gd name="T11" fmla="*/ 12 h 511"/>
                <a:gd name="T12" fmla="*/ 56 w 379"/>
                <a:gd name="T13" fmla="*/ 14 h 511"/>
                <a:gd name="T14" fmla="*/ 62 w 379"/>
                <a:gd name="T15" fmla="*/ 16 h 511"/>
                <a:gd name="T16" fmla="*/ 66 w 379"/>
                <a:gd name="T17" fmla="*/ 15 h 511"/>
                <a:gd name="T18" fmla="*/ 67 w 379"/>
                <a:gd name="T19" fmla="*/ 17 h 511"/>
                <a:gd name="T20" fmla="*/ 60 w 379"/>
                <a:gd name="T21" fmla="*/ 18 h 511"/>
                <a:gd name="T22" fmla="*/ 62 w 379"/>
                <a:gd name="T23" fmla="*/ 20 h 511"/>
                <a:gd name="T24" fmla="*/ 67 w 379"/>
                <a:gd name="T25" fmla="*/ 18 h 511"/>
                <a:gd name="T26" fmla="*/ 74 w 379"/>
                <a:gd name="T27" fmla="*/ 22 h 511"/>
                <a:gd name="T28" fmla="*/ 80 w 379"/>
                <a:gd name="T29" fmla="*/ 20 h 511"/>
                <a:gd name="T30" fmla="*/ 92 w 379"/>
                <a:gd name="T31" fmla="*/ 17 h 511"/>
                <a:gd name="T32" fmla="*/ 100 w 379"/>
                <a:gd name="T33" fmla="*/ 17 h 511"/>
                <a:gd name="T34" fmla="*/ 108 w 379"/>
                <a:gd name="T35" fmla="*/ 12 h 511"/>
                <a:gd name="T36" fmla="*/ 114 w 379"/>
                <a:gd name="T37" fmla="*/ 8 h 511"/>
                <a:gd name="T38" fmla="*/ 123 w 379"/>
                <a:gd name="T39" fmla="*/ 4 h 511"/>
                <a:gd name="T40" fmla="*/ 129 w 379"/>
                <a:gd name="T41" fmla="*/ 3 h 511"/>
                <a:gd name="T42" fmla="*/ 138 w 379"/>
                <a:gd name="T43" fmla="*/ 0 h 511"/>
                <a:gd name="T44" fmla="*/ 139 w 379"/>
                <a:gd name="T45" fmla="*/ 41 h 511"/>
                <a:gd name="T46" fmla="*/ 134 w 379"/>
                <a:gd name="T47" fmla="*/ 51 h 511"/>
                <a:gd name="T48" fmla="*/ 136 w 379"/>
                <a:gd name="T49" fmla="*/ 57 h 511"/>
                <a:gd name="T50" fmla="*/ 130 w 379"/>
                <a:gd name="T51" fmla="*/ 71 h 511"/>
                <a:gd name="T52" fmla="*/ 130 w 379"/>
                <a:gd name="T53" fmla="*/ 75 h 511"/>
                <a:gd name="T54" fmla="*/ 129 w 379"/>
                <a:gd name="T55" fmla="*/ 78 h 511"/>
                <a:gd name="T56" fmla="*/ 129 w 379"/>
                <a:gd name="T57" fmla="*/ 84 h 511"/>
                <a:gd name="T58" fmla="*/ 125 w 379"/>
                <a:gd name="T59" fmla="*/ 87 h 511"/>
                <a:gd name="T60" fmla="*/ 118 w 379"/>
                <a:gd name="T61" fmla="*/ 93 h 511"/>
                <a:gd name="T62" fmla="*/ 113 w 379"/>
                <a:gd name="T63" fmla="*/ 96 h 511"/>
                <a:gd name="T64" fmla="*/ 110 w 379"/>
                <a:gd name="T65" fmla="*/ 93 h 511"/>
                <a:gd name="T66" fmla="*/ 106 w 379"/>
                <a:gd name="T67" fmla="*/ 99 h 511"/>
                <a:gd name="T68" fmla="*/ 101 w 379"/>
                <a:gd name="T69" fmla="*/ 99 h 511"/>
                <a:gd name="T70" fmla="*/ 100 w 379"/>
                <a:gd name="T71" fmla="*/ 102 h 511"/>
                <a:gd name="T72" fmla="*/ 97 w 379"/>
                <a:gd name="T73" fmla="*/ 106 h 511"/>
                <a:gd name="T74" fmla="*/ 98 w 379"/>
                <a:gd name="T75" fmla="*/ 111 h 511"/>
                <a:gd name="T76" fmla="*/ 96 w 379"/>
                <a:gd name="T77" fmla="*/ 113 h 511"/>
                <a:gd name="T78" fmla="*/ 95 w 379"/>
                <a:gd name="T79" fmla="*/ 112 h 511"/>
                <a:gd name="T80" fmla="*/ 91 w 379"/>
                <a:gd name="T81" fmla="*/ 109 h 511"/>
                <a:gd name="T82" fmla="*/ 88 w 379"/>
                <a:gd name="T83" fmla="*/ 113 h 511"/>
                <a:gd name="T84" fmla="*/ 83 w 379"/>
                <a:gd name="T85" fmla="*/ 120 h 511"/>
                <a:gd name="T86" fmla="*/ 82 w 379"/>
                <a:gd name="T87" fmla="*/ 125 h 511"/>
                <a:gd name="T88" fmla="*/ 73 w 379"/>
                <a:gd name="T89" fmla="*/ 130 h 511"/>
                <a:gd name="T90" fmla="*/ 71 w 379"/>
                <a:gd name="T91" fmla="*/ 127 h 511"/>
                <a:gd name="T92" fmla="*/ 64 w 379"/>
                <a:gd name="T93" fmla="*/ 123 h 511"/>
                <a:gd name="T94" fmla="*/ 62 w 379"/>
                <a:gd name="T95" fmla="*/ 119 h 511"/>
                <a:gd name="T96" fmla="*/ 55 w 379"/>
                <a:gd name="T97" fmla="*/ 121 h 511"/>
                <a:gd name="T98" fmla="*/ 50 w 379"/>
                <a:gd name="T99" fmla="*/ 123 h 511"/>
                <a:gd name="T100" fmla="*/ 39 w 379"/>
                <a:gd name="T101" fmla="*/ 121 h 511"/>
                <a:gd name="T102" fmla="*/ 32 w 379"/>
                <a:gd name="T103" fmla="*/ 120 h 511"/>
                <a:gd name="T104" fmla="*/ 24 w 379"/>
                <a:gd name="T105" fmla="*/ 117 h 511"/>
                <a:gd name="T106" fmla="*/ 20 w 379"/>
                <a:gd name="T107" fmla="*/ 113 h 511"/>
                <a:gd name="T108" fmla="*/ 16 w 379"/>
                <a:gd name="T109" fmla="*/ 107 h 511"/>
                <a:gd name="T110" fmla="*/ 12 w 379"/>
                <a:gd name="T111" fmla="*/ 105 h 511"/>
                <a:gd name="T112" fmla="*/ 4 w 379"/>
                <a:gd name="T113" fmla="*/ 105 h 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9"/>
                <a:gd name="T172" fmla="*/ 0 h 511"/>
                <a:gd name="T173" fmla="*/ 379 w 379"/>
                <a:gd name="T174" fmla="*/ 511 h 5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9" h="511">
                  <a:moveTo>
                    <a:pt x="0" y="410"/>
                  </a:moveTo>
                  <a:lnTo>
                    <a:pt x="0" y="280"/>
                  </a:lnTo>
                  <a:lnTo>
                    <a:pt x="2" y="240"/>
                  </a:lnTo>
                  <a:lnTo>
                    <a:pt x="2" y="101"/>
                  </a:lnTo>
                  <a:lnTo>
                    <a:pt x="3" y="77"/>
                  </a:lnTo>
                  <a:lnTo>
                    <a:pt x="3" y="39"/>
                  </a:lnTo>
                  <a:lnTo>
                    <a:pt x="37" y="36"/>
                  </a:lnTo>
                  <a:lnTo>
                    <a:pt x="40" y="36"/>
                  </a:lnTo>
                  <a:lnTo>
                    <a:pt x="82" y="35"/>
                  </a:lnTo>
                  <a:lnTo>
                    <a:pt x="92" y="35"/>
                  </a:lnTo>
                  <a:lnTo>
                    <a:pt x="122" y="32"/>
                  </a:lnTo>
                  <a:lnTo>
                    <a:pt x="117" y="43"/>
                  </a:lnTo>
                  <a:lnTo>
                    <a:pt x="118" y="41"/>
                  </a:lnTo>
                  <a:lnTo>
                    <a:pt x="126" y="41"/>
                  </a:lnTo>
                  <a:lnTo>
                    <a:pt x="130" y="36"/>
                  </a:lnTo>
                  <a:lnTo>
                    <a:pt x="132" y="36"/>
                  </a:lnTo>
                  <a:lnTo>
                    <a:pt x="136" y="41"/>
                  </a:lnTo>
                  <a:lnTo>
                    <a:pt x="137" y="46"/>
                  </a:lnTo>
                  <a:lnTo>
                    <a:pt x="142" y="48"/>
                  </a:lnTo>
                  <a:lnTo>
                    <a:pt x="145" y="48"/>
                  </a:lnTo>
                  <a:lnTo>
                    <a:pt x="154" y="54"/>
                  </a:lnTo>
                  <a:lnTo>
                    <a:pt x="158" y="58"/>
                  </a:lnTo>
                  <a:lnTo>
                    <a:pt x="165" y="62"/>
                  </a:lnTo>
                  <a:lnTo>
                    <a:pt x="170" y="62"/>
                  </a:lnTo>
                  <a:lnTo>
                    <a:pt x="172" y="60"/>
                  </a:lnTo>
                  <a:lnTo>
                    <a:pt x="174" y="56"/>
                  </a:lnTo>
                  <a:lnTo>
                    <a:pt x="177" y="56"/>
                  </a:lnTo>
                  <a:lnTo>
                    <a:pt x="179" y="60"/>
                  </a:lnTo>
                  <a:lnTo>
                    <a:pt x="184" y="60"/>
                  </a:lnTo>
                  <a:lnTo>
                    <a:pt x="184" y="66"/>
                  </a:lnTo>
                  <a:lnTo>
                    <a:pt x="182" y="67"/>
                  </a:lnTo>
                  <a:lnTo>
                    <a:pt x="165" y="70"/>
                  </a:lnTo>
                  <a:lnTo>
                    <a:pt x="162" y="72"/>
                  </a:lnTo>
                  <a:lnTo>
                    <a:pt x="162" y="74"/>
                  </a:lnTo>
                  <a:lnTo>
                    <a:pt x="165" y="80"/>
                  </a:lnTo>
                  <a:lnTo>
                    <a:pt x="169" y="77"/>
                  </a:lnTo>
                  <a:lnTo>
                    <a:pt x="171" y="77"/>
                  </a:lnTo>
                  <a:lnTo>
                    <a:pt x="175" y="72"/>
                  </a:lnTo>
                  <a:lnTo>
                    <a:pt x="184" y="72"/>
                  </a:lnTo>
                  <a:lnTo>
                    <a:pt x="189" y="70"/>
                  </a:lnTo>
                  <a:lnTo>
                    <a:pt x="192" y="77"/>
                  </a:lnTo>
                  <a:lnTo>
                    <a:pt x="203" y="85"/>
                  </a:lnTo>
                  <a:lnTo>
                    <a:pt x="207" y="85"/>
                  </a:lnTo>
                  <a:lnTo>
                    <a:pt x="215" y="80"/>
                  </a:lnTo>
                  <a:lnTo>
                    <a:pt x="216" y="77"/>
                  </a:lnTo>
                  <a:lnTo>
                    <a:pt x="222" y="77"/>
                  </a:lnTo>
                  <a:lnTo>
                    <a:pt x="243" y="67"/>
                  </a:lnTo>
                  <a:lnTo>
                    <a:pt x="252" y="67"/>
                  </a:lnTo>
                  <a:lnTo>
                    <a:pt x="260" y="70"/>
                  </a:lnTo>
                  <a:lnTo>
                    <a:pt x="268" y="70"/>
                  </a:lnTo>
                  <a:lnTo>
                    <a:pt x="270" y="67"/>
                  </a:lnTo>
                  <a:lnTo>
                    <a:pt x="277" y="66"/>
                  </a:lnTo>
                  <a:lnTo>
                    <a:pt x="287" y="54"/>
                  </a:lnTo>
                  <a:lnTo>
                    <a:pt x="293" y="48"/>
                  </a:lnTo>
                  <a:lnTo>
                    <a:pt x="304" y="36"/>
                  </a:lnTo>
                  <a:lnTo>
                    <a:pt x="305" y="32"/>
                  </a:lnTo>
                  <a:lnTo>
                    <a:pt x="311" y="30"/>
                  </a:lnTo>
                  <a:lnTo>
                    <a:pt x="322" y="27"/>
                  </a:lnTo>
                  <a:lnTo>
                    <a:pt x="326" y="19"/>
                  </a:lnTo>
                  <a:lnTo>
                    <a:pt x="332" y="17"/>
                  </a:lnTo>
                  <a:lnTo>
                    <a:pt x="335" y="17"/>
                  </a:lnTo>
                  <a:lnTo>
                    <a:pt x="340" y="15"/>
                  </a:lnTo>
                  <a:lnTo>
                    <a:pt x="350" y="12"/>
                  </a:lnTo>
                  <a:lnTo>
                    <a:pt x="358" y="8"/>
                  </a:lnTo>
                  <a:lnTo>
                    <a:pt x="367" y="3"/>
                  </a:lnTo>
                  <a:lnTo>
                    <a:pt x="376" y="0"/>
                  </a:lnTo>
                  <a:lnTo>
                    <a:pt x="376" y="123"/>
                  </a:lnTo>
                  <a:lnTo>
                    <a:pt x="378" y="154"/>
                  </a:lnTo>
                  <a:lnTo>
                    <a:pt x="378" y="161"/>
                  </a:lnTo>
                  <a:lnTo>
                    <a:pt x="376" y="192"/>
                  </a:lnTo>
                  <a:lnTo>
                    <a:pt x="368" y="192"/>
                  </a:lnTo>
                  <a:lnTo>
                    <a:pt x="364" y="199"/>
                  </a:lnTo>
                  <a:lnTo>
                    <a:pt x="370" y="216"/>
                  </a:lnTo>
                  <a:lnTo>
                    <a:pt x="368" y="221"/>
                  </a:lnTo>
                  <a:lnTo>
                    <a:pt x="368" y="226"/>
                  </a:lnTo>
                  <a:lnTo>
                    <a:pt x="370" y="240"/>
                  </a:lnTo>
                  <a:lnTo>
                    <a:pt x="367" y="245"/>
                  </a:lnTo>
                  <a:lnTo>
                    <a:pt x="357" y="274"/>
                  </a:lnTo>
                  <a:lnTo>
                    <a:pt x="358" y="278"/>
                  </a:lnTo>
                  <a:lnTo>
                    <a:pt x="357" y="288"/>
                  </a:lnTo>
                  <a:lnTo>
                    <a:pt x="355" y="292"/>
                  </a:lnTo>
                  <a:lnTo>
                    <a:pt x="352" y="292"/>
                  </a:lnTo>
                  <a:lnTo>
                    <a:pt x="352" y="300"/>
                  </a:lnTo>
                  <a:lnTo>
                    <a:pt x="350" y="305"/>
                  </a:lnTo>
                  <a:lnTo>
                    <a:pt x="350" y="309"/>
                  </a:lnTo>
                  <a:lnTo>
                    <a:pt x="347" y="317"/>
                  </a:lnTo>
                  <a:lnTo>
                    <a:pt x="349" y="324"/>
                  </a:lnTo>
                  <a:lnTo>
                    <a:pt x="347" y="326"/>
                  </a:lnTo>
                  <a:lnTo>
                    <a:pt x="345" y="336"/>
                  </a:lnTo>
                  <a:lnTo>
                    <a:pt x="337" y="342"/>
                  </a:lnTo>
                  <a:lnTo>
                    <a:pt x="333" y="347"/>
                  </a:lnTo>
                  <a:lnTo>
                    <a:pt x="326" y="357"/>
                  </a:lnTo>
                  <a:lnTo>
                    <a:pt x="323" y="362"/>
                  </a:lnTo>
                  <a:lnTo>
                    <a:pt x="322" y="362"/>
                  </a:lnTo>
                  <a:lnTo>
                    <a:pt x="314" y="369"/>
                  </a:lnTo>
                  <a:lnTo>
                    <a:pt x="309" y="371"/>
                  </a:lnTo>
                  <a:lnTo>
                    <a:pt x="304" y="376"/>
                  </a:lnTo>
                  <a:lnTo>
                    <a:pt x="299" y="371"/>
                  </a:lnTo>
                  <a:lnTo>
                    <a:pt x="297" y="367"/>
                  </a:lnTo>
                  <a:lnTo>
                    <a:pt x="293" y="369"/>
                  </a:lnTo>
                  <a:lnTo>
                    <a:pt x="287" y="376"/>
                  </a:lnTo>
                  <a:lnTo>
                    <a:pt x="287" y="381"/>
                  </a:lnTo>
                  <a:lnTo>
                    <a:pt x="284" y="389"/>
                  </a:lnTo>
                  <a:lnTo>
                    <a:pt x="278" y="386"/>
                  </a:lnTo>
                  <a:lnTo>
                    <a:pt x="275" y="389"/>
                  </a:lnTo>
                  <a:lnTo>
                    <a:pt x="273" y="394"/>
                  </a:lnTo>
                  <a:lnTo>
                    <a:pt x="270" y="396"/>
                  </a:lnTo>
                  <a:lnTo>
                    <a:pt x="269" y="401"/>
                  </a:lnTo>
                  <a:lnTo>
                    <a:pt x="269" y="412"/>
                  </a:lnTo>
                  <a:lnTo>
                    <a:pt x="268" y="415"/>
                  </a:lnTo>
                  <a:lnTo>
                    <a:pt x="264" y="415"/>
                  </a:lnTo>
                  <a:lnTo>
                    <a:pt x="264" y="420"/>
                  </a:lnTo>
                  <a:lnTo>
                    <a:pt x="268" y="424"/>
                  </a:lnTo>
                  <a:lnTo>
                    <a:pt x="266" y="431"/>
                  </a:lnTo>
                  <a:lnTo>
                    <a:pt x="268" y="437"/>
                  </a:lnTo>
                  <a:lnTo>
                    <a:pt x="262" y="434"/>
                  </a:lnTo>
                  <a:lnTo>
                    <a:pt x="257" y="444"/>
                  </a:lnTo>
                  <a:lnTo>
                    <a:pt x="253" y="444"/>
                  </a:lnTo>
                  <a:lnTo>
                    <a:pt x="256" y="440"/>
                  </a:lnTo>
                  <a:lnTo>
                    <a:pt x="256" y="434"/>
                  </a:lnTo>
                  <a:lnTo>
                    <a:pt x="254" y="429"/>
                  </a:lnTo>
                  <a:lnTo>
                    <a:pt x="249" y="427"/>
                  </a:lnTo>
                  <a:lnTo>
                    <a:pt x="246" y="424"/>
                  </a:lnTo>
                  <a:lnTo>
                    <a:pt x="241" y="427"/>
                  </a:lnTo>
                  <a:lnTo>
                    <a:pt x="238" y="431"/>
                  </a:lnTo>
                  <a:lnTo>
                    <a:pt x="236" y="440"/>
                  </a:lnTo>
                  <a:lnTo>
                    <a:pt x="236" y="449"/>
                  </a:lnTo>
                  <a:lnTo>
                    <a:pt x="228" y="455"/>
                  </a:lnTo>
                  <a:lnTo>
                    <a:pt x="229" y="467"/>
                  </a:lnTo>
                  <a:lnTo>
                    <a:pt x="229" y="474"/>
                  </a:lnTo>
                  <a:lnTo>
                    <a:pt x="231" y="484"/>
                  </a:lnTo>
                  <a:lnTo>
                    <a:pt x="222" y="486"/>
                  </a:lnTo>
                  <a:lnTo>
                    <a:pt x="219" y="506"/>
                  </a:lnTo>
                  <a:lnTo>
                    <a:pt x="205" y="510"/>
                  </a:lnTo>
                  <a:lnTo>
                    <a:pt x="198" y="510"/>
                  </a:lnTo>
                  <a:lnTo>
                    <a:pt x="196" y="506"/>
                  </a:lnTo>
                  <a:lnTo>
                    <a:pt x="194" y="502"/>
                  </a:lnTo>
                  <a:lnTo>
                    <a:pt x="192" y="496"/>
                  </a:lnTo>
                  <a:lnTo>
                    <a:pt x="186" y="492"/>
                  </a:lnTo>
                  <a:lnTo>
                    <a:pt x="179" y="486"/>
                  </a:lnTo>
                  <a:lnTo>
                    <a:pt x="174" y="482"/>
                  </a:lnTo>
                  <a:lnTo>
                    <a:pt x="174" y="474"/>
                  </a:lnTo>
                  <a:lnTo>
                    <a:pt x="172" y="472"/>
                  </a:lnTo>
                  <a:lnTo>
                    <a:pt x="170" y="463"/>
                  </a:lnTo>
                  <a:lnTo>
                    <a:pt x="167" y="463"/>
                  </a:lnTo>
                  <a:lnTo>
                    <a:pt x="160" y="467"/>
                  </a:lnTo>
                  <a:lnTo>
                    <a:pt x="151" y="472"/>
                  </a:lnTo>
                  <a:lnTo>
                    <a:pt x="148" y="479"/>
                  </a:lnTo>
                  <a:lnTo>
                    <a:pt x="139" y="479"/>
                  </a:lnTo>
                  <a:lnTo>
                    <a:pt x="135" y="482"/>
                  </a:lnTo>
                  <a:lnTo>
                    <a:pt x="128" y="474"/>
                  </a:lnTo>
                  <a:lnTo>
                    <a:pt x="114" y="471"/>
                  </a:lnTo>
                  <a:lnTo>
                    <a:pt x="106" y="472"/>
                  </a:lnTo>
                  <a:lnTo>
                    <a:pt x="103" y="479"/>
                  </a:lnTo>
                  <a:lnTo>
                    <a:pt x="94" y="474"/>
                  </a:lnTo>
                  <a:lnTo>
                    <a:pt x="87" y="467"/>
                  </a:lnTo>
                  <a:lnTo>
                    <a:pt x="84" y="463"/>
                  </a:lnTo>
                  <a:lnTo>
                    <a:pt x="75" y="458"/>
                  </a:lnTo>
                  <a:lnTo>
                    <a:pt x="65" y="458"/>
                  </a:lnTo>
                  <a:lnTo>
                    <a:pt x="59" y="455"/>
                  </a:lnTo>
                  <a:lnTo>
                    <a:pt x="53" y="451"/>
                  </a:lnTo>
                  <a:lnTo>
                    <a:pt x="53" y="444"/>
                  </a:lnTo>
                  <a:lnTo>
                    <a:pt x="50" y="440"/>
                  </a:lnTo>
                  <a:lnTo>
                    <a:pt x="47" y="427"/>
                  </a:lnTo>
                  <a:lnTo>
                    <a:pt x="43" y="422"/>
                  </a:lnTo>
                  <a:lnTo>
                    <a:pt x="36" y="418"/>
                  </a:lnTo>
                  <a:lnTo>
                    <a:pt x="36" y="412"/>
                  </a:lnTo>
                  <a:lnTo>
                    <a:pt x="31" y="410"/>
                  </a:lnTo>
                  <a:lnTo>
                    <a:pt x="28" y="412"/>
                  </a:lnTo>
                  <a:lnTo>
                    <a:pt x="18" y="418"/>
                  </a:lnTo>
                  <a:lnTo>
                    <a:pt x="4" y="408"/>
                  </a:lnTo>
                  <a:lnTo>
                    <a:pt x="0" y="410"/>
                  </a:lnTo>
                </a:path>
              </a:pathLst>
            </a:custGeom>
            <a:solidFill>
              <a:schemeClr val="bg1">
                <a:lumMod val="9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41" name="Freeform 40"/>
            <p:cNvSpPr>
              <a:spLocks/>
            </p:cNvSpPr>
            <p:nvPr/>
          </p:nvSpPr>
          <p:spPr bwMode="ltGray">
            <a:xfrm>
              <a:off x="2649" y="2397"/>
              <a:ext cx="678" cy="424"/>
            </a:xfrm>
            <a:custGeom>
              <a:avLst/>
              <a:gdLst>
                <a:gd name="T0" fmla="*/ 47 w 750"/>
                <a:gd name="T1" fmla="*/ 3 h 486"/>
                <a:gd name="T2" fmla="*/ 94 w 750"/>
                <a:gd name="T3" fmla="*/ 3 h 486"/>
                <a:gd name="T4" fmla="*/ 128 w 750"/>
                <a:gd name="T5" fmla="*/ 3 h 486"/>
                <a:gd name="T6" fmla="*/ 177 w 750"/>
                <a:gd name="T7" fmla="*/ 3 h 486"/>
                <a:gd name="T8" fmla="*/ 207 w 750"/>
                <a:gd name="T9" fmla="*/ 3 h 486"/>
                <a:gd name="T10" fmla="*/ 242 w 750"/>
                <a:gd name="T11" fmla="*/ 3 h 486"/>
                <a:gd name="T12" fmla="*/ 268 w 750"/>
                <a:gd name="T13" fmla="*/ 13 h 486"/>
                <a:gd name="T14" fmla="*/ 269 w 750"/>
                <a:gd name="T15" fmla="*/ 33 h 486"/>
                <a:gd name="T16" fmla="*/ 273 w 750"/>
                <a:gd name="T17" fmla="*/ 58 h 486"/>
                <a:gd name="T18" fmla="*/ 272 w 750"/>
                <a:gd name="T19" fmla="*/ 85 h 486"/>
                <a:gd name="T20" fmla="*/ 271 w 750"/>
                <a:gd name="T21" fmla="*/ 122 h 486"/>
                <a:gd name="T22" fmla="*/ 268 w 750"/>
                <a:gd name="T23" fmla="*/ 122 h 486"/>
                <a:gd name="T24" fmla="*/ 264 w 750"/>
                <a:gd name="T25" fmla="*/ 120 h 486"/>
                <a:gd name="T26" fmla="*/ 259 w 750"/>
                <a:gd name="T27" fmla="*/ 120 h 486"/>
                <a:gd name="T28" fmla="*/ 255 w 750"/>
                <a:gd name="T29" fmla="*/ 116 h 486"/>
                <a:gd name="T30" fmla="*/ 252 w 750"/>
                <a:gd name="T31" fmla="*/ 113 h 486"/>
                <a:gd name="T32" fmla="*/ 247 w 750"/>
                <a:gd name="T33" fmla="*/ 115 h 486"/>
                <a:gd name="T34" fmla="*/ 240 w 750"/>
                <a:gd name="T35" fmla="*/ 116 h 486"/>
                <a:gd name="T36" fmla="*/ 235 w 750"/>
                <a:gd name="T37" fmla="*/ 113 h 486"/>
                <a:gd name="T38" fmla="*/ 233 w 750"/>
                <a:gd name="T39" fmla="*/ 113 h 486"/>
                <a:gd name="T40" fmla="*/ 230 w 750"/>
                <a:gd name="T41" fmla="*/ 116 h 486"/>
                <a:gd name="T42" fmla="*/ 221 w 750"/>
                <a:gd name="T43" fmla="*/ 116 h 486"/>
                <a:gd name="T44" fmla="*/ 215 w 750"/>
                <a:gd name="T45" fmla="*/ 120 h 486"/>
                <a:gd name="T46" fmla="*/ 212 w 750"/>
                <a:gd name="T47" fmla="*/ 121 h 486"/>
                <a:gd name="T48" fmla="*/ 208 w 750"/>
                <a:gd name="T49" fmla="*/ 120 h 486"/>
                <a:gd name="T50" fmla="*/ 204 w 750"/>
                <a:gd name="T51" fmla="*/ 116 h 486"/>
                <a:gd name="T52" fmla="*/ 203 w 750"/>
                <a:gd name="T53" fmla="*/ 116 h 486"/>
                <a:gd name="T54" fmla="*/ 200 w 750"/>
                <a:gd name="T55" fmla="*/ 117 h 486"/>
                <a:gd name="T56" fmla="*/ 196 w 750"/>
                <a:gd name="T57" fmla="*/ 117 h 486"/>
                <a:gd name="T58" fmla="*/ 193 w 750"/>
                <a:gd name="T59" fmla="*/ 113 h 486"/>
                <a:gd name="T60" fmla="*/ 191 w 750"/>
                <a:gd name="T61" fmla="*/ 117 h 486"/>
                <a:gd name="T62" fmla="*/ 189 w 750"/>
                <a:gd name="T63" fmla="*/ 118 h 486"/>
                <a:gd name="T64" fmla="*/ 187 w 750"/>
                <a:gd name="T65" fmla="*/ 122 h 486"/>
                <a:gd name="T66" fmla="*/ 186 w 750"/>
                <a:gd name="T67" fmla="*/ 117 h 486"/>
                <a:gd name="T68" fmla="*/ 184 w 750"/>
                <a:gd name="T69" fmla="*/ 115 h 486"/>
                <a:gd name="T70" fmla="*/ 179 w 750"/>
                <a:gd name="T71" fmla="*/ 118 h 486"/>
                <a:gd name="T72" fmla="*/ 177 w 750"/>
                <a:gd name="T73" fmla="*/ 116 h 486"/>
                <a:gd name="T74" fmla="*/ 174 w 750"/>
                <a:gd name="T75" fmla="*/ 115 h 486"/>
                <a:gd name="T76" fmla="*/ 173 w 750"/>
                <a:gd name="T77" fmla="*/ 112 h 486"/>
                <a:gd name="T78" fmla="*/ 166 w 750"/>
                <a:gd name="T79" fmla="*/ 113 h 486"/>
                <a:gd name="T80" fmla="*/ 162 w 750"/>
                <a:gd name="T81" fmla="*/ 116 h 486"/>
                <a:gd name="T82" fmla="*/ 162 w 750"/>
                <a:gd name="T83" fmla="*/ 112 h 486"/>
                <a:gd name="T84" fmla="*/ 157 w 750"/>
                <a:gd name="T85" fmla="*/ 112 h 486"/>
                <a:gd name="T86" fmla="*/ 156 w 750"/>
                <a:gd name="T87" fmla="*/ 106 h 486"/>
                <a:gd name="T88" fmla="*/ 149 w 750"/>
                <a:gd name="T89" fmla="*/ 106 h 486"/>
                <a:gd name="T90" fmla="*/ 146 w 750"/>
                <a:gd name="T91" fmla="*/ 108 h 486"/>
                <a:gd name="T92" fmla="*/ 142 w 750"/>
                <a:gd name="T93" fmla="*/ 106 h 486"/>
                <a:gd name="T94" fmla="*/ 137 w 750"/>
                <a:gd name="T95" fmla="*/ 106 h 486"/>
                <a:gd name="T96" fmla="*/ 132 w 750"/>
                <a:gd name="T97" fmla="*/ 106 h 486"/>
                <a:gd name="T98" fmla="*/ 128 w 750"/>
                <a:gd name="T99" fmla="*/ 103 h 486"/>
                <a:gd name="T100" fmla="*/ 122 w 750"/>
                <a:gd name="T101" fmla="*/ 103 h 486"/>
                <a:gd name="T102" fmla="*/ 119 w 750"/>
                <a:gd name="T103" fmla="*/ 97 h 486"/>
                <a:gd name="T104" fmla="*/ 116 w 750"/>
                <a:gd name="T105" fmla="*/ 94 h 486"/>
                <a:gd name="T106" fmla="*/ 115 w 750"/>
                <a:gd name="T107" fmla="*/ 98 h 486"/>
                <a:gd name="T108" fmla="*/ 109 w 750"/>
                <a:gd name="T109" fmla="*/ 98 h 486"/>
                <a:gd name="T110" fmla="*/ 102 w 750"/>
                <a:gd name="T111" fmla="*/ 92 h 486"/>
                <a:gd name="T112" fmla="*/ 98 w 750"/>
                <a:gd name="T113" fmla="*/ 91 h 486"/>
                <a:gd name="T114" fmla="*/ 95 w 750"/>
                <a:gd name="T115" fmla="*/ 19 h 486"/>
                <a:gd name="T116" fmla="*/ 0 w 750"/>
                <a:gd name="T117" fmla="*/ 3 h 4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0"/>
                <a:gd name="T178" fmla="*/ 0 h 486"/>
                <a:gd name="T179" fmla="*/ 750 w 750"/>
                <a:gd name="T180" fmla="*/ 486 h 4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0" h="486">
                  <a:moveTo>
                    <a:pt x="84" y="6"/>
                  </a:moveTo>
                  <a:lnTo>
                    <a:pt x="88" y="6"/>
                  </a:lnTo>
                  <a:lnTo>
                    <a:pt x="127" y="3"/>
                  </a:lnTo>
                  <a:lnTo>
                    <a:pt x="169" y="6"/>
                  </a:lnTo>
                  <a:lnTo>
                    <a:pt x="208" y="6"/>
                  </a:lnTo>
                  <a:lnTo>
                    <a:pt x="255" y="3"/>
                  </a:lnTo>
                  <a:lnTo>
                    <a:pt x="262" y="6"/>
                  </a:lnTo>
                  <a:lnTo>
                    <a:pt x="309" y="6"/>
                  </a:lnTo>
                  <a:lnTo>
                    <a:pt x="350" y="3"/>
                  </a:lnTo>
                  <a:lnTo>
                    <a:pt x="391" y="6"/>
                  </a:lnTo>
                  <a:lnTo>
                    <a:pt x="455" y="6"/>
                  </a:lnTo>
                  <a:lnTo>
                    <a:pt x="486" y="3"/>
                  </a:lnTo>
                  <a:lnTo>
                    <a:pt x="511" y="6"/>
                  </a:lnTo>
                  <a:lnTo>
                    <a:pt x="549" y="6"/>
                  </a:lnTo>
                  <a:lnTo>
                    <a:pt x="566" y="3"/>
                  </a:lnTo>
                  <a:lnTo>
                    <a:pt x="630" y="3"/>
                  </a:lnTo>
                  <a:lnTo>
                    <a:pt x="655" y="0"/>
                  </a:lnTo>
                  <a:lnTo>
                    <a:pt x="664" y="3"/>
                  </a:lnTo>
                  <a:lnTo>
                    <a:pt x="732" y="3"/>
                  </a:lnTo>
                  <a:lnTo>
                    <a:pt x="733" y="36"/>
                  </a:lnTo>
                  <a:lnTo>
                    <a:pt x="732" y="49"/>
                  </a:lnTo>
                  <a:lnTo>
                    <a:pt x="733" y="75"/>
                  </a:lnTo>
                  <a:lnTo>
                    <a:pt x="738" y="123"/>
                  </a:lnTo>
                  <a:lnTo>
                    <a:pt x="740" y="133"/>
                  </a:lnTo>
                  <a:lnTo>
                    <a:pt x="744" y="183"/>
                  </a:lnTo>
                  <a:lnTo>
                    <a:pt x="747" y="197"/>
                  </a:lnTo>
                  <a:lnTo>
                    <a:pt x="749" y="228"/>
                  </a:lnTo>
                  <a:lnTo>
                    <a:pt x="749" y="236"/>
                  </a:lnTo>
                  <a:lnTo>
                    <a:pt x="748" y="293"/>
                  </a:lnTo>
                  <a:lnTo>
                    <a:pt x="747" y="329"/>
                  </a:lnTo>
                  <a:lnTo>
                    <a:pt x="747" y="360"/>
                  </a:lnTo>
                  <a:lnTo>
                    <a:pt x="745" y="405"/>
                  </a:lnTo>
                  <a:lnTo>
                    <a:pt x="745" y="483"/>
                  </a:lnTo>
                  <a:lnTo>
                    <a:pt x="740" y="485"/>
                  </a:lnTo>
                  <a:lnTo>
                    <a:pt x="738" y="480"/>
                  </a:lnTo>
                  <a:lnTo>
                    <a:pt x="731" y="477"/>
                  </a:lnTo>
                  <a:lnTo>
                    <a:pt x="729" y="475"/>
                  </a:lnTo>
                  <a:lnTo>
                    <a:pt x="725" y="475"/>
                  </a:lnTo>
                  <a:lnTo>
                    <a:pt x="723" y="472"/>
                  </a:lnTo>
                  <a:lnTo>
                    <a:pt x="718" y="470"/>
                  </a:lnTo>
                  <a:lnTo>
                    <a:pt x="718" y="468"/>
                  </a:lnTo>
                  <a:lnTo>
                    <a:pt x="713" y="468"/>
                  </a:lnTo>
                  <a:lnTo>
                    <a:pt x="710" y="465"/>
                  </a:lnTo>
                  <a:lnTo>
                    <a:pt x="704" y="459"/>
                  </a:lnTo>
                  <a:lnTo>
                    <a:pt x="701" y="451"/>
                  </a:lnTo>
                  <a:lnTo>
                    <a:pt x="699" y="454"/>
                  </a:lnTo>
                  <a:lnTo>
                    <a:pt x="694" y="451"/>
                  </a:lnTo>
                  <a:lnTo>
                    <a:pt x="691" y="444"/>
                  </a:lnTo>
                  <a:lnTo>
                    <a:pt x="687" y="440"/>
                  </a:lnTo>
                  <a:lnTo>
                    <a:pt x="679" y="437"/>
                  </a:lnTo>
                  <a:lnTo>
                    <a:pt x="677" y="449"/>
                  </a:lnTo>
                  <a:lnTo>
                    <a:pt x="673" y="449"/>
                  </a:lnTo>
                  <a:lnTo>
                    <a:pt x="669" y="451"/>
                  </a:lnTo>
                  <a:lnTo>
                    <a:pt x="655" y="451"/>
                  </a:lnTo>
                  <a:lnTo>
                    <a:pt x="652" y="449"/>
                  </a:lnTo>
                  <a:lnTo>
                    <a:pt x="652" y="442"/>
                  </a:lnTo>
                  <a:lnTo>
                    <a:pt x="647" y="442"/>
                  </a:lnTo>
                  <a:lnTo>
                    <a:pt x="643" y="446"/>
                  </a:lnTo>
                  <a:lnTo>
                    <a:pt x="639" y="449"/>
                  </a:lnTo>
                  <a:lnTo>
                    <a:pt x="637" y="446"/>
                  </a:lnTo>
                  <a:lnTo>
                    <a:pt x="636" y="449"/>
                  </a:lnTo>
                  <a:lnTo>
                    <a:pt x="632" y="449"/>
                  </a:lnTo>
                  <a:lnTo>
                    <a:pt x="632" y="454"/>
                  </a:lnTo>
                  <a:lnTo>
                    <a:pt x="617" y="454"/>
                  </a:lnTo>
                  <a:lnTo>
                    <a:pt x="614" y="459"/>
                  </a:lnTo>
                  <a:lnTo>
                    <a:pt x="607" y="456"/>
                  </a:lnTo>
                  <a:lnTo>
                    <a:pt x="599" y="461"/>
                  </a:lnTo>
                  <a:lnTo>
                    <a:pt x="595" y="470"/>
                  </a:lnTo>
                  <a:lnTo>
                    <a:pt x="590" y="470"/>
                  </a:lnTo>
                  <a:lnTo>
                    <a:pt x="587" y="472"/>
                  </a:lnTo>
                  <a:lnTo>
                    <a:pt x="582" y="480"/>
                  </a:lnTo>
                  <a:lnTo>
                    <a:pt x="579" y="475"/>
                  </a:lnTo>
                  <a:lnTo>
                    <a:pt x="576" y="472"/>
                  </a:lnTo>
                  <a:lnTo>
                    <a:pt x="573" y="468"/>
                  </a:lnTo>
                  <a:lnTo>
                    <a:pt x="572" y="470"/>
                  </a:lnTo>
                  <a:lnTo>
                    <a:pt x="566" y="463"/>
                  </a:lnTo>
                  <a:lnTo>
                    <a:pt x="558" y="461"/>
                  </a:lnTo>
                  <a:lnTo>
                    <a:pt x="560" y="456"/>
                  </a:lnTo>
                  <a:lnTo>
                    <a:pt x="562" y="456"/>
                  </a:lnTo>
                  <a:lnTo>
                    <a:pt x="562" y="451"/>
                  </a:lnTo>
                  <a:lnTo>
                    <a:pt x="558" y="451"/>
                  </a:lnTo>
                  <a:lnTo>
                    <a:pt x="557" y="449"/>
                  </a:lnTo>
                  <a:lnTo>
                    <a:pt x="554" y="449"/>
                  </a:lnTo>
                  <a:lnTo>
                    <a:pt x="549" y="461"/>
                  </a:lnTo>
                  <a:lnTo>
                    <a:pt x="542" y="456"/>
                  </a:lnTo>
                  <a:lnTo>
                    <a:pt x="540" y="456"/>
                  </a:lnTo>
                  <a:lnTo>
                    <a:pt x="538" y="459"/>
                  </a:lnTo>
                  <a:lnTo>
                    <a:pt x="537" y="456"/>
                  </a:lnTo>
                  <a:lnTo>
                    <a:pt x="535" y="444"/>
                  </a:lnTo>
                  <a:lnTo>
                    <a:pt x="531" y="442"/>
                  </a:lnTo>
                  <a:lnTo>
                    <a:pt x="527" y="442"/>
                  </a:lnTo>
                  <a:lnTo>
                    <a:pt x="528" y="451"/>
                  </a:lnTo>
                  <a:lnTo>
                    <a:pt x="522" y="459"/>
                  </a:lnTo>
                  <a:lnTo>
                    <a:pt x="518" y="456"/>
                  </a:lnTo>
                  <a:lnTo>
                    <a:pt x="516" y="461"/>
                  </a:lnTo>
                  <a:lnTo>
                    <a:pt x="519" y="463"/>
                  </a:lnTo>
                  <a:lnTo>
                    <a:pt x="516" y="470"/>
                  </a:lnTo>
                  <a:lnTo>
                    <a:pt x="516" y="475"/>
                  </a:lnTo>
                  <a:lnTo>
                    <a:pt x="513" y="477"/>
                  </a:lnTo>
                  <a:lnTo>
                    <a:pt x="511" y="475"/>
                  </a:lnTo>
                  <a:lnTo>
                    <a:pt x="508" y="465"/>
                  </a:lnTo>
                  <a:lnTo>
                    <a:pt x="511" y="459"/>
                  </a:lnTo>
                  <a:lnTo>
                    <a:pt x="511" y="454"/>
                  </a:lnTo>
                  <a:lnTo>
                    <a:pt x="508" y="449"/>
                  </a:lnTo>
                  <a:lnTo>
                    <a:pt x="503" y="449"/>
                  </a:lnTo>
                  <a:lnTo>
                    <a:pt x="501" y="456"/>
                  </a:lnTo>
                  <a:lnTo>
                    <a:pt x="498" y="456"/>
                  </a:lnTo>
                  <a:lnTo>
                    <a:pt x="492" y="463"/>
                  </a:lnTo>
                  <a:lnTo>
                    <a:pt x="489" y="463"/>
                  </a:lnTo>
                  <a:lnTo>
                    <a:pt x="486" y="461"/>
                  </a:lnTo>
                  <a:lnTo>
                    <a:pt x="486" y="454"/>
                  </a:lnTo>
                  <a:lnTo>
                    <a:pt x="483" y="449"/>
                  </a:lnTo>
                  <a:lnTo>
                    <a:pt x="478" y="446"/>
                  </a:lnTo>
                  <a:lnTo>
                    <a:pt x="477" y="449"/>
                  </a:lnTo>
                  <a:lnTo>
                    <a:pt x="474" y="449"/>
                  </a:lnTo>
                  <a:lnTo>
                    <a:pt x="474" y="444"/>
                  </a:lnTo>
                  <a:lnTo>
                    <a:pt x="471" y="440"/>
                  </a:lnTo>
                  <a:lnTo>
                    <a:pt x="468" y="437"/>
                  </a:lnTo>
                  <a:lnTo>
                    <a:pt x="465" y="437"/>
                  </a:lnTo>
                  <a:lnTo>
                    <a:pt x="458" y="446"/>
                  </a:lnTo>
                  <a:lnTo>
                    <a:pt x="451" y="459"/>
                  </a:lnTo>
                  <a:lnTo>
                    <a:pt x="447" y="459"/>
                  </a:lnTo>
                  <a:lnTo>
                    <a:pt x="446" y="456"/>
                  </a:lnTo>
                  <a:lnTo>
                    <a:pt x="442" y="454"/>
                  </a:lnTo>
                  <a:lnTo>
                    <a:pt x="440" y="446"/>
                  </a:lnTo>
                  <a:lnTo>
                    <a:pt x="443" y="440"/>
                  </a:lnTo>
                  <a:lnTo>
                    <a:pt x="439" y="435"/>
                  </a:lnTo>
                  <a:lnTo>
                    <a:pt x="435" y="437"/>
                  </a:lnTo>
                  <a:lnTo>
                    <a:pt x="431" y="435"/>
                  </a:lnTo>
                  <a:lnTo>
                    <a:pt x="428" y="423"/>
                  </a:lnTo>
                  <a:lnTo>
                    <a:pt x="430" y="415"/>
                  </a:lnTo>
                  <a:lnTo>
                    <a:pt x="427" y="413"/>
                  </a:lnTo>
                  <a:lnTo>
                    <a:pt x="424" y="417"/>
                  </a:lnTo>
                  <a:lnTo>
                    <a:pt x="414" y="417"/>
                  </a:lnTo>
                  <a:lnTo>
                    <a:pt x="410" y="413"/>
                  </a:lnTo>
                  <a:lnTo>
                    <a:pt x="405" y="413"/>
                  </a:lnTo>
                  <a:lnTo>
                    <a:pt x="403" y="415"/>
                  </a:lnTo>
                  <a:lnTo>
                    <a:pt x="402" y="423"/>
                  </a:lnTo>
                  <a:lnTo>
                    <a:pt x="395" y="427"/>
                  </a:lnTo>
                  <a:lnTo>
                    <a:pt x="391" y="420"/>
                  </a:lnTo>
                  <a:lnTo>
                    <a:pt x="387" y="413"/>
                  </a:lnTo>
                  <a:lnTo>
                    <a:pt x="385" y="411"/>
                  </a:lnTo>
                  <a:lnTo>
                    <a:pt x="383" y="413"/>
                  </a:lnTo>
                  <a:lnTo>
                    <a:pt x="377" y="413"/>
                  </a:lnTo>
                  <a:lnTo>
                    <a:pt x="373" y="417"/>
                  </a:lnTo>
                  <a:lnTo>
                    <a:pt x="369" y="413"/>
                  </a:lnTo>
                  <a:lnTo>
                    <a:pt x="361" y="413"/>
                  </a:lnTo>
                  <a:lnTo>
                    <a:pt x="357" y="411"/>
                  </a:lnTo>
                  <a:lnTo>
                    <a:pt x="356" y="405"/>
                  </a:lnTo>
                  <a:lnTo>
                    <a:pt x="351" y="403"/>
                  </a:lnTo>
                  <a:lnTo>
                    <a:pt x="350" y="405"/>
                  </a:lnTo>
                  <a:lnTo>
                    <a:pt x="337" y="405"/>
                  </a:lnTo>
                  <a:lnTo>
                    <a:pt x="333" y="403"/>
                  </a:lnTo>
                  <a:lnTo>
                    <a:pt x="333" y="386"/>
                  </a:lnTo>
                  <a:lnTo>
                    <a:pt x="329" y="384"/>
                  </a:lnTo>
                  <a:lnTo>
                    <a:pt x="327" y="376"/>
                  </a:lnTo>
                  <a:lnTo>
                    <a:pt x="325" y="376"/>
                  </a:lnTo>
                  <a:lnTo>
                    <a:pt x="322" y="372"/>
                  </a:lnTo>
                  <a:lnTo>
                    <a:pt x="318" y="369"/>
                  </a:lnTo>
                  <a:lnTo>
                    <a:pt x="316" y="372"/>
                  </a:lnTo>
                  <a:lnTo>
                    <a:pt x="316" y="379"/>
                  </a:lnTo>
                  <a:lnTo>
                    <a:pt x="314" y="381"/>
                  </a:lnTo>
                  <a:lnTo>
                    <a:pt x="309" y="376"/>
                  </a:lnTo>
                  <a:lnTo>
                    <a:pt x="301" y="376"/>
                  </a:lnTo>
                  <a:lnTo>
                    <a:pt x="299" y="381"/>
                  </a:lnTo>
                  <a:lnTo>
                    <a:pt x="290" y="381"/>
                  </a:lnTo>
                  <a:lnTo>
                    <a:pt x="284" y="372"/>
                  </a:lnTo>
                  <a:lnTo>
                    <a:pt x="280" y="367"/>
                  </a:lnTo>
                  <a:lnTo>
                    <a:pt x="279" y="363"/>
                  </a:lnTo>
                  <a:lnTo>
                    <a:pt x="269" y="355"/>
                  </a:lnTo>
                  <a:lnTo>
                    <a:pt x="269" y="353"/>
                  </a:lnTo>
                  <a:lnTo>
                    <a:pt x="264" y="355"/>
                  </a:lnTo>
                  <a:lnTo>
                    <a:pt x="262" y="329"/>
                  </a:lnTo>
                  <a:lnTo>
                    <a:pt x="262" y="77"/>
                  </a:lnTo>
                  <a:lnTo>
                    <a:pt x="74" y="77"/>
                  </a:lnTo>
                  <a:lnTo>
                    <a:pt x="0" y="79"/>
                  </a:lnTo>
                  <a:lnTo>
                    <a:pt x="0" y="6"/>
                  </a:lnTo>
                  <a:lnTo>
                    <a:pt x="84" y="6"/>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42" name="Freeform 41"/>
            <p:cNvSpPr>
              <a:spLocks/>
            </p:cNvSpPr>
            <p:nvPr/>
          </p:nvSpPr>
          <p:spPr bwMode="ltGray">
            <a:xfrm>
              <a:off x="947" y="1245"/>
              <a:ext cx="639" cy="530"/>
            </a:xfrm>
            <a:custGeom>
              <a:avLst/>
              <a:gdLst>
                <a:gd name="T0" fmla="*/ 245 w 707"/>
                <a:gd name="T1" fmla="*/ 11 h 607"/>
                <a:gd name="T2" fmla="*/ 248 w 707"/>
                <a:gd name="T3" fmla="*/ 15 h 607"/>
                <a:gd name="T4" fmla="*/ 253 w 707"/>
                <a:gd name="T5" fmla="*/ 16 h 607"/>
                <a:gd name="T6" fmla="*/ 257 w 707"/>
                <a:gd name="T7" fmla="*/ 22 h 607"/>
                <a:gd name="T8" fmla="*/ 253 w 707"/>
                <a:gd name="T9" fmla="*/ 29 h 607"/>
                <a:gd name="T10" fmla="*/ 249 w 707"/>
                <a:gd name="T11" fmla="*/ 39 h 607"/>
                <a:gd name="T12" fmla="*/ 245 w 707"/>
                <a:gd name="T13" fmla="*/ 45 h 607"/>
                <a:gd name="T14" fmla="*/ 245 w 707"/>
                <a:gd name="T15" fmla="*/ 47 h 607"/>
                <a:gd name="T16" fmla="*/ 242 w 707"/>
                <a:gd name="T17" fmla="*/ 53 h 607"/>
                <a:gd name="T18" fmla="*/ 237 w 707"/>
                <a:gd name="T19" fmla="*/ 57 h 607"/>
                <a:gd name="T20" fmla="*/ 233 w 707"/>
                <a:gd name="T21" fmla="*/ 66 h 607"/>
                <a:gd name="T22" fmla="*/ 233 w 707"/>
                <a:gd name="T23" fmla="*/ 70 h 607"/>
                <a:gd name="T24" fmla="*/ 236 w 707"/>
                <a:gd name="T25" fmla="*/ 72 h 607"/>
                <a:gd name="T26" fmla="*/ 242 w 707"/>
                <a:gd name="T27" fmla="*/ 75 h 607"/>
                <a:gd name="T28" fmla="*/ 241 w 707"/>
                <a:gd name="T29" fmla="*/ 80 h 607"/>
                <a:gd name="T30" fmla="*/ 240 w 707"/>
                <a:gd name="T31" fmla="*/ 90 h 607"/>
                <a:gd name="T32" fmla="*/ 115 w 707"/>
                <a:gd name="T33" fmla="*/ 155 h 607"/>
                <a:gd name="T34" fmla="*/ 9 w 707"/>
                <a:gd name="T35" fmla="*/ 154 h 607"/>
                <a:gd name="T36" fmla="*/ 5 w 707"/>
                <a:gd name="T37" fmla="*/ 148 h 607"/>
                <a:gd name="T38" fmla="*/ 5 w 707"/>
                <a:gd name="T39" fmla="*/ 141 h 607"/>
                <a:gd name="T40" fmla="*/ 5 w 707"/>
                <a:gd name="T41" fmla="*/ 135 h 607"/>
                <a:gd name="T42" fmla="*/ 5 w 707"/>
                <a:gd name="T43" fmla="*/ 130 h 607"/>
                <a:gd name="T44" fmla="*/ 3 w 707"/>
                <a:gd name="T45" fmla="*/ 127 h 607"/>
                <a:gd name="T46" fmla="*/ 5 w 707"/>
                <a:gd name="T47" fmla="*/ 121 h 607"/>
                <a:gd name="T48" fmla="*/ 5 w 707"/>
                <a:gd name="T49" fmla="*/ 107 h 607"/>
                <a:gd name="T50" fmla="*/ 13 w 707"/>
                <a:gd name="T51" fmla="*/ 93 h 607"/>
                <a:gd name="T52" fmla="*/ 13 w 707"/>
                <a:gd name="T53" fmla="*/ 87 h 607"/>
                <a:gd name="T54" fmla="*/ 14 w 707"/>
                <a:gd name="T55" fmla="*/ 74 h 607"/>
                <a:gd name="T56" fmla="*/ 15 w 707"/>
                <a:gd name="T57" fmla="*/ 68 h 607"/>
                <a:gd name="T58" fmla="*/ 16 w 707"/>
                <a:gd name="T59" fmla="*/ 61 h 607"/>
                <a:gd name="T60" fmla="*/ 16 w 707"/>
                <a:gd name="T61" fmla="*/ 55 h 607"/>
                <a:gd name="T62" fmla="*/ 17 w 707"/>
                <a:gd name="T63" fmla="*/ 47 h 607"/>
                <a:gd name="T64" fmla="*/ 19 w 707"/>
                <a:gd name="T65" fmla="*/ 39 h 607"/>
                <a:gd name="T66" fmla="*/ 19 w 707"/>
                <a:gd name="T67" fmla="*/ 32 h 607"/>
                <a:gd name="T68" fmla="*/ 20 w 707"/>
                <a:gd name="T69" fmla="*/ 26 h 607"/>
                <a:gd name="T70" fmla="*/ 20 w 707"/>
                <a:gd name="T71" fmla="*/ 23 h 607"/>
                <a:gd name="T72" fmla="*/ 19 w 707"/>
                <a:gd name="T73" fmla="*/ 17 h 607"/>
                <a:gd name="T74" fmla="*/ 18 w 707"/>
                <a:gd name="T75" fmla="*/ 10 h 607"/>
                <a:gd name="T76" fmla="*/ 20 w 707"/>
                <a:gd name="T77" fmla="*/ 3 h 607"/>
                <a:gd name="T78" fmla="*/ 19 w 707"/>
                <a:gd name="T79" fmla="*/ 0 h 607"/>
                <a:gd name="T80" fmla="*/ 25 w 707"/>
                <a:gd name="T81" fmla="*/ 3 h 607"/>
                <a:gd name="T82" fmla="*/ 26 w 707"/>
                <a:gd name="T83" fmla="*/ 2 h 607"/>
                <a:gd name="T84" fmla="*/ 31 w 707"/>
                <a:gd name="T85" fmla="*/ 3 h 607"/>
                <a:gd name="T86" fmla="*/ 34 w 707"/>
                <a:gd name="T87" fmla="*/ 3 h 607"/>
                <a:gd name="T88" fmla="*/ 39 w 707"/>
                <a:gd name="T89" fmla="*/ 3 h 607"/>
                <a:gd name="T90" fmla="*/ 48 w 707"/>
                <a:gd name="T91" fmla="*/ 3 h 607"/>
                <a:gd name="T92" fmla="*/ 54 w 707"/>
                <a:gd name="T93" fmla="*/ 10 h 607"/>
                <a:gd name="T94" fmla="*/ 55 w 707"/>
                <a:gd name="T95" fmla="*/ 17 h 607"/>
                <a:gd name="T96" fmla="*/ 58 w 707"/>
                <a:gd name="T97" fmla="*/ 23 h 607"/>
                <a:gd name="T98" fmla="*/ 69 w 707"/>
                <a:gd name="T99" fmla="*/ 25 h 607"/>
                <a:gd name="T100" fmla="*/ 82 w 707"/>
                <a:gd name="T101" fmla="*/ 22 h 607"/>
                <a:gd name="T102" fmla="*/ 90 w 707"/>
                <a:gd name="T103" fmla="*/ 20 h 607"/>
                <a:gd name="T104" fmla="*/ 99 w 707"/>
                <a:gd name="T105" fmla="*/ 20 h 607"/>
                <a:gd name="T106" fmla="*/ 106 w 707"/>
                <a:gd name="T107" fmla="*/ 22 h 607"/>
                <a:gd name="T108" fmla="*/ 110 w 707"/>
                <a:gd name="T109" fmla="*/ 22 h 607"/>
                <a:gd name="T110" fmla="*/ 127 w 707"/>
                <a:gd name="T111" fmla="*/ 19 h 607"/>
                <a:gd name="T112" fmla="*/ 140 w 707"/>
                <a:gd name="T113" fmla="*/ 17 h 607"/>
                <a:gd name="T114" fmla="*/ 148 w 707"/>
                <a:gd name="T115" fmla="*/ 14 h 607"/>
                <a:gd name="T116" fmla="*/ 156 w 707"/>
                <a:gd name="T117" fmla="*/ 13 h 607"/>
                <a:gd name="T118" fmla="*/ 162 w 707"/>
                <a:gd name="T119" fmla="*/ 11 h 607"/>
                <a:gd name="T120" fmla="*/ 173 w 707"/>
                <a:gd name="T121" fmla="*/ 10 h 607"/>
                <a:gd name="T122" fmla="*/ 242 w 707"/>
                <a:gd name="T123" fmla="*/ 8 h 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7"/>
                <a:gd name="T187" fmla="*/ 0 h 607"/>
                <a:gd name="T188" fmla="*/ 707 w 707"/>
                <a:gd name="T189" fmla="*/ 607 h 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7" h="607">
                  <a:moveTo>
                    <a:pt x="665" y="31"/>
                  </a:moveTo>
                  <a:lnTo>
                    <a:pt x="668" y="35"/>
                  </a:lnTo>
                  <a:lnTo>
                    <a:pt x="673" y="45"/>
                  </a:lnTo>
                  <a:lnTo>
                    <a:pt x="676" y="50"/>
                  </a:lnTo>
                  <a:lnTo>
                    <a:pt x="679" y="53"/>
                  </a:lnTo>
                  <a:lnTo>
                    <a:pt x="681" y="59"/>
                  </a:lnTo>
                  <a:lnTo>
                    <a:pt x="686" y="55"/>
                  </a:lnTo>
                  <a:lnTo>
                    <a:pt x="689" y="62"/>
                  </a:lnTo>
                  <a:lnTo>
                    <a:pt x="696" y="62"/>
                  </a:lnTo>
                  <a:lnTo>
                    <a:pt x="699" y="66"/>
                  </a:lnTo>
                  <a:lnTo>
                    <a:pt x="700" y="77"/>
                  </a:lnTo>
                  <a:lnTo>
                    <a:pt x="704" y="84"/>
                  </a:lnTo>
                  <a:lnTo>
                    <a:pt x="706" y="89"/>
                  </a:lnTo>
                  <a:lnTo>
                    <a:pt x="699" y="103"/>
                  </a:lnTo>
                  <a:lnTo>
                    <a:pt x="697" y="110"/>
                  </a:lnTo>
                  <a:lnTo>
                    <a:pt x="689" y="132"/>
                  </a:lnTo>
                  <a:lnTo>
                    <a:pt x="686" y="141"/>
                  </a:lnTo>
                  <a:lnTo>
                    <a:pt x="684" y="151"/>
                  </a:lnTo>
                  <a:lnTo>
                    <a:pt x="681" y="160"/>
                  </a:lnTo>
                  <a:lnTo>
                    <a:pt x="677" y="165"/>
                  </a:lnTo>
                  <a:lnTo>
                    <a:pt x="673" y="172"/>
                  </a:lnTo>
                  <a:lnTo>
                    <a:pt x="673" y="177"/>
                  </a:lnTo>
                  <a:lnTo>
                    <a:pt x="674" y="177"/>
                  </a:lnTo>
                  <a:lnTo>
                    <a:pt x="673" y="182"/>
                  </a:lnTo>
                  <a:lnTo>
                    <a:pt x="670" y="199"/>
                  </a:lnTo>
                  <a:lnTo>
                    <a:pt x="665" y="201"/>
                  </a:lnTo>
                  <a:lnTo>
                    <a:pt x="664" y="206"/>
                  </a:lnTo>
                  <a:lnTo>
                    <a:pt x="660" y="208"/>
                  </a:lnTo>
                  <a:lnTo>
                    <a:pt x="655" y="213"/>
                  </a:lnTo>
                  <a:lnTo>
                    <a:pt x="652" y="223"/>
                  </a:lnTo>
                  <a:lnTo>
                    <a:pt x="646" y="239"/>
                  </a:lnTo>
                  <a:lnTo>
                    <a:pt x="641" y="249"/>
                  </a:lnTo>
                  <a:lnTo>
                    <a:pt x="641" y="256"/>
                  </a:lnTo>
                  <a:lnTo>
                    <a:pt x="639" y="263"/>
                  </a:lnTo>
                  <a:lnTo>
                    <a:pt x="639" y="268"/>
                  </a:lnTo>
                  <a:lnTo>
                    <a:pt x="641" y="270"/>
                  </a:lnTo>
                  <a:lnTo>
                    <a:pt x="641" y="281"/>
                  </a:lnTo>
                  <a:lnTo>
                    <a:pt x="645" y="283"/>
                  </a:lnTo>
                  <a:lnTo>
                    <a:pt x="650" y="281"/>
                  </a:lnTo>
                  <a:lnTo>
                    <a:pt x="653" y="285"/>
                  </a:lnTo>
                  <a:lnTo>
                    <a:pt x="658" y="283"/>
                  </a:lnTo>
                  <a:lnTo>
                    <a:pt x="667" y="292"/>
                  </a:lnTo>
                  <a:lnTo>
                    <a:pt x="667" y="299"/>
                  </a:lnTo>
                  <a:lnTo>
                    <a:pt x="662" y="307"/>
                  </a:lnTo>
                  <a:lnTo>
                    <a:pt x="662" y="312"/>
                  </a:lnTo>
                  <a:lnTo>
                    <a:pt x="664" y="318"/>
                  </a:lnTo>
                  <a:lnTo>
                    <a:pt x="661" y="335"/>
                  </a:lnTo>
                  <a:lnTo>
                    <a:pt x="657" y="350"/>
                  </a:lnTo>
                  <a:lnTo>
                    <a:pt x="657" y="606"/>
                  </a:lnTo>
                  <a:lnTo>
                    <a:pt x="396" y="606"/>
                  </a:lnTo>
                  <a:lnTo>
                    <a:pt x="318" y="603"/>
                  </a:lnTo>
                  <a:lnTo>
                    <a:pt x="267" y="606"/>
                  </a:lnTo>
                  <a:lnTo>
                    <a:pt x="31" y="606"/>
                  </a:lnTo>
                  <a:lnTo>
                    <a:pt x="23" y="596"/>
                  </a:lnTo>
                  <a:lnTo>
                    <a:pt x="16" y="584"/>
                  </a:lnTo>
                  <a:lnTo>
                    <a:pt x="15" y="572"/>
                  </a:lnTo>
                  <a:lnTo>
                    <a:pt x="13" y="570"/>
                  </a:lnTo>
                  <a:lnTo>
                    <a:pt x="13" y="563"/>
                  </a:lnTo>
                  <a:lnTo>
                    <a:pt x="10" y="558"/>
                  </a:lnTo>
                  <a:lnTo>
                    <a:pt x="13" y="553"/>
                  </a:lnTo>
                  <a:lnTo>
                    <a:pt x="12" y="543"/>
                  </a:lnTo>
                  <a:lnTo>
                    <a:pt x="13" y="536"/>
                  </a:lnTo>
                  <a:lnTo>
                    <a:pt x="16" y="527"/>
                  </a:lnTo>
                  <a:lnTo>
                    <a:pt x="13" y="517"/>
                  </a:lnTo>
                  <a:lnTo>
                    <a:pt x="13" y="512"/>
                  </a:lnTo>
                  <a:lnTo>
                    <a:pt x="9" y="508"/>
                  </a:lnTo>
                  <a:lnTo>
                    <a:pt x="9" y="500"/>
                  </a:lnTo>
                  <a:lnTo>
                    <a:pt x="5" y="498"/>
                  </a:lnTo>
                  <a:lnTo>
                    <a:pt x="3" y="491"/>
                  </a:lnTo>
                  <a:lnTo>
                    <a:pt x="0" y="487"/>
                  </a:lnTo>
                  <a:lnTo>
                    <a:pt x="5" y="474"/>
                  </a:lnTo>
                  <a:lnTo>
                    <a:pt x="7" y="469"/>
                  </a:lnTo>
                  <a:lnTo>
                    <a:pt x="9" y="464"/>
                  </a:lnTo>
                  <a:lnTo>
                    <a:pt x="16" y="424"/>
                  </a:lnTo>
                  <a:lnTo>
                    <a:pt x="15" y="416"/>
                  </a:lnTo>
                  <a:lnTo>
                    <a:pt x="21" y="409"/>
                  </a:lnTo>
                  <a:lnTo>
                    <a:pt x="33" y="371"/>
                  </a:lnTo>
                  <a:lnTo>
                    <a:pt x="34" y="367"/>
                  </a:lnTo>
                  <a:lnTo>
                    <a:pt x="33" y="362"/>
                  </a:lnTo>
                  <a:lnTo>
                    <a:pt x="34" y="345"/>
                  </a:lnTo>
                  <a:lnTo>
                    <a:pt x="35" y="340"/>
                  </a:lnTo>
                  <a:lnTo>
                    <a:pt x="36" y="330"/>
                  </a:lnTo>
                  <a:lnTo>
                    <a:pt x="36" y="307"/>
                  </a:lnTo>
                  <a:lnTo>
                    <a:pt x="40" y="287"/>
                  </a:lnTo>
                  <a:lnTo>
                    <a:pt x="41" y="283"/>
                  </a:lnTo>
                  <a:lnTo>
                    <a:pt x="41" y="276"/>
                  </a:lnTo>
                  <a:lnTo>
                    <a:pt x="43" y="263"/>
                  </a:lnTo>
                  <a:lnTo>
                    <a:pt x="44" y="256"/>
                  </a:lnTo>
                  <a:lnTo>
                    <a:pt x="43" y="246"/>
                  </a:lnTo>
                  <a:lnTo>
                    <a:pt x="44" y="237"/>
                  </a:lnTo>
                  <a:lnTo>
                    <a:pt x="44" y="225"/>
                  </a:lnTo>
                  <a:lnTo>
                    <a:pt x="43" y="220"/>
                  </a:lnTo>
                  <a:lnTo>
                    <a:pt x="45" y="215"/>
                  </a:lnTo>
                  <a:lnTo>
                    <a:pt x="44" y="206"/>
                  </a:lnTo>
                  <a:lnTo>
                    <a:pt x="45" y="201"/>
                  </a:lnTo>
                  <a:lnTo>
                    <a:pt x="46" y="186"/>
                  </a:lnTo>
                  <a:lnTo>
                    <a:pt x="48" y="180"/>
                  </a:lnTo>
                  <a:lnTo>
                    <a:pt x="48" y="165"/>
                  </a:lnTo>
                  <a:lnTo>
                    <a:pt x="53" y="151"/>
                  </a:lnTo>
                  <a:lnTo>
                    <a:pt x="51" y="146"/>
                  </a:lnTo>
                  <a:lnTo>
                    <a:pt x="54" y="134"/>
                  </a:lnTo>
                  <a:lnTo>
                    <a:pt x="51" y="124"/>
                  </a:lnTo>
                  <a:lnTo>
                    <a:pt x="55" y="115"/>
                  </a:lnTo>
                  <a:lnTo>
                    <a:pt x="51" y="105"/>
                  </a:lnTo>
                  <a:lnTo>
                    <a:pt x="54" y="103"/>
                  </a:lnTo>
                  <a:lnTo>
                    <a:pt x="60" y="108"/>
                  </a:lnTo>
                  <a:lnTo>
                    <a:pt x="60" y="103"/>
                  </a:lnTo>
                  <a:lnTo>
                    <a:pt x="54" y="91"/>
                  </a:lnTo>
                  <a:lnTo>
                    <a:pt x="54" y="86"/>
                  </a:lnTo>
                  <a:lnTo>
                    <a:pt x="55" y="79"/>
                  </a:lnTo>
                  <a:lnTo>
                    <a:pt x="53" y="69"/>
                  </a:lnTo>
                  <a:lnTo>
                    <a:pt x="51" y="59"/>
                  </a:lnTo>
                  <a:lnTo>
                    <a:pt x="53" y="48"/>
                  </a:lnTo>
                  <a:lnTo>
                    <a:pt x="49" y="38"/>
                  </a:lnTo>
                  <a:lnTo>
                    <a:pt x="54" y="33"/>
                  </a:lnTo>
                  <a:lnTo>
                    <a:pt x="57" y="26"/>
                  </a:lnTo>
                  <a:lnTo>
                    <a:pt x="54" y="12"/>
                  </a:lnTo>
                  <a:lnTo>
                    <a:pt x="53" y="7"/>
                  </a:lnTo>
                  <a:lnTo>
                    <a:pt x="48" y="2"/>
                  </a:lnTo>
                  <a:lnTo>
                    <a:pt x="51" y="0"/>
                  </a:lnTo>
                  <a:lnTo>
                    <a:pt x="54" y="0"/>
                  </a:lnTo>
                  <a:lnTo>
                    <a:pt x="65" y="12"/>
                  </a:lnTo>
                  <a:lnTo>
                    <a:pt x="69" y="9"/>
                  </a:lnTo>
                  <a:lnTo>
                    <a:pt x="64" y="4"/>
                  </a:lnTo>
                  <a:lnTo>
                    <a:pt x="67" y="2"/>
                  </a:lnTo>
                  <a:lnTo>
                    <a:pt x="72" y="2"/>
                  </a:lnTo>
                  <a:lnTo>
                    <a:pt x="74" y="7"/>
                  </a:lnTo>
                  <a:lnTo>
                    <a:pt x="80" y="7"/>
                  </a:lnTo>
                  <a:lnTo>
                    <a:pt x="86" y="4"/>
                  </a:lnTo>
                  <a:lnTo>
                    <a:pt x="89" y="0"/>
                  </a:lnTo>
                  <a:lnTo>
                    <a:pt x="96" y="0"/>
                  </a:lnTo>
                  <a:lnTo>
                    <a:pt x="96" y="4"/>
                  </a:lnTo>
                  <a:lnTo>
                    <a:pt x="99" y="7"/>
                  </a:lnTo>
                  <a:lnTo>
                    <a:pt x="100" y="12"/>
                  </a:lnTo>
                  <a:lnTo>
                    <a:pt x="110" y="12"/>
                  </a:lnTo>
                  <a:lnTo>
                    <a:pt x="118" y="7"/>
                  </a:lnTo>
                  <a:lnTo>
                    <a:pt x="123" y="7"/>
                  </a:lnTo>
                  <a:lnTo>
                    <a:pt x="135" y="16"/>
                  </a:lnTo>
                  <a:lnTo>
                    <a:pt x="141" y="22"/>
                  </a:lnTo>
                  <a:lnTo>
                    <a:pt x="147" y="35"/>
                  </a:lnTo>
                  <a:lnTo>
                    <a:pt x="150" y="40"/>
                  </a:lnTo>
                  <a:lnTo>
                    <a:pt x="151" y="50"/>
                  </a:lnTo>
                  <a:lnTo>
                    <a:pt x="151" y="62"/>
                  </a:lnTo>
                  <a:lnTo>
                    <a:pt x="153" y="64"/>
                  </a:lnTo>
                  <a:lnTo>
                    <a:pt x="153" y="79"/>
                  </a:lnTo>
                  <a:lnTo>
                    <a:pt x="154" y="84"/>
                  </a:lnTo>
                  <a:lnTo>
                    <a:pt x="158" y="89"/>
                  </a:lnTo>
                  <a:lnTo>
                    <a:pt x="166" y="91"/>
                  </a:lnTo>
                  <a:lnTo>
                    <a:pt x="180" y="94"/>
                  </a:lnTo>
                  <a:lnTo>
                    <a:pt x="188" y="96"/>
                  </a:lnTo>
                  <a:lnTo>
                    <a:pt x="193" y="98"/>
                  </a:lnTo>
                  <a:lnTo>
                    <a:pt x="198" y="98"/>
                  </a:lnTo>
                  <a:lnTo>
                    <a:pt x="228" y="84"/>
                  </a:lnTo>
                  <a:lnTo>
                    <a:pt x="231" y="79"/>
                  </a:lnTo>
                  <a:lnTo>
                    <a:pt x="235" y="77"/>
                  </a:lnTo>
                  <a:lnTo>
                    <a:pt x="250" y="77"/>
                  </a:lnTo>
                  <a:lnTo>
                    <a:pt x="258" y="74"/>
                  </a:lnTo>
                  <a:lnTo>
                    <a:pt x="263" y="74"/>
                  </a:lnTo>
                  <a:lnTo>
                    <a:pt x="271" y="77"/>
                  </a:lnTo>
                  <a:lnTo>
                    <a:pt x="280" y="77"/>
                  </a:lnTo>
                  <a:lnTo>
                    <a:pt x="286" y="79"/>
                  </a:lnTo>
                  <a:lnTo>
                    <a:pt x="291" y="84"/>
                  </a:lnTo>
                  <a:lnTo>
                    <a:pt x="293" y="89"/>
                  </a:lnTo>
                  <a:lnTo>
                    <a:pt x="298" y="89"/>
                  </a:lnTo>
                  <a:lnTo>
                    <a:pt x="303" y="84"/>
                  </a:lnTo>
                  <a:lnTo>
                    <a:pt x="317" y="84"/>
                  </a:lnTo>
                  <a:lnTo>
                    <a:pt x="343" y="69"/>
                  </a:lnTo>
                  <a:lnTo>
                    <a:pt x="352" y="74"/>
                  </a:lnTo>
                  <a:lnTo>
                    <a:pt x="358" y="77"/>
                  </a:lnTo>
                  <a:lnTo>
                    <a:pt x="379" y="71"/>
                  </a:lnTo>
                  <a:lnTo>
                    <a:pt x="384" y="64"/>
                  </a:lnTo>
                  <a:lnTo>
                    <a:pt x="392" y="62"/>
                  </a:lnTo>
                  <a:lnTo>
                    <a:pt x="396" y="59"/>
                  </a:lnTo>
                  <a:lnTo>
                    <a:pt x="407" y="55"/>
                  </a:lnTo>
                  <a:lnTo>
                    <a:pt x="411" y="55"/>
                  </a:lnTo>
                  <a:lnTo>
                    <a:pt x="423" y="53"/>
                  </a:lnTo>
                  <a:lnTo>
                    <a:pt x="428" y="50"/>
                  </a:lnTo>
                  <a:lnTo>
                    <a:pt x="435" y="43"/>
                  </a:lnTo>
                  <a:lnTo>
                    <a:pt x="441" y="45"/>
                  </a:lnTo>
                  <a:lnTo>
                    <a:pt x="445" y="45"/>
                  </a:lnTo>
                  <a:lnTo>
                    <a:pt x="449" y="43"/>
                  </a:lnTo>
                  <a:lnTo>
                    <a:pt x="469" y="43"/>
                  </a:lnTo>
                  <a:lnTo>
                    <a:pt x="478" y="38"/>
                  </a:lnTo>
                  <a:lnTo>
                    <a:pt x="483" y="33"/>
                  </a:lnTo>
                  <a:lnTo>
                    <a:pt x="488" y="31"/>
                  </a:lnTo>
                  <a:lnTo>
                    <a:pt x="665" y="31"/>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43" name="Freeform 42"/>
            <p:cNvSpPr>
              <a:spLocks/>
            </p:cNvSpPr>
            <p:nvPr/>
          </p:nvSpPr>
          <p:spPr bwMode="ltGray">
            <a:xfrm>
              <a:off x="4426" y="1742"/>
              <a:ext cx="461" cy="319"/>
            </a:xfrm>
            <a:custGeom>
              <a:avLst/>
              <a:gdLst>
                <a:gd name="T0" fmla="*/ 2 w 510"/>
                <a:gd name="T1" fmla="*/ 52 h 365"/>
                <a:gd name="T2" fmla="*/ 0 w 510"/>
                <a:gd name="T3" fmla="*/ 42 h 365"/>
                <a:gd name="T4" fmla="*/ 5 w 510"/>
                <a:gd name="T5" fmla="*/ 10 h 365"/>
                <a:gd name="T6" fmla="*/ 6 w 510"/>
                <a:gd name="T7" fmla="*/ 9 h 365"/>
                <a:gd name="T8" fmla="*/ 10 w 510"/>
                <a:gd name="T9" fmla="*/ 6 h 365"/>
                <a:gd name="T10" fmla="*/ 13 w 510"/>
                <a:gd name="T11" fmla="*/ 3 h 365"/>
                <a:gd name="T12" fmla="*/ 13 w 510"/>
                <a:gd name="T13" fmla="*/ 5 h 365"/>
                <a:gd name="T14" fmla="*/ 18 w 510"/>
                <a:gd name="T15" fmla="*/ 3 h 365"/>
                <a:gd name="T16" fmla="*/ 24 w 510"/>
                <a:gd name="T17" fmla="*/ 9 h 365"/>
                <a:gd name="T18" fmla="*/ 72 w 510"/>
                <a:gd name="T19" fmla="*/ 10 h 365"/>
                <a:gd name="T20" fmla="*/ 94 w 510"/>
                <a:gd name="T21" fmla="*/ 9 h 365"/>
                <a:gd name="T22" fmla="*/ 115 w 510"/>
                <a:gd name="T23" fmla="*/ 10 h 365"/>
                <a:gd name="T24" fmla="*/ 165 w 510"/>
                <a:gd name="T25" fmla="*/ 9 h 365"/>
                <a:gd name="T26" fmla="*/ 168 w 510"/>
                <a:gd name="T27" fmla="*/ 15 h 365"/>
                <a:gd name="T28" fmla="*/ 174 w 510"/>
                <a:gd name="T29" fmla="*/ 16 h 365"/>
                <a:gd name="T30" fmla="*/ 174 w 510"/>
                <a:gd name="T31" fmla="*/ 17 h 365"/>
                <a:gd name="T32" fmla="*/ 174 w 510"/>
                <a:gd name="T33" fmla="*/ 20 h 365"/>
                <a:gd name="T34" fmla="*/ 174 w 510"/>
                <a:gd name="T35" fmla="*/ 26 h 365"/>
                <a:gd name="T36" fmla="*/ 177 w 510"/>
                <a:gd name="T37" fmla="*/ 29 h 365"/>
                <a:gd name="T38" fmla="*/ 181 w 510"/>
                <a:gd name="T39" fmla="*/ 30 h 365"/>
                <a:gd name="T40" fmla="*/ 183 w 510"/>
                <a:gd name="T41" fmla="*/ 31 h 365"/>
                <a:gd name="T42" fmla="*/ 183 w 510"/>
                <a:gd name="T43" fmla="*/ 34 h 365"/>
                <a:gd name="T44" fmla="*/ 179 w 510"/>
                <a:gd name="T45" fmla="*/ 42 h 365"/>
                <a:gd name="T46" fmla="*/ 176 w 510"/>
                <a:gd name="T47" fmla="*/ 45 h 365"/>
                <a:gd name="T48" fmla="*/ 174 w 510"/>
                <a:gd name="T49" fmla="*/ 46 h 365"/>
                <a:gd name="T50" fmla="*/ 174 w 510"/>
                <a:gd name="T51" fmla="*/ 51 h 365"/>
                <a:gd name="T52" fmla="*/ 174 w 510"/>
                <a:gd name="T53" fmla="*/ 52 h 365"/>
                <a:gd name="T54" fmla="*/ 174 w 510"/>
                <a:gd name="T55" fmla="*/ 55 h 365"/>
                <a:gd name="T56" fmla="*/ 172 w 510"/>
                <a:gd name="T57" fmla="*/ 55 h 365"/>
                <a:gd name="T58" fmla="*/ 171 w 510"/>
                <a:gd name="T59" fmla="*/ 58 h 365"/>
                <a:gd name="T60" fmla="*/ 170 w 510"/>
                <a:gd name="T61" fmla="*/ 60 h 365"/>
                <a:gd name="T62" fmla="*/ 172 w 510"/>
                <a:gd name="T63" fmla="*/ 63 h 365"/>
                <a:gd name="T64" fmla="*/ 174 w 510"/>
                <a:gd name="T65" fmla="*/ 63 h 365"/>
                <a:gd name="T66" fmla="*/ 174 w 510"/>
                <a:gd name="T67" fmla="*/ 67 h 365"/>
                <a:gd name="T68" fmla="*/ 177 w 510"/>
                <a:gd name="T69" fmla="*/ 69 h 365"/>
                <a:gd name="T70" fmla="*/ 179 w 510"/>
                <a:gd name="T71" fmla="*/ 72 h 365"/>
                <a:gd name="T72" fmla="*/ 183 w 510"/>
                <a:gd name="T73" fmla="*/ 75 h 365"/>
                <a:gd name="T74" fmla="*/ 184 w 510"/>
                <a:gd name="T75" fmla="*/ 79 h 365"/>
                <a:gd name="T76" fmla="*/ 183 w 510"/>
                <a:gd name="T77" fmla="*/ 79 h 365"/>
                <a:gd name="T78" fmla="*/ 181 w 510"/>
                <a:gd name="T79" fmla="*/ 81 h 365"/>
                <a:gd name="T80" fmla="*/ 174 w 510"/>
                <a:gd name="T81" fmla="*/ 86 h 365"/>
                <a:gd name="T82" fmla="*/ 174 w 510"/>
                <a:gd name="T83" fmla="*/ 86 h 365"/>
                <a:gd name="T84" fmla="*/ 173 w 510"/>
                <a:gd name="T85" fmla="*/ 88 h 365"/>
                <a:gd name="T86" fmla="*/ 169 w 510"/>
                <a:gd name="T87" fmla="*/ 90 h 365"/>
                <a:gd name="T88" fmla="*/ 165 w 510"/>
                <a:gd name="T89" fmla="*/ 90 h 365"/>
                <a:gd name="T90" fmla="*/ 162 w 510"/>
                <a:gd name="T91" fmla="*/ 90 h 365"/>
                <a:gd name="T92" fmla="*/ 155 w 510"/>
                <a:gd name="T93" fmla="*/ 93 h 365"/>
                <a:gd name="T94" fmla="*/ 152 w 510"/>
                <a:gd name="T95" fmla="*/ 94 h 365"/>
                <a:gd name="T96" fmla="*/ 0 w 510"/>
                <a:gd name="T97" fmla="*/ 60 h 3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0"/>
                <a:gd name="T148" fmla="*/ 0 h 365"/>
                <a:gd name="T149" fmla="*/ 510 w 510"/>
                <a:gd name="T150" fmla="*/ 365 h 3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0" h="365">
                  <a:moveTo>
                    <a:pt x="0" y="232"/>
                  </a:moveTo>
                  <a:lnTo>
                    <a:pt x="2" y="201"/>
                  </a:lnTo>
                  <a:lnTo>
                    <a:pt x="2" y="194"/>
                  </a:lnTo>
                  <a:lnTo>
                    <a:pt x="0" y="161"/>
                  </a:lnTo>
                  <a:lnTo>
                    <a:pt x="0" y="40"/>
                  </a:lnTo>
                  <a:lnTo>
                    <a:pt x="7" y="38"/>
                  </a:lnTo>
                  <a:lnTo>
                    <a:pt x="9" y="38"/>
                  </a:lnTo>
                  <a:lnTo>
                    <a:pt x="17" y="33"/>
                  </a:lnTo>
                  <a:lnTo>
                    <a:pt x="26" y="26"/>
                  </a:lnTo>
                  <a:lnTo>
                    <a:pt x="26" y="24"/>
                  </a:lnTo>
                  <a:lnTo>
                    <a:pt x="33" y="19"/>
                  </a:lnTo>
                  <a:lnTo>
                    <a:pt x="36" y="14"/>
                  </a:lnTo>
                  <a:lnTo>
                    <a:pt x="39" y="14"/>
                  </a:lnTo>
                  <a:lnTo>
                    <a:pt x="37" y="19"/>
                  </a:lnTo>
                  <a:lnTo>
                    <a:pt x="40" y="19"/>
                  </a:lnTo>
                  <a:lnTo>
                    <a:pt x="49" y="12"/>
                  </a:lnTo>
                  <a:lnTo>
                    <a:pt x="67" y="0"/>
                  </a:lnTo>
                  <a:lnTo>
                    <a:pt x="68" y="36"/>
                  </a:lnTo>
                  <a:lnTo>
                    <a:pt x="195" y="36"/>
                  </a:lnTo>
                  <a:lnTo>
                    <a:pt x="203" y="38"/>
                  </a:lnTo>
                  <a:lnTo>
                    <a:pt x="243" y="36"/>
                  </a:lnTo>
                  <a:lnTo>
                    <a:pt x="257" y="36"/>
                  </a:lnTo>
                  <a:lnTo>
                    <a:pt x="312" y="38"/>
                  </a:lnTo>
                  <a:lnTo>
                    <a:pt x="314" y="38"/>
                  </a:lnTo>
                  <a:lnTo>
                    <a:pt x="348" y="36"/>
                  </a:lnTo>
                  <a:lnTo>
                    <a:pt x="453" y="36"/>
                  </a:lnTo>
                  <a:lnTo>
                    <a:pt x="459" y="45"/>
                  </a:lnTo>
                  <a:lnTo>
                    <a:pt x="462" y="57"/>
                  </a:lnTo>
                  <a:lnTo>
                    <a:pt x="470" y="57"/>
                  </a:lnTo>
                  <a:lnTo>
                    <a:pt x="474" y="62"/>
                  </a:lnTo>
                  <a:lnTo>
                    <a:pt x="475" y="62"/>
                  </a:lnTo>
                  <a:lnTo>
                    <a:pt x="475" y="67"/>
                  </a:lnTo>
                  <a:lnTo>
                    <a:pt x="480" y="75"/>
                  </a:lnTo>
                  <a:lnTo>
                    <a:pt x="480" y="79"/>
                  </a:lnTo>
                  <a:lnTo>
                    <a:pt x="478" y="94"/>
                  </a:lnTo>
                  <a:lnTo>
                    <a:pt x="481" y="98"/>
                  </a:lnTo>
                  <a:lnTo>
                    <a:pt x="484" y="110"/>
                  </a:lnTo>
                  <a:lnTo>
                    <a:pt x="487" y="110"/>
                  </a:lnTo>
                  <a:lnTo>
                    <a:pt x="492" y="114"/>
                  </a:lnTo>
                  <a:lnTo>
                    <a:pt x="497" y="117"/>
                  </a:lnTo>
                  <a:lnTo>
                    <a:pt x="500" y="117"/>
                  </a:lnTo>
                  <a:lnTo>
                    <a:pt x="506" y="120"/>
                  </a:lnTo>
                  <a:lnTo>
                    <a:pt x="509" y="130"/>
                  </a:lnTo>
                  <a:lnTo>
                    <a:pt x="505" y="132"/>
                  </a:lnTo>
                  <a:lnTo>
                    <a:pt x="499" y="141"/>
                  </a:lnTo>
                  <a:lnTo>
                    <a:pt x="491" y="161"/>
                  </a:lnTo>
                  <a:lnTo>
                    <a:pt x="485" y="168"/>
                  </a:lnTo>
                  <a:lnTo>
                    <a:pt x="483" y="172"/>
                  </a:lnTo>
                  <a:lnTo>
                    <a:pt x="478" y="177"/>
                  </a:lnTo>
                  <a:lnTo>
                    <a:pt x="474" y="180"/>
                  </a:lnTo>
                  <a:lnTo>
                    <a:pt x="474" y="187"/>
                  </a:lnTo>
                  <a:lnTo>
                    <a:pt x="476" y="192"/>
                  </a:lnTo>
                  <a:lnTo>
                    <a:pt x="478" y="197"/>
                  </a:lnTo>
                  <a:lnTo>
                    <a:pt x="478" y="201"/>
                  </a:lnTo>
                  <a:lnTo>
                    <a:pt x="476" y="203"/>
                  </a:lnTo>
                  <a:lnTo>
                    <a:pt x="475" y="211"/>
                  </a:lnTo>
                  <a:lnTo>
                    <a:pt x="472" y="213"/>
                  </a:lnTo>
                  <a:lnTo>
                    <a:pt x="470" y="213"/>
                  </a:lnTo>
                  <a:lnTo>
                    <a:pt x="468" y="215"/>
                  </a:lnTo>
                  <a:lnTo>
                    <a:pt x="468" y="223"/>
                  </a:lnTo>
                  <a:lnTo>
                    <a:pt x="470" y="224"/>
                  </a:lnTo>
                  <a:lnTo>
                    <a:pt x="466" y="232"/>
                  </a:lnTo>
                  <a:lnTo>
                    <a:pt x="466" y="236"/>
                  </a:lnTo>
                  <a:lnTo>
                    <a:pt x="470" y="242"/>
                  </a:lnTo>
                  <a:lnTo>
                    <a:pt x="476" y="242"/>
                  </a:lnTo>
                  <a:lnTo>
                    <a:pt x="478" y="244"/>
                  </a:lnTo>
                  <a:lnTo>
                    <a:pt x="480" y="256"/>
                  </a:lnTo>
                  <a:lnTo>
                    <a:pt x="480" y="261"/>
                  </a:lnTo>
                  <a:lnTo>
                    <a:pt x="484" y="266"/>
                  </a:lnTo>
                  <a:lnTo>
                    <a:pt x="487" y="266"/>
                  </a:lnTo>
                  <a:lnTo>
                    <a:pt x="491" y="273"/>
                  </a:lnTo>
                  <a:lnTo>
                    <a:pt x="492" y="277"/>
                  </a:lnTo>
                  <a:lnTo>
                    <a:pt x="497" y="283"/>
                  </a:lnTo>
                  <a:lnTo>
                    <a:pt x="499" y="287"/>
                  </a:lnTo>
                  <a:lnTo>
                    <a:pt x="503" y="289"/>
                  </a:lnTo>
                  <a:lnTo>
                    <a:pt x="508" y="301"/>
                  </a:lnTo>
                  <a:lnTo>
                    <a:pt x="509" y="304"/>
                  </a:lnTo>
                  <a:lnTo>
                    <a:pt x="506" y="304"/>
                  </a:lnTo>
                  <a:lnTo>
                    <a:pt x="499" y="309"/>
                  </a:lnTo>
                  <a:lnTo>
                    <a:pt x="497" y="311"/>
                  </a:lnTo>
                  <a:lnTo>
                    <a:pt x="487" y="316"/>
                  </a:lnTo>
                  <a:lnTo>
                    <a:pt x="481" y="326"/>
                  </a:lnTo>
                  <a:lnTo>
                    <a:pt x="478" y="326"/>
                  </a:lnTo>
                  <a:lnTo>
                    <a:pt x="475" y="330"/>
                  </a:lnTo>
                  <a:lnTo>
                    <a:pt x="474" y="337"/>
                  </a:lnTo>
                  <a:lnTo>
                    <a:pt x="471" y="342"/>
                  </a:lnTo>
                  <a:lnTo>
                    <a:pt x="466" y="345"/>
                  </a:lnTo>
                  <a:lnTo>
                    <a:pt x="464" y="345"/>
                  </a:lnTo>
                  <a:lnTo>
                    <a:pt x="461" y="347"/>
                  </a:lnTo>
                  <a:lnTo>
                    <a:pt x="455" y="347"/>
                  </a:lnTo>
                  <a:lnTo>
                    <a:pt x="448" y="352"/>
                  </a:lnTo>
                  <a:lnTo>
                    <a:pt x="443" y="347"/>
                  </a:lnTo>
                  <a:lnTo>
                    <a:pt x="431" y="347"/>
                  </a:lnTo>
                  <a:lnTo>
                    <a:pt x="423" y="355"/>
                  </a:lnTo>
                  <a:lnTo>
                    <a:pt x="419" y="359"/>
                  </a:lnTo>
                  <a:lnTo>
                    <a:pt x="418" y="364"/>
                  </a:lnTo>
                  <a:lnTo>
                    <a:pt x="0" y="364"/>
                  </a:lnTo>
                  <a:lnTo>
                    <a:pt x="0" y="232"/>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44" name="Freeform 43"/>
            <p:cNvSpPr>
              <a:spLocks/>
            </p:cNvSpPr>
            <p:nvPr/>
          </p:nvSpPr>
          <p:spPr bwMode="ltGray">
            <a:xfrm>
              <a:off x="5113" y="1771"/>
              <a:ext cx="60" cy="92"/>
            </a:xfrm>
            <a:custGeom>
              <a:avLst/>
              <a:gdLst>
                <a:gd name="T0" fmla="*/ 1 w 67"/>
                <a:gd name="T1" fmla="*/ 27 h 105"/>
                <a:gd name="T2" fmla="*/ 1 w 67"/>
                <a:gd name="T3" fmla="*/ 24 h 105"/>
                <a:gd name="T4" fmla="*/ 4 w 67"/>
                <a:gd name="T5" fmla="*/ 24 h 105"/>
                <a:gd name="T6" fmla="*/ 4 w 67"/>
                <a:gd name="T7" fmla="*/ 3 h 105"/>
                <a:gd name="T8" fmla="*/ 11 w 67"/>
                <a:gd name="T9" fmla="*/ 0 h 105"/>
                <a:gd name="T10" fmla="*/ 13 w 67"/>
                <a:gd name="T11" fmla="*/ 0 h 105"/>
                <a:gd name="T12" fmla="*/ 13 w 67"/>
                <a:gd name="T13" fmla="*/ 4 h 105"/>
                <a:gd name="T14" fmla="*/ 13 w 67"/>
                <a:gd name="T15" fmla="*/ 4 h 105"/>
                <a:gd name="T16" fmla="*/ 15 w 67"/>
                <a:gd name="T17" fmla="*/ 4 h 105"/>
                <a:gd name="T18" fmla="*/ 15 w 67"/>
                <a:gd name="T19" fmla="*/ 10 h 105"/>
                <a:gd name="T20" fmla="*/ 15 w 67"/>
                <a:gd name="T21" fmla="*/ 10 h 105"/>
                <a:gd name="T22" fmla="*/ 19 w 67"/>
                <a:gd name="T23" fmla="*/ 11 h 105"/>
                <a:gd name="T24" fmla="*/ 19 w 67"/>
                <a:gd name="T25" fmla="*/ 11 h 105"/>
                <a:gd name="T26" fmla="*/ 21 w 67"/>
                <a:gd name="T27" fmla="*/ 14 h 105"/>
                <a:gd name="T28" fmla="*/ 21 w 67"/>
                <a:gd name="T29" fmla="*/ 18 h 105"/>
                <a:gd name="T30" fmla="*/ 21 w 67"/>
                <a:gd name="T31" fmla="*/ 20 h 105"/>
                <a:gd name="T32" fmla="*/ 19 w 67"/>
                <a:gd name="T33" fmla="*/ 22 h 105"/>
                <a:gd name="T34" fmla="*/ 19 w 67"/>
                <a:gd name="T35" fmla="*/ 20 h 105"/>
                <a:gd name="T36" fmla="*/ 17 w 67"/>
                <a:gd name="T37" fmla="*/ 20 h 105"/>
                <a:gd name="T38" fmla="*/ 18 w 67"/>
                <a:gd name="T39" fmla="*/ 22 h 105"/>
                <a:gd name="T40" fmla="*/ 17 w 67"/>
                <a:gd name="T41" fmla="*/ 24 h 105"/>
                <a:gd name="T42" fmla="*/ 16 w 67"/>
                <a:gd name="T43" fmla="*/ 24 h 105"/>
                <a:gd name="T44" fmla="*/ 15 w 67"/>
                <a:gd name="T45" fmla="*/ 22 h 105"/>
                <a:gd name="T46" fmla="*/ 16 w 67"/>
                <a:gd name="T47" fmla="*/ 18 h 105"/>
                <a:gd name="T48" fmla="*/ 15 w 67"/>
                <a:gd name="T49" fmla="*/ 14 h 105"/>
                <a:gd name="T50" fmla="*/ 13 w 67"/>
                <a:gd name="T51" fmla="*/ 14 h 105"/>
                <a:gd name="T52" fmla="*/ 12 w 67"/>
                <a:gd name="T53" fmla="*/ 16 h 105"/>
                <a:gd name="T54" fmla="*/ 11 w 67"/>
                <a:gd name="T55" fmla="*/ 18 h 105"/>
                <a:gd name="T56" fmla="*/ 11 w 67"/>
                <a:gd name="T57" fmla="*/ 18 h 105"/>
                <a:gd name="T58" fmla="*/ 12 w 67"/>
                <a:gd name="T59" fmla="*/ 20 h 105"/>
                <a:gd name="T60" fmla="*/ 12 w 67"/>
                <a:gd name="T61" fmla="*/ 21 h 105"/>
                <a:gd name="T62" fmla="*/ 11 w 67"/>
                <a:gd name="T63" fmla="*/ 24 h 105"/>
                <a:gd name="T64" fmla="*/ 11 w 67"/>
                <a:gd name="T65" fmla="*/ 25 h 105"/>
                <a:gd name="T66" fmla="*/ 11 w 67"/>
                <a:gd name="T67" fmla="*/ 25 h 105"/>
                <a:gd name="T68" fmla="*/ 11 w 67"/>
                <a:gd name="T69" fmla="*/ 24 h 105"/>
                <a:gd name="T70" fmla="*/ 10 w 67"/>
                <a:gd name="T71" fmla="*/ 24 h 105"/>
                <a:gd name="T72" fmla="*/ 9 w 67"/>
                <a:gd name="T73" fmla="*/ 25 h 105"/>
                <a:gd name="T74" fmla="*/ 6 w 67"/>
                <a:gd name="T75" fmla="*/ 26 h 105"/>
                <a:gd name="T76" fmla="*/ 4 w 67"/>
                <a:gd name="T77" fmla="*/ 27 h 105"/>
                <a:gd name="T78" fmla="*/ 3 w 67"/>
                <a:gd name="T79" fmla="*/ 27 h 105"/>
                <a:gd name="T80" fmla="*/ 0 w 67"/>
                <a:gd name="T81" fmla="*/ 27 h 105"/>
                <a:gd name="T82" fmla="*/ 1 w 67"/>
                <a:gd name="T83" fmla="*/ 27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105"/>
                <a:gd name="T128" fmla="*/ 67 w 67"/>
                <a:gd name="T129" fmla="*/ 105 h 1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105">
                  <a:moveTo>
                    <a:pt x="1" y="99"/>
                  </a:moveTo>
                  <a:lnTo>
                    <a:pt x="1" y="87"/>
                  </a:lnTo>
                  <a:lnTo>
                    <a:pt x="6" y="87"/>
                  </a:lnTo>
                  <a:lnTo>
                    <a:pt x="6" y="3"/>
                  </a:lnTo>
                  <a:lnTo>
                    <a:pt x="32" y="0"/>
                  </a:lnTo>
                  <a:lnTo>
                    <a:pt x="40" y="0"/>
                  </a:lnTo>
                  <a:lnTo>
                    <a:pt x="42" y="5"/>
                  </a:lnTo>
                  <a:lnTo>
                    <a:pt x="42" y="17"/>
                  </a:lnTo>
                  <a:lnTo>
                    <a:pt x="45" y="17"/>
                  </a:lnTo>
                  <a:lnTo>
                    <a:pt x="45" y="34"/>
                  </a:lnTo>
                  <a:lnTo>
                    <a:pt x="46" y="37"/>
                  </a:lnTo>
                  <a:lnTo>
                    <a:pt x="57" y="42"/>
                  </a:lnTo>
                  <a:lnTo>
                    <a:pt x="59" y="42"/>
                  </a:lnTo>
                  <a:lnTo>
                    <a:pt x="63" y="53"/>
                  </a:lnTo>
                  <a:lnTo>
                    <a:pt x="66" y="69"/>
                  </a:lnTo>
                  <a:lnTo>
                    <a:pt x="66" y="74"/>
                  </a:lnTo>
                  <a:lnTo>
                    <a:pt x="58" y="81"/>
                  </a:lnTo>
                  <a:lnTo>
                    <a:pt x="58" y="74"/>
                  </a:lnTo>
                  <a:lnTo>
                    <a:pt x="53" y="74"/>
                  </a:lnTo>
                  <a:lnTo>
                    <a:pt x="55" y="81"/>
                  </a:lnTo>
                  <a:lnTo>
                    <a:pt x="52" y="87"/>
                  </a:lnTo>
                  <a:lnTo>
                    <a:pt x="49" y="87"/>
                  </a:lnTo>
                  <a:lnTo>
                    <a:pt x="45" y="81"/>
                  </a:lnTo>
                  <a:lnTo>
                    <a:pt x="48" y="65"/>
                  </a:lnTo>
                  <a:lnTo>
                    <a:pt x="45" y="53"/>
                  </a:lnTo>
                  <a:lnTo>
                    <a:pt x="40" y="53"/>
                  </a:lnTo>
                  <a:lnTo>
                    <a:pt x="37" y="61"/>
                  </a:lnTo>
                  <a:lnTo>
                    <a:pt x="34" y="65"/>
                  </a:lnTo>
                  <a:lnTo>
                    <a:pt x="34" y="67"/>
                  </a:lnTo>
                  <a:lnTo>
                    <a:pt x="37" y="74"/>
                  </a:lnTo>
                  <a:lnTo>
                    <a:pt x="37" y="79"/>
                  </a:lnTo>
                  <a:lnTo>
                    <a:pt x="33" y="87"/>
                  </a:lnTo>
                  <a:lnTo>
                    <a:pt x="33" y="94"/>
                  </a:lnTo>
                  <a:lnTo>
                    <a:pt x="31" y="92"/>
                  </a:lnTo>
                  <a:lnTo>
                    <a:pt x="32" y="87"/>
                  </a:lnTo>
                  <a:lnTo>
                    <a:pt x="28" y="88"/>
                  </a:lnTo>
                  <a:lnTo>
                    <a:pt x="27" y="92"/>
                  </a:lnTo>
                  <a:lnTo>
                    <a:pt x="18" y="97"/>
                  </a:lnTo>
                  <a:lnTo>
                    <a:pt x="9" y="99"/>
                  </a:lnTo>
                  <a:lnTo>
                    <a:pt x="3" y="104"/>
                  </a:lnTo>
                  <a:lnTo>
                    <a:pt x="0" y="104"/>
                  </a:lnTo>
                  <a:lnTo>
                    <a:pt x="1" y="99"/>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45" name="Freeform 44"/>
            <p:cNvSpPr>
              <a:spLocks/>
            </p:cNvSpPr>
            <p:nvPr/>
          </p:nvSpPr>
          <p:spPr bwMode="ltGray">
            <a:xfrm>
              <a:off x="4202" y="2626"/>
              <a:ext cx="381" cy="397"/>
            </a:xfrm>
            <a:custGeom>
              <a:avLst/>
              <a:gdLst>
                <a:gd name="T0" fmla="*/ 12 w 422"/>
                <a:gd name="T1" fmla="*/ 7 h 455"/>
                <a:gd name="T2" fmla="*/ 21 w 422"/>
                <a:gd name="T3" fmla="*/ 3 h 455"/>
                <a:gd name="T4" fmla="*/ 28 w 422"/>
                <a:gd name="T5" fmla="*/ 3 h 455"/>
                <a:gd name="T6" fmla="*/ 30 w 422"/>
                <a:gd name="T7" fmla="*/ 0 h 455"/>
                <a:gd name="T8" fmla="*/ 34 w 422"/>
                <a:gd name="T9" fmla="*/ 0 h 455"/>
                <a:gd name="T10" fmla="*/ 51 w 422"/>
                <a:gd name="T11" fmla="*/ 2 h 455"/>
                <a:gd name="T12" fmla="*/ 73 w 422"/>
                <a:gd name="T13" fmla="*/ 3 h 455"/>
                <a:gd name="T14" fmla="*/ 72 w 422"/>
                <a:gd name="T15" fmla="*/ 5 h 455"/>
                <a:gd name="T16" fmla="*/ 81 w 422"/>
                <a:gd name="T17" fmla="*/ 10 h 455"/>
                <a:gd name="T18" fmla="*/ 116 w 422"/>
                <a:gd name="T19" fmla="*/ 15 h 455"/>
                <a:gd name="T20" fmla="*/ 135 w 422"/>
                <a:gd name="T21" fmla="*/ 33 h 455"/>
                <a:gd name="T22" fmla="*/ 148 w 422"/>
                <a:gd name="T23" fmla="*/ 51 h 455"/>
                <a:gd name="T24" fmla="*/ 138 w 422"/>
                <a:gd name="T25" fmla="*/ 60 h 455"/>
                <a:gd name="T26" fmla="*/ 133 w 422"/>
                <a:gd name="T27" fmla="*/ 65 h 455"/>
                <a:gd name="T28" fmla="*/ 131 w 422"/>
                <a:gd name="T29" fmla="*/ 70 h 455"/>
                <a:gd name="T30" fmla="*/ 130 w 422"/>
                <a:gd name="T31" fmla="*/ 67 h 455"/>
                <a:gd name="T32" fmla="*/ 131 w 422"/>
                <a:gd name="T33" fmla="*/ 71 h 455"/>
                <a:gd name="T34" fmla="*/ 131 w 422"/>
                <a:gd name="T35" fmla="*/ 75 h 455"/>
                <a:gd name="T36" fmla="*/ 130 w 422"/>
                <a:gd name="T37" fmla="*/ 75 h 455"/>
                <a:gd name="T38" fmla="*/ 125 w 422"/>
                <a:gd name="T39" fmla="*/ 78 h 455"/>
                <a:gd name="T40" fmla="*/ 124 w 422"/>
                <a:gd name="T41" fmla="*/ 80 h 455"/>
                <a:gd name="T42" fmla="*/ 117 w 422"/>
                <a:gd name="T43" fmla="*/ 83 h 455"/>
                <a:gd name="T44" fmla="*/ 114 w 422"/>
                <a:gd name="T45" fmla="*/ 86 h 455"/>
                <a:gd name="T46" fmla="*/ 110 w 422"/>
                <a:gd name="T47" fmla="*/ 89 h 455"/>
                <a:gd name="T48" fmla="*/ 108 w 422"/>
                <a:gd name="T49" fmla="*/ 88 h 455"/>
                <a:gd name="T50" fmla="*/ 108 w 422"/>
                <a:gd name="T51" fmla="*/ 92 h 455"/>
                <a:gd name="T52" fmla="*/ 105 w 422"/>
                <a:gd name="T53" fmla="*/ 94 h 455"/>
                <a:gd name="T54" fmla="*/ 102 w 422"/>
                <a:gd name="T55" fmla="*/ 97 h 455"/>
                <a:gd name="T56" fmla="*/ 98 w 422"/>
                <a:gd name="T57" fmla="*/ 95 h 455"/>
                <a:gd name="T58" fmla="*/ 96 w 422"/>
                <a:gd name="T59" fmla="*/ 99 h 455"/>
                <a:gd name="T60" fmla="*/ 88 w 422"/>
                <a:gd name="T61" fmla="*/ 99 h 455"/>
                <a:gd name="T62" fmla="*/ 91 w 422"/>
                <a:gd name="T63" fmla="*/ 102 h 455"/>
                <a:gd name="T64" fmla="*/ 84 w 422"/>
                <a:gd name="T65" fmla="*/ 106 h 455"/>
                <a:gd name="T66" fmla="*/ 79 w 422"/>
                <a:gd name="T67" fmla="*/ 101 h 455"/>
                <a:gd name="T68" fmla="*/ 81 w 422"/>
                <a:gd name="T69" fmla="*/ 106 h 455"/>
                <a:gd name="T70" fmla="*/ 83 w 422"/>
                <a:gd name="T71" fmla="*/ 108 h 455"/>
                <a:gd name="T72" fmla="*/ 84 w 422"/>
                <a:gd name="T73" fmla="*/ 111 h 455"/>
                <a:gd name="T74" fmla="*/ 79 w 422"/>
                <a:gd name="T75" fmla="*/ 113 h 455"/>
                <a:gd name="T76" fmla="*/ 78 w 422"/>
                <a:gd name="T77" fmla="*/ 116 h 455"/>
                <a:gd name="T78" fmla="*/ 71 w 422"/>
                <a:gd name="T79" fmla="*/ 114 h 455"/>
                <a:gd name="T80" fmla="*/ 70 w 422"/>
                <a:gd name="T81" fmla="*/ 111 h 455"/>
                <a:gd name="T82" fmla="*/ 69 w 422"/>
                <a:gd name="T83" fmla="*/ 102 h 455"/>
                <a:gd name="T84" fmla="*/ 64 w 422"/>
                <a:gd name="T85" fmla="*/ 97 h 455"/>
                <a:gd name="T86" fmla="*/ 61 w 422"/>
                <a:gd name="T87" fmla="*/ 92 h 455"/>
                <a:gd name="T88" fmla="*/ 61 w 422"/>
                <a:gd name="T89" fmla="*/ 86 h 455"/>
                <a:gd name="T90" fmla="*/ 59 w 422"/>
                <a:gd name="T91" fmla="*/ 83 h 455"/>
                <a:gd name="T92" fmla="*/ 58 w 422"/>
                <a:gd name="T93" fmla="*/ 80 h 455"/>
                <a:gd name="T94" fmla="*/ 51 w 422"/>
                <a:gd name="T95" fmla="*/ 75 h 455"/>
                <a:gd name="T96" fmla="*/ 49 w 422"/>
                <a:gd name="T97" fmla="*/ 74 h 455"/>
                <a:gd name="T98" fmla="*/ 47 w 422"/>
                <a:gd name="T99" fmla="*/ 70 h 455"/>
                <a:gd name="T100" fmla="*/ 45 w 422"/>
                <a:gd name="T101" fmla="*/ 65 h 455"/>
                <a:gd name="T102" fmla="*/ 40 w 422"/>
                <a:gd name="T103" fmla="*/ 59 h 455"/>
                <a:gd name="T104" fmla="*/ 34 w 422"/>
                <a:gd name="T105" fmla="*/ 54 h 455"/>
                <a:gd name="T106" fmla="*/ 28 w 422"/>
                <a:gd name="T107" fmla="*/ 49 h 455"/>
                <a:gd name="T108" fmla="*/ 24 w 422"/>
                <a:gd name="T109" fmla="*/ 44 h 455"/>
                <a:gd name="T110" fmla="*/ 21 w 422"/>
                <a:gd name="T111" fmla="*/ 38 h 455"/>
                <a:gd name="T112" fmla="*/ 17 w 422"/>
                <a:gd name="T113" fmla="*/ 32 h 455"/>
                <a:gd name="T114" fmla="*/ 15 w 422"/>
                <a:gd name="T115" fmla="*/ 27 h 455"/>
                <a:gd name="T116" fmla="*/ 10 w 422"/>
                <a:gd name="T117" fmla="*/ 26 h 455"/>
                <a:gd name="T118" fmla="*/ 5 w 422"/>
                <a:gd name="T119" fmla="*/ 22 h 455"/>
                <a:gd name="T120" fmla="*/ 5 w 422"/>
                <a:gd name="T121" fmla="*/ 19 h 455"/>
                <a:gd name="T122" fmla="*/ 4 w 422"/>
                <a:gd name="T123" fmla="*/ 15 h 455"/>
                <a:gd name="T124" fmla="*/ 9 w 422"/>
                <a:gd name="T125" fmla="*/ 8 h 4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2"/>
                <a:gd name="T190" fmla="*/ 0 h 455"/>
                <a:gd name="T191" fmla="*/ 422 w 422"/>
                <a:gd name="T192" fmla="*/ 455 h 4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2" h="455">
                  <a:moveTo>
                    <a:pt x="23" y="31"/>
                  </a:moveTo>
                  <a:lnTo>
                    <a:pt x="32" y="26"/>
                  </a:lnTo>
                  <a:lnTo>
                    <a:pt x="33" y="26"/>
                  </a:lnTo>
                  <a:lnTo>
                    <a:pt x="49" y="19"/>
                  </a:lnTo>
                  <a:lnTo>
                    <a:pt x="54" y="19"/>
                  </a:lnTo>
                  <a:lnTo>
                    <a:pt x="58" y="15"/>
                  </a:lnTo>
                  <a:lnTo>
                    <a:pt x="61" y="12"/>
                  </a:lnTo>
                  <a:lnTo>
                    <a:pt x="64" y="12"/>
                  </a:lnTo>
                  <a:lnTo>
                    <a:pt x="77" y="5"/>
                  </a:lnTo>
                  <a:lnTo>
                    <a:pt x="79" y="2"/>
                  </a:lnTo>
                  <a:lnTo>
                    <a:pt x="81" y="5"/>
                  </a:lnTo>
                  <a:lnTo>
                    <a:pt x="83" y="0"/>
                  </a:lnTo>
                  <a:lnTo>
                    <a:pt x="88" y="2"/>
                  </a:lnTo>
                  <a:lnTo>
                    <a:pt x="93" y="2"/>
                  </a:lnTo>
                  <a:lnTo>
                    <a:pt x="96" y="0"/>
                  </a:lnTo>
                  <a:lnTo>
                    <a:pt x="100" y="0"/>
                  </a:lnTo>
                  <a:lnTo>
                    <a:pt x="121" y="2"/>
                  </a:lnTo>
                  <a:lnTo>
                    <a:pt x="140" y="2"/>
                  </a:lnTo>
                  <a:lnTo>
                    <a:pt x="176" y="5"/>
                  </a:lnTo>
                  <a:lnTo>
                    <a:pt x="179" y="5"/>
                  </a:lnTo>
                  <a:lnTo>
                    <a:pt x="205" y="7"/>
                  </a:lnTo>
                  <a:lnTo>
                    <a:pt x="204" y="15"/>
                  </a:lnTo>
                  <a:lnTo>
                    <a:pt x="203" y="16"/>
                  </a:lnTo>
                  <a:lnTo>
                    <a:pt x="204" y="21"/>
                  </a:lnTo>
                  <a:lnTo>
                    <a:pt x="212" y="15"/>
                  </a:lnTo>
                  <a:lnTo>
                    <a:pt x="219" y="26"/>
                  </a:lnTo>
                  <a:lnTo>
                    <a:pt x="227" y="41"/>
                  </a:lnTo>
                  <a:lnTo>
                    <a:pt x="227" y="55"/>
                  </a:lnTo>
                  <a:lnTo>
                    <a:pt x="247" y="57"/>
                  </a:lnTo>
                  <a:lnTo>
                    <a:pt x="323" y="57"/>
                  </a:lnTo>
                  <a:lnTo>
                    <a:pt x="344" y="83"/>
                  </a:lnTo>
                  <a:lnTo>
                    <a:pt x="344" y="86"/>
                  </a:lnTo>
                  <a:lnTo>
                    <a:pt x="377" y="129"/>
                  </a:lnTo>
                  <a:lnTo>
                    <a:pt x="414" y="182"/>
                  </a:lnTo>
                  <a:lnTo>
                    <a:pt x="421" y="192"/>
                  </a:lnTo>
                  <a:lnTo>
                    <a:pt x="414" y="199"/>
                  </a:lnTo>
                  <a:lnTo>
                    <a:pt x="402" y="208"/>
                  </a:lnTo>
                  <a:lnTo>
                    <a:pt x="385" y="229"/>
                  </a:lnTo>
                  <a:lnTo>
                    <a:pt x="381" y="234"/>
                  </a:lnTo>
                  <a:lnTo>
                    <a:pt x="381" y="236"/>
                  </a:lnTo>
                  <a:lnTo>
                    <a:pt x="377" y="244"/>
                  </a:lnTo>
                  <a:lnTo>
                    <a:pt x="373" y="254"/>
                  </a:lnTo>
                  <a:lnTo>
                    <a:pt x="370" y="264"/>
                  </a:lnTo>
                  <a:lnTo>
                    <a:pt x="366" y="268"/>
                  </a:lnTo>
                  <a:lnTo>
                    <a:pt x="363" y="272"/>
                  </a:lnTo>
                  <a:lnTo>
                    <a:pt x="361" y="270"/>
                  </a:lnTo>
                  <a:lnTo>
                    <a:pt x="361" y="264"/>
                  </a:lnTo>
                  <a:lnTo>
                    <a:pt x="359" y="264"/>
                  </a:lnTo>
                  <a:lnTo>
                    <a:pt x="359" y="278"/>
                  </a:lnTo>
                  <a:lnTo>
                    <a:pt x="360" y="280"/>
                  </a:lnTo>
                  <a:lnTo>
                    <a:pt x="364" y="280"/>
                  </a:lnTo>
                  <a:lnTo>
                    <a:pt x="366" y="287"/>
                  </a:lnTo>
                  <a:lnTo>
                    <a:pt x="366" y="291"/>
                  </a:lnTo>
                  <a:lnTo>
                    <a:pt x="364" y="293"/>
                  </a:lnTo>
                  <a:lnTo>
                    <a:pt x="361" y="291"/>
                  </a:lnTo>
                  <a:lnTo>
                    <a:pt x="360" y="293"/>
                  </a:lnTo>
                  <a:lnTo>
                    <a:pt x="361" y="297"/>
                  </a:lnTo>
                  <a:lnTo>
                    <a:pt x="356" y="302"/>
                  </a:lnTo>
                  <a:lnTo>
                    <a:pt x="353" y="302"/>
                  </a:lnTo>
                  <a:lnTo>
                    <a:pt x="350" y="306"/>
                  </a:lnTo>
                  <a:lnTo>
                    <a:pt x="350" y="309"/>
                  </a:lnTo>
                  <a:lnTo>
                    <a:pt x="345" y="309"/>
                  </a:lnTo>
                  <a:lnTo>
                    <a:pt x="342" y="314"/>
                  </a:lnTo>
                  <a:lnTo>
                    <a:pt x="335" y="314"/>
                  </a:lnTo>
                  <a:lnTo>
                    <a:pt x="331" y="321"/>
                  </a:lnTo>
                  <a:lnTo>
                    <a:pt x="327" y="325"/>
                  </a:lnTo>
                  <a:lnTo>
                    <a:pt x="325" y="330"/>
                  </a:lnTo>
                  <a:lnTo>
                    <a:pt x="327" y="332"/>
                  </a:lnTo>
                  <a:lnTo>
                    <a:pt x="318" y="340"/>
                  </a:lnTo>
                  <a:lnTo>
                    <a:pt x="313" y="347"/>
                  </a:lnTo>
                  <a:lnTo>
                    <a:pt x="310" y="349"/>
                  </a:lnTo>
                  <a:lnTo>
                    <a:pt x="306" y="349"/>
                  </a:lnTo>
                  <a:lnTo>
                    <a:pt x="304" y="342"/>
                  </a:lnTo>
                  <a:lnTo>
                    <a:pt x="302" y="342"/>
                  </a:lnTo>
                  <a:lnTo>
                    <a:pt x="302" y="347"/>
                  </a:lnTo>
                  <a:lnTo>
                    <a:pt x="301" y="354"/>
                  </a:lnTo>
                  <a:lnTo>
                    <a:pt x="303" y="354"/>
                  </a:lnTo>
                  <a:lnTo>
                    <a:pt x="303" y="356"/>
                  </a:lnTo>
                  <a:lnTo>
                    <a:pt x="301" y="359"/>
                  </a:lnTo>
                  <a:lnTo>
                    <a:pt x="297" y="369"/>
                  </a:lnTo>
                  <a:lnTo>
                    <a:pt x="292" y="369"/>
                  </a:lnTo>
                  <a:lnTo>
                    <a:pt x="288" y="371"/>
                  </a:lnTo>
                  <a:lnTo>
                    <a:pt x="284" y="371"/>
                  </a:lnTo>
                  <a:lnTo>
                    <a:pt x="283" y="376"/>
                  </a:lnTo>
                  <a:lnTo>
                    <a:pt x="279" y="376"/>
                  </a:lnTo>
                  <a:lnTo>
                    <a:pt x="279" y="373"/>
                  </a:lnTo>
                  <a:lnTo>
                    <a:pt x="275" y="373"/>
                  </a:lnTo>
                  <a:lnTo>
                    <a:pt x="275" y="381"/>
                  </a:lnTo>
                  <a:lnTo>
                    <a:pt x="269" y="385"/>
                  </a:lnTo>
                  <a:lnTo>
                    <a:pt x="265" y="390"/>
                  </a:lnTo>
                  <a:lnTo>
                    <a:pt x="262" y="385"/>
                  </a:lnTo>
                  <a:lnTo>
                    <a:pt x="257" y="388"/>
                  </a:lnTo>
                  <a:lnTo>
                    <a:pt x="247" y="388"/>
                  </a:lnTo>
                  <a:lnTo>
                    <a:pt x="247" y="392"/>
                  </a:lnTo>
                  <a:lnTo>
                    <a:pt x="252" y="395"/>
                  </a:lnTo>
                  <a:lnTo>
                    <a:pt x="253" y="400"/>
                  </a:lnTo>
                  <a:lnTo>
                    <a:pt x="247" y="405"/>
                  </a:lnTo>
                  <a:lnTo>
                    <a:pt x="242" y="416"/>
                  </a:lnTo>
                  <a:lnTo>
                    <a:pt x="234" y="416"/>
                  </a:lnTo>
                  <a:lnTo>
                    <a:pt x="230" y="409"/>
                  </a:lnTo>
                  <a:lnTo>
                    <a:pt x="225" y="397"/>
                  </a:lnTo>
                  <a:lnTo>
                    <a:pt x="224" y="395"/>
                  </a:lnTo>
                  <a:lnTo>
                    <a:pt x="221" y="405"/>
                  </a:lnTo>
                  <a:lnTo>
                    <a:pt x="222" y="409"/>
                  </a:lnTo>
                  <a:lnTo>
                    <a:pt x="227" y="416"/>
                  </a:lnTo>
                  <a:lnTo>
                    <a:pt x="227" y="421"/>
                  </a:lnTo>
                  <a:lnTo>
                    <a:pt x="225" y="429"/>
                  </a:lnTo>
                  <a:lnTo>
                    <a:pt x="232" y="423"/>
                  </a:lnTo>
                  <a:lnTo>
                    <a:pt x="233" y="421"/>
                  </a:lnTo>
                  <a:lnTo>
                    <a:pt x="236" y="426"/>
                  </a:lnTo>
                  <a:lnTo>
                    <a:pt x="234" y="433"/>
                  </a:lnTo>
                  <a:lnTo>
                    <a:pt x="227" y="441"/>
                  </a:lnTo>
                  <a:lnTo>
                    <a:pt x="225" y="443"/>
                  </a:lnTo>
                  <a:lnTo>
                    <a:pt x="221" y="441"/>
                  </a:lnTo>
                  <a:lnTo>
                    <a:pt x="219" y="447"/>
                  </a:lnTo>
                  <a:lnTo>
                    <a:pt x="217" y="454"/>
                  </a:lnTo>
                  <a:lnTo>
                    <a:pt x="214" y="452"/>
                  </a:lnTo>
                  <a:lnTo>
                    <a:pt x="211" y="452"/>
                  </a:lnTo>
                  <a:lnTo>
                    <a:pt x="203" y="447"/>
                  </a:lnTo>
                  <a:lnTo>
                    <a:pt x="199" y="447"/>
                  </a:lnTo>
                  <a:lnTo>
                    <a:pt x="196" y="445"/>
                  </a:lnTo>
                  <a:lnTo>
                    <a:pt x="194" y="439"/>
                  </a:lnTo>
                  <a:lnTo>
                    <a:pt x="194" y="433"/>
                  </a:lnTo>
                  <a:lnTo>
                    <a:pt x="195" y="429"/>
                  </a:lnTo>
                  <a:lnTo>
                    <a:pt x="196" y="414"/>
                  </a:lnTo>
                  <a:lnTo>
                    <a:pt x="191" y="400"/>
                  </a:lnTo>
                  <a:lnTo>
                    <a:pt x="191" y="392"/>
                  </a:lnTo>
                  <a:lnTo>
                    <a:pt x="181" y="381"/>
                  </a:lnTo>
                  <a:lnTo>
                    <a:pt x="176" y="378"/>
                  </a:lnTo>
                  <a:lnTo>
                    <a:pt x="173" y="373"/>
                  </a:lnTo>
                  <a:lnTo>
                    <a:pt x="171" y="364"/>
                  </a:lnTo>
                  <a:lnTo>
                    <a:pt x="170" y="356"/>
                  </a:lnTo>
                  <a:lnTo>
                    <a:pt x="171" y="354"/>
                  </a:lnTo>
                  <a:lnTo>
                    <a:pt x="171" y="349"/>
                  </a:lnTo>
                  <a:lnTo>
                    <a:pt x="170" y="340"/>
                  </a:lnTo>
                  <a:lnTo>
                    <a:pt x="167" y="338"/>
                  </a:lnTo>
                  <a:lnTo>
                    <a:pt x="167" y="332"/>
                  </a:lnTo>
                  <a:lnTo>
                    <a:pt x="165" y="325"/>
                  </a:lnTo>
                  <a:lnTo>
                    <a:pt x="165" y="319"/>
                  </a:lnTo>
                  <a:lnTo>
                    <a:pt x="163" y="314"/>
                  </a:lnTo>
                  <a:lnTo>
                    <a:pt x="159" y="311"/>
                  </a:lnTo>
                  <a:lnTo>
                    <a:pt x="152" y="303"/>
                  </a:lnTo>
                  <a:lnTo>
                    <a:pt x="142" y="299"/>
                  </a:lnTo>
                  <a:lnTo>
                    <a:pt x="140" y="291"/>
                  </a:lnTo>
                  <a:lnTo>
                    <a:pt x="141" y="287"/>
                  </a:lnTo>
                  <a:lnTo>
                    <a:pt x="140" y="285"/>
                  </a:lnTo>
                  <a:lnTo>
                    <a:pt x="137" y="287"/>
                  </a:lnTo>
                  <a:lnTo>
                    <a:pt x="134" y="283"/>
                  </a:lnTo>
                  <a:lnTo>
                    <a:pt x="132" y="283"/>
                  </a:lnTo>
                  <a:lnTo>
                    <a:pt x="134" y="278"/>
                  </a:lnTo>
                  <a:lnTo>
                    <a:pt x="131" y="272"/>
                  </a:lnTo>
                  <a:lnTo>
                    <a:pt x="125" y="266"/>
                  </a:lnTo>
                  <a:lnTo>
                    <a:pt x="125" y="256"/>
                  </a:lnTo>
                  <a:lnTo>
                    <a:pt x="126" y="251"/>
                  </a:lnTo>
                  <a:lnTo>
                    <a:pt x="121" y="246"/>
                  </a:lnTo>
                  <a:lnTo>
                    <a:pt x="112" y="232"/>
                  </a:lnTo>
                  <a:lnTo>
                    <a:pt x="106" y="232"/>
                  </a:lnTo>
                  <a:lnTo>
                    <a:pt x="101" y="225"/>
                  </a:lnTo>
                  <a:lnTo>
                    <a:pt x="98" y="213"/>
                  </a:lnTo>
                  <a:lnTo>
                    <a:pt x="93" y="203"/>
                  </a:lnTo>
                  <a:lnTo>
                    <a:pt x="87" y="197"/>
                  </a:lnTo>
                  <a:lnTo>
                    <a:pt x="77" y="189"/>
                  </a:lnTo>
                  <a:lnTo>
                    <a:pt x="70" y="182"/>
                  </a:lnTo>
                  <a:lnTo>
                    <a:pt x="70" y="180"/>
                  </a:lnTo>
                  <a:lnTo>
                    <a:pt x="68" y="170"/>
                  </a:lnTo>
                  <a:lnTo>
                    <a:pt x="64" y="163"/>
                  </a:lnTo>
                  <a:lnTo>
                    <a:pt x="59" y="153"/>
                  </a:lnTo>
                  <a:lnTo>
                    <a:pt x="56" y="149"/>
                  </a:lnTo>
                  <a:lnTo>
                    <a:pt x="54" y="136"/>
                  </a:lnTo>
                  <a:lnTo>
                    <a:pt x="51" y="129"/>
                  </a:lnTo>
                  <a:lnTo>
                    <a:pt x="47" y="124"/>
                  </a:lnTo>
                  <a:lnTo>
                    <a:pt x="46" y="119"/>
                  </a:lnTo>
                  <a:lnTo>
                    <a:pt x="44" y="110"/>
                  </a:lnTo>
                  <a:lnTo>
                    <a:pt x="42" y="105"/>
                  </a:lnTo>
                  <a:lnTo>
                    <a:pt x="36" y="105"/>
                  </a:lnTo>
                  <a:lnTo>
                    <a:pt x="32" y="103"/>
                  </a:lnTo>
                  <a:lnTo>
                    <a:pt x="27" y="103"/>
                  </a:lnTo>
                  <a:lnTo>
                    <a:pt x="23" y="98"/>
                  </a:lnTo>
                  <a:lnTo>
                    <a:pt x="17" y="88"/>
                  </a:lnTo>
                  <a:lnTo>
                    <a:pt x="14" y="86"/>
                  </a:lnTo>
                  <a:lnTo>
                    <a:pt x="11" y="86"/>
                  </a:lnTo>
                  <a:lnTo>
                    <a:pt x="8" y="83"/>
                  </a:lnTo>
                  <a:lnTo>
                    <a:pt x="5" y="78"/>
                  </a:lnTo>
                  <a:lnTo>
                    <a:pt x="2" y="76"/>
                  </a:lnTo>
                  <a:lnTo>
                    <a:pt x="0" y="71"/>
                  </a:lnTo>
                  <a:lnTo>
                    <a:pt x="4" y="60"/>
                  </a:lnTo>
                  <a:lnTo>
                    <a:pt x="16" y="43"/>
                  </a:lnTo>
                  <a:lnTo>
                    <a:pt x="21" y="36"/>
                  </a:lnTo>
                  <a:lnTo>
                    <a:pt x="23" y="31"/>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46" name="Freeform 45"/>
            <p:cNvSpPr>
              <a:spLocks/>
            </p:cNvSpPr>
            <p:nvPr/>
          </p:nvSpPr>
          <p:spPr bwMode="ltGray">
            <a:xfrm>
              <a:off x="2566" y="1280"/>
              <a:ext cx="604" cy="436"/>
            </a:xfrm>
            <a:custGeom>
              <a:avLst/>
              <a:gdLst>
                <a:gd name="T0" fmla="*/ 0 w 669"/>
                <a:gd name="T1" fmla="*/ 27 h 500"/>
                <a:gd name="T2" fmla="*/ 2 w 669"/>
                <a:gd name="T3" fmla="*/ 0 h 500"/>
                <a:gd name="T4" fmla="*/ 237 w 669"/>
                <a:gd name="T5" fmla="*/ 3 h 500"/>
                <a:gd name="T6" fmla="*/ 232 w 669"/>
                <a:gd name="T7" fmla="*/ 7 h 500"/>
                <a:gd name="T8" fmla="*/ 228 w 669"/>
                <a:gd name="T9" fmla="*/ 10 h 500"/>
                <a:gd name="T10" fmla="*/ 228 w 669"/>
                <a:gd name="T11" fmla="*/ 13 h 500"/>
                <a:gd name="T12" fmla="*/ 229 w 669"/>
                <a:gd name="T13" fmla="*/ 14 h 500"/>
                <a:gd name="T14" fmla="*/ 237 w 669"/>
                <a:gd name="T15" fmla="*/ 19 h 500"/>
                <a:gd name="T16" fmla="*/ 239 w 669"/>
                <a:gd name="T17" fmla="*/ 21 h 500"/>
                <a:gd name="T18" fmla="*/ 239 w 669"/>
                <a:gd name="T19" fmla="*/ 51 h 500"/>
                <a:gd name="T20" fmla="*/ 239 w 669"/>
                <a:gd name="T21" fmla="*/ 91 h 500"/>
                <a:gd name="T22" fmla="*/ 236 w 669"/>
                <a:gd name="T23" fmla="*/ 91 h 500"/>
                <a:gd name="T24" fmla="*/ 237 w 669"/>
                <a:gd name="T25" fmla="*/ 92 h 500"/>
                <a:gd name="T26" fmla="*/ 237 w 669"/>
                <a:gd name="T27" fmla="*/ 95 h 500"/>
                <a:gd name="T28" fmla="*/ 237 w 669"/>
                <a:gd name="T29" fmla="*/ 97 h 500"/>
                <a:gd name="T30" fmla="*/ 237 w 669"/>
                <a:gd name="T31" fmla="*/ 99 h 500"/>
                <a:gd name="T32" fmla="*/ 239 w 669"/>
                <a:gd name="T33" fmla="*/ 101 h 500"/>
                <a:gd name="T34" fmla="*/ 239 w 669"/>
                <a:gd name="T35" fmla="*/ 104 h 500"/>
                <a:gd name="T36" fmla="*/ 239 w 669"/>
                <a:gd name="T37" fmla="*/ 106 h 500"/>
                <a:gd name="T38" fmla="*/ 239 w 669"/>
                <a:gd name="T39" fmla="*/ 107 h 500"/>
                <a:gd name="T40" fmla="*/ 239 w 669"/>
                <a:gd name="T41" fmla="*/ 110 h 500"/>
                <a:gd name="T42" fmla="*/ 237 w 669"/>
                <a:gd name="T43" fmla="*/ 112 h 500"/>
                <a:gd name="T44" fmla="*/ 236 w 669"/>
                <a:gd name="T45" fmla="*/ 116 h 500"/>
                <a:gd name="T46" fmla="*/ 235 w 669"/>
                <a:gd name="T47" fmla="*/ 119 h 500"/>
                <a:gd name="T48" fmla="*/ 239 w 669"/>
                <a:gd name="T49" fmla="*/ 126 h 500"/>
                <a:gd name="T50" fmla="*/ 238 w 669"/>
                <a:gd name="T51" fmla="*/ 127 h 500"/>
                <a:gd name="T52" fmla="*/ 237 w 669"/>
                <a:gd name="T53" fmla="*/ 124 h 500"/>
                <a:gd name="T54" fmla="*/ 232 w 669"/>
                <a:gd name="T55" fmla="*/ 123 h 500"/>
                <a:gd name="T56" fmla="*/ 231 w 669"/>
                <a:gd name="T57" fmla="*/ 120 h 500"/>
                <a:gd name="T58" fmla="*/ 228 w 669"/>
                <a:gd name="T59" fmla="*/ 119 h 500"/>
                <a:gd name="T60" fmla="*/ 224 w 669"/>
                <a:gd name="T61" fmla="*/ 118 h 500"/>
                <a:gd name="T62" fmla="*/ 222 w 669"/>
                <a:gd name="T63" fmla="*/ 116 h 500"/>
                <a:gd name="T64" fmla="*/ 219 w 669"/>
                <a:gd name="T65" fmla="*/ 116 h 500"/>
                <a:gd name="T66" fmla="*/ 215 w 669"/>
                <a:gd name="T67" fmla="*/ 116 h 500"/>
                <a:gd name="T68" fmla="*/ 215 w 669"/>
                <a:gd name="T69" fmla="*/ 113 h 500"/>
                <a:gd name="T70" fmla="*/ 211 w 669"/>
                <a:gd name="T71" fmla="*/ 112 h 500"/>
                <a:gd name="T72" fmla="*/ 202 w 669"/>
                <a:gd name="T73" fmla="*/ 113 h 500"/>
                <a:gd name="T74" fmla="*/ 200 w 669"/>
                <a:gd name="T75" fmla="*/ 115 h 500"/>
                <a:gd name="T76" fmla="*/ 198 w 669"/>
                <a:gd name="T77" fmla="*/ 115 h 500"/>
                <a:gd name="T78" fmla="*/ 195 w 669"/>
                <a:gd name="T79" fmla="*/ 113 h 500"/>
                <a:gd name="T80" fmla="*/ 191 w 669"/>
                <a:gd name="T81" fmla="*/ 116 h 500"/>
                <a:gd name="T82" fmla="*/ 189 w 669"/>
                <a:gd name="T83" fmla="*/ 116 h 500"/>
                <a:gd name="T84" fmla="*/ 185 w 669"/>
                <a:gd name="T85" fmla="*/ 113 h 500"/>
                <a:gd name="T86" fmla="*/ 181 w 669"/>
                <a:gd name="T87" fmla="*/ 111 h 500"/>
                <a:gd name="T88" fmla="*/ 179 w 669"/>
                <a:gd name="T89" fmla="*/ 111 h 500"/>
                <a:gd name="T90" fmla="*/ 176 w 669"/>
                <a:gd name="T91" fmla="*/ 109 h 500"/>
                <a:gd name="T92" fmla="*/ 175 w 669"/>
                <a:gd name="T93" fmla="*/ 108 h 500"/>
                <a:gd name="T94" fmla="*/ 150 w 669"/>
                <a:gd name="T95" fmla="*/ 108 h 500"/>
                <a:gd name="T96" fmla="*/ 120 w 669"/>
                <a:gd name="T97" fmla="*/ 108 h 500"/>
                <a:gd name="T98" fmla="*/ 40 w 669"/>
                <a:gd name="T99" fmla="*/ 107 h 500"/>
                <a:gd name="T100" fmla="*/ 17 w 669"/>
                <a:gd name="T101" fmla="*/ 107 h 5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9"/>
                <a:gd name="T154" fmla="*/ 0 h 500"/>
                <a:gd name="T155" fmla="*/ 669 w 669"/>
                <a:gd name="T156" fmla="*/ 500 h 5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9" h="500">
                  <a:moveTo>
                    <a:pt x="0" y="422"/>
                  </a:moveTo>
                  <a:lnTo>
                    <a:pt x="0" y="106"/>
                  </a:lnTo>
                  <a:lnTo>
                    <a:pt x="2" y="10"/>
                  </a:lnTo>
                  <a:lnTo>
                    <a:pt x="2" y="0"/>
                  </a:lnTo>
                  <a:lnTo>
                    <a:pt x="656" y="0"/>
                  </a:lnTo>
                  <a:lnTo>
                    <a:pt x="656" y="10"/>
                  </a:lnTo>
                  <a:lnTo>
                    <a:pt x="654" y="18"/>
                  </a:lnTo>
                  <a:lnTo>
                    <a:pt x="647" y="26"/>
                  </a:lnTo>
                  <a:lnTo>
                    <a:pt x="637" y="37"/>
                  </a:lnTo>
                  <a:lnTo>
                    <a:pt x="633" y="39"/>
                  </a:lnTo>
                  <a:lnTo>
                    <a:pt x="632" y="42"/>
                  </a:lnTo>
                  <a:lnTo>
                    <a:pt x="632" y="51"/>
                  </a:lnTo>
                  <a:lnTo>
                    <a:pt x="634" y="51"/>
                  </a:lnTo>
                  <a:lnTo>
                    <a:pt x="637" y="56"/>
                  </a:lnTo>
                  <a:lnTo>
                    <a:pt x="644" y="73"/>
                  </a:lnTo>
                  <a:lnTo>
                    <a:pt x="655" y="77"/>
                  </a:lnTo>
                  <a:lnTo>
                    <a:pt x="661" y="82"/>
                  </a:lnTo>
                  <a:lnTo>
                    <a:pt x="665" y="84"/>
                  </a:lnTo>
                  <a:lnTo>
                    <a:pt x="666" y="94"/>
                  </a:lnTo>
                  <a:lnTo>
                    <a:pt x="666" y="202"/>
                  </a:lnTo>
                  <a:lnTo>
                    <a:pt x="668" y="249"/>
                  </a:lnTo>
                  <a:lnTo>
                    <a:pt x="668" y="353"/>
                  </a:lnTo>
                  <a:lnTo>
                    <a:pt x="655" y="353"/>
                  </a:lnTo>
                  <a:lnTo>
                    <a:pt x="654" y="357"/>
                  </a:lnTo>
                  <a:lnTo>
                    <a:pt x="655" y="362"/>
                  </a:lnTo>
                  <a:lnTo>
                    <a:pt x="658" y="364"/>
                  </a:lnTo>
                  <a:lnTo>
                    <a:pt x="661" y="369"/>
                  </a:lnTo>
                  <a:lnTo>
                    <a:pt x="659" y="374"/>
                  </a:lnTo>
                  <a:lnTo>
                    <a:pt x="659" y="379"/>
                  </a:lnTo>
                  <a:lnTo>
                    <a:pt x="655" y="381"/>
                  </a:lnTo>
                  <a:lnTo>
                    <a:pt x="656" y="386"/>
                  </a:lnTo>
                  <a:lnTo>
                    <a:pt x="656" y="391"/>
                  </a:lnTo>
                  <a:lnTo>
                    <a:pt x="662" y="391"/>
                  </a:lnTo>
                  <a:lnTo>
                    <a:pt x="665" y="393"/>
                  </a:lnTo>
                  <a:lnTo>
                    <a:pt x="665" y="398"/>
                  </a:lnTo>
                  <a:lnTo>
                    <a:pt x="668" y="406"/>
                  </a:lnTo>
                  <a:lnTo>
                    <a:pt x="666" y="408"/>
                  </a:lnTo>
                  <a:lnTo>
                    <a:pt x="666" y="415"/>
                  </a:lnTo>
                  <a:lnTo>
                    <a:pt x="661" y="419"/>
                  </a:lnTo>
                  <a:lnTo>
                    <a:pt x="662" y="422"/>
                  </a:lnTo>
                  <a:lnTo>
                    <a:pt x="661" y="424"/>
                  </a:lnTo>
                  <a:lnTo>
                    <a:pt x="662" y="432"/>
                  </a:lnTo>
                  <a:lnTo>
                    <a:pt x="659" y="434"/>
                  </a:lnTo>
                  <a:lnTo>
                    <a:pt x="659" y="441"/>
                  </a:lnTo>
                  <a:lnTo>
                    <a:pt x="656" y="451"/>
                  </a:lnTo>
                  <a:lnTo>
                    <a:pt x="654" y="455"/>
                  </a:lnTo>
                  <a:lnTo>
                    <a:pt x="652" y="460"/>
                  </a:lnTo>
                  <a:lnTo>
                    <a:pt x="652" y="465"/>
                  </a:lnTo>
                  <a:lnTo>
                    <a:pt x="664" y="484"/>
                  </a:lnTo>
                  <a:lnTo>
                    <a:pt x="664" y="494"/>
                  </a:lnTo>
                  <a:lnTo>
                    <a:pt x="666" y="499"/>
                  </a:lnTo>
                  <a:lnTo>
                    <a:pt x="661" y="499"/>
                  </a:lnTo>
                  <a:lnTo>
                    <a:pt x="658" y="496"/>
                  </a:lnTo>
                  <a:lnTo>
                    <a:pt x="655" y="491"/>
                  </a:lnTo>
                  <a:lnTo>
                    <a:pt x="652" y="494"/>
                  </a:lnTo>
                  <a:lnTo>
                    <a:pt x="647" y="484"/>
                  </a:lnTo>
                  <a:lnTo>
                    <a:pt x="642" y="480"/>
                  </a:lnTo>
                  <a:lnTo>
                    <a:pt x="641" y="470"/>
                  </a:lnTo>
                  <a:lnTo>
                    <a:pt x="636" y="470"/>
                  </a:lnTo>
                  <a:lnTo>
                    <a:pt x="634" y="465"/>
                  </a:lnTo>
                  <a:lnTo>
                    <a:pt x="629" y="465"/>
                  </a:lnTo>
                  <a:lnTo>
                    <a:pt x="624" y="463"/>
                  </a:lnTo>
                  <a:lnTo>
                    <a:pt x="620" y="463"/>
                  </a:lnTo>
                  <a:lnTo>
                    <a:pt x="617" y="460"/>
                  </a:lnTo>
                  <a:lnTo>
                    <a:pt x="611" y="458"/>
                  </a:lnTo>
                  <a:lnTo>
                    <a:pt x="608" y="458"/>
                  </a:lnTo>
                  <a:lnTo>
                    <a:pt x="601" y="451"/>
                  </a:lnTo>
                  <a:lnTo>
                    <a:pt x="597" y="451"/>
                  </a:lnTo>
                  <a:lnTo>
                    <a:pt x="598" y="449"/>
                  </a:lnTo>
                  <a:lnTo>
                    <a:pt x="597" y="447"/>
                  </a:lnTo>
                  <a:lnTo>
                    <a:pt x="591" y="444"/>
                  </a:lnTo>
                  <a:lnTo>
                    <a:pt x="586" y="444"/>
                  </a:lnTo>
                  <a:lnTo>
                    <a:pt x="582" y="447"/>
                  </a:lnTo>
                  <a:lnTo>
                    <a:pt x="563" y="447"/>
                  </a:lnTo>
                  <a:lnTo>
                    <a:pt x="560" y="449"/>
                  </a:lnTo>
                  <a:lnTo>
                    <a:pt x="557" y="449"/>
                  </a:lnTo>
                  <a:lnTo>
                    <a:pt x="552" y="447"/>
                  </a:lnTo>
                  <a:lnTo>
                    <a:pt x="550" y="449"/>
                  </a:lnTo>
                  <a:lnTo>
                    <a:pt x="547" y="447"/>
                  </a:lnTo>
                  <a:lnTo>
                    <a:pt x="541" y="447"/>
                  </a:lnTo>
                  <a:lnTo>
                    <a:pt x="539" y="453"/>
                  </a:lnTo>
                  <a:lnTo>
                    <a:pt x="532" y="458"/>
                  </a:lnTo>
                  <a:lnTo>
                    <a:pt x="528" y="455"/>
                  </a:lnTo>
                  <a:lnTo>
                    <a:pt x="523" y="455"/>
                  </a:lnTo>
                  <a:lnTo>
                    <a:pt x="518" y="451"/>
                  </a:lnTo>
                  <a:lnTo>
                    <a:pt x="514" y="447"/>
                  </a:lnTo>
                  <a:lnTo>
                    <a:pt x="508" y="444"/>
                  </a:lnTo>
                  <a:lnTo>
                    <a:pt x="505" y="439"/>
                  </a:lnTo>
                  <a:lnTo>
                    <a:pt x="503" y="441"/>
                  </a:lnTo>
                  <a:lnTo>
                    <a:pt x="495" y="434"/>
                  </a:lnTo>
                  <a:lnTo>
                    <a:pt x="493" y="434"/>
                  </a:lnTo>
                  <a:lnTo>
                    <a:pt x="489" y="429"/>
                  </a:lnTo>
                  <a:lnTo>
                    <a:pt x="489" y="427"/>
                  </a:lnTo>
                  <a:lnTo>
                    <a:pt x="486" y="424"/>
                  </a:lnTo>
                  <a:lnTo>
                    <a:pt x="486" y="422"/>
                  </a:lnTo>
                  <a:lnTo>
                    <a:pt x="418" y="424"/>
                  </a:lnTo>
                  <a:lnTo>
                    <a:pt x="396" y="422"/>
                  </a:lnTo>
                  <a:lnTo>
                    <a:pt x="337" y="424"/>
                  </a:lnTo>
                  <a:lnTo>
                    <a:pt x="174" y="424"/>
                  </a:lnTo>
                  <a:lnTo>
                    <a:pt x="111" y="422"/>
                  </a:lnTo>
                  <a:lnTo>
                    <a:pt x="92" y="424"/>
                  </a:lnTo>
                  <a:lnTo>
                    <a:pt x="47" y="422"/>
                  </a:lnTo>
                  <a:lnTo>
                    <a:pt x="0" y="422"/>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47" name="Freeform 46"/>
            <p:cNvSpPr>
              <a:spLocks/>
            </p:cNvSpPr>
            <p:nvPr/>
          </p:nvSpPr>
          <p:spPr bwMode="ltGray">
            <a:xfrm>
              <a:off x="3655" y="2442"/>
              <a:ext cx="684" cy="214"/>
            </a:xfrm>
            <a:custGeom>
              <a:avLst/>
              <a:gdLst>
                <a:gd name="T0" fmla="*/ 3 w 758"/>
                <a:gd name="T1" fmla="*/ 58 h 246"/>
                <a:gd name="T2" fmla="*/ 5 w 758"/>
                <a:gd name="T3" fmla="*/ 57 h 246"/>
                <a:gd name="T4" fmla="*/ 7 w 758"/>
                <a:gd name="T5" fmla="*/ 53 h 246"/>
                <a:gd name="T6" fmla="*/ 5 w 758"/>
                <a:gd name="T7" fmla="*/ 46 h 246"/>
                <a:gd name="T8" fmla="*/ 5 w 758"/>
                <a:gd name="T9" fmla="*/ 43 h 246"/>
                <a:gd name="T10" fmla="*/ 7 w 758"/>
                <a:gd name="T11" fmla="*/ 44 h 246"/>
                <a:gd name="T12" fmla="*/ 10 w 758"/>
                <a:gd name="T13" fmla="*/ 43 h 246"/>
                <a:gd name="T14" fmla="*/ 13 w 758"/>
                <a:gd name="T15" fmla="*/ 37 h 246"/>
                <a:gd name="T16" fmla="*/ 11 w 758"/>
                <a:gd name="T17" fmla="*/ 32 h 246"/>
                <a:gd name="T18" fmla="*/ 15 w 758"/>
                <a:gd name="T19" fmla="*/ 32 h 246"/>
                <a:gd name="T20" fmla="*/ 17 w 758"/>
                <a:gd name="T21" fmla="*/ 28 h 246"/>
                <a:gd name="T22" fmla="*/ 21 w 758"/>
                <a:gd name="T23" fmla="*/ 27 h 246"/>
                <a:gd name="T24" fmla="*/ 21 w 758"/>
                <a:gd name="T25" fmla="*/ 21 h 246"/>
                <a:gd name="T26" fmla="*/ 19 w 758"/>
                <a:gd name="T27" fmla="*/ 16 h 246"/>
                <a:gd name="T28" fmla="*/ 21 w 758"/>
                <a:gd name="T29" fmla="*/ 15 h 246"/>
                <a:gd name="T30" fmla="*/ 21 w 758"/>
                <a:gd name="T31" fmla="*/ 13 h 246"/>
                <a:gd name="T32" fmla="*/ 23 w 758"/>
                <a:gd name="T33" fmla="*/ 11 h 246"/>
                <a:gd name="T34" fmla="*/ 23 w 758"/>
                <a:gd name="T35" fmla="*/ 9 h 246"/>
                <a:gd name="T36" fmla="*/ 25 w 758"/>
                <a:gd name="T37" fmla="*/ 6 h 246"/>
                <a:gd name="T38" fmla="*/ 25 w 758"/>
                <a:gd name="T39" fmla="*/ 3 h 246"/>
                <a:gd name="T40" fmla="*/ 26 w 758"/>
                <a:gd name="T41" fmla="*/ 8 h 246"/>
                <a:gd name="T42" fmla="*/ 71 w 758"/>
                <a:gd name="T43" fmla="*/ 6 h 246"/>
                <a:gd name="T44" fmla="*/ 74 w 758"/>
                <a:gd name="T45" fmla="*/ 0 h 246"/>
                <a:gd name="T46" fmla="*/ 110 w 758"/>
                <a:gd name="T47" fmla="*/ 3 h 246"/>
                <a:gd name="T48" fmla="*/ 117 w 758"/>
                <a:gd name="T49" fmla="*/ 3 h 246"/>
                <a:gd name="T50" fmla="*/ 119 w 758"/>
                <a:gd name="T51" fmla="*/ 3 h 246"/>
                <a:gd name="T52" fmla="*/ 136 w 758"/>
                <a:gd name="T53" fmla="*/ 3 h 246"/>
                <a:gd name="T54" fmla="*/ 174 w 758"/>
                <a:gd name="T55" fmla="*/ 3 h 246"/>
                <a:gd name="T56" fmla="*/ 208 w 758"/>
                <a:gd name="T57" fmla="*/ 3 h 246"/>
                <a:gd name="T58" fmla="*/ 263 w 758"/>
                <a:gd name="T59" fmla="*/ 3 h 246"/>
                <a:gd name="T60" fmla="*/ 271 w 758"/>
                <a:gd name="T61" fmla="*/ 3 h 246"/>
                <a:gd name="T62" fmla="*/ 269 w 758"/>
                <a:gd name="T63" fmla="*/ 7 h 246"/>
                <a:gd name="T64" fmla="*/ 268 w 758"/>
                <a:gd name="T65" fmla="*/ 11 h 246"/>
                <a:gd name="T66" fmla="*/ 267 w 758"/>
                <a:gd name="T67" fmla="*/ 11 h 246"/>
                <a:gd name="T68" fmla="*/ 261 w 758"/>
                <a:gd name="T69" fmla="*/ 16 h 246"/>
                <a:gd name="T70" fmla="*/ 257 w 758"/>
                <a:gd name="T71" fmla="*/ 20 h 246"/>
                <a:gd name="T72" fmla="*/ 254 w 758"/>
                <a:gd name="T73" fmla="*/ 18 h 246"/>
                <a:gd name="T74" fmla="*/ 250 w 758"/>
                <a:gd name="T75" fmla="*/ 20 h 246"/>
                <a:gd name="T76" fmla="*/ 246 w 758"/>
                <a:gd name="T77" fmla="*/ 24 h 246"/>
                <a:gd name="T78" fmla="*/ 241 w 758"/>
                <a:gd name="T79" fmla="*/ 24 h 246"/>
                <a:gd name="T80" fmla="*/ 239 w 758"/>
                <a:gd name="T81" fmla="*/ 21 h 246"/>
                <a:gd name="T82" fmla="*/ 236 w 758"/>
                <a:gd name="T83" fmla="*/ 25 h 246"/>
                <a:gd name="T84" fmla="*/ 232 w 758"/>
                <a:gd name="T85" fmla="*/ 27 h 246"/>
                <a:gd name="T86" fmla="*/ 229 w 758"/>
                <a:gd name="T87" fmla="*/ 32 h 246"/>
                <a:gd name="T88" fmla="*/ 226 w 758"/>
                <a:gd name="T89" fmla="*/ 32 h 246"/>
                <a:gd name="T90" fmla="*/ 220 w 758"/>
                <a:gd name="T91" fmla="*/ 37 h 246"/>
                <a:gd name="T92" fmla="*/ 217 w 758"/>
                <a:gd name="T93" fmla="*/ 37 h 246"/>
                <a:gd name="T94" fmla="*/ 213 w 758"/>
                <a:gd name="T95" fmla="*/ 39 h 246"/>
                <a:gd name="T96" fmla="*/ 207 w 758"/>
                <a:gd name="T97" fmla="*/ 38 h 246"/>
                <a:gd name="T98" fmla="*/ 197 w 758"/>
                <a:gd name="T99" fmla="*/ 43 h 246"/>
                <a:gd name="T100" fmla="*/ 196 w 758"/>
                <a:gd name="T101" fmla="*/ 49 h 246"/>
                <a:gd name="T102" fmla="*/ 189 w 758"/>
                <a:gd name="T103" fmla="*/ 50 h 246"/>
                <a:gd name="T104" fmla="*/ 187 w 758"/>
                <a:gd name="T105" fmla="*/ 60 h 246"/>
                <a:gd name="T106" fmla="*/ 146 w 758"/>
                <a:gd name="T107" fmla="*/ 61 h 246"/>
                <a:gd name="T108" fmla="*/ 96 w 758"/>
                <a:gd name="T109" fmla="*/ 59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8"/>
                <a:gd name="T166" fmla="*/ 0 h 246"/>
                <a:gd name="T167" fmla="*/ 758 w 75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8" h="246">
                  <a:moveTo>
                    <a:pt x="1" y="242"/>
                  </a:moveTo>
                  <a:lnTo>
                    <a:pt x="0" y="237"/>
                  </a:lnTo>
                  <a:lnTo>
                    <a:pt x="3" y="235"/>
                  </a:lnTo>
                  <a:lnTo>
                    <a:pt x="6" y="235"/>
                  </a:lnTo>
                  <a:lnTo>
                    <a:pt x="10" y="227"/>
                  </a:lnTo>
                  <a:lnTo>
                    <a:pt x="15" y="230"/>
                  </a:lnTo>
                  <a:lnTo>
                    <a:pt x="20" y="221"/>
                  </a:lnTo>
                  <a:lnTo>
                    <a:pt x="19" y="216"/>
                  </a:lnTo>
                  <a:lnTo>
                    <a:pt x="20" y="213"/>
                  </a:lnTo>
                  <a:lnTo>
                    <a:pt x="18" y="203"/>
                  </a:lnTo>
                  <a:lnTo>
                    <a:pt x="18" y="189"/>
                  </a:lnTo>
                  <a:lnTo>
                    <a:pt x="16" y="185"/>
                  </a:lnTo>
                  <a:lnTo>
                    <a:pt x="9" y="187"/>
                  </a:lnTo>
                  <a:lnTo>
                    <a:pt x="10" y="180"/>
                  </a:lnTo>
                  <a:lnTo>
                    <a:pt x="15" y="175"/>
                  </a:lnTo>
                  <a:lnTo>
                    <a:pt x="15" y="172"/>
                  </a:lnTo>
                  <a:lnTo>
                    <a:pt x="19" y="172"/>
                  </a:lnTo>
                  <a:lnTo>
                    <a:pt x="19" y="182"/>
                  </a:lnTo>
                  <a:lnTo>
                    <a:pt x="22" y="182"/>
                  </a:lnTo>
                  <a:lnTo>
                    <a:pt x="25" y="177"/>
                  </a:lnTo>
                  <a:lnTo>
                    <a:pt x="26" y="167"/>
                  </a:lnTo>
                  <a:lnTo>
                    <a:pt x="29" y="165"/>
                  </a:lnTo>
                  <a:lnTo>
                    <a:pt x="32" y="165"/>
                  </a:lnTo>
                  <a:lnTo>
                    <a:pt x="36" y="148"/>
                  </a:lnTo>
                  <a:lnTo>
                    <a:pt x="36" y="146"/>
                  </a:lnTo>
                  <a:lnTo>
                    <a:pt x="30" y="141"/>
                  </a:lnTo>
                  <a:lnTo>
                    <a:pt x="30" y="134"/>
                  </a:lnTo>
                  <a:lnTo>
                    <a:pt x="33" y="134"/>
                  </a:lnTo>
                  <a:lnTo>
                    <a:pt x="40" y="132"/>
                  </a:lnTo>
                  <a:lnTo>
                    <a:pt x="44" y="125"/>
                  </a:lnTo>
                  <a:lnTo>
                    <a:pt x="49" y="122"/>
                  </a:lnTo>
                  <a:lnTo>
                    <a:pt x="49" y="117"/>
                  </a:lnTo>
                  <a:lnTo>
                    <a:pt x="48" y="115"/>
                  </a:lnTo>
                  <a:lnTo>
                    <a:pt x="48" y="110"/>
                  </a:lnTo>
                  <a:lnTo>
                    <a:pt x="56" y="110"/>
                  </a:lnTo>
                  <a:lnTo>
                    <a:pt x="57" y="108"/>
                  </a:lnTo>
                  <a:lnTo>
                    <a:pt x="49" y="96"/>
                  </a:lnTo>
                  <a:lnTo>
                    <a:pt x="53" y="89"/>
                  </a:lnTo>
                  <a:lnTo>
                    <a:pt x="58" y="84"/>
                  </a:lnTo>
                  <a:lnTo>
                    <a:pt x="61" y="72"/>
                  </a:lnTo>
                  <a:lnTo>
                    <a:pt x="59" y="70"/>
                  </a:lnTo>
                  <a:lnTo>
                    <a:pt x="54" y="65"/>
                  </a:lnTo>
                  <a:lnTo>
                    <a:pt x="53" y="62"/>
                  </a:lnTo>
                  <a:lnTo>
                    <a:pt x="56" y="60"/>
                  </a:lnTo>
                  <a:lnTo>
                    <a:pt x="59" y="60"/>
                  </a:lnTo>
                  <a:lnTo>
                    <a:pt x="63" y="62"/>
                  </a:lnTo>
                  <a:lnTo>
                    <a:pt x="64" y="58"/>
                  </a:lnTo>
                  <a:lnTo>
                    <a:pt x="59" y="51"/>
                  </a:lnTo>
                  <a:lnTo>
                    <a:pt x="61" y="45"/>
                  </a:lnTo>
                  <a:lnTo>
                    <a:pt x="64" y="43"/>
                  </a:lnTo>
                  <a:lnTo>
                    <a:pt x="66" y="45"/>
                  </a:lnTo>
                  <a:lnTo>
                    <a:pt x="69" y="43"/>
                  </a:lnTo>
                  <a:lnTo>
                    <a:pt x="69" y="41"/>
                  </a:lnTo>
                  <a:lnTo>
                    <a:pt x="66" y="34"/>
                  </a:lnTo>
                  <a:lnTo>
                    <a:pt x="66" y="26"/>
                  </a:lnTo>
                  <a:lnTo>
                    <a:pt x="69" y="24"/>
                  </a:lnTo>
                  <a:lnTo>
                    <a:pt x="69" y="22"/>
                  </a:lnTo>
                  <a:lnTo>
                    <a:pt x="64" y="16"/>
                  </a:lnTo>
                  <a:lnTo>
                    <a:pt x="67" y="14"/>
                  </a:lnTo>
                  <a:lnTo>
                    <a:pt x="71" y="16"/>
                  </a:lnTo>
                  <a:lnTo>
                    <a:pt x="73" y="20"/>
                  </a:lnTo>
                  <a:lnTo>
                    <a:pt x="71" y="28"/>
                  </a:lnTo>
                  <a:lnTo>
                    <a:pt x="73" y="32"/>
                  </a:lnTo>
                  <a:lnTo>
                    <a:pt x="76" y="28"/>
                  </a:lnTo>
                  <a:lnTo>
                    <a:pt x="77" y="24"/>
                  </a:lnTo>
                  <a:lnTo>
                    <a:pt x="196" y="24"/>
                  </a:lnTo>
                  <a:lnTo>
                    <a:pt x="196" y="8"/>
                  </a:lnTo>
                  <a:lnTo>
                    <a:pt x="195" y="0"/>
                  </a:lnTo>
                  <a:lnTo>
                    <a:pt x="206" y="0"/>
                  </a:lnTo>
                  <a:lnTo>
                    <a:pt x="214" y="3"/>
                  </a:lnTo>
                  <a:lnTo>
                    <a:pt x="214" y="5"/>
                  </a:lnTo>
                  <a:lnTo>
                    <a:pt x="308" y="5"/>
                  </a:lnTo>
                  <a:lnTo>
                    <a:pt x="316" y="3"/>
                  </a:lnTo>
                  <a:lnTo>
                    <a:pt x="324" y="3"/>
                  </a:lnTo>
                  <a:lnTo>
                    <a:pt x="327" y="5"/>
                  </a:lnTo>
                  <a:lnTo>
                    <a:pt x="330" y="5"/>
                  </a:lnTo>
                  <a:lnTo>
                    <a:pt x="333" y="3"/>
                  </a:lnTo>
                  <a:lnTo>
                    <a:pt x="336" y="3"/>
                  </a:lnTo>
                  <a:lnTo>
                    <a:pt x="341" y="5"/>
                  </a:lnTo>
                  <a:lnTo>
                    <a:pt x="359" y="5"/>
                  </a:lnTo>
                  <a:lnTo>
                    <a:pt x="379" y="8"/>
                  </a:lnTo>
                  <a:lnTo>
                    <a:pt x="467" y="8"/>
                  </a:lnTo>
                  <a:lnTo>
                    <a:pt x="481" y="10"/>
                  </a:lnTo>
                  <a:lnTo>
                    <a:pt x="487" y="10"/>
                  </a:lnTo>
                  <a:lnTo>
                    <a:pt x="533" y="13"/>
                  </a:lnTo>
                  <a:lnTo>
                    <a:pt x="581" y="13"/>
                  </a:lnTo>
                  <a:lnTo>
                    <a:pt x="582" y="10"/>
                  </a:lnTo>
                  <a:lnTo>
                    <a:pt x="596" y="13"/>
                  </a:lnTo>
                  <a:lnTo>
                    <a:pt x="732" y="13"/>
                  </a:lnTo>
                  <a:lnTo>
                    <a:pt x="734" y="8"/>
                  </a:lnTo>
                  <a:lnTo>
                    <a:pt x="756" y="8"/>
                  </a:lnTo>
                  <a:lnTo>
                    <a:pt x="757" y="13"/>
                  </a:lnTo>
                  <a:lnTo>
                    <a:pt x="755" y="13"/>
                  </a:lnTo>
                  <a:lnTo>
                    <a:pt x="751" y="16"/>
                  </a:lnTo>
                  <a:lnTo>
                    <a:pt x="751" y="24"/>
                  </a:lnTo>
                  <a:lnTo>
                    <a:pt x="753" y="28"/>
                  </a:lnTo>
                  <a:lnTo>
                    <a:pt x="750" y="34"/>
                  </a:lnTo>
                  <a:lnTo>
                    <a:pt x="748" y="39"/>
                  </a:lnTo>
                  <a:lnTo>
                    <a:pt x="750" y="45"/>
                  </a:lnTo>
                  <a:lnTo>
                    <a:pt x="751" y="49"/>
                  </a:lnTo>
                  <a:lnTo>
                    <a:pt x="747" y="49"/>
                  </a:lnTo>
                  <a:lnTo>
                    <a:pt x="743" y="45"/>
                  </a:lnTo>
                  <a:lnTo>
                    <a:pt x="737" y="51"/>
                  </a:lnTo>
                  <a:lnTo>
                    <a:pt x="731" y="60"/>
                  </a:lnTo>
                  <a:lnTo>
                    <a:pt x="728" y="66"/>
                  </a:lnTo>
                  <a:lnTo>
                    <a:pt x="725" y="77"/>
                  </a:lnTo>
                  <a:lnTo>
                    <a:pt x="721" y="79"/>
                  </a:lnTo>
                  <a:lnTo>
                    <a:pt x="719" y="82"/>
                  </a:lnTo>
                  <a:lnTo>
                    <a:pt x="714" y="82"/>
                  </a:lnTo>
                  <a:lnTo>
                    <a:pt x="714" y="79"/>
                  </a:lnTo>
                  <a:lnTo>
                    <a:pt x="711" y="77"/>
                  </a:lnTo>
                  <a:lnTo>
                    <a:pt x="706" y="77"/>
                  </a:lnTo>
                  <a:lnTo>
                    <a:pt x="702" y="79"/>
                  </a:lnTo>
                  <a:lnTo>
                    <a:pt x="699" y="79"/>
                  </a:lnTo>
                  <a:lnTo>
                    <a:pt x="691" y="86"/>
                  </a:lnTo>
                  <a:lnTo>
                    <a:pt x="689" y="91"/>
                  </a:lnTo>
                  <a:lnTo>
                    <a:pt x="687" y="96"/>
                  </a:lnTo>
                  <a:lnTo>
                    <a:pt x="679" y="103"/>
                  </a:lnTo>
                  <a:lnTo>
                    <a:pt x="676" y="103"/>
                  </a:lnTo>
                  <a:lnTo>
                    <a:pt x="671" y="98"/>
                  </a:lnTo>
                  <a:lnTo>
                    <a:pt x="672" y="91"/>
                  </a:lnTo>
                  <a:lnTo>
                    <a:pt x="670" y="86"/>
                  </a:lnTo>
                  <a:lnTo>
                    <a:pt x="668" y="86"/>
                  </a:lnTo>
                  <a:lnTo>
                    <a:pt x="660" y="96"/>
                  </a:lnTo>
                  <a:lnTo>
                    <a:pt x="657" y="98"/>
                  </a:lnTo>
                  <a:lnTo>
                    <a:pt x="657" y="103"/>
                  </a:lnTo>
                  <a:lnTo>
                    <a:pt x="653" y="108"/>
                  </a:lnTo>
                  <a:lnTo>
                    <a:pt x="648" y="105"/>
                  </a:lnTo>
                  <a:lnTo>
                    <a:pt x="647" y="108"/>
                  </a:lnTo>
                  <a:lnTo>
                    <a:pt x="647" y="112"/>
                  </a:lnTo>
                  <a:lnTo>
                    <a:pt x="648" y="115"/>
                  </a:lnTo>
                  <a:lnTo>
                    <a:pt x="643" y="125"/>
                  </a:lnTo>
                  <a:lnTo>
                    <a:pt x="639" y="127"/>
                  </a:lnTo>
                  <a:lnTo>
                    <a:pt x="633" y="127"/>
                  </a:lnTo>
                  <a:lnTo>
                    <a:pt x="629" y="129"/>
                  </a:lnTo>
                  <a:lnTo>
                    <a:pt x="624" y="134"/>
                  </a:lnTo>
                  <a:lnTo>
                    <a:pt x="618" y="137"/>
                  </a:lnTo>
                  <a:lnTo>
                    <a:pt x="614" y="144"/>
                  </a:lnTo>
                  <a:lnTo>
                    <a:pt x="610" y="146"/>
                  </a:lnTo>
                  <a:lnTo>
                    <a:pt x="607" y="146"/>
                  </a:lnTo>
                  <a:lnTo>
                    <a:pt x="604" y="151"/>
                  </a:lnTo>
                  <a:lnTo>
                    <a:pt x="601" y="151"/>
                  </a:lnTo>
                  <a:lnTo>
                    <a:pt x="598" y="154"/>
                  </a:lnTo>
                  <a:lnTo>
                    <a:pt x="593" y="160"/>
                  </a:lnTo>
                  <a:lnTo>
                    <a:pt x="587" y="160"/>
                  </a:lnTo>
                  <a:lnTo>
                    <a:pt x="581" y="158"/>
                  </a:lnTo>
                  <a:lnTo>
                    <a:pt x="578" y="158"/>
                  </a:lnTo>
                  <a:lnTo>
                    <a:pt x="565" y="165"/>
                  </a:lnTo>
                  <a:lnTo>
                    <a:pt x="556" y="175"/>
                  </a:lnTo>
                  <a:lnTo>
                    <a:pt x="552" y="177"/>
                  </a:lnTo>
                  <a:lnTo>
                    <a:pt x="550" y="182"/>
                  </a:lnTo>
                  <a:lnTo>
                    <a:pt x="550" y="189"/>
                  </a:lnTo>
                  <a:lnTo>
                    <a:pt x="549" y="199"/>
                  </a:lnTo>
                  <a:lnTo>
                    <a:pt x="540" y="206"/>
                  </a:lnTo>
                  <a:lnTo>
                    <a:pt x="533" y="206"/>
                  </a:lnTo>
                  <a:lnTo>
                    <a:pt x="530" y="201"/>
                  </a:lnTo>
                  <a:lnTo>
                    <a:pt x="525" y="206"/>
                  </a:lnTo>
                  <a:lnTo>
                    <a:pt x="525" y="209"/>
                  </a:lnTo>
                  <a:lnTo>
                    <a:pt x="523" y="242"/>
                  </a:lnTo>
                  <a:lnTo>
                    <a:pt x="496" y="242"/>
                  </a:lnTo>
                  <a:lnTo>
                    <a:pt x="482" y="245"/>
                  </a:lnTo>
                  <a:lnTo>
                    <a:pt x="410" y="245"/>
                  </a:lnTo>
                  <a:lnTo>
                    <a:pt x="388" y="242"/>
                  </a:lnTo>
                  <a:lnTo>
                    <a:pt x="269" y="242"/>
                  </a:lnTo>
                  <a:lnTo>
                    <a:pt x="268" y="240"/>
                  </a:lnTo>
                  <a:lnTo>
                    <a:pt x="183" y="240"/>
                  </a:lnTo>
                  <a:lnTo>
                    <a:pt x="1" y="242"/>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48" name="Freeform 47"/>
            <p:cNvSpPr>
              <a:spLocks/>
            </p:cNvSpPr>
            <p:nvPr/>
          </p:nvSpPr>
          <p:spPr bwMode="ltGray">
            <a:xfrm>
              <a:off x="2362" y="2465"/>
              <a:ext cx="1036" cy="1324"/>
            </a:xfrm>
            <a:custGeom>
              <a:avLst/>
              <a:gdLst>
                <a:gd name="T0" fmla="*/ 210 w 1147"/>
                <a:gd name="T1" fmla="*/ 0 h 1518"/>
                <a:gd name="T2" fmla="*/ 216 w 1147"/>
                <a:gd name="T3" fmla="*/ 73 h 1518"/>
                <a:gd name="T4" fmla="*/ 232 w 1147"/>
                <a:gd name="T5" fmla="*/ 77 h 1518"/>
                <a:gd name="T6" fmla="*/ 246 w 1147"/>
                <a:gd name="T7" fmla="*/ 86 h 1518"/>
                <a:gd name="T8" fmla="*/ 261 w 1147"/>
                <a:gd name="T9" fmla="*/ 86 h 1518"/>
                <a:gd name="T10" fmla="*/ 283 w 1147"/>
                <a:gd name="T11" fmla="*/ 92 h 1518"/>
                <a:gd name="T12" fmla="*/ 300 w 1147"/>
                <a:gd name="T13" fmla="*/ 98 h 1518"/>
                <a:gd name="T14" fmla="*/ 313 w 1147"/>
                <a:gd name="T15" fmla="*/ 98 h 1518"/>
                <a:gd name="T16" fmla="*/ 328 w 1147"/>
                <a:gd name="T17" fmla="*/ 101 h 1518"/>
                <a:gd name="T18" fmla="*/ 347 w 1147"/>
                <a:gd name="T19" fmla="*/ 94 h 1518"/>
                <a:gd name="T20" fmla="*/ 368 w 1147"/>
                <a:gd name="T21" fmla="*/ 96 h 1518"/>
                <a:gd name="T22" fmla="*/ 384 w 1147"/>
                <a:gd name="T23" fmla="*/ 104 h 1518"/>
                <a:gd name="T24" fmla="*/ 398 w 1147"/>
                <a:gd name="T25" fmla="*/ 150 h 1518"/>
                <a:gd name="T26" fmla="*/ 403 w 1147"/>
                <a:gd name="T27" fmla="*/ 170 h 1518"/>
                <a:gd name="T28" fmla="*/ 415 w 1147"/>
                <a:gd name="T29" fmla="*/ 194 h 1518"/>
                <a:gd name="T30" fmla="*/ 413 w 1147"/>
                <a:gd name="T31" fmla="*/ 208 h 1518"/>
                <a:gd name="T32" fmla="*/ 406 w 1147"/>
                <a:gd name="T33" fmla="*/ 239 h 1518"/>
                <a:gd name="T34" fmla="*/ 390 w 1147"/>
                <a:gd name="T35" fmla="*/ 252 h 1518"/>
                <a:gd name="T36" fmla="*/ 377 w 1147"/>
                <a:gd name="T37" fmla="*/ 259 h 1518"/>
                <a:gd name="T38" fmla="*/ 377 w 1147"/>
                <a:gd name="T39" fmla="*/ 244 h 1518"/>
                <a:gd name="T40" fmla="*/ 371 w 1147"/>
                <a:gd name="T41" fmla="*/ 261 h 1518"/>
                <a:gd name="T42" fmla="*/ 359 w 1147"/>
                <a:gd name="T43" fmla="*/ 274 h 1518"/>
                <a:gd name="T44" fmla="*/ 341 w 1147"/>
                <a:gd name="T45" fmla="*/ 288 h 1518"/>
                <a:gd name="T46" fmla="*/ 333 w 1147"/>
                <a:gd name="T47" fmla="*/ 290 h 1518"/>
                <a:gd name="T48" fmla="*/ 332 w 1147"/>
                <a:gd name="T49" fmla="*/ 288 h 1518"/>
                <a:gd name="T50" fmla="*/ 324 w 1147"/>
                <a:gd name="T51" fmla="*/ 287 h 1518"/>
                <a:gd name="T52" fmla="*/ 320 w 1147"/>
                <a:gd name="T53" fmla="*/ 296 h 1518"/>
                <a:gd name="T54" fmla="*/ 312 w 1147"/>
                <a:gd name="T55" fmla="*/ 300 h 1518"/>
                <a:gd name="T56" fmla="*/ 297 w 1147"/>
                <a:gd name="T57" fmla="*/ 309 h 1518"/>
                <a:gd name="T58" fmla="*/ 293 w 1147"/>
                <a:gd name="T59" fmla="*/ 315 h 1518"/>
                <a:gd name="T60" fmla="*/ 294 w 1147"/>
                <a:gd name="T61" fmla="*/ 327 h 1518"/>
                <a:gd name="T62" fmla="*/ 281 w 1147"/>
                <a:gd name="T63" fmla="*/ 331 h 1518"/>
                <a:gd name="T64" fmla="*/ 291 w 1147"/>
                <a:gd name="T65" fmla="*/ 338 h 1518"/>
                <a:gd name="T66" fmla="*/ 291 w 1147"/>
                <a:gd name="T67" fmla="*/ 365 h 1518"/>
                <a:gd name="T68" fmla="*/ 295 w 1147"/>
                <a:gd name="T69" fmla="*/ 381 h 1518"/>
                <a:gd name="T70" fmla="*/ 294 w 1147"/>
                <a:gd name="T71" fmla="*/ 386 h 1518"/>
                <a:gd name="T72" fmla="*/ 275 w 1147"/>
                <a:gd name="T73" fmla="*/ 382 h 1518"/>
                <a:gd name="T74" fmla="*/ 256 w 1147"/>
                <a:gd name="T75" fmla="*/ 374 h 1518"/>
                <a:gd name="T76" fmla="*/ 240 w 1147"/>
                <a:gd name="T77" fmla="*/ 369 h 1518"/>
                <a:gd name="T78" fmla="*/ 232 w 1147"/>
                <a:gd name="T79" fmla="*/ 354 h 1518"/>
                <a:gd name="T80" fmla="*/ 226 w 1147"/>
                <a:gd name="T81" fmla="*/ 334 h 1518"/>
                <a:gd name="T82" fmla="*/ 214 w 1147"/>
                <a:gd name="T83" fmla="*/ 315 h 1518"/>
                <a:gd name="T84" fmla="*/ 200 w 1147"/>
                <a:gd name="T85" fmla="*/ 298 h 1518"/>
                <a:gd name="T86" fmla="*/ 189 w 1147"/>
                <a:gd name="T87" fmla="*/ 272 h 1518"/>
                <a:gd name="T88" fmla="*/ 173 w 1147"/>
                <a:gd name="T89" fmla="*/ 257 h 1518"/>
                <a:gd name="T90" fmla="*/ 162 w 1147"/>
                <a:gd name="T91" fmla="*/ 247 h 1518"/>
                <a:gd name="T92" fmla="*/ 145 w 1147"/>
                <a:gd name="T93" fmla="*/ 247 h 1518"/>
                <a:gd name="T94" fmla="*/ 129 w 1147"/>
                <a:gd name="T95" fmla="*/ 247 h 1518"/>
                <a:gd name="T96" fmla="*/ 114 w 1147"/>
                <a:gd name="T97" fmla="*/ 270 h 1518"/>
                <a:gd name="T98" fmla="*/ 97 w 1147"/>
                <a:gd name="T99" fmla="*/ 270 h 1518"/>
                <a:gd name="T100" fmla="*/ 84 w 1147"/>
                <a:gd name="T101" fmla="*/ 263 h 1518"/>
                <a:gd name="T102" fmla="*/ 65 w 1147"/>
                <a:gd name="T103" fmla="*/ 251 h 1518"/>
                <a:gd name="T104" fmla="*/ 62 w 1147"/>
                <a:gd name="T105" fmla="*/ 233 h 1518"/>
                <a:gd name="T106" fmla="*/ 48 w 1147"/>
                <a:gd name="T107" fmla="*/ 211 h 1518"/>
                <a:gd name="T108" fmla="*/ 24 w 1147"/>
                <a:gd name="T109" fmla="*/ 191 h 1518"/>
                <a:gd name="T110" fmla="*/ 10 w 1147"/>
                <a:gd name="T111" fmla="*/ 176 h 1518"/>
                <a:gd name="T112" fmla="*/ 0 w 1147"/>
                <a:gd name="T113" fmla="*/ 165 h 1518"/>
                <a:gd name="T114" fmla="*/ 114 w 1147"/>
                <a:gd name="T115" fmla="*/ 113 h 1518"/>
                <a:gd name="T116" fmla="*/ 115 w 1147"/>
                <a:gd name="T117" fmla="*/ 2 h 15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7"/>
                <a:gd name="T178" fmla="*/ 0 h 1518"/>
                <a:gd name="T179" fmla="*/ 1147 w 1147"/>
                <a:gd name="T180" fmla="*/ 1518 h 15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7" h="1518">
                  <a:moveTo>
                    <a:pt x="318" y="2"/>
                  </a:moveTo>
                  <a:lnTo>
                    <a:pt x="392" y="0"/>
                  </a:lnTo>
                  <a:lnTo>
                    <a:pt x="580" y="0"/>
                  </a:lnTo>
                  <a:lnTo>
                    <a:pt x="580" y="252"/>
                  </a:lnTo>
                  <a:lnTo>
                    <a:pt x="582" y="278"/>
                  </a:lnTo>
                  <a:lnTo>
                    <a:pt x="597" y="286"/>
                  </a:lnTo>
                  <a:lnTo>
                    <a:pt x="608" y="304"/>
                  </a:lnTo>
                  <a:lnTo>
                    <a:pt x="627" y="299"/>
                  </a:lnTo>
                  <a:lnTo>
                    <a:pt x="643" y="299"/>
                  </a:lnTo>
                  <a:lnTo>
                    <a:pt x="651" y="326"/>
                  </a:lnTo>
                  <a:lnTo>
                    <a:pt x="668" y="328"/>
                  </a:lnTo>
                  <a:lnTo>
                    <a:pt x="679" y="336"/>
                  </a:lnTo>
                  <a:lnTo>
                    <a:pt x="695" y="336"/>
                  </a:lnTo>
                  <a:lnTo>
                    <a:pt x="707" y="338"/>
                  </a:lnTo>
                  <a:lnTo>
                    <a:pt x="721" y="338"/>
                  </a:lnTo>
                  <a:lnTo>
                    <a:pt x="742" y="340"/>
                  </a:lnTo>
                  <a:lnTo>
                    <a:pt x="749" y="358"/>
                  </a:lnTo>
                  <a:lnTo>
                    <a:pt x="780" y="363"/>
                  </a:lnTo>
                  <a:lnTo>
                    <a:pt x="792" y="367"/>
                  </a:lnTo>
                  <a:lnTo>
                    <a:pt x="816" y="379"/>
                  </a:lnTo>
                  <a:lnTo>
                    <a:pt x="829" y="382"/>
                  </a:lnTo>
                  <a:lnTo>
                    <a:pt x="829" y="398"/>
                  </a:lnTo>
                  <a:lnTo>
                    <a:pt x="846" y="374"/>
                  </a:lnTo>
                  <a:lnTo>
                    <a:pt x="867" y="384"/>
                  </a:lnTo>
                  <a:lnTo>
                    <a:pt x="880" y="374"/>
                  </a:lnTo>
                  <a:lnTo>
                    <a:pt x="900" y="403"/>
                  </a:lnTo>
                  <a:lnTo>
                    <a:pt x="909" y="393"/>
                  </a:lnTo>
                  <a:lnTo>
                    <a:pt x="925" y="379"/>
                  </a:lnTo>
                  <a:lnTo>
                    <a:pt x="950" y="377"/>
                  </a:lnTo>
                  <a:lnTo>
                    <a:pt x="961" y="369"/>
                  </a:lnTo>
                  <a:lnTo>
                    <a:pt x="987" y="374"/>
                  </a:lnTo>
                  <a:lnTo>
                    <a:pt x="997" y="360"/>
                  </a:lnTo>
                  <a:lnTo>
                    <a:pt x="1017" y="377"/>
                  </a:lnTo>
                  <a:lnTo>
                    <a:pt x="1028" y="388"/>
                  </a:lnTo>
                  <a:lnTo>
                    <a:pt x="1049" y="398"/>
                  </a:lnTo>
                  <a:lnTo>
                    <a:pt x="1063" y="406"/>
                  </a:lnTo>
                  <a:lnTo>
                    <a:pt x="1081" y="419"/>
                  </a:lnTo>
                  <a:lnTo>
                    <a:pt x="1095" y="417"/>
                  </a:lnTo>
                  <a:lnTo>
                    <a:pt x="1101" y="587"/>
                  </a:lnTo>
                  <a:lnTo>
                    <a:pt x="1103" y="616"/>
                  </a:lnTo>
                  <a:lnTo>
                    <a:pt x="1101" y="645"/>
                  </a:lnTo>
                  <a:lnTo>
                    <a:pt x="1117" y="667"/>
                  </a:lnTo>
                  <a:lnTo>
                    <a:pt x="1123" y="712"/>
                  </a:lnTo>
                  <a:lnTo>
                    <a:pt x="1131" y="729"/>
                  </a:lnTo>
                  <a:lnTo>
                    <a:pt x="1146" y="759"/>
                  </a:lnTo>
                  <a:lnTo>
                    <a:pt x="1146" y="779"/>
                  </a:lnTo>
                  <a:lnTo>
                    <a:pt x="1146" y="795"/>
                  </a:lnTo>
                  <a:lnTo>
                    <a:pt x="1142" y="817"/>
                  </a:lnTo>
                  <a:lnTo>
                    <a:pt x="1129" y="860"/>
                  </a:lnTo>
                  <a:lnTo>
                    <a:pt x="1135" y="906"/>
                  </a:lnTo>
                  <a:lnTo>
                    <a:pt x="1123" y="937"/>
                  </a:lnTo>
                  <a:lnTo>
                    <a:pt x="1118" y="970"/>
                  </a:lnTo>
                  <a:lnTo>
                    <a:pt x="1103" y="975"/>
                  </a:lnTo>
                  <a:lnTo>
                    <a:pt x="1078" y="989"/>
                  </a:lnTo>
                  <a:lnTo>
                    <a:pt x="1065" y="997"/>
                  </a:lnTo>
                  <a:lnTo>
                    <a:pt x="1053" y="1003"/>
                  </a:lnTo>
                  <a:lnTo>
                    <a:pt x="1043" y="1016"/>
                  </a:lnTo>
                  <a:lnTo>
                    <a:pt x="1060" y="997"/>
                  </a:lnTo>
                  <a:lnTo>
                    <a:pt x="1040" y="997"/>
                  </a:lnTo>
                  <a:lnTo>
                    <a:pt x="1045" y="959"/>
                  </a:lnTo>
                  <a:lnTo>
                    <a:pt x="1028" y="973"/>
                  </a:lnTo>
                  <a:lnTo>
                    <a:pt x="1017" y="994"/>
                  </a:lnTo>
                  <a:lnTo>
                    <a:pt x="1027" y="1025"/>
                  </a:lnTo>
                  <a:lnTo>
                    <a:pt x="1014" y="1039"/>
                  </a:lnTo>
                  <a:lnTo>
                    <a:pt x="997" y="1058"/>
                  </a:lnTo>
                  <a:lnTo>
                    <a:pt x="994" y="1079"/>
                  </a:lnTo>
                  <a:lnTo>
                    <a:pt x="970" y="1099"/>
                  </a:lnTo>
                  <a:lnTo>
                    <a:pt x="954" y="1116"/>
                  </a:lnTo>
                  <a:lnTo>
                    <a:pt x="942" y="1126"/>
                  </a:lnTo>
                  <a:lnTo>
                    <a:pt x="930" y="1130"/>
                  </a:lnTo>
                  <a:lnTo>
                    <a:pt x="907" y="1153"/>
                  </a:lnTo>
                  <a:lnTo>
                    <a:pt x="922" y="1136"/>
                  </a:lnTo>
                  <a:lnTo>
                    <a:pt x="932" y="1124"/>
                  </a:lnTo>
                  <a:lnTo>
                    <a:pt x="950" y="1114"/>
                  </a:lnTo>
                  <a:lnTo>
                    <a:pt x="920" y="1128"/>
                  </a:lnTo>
                  <a:lnTo>
                    <a:pt x="908" y="1133"/>
                  </a:lnTo>
                  <a:lnTo>
                    <a:pt x="913" y="1114"/>
                  </a:lnTo>
                  <a:lnTo>
                    <a:pt x="897" y="1124"/>
                  </a:lnTo>
                  <a:lnTo>
                    <a:pt x="872" y="1116"/>
                  </a:lnTo>
                  <a:lnTo>
                    <a:pt x="885" y="1138"/>
                  </a:lnTo>
                  <a:lnTo>
                    <a:pt x="884" y="1162"/>
                  </a:lnTo>
                  <a:lnTo>
                    <a:pt x="868" y="1169"/>
                  </a:lnTo>
                  <a:lnTo>
                    <a:pt x="859" y="1148"/>
                  </a:lnTo>
                  <a:lnTo>
                    <a:pt x="862" y="1176"/>
                  </a:lnTo>
                  <a:lnTo>
                    <a:pt x="855" y="1193"/>
                  </a:lnTo>
                  <a:lnTo>
                    <a:pt x="845" y="1184"/>
                  </a:lnTo>
                  <a:lnTo>
                    <a:pt x="823" y="1208"/>
                  </a:lnTo>
                  <a:lnTo>
                    <a:pt x="837" y="1203"/>
                  </a:lnTo>
                  <a:lnTo>
                    <a:pt x="836" y="1219"/>
                  </a:lnTo>
                  <a:lnTo>
                    <a:pt x="812" y="1239"/>
                  </a:lnTo>
                  <a:lnTo>
                    <a:pt x="801" y="1239"/>
                  </a:lnTo>
                  <a:lnTo>
                    <a:pt x="812" y="1265"/>
                  </a:lnTo>
                  <a:lnTo>
                    <a:pt x="813" y="1284"/>
                  </a:lnTo>
                  <a:lnTo>
                    <a:pt x="807" y="1310"/>
                  </a:lnTo>
                  <a:lnTo>
                    <a:pt x="785" y="1316"/>
                  </a:lnTo>
                  <a:lnTo>
                    <a:pt x="776" y="1299"/>
                  </a:lnTo>
                  <a:lnTo>
                    <a:pt x="778" y="1316"/>
                  </a:lnTo>
                  <a:lnTo>
                    <a:pt x="792" y="1327"/>
                  </a:lnTo>
                  <a:lnTo>
                    <a:pt x="804" y="1327"/>
                  </a:lnTo>
                  <a:lnTo>
                    <a:pt x="801" y="1361"/>
                  </a:lnTo>
                  <a:lnTo>
                    <a:pt x="801" y="1398"/>
                  </a:lnTo>
                  <a:lnTo>
                    <a:pt x="805" y="1428"/>
                  </a:lnTo>
                  <a:lnTo>
                    <a:pt x="804" y="1447"/>
                  </a:lnTo>
                  <a:lnTo>
                    <a:pt x="811" y="1464"/>
                  </a:lnTo>
                  <a:lnTo>
                    <a:pt x="819" y="1493"/>
                  </a:lnTo>
                  <a:lnTo>
                    <a:pt x="830" y="1497"/>
                  </a:lnTo>
                  <a:lnTo>
                    <a:pt x="829" y="1514"/>
                  </a:lnTo>
                  <a:lnTo>
                    <a:pt x="818" y="1514"/>
                  </a:lnTo>
                  <a:lnTo>
                    <a:pt x="798" y="1517"/>
                  </a:lnTo>
                  <a:lnTo>
                    <a:pt x="780" y="1504"/>
                  </a:lnTo>
                  <a:lnTo>
                    <a:pt x="760" y="1497"/>
                  </a:lnTo>
                  <a:lnTo>
                    <a:pt x="749" y="1499"/>
                  </a:lnTo>
                  <a:lnTo>
                    <a:pt x="728" y="1490"/>
                  </a:lnTo>
                  <a:lnTo>
                    <a:pt x="707" y="1471"/>
                  </a:lnTo>
                  <a:lnTo>
                    <a:pt x="691" y="1464"/>
                  </a:lnTo>
                  <a:lnTo>
                    <a:pt x="677" y="1457"/>
                  </a:lnTo>
                  <a:lnTo>
                    <a:pt x="665" y="1450"/>
                  </a:lnTo>
                  <a:lnTo>
                    <a:pt x="655" y="1429"/>
                  </a:lnTo>
                  <a:lnTo>
                    <a:pt x="650" y="1413"/>
                  </a:lnTo>
                  <a:lnTo>
                    <a:pt x="644" y="1387"/>
                  </a:lnTo>
                  <a:lnTo>
                    <a:pt x="632" y="1363"/>
                  </a:lnTo>
                  <a:lnTo>
                    <a:pt x="630" y="1330"/>
                  </a:lnTo>
                  <a:lnTo>
                    <a:pt x="625" y="1310"/>
                  </a:lnTo>
                  <a:lnTo>
                    <a:pt x="622" y="1280"/>
                  </a:lnTo>
                  <a:lnTo>
                    <a:pt x="605" y="1270"/>
                  </a:lnTo>
                  <a:lnTo>
                    <a:pt x="591" y="1239"/>
                  </a:lnTo>
                  <a:lnTo>
                    <a:pt x="579" y="1217"/>
                  </a:lnTo>
                  <a:lnTo>
                    <a:pt x="563" y="1193"/>
                  </a:lnTo>
                  <a:lnTo>
                    <a:pt x="552" y="1169"/>
                  </a:lnTo>
                  <a:lnTo>
                    <a:pt x="540" y="1128"/>
                  </a:lnTo>
                  <a:lnTo>
                    <a:pt x="532" y="1105"/>
                  </a:lnTo>
                  <a:lnTo>
                    <a:pt x="521" y="1068"/>
                  </a:lnTo>
                  <a:lnTo>
                    <a:pt x="510" y="1042"/>
                  </a:lnTo>
                  <a:lnTo>
                    <a:pt x="497" y="1028"/>
                  </a:lnTo>
                  <a:lnTo>
                    <a:pt x="480" y="1009"/>
                  </a:lnTo>
                  <a:lnTo>
                    <a:pt x="473" y="992"/>
                  </a:lnTo>
                  <a:lnTo>
                    <a:pt x="459" y="970"/>
                  </a:lnTo>
                  <a:lnTo>
                    <a:pt x="447" y="968"/>
                  </a:lnTo>
                  <a:lnTo>
                    <a:pt x="427" y="968"/>
                  </a:lnTo>
                  <a:lnTo>
                    <a:pt x="413" y="966"/>
                  </a:lnTo>
                  <a:lnTo>
                    <a:pt x="401" y="966"/>
                  </a:lnTo>
                  <a:lnTo>
                    <a:pt x="387" y="956"/>
                  </a:lnTo>
                  <a:lnTo>
                    <a:pt x="373" y="966"/>
                  </a:lnTo>
                  <a:lnTo>
                    <a:pt x="356" y="968"/>
                  </a:lnTo>
                  <a:lnTo>
                    <a:pt x="335" y="1001"/>
                  </a:lnTo>
                  <a:lnTo>
                    <a:pt x="332" y="1025"/>
                  </a:lnTo>
                  <a:lnTo>
                    <a:pt x="315" y="1061"/>
                  </a:lnTo>
                  <a:lnTo>
                    <a:pt x="302" y="1079"/>
                  </a:lnTo>
                  <a:lnTo>
                    <a:pt x="288" y="1071"/>
                  </a:lnTo>
                  <a:lnTo>
                    <a:pt x="268" y="1054"/>
                  </a:lnTo>
                  <a:lnTo>
                    <a:pt x="258" y="1054"/>
                  </a:lnTo>
                  <a:lnTo>
                    <a:pt x="245" y="1037"/>
                  </a:lnTo>
                  <a:lnTo>
                    <a:pt x="230" y="1035"/>
                  </a:lnTo>
                  <a:lnTo>
                    <a:pt x="219" y="1023"/>
                  </a:lnTo>
                  <a:lnTo>
                    <a:pt x="201" y="1001"/>
                  </a:lnTo>
                  <a:lnTo>
                    <a:pt x="183" y="982"/>
                  </a:lnTo>
                  <a:lnTo>
                    <a:pt x="180" y="966"/>
                  </a:lnTo>
                  <a:lnTo>
                    <a:pt x="170" y="932"/>
                  </a:lnTo>
                  <a:lnTo>
                    <a:pt x="170" y="913"/>
                  </a:lnTo>
                  <a:lnTo>
                    <a:pt x="157" y="879"/>
                  </a:lnTo>
                  <a:lnTo>
                    <a:pt x="152" y="853"/>
                  </a:lnTo>
                  <a:lnTo>
                    <a:pt x="133" y="832"/>
                  </a:lnTo>
                  <a:lnTo>
                    <a:pt x="118" y="819"/>
                  </a:lnTo>
                  <a:lnTo>
                    <a:pt x="92" y="781"/>
                  </a:lnTo>
                  <a:lnTo>
                    <a:pt x="67" y="750"/>
                  </a:lnTo>
                  <a:lnTo>
                    <a:pt x="56" y="736"/>
                  </a:lnTo>
                  <a:lnTo>
                    <a:pt x="36" y="724"/>
                  </a:lnTo>
                  <a:lnTo>
                    <a:pt x="26" y="693"/>
                  </a:lnTo>
                  <a:lnTo>
                    <a:pt x="15" y="683"/>
                  </a:lnTo>
                  <a:lnTo>
                    <a:pt x="3" y="670"/>
                  </a:lnTo>
                  <a:lnTo>
                    <a:pt x="0" y="649"/>
                  </a:lnTo>
                  <a:lnTo>
                    <a:pt x="312" y="647"/>
                  </a:lnTo>
                  <a:lnTo>
                    <a:pt x="312" y="510"/>
                  </a:lnTo>
                  <a:lnTo>
                    <a:pt x="314" y="445"/>
                  </a:lnTo>
                  <a:lnTo>
                    <a:pt x="314" y="314"/>
                  </a:lnTo>
                  <a:lnTo>
                    <a:pt x="315" y="252"/>
                  </a:lnTo>
                  <a:lnTo>
                    <a:pt x="318" y="2"/>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49" name="Freeform 48"/>
            <p:cNvSpPr>
              <a:spLocks/>
            </p:cNvSpPr>
            <p:nvPr/>
          </p:nvSpPr>
          <p:spPr bwMode="ltGray">
            <a:xfrm>
              <a:off x="1777" y="1774"/>
              <a:ext cx="395" cy="629"/>
            </a:xfrm>
            <a:custGeom>
              <a:avLst/>
              <a:gdLst>
                <a:gd name="T0" fmla="*/ 0 w 438"/>
                <a:gd name="T1" fmla="*/ 181 h 722"/>
                <a:gd name="T2" fmla="*/ 0 w 438"/>
                <a:gd name="T3" fmla="*/ 0 h 722"/>
                <a:gd name="T4" fmla="*/ 32 w 438"/>
                <a:gd name="T5" fmla="*/ 2 h 722"/>
                <a:gd name="T6" fmla="*/ 57 w 438"/>
                <a:gd name="T7" fmla="*/ 2 h 722"/>
                <a:gd name="T8" fmla="*/ 60 w 438"/>
                <a:gd name="T9" fmla="*/ 0 h 722"/>
                <a:gd name="T10" fmla="*/ 78 w 438"/>
                <a:gd name="T11" fmla="*/ 0 h 722"/>
                <a:gd name="T12" fmla="*/ 78 w 438"/>
                <a:gd name="T13" fmla="*/ 2 h 722"/>
                <a:gd name="T14" fmla="*/ 93 w 438"/>
                <a:gd name="T15" fmla="*/ 2 h 722"/>
                <a:gd name="T16" fmla="*/ 93 w 438"/>
                <a:gd name="T17" fmla="*/ 37 h 722"/>
                <a:gd name="T18" fmla="*/ 154 w 438"/>
                <a:gd name="T19" fmla="*/ 37 h 722"/>
                <a:gd name="T20" fmla="*/ 154 w 438"/>
                <a:gd name="T21" fmla="*/ 126 h 722"/>
                <a:gd name="T22" fmla="*/ 155 w 438"/>
                <a:gd name="T23" fmla="*/ 139 h 722"/>
                <a:gd name="T24" fmla="*/ 155 w 438"/>
                <a:gd name="T25" fmla="*/ 181 h 722"/>
                <a:gd name="T26" fmla="*/ 125 w 438"/>
                <a:gd name="T27" fmla="*/ 181 h 722"/>
                <a:gd name="T28" fmla="*/ 124 w 438"/>
                <a:gd name="T29" fmla="*/ 181 h 722"/>
                <a:gd name="T30" fmla="*/ 116 w 438"/>
                <a:gd name="T31" fmla="*/ 181 h 722"/>
                <a:gd name="T32" fmla="*/ 102 w 438"/>
                <a:gd name="T33" fmla="*/ 181 h 722"/>
                <a:gd name="T34" fmla="*/ 101 w 438"/>
                <a:gd name="T35" fmla="*/ 181 h 722"/>
                <a:gd name="T36" fmla="*/ 91 w 438"/>
                <a:gd name="T37" fmla="*/ 181 h 722"/>
                <a:gd name="T38" fmla="*/ 87 w 438"/>
                <a:gd name="T39" fmla="*/ 181 h 722"/>
                <a:gd name="T40" fmla="*/ 85 w 438"/>
                <a:gd name="T41" fmla="*/ 181 h 722"/>
                <a:gd name="T42" fmla="*/ 82 w 438"/>
                <a:gd name="T43" fmla="*/ 181 h 722"/>
                <a:gd name="T44" fmla="*/ 73 w 438"/>
                <a:gd name="T45" fmla="*/ 181 h 722"/>
                <a:gd name="T46" fmla="*/ 35 w 438"/>
                <a:gd name="T47" fmla="*/ 181 h 722"/>
                <a:gd name="T48" fmla="*/ 32 w 438"/>
                <a:gd name="T49" fmla="*/ 181 h 722"/>
                <a:gd name="T50" fmla="*/ 23 w 438"/>
                <a:gd name="T51" fmla="*/ 181 h 722"/>
                <a:gd name="T52" fmla="*/ 15 w 438"/>
                <a:gd name="T53" fmla="*/ 181 h 722"/>
                <a:gd name="T54" fmla="*/ 0 w 438"/>
                <a:gd name="T55" fmla="*/ 181 h 7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8"/>
                <a:gd name="T85" fmla="*/ 0 h 722"/>
                <a:gd name="T86" fmla="*/ 438 w 438"/>
                <a:gd name="T87" fmla="*/ 722 h 7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8" h="722">
                  <a:moveTo>
                    <a:pt x="0" y="721"/>
                  </a:moveTo>
                  <a:lnTo>
                    <a:pt x="0" y="0"/>
                  </a:lnTo>
                  <a:lnTo>
                    <a:pt x="91" y="2"/>
                  </a:lnTo>
                  <a:lnTo>
                    <a:pt x="163" y="2"/>
                  </a:lnTo>
                  <a:lnTo>
                    <a:pt x="169" y="0"/>
                  </a:lnTo>
                  <a:lnTo>
                    <a:pt x="220" y="0"/>
                  </a:lnTo>
                  <a:lnTo>
                    <a:pt x="223" y="2"/>
                  </a:lnTo>
                  <a:lnTo>
                    <a:pt x="261" y="2"/>
                  </a:lnTo>
                  <a:lnTo>
                    <a:pt x="261" y="146"/>
                  </a:lnTo>
                  <a:lnTo>
                    <a:pt x="436" y="146"/>
                  </a:lnTo>
                  <a:lnTo>
                    <a:pt x="436" y="502"/>
                  </a:lnTo>
                  <a:lnTo>
                    <a:pt x="437" y="553"/>
                  </a:lnTo>
                  <a:lnTo>
                    <a:pt x="437" y="721"/>
                  </a:lnTo>
                  <a:lnTo>
                    <a:pt x="353" y="721"/>
                  </a:lnTo>
                  <a:lnTo>
                    <a:pt x="345" y="718"/>
                  </a:lnTo>
                  <a:lnTo>
                    <a:pt x="326" y="721"/>
                  </a:lnTo>
                  <a:lnTo>
                    <a:pt x="287" y="721"/>
                  </a:lnTo>
                  <a:lnTo>
                    <a:pt x="280" y="718"/>
                  </a:lnTo>
                  <a:lnTo>
                    <a:pt x="255" y="721"/>
                  </a:lnTo>
                  <a:lnTo>
                    <a:pt x="243" y="721"/>
                  </a:lnTo>
                  <a:lnTo>
                    <a:pt x="237" y="718"/>
                  </a:lnTo>
                  <a:lnTo>
                    <a:pt x="230" y="718"/>
                  </a:lnTo>
                  <a:lnTo>
                    <a:pt x="205" y="721"/>
                  </a:lnTo>
                  <a:lnTo>
                    <a:pt x="99" y="721"/>
                  </a:lnTo>
                  <a:lnTo>
                    <a:pt x="91" y="718"/>
                  </a:lnTo>
                  <a:lnTo>
                    <a:pt x="67" y="718"/>
                  </a:lnTo>
                  <a:lnTo>
                    <a:pt x="44" y="721"/>
                  </a:lnTo>
                  <a:lnTo>
                    <a:pt x="0" y="721"/>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50" name="Freeform 49"/>
            <p:cNvSpPr>
              <a:spLocks/>
            </p:cNvSpPr>
            <p:nvPr/>
          </p:nvSpPr>
          <p:spPr bwMode="ltGray">
            <a:xfrm>
              <a:off x="4985" y="1395"/>
              <a:ext cx="156" cy="290"/>
            </a:xfrm>
            <a:custGeom>
              <a:avLst/>
              <a:gdLst>
                <a:gd name="T0" fmla="*/ 5 w 172"/>
                <a:gd name="T1" fmla="*/ 82 h 332"/>
                <a:gd name="T2" fmla="*/ 6 w 172"/>
                <a:gd name="T3" fmla="*/ 81 h 332"/>
                <a:gd name="T4" fmla="*/ 5 w 172"/>
                <a:gd name="T5" fmla="*/ 78 h 332"/>
                <a:gd name="T6" fmla="*/ 6 w 172"/>
                <a:gd name="T7" fmla="*/ 72 h 332"/>
                <a:gd name="T8" fmla="*/ 7 w 172"/>
                <a:gd name="T9" fmla="*/ 62 h 332"/>
                <a:gd name="T10" fmla="*/ 5 w 172"/>
                <a:gd name="T11" fmla="*/ 52 h 332"/>
                <a:gd name="T12" fmla="*/ 3 w 172"/>
                <a:gd name="T13" fmla="*/ 54 h 332"/>
                <a:gd name="T14" fmla="*/ 5 w 172"/>
                <a:gd name="T15" fmla="*/ 51 h 332"/>
                <a:gd name="T16" fmla="*/ 5 w 172"/>
                <a:gd name="T17" fmla="*/ 45 h 332"/>
                <a:gd name="T18" fmla="*/ 5 w 172"/>
                <a:gd name="T19" fmla="*/ 42 h 332"/>
                <a:gd name="T20" fmla="*/ 3 w 172"/>
                <a:gd name="T21" fmla="*/ 39 h 332"/>
                <a:gd name="T22" fmla="*/ 5 w 172"/>
                <a:gd name="T23" fmla="*/ 31 h 332"/>
                <a:gd name="T24" fmla="*/ 5 w 172"/>
                <a:gd name="T25" fmla="*/ 29 h 332"/>
                <a:gd name="T26" fmla="*/ 5 w 172"/>
                <a:gd name="T27" fmla="*/ 18 h 332"/>
                <a:gd name="T28" fmla="*/ 5 w 172"/>
                <a:gd name="T29" fmla="*/ 9 h 332"/>
                <a:gd name="T30" fmla="*/ 5 w 172"/>
                <a:gd name="T31" fmla="*/ 6 h 332"/>
                <a:gd name="T32" fmla="*/ 5 w 172"/>
                <a:gd name="T33" fmla="*/ 3 h 332"/>
                <a:gd name="T34" fmla="*/ 30 w 172"/>
                <a:gd name="T35" fmla="*/ 3 h 332"/>
                <a:gd name="T36" fmla="*/ 64 w 172"/>
                <a:gd name="T37" fmla="*/ 0 h 332"/>
                <a:gd name="T38" fmla="*/ 63 w 172"/>
                <a:gd name="T39" fmla="*/ 3 h 332"/>
                <a:gd name="T40" fmla="*/ 62 w 172"/>
                <a:gd name="T41" fmla="*/ 9 h 332"/>
                <a:gd name="T42" fmla="*/ 63 w 172"/>
                <a:gd name="T43" fmla="*/ 15 h 332"/>
                <a:gd name="T44" fmla="*/ 63 w 172"/>
                <a:gd name="T45" fmla="*/ 17 h 332"/>
                <a:gd name="T46" fmla="*/ 60 w 172"/>
                <a:gd name="T47" fmla="*/ 22 h 332"/>
                <a:gd name="T48" fmla="*/ 56 w 172"/>
                <a:gd name="T49" fmla="*/ 23 h 332"/>
                <a:gd name="T50" fmla="*/ 54 w 172"/>
                <a:gd name="T51" fmla="*/ 26 h 332"/>
                <a:gd name="T52" fmla="*/ 50 w 172"/>
                <a:gd name="T53" fmla="*/ 26 h 332"/>
                <a:gd name="T54" fmla="*/ 47 w 172"/>
                <a:gd name="T55" fmla="*/ 30 h 332"/>
                <a:gd name="T56" fmla="*/ 47 w 172"/>
                <a:gd name="T57" fmla="*/ 36 h 332"/>
                <a:gd name="T58" fmla="*/ 44 w 172"/>
                <a:gd name="T59" fmla="*/ 39 h 332"/>
                <a:gd name="T60" fmla="*/ 44 w 172"/>
                <a:gd name="T61" fmla="*/ 41 h 332"/>
                <a:gd name="T62" fmla="*/ 43 w 172"/>
                <a:gd name="T63" fmla="*/ 45 h 332"/>
                <a:gd name="T64" fmla="*/ 40 w 172"/>
                <a:gd name="T65" fmla="*/ 48 h 332"/>
                <a:gd name="T66" fmla="*/ 38 w 172"/>
                <a:gd name="T67" fmla="*/ 52 h 332"/>
                <a:gd name="T68" fmla="*/ 36 w 172"/>
                <a:gd name="T69" fmla="*/ 54 h 332"/>
                <a:gd name="T70" fmla="*/ 35 w 172"/>
                <a:gd name="T71" fmla="*/ 60 h 332"/>
                <a:gd name="T72" fmla="*/ 34 w 172"/>
                <a:gd name="T73" fmla="*/ 66 h 332"/>
                <a:gd name="T74" fmla="*/ 33 w 172"/>
                <a:gd name="T75" fmla="*/ 73 h 332"/>
                <a:gd name="T76" fmla="*/ 33 w 172"/>
                <a:gd name="T77" fmla="*/ 75 h 332"/>
                <a:gd name="T78" fmla="*/ 31 w 172"/>
                <a:gd name="T79" fmla="*/ 79 h 332"/>
                <a:gd name="T80" fmla="*/ 31 w 172"/>
                <a:gd name="T81" fmla="*/ 82 h 332"/>
                <a:gd name="T82" fmla="*/ 18 w 172"/>
                <a:gd name="T83" fmla="*/ 86 h 3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
                <a:gd name="T127" fmla="*/ 0 h 332"/>
                <a:gd name="T128" fmla="*/ 172 w 172"/>
                <a:gd name="T129" fmla="*/ 332 h 3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 h="332">
                  <a:moveTo>
                    <a:pt x="16" y="328"/>
                  </a:moveTo>
                  <a:lnTo>
                    <a:pt x="15" y="321"/>
                  </a:lnTo>
                  <a:lnTo>
                    <a:pt x="15" y="317"/>
                  </a:lnTo>
                  <a:lnTo>
                    <a:pt x="16" y="315"/>
                  </a:lnTo>
                  <a:lnTo>
                    <a:pt x="16" y="307"/>
                  </a:lnTo>
                  <a:lnTo>
                    <a:pt x="15" y="300"/>
                  </a:lnTo>
                  <a:lnTo>
                    <a:pt x="15" y="292"/>
                  </a:lnTo>
                  <a:lnTo>
                    <a:pt x="16" y="281"/>
                  </a:lnTo>
                  <a:lnTo>
                    <a:pt x="16" y="244"/>
                  </a:lnTo>
                  <a:lnTo>
                    <a:pt x="18" y="237"/>
                  </a:lnTo>
                  <a:lnTo>
                    <a:pt x="18" y="211"/>
                  </a:lnTo>
                  <a:lnTo>
                    <a:pt x="12" y="202"/>
                  </a:lnTo>
                  <a:lnTo>
                    <a:pt x="6" y="206"/>
                  </a:lnTo>
                  <a:lnTo>
                    <a:pt x="3" y="208"/>
                  </a:lnTo>
                  <a:lnTo>
                    <a:pt x="3" y="197"/>
                  </a:lnTo>
                  <a:lnTo>
                    <a:pt x="5" y="192"/>
                  </a:lnTo>
                  <a:lnTo>
                    <a:pt x="7" y="187"/>
                  </a:lnTo>
                  <a:lnTo>
                    <a:pt x="7" y="178"/>
                  </a:lnTo>
                  <a:lnTo>
                    <a:pt x="6" y="175"/>
                  </a:lnTo>
                  <a:lnTo>
                    <a:pt x="6" y="163"/>
                  </a:lnTo>
                  <a:lnTo>
                    <a:pt x="3" y="152"/>
                  </a:lnTo>
                  <a:lnTo>
                    <a:pt x="3" y="146"/>
                  </a:lnTo>
                  <a:lnTo>
                    <a:pt x="0" y="140"/>
                  </a:lnTo>
                  <a:lnTo>
                    <a:pt x="5" y="123"/>
                  </a:lnTo>
                  <a:lnTo>
                    <a:pt x="11" y="115"/>
                  </a:lnTo>
                  <a:lnTo>
                    <a:pt x="12" y="109"/>
                  </a:lnTo>
                  <a:lnTo>
                    <a:pt x="12" y="86"/>
                  </a:lnTo>
                  <a:lnTo>
                    <a:pt x="7" y="70"/>
                  </a:lnTo>
                  <a:lnTo>
                    <a:pt x="7" y="48"/>
                  </a:lnTo>
                  <a:lnTo>
                    <a:pt x="9" y="34"/>
                  </a:lnTo>
                  <a:lnTo>
                    <a:pt x="6" y="29"/>
                  </a:lnTo>
                  <a:lnTo>
                    <a:pt x="6" y="22"/>
                  </a:lnTo>
                  <a:lnTo>
                    <a:pt x="11" y="12"/>
                  </a:lnTo>
                  <a:lnTo>
                    <a:pt x="9" y="10"/>
                  </a:lnTo>
                  <a:lnTo>
                    <a:pt x="9" y="3"/>
                  </a:lnTo>
                  <a:lnTo>
                    <a:pt x="80" y="3"/>
                  </a:lnTo>
                  <a:lnTo>
                    <a:pt x="137" y="0"/>
                  </a:lnTo>
                  <a:lnTo>
                    <a:pt x="171" y="0"/>
                  </a:lnTo>
                  <a:lnTo>
                    <a:pt x="168" y="5"/>
                  </a:lnTo>
                  <a:lnTo>
                    <a:pt x="170" y="14"/>
                  </a:lnTo>
                  <a:lnTo>
                    <a:pt x="170" y="19"/>
                  </a:lnTo>
                  <a:lnTo>
                    <a:pt x="164" y="34"/>
                  </a:lnTo>
                  <a:lnTo>
                    <a:pt x="161" y="39"/>
                  </a:lnTo>
                  <a:lnTo>
                    <a:pt x="167" y="60"/>
                  </a:lnTo>
                  <a:lnTo>
                    <a:pt x="167" y="65"/>
                  </a:lnTo>
                  <a:lnTo>
                    <a:pt x="165" y="67"/>
                  </a:lnTo>
                  <a:lnTo>
                    <a:pt x="164" y="74"/>
                  </a:lnTo>
                  <a:lnTo>
                    <a:pt x="158" y="84"/>
                  </a:lnTo>
                  <a:lnTo>
                    <a:pt x="149" y="91"/>
                  </a:lnTo>
                  <a:lnTo>
                    <a:pt x="148" y="91"/>
                  </a:lnTo>
                  <a:lnTo>
                    <a:pt x="145" y="96"/>
                  </a:lnTo>
                  <a:lnTo>
                    <a:pt x="142" y="98"/>
                  </a:lnTo>
                  <a:lnTo>
                    <a:pt x="139" y="98"/>
                  </a:lnTo>
                  <a:lnTo>
                    <a:pt x="132" y="101"/>
                  </a:lnTo>
                  <a:lnTo>
                    <a:pt x="127" y="106"/>
                  </a:lnTo>
                  <a:lnTo>
                    <a:pt x="124" y="117"/>
                  </a:lnTo>
                  <a:lnTo>
                    <a:pt x="124" y="135"/>
                  </a:lnTo>
                  <a:lnTo>
                    <a:pt x="123" y="140"/>
                  </a:lnTo>
                  <a:lnTo>
                    <a:pt x="121" y="142"/>
                  </a:lnTo>
                  <a:lnTo>
                    <a:pt x="118" y="148"/>
                  </a:lnTo>
                  <a:lnTo>
                    <a:pt x="118" y="154"/>
                  </a:lnTo>
                  <a:lnTo>
                    <a:pt x="116" y="158"/>
                  </a:lnTo>
                  <a:lnTo>
                    <a:pt x="113" y="168"/>
                  </a:lnTo>
                  <a:lnTo>
                    <a:pt x="113" y="173"/>
                  </a:lnTo>
                  <a:lnTo>
                    <a:pt x="109" y="180"/>
                  </a:lnTo>
                  <a:lnTo>
                    <a:pt x="107" y="185"/>
                  </a:lnTo>
                  <a:lnTo>
                    <a:pt x="103" y="190"/>
                  </a:lnTo>
                  <a:lnTo>
                    <a:pt x="101" y="199"/>
                  </a:lnTo>
                  <a:lnTo>
                    <a:pt x="98" y="206"/>
                  </a:lnTo>
                  <a:lnTo>
                    <a:pt x="95" y="208"/>
                  </a:lnTo>
                  <a:lnTo>
                    <a:pt x="95" y="211"/>
                  </a:lnTo>
                  <a:lnTo>
                    <a:pt x="93" y="230"/>
                  </a:lnTo>
                  <a:lnTo>
                    <a:pt x="93" y="244"/>
                  </a:lnTo>
                  <a:lnTo>
                    <a:pt x="90" y="252"/>
                  </a:lnTo>
                  <a:lnTo>
                    <a:pt x="90" y="276"/>
                  </a:lnTo>
                  <a:lnTo>
                    <a:pt x="88" y="283"/>
                  </a:lnTo>
                  <a:lnTo>
                    <a:pt x="88" y="287"/>
                  </a:lnTo>
                  <a:lnTo>
                    <a:pt x="87" y="292"/>
                  </a:lnTo>
                  <a:lnTo>
                    <a:pt x="83" y="300"/>
                  </a:lnTo>
                  <a:lnTo>
                    <a:pt x="83" y="305"/>
                  </a:lnTo>
                  <a:lnTo>
                    <a:pt x="80" y="309"/>
                  </a:lnTo>
                  <a:lnTo>
                    <a:pt x="83" y="321"/>
                  </a:lnTo>
                  <a:lnTo>
                    <a:pt x="87" y="331"/>
                  </a:lnTo>
                  <a:lnTo>
                    <a:pt x="47" y="328"/>
                  </a:lnTo>
                  <a:lnTo>
                    <a:pt x="16" y="328"/>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51" name="Freeform 50"/>
            <p:cNvSpPr>
              <a:spLocks/>
            </p:cNvSpPr>
            <p:nvPr/>
          </p:nvSpPr>
          <p:spPr bwMode="ltGray">
            <a:xfrm>
              <a:off x="4180" y="2093"/>
              <a:ext cx="616" cy="367"/>
            </a:xfrm>
            <a:custGeom>
              <a:avLst/>
              <a:gdLst>
                <a:gd name="T0" fmla="*/ 14 w 682"/>
                <a:gd name="T1" fmla="*/ 99 h 421"/>
                <a:gd name="T2" fmla="*/ 24 w 682"/>
                <a:gd name="T3" fmla="*/ 94 h 421"/>
                <a:gd name="T4" fmla="*/ 30 w 682"/>
                <a:gd name="T5" fmla="*/ 85 h 421"/>
                <a:gd name="T6" fmla="*/ 43 w 682"/>
                <a:gd name="T7" fmla="*/ 77 h 421"/>
                <a:gd name="T8" fmla="*/ 53 w 682"/>
                <a:gd name="T9" fmla="*/ 74 h 421"/>
                <a:gd name="T10" fmla="*/ 63 w 682"/>
                <a:gd name="T11" fmla="*/ 82 h 421"/>
                <a:gd name="T12" fmla="*/ 71 w 682"/>
                <a:gd name="T13" fmla="*/ 80 h 421"/>
                <a:gd name="T14" fmla="*/ 80 w 682"/>
                <a:gd name="T15" fmla="*/ 80 h 421"/>
                <a:gd name="T16" fmla="*/ 89 w 682"/>
                <a:gd name="T17" fmla="*/ 74 h 421"/>
                <a:gd name="T18" fmla="*/ 102 w 682"/>
                <a:gd name="T19" fmla="*/ 74 h 421"/>
                <a:gd name="T20" fmla="*/ 107 w 682"/>
                <a:gd name="T21" fmla="*/ 66 h 421"/>
                <a:gd name="T22" fmla="*/ 112 w 682"/>
                <a:gd name="T23" fmla="*/ 57 h 421"/>
                <a:gd name="T24" fmla="*/ 118 w 682"/>
                <a:gd name="T25" fmla="*/ 46 h 421"/>
                <a:gd name="T26" fmla="*/ 126 w 682"/>
                <a:gd name="T27" fmla="*/ 38 h 421"/>
                <a:gd name="T28" fmla="*/ 131 w 682"/>
                <a:gd name="T29" fmla="*/ 36 h 421"/>
                <a:gd name="T30" fmla="*/ 140 w 682"/>
                <a:gd name="T31" fmla="*/ 36 h 421"/>
                <a:gd name="T32" fmla="*/ 145 w 682"/>
                <a:gd name="T33" fmla="*/ 25 h 421"/>
                <a:gd name="T34" fmla="*/ 153 w 682"/>
                <a:gd name="T35" fmla="*/ 22 h 421"/>
                <a:gd name="T36" fmla="*/ 161 w 682"/>
                <a:gd name="T37" fmla="*/ 16 h 421"/>
                <a:gd name="T38" fmla="*/ 164 w 682"/>
                <a:gd name="T39" fmla="*/ 8 h 421"/>
                <a:gd name="T40" fmla="*/ 172 w 682"/>
                <a:gd name="T41" fmla="*/ 3 h 421"/>
                <a:gd name="T42" fmla="*/ 185 w 682"/>
                <a:gd name="T43" fmla="*/ 8 h 421"/>
                <a:gd name="T44" fmla="*/ 192 w 682"/>
                <a:gd name="T45" fmla="*/ 7 h 421"/>
                <a:gd name="T46" fmla="*/ 195 w 682"/>
                <a:gd name="T47" fmla="*/ 14 h 421"/>
                <a:gd name="T48" fmla="*/ 205 w 682"/>
                <a:gd name="T49" fmla="*/ 19 h 421"/>
                <a:gd name="T50" fmla="*/ 205 w 682"/>
                <a:gd name="T51" fmla="*/ 29 h 421"/>
                <a:gd name="T52" fmla="*/ 200 w 682"/>
                <a:gd name="T53" fmla="*/ 38 h 421"/>
                <a:gd name="T54" fmla="*/ 205 w 682"/>
                <a:gd name="T55" fmla="*/ 40 h 421"/>
                <a:gd name="T56" fmla="*/ 210 w 682"/>
                <a:gd name="T57" fmla="*/ 44 h 421"/>
                <a:gd name="T58" fmla="*/ 218 w 682"/>
                <a:gd name="T59" fmla="*/ 50 h 421"/>
                <a:gd name="T60" fmla="*/ 227 w 682"/>
                <a:gd name="T61" fmla="*/ 53 h 421"/>
                <a:gd name="T62" fmla="*/ 233 w 682"/>
                <a:gd name="T63" fmla="*/ 59 h 421"/>
                <a:gd name="T64" fmla="*/ 231 w 682"/>
                <a:gd name="T65" fmla="*/ 67 h 421"/>
                <a:gd name="T66" fmla="*/ 224 w 682"/>
                <a:gd name="T67" fmla="*/ 62 h 421"/>
                <a:gd name="T68" fmla="*/ 218 w 682"/>
                <a:gd name="T69" fmla="*/ 58 h 421"/>
                <a:gd name="T70" fmla="*/ 215 w 682"/>
                <a:gd name="T71" fmla="*/ 56 h 421"/>
                <a:gd name="T72" fmla="*/ 220 w 682"/>
                <a:gd name="T73" fmla="*/ 62 h 421"/>
                <a:gd name="T74" fmla="*/ 226 w 682"/>
                <a:gd name="T75" fmla="*/ 67 h 421"/>
                <a:gd name="T76" fmla="*/ 227 w 682"/>
                <a:gd name="T77" fmla="*/ 70 h 421"/>
                <a:gd name="T78" fmla="*/ 232 w 682"/>
                <a:gd name="T79" fmla="*/ 74 h 421"/>
                <a:gd name="T80" fmla="*/ 229 w 682"/>
                <a:gd name="T81" fmla="*/ 74 h 421"/>
                <a:gd name="T82" fmla="*/ 223 w 682"/>
                <a:gd name="T83" fmla="*/ 78 h 421"/>
                <a:gd name="T84" fmla="*/ 218 w 682"/>
                <a:gd name="T85" fmla="*/ 74 h 421"/>
                <a:gd name="T86" fmla="*/ 225 w 682"/>
                <a:gd name="T87" fmla="*/ 81 h 421"/>
                <a:gd name="T88" fmla="*/ 231 w 682"/>
                <a:gd name="T89" fmla="*/ 86 h 421"/>
                <a:gd name="T90" fmla="*/ 226 w 682"/>
                <a:gd name="T91" fmla="*/ 88 h 421"/>
                <a:gd name="T92" fmla="*/ 216 w 682"/>
                <a:gd name="T93" fmla="*/ 80 h 421"/>
                <a:gd name="T94" fmla="*/ 210 w 682"/>
                <a:gd name="T95" fmla="*/ 80 h 421"/>
                <a:gd name="T96" fmla="*/ 220 w 682"/>
                <a:gd name="T97" fmla="*/ 85 h 421"/>
                <a:gd name="T98" fmla="*/ 227 w 682"/>
                <a:gd name="T99" fmla="*/ 91 h 421"/>
                <a:gd name="T100" fmla="*/ 232 w 682"/>
                <a:gd name="T101" fmla="*/ 91 h 421"/>
                <a:gd name="T102" fmla="*/ 241 w 682"/>
                <a:gd name="T103" fmla="*/ 92 h 421"/>
                <a:gd name="T104" fmla="*/ 246 w 682"/>
                <a:gd name="T105" fmla="*/ 101 h 421"/>
                <a:gd name="T106" fmla="*/ 242 w 682"/>
                <a:gd name="T107" fmla="*/ 105 h 421"/>
                <a:gd name="T108" fmla="*/ 231 w 682"/>
                <a:gd name="T109" fmla="*/ 105 h 421"/>
                <a:gd name="T110" fmla="*/ 113 w 682"/>
                <a:gd name="T111" fmla="*/ 105 h 421"/>
                <a:gd name="T112" fmla="*/ 64 w 682"/>
                <a:gd name="T113" fmla="*/ 105 h 4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2"/>
                <a:gd name="T172" fmla="*/ 0 h 421"/>
                <a:gd name="T173" fmla="*/ 682 w 682"/>
                <a:gd name="T174" fmla="*/ 421 h 4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2" h="421">
                  <a:moveTo>
                    <a:pt x="0" y="413"/>
                  </a:moveTo>
                  <a:lnTo>
                    <a:pt x="13" y="403"/>
                  </a:lnTo>
                  <a:lnTo>
                    <a:pt x="40" y="390"/>
                  </a:lnTo>
                  <a:lnTo>
                    <a:pt x="50" y="376"/>
                  </a:lnTo>
                  <a:lnTo>
                    <a:pt x="60" y="373"/>
                  </a:lnTo>
                  <a:lnTo>
                    <a:pt x="67" y="369"/>
                  </a:lnTo>
                  <a:lnTo>
                    <a:pt x="70" y="352"/>
                  </a:lnTo>
                  <a:lnTo>
                    <a:pt x="78" y="349"/>
                  </a:lnTo>
                  <a:lnTo>
                    <a:pt x="82" y="335"/>
                  </a:lnTo>
                  <a:lnTo>
                    <a:pt x="94" y="326"/>
                  </a:lnTo>
                  <a:lnTo>
                    <a:pt x="107" y="316"/>
                  </a:lnTo>
                  <a:lnTo>
                    <a:pt x="122" y="302"/>
                  </a:lnTo>
                  <a:lnTo>
                    <a:pt x="130" y="297"/>
                  </a:lnTo>
                  <a:lnTo>
                    <a:pt x="148" y="276"/>
                  </a:lnTo>
                  <a:lnTo>
                    <a:pt x="149" y="292"/>
                  </a:lnTo>
                  <a:lnTo>
                    <a:pt x="152" y="304"/>
                  </a:lnTo>
                  <a:lnTo>
                    <a:pt x="162" y="311"/>
                  </a:lnTo>
                  <a:lnTo>
                    <a:pt x="173" y="323"/>
                  </a:lnTo>
                  <a:lnTo>
                    <a:pt x="181" y="323"/>
                  </a:lnTo>
                  <a:lnTo>
                    <a:pt x="187" y="319"/>
                  </a:lnTo>
                  <a:lnTo>
                    <a:pt x="194" y="314"/>
                  </a:lnTo>
                  <a:lnTo>
                    <a:pt x="204" y="311"/>
                  </a:lnTo>
                  <a:lnTo>
                    <a:pt x="213" y="319"/>
                  </a:lnTo>
                  <a:lnTo>
                    <a:pt x="220" y="314"/>
                  </a:lnTo>
                  <a:lnTo>
                    <a:pt x="231" y="311"/>
                  </a:lnTo>
                  <a:lnTo>
                    <a:pt x="245" y="304"/>
                  </a:lnTo>
                  <a:lnTo>
                    <a:pt x="245" y="292"/>
                  </a:lnTo>
                  <a:lnTo>
                    <a:pt x="270" y="287"/>
                  </a:lnTo>
                  <a:lnTo>
                    <a:pt x="276" y="285"/>
                  </a:lnTo>
                  <a:lnTo>
                    <a:pt x="281" y="290"/>
                  </a:lnTo>
                  <a:lnTo>
                    <a:pt x="287" y="283"/>
                  </a:lnTo>
                  <a:lnTo>
                    <a:pt x="300" y="266"/>
                  </a:lnTo>
                  <a:lnTo>
                    <a:pt x="294" y="261"/>
                  </a:lnTo>
                  <a:lnTo>
                    <a:pt x="296" y="244"/>
                  </a:lnTo>
                  <a:lnTo>
                    <a:pt x="300" y="235"/>
                  </a:lnTo>
                  <a:lnTo>
                    <a:pt x="309" y="221"/>
                  </a:lnTo>
                  <a:lnTo>
                    <a:pt x="316" y="214"/>
                  </a:lnTo>
                  <a:lnTo>
                    <a:pt x="325" y="194"/>
                  </a:lnTo>
                  <a:lnTo>
                    <a:pt x="326" y="184"/>
                  </a:lnTo>
                  <a:lnTo>
                    <a:pt x="334" y="172"/>
                  </a:lnTo>
                  <a:lnTo>
                    <a:pt x="342" y="158"/>
                  </a:lnTo>
                  <a:lnTo>
                    <a:pt x="345" y="147"/>
                  </a:lnTo>
                  <a:lnTo>
                    <a:pt x="345" y="134"/>
                  </a:lnTo>
                  <a:lnTo>
                    <a:pt x="359" y="132"/>
                  </a:lnTo>
                  <a:lnTo>
                    <a:pt x="362" y="141"/>
                  </a:lnTo>
                  <a:lnTo>
                    <a:pt x="374" y="148"/>
                  </a:lnTo>
                  <a:lnTo>
                    <a:pt x="380" y="151"/>
                  </a:lnTo>
                  <a:lnTo>
                    <a:pt x="385" y="141"/>
                  </a:lnTo>
                  <a:lnTo>
                    <a:pt x="390" y="130"/>
                  </a:lnTo>
                  <a:lnTo>
                    <a:pt x="394" y="115"/>
                  </a:lnTo>
                  <a:lnTo>
                    <a:pt x="401" y="99"/>
                  </a:lnTo>
                  <a:lnTo>
                    <a:pt x="407" y="89"/>
                  </a:lnTo>
                  <a:lnTo>
                    <a:pt x="418" y="101"/>
                  </a:lnTo>
                  <a:lnTo>
                    <a:pt x="421" y="89"/>
                  </a:lnTo>
                  <a:lnTo>
                    <a:pt x="429" y="75"/>
                  </a:lnTo>
                  <a:lnTo>
                    <a:pt x="438" y="67"/>
                  </a:lnTo>
                  <a:lnTo>
                    <a:pt x="445" y="62"/>
                  </a:lnTo>
                  <a:lnTo>
                    <a:pt x="448" y="53"/>
                  </a:lnTo>
                  <a:lnTo>
                    <a:pt x="455" y="46"/>
                  </a:lnTo>
                  <a:lnTo>
                    <a:pt x="457" y="29"/>
                  </a:lnTo>
                  <a:lnTo>
                    <a:pt x="461" y="14"/>
                  </a:lnTo>
                  <a:lnTo>
                    <a:pt x="464" y="0"/>
                  </a:lnTo>
                  <a:lnTo>
                    <a:pt x="473" y="9"/>
                  </a:lnTo>
                  <a:lnTo>
                    <a:pt x="490" y="27"/>
                  </a:lnTo>
                  <a:lnTo>
                    <a:pt x="507" y="46"/>
                  </a:lnTo>
                  <a:lnTo>
                    <a:pt x="512" y="32"/>
                  </a:lnTo>
                  <a:lnTo>
                    <a:pt x="520" y="19"/>
                  </a:lnTo>
                  <a:lnTo>
                    <a:pt x="525" y="21"/>
                  </a:lnTo>
                  <a:lnTo>
                    <a:pt x="533" y="27"/>
                  </a:lnTo>
                  <a:lnTo>
                    <a:pt x="540" y="32"/>
                  </a:lnTo>
                  <a:lnTo>
                    <a:pt x="534" y="46"/>
                  </a:lnTo>
                  <a:lnTo>
                    <a:pt x="540" y="53"/>
                  </a:lnTo>
                  <a:lnTo>
                    <a:pt x="552" y="58"/>
                  </a:lnTo>
                  <a:lnTo>
                    <a:pt x="559" y="67"/>
                  </a:lnTo>
                  <a:lnTo>
                    <a:pt x="569" y="75"/>
                  </a:lnTo>
                  <a:lnTo>
                    <a:pt x="575" y="82"/>
                  </a:lnTo>
                  <a:lnTo>
                    <a:pt x="577" y="105"/>
                  </a:lnTo>
                  <a:lnTo>
                    <a:pt x="569" y="112"/>
                  </a:lnTo>
                  <a:lnTo>
                    <a:pt x="562" y="122"/>
                  </a:lnTo>
                  <a:lnTo>
                    <a:pt x="554" y="136"/>
                  </a:lnTo>
                  <a:lnTo>
                    <a:pt x="552" y="148"/>
                  </a:lnTo>
                  <a:lnTo>
                    <a:pt x="556" y="161"/>
                  </a:lnTo>
                  <a:lnTo>
                    <a:pt x="562" y="163"/>
                  </a:lnTo>
                  <a:lnTo>
                    <a:pt x="568" y="158"/>
                  </a:lnTo>
                  <a:lnTo>
                    <a:pt x="577" y="153"/>
                  </a:lnTo>
                  <a:lnTo>
                    <a:pt x="579" y="170"/>
                  </a:lnTo>
                  <a:lnTo>
                    <a:pt x="585" y="174"/>
                  </a:lnTo>
                  <a:lnTo>
                    <a:pt x="591" y="184"/>
                  </a:lnTo>
                  <a:lnTo>
                    <a:pt x="600" y="187"/>
                  </a:lnTo>
                  <a:lnTo>
                    <a:pt x="605" y="192"/>
                  </a:lnTo>
                  <a:lnTo>
                    <a:pt x="611" y="194"/>
                  </a:lnTo>
                  <a:lnTo>
                    <a:pt x="620" y="201"/>
                  </a:lnTo>
                  <a:lnTo>
                    <a:pt x="630" y="211"/>
                  </a:lnTo>
                  <a:lnTo>
                    <a:pt x="638" y="218"/>
                  </a:lnTo>
                  <a:lnTo>
                    <a:pt x="646" y="223"/>
                  </a:lnTo>
                  <a:lnTo>
                    <a:pt x="648" y="233"/>
                  </a:lnTo>
                  <a:lnTo>
                    <a:pt x="642" y="235"/>
                  </a:lnTo>
                  <a:lnTo>
                    <a:pt x="642" y="244"/>
                  </a:lnTo>
                  <a:lnTo>
                    <a:pt x="639" y="264"/>
                  </a:lnTo>
                  <a:lnTo>
                    <a:pt x="634" y="261"/>
                  </a:lnTo>
                  <a:lnTo>
                    <a:pt x="623" y="259"/>
                  </a:lnTo>
                  <a:lnTo>
                    <a:pt x="620" y="247"/>
                  </a:lnTo>
                  <a:lnTo>
                    <a:pt x="615" y="242"/>
                  </a:lnTo>
                  <a:lnTo>
                    <a:pt x="609" y="237"/>
                  </a:lnTo>
                  <a:lnTo>
                    <a:pt x="605" y="228"/>
                  </a:lnTo>
                  <a:lnTo>
                    <a:pt x="597" y="221"/>
                  </a:lnTo>
                  <a:lnTo>
                    <a:pt x="590" y="206"/>
                  </a:lnTo>
                  <a:lnTo>
                    <a:pt x="592" y="218"/>
                  </a:lnTo>
                  <a:lnTo>
                    <a:pt x="598" y="225"/>
                  </a:lnTo>
                  <a:lnTo>
                    <a:pt x="601" y="235"/>
                  </a:lnTo>
                  <a:lnTo>
                    <a:pt x="609" y="244"/>
                  </a:lnTo>
                  <a:lnTo>
                    <a:pt x="615" y="249"/>
                  </a:lnTo>
                  <a:lnTo>
                    <a:pt x="620" y="266"/>
                  </a:lnTo>
                  <a:lnTo>
                    <a:pt x="626" y="266"/>
                  </a:lnTo>
                  <a:lnTo>
                    <a:pt x="635" y="273"/>
                  </a:lnTo>
                  <a:lnTo>
                    <a:pt x="641" y="278"/>
                  </a:lnTo>
                  <a:lnTo>
                    <a:pt x="628" y="278"/>
                  </a:lnTo>
                  <a:lnTo>
                    <a:pt x="635" y="280"/>
                  </a:lnTo>
                  <a:lnTo>
                    <a:pt x="641" y="285"/>
                  </a:lnTo>
                  <a:lnTo>
                    <a:pt x="646" y="290"/>
                  </a:lnTo>
                  <a:lnTo>
                    <a:pt x="646" y="300"/>
                  </a:lnTo>
                  <a:lnTo>
                    <a:pt x="641" y="302"/>
                  </a:lnTo>
                  <a:lnTo>
                    <a:pt x="632" y="292"/>
                  </a:lnTo>
                  <a:lnTo>
                    <a:pt x="632" y="304"/>
                  </a:lnTo>
                  <a:lnTo>
                    <a:pt x="626" y="316"/>
                  </a:lnTo>
                  <a:lnTo>
                    <a:pt x="618" y="309"/>
                  </a:lnTo>
                  <a:lnTo>
                    <a:pt x="605" y="287"/>
                  </a:lnTo>
                  <a:lnTo>
                    <a:pt x="601" y="278"/>
                  </a:lnTo>
                  <a:lnTo>
                    <a:pt x="605" y="295"/>
                  </a:lnTo>
                  <a:lnTo>
                    <a:pt x="610" y="304"/>
                  </a:lnTo>
                  <a:lnTo>
                    <a:pt x="615" y="314"/>
                  </a:lnTo>
                  <a:lnTo>
                    <a:pt x="622" y="321"/>
                  </a:lnTo>
                  <a:lnTo>
                    <a:pt x="632" y="323"/>
                  </a:lnTo>
                  <a:lnTo>
                    <a:pt x="639" y="331"/>
                  </a:lnTo>
                  <a:lnTo>
                    <a:pt x="639" y="340"/>
                  </a:lnTo>
                  <a:lnTo>
                    <a:pt x="643" y="349"/>
                  </a:lnTo>
                  <a:lnTo>
                    <a:pt x="638" y="352"/>
                  </a:lnTo>
                  <a:lnTo>
                    <a:pt x="626" y="347"/>
                  </a:lnTo>
                  <a:lnTo>
                    <a:pt x="615" y="335"/>
                  </a:lnTo>
                  <a:lnTo>
                    <a:pt x="609" y="321"/>
                  </a:lnTo>
                  <a:lnTo>
                    <a:pt x="597" y="319"/>
                  </a:lnTo>
                  <a:lnTo>
                    <a:pt x="594" y="309"/>
                  </a:lnTo>
                  <a:lnTo>
                    <a:pt x="590" y="319"/>
                  </a:lnTo>
                  <a:lnTo>
                    <a:pt x="584" y="316"/>
                  </a:lnTo>
                  <a:lnTo>
                    <a:pt x="598" y="326"/>
                  </a:lnTo>
                  <a:lnTo>
                    <a:pt x="605" y="333"/>
                  </a:lnTo>
                  <a:lnTo>
                    <a:pt x="610" y="331"/>
                  </a:lnTo>
                  <a:lnTo>
                    <a:pt x="611" y="340"/>
                  </a:lnTo>
                  <a:lnTo>
                    <a:pt x="617" y="352"/>
                  </a:lnTo>
                  <a:lnTo>
                    <a:pt x="628" y="359"/>
                  </a:lnTo>
                  <a:lnTo>
                    <a:pt x="626" y="369"/>
                  </a:lnTo>
                  <a:lnTo>
                    <a:pt x="641" y="369"/>
                  </a:lnTo>
                  <a:lnTo>
                    <a:pt x="646" y="359"/>
                  </a:lnTo>
                  <a:lnTo>
                    <a:pt x="656" y="364"/>
                  </a:lnTo>
                  <a:lnTo>
                    <a:pt x="663" y="367"/>
                  </a:lnTo>
                  <a:lnTo>
                    <a:pt x="670" y="367"/>
                  </a:lnTo>
                  <a:lnTo>
                    <a:pt x="672" y="379"/>
                  </a:lnTo>
                  <a:lnTo>
                    <a:pt x="674" y="388"/>
                  </a:lnTo>
                  <a:lnTo>
                    <a:pt x="679" y="400"/>
                  </a:lnTo>
                  <a:lnTo>
                    <a:pt x="681" y="413"/>
                  </a:lnTo>
                  <a:lnTo>
                    <a:pt x="676" y="405"/>
                  </a:lnTo>
                  <a:lnTo>
                    <a:pt x="671" y="414"/>
                  </a:lnTo>
                  <a:lnTo>
                    <a:pt x="665" y="413"/>
                  </a:lnTo>
                  <a:lnTo>
                    <a:pt x="659" y="416"/>
                  </a:lnTo>
                  <a:lnTo>
                    <a:pt x="639" y="420"/>
                  </a:lnTo>
                  <a:lnTo>
                    <a:pt x="626" y="416"/>
                  </a:lnTo>
                  <a:lnTo>
                    <a:pt x="316" y="420"/>
                  </a:lnTo>
                  <a:lnTo>
                    <a:pt x="311" y="416"/>
                  </a:lnTo>
                  <a:lnTo>
                    <a:pt x="241" y="416"/>
                  </a:lnTo>
                  <a:lnTo>
                    <a:pt x="199" y="414"/>
                  </a:lnTo>
                  <a:lnTo>
                    <a:pt x="175" y="413"/>
                  </a:lnTo>
                  <a:lnTo>
                    <a:pt x="152" y="408"/>
                  </a:lnTo>
                  <a:lnTo>
                    <a:pt x="0" y="413"/>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52" name="Freeform 51"/>
            <p:cNvSpPr>
              <a:spLocks/>
            </p:cNvSpPr>
            <p:nvPr/>
          </p:nvSpPr>
          <p:spPr bwMode="ltGray">
            <a:xfrm>
              <a:off x="4785" y="2273"/>
              <a:ext cx="51" cy="113"/>
            </a:xfrm>
            <a:custGeom>
              <a:avLst/>
              <a:gdLst>
                <a:gd name="T0" fmla="*/ 19 w 57"/>
                <a:gd name="T1" fmla="*/ 0 h 130"/>
                <a:gd name="T2" fmla="*/ 17 w 57"/>
                <a:gd name="T3" fmla="*/ 3 h 130"/>
                <a:gd name="T4" fmla="*/ 17 w 57"/>
                <a:gd name="T5" fmla="*/ 3 h 130"/>
                <a:gd name="T6" fmla="*/ 17 w 57"/>
                <a:gd name="T7" fmla="*/ 4 h 130"/>
                <a:gd name="T8" fmla="*/ 15 w 57"/>
                <a:gd name="T9" fmla="*/ 5 h 130"/>
                <a:gd name="T10" fmla="*/ 16 w 57"/>
                <a:gd name="T11" fmla="*/ 6 h 130"/>
                <a:gd name="T12" fmla="*/ 14 w 57"/>
                <a:gd name="T13" fmla="*/ 8 h 130"/>
                <a:gd name="T14" fmla="*/ 13 w 57"/>
                <a:gd name="T15" fmla="*/ 10 h 130"/>
                <a:gd name="T16" fmla="*/ 12 w 57"/>
                <a:gd name="T17" fmla="*/ 11 h 130"/>
                <a:gd name="T18" fmla="*/ 12 w 57"/>
                <a:gd name="T19" fmla="*/ 13 h 130"/>
                <a:gd name="T20" fmla="*/ 11 w 57"/>
                <a:gd name="T21" fmla="*/ 14 h 130"/>
                <a:gd name="T22" fmla="*/ 12 w 57"/>
                <a:gd name="T23" fmla="*/ 14 h 130"/>
                <a:gd name="T24" fmla="*/ 11 w 57"/>
                <a:gd name="T25" fmla="*/ 15 h 130"/>
                <a:gd name="T26" fmla="*/ 10 w 57"/>
                <a:gd name="T27" fmla="*/ 16 h 130"/>
                <a:gd name="T28" fmla="*/ 10 w 57"/>
                <a:gd name="T29" fmla="*/ 16 h 130"/>
                <a:gd name="T30" fmla="*/ 10 w 57"/>
                <a:gd name="T31" fmla="*/ 18 h 130"/>
                <a:gd name="T32" fmla="*/ 9 w 57"/>
                <a:gd name="T33" fmla="*/ 18 h 130"/>
                <a:gd name="T34" fmla="*/ 9 w 57"/>
                <a:gd name="T35" fmla="*/ 18 h 130"/>
                <a:gd name="T36" fmla="*/ 8 w 57"/>
                <a:gd name="T37" fmla="*/ 18 h 130"/>
                <a:gd name="T38" fmla="*/ 7 w 57"/>
                <a:gd name="T39" fmla="*/ 20 h 130"/>
                <a:gd name="T40" fmla="*/ 6 w 57"/>
                <a:gd name="T41" fmla="*/ 20 h 130"/>
                <a:gd name="T42" fmla="*/ 6 w 57"/>
                <a:gd name="T43" fmla="*/ 21 h 130"/>
                <a:gd name="T44" fmla="*/ 6 w 57"/>
                <a:gd name="T45" fmla="*/ 23 h 130"/>
                <a:gd name="T46" fmla="*/ 6 w 57"/>
                <a:gd name="T47" fmla="*/ 24 h 130"/>
                <a:gd name="T48" fmla="*/ 4 w 57"/>
                <a:gd name="T49" fmla="*/ 24 h 130"/>
                <a:gd name="T50" fmla="*/ 4 w 57"/>
                <a:gd name="T51" fmla="*/ 24 h 130"/>
                <a:gd name="T52" fmla="*/ 4 w 57"/>
                <a:gd name="T53" fmla="*/ 26 h 130"/>
                <a:gd name="T54" fmla="*/ 4 w 57"/>
                <a:gd name="T55" fmla="*/ 28 h 130"/>
                <a:gd name="T56" fmla="*/ 4 w 57"/>
                <a:gd name="T57" fmla="*/ 30 h 130"/>
                <a:gd name="T58" fmla="*/ 4 w 57"/>
                <a:gd name="T59" fmla="*/ 32 h 130"/>
                <a:gd name="T60" fmla="*/ 4 w 57"/>
                <a:gd name="T61" fmla="*/ 32 h 130"/>
                <a:gd name="T62" fmla="*/ 2 w 57"/>
                <a:gd name="T63" fmla="*/ 32 h 130"/>
                <a:gd name="T64" fmla="*/ 0 w 57"/>
                <a:gd name="T65" fmla="*/ 28 h 130"/>
                <a:gd name="T66" fmla="*/ 1 w 57"/>
                <a:gd name="T67" fmla="*/ 28 h 130"/>
                <a:gd name="T68" fmla="*/ 0 w 57"/>
                <a:gd name="T69" fmla="*/ 28 h 130"/>
                <a:gd name="T70" fmla="*/ 0 w 57"/>
                <a:gd name="T71" fmla="*/ 26 h 130"/>
                <a:gd name="T72" fmla="*/ 1 w 57"/>
                <a:gd name="T73" fmla="*/ 24 h 130"/>
                <a:gd name="T74" fmla="*/ 4 w 57"/>
                <a:gd name="T75" fmla="*/ 23 h 130"/>
                <a:gd name="T76" fmla="*/ 4 w 57"/>
                <a:gd name="T77" fmla="*/ 21 h 130"/>
                <a:gd name="T78" fmla="*/ 2 w 57"/>
                <a:gd name="T79" fmla="*/ 21 h 130"/>
                <a:gd name="T80" fmla="*/ 4 w 57"/>
                <a:gd name="T81" fmla="*/ 20 h 130"/>
                <a:gd name="T82" fmla="*/ 4 w 57"/>
                <a:gd name="T83" fmla="*/ 18 h 130"/>
                <a:gd name="T84" fmla="*/ 4 w 57"/>
                <a:gd name="T85" fmla="*/ 16 h 130"/>
                <a:gd name="T86" fmla="*/ 4 w 57"/>
                <a:gd name="T87" fmla="*/ 15 h 130"/>
                <a:gd name="T88" fmla="*/ 4 w 57"/>
                <a:gd name="T89" fmla="*/ 14 h 130"/>
                <a:gd name="T90" fmla="*/ 4 w 57"/>
                <a:gd name="T91" fmla="*/ 13 h 130"/>
                <a:gd name="T92" fmla="*/ 5 w 57"/>
                <a:gd name="T93" fmla="*/ 12 h 130"/>
                <a:gd name="T94" fmla="*/ 5 w 57"/>
                <a:gd name="T95" fmla="*/ 10 h 130"/>
                <a:gd name="T96" fmla="*/ 6 w 57"/>
                <a:gd name="T97" fmla="*/ 10 h 130"/>
                <a:gd name="T98" fmla="*/ 6 w 57"/>
                <a:gd name="T99" fmla="*/ 9 h 130"/>
                <a:gd name="T100" fmla="*/ 9 w 57"/>
                <a:gd name="T101" fmla="*/ 9 h 130"/>
                <a:gd name="T102" fmla="*/ 8 w 57"/>
                <a:gd name="T103" fmla="*/ 8 h 130"/>
                <a:gd name="T104" fmla="*/ 10 w 57"/>
                <a:gd name="T105" fmla="*/ 7 h 130"/>
                <a:gd name="T106" fmla="*/ 9 w 57"/>
                <a:gd name="T107" fmla="*/ 5 h 130"/>
                <a:gd name="T108" fmla="*/ 8 w 57"/>
                <a:gd name="T109" fmla="*/ 5 h 130"/>
                <a:gd name="T110" fmla="*/ 9 w 57"/>
                <a:gd name="T111" fmla="*/ 3 h 130"/>
                <a:gd name="T112" fmla="*/ 10 w 57"/>
                <a:gd name="T113" fmla="*/ 3 h 130"/>
                <a:gd name="T114" fmla="*/ 11 w 57"/>
                <a:gd name="T115" fmla="*/ 3 h 130"/>
                <a:gd name="T116" fmla="*/ 19 w 57"/>
                <a:gd name="T117" fmla="*/ 0 h 1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
                <a:gd name="T178" fmla="*/ 0 h 130"/>
                <a:gd name="T179" fmla="*/ 57 w 57"/>
                <a:gd name="T180" fmla="*/ 130 h 1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 h="130">
                  <a:moveTo>
                    <a:pt x="56" y="0"/>
                  </a:moveTo>
                  <a:lnTo>
                    <a:pt x="54" y="5"/>
                  </a:lnTo>
                  <a:lnTo>
                    <a:pt x="51" y="8"/>
                  </a:lnTo>
                  <a:lnTo>
                    <a:pt x="51" y="17"/>
                  </a:lnTo>
                  <a:lnTo>
                    <a:pt x="48" y="19"/>
                  </a:lnTo>
                  <a:lnTo>
                    <a:pt x="49" y="24"/>
                  </a:lnTo>
                  <a:lnTo>
                    <a:pt x="44" y="29"/>
                  </a:lnTo>
                  <a:lnTo>
                    <a:pt x="41" y="38"/>
                  </a:lnTo>
                  <a:lnTo>
                    <a:pt x="37" y="46"/>
                  </a:lnTo>
                  <a:lnTo>
                    <a:pt x="37" y="51"/>
                  </a:lnTo>
                  <a:lnTo>
                    <a:pt x="34" y="55"/>
                  </a:lnTo>
                  <a:lnTo>
                    <a:pt x="36" y="58"/>
                  </a:lnTo>
                  <a:lnTo>
                    <a:pt x="34" y="62"/>
                  </a:lnTo>
                  <a:lnTo>
                    <a:pt x="30" y="65"/>
                  </a:lnTo>
                  <a:lnTo>
                    <a:pt x="28" y="67"/>
                  </a:lnTo>
                  <a:lnTo>
                    <a:pt x="28" y="72"/>
                  </a:lnTo>
                  <a:lnTo>
                    <a:pt x="27" y="72"/>
                  </a:lnTo>
                  <a:lnTo>
                    <a:pt x="26" y="77"/>
                  </a:lnTo>
                  <a:lnTo>
                    <a:pt x="23" y="77"/>
                  </a:lnTo>
                  <a:lnTo>
                    <a:pt x="21" y="79"/>
                  </a:lnTo>
                  <a:lnTo>
                    <a:pt x="18" y="79"/>
                  </a:lnTo>
                  <a:lnTo>
                    <a:pt x="18" y="84"/>
                  </a:lnTo>
                  <a:lnTo>
                    <a:pt x="18" y="91"/>
                  </a:lnTo>
                  <a:lnTo>
                    <a:pt x="18" y="96"/>
                  </a:lnTo>
                  <a:lnTo>
                    <a:pt x="14" y="96"/>
                  </a:lnTo>
                  <a:lnTo>
                    <a:pt x="13" y="101"/>
                  </a:lnTo>
                  <a:lnTo>
                    <a:pt x="10" y="105"/>
                  </a:lnTo>
                  <a:lnTo>
                    <a:pt x="10" y="110"/>
                  </a:lnTo>
                  <a:lnTo>
                    <a:pt x="5" y="122"/>
                  </a:lnTo>
                  <a:lnTo>
                    <a:pt x="7" y="127"/>
                  </a:lnTo>
                  <a:lnTo>
                    <a:pt x="4" y="129"/>
                  </a:lnTo>
                  <a:lnTo>
                    <a:pt x="2" y="127"/>
                  </a:lnTo>
                  <a:lnTo>
                    <a:pt x="0" y="117"/>
                  </a:lnTo>
                  <a:lnTo>
                    <a:pt x="1" y="113"/>
                  </a:lnTo>
                  <a:lnTo>
                    <a:pt x="0" y="110"/>
                  </a:lnTo>
                  <a:lnTo>
                    <a:pt x="0" y="105"/>
                  </a:lnTo>
                  <a:lnTo>
                    <a:pt x="1" y="98"/>
                  </a:lnTo>
                  <a:lnTo>
                    <a:pt x="4" y="94"/>
                  </a:lnTo>
                  <a:lnTo>
                    <a:pt x="4" y="89"/>
                  </a:lnTo>
                  <a:lnTo>
                    <a:pt x="2" y="84"/>
                  </a:lnTo>
                  <a:lnTo>
                    <a:pt x="5" y="81"/>
                  </a:lnTo>
                  <a:lnTo>
                    <a:pt x="5" y="72"/>
                  </a:lnTo>
                  <a:lnTo>
                    <a:pt x="7" y="65"/>
                  </a:lnTo>
                  <a:lnTo>
                    <a:pt x="11" y="60"/>
                  </a:lnTo>
                  <a:lnTo>
                    <a:pt x="11" y="55"/>
                  </a:lnTo>
                  <a:lnTo>
                    <a:pt x="13" y="51"/>
                  </a:lnTo>
                  <a:lnTo>
                    <a:pt x="16" y="48"/>
                  </a:lnTo>
                  <a:lnTo>
                    <a:pt x="16" y="43"/>
                  </a:lnTo>
                  <a:lnTo>
                    <a:pt x="18" y="41"/>
                  </a:lnTo>
                  <a:lnTo>
                    <a:pt x="18" y="36"/>
                  </a:lnTo>
                  <a:lnTo>
                    <a:pt x="26" y="36"/>
                  </a:lnTo>
                  <a:lnTo>
                    <a:pt x="24" y="31"/>
                  </a:lnTo>
                  <a:lnTo>
                    <a:pt x="28" y="27"/>
                  </a:lnTo>
                  <a:lnTo>
                    <a:pt x="27" y="19"/>
                  </a:lnTo>
                  <a:lnTo>
                    <a:pt x="24" y="19"/>
                  </a:lnTo>
                  <a:lnTo>
                    <a:pt x="26" y="15"/>
                  </a:lnTo>
                  <a:lnTo>
                    <a:pt x="30" y="15"/>
                  </a:lnTo>
                  <a:lnTo>
                    <a:pt x="31" y="12"/>
                  </a:lnTo>
                  <a:lnTo>
                    <a:pt x="56" y="0"/>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53" name="Freeform 52"/>
            <p:cNvSpPr>
              <a:spLocks/>
            </p:cNvSpPr>
            <p:nvPr/>
          </p:nvSpPr>
          <p:spPr bwMode="ltGray">
            <a:xfrm>
              <a:off x="4813" y="2271"/>
              <a:ext cx="35" cy="23"/>
            </a:xfrm>
            <a:custGeom>
              <a:avLst/>
              <a:gdLst>
                <a:gd name="T0" fmla="*/ 0 w 39"/>
                <a:gd name="T1" fmla="*/ 3 h 27"/>
                <a:gd name="T2" fmla="*/ 2 w 39"/>
                <a:gd name="T3" fmla="*/ 3 h 27"/>
                <a:gd name="T4" fmla="*/ 13 w 39"/>
                <a:gd name="T5" fmla="*/ 0 h 27"/>
                <a:gd name="T6" fmla="*/ 10 w 39"/>
                <a:gd name="T7" fmla="*/ 3 h 27"/>
                <a:gd name="T8" fmla="*/ 10 w 39"/>
                <a:gd name="T9" fmla="*/ 6 h 27"/>
                <a:gd name="T10" fmla="*/ 9 w 39"/>
                <a:gd name="T11" fmla="*/ 5 h 27"/>
                <a:gd name="T12" fmla="*/ 9 w 39"/>
                <a:gd name="T13" fmla="*/ 3 h 27"/>
                <a:gd name="T14" fmla="*/ 11 w 39"/>
                <a:gd name="T15" fmla="*/ 3 h 27"/>
                <a:gd name="T16" fmla="*/ 0 w 39"/>
                <a:gd name="T17" fmla="*/ 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7"/>
                <a:gd name="T29" fmla="*/ 39 w 3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7">
                  <a:moveTo>
                    <a:pt x="0" y="10"/>
                  </a:moveTo>
                  <a:lnTo>
                    <a:pt x="2" y="7"/>
                  </a:lnTo>
                  <a:lnTo>
                    <a:pt x="38" y="0"/>
                  </a:lnTo>
                  <a:lnTo>
                    <a:pt x="28" y="17"/>
                  </a:lnTo>
                  <a:lnTo>
                    <a:pt x="27" y="26"/>
                  </a:lnTo>
                  <a:lnTo>
                    <a:pt x="25" y="24"/>
                  </a:lnTo>
                  <a:lnTo>
                    <a:pt x="25" y="17"/>
                  </a:lnTo>
                  <a:lnTo>
                    <a:pt x="31" y="4"/>
                  </a:lnTo>
                  <a:lnTo>
                    <a:pt x="0" y="10"/>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54" name="Freeform 53"/>
            <p:cNvSpPr>
              <a:spLocks/>
            </p:cNvSpPr>
            <p:nvPr/>
          </p:nvSpPr>
          <p:spPr bwMode="ltGray">
            <a:xfrm>
              <a:off x="936" y="896"/>
              <a:ext cx="613" cy="435"/>
            </a:xfrm>
            <a:custGeom>
              <a:avLst/>
              <a:gdLst>
                <a:gd name="T0" fmla="*/ 173 w 679"/>
                <a:gd name="T1" fmla="*/ 112 h 499"/>
                <a:gd name="T2" fmla="*/ 159 w 679"/>
                <a:gd name="T3" fmla="*/ 115 h 499"/>
                <a:gd name="T4" fmla="*/ 141 w 679"/>
                <a:gd name="T5" fmla="*/ 119 h 499"/>
                <a:gd name="T6" fmla="*/ 113 w 679"/>
                <a:gd name="T7" fmla="*/ 123 h 499"/>
                <a:gd name="T8" fmla="*/ 102 w 679"/>
                <a:gd name="T9" fmla="*/ 121 h 499"/>
                <a:gd name="T10" fmla="*/ 76 w 679"/>
                <a:gd name="T11" fmla="*/ 127 h 499"/>
                <a:gd name="T12" fmla="*/ 61 w 679"/>
                <a:gd name="T13" fmla="*/ 124 h 499"/>
                <a:gd name="T14" fmla="*/ 58 w 679"/>
                <a:gd name="T15" fmla="*/ 112 h 499"/>
                <a:gd name="T16" fmla="*/ 45 w 679"/>
                <a:gd name="T17" fmla="*/ 104 h 499"/>
                <a:gd name="T18" fmla="*/ 32 w 679"/>
                <a:gd name="T19" fmla="*/ 98 h 499"/>
                <a:gd name="T20" fmla="*/ 21 w 679"/>
                <a:gd name="T21" fmla="*/ 97 h 499"/>
                <a:gd name="T22" fmla="*/ 24 w 679"/>
                <a:gd name="T23" fmla="*/ 97 h 499"/>
                <a:gd name="T24" fmla="*/ 26 w 679"/>
                <a:gd name="T25" fmla="*/ 82 h 499"/>
                <a:gd name="T26" fmla="*/ 19 w 679"/>
                <a:gd name="T27" fmla="*/ 77 h 499"/>
                <a:gd name="T28" fmla="*/ 28 w 679"/>
                <a:gd name="T29" fmla="*/ 74 h 499"/>
                <a:gd name="T30" fmla="*/ 19 w 679"/>
                <a:gd name="T31" fmla="*/ 74 h 499"/>
                <a:gd name="T32" fmla="*/ 12 w 679"/>
                <a:gd name="T33" fmla="*/ 56 h 499"/>
                <a:gd name="T34" fmla="*/ 5 w 679"/>
                <a:gd name="T35" fmla="*/ 43 h 499"/>
                <a:gd name="T36" fmla="*/ 3 w 679"/>
                <a:gd name="T37" fmla="*/ 25 h 499"/>
                <a:gd name="T38" fmla="*/ 8 w 679"/>
                <a:gd name="T39" fmla="*/ 25 h 499"/>
                <a:gd name="T40" fmla="*/ 21 w 679"/>
                <a:gd name="T41" fmla="*/ 29 h 499"/>
                <a:gd name="T42" fmla="*/ 38 w 679"/>
                <a:gd name="T43" fmla="*/ 31 h 499"/>
                <a:gd name="T44" fmla="*/ 51 w 679"/>
                <a:gd name="T45" fmla="*/ 33 h 499"/>
                <a:gd name="T46" fmla="*/ 61 w 679"/>
                <a:gd name="T47" fmla="*/ 33 h 499"/>
                <a:gd name="T48" fmla="*/ 64 w 679"/>
                <a:gd name="T49" fmla="*/ 37 h 499"/>
                <a:gd name="T50" fmla="*/ 58 w 679"/>
                <a:gd name="T51" fmla="*/ 44 h 499"/>
                <a:gd name="T52" fmla="*/ 52 w 679"/>
                <a:gd name="T53" fmla="*/ 51 h 499"/>
                <a:gd name="T54" fmla="*/ 52 w 679"/>
                <a:gd name="T55" fmla="*/ 61 h 499"/>
                <a:gd name="T56" fmla="*/ 57 w 679"/>
                <a:gd name="T57" fmla="*/ 51 h 499"/>
                <a:gd name="T58" fmla="*/ 68 w 679"/>
                <a:gd name="T59" fmla="*/ 44 h 499"/>
                <a:gd name="T60" fmla="*/ 68 w 679"/>
                <a:gd name="T61" fmla="*/ 47 h 499"/>
                <a:gd name="T62" fmla="*/ 64 w 679"/>
                <a:gd name="T63" fmla="*/ 54 h 499"/>
                <a:gd name="T64" fmla="*/ 68 w 679"/>
                <a:gd name="T65" fmla="*/ 62 h 499"/>
                <a:gd name="T66" fmla="*/ 63 w 679"/>
                <a:gd name="T67" fmla="*/ 65 h 499"/>
                <a:gd name="T68" fmla="*/ 57 w 679"/>
                <a:gd name="T69" fmla="*/ 64 h 499"/>
                <a:gd name="T70" fmla="*/ 53 w 679"/>
                <a:gd name="T71" fmla="*/ 70 h 499"/>
                <a:gd name="T72" fmla="*/ 59 w 679"/>
                <a:gd name="T73" fmla="*/ 69 h 499"/>
                <a:gd name="T74" fmla="*/ 68 w 679"/>
                <a:gd name="T75" fmla="*/ 65 h 499"/>
                <a:gd name="T76" fmla="*/ 71 w 679"/>
                <a:gd name="T77" fmla="*/ 62 h 499"/>
                <a:gd name="T78" fmla="*/ 75 w 679"/>
                <a:gd name="T79" fmla="*/ 52 h 499"/>
                <a:gd name="T80" fmla="*/ 76 w 679"/>
                <a:gd name="T81" fmla="*/ 38 h 499"/>
                <a:gd name="T82" fmla="*/ 72 w 679"/>
                <a:gd name="T83" fmla="*/ 25 h 499"/>
                <a:gd name="T84" fmla="*/ 64 w 679"/>
                <a:gd name="T85" fmla="*/ 19 h 499"/>
                <a:gd name="T86" fmla="*/ 71 w 679"/>
                <a:gd name="T87" fmla="*/ 14 h 499"/>
                <a:gd name="T88" fmla="*/ 63 w 679"/>
                <a:gd name="T89" fmla="*/ 6 h 499"/>
                <a:gd name="T90" fmla="*/ 143 w 679"/>
                <a:gd name="T91" fmla="*/ 0 h 499"/>
                <a:gd name="T92" fmla="*/ 241 w 679"/>
                <a:gd name="T93" fmla="*/ 2 h 499"/>
                <a:gd name="T94" fmla="*/ 241 w 679"/>
                <a:gd name="T95" fmla="*/ 96 h 499"/>
                <a:gd name="T96" fmla="*/ 244 w 679"/>
                <a:gd name="T97" fmla="*/ 110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9"/>
                <a:gd name="T148" fmla="*/ 0 h 499"/>
                <a:gd name="T149" fmla="*/ 679 w 679"/>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9" h="499">
                  <a:moveTo>
                    <a:pt x="678" y="431"/>
                  </a:moveTo>
                  <a:lnTo>
                    <a:pt x="501" y="431"/>
                  </a:lnTo>
                  <a:lnTo>
                    <a:pt x="491" y="438"/>
                  </a:lnTo>
                  <a:lnTo>
                    <a:pt x="482" y="443"/>
                  </a:lnTo>
                  <a:lnTo>
                    <a:pt x="462" y="443"/>
                  </a:lnTo>
                  <a:lnTo>
                    <a:pt x="454" y="445"/>
                  </a:lnTo>
                  <a:lnTo>
                    <a:pt x="448" y="443"/>
                  </a:lnTo>
                  <a:lnTo>
                    <a:pt x="441" y="450"/>
                  </a:lnTo>
                  <a:lnTo>
                    <a:pt x="424" y="455"/>
                  </a:lnTo>
                  <a:lnTo>
                    <a:pt x="409" y="459"/>
                  </a:lnTo>
                  <a:lnTo>
                    <a:pt x="397" y="464"/>
                  </a:lnTo>
                  <a:lnTo>
                    <a:pt x="392" y="471"/>
                  </a:lnTo>
                  <a:lnTo>
                    <a:pt x="371" y="477"/>
                  </a:lnTo>
                  <a:lnTo>
                    <a:pt x="356" y="469"/>
                  </a:lnTo>
                  <a:lnTo>
                    <a:pt x="330" y="484"/>
                  </a:lnTo>
                  <a:lnTo>
                    <a:pt x="316" y="484"/>
                  </a:lnTo>
                  <a:lnTo>
                    <a:pt x="311" y="489"/>
                  </a:lnTo>
                  <a:lnTo>
                    <a:pt x="299" y="479"/>
                  </a:lnTo>
                  <a:lnTo>
                    <a:pt x="293" y="477"/>
                  </a:lnTo>
                  <a:lnTo>
                    <a:pt x="284" y="477"/>
                  </a:lnTo>
                  <a:lnTo>
                    <a:pt x="276" y="474"/>
                  </a:lnTo>
                  <a:lnTo>
                    <a:pt x="263" y="477"/>
                  </a:lnTo>
                  <a:lnTo>
                    <a:pt x="248" y="477"/>
                  </a:lnTo>
                  <a:lnTo>
                    <a:pt x="211" y="498"/>
                  </a:lnTo>
                  <a:lnTo>
                    <a:pt x="206" y="498"/>
                  </a:lnTo>
                  <a:lnTo>
                    <a:pt x="193" y="494"/>
                  </a:lnTo>
                  <a:lnTo>
                    <a:pt x="179" y="491"/>
                  </a:lnTo>
                  <a:lnTo>
                    <a:pt x="171" y="489"/>
                  </a:lnTo>
                  <a:lnTo>
                    <a:pt x="166" y="479"/>
                  </a:lnTo>
                  <a:lnTo>
                    <a:pt x="166" y="464"/>
                  </a:lnTo>
                  <a:lnTo>
                    <a:pt x="164" y="450"/>
                  </a:lnTo>
                  <a:lnTo>
                    <a:pt x="163" y="440"/>
                  </a:lnTo>
                  <a:lnTo>
                    <a:pt x="154" y="422"/>
                  </a:lnTo>
                  <a:lnTo>
                    <a:pt x="148" y="416"/>
                  </a:lnTo>
                  <a:lnTo>
                    <a:pt x="136" y="407"/>
                  </a:lnTo>
                  <a:lnTo>
                    <a:pt x="125" y="409"/>
                  </a:lnTo>
                  <a:lnTo>
                    <a:pt x="113" y="412"/>
                  </a:lnTo>
                  <a:lnTo>
                    <a:pt x="112" y="395"/>
                  </a:lnTo>
                  <a:lnTo>
                    <a:pt x="95" y="393"/>
                  </a:lnTo>
                  <a:lnTo>
                    <a:pt x="89" y="388"/>
                  </a:lnTo>
                  <a:lnTo>
                    <a:pt x="80" y="391"/>
                  </a:lnTo>
                  <a:lnTo>
                    <a:pt x="73" y="395"/>
                  </a:lnTo>
                  <a:lnTo>
                    <a:pt x="61" y="388"/>
                  </a:lnTo>
                  <a:lnTo>
                    <a:pt x="57" y="378"/>
                  </a:lnTo>
                  <a:lnTo>
                    <a:pt x="58" y="366"/>
                  </a:lnTo>
                  <a:lnTo>
                    <a:pt x="56" y="345"/>
                  </a:lnTo>
                  <a:lnTo>
                    <a:pt x="62" y="378"/>
                  </a:lnTo>
                  <a:lnTo>
                    <a:pt x="68" y="378"/>
                  </a:lnTo>
                  <a:lnTo>
                    <a:pt x="70" y="369"/>
                  </a:lnTo>
                  <a:lnTo>
                    <a:pt x="66" y="342"/>
                  </a:lnTo>
                  <a:lnTo>
                    <a:pt x="77" y="331"/>
                  </a:lnTo>
                  <a:lnTo>
                    <a:pt x="72" y="323"/>
                  </a:lnTo>
                  <a:lnTo>
                    <a:pt x="62" y="331"/>
                  </a:lnTo>
                  <a:lnTo>
                    <a:pt x="57" y="331"/>
                  </a:lnTo>
                  <a:lnTo>
                    <a:pt x="56" y="319"/>
                  </a:lnTo>
                  <a:lnTo>
                    <a:pt x="52" y="304"/>
                  </a:lnTo>
                  <a:lnTo>
                    <a:pt x="57" y="309"/>
                  </a:lnTo>
                  <a:lnTo>
                    <a:pt x="62" y="299"/>
                  </a:lnTo>
                  <a:lnTo>
                    <a:pt x="72" y="297"/>
                  </a:lnTo>
                  <a:lnTo>
                    <a:pt x="78" y="292"/>
                  </a:lnTo>
                  <a:lnTo>
                    <a:pt x="72" y="287"/>
                  </a:lnTo>
                  <a:lnTo>
                    <a:pt x="64" y="287"/>
                  </a:lnTo>
                  <a:lnTo>
                    <a:pt x="54" y="282"/>
                  </a:lnTo>
                  <a:lnTo>
                    <a:pt x="53" y="292"/>
                  </a:lnTo>
                  <a:lnTo>
                    <a:pt x="49" y="278"/>
                  </a:lnTo>
                  <a:lnTo>
                    <a:pt x="46" y="251"/>
                  </a:lnTo>
                  <a:lnTo>
                    <a:pt x="38" y="241"/>
                  </a:lnTo>
                  <a:lnTo>
                    <a:pt x="33" y="218"/>
                  </a:lnTo>
                  <a:lnTo>
                    <a:pt x="31" y="204"/>
                  </a:lnTo>
                  <a:lnTo>
                    <a:pt x="26" y="186"/>
                  </a:lnTo>
                  <a:lnTo>
                    <a:pt x="20" y="170"/>
                  </a:lnTo>
                  <a:lnTo>
                    <a:pt x="15" y="165"/>
                  </a:lnTo>
                  <a:lnTo>
                    <a:pt x="7" y="153"/>
                  </a:lnTo>
                  <a:lnTo>
                    <a:pt x="3" y="134"/>
                  </a:lnTo>
                  <a:lnTo>
                    <a:pt x="0" y="122"/>
                  </a:lnTo>
                  <a:lnTo>
                    <a:pt x="3" y="103"/>
                  </a:lnTo>
                  <a:lnTo>
                    <a:pt x="0" y="91"/>
                  </a:lnTo>
                  <a:lnTo>
                    <a:pt x="7" y="89"/>
                  </a:lnTo>
                  <a:lnTo>
                    <a:pt x="16" y="91"/>
                  </a:lnTo>
                  <a:lnTo>
                    <a:pt x="22" y="97"/>
                  </a:lnTo>
                  <a:lnTo>
                    <a:pt x="31" y="103"/>
                  </a:lnTo>
                  <a:lnTo>
                    <a:pt x="39" y="108"/>
                  </a:lnTo>
                  <a:lnTo>
                    <a:pt x="46" y="108"/>
                  </a:lnTo>
                  <a:lnTo>
                    <a:pt x="56" y="115"/>
                  </a:lnTo>
                  <a:lnTo>
                    <a:pt x="67" y="120"/>
                  </a:lnTo>
                  <a:lnTo>
                    <a:pt x="78" y="122"/>
                  </a:lnTo>
                  <a:lnTo>
                    <a:pt x="92" y="120"/>
                  </a:lnTo>
                  <a:lnTo>
                    <a:pt x="106" y="124"/>
                  </a:lnTo>
                  <a:lnTo>
                    <a:pt x="113" y="127"/>
                  </a:lnTo>
                  <a:lnTo>
                    <a:pt x="126" y="127"/>
                  </a:lnTo>
                  <a:lnTo>
                    <a:pt x="134" y="129"/>
                  </a:lnTo>
                  <a:lnTo>
                    <a:pt x="143" y="127"/>
                  </a:lnTo>
                  <a:lnTo>
                    <a:pt x="148" y="137"/>
                  </a:lnTo>
                  <a:lnTo>
                    <a:pt x="157" y="134"/>
                  </a:lnTo>
                  <a:lnTo>
                    <a:pt x="166" y="141"/>
                  </a:lnTo>
                  <a:lnTo>
                    <a:pt x="171" y="127"/>
                  </a:lnTo>
                  <a:lnTo>
                    <a:pt x="169" y="141"/>
                  </a:lnTo>
                  <a:lnTo>
                    <a:pt x="175" y="141"/>
                  </a:lnTo>
                  <a:lnTo>
                    <a:pt x="175" y="131"/>
                  </a:lnTo>
                  <a:lnTo>
                    <a:pt x="181" y="144"/>
                  </a:lnTo>
                  <a:lnTo>
                    <a:pt x="178" y="153"/>
                  </a:lnTo>
                  <a:lnTo>
                    <a:pt x="176" y="170"/>
                  </a:lnTo>
                  <a:lnTo>
                    <a:pt x="169" y="179"/>
                  </a:lnTo>
                  <a:lnTo>
                    <a:pt x="162" y="172"/>
                  </a:lnTo>
                  <a:lnTo>
                    <a:pt x="163" y="185"/>
                  </a:lnTo>
                  <a:lnTo>
                    <a:pt x="157" y="191"/>
                  </a:lnTo>
                  <a:lnTo>
                    <a:pt x="151" y="199"/>
                  </a:lnTo>
                  <a:lnTo>
                    <a:pt x="145" y="204"/>
                  </a:lnTo>
                  <a:lnTo>
                    <a:pt x="140" y="220"/>
                  </a:lnTo>
                  <a:lnTo>
                    <a:pt x="138" y="230"/>
                  </a:lnTo>
                  <a:lnTo>
                    <a:pt x="136" y="240"/>
                  </a:lnTo>
                  <a:lnTo>
                    <a:pt x="145" y="240"/>
                  </a:lnTo>
                  <a:lnTo>
                    <a:pt x="158" y="232"/>
                  </a:lnTo>
                  <a:lnTo>
                    <a:pt x="148" y="234"/>
                  </a:lnTo>
                  <a:lnTo>
                    <a:pt x="149" y="216"/>
                  </a:lnTo>
                  <a:lnTo>
                    <a:pt x="157" y="204"/>
                  </a:lnTo>
                  <a:lnTo>
                    <a:pt x="171" y="194"/>
                  </a:lnTo>
                  <a:lnTo>
                    <a:pt x="175" y="179"/>
                  </a:lnTo>
                  <a:lnTo>
                    <a:pt x="182" y="168"/>
                  </a:lnTo>
                  <a:lnTo>
                    <a:pt x="188" y="170"/>
                  </a:lnTo>
                  <a:lnTo>
                    <a:pt x="183" y="158"/>
                  </a:lnTo>
                  <a:lnTo>
                    <a:pt x="193" y="160"/>
                  </a:lnTo>
                  <a:lnTo>
                    <a:pt x="194" y="172"/>
                  </a:lnTo>
                  <a:lnTo>
                    <a:pt x="188" y="186"/>
                  </a:lnTo>
                  <a:lnTo>
                    <a:pt x="182" y="183"/>
                  </a:lnTo>
                  <a:lnTo>
                    <a:pt x="183" y="196"/>
                  </a:lnTo>
                  <a:lnTo>
                    <a:pt x="176" y="211"/>
                  </a:lnTo>
                  <a:lnTo>
                    <a:pt x="182" y="213"/>
                  </a:lnTo>
                  <a:lnTo>
                    <a:pt x="189" y="209"/>
                  </a:lnTo>
                  <a:lnTo>
                    <a:pt x="194" y="218"/>
                  </a:lnTo>
                  <a:lnTo>
                    <a:pt x="189" y="232"/>
                  </a:lnTo>
                  <a:lnTo>
                    <a:pt x="188" y="246"/>
                  </a:lnTo>
                  <a:lnTo>
                    <a:pt x="179" y="246"/>
                  </a:lnTo>
                  <a:lnTo>
                    <a:pt x="182" y="237"/>
                  </a:lnTo>
                  <a:lnTo>
                    <a:pt x="176" y="237"/>
                  </a:lnTo>
                  <a:lnTo>
                    <a:pt x="173" y="256"/>
                  </a:lnTo>
                  <a:lnTo>
                    <a:pt x="166" y="256"/>
                  </a:lnTo>
                  <a:lnTo>
                    <a:pt x="169" y="241"/>
                  </a:lnTo>
                  <a:lnTo>
                    <a:pt x="163" y="244"/>
                  </a:lnTo>
                  <a:lnTo>
                    <a:pt x="156" y="249"/>
                  </a:lnTo>
                  <a:lnTo>
                    <a:pt x="148" y="258"/>
                  </a:lnTo>
                  <a:lnTo>
                    <a:pt x="145" y="271"/>
                  </a:lnTo>
                  <a:lnTo>
                    <a:pt x="156" y="268"/>
                  </a:lnTo>
                  <a:lnTo>
                    <a:pt x="150" y="278"/>
                  </a:lnTo>
                  <a:lnTo>
                    <a:pt x="156" y="276"/>
                  </a:lnTo>
                  <a:lnTo>
                    <a:pt x="157" y="285"/>
                  </a:lnTo>
                  <a:lnTo>
                    <a:pt x="160" y="271"/>
                  </a:lnTo>
                  <a:lnTo>
                    <a:pt x="166" y="272"/>
                  </a:lnTo>
                  <a:lnTo>
                    <a:pt x="172" y="276"/>
                  </a:lnTo>
                  <a:lnTo>
                    <a:pt x="178" y="276"/>
                  </a:lnTo>
                  <a:lnTo>
                    <a:pt x="186" y="263"/>
                  </a:lnTo>
                  <a:lnTo>
                    <a:pt x="188" y="254"/>
                  </a:lnTo>
                  <a:lnTo>
                    <a:pt x="191" y="244"/>
                  </a:lnTo>
                  <a:lnTo>
                    <a:pt x="198" y="251"/>
                  </a:lnTo>
                  <a:lnTo>
                    <a:pt x="203" y="254"/>
                  </a:lnTo>
                  <a:lnTo>
                    <a:pt x="200" y="244"/>
                  </a:lnTo>
                  <a:lnTo>
                    <a:pt x="206" y="240"/>
                  </a:lnTo>
                  <a:lnTo>
                    <a:pt x="207" y="225"/>
                  </a:lnTo>
                  <a:lnTo>
                    <a:pt x="201" y="206"/>
                  </a:lnTo>
                  <a:lnTo>
                    <a:pt x="207" y="206"/>
                  </a:lnTo>
                  <a:lnTo>
                    <a:pt x="204" y="191"/>
                  </a:lnTo>
                  <a:lnTo>
                    <a:pt x="204" y="179"/>
                  </a:lnTo>
                  <a:lnTo>
                    <a:pt x="207" y="165"/>
                  </a:lnTo>
                  <a:lnTo>
                    <a:pt x="211" y="151"/>
                  </a:lnTo>
                  <a:lnTo>
                    <a:pt x="218" y="146"/>
                  </a:lnTo>
                  <a:lnTo>
                    <a:pt x="207" y="131"/>
                  </a:lnTo>
                  <a:lnTo>
                    <a:pt x="204" y="113"/>
                  </a:lnTo>
                  <a:lnTo>
                    <a:pt x="204" y="103"/>
                  </a:lnTo>
                  <a:lnTo>
                    <a:pt x="199" y="97"/>
                  </a:lnTo>
                  <a:lnTo>
                    <a:pt x="189" y="91"/>
                  </a:lnTo>
                  <a:lnTo>
                    <a:pt x="181" y="86"/>
                  </a:lnTo>
                  <a:lnTo>
                    <a:pt x="178" y="76"/>
                  </a:lnTo>
                  <a:lnTo>
                    <a:pt x="185" y="74"/>
                  </a:lnTo>
                  <a:lnTo>
                    <a:pt x="194" y="81"/>
                  </a:lnTo>
                  <a:lnTo>
                    <a:pt x="196" y="67"/>
                  </a:lnTo>
                  <a:lnTo>
                    <a:pt x="196" y="53"/>
                  </a:lnTo>
                  <a:lnTo>
                    <a:pt x="189" y="33"/>
                  </a:lnTo>
                  <a:lnTo>
                    <a:pt x="182" y="41"/>
                  </a:lnTo>
                  <a:lnTo>
                    <a:pt x="175" y="33"/>
                  </a:lnTo>
                  <a:lnTo>
                    <a:pt x="175" y="24"/>
                  </a:lnTo>
                  <a:lnTo>
                    <a:pt x="169" y="19"/>
                  </a:lnTo>
                  <a:lnTo>
                    <a:pt x="172" y="10"/>
                  </a:lnTo>
                  <a:lnTo>
                    <a:pt x="334" y="2"/>
                  </a:lnTo>
                  <a:lnTo>
                    <a:pt x="397" y="0"/>
                  </a:lnTo>
                  <a:lnTo>
                    <a:pt x="510" y="0"/>
                  </a:lnTo>
                  <a:lnTo>
                    <a:pt x="566" y="2"/>
                  </a:lnTo>
                  <a:lnTo>
                    <a:pt x="635" y="0"/>
                  </a:lnTo>
                  <a:lnTo>
                    <a:pt x="670" y="2"/>
                  </a:lnTo>
                  <a:lnTo>
                    <a:pt x="670" y="237"/>
                  </a:lnTo>
                  <a:lnTo>
                    <a:pt x="668" y="251"/>
                  </a:lnTo>
                  <a:lnTo>
                    <a:pt x="670" y="271"/>
                  </a:lnTo>
                  <a:lnTo>
                    <a:pt x="670" y="376"/>
                  </a:lnTo>
                  <a:lnTo>
                    <a:pt x="675" y="393"/>
                  </a:lnTo>
                  <a:lnTo>
                    <a:pt x="675" y="402"/>
                  </a:lnTo>
                  <a:lnTo>
                    <a:pt x="675" y="422"/>
                  </a:lnTo>
                  <a:lnTo>
                    <a:pt x="678" y="431"/>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55" name="Freeform 54"/>
            <p:cNvSpPr>
              <a:spLocks/>
            </p:cNvSpPr>
            <p:nvPr/>
          </p:nvSpPr>
          <p:spPr bwMode="ltGray">
            <a:xfrm>
              <a:off x="1071" y="932"/>
              <a:ext cx="21" cy="17"/>
            </a:xfrm>
            <a:custGeom>
              <a:avLst/>
              <a:gdLst>
                <a:gd name="T0" fmla="*/ 6 w 23"/>
                <a:gd name="T1" fmla="*/ 3 h 20"/>
                <a:gd name="T2" fmla="*/ 7 w 23"/>
                <a:gd name="T3" fmla="*/ 3 h 20"/>
                <a:gd name="T4" fmla="*/ 9 w 23"/>
                <a:gd name="T5" fmla="*/ 3 h 20"/>
                <a:gd name="T6" fmla="*/ 9 w 23"/>
                <a:gd name="T7" fmla="*/ 3 h 20"/>
                <a:gd name="T8" fmla="*/ 5 w 23"/>
                <a:gd name="T9" fmla="*/ 2 h 20"/>
                <a:gd name="T10" fmla="*/ 5 w 23"/>
                <a:gd name="T11" fmla="*/ 0 h 20"/>
                <a:gd name="T12" fmla="*/ 5 w 23"/>
                <a:gd name="T13" fmla="*/ 3 h 20"/>
                <a:gd name="T14" fmla="*/ 3 w 23"/>
                <a:gd name="T15" fmla="*/ 3 h 20"/>
                <a:gd name="T16" fmla="*/ 0 w 23"/>
                <a:gd name="T17" fmla="*/ 3 h 20"/>
                <a:gd name="T18" fmla="*/ 1 w 23"/>
                <a:gd name="T19" fmla="*/ 4 h 20"/>
                <a:gd name="T20" fmla="*/ 4 w 23"/>
                <a:gd name="T21" fmla="*/ 3 h 20"/>
                <a:gd name="T22" fmla="*/ 5 w 23"/>
                <a:gd name="T23" fmla="*/ 4 h 20"/>
                <a:gd name="T24" fmla="*/ 5 w 23"/>
                <a:gd name="T25" fmla="*/ 4 h 20"/>
                <a:gd name="T26" fmla="*/ 5 w 23"/>
                <a:gd name="T27" fmla="*/ 3 h 20"/>
                <a:gd name="T28" fmla="*/ 5 w 23"/>
                <a:gd name="T29" fmla="*/ 3 h 20"/>
                <a:gd name="T30" fmla="*/ 5 w 23"/>
                <a:gd name="T31" fmla="*/ 3 h 20"/>
                <a:gd name="T32" fmla="*/ 5 w 23"/>
                <a:gd name="T33" fmla="*/ 3 h 20"/>
                <a:gd name="T34" fmla="*/ 6 w 23"/>
                <a:gd name="T35" fmla="*/ 3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0"/>
                <a:gd name="T56" fmla="*/ 23 w 2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0">
                  <a:moveTo>
                    <a:pt x="16" y="16"/>
                  </a:moveTo>
                  <a:lnTo>
                    <a:pt x="17" y="12"/>
                  </a:lnTo>
                  <a:lnTo>
                    <a:pt x="22" y="10"/>
                  </a:lnTo>
                  <a:lnTo>
                    <a:pt x="21" y="6"/>
                  </a:lnTo>
                  <a:lnTo>
                    <a:pt x="10" y="2"/>
                  </a:lnTo>
                  <a:lnTo>
                    <a:pt x="7" y="0"/>
                  </a:lnTo>
                  <a:lnTo>
                    <a:pt x="6" y="6"/>
                  </a:lnTo>
                  <a:lnTo>
                    <a:pt x="3" y="6"/>
                  </a:lnTo>
                  <a:lnTo>
                    <a:pt x="0" y="12"/>
                  </a:lnTo>
                  <a:lnTo>
                    <a:pt x="1" y="19"/>
                  </a:lnTo>
                  <a:lnTo>
                    <a:pt x="4" y="14"/>
                  </a:lnTo>
                  <a:lnTo>
                    <a:pt x="7" y="19"/>
                  </a:lnTo>
                  <a:lnTo>
                    <a:pt x="12" y="19"/>
                  </a:lnTo>
                  <a:lnTo>
                    <a:pt x="8" y="12"/>
                  </a:lnTo>
                  <a:lnTo>
                    <a:pt x="8" y="6"/>
                  </a:lnTo>
                  <a:lnTo>
                    <a:pt x="12" y="6"/>
                  </a:lnTo>
                  <a:lnTo>
                    <a:pt x="13" y="14"/>
                  </a:lnTo>
                  <a:lnTo>
                    <a:pt x="16" y="16"/>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56" name="Freeform 55"/>
            <p:cNvSpPr>
              <a:spLocks/>
            </p:cNvSpPr>
            <p:nvPr/>
          </p:nvSpPr>
          <p:spPr bwMode="ltGray">
            <a:xfrm>
              <a:off x="1077" y="955"/>
              <a:ext cx="15" cy="17"/>
            </a:xfrm>
            <a:custGeom>
              <a:avLst/>
              <a:gdLst>
                <a:gd name="T0" fmla="*/ 4 w 17"/>
                <a:gd name="T1" fmla="*/ 3 h 20"/>
                <a:gd name="T2" fmla="*/ 4 w 17"/>
                <a:gd name="T3" fmla="*/ 3 h 20"/>
                <a:gd name="T4" fmla="*/ 4 w 17"/>
                <a:gd name="T5" fmla="*/ 3 h 20"/>
                <a:gd name="T6" fmla="*/ 4 w 17"/>
                <a:gd name="T7" fmla="*/ 3 h 20"/>
                <a:gd name="T8" fmla="*/ 4 w 17"/>
                <a:gd name="T9" fmla="*/ 3 h 20"/>
                <a:gd name="T10" fmla="*/ 4 w 17"/>
                <a:gd name="T11" fmla="*/ 0 h 20"/>
                <a:gd name="T12" fmla="*/ 2 w 17"/>
                <a:gd name="T13" fmla="*/ 3 h 20"/>
                <a:gd name="T14" fmla="*/ 2 w 17"/>
                <a:gd name="T15" fmla="*/ 3 h 20"/>
                <a:gd name="T16" fmla="*/ 0 w 17"/>
                <a:gd name="T17" fmla="*/ 3 h 20"/>
                <a:gd name="T18" fmla="*/ 0 w 17"/>
                <a:gd name="T19" fmla="*/ 3 h 20"/>
                <a:gd name="T20" fmla="*/ 1 w 17"/>
                <a:gd name="T21" fmla="*/ 3 h 20"/>
                <a:gd name="T22" fmla="*/ 4 w 17"/>
                <a:gd name="T23" fmla="*/ 3 h 20"/>
                <a:gd name="T24" fmla="*/ 4 w 17"/>
                <a:gd name="T25" fmla="*/ 4 h 20"/>
                <a:gd name="T26" fmla="*/ 4 w 17"/>
                <a:gd name="T27" fmla="*/ 4 h 20"/>
                <a:gd name="T28" fmla="*/ 4 w 17"/>
                <a:gd name="T29" fmla="*/ 3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0"/>
                <a:gd name="T47" fmla="*/ 17 w 17"/>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0">
                  <a:moveTo>
                    <a:pt x="16" y="14"/>
                  </a:moveTo>
                  <a:lnTo>
                    <a:pt x="14" y="12"/>
                  </a:lnTo>
                  <a:lnTo>
                    <a:pt x="10" y="12"/>
                  </a:lnTo>
                  <a:lnTo>
                    <a:pt x="8" y="9"/>
                  </a:lnTo>
                  <a:lnTo>
                    <a:pt x="8" y="3"/>
                  </a:lnTo>
                  <a:lnTo>
                    <a:pt x="5" y="0"/>
                  </a:lnTo>
                  <a:lnTo>
                    <a:pt x="2" y="3"/>
                  </a:lnTo>
                  <a:lnTo>
                    <a:pt x="2" y="7"/>
                  </a:lnTo>
                  <a:lnTo>
                    <a:pt x="0" y="7"/>
                  </a:lnTo>
                  <a:lnTo>
                    <a:pt x="0" y="12"/>
                  </a:lnTo>
                  <a:lnTo>
                    <a:pt x="1" y="14"/>
                  </a:lnTo>
                  <a:lnTo>
                    <a:pt x="5" y="14"/>
                  </a:lnTo>
                  <a:lnTo>
                    <a:pt x="5" y="19"/>
                  </a:lnTo>
                  <a:lnTo>
                    <a:pt x="14" y="19"/>
                  </a:lnTo>
                  <a:lnTo>
                    <a:pt x="16" y="14"/>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57" name="Freeform 56"/>
            <p:cNvSpPr>
              <a:spLocks/>
            </p:cNvSpPr>
            <p:nvPr/>
          </p:nvSpPr>
          <p:spPr bwMode="ltGray">
            <a:xfrm>
              <a:off x="1090" y="976"/>
              <a:ext cx="33" cy="61"/>
            </a:xfrm>
            <a:custGeom>
              <a:avLst/>
              <a:gdLst>
                <a:gd name="T0" fmla="*/ 14 w 36"/>
                <a:gd name="T1" fmla="*/ 17 h 70"/>
                <a:gd name="T2" fmla="*/ 13 w 36"/>
                <a:gd name="T3" fmla="*/ 17 h 70"/>
                <a:gd name="T4" fmla="*/ 13 w 36"/>
                <a:gd name="T5" fmla="*/ 15 h 70"/>
                <a:gd name="T6" fmla="*/ 10 w 36"/>
                <a:gd name="T7" fmla="*/ 15 h 70"/>
                <a:gd name="T8" fmla="*/ 10 w 36"/>
                <a:gd name="T9" fmla="*/ 15 h 70"/>
                <a:gd name="T10" fmla="*/ 8 w 36"/>
                <a:gd name="T11" fmla="*/ 15 h 70"/>
                <a:gd name="T12" fmla="*/ 9 w 36"/>
                <a:gd name="T13" fmla="*/ 14 h 70"/>
                <a:gd name="T14" fmla="*/ 5 w 36"/>
                <a:gd name="T15" fmla="*/ 14 h 70"/>
                <a:gd name="T16" fmla="*/ 5 w 36"/>
                <a:gd name="T17" fmla="*/ 12 h 70"/>
                <a:gd name="T18" fmla="*/ 5 w 36"/>
                <a:gd name="T19" fmla="*/ 10 h 70"/>
                <a:gd name="T20" fmla="*/ 5 w 36"/>
                <a:gd name="T21" fmla="*/ 9 h 70"/>
                <a:gd name="T22" fmla="*/ 5 w 36"/>
                <a:gd name="T23" fmla="*/ 9 h 70"/>
                <a:gd name="T24" fmla="*/ 4 w 36"/>
                <a:gd name="T25" fmla="*/ 8 h 70"/>
                <a:gd name="T26" fmla="*/ 1 w 36"/>
                <a:gd name="T27" fmla="*/ 6 h 70"/>
                <a:gd name="T28" fmla="*/ 0 w 36"/>
                <a:gd name="T29" fmla="*/ 5 h 70"/>
                <a:gd name="T30" fmla="*/ 5 w 36"/>
                <a:gd name="T31" fmla="*/ 3 h 70"/>
                <a:gd name="T32" fmla="*/ 5 w 36"/>
                <a:gd name="T33" fmla="*/ 0 h 70"/>
                <a:gd name="T34" fmla="*/ 5 w 36"/>
                <a:gd name="T35" fmla="*/ 0 h 70"/>
                <a:gd name="T36" fmla="*/ 5 w 36"/>
                <a:gd name="T37" fmla="*/ 3 h 70"/>
                <a:gd name="T38" fmla="*/ 7 w 36"/>
                <a:gd name="T39" fmla="*/ 3 h 70"/>
                <a:gd name="T40" fmla="*/ 9 w 36"/>
                <a:gd name="T41" fmla="*/ 3 h 70"/>
                <a:gd name="T42" fmla="*/ 10 w 36"/>
                <a:gd name="T43" fmla="*/ 3 h 70"/>
                <a:gd name="T44" fmla="*/ 8 w 36"/>
                <a:gd name="T45" fmla="*/ 3 h 70"/>
                <a:gd name="T46" fmla="*/ 5 w 36"/>
                <a:gd name="T47" fmla="*/ 3 h 70"/>
                <a:gd name="T48" fmla="*/ 5 w 36"/>
                <a:gd name="T49" fmla="*/ 4 h 70"/>
                <a:gd name="T50" fmla="*/ 5 w 36"/>
                <a:gd name="T51" fmla="*/ 3 h 70"/>
                <a:gd name="T52" fmla="*/ 5 w 36"/>
                <a:gd name="T53" fmla="*/ 5 h 70"/>
                <a:gd name="T54" fmla="*/ 5 w 36"/>
                <a:gd name="T55" fmla="*/ 6 h 70"/>
                <a:gd name="T56" fmla="*/ 4 w 36"/>
                <a:gd name="T57" fmla="*/ 6 h 70"/>
                <a:gd name="T58" fmla="*/ 5 w 36"/>
                <a:gd name="T59" fmla="*/ 6 h 70"/>
                <a:gd name="T60" fmla="*/ 5 w 36"/>
                <a:gd name="T61" fmla="*/ 8 h 70"/>
                <a:gd name="T62" fmla="*/ 8 w 36"/>
                <a:gd name="T63" fmla="*/ 10 h 70"/>
                <a:gd name="T64" fmla="*/ 9 w 36"/>
                <a:gd name="T65" fmla="*/ 13 h 70"/>
                <a:gd name="T66" fmla="*/ 10 w 36"/>
                <a:gd name="T67" fmla="*/ 12 h 70"/>
                <a:gd name="T68" fmla="*/ 10 w 36"/>
                <a:gd name="T69" fmla="*/ 10 h 70"/>
                <a:gd name="T70" fmla="*/ 11 w 36"/>
                <a:gd name="T71" fmla="*/ 10 h 70"/>
                <a:gd name="T72" fmla="*/ 13 w 36"/>
                <a:gd name="T73" fmla="*/ 12 h 70"/>
                <a:gd name="T74" fmla="*/ 15 w 36"/>
                <a:gd name="T75" fmla="*/ 14 h 70"/>
                <a:gd name="T76" fmla="*/ 15 w 36"/>
                <a:gd name="T77" fmla="*/ 17 h 70"/>
                <a:gd name="T78" fmla="*/ 14 w 36"/>
                <a:gd name="T79" fmla="*/ 17 h 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
                <a:gd name="T121" fmla="*/ 0 h 70"/>
                <a:gd name="T122" fmla="*/ 36 w 36"/>
                <a:gd name="T123" fmla="*/ 70 h 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 h="70">
                  <a:moveTo>
                    <a:pt x="33" y="69"/>
                  </a:moveTo>
                  <a:lnTo>
                    <a:pt x="29" y="67"/>
                  </a:lnTo>
                  <a:lnTo>
                    <a:pt x="28" y="57"/>
                  </a:lnTo>
                  <a:lnTo>
                    <a:pt x="23" y="57"/>
                  </a:lnTo>
                  <a:lnTo>
                    <a:pt x="22" y="60"/>
                  </a:lnTo>
                  <a:lnTo>
                    <a:pt x="18" y="57"/>
                  </a:lnTo>
                  <a:lnTo>
                    <a:pt x="20" y="55"/>
                  </a:lnTo>
                  <a:lnTo>
                    <a:pt x="15" y="53"/>
                  </a:lnTo>
                  <a:lnTo>
                    <a:pt x="14" y="48"/>
                  </a:lnTo>
                  <a:lnTo>
                    <a:pt x="13" y="38"/>
                  </a:lnTo>
                  <a:lnTo>
                    <a:pt x="13" y="34"/>
                  </a:lnTo>
                  <a:lnTo>
                    <a:pt x="9" y="34"/>
                  </a:lnTo>
                  <a:lnTo>
                    <a:pt x="4" y="30"/>
                  </a:lnTo>
                  <a:lnTo>
                    <a:pt x="1" y="24"/>
                  </a:lnTo>
                  <a:lnTo>
                    <a:pt x="0" y="19"/>
                  </a:lnTo>
                  <a:lnTo>
                    <a:pt x="7" y="3"/>
                  </a:lnTo>
                  <a:lnTo>
                    <a:pt x="9" y="0"/>
                  </a:lnTo>
                  <a:lnTo>
                    <a:pt x="14" y="0"/>
                  </a:lnTo>
                  <a:lnTo>
                    <a:pt x="14" y="5"/>
                  </a:lnTo>
                  <a:lnTo>
                    <a:pt x="17" y="5"/>
                  </a:lnTo>
                  <a:lnTo>
                    <a:pt x="20" y="7"/>
                  </a:lnTo>
                  <a:lnTo>
                    <a:pt x="23" y="12"/>
                  </a:lnTo>
                  <a:lnTo>
                    <a:pt x="18" y="14"/>
                  </a:lnTo>
                  <a:lnTo>
                    <a:pt x="14" y="14"/>
                  </a:lnTo>
                  <a:lnTo>
                    <a:pt x="13" y="17"/>
                  </a:lnTo>
                  <a:lnTo>
                    <a:pt x="10" y="14"/>
                  </a:lnTo>
                  <a:lnTo>
                    <a:pt x="10" y="19"/>
                  </a:lnTo>
                  <a:lnTo>
                    <a:pt x="6" y="22"/>
                  </a:lnTo>
                  <a:lnTo>
                    <a:pt x="4" y="24"/>
                  </a:lnTo>
                  <a:lnTo>
                    <a:pt x="10" y="24"/>
                  </a:lnTo>
                  <a:lnTo>
                    <a:pt x="15" y="30"/>
                  </a:lnTo>
                  <a:lnTo>
                    <a:pt x="18" y="40"/>
                  </a:lnTo>
                  <a:lnTo>
                    <a:pt x="20" y="50"/>
                  </a:lnTo>
                  <a:lnTo>
                    <a:pt x="22" y="48"/>
                  </a:lnTo>
                  <a:lnTo>
                    <a:pt x="22" y="43"/>
                  </a:lnTo>
                  <a:lnTo>
                    <a:pt x="25" y="40"/>
                  </a:lnTo>
                  <a:lnTo>
                    <a:pt x="29" y="46"/>
                  </a:lnTo>
                  <a:lnTo>
                    <a:pt x="35" y="55"/>
                  </a:lnTo>
                  <a:lnTo>
                    <a:pt x="35" y="65"/>
                  </a:lnTo>
                  <a:lnTo>
                    <a:pt x="33" y="69"/>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58" name="Freeform 57"/>
            <p:cNvSpPr>
              <a:spLocks/>
            </p:cNvSpPr>
            <p:nvPr/>
          </p:nvSpPr>
          <p:spPr bwMode="ltGray">
            <a:xfrm>
              <a:off x="1059" y="944"/>
              <a:ext cx="16" cy="24"/>
            </a:xfrm>
            <a:custGeom>
              <a:avLst/>
              <a:gdLst>
                <a:gd name="T0" fmla="*/ 8 w 17"/>
                <a:gd name="T1" fmla="*/ 4 h 27"/>
                <a:gd name="T2" fmla="*/ 8 w 17"/>
                <a:gd name="T3" fmla="*/ 4 h 27"/>
                <a:gd name="T4" fmla="*/ 8 w 17"/>
                <a:gd name="T5" fmla="*/ 4 h 27"/>
                <a:gd name="T6" fmla="*/ 8 w 17"/>
                <a:gd name="T7" fmla="*/ 4 h 27"/>
                <a:gd name="T8" fmla="*/ 5 w 17"/>
                <a:gd name="T9" fmla="*/ 0 h 27"/>
                <a:gd name="T10" fmla="*/ 1 w 17"/>
                <a:gd name="T11" fmla="*/ 2 h 27"/>
                <a:gd name="T12" fmla="*/ 1 w 17"/>
                <a:gd name="T13" fmla="*/ 4 h 27"/>
                <a:gd name="T14" fmla="*/ 0 w 17"/>
                <a:gd name="T15" fmla="*/ 4 h 27"/>
                <a:gd name="T16" fmla="*/ 1 w 17"/>
                <a:gd name="T17" fmla="*/ 5 h 27"/>
                <a:gd name="T18" fmla="*/ 6 w 17"/>
                <a:gd name="T19" fmla="*/ 7 h 27"/>
                <a:gd name="T20" fmla="*/ 8 w 17"/>
                <a:gd name="T21" fmla="*/ 7 h 27"/>
                <a:gd name="T22" fmla="*/ 8 w 17"/>
                <a:gd name="T23" fmla="*/ 8 h 27"/>
                <a:gd name="T24" fmla="*/ 8 w 17"/>
                <a:gd name="T25" fmla="*/ 8 h 27"/>
                <a:gd name="T26" fmla="*/ 8 w 17"/>
                <a:gd name="T27" fmla="*/ 6 h 27"/>
                <a:gd name="T28" fmla="*/ 8 w 17"/>
                <a:gd name="T29" fmla="*/ 4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7"/>
                <a:gd name="T47" fmla="*/ 17 w 17"/>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7">
                  <a:moveTo>
                    <a:pt x="16" y="15"/>
                  </a:moveTo>
                  <a:lnTo>
                    <a:pt x="14" y="12"/>
                  </a:lnTo>
                  <a:lnTo>
                    <a:pt x="12" y="12"/>
                  </a:lnTo>
                  <a:lnTo>
                    <a:pt x="8" y="7"/>
                  </a:lnTo>
                  <a:lnTo>
                    <a:pt x="5" y="0"/>
                  </a:lnTo>
                  <a:lnTo>
                    <a:pt x="1" y="2"/>
                  </a:lnTo>
                  <a:lnTo>
                    <a:pt x="1" y="7"/>
                  </a:lnTo>
                  <a:lnTo>
                    <a:pt x="0" y="12"/>
                  </a:lnTo>
                  <a:lnTo>
                    <a:pt x="1" y="17"/>
                  </a:lnTo>
                  <a:lnTo>
                    <a:pt x="6" y="21"/>
                  </a:lnTo>
                  <a:lnTo>
                    <a:pt x="9" y="21"/>
                  </a:lnTo>
                  <a:lnTo>
                    <a:pt x="14" y="26"/>
                  </a:lnTo>
                  <a:lnTo>
                    <a:pt x="16" y="24"/>
                  </a:lnTo>
                  <a:lnTo>
                    <a:pt x="13" y="19"/>
                  </a:lnTo>
                  <a:lnTo>
                    <a:pt x="16" y="15"/>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59" name="Freeform 58"/>
            <p:cNvSpPr>
              <a:spLocks/>
            </p:cNvSpPr>
            <p:nvPr/>
          </p:nvSpPr>
          <p:spPr bwMode="ltGray">
            <a:xfrm>
              <a:off x="4261" y="1945"/>
              <a:ext cx="390" cy="431"/>
            </a:xfrm>
            <a:custGeom>
              <a:avLst/>
              <a:gdLst>
                <a:gd name="T0" fmla="*/ 15 w 432"/>
                <a:gd name="T1" fmla="*/ 113 h 494"/>
                <a:gd name="T2" fmla="*/ 12 w 432"/>
                <a:gd name="T3" fmla="*/ 109 h 494"/>
                <a:gd name="T4" fmla="*/ 6 w 432"/>
                <a:gd name="T5" fmla="*/ 101 h 494"/>
                <a:gd name="T6" fmla="*/ 5 w 432"/>
                <a:gd name="T7" fmla="*/ 93 h 494"/>
                <a:gd name="T8" fmla="*/ 3 w 432"/>
                <a:gd name="T9" fmla="*/ 88 h 494"/>
                <a:gd name="T10" fmla="*/ 5 w 432"/>
                <a:gd name="T11" fmla="*/ 80 h 494"/>
                <a:gd name="T12" fmla="*/ 14 w 432"/>
                <a:gd name="T13" fmla="*/ 75 h 494"/>
                <a:gd name="T14" fmla="*/ 13 w 432"/>
                <a:gd name="T15" fmla="*/ 67 h 494"/>
                <a:gd name="T16" fmla="*/ 16 w 432"/>
                <a:gd name="T17" fmla="*/ 61 h 494"/>
                <a:gd name="T18" fmla="*/ 22 w 432"/>
                <a:gd name="T19" fmla="*/ 61 h 494"/>
                <a:gd name="T20" fmla="*/ 27 w 432"/>
                <a:gd name="T21" fmla="*/ 63 h 494"/>
                <a:gd name="T22" fmla="*/ 27 w 432"/>
                <a:gd name="T23" fmla="*/ 57 h 494"/>
                <a:gd name="T24" fmla="*/ 31 w 432"/>
                <a:gd name="T25" fmla="*/ 50 h 494"/>
                <a:gd name="T26" fmla="*/ 36 w 432"/>
                <a:gd name="T27" fmla="*/ 44 h 494"/>
                <a:gd name="T28" fmla="*/ 42 w 432"/>
                <a:gd name="T29" fmla="*/ 45 h 494"/>
                <a:gd name="T30" fmla="*/ 47 w 432"/>
                <a:gd name="T31" fmla="*/ 43 h 494"/>
                <a:gd name="T32" fmla="*/ 55 w 432"/>
                <a:gd name="T33" fmla="*/ 33 h 494"/>
                <a:gd name="T34" fmla="*/ 58 w 432"/>
                <a:gd name="T35" fmla="*/ 27 h 494"/>
                <a:gd name="T36" fmla="*/ 61 w 432"/>
                <a:gd name="T37" fmla="*/ 17 h 494"/>
                <a:gd name="T38" fmla="*/ 63 w 432"/>
                <a:gd name="T39" fmla="*/ 9 h 494"/>
                <a:gd name="T40" fmla="*/ 63 w 432"/>
                <a:gd name="T41" fmla="*/ 0 h 494"/>
                <a:gd name="T42" fmla="*/ 98 w 432"/>
                <a:gd name="T43" fmla="*/ 33 h 494"/>
                <a:gd name="T44" fmla="*/ 105 w 432"/>
                <a:gd name="T45" fmla="*/ 50 h 494"/>
                <a:gd name="T46" fmla="*/ 112 w 432"/>
                <a:gd name="T47" fmla="*/ 44 h 494"/>
                <a:gd name="T48" fmla="*/ 118 w 432"/>
                <a:gd name="T49" fmla="*/ 40 h 494"/>
                <a:gd name="T50" fmla="*/ 124 w 432"/>
                <a:gd name="T51" fmla="*/ 39 h 494"/>
                <a:gd name="T52" fmla="*/ 131 w 432"/>
                <a:gd name="T53" fmla="*/ 40 h 494"/>
                <a:gd name="T54" fmla="*/ 133 w 432"/>
                <a:gd name="T55" fmla="*/ 38 h 494"/>
                <a:gd name="T56" fmla="*/ 141 w 432"/>
                <a:gd name="T57" fmla="*/ 35 h 494"/>
                <a:gd name="T58" fmla="*/ 147 w 432"/>
                <a:gd name="T59" fmla="*/ 38 h 494"/>
                <a:gd name="T60" fmla="*/ 153 w 432"/>
                <a:gd name="T61" fmla="*/ 42 h 494"/>
                <a:gd name="T62" fmla="*/ 153 w 432"/>
                <a:gd name="T63" fmla="*/ 46 h 494"/>
                <a:gd name="T64" fmla="*/ 151 w 432"/>
                <a:gd name="T65" fmla="*/ 55 h 494"/>
                <a:gd name="T66" fmla="*/ 135 w 432"/>
                <a:gd name="T67" fmla="*/ 44 h 494"/>
                <a:gd name="T68" fmla="*/ 132 w 432"/>
                <a:gd name="T69" fmla="*/ 53 h 494"/>
                <a:gd name="T70" fmla="*/ 127 w 432"/>
                <a:gd name="T71" fmla="*/ 58 h 494"/>
                <a:gd name="T72" fmla="*/ 122 w 432"/>
                <a:gd name="T73" fmla="*/ 63 h 494"/>
                <a:gd name="T74" fmla="*/ 114 w 432"/>
                <a:gd name="T75" fmla="*/ 65 h 494"/>
                <a:gd name="T76" fmla="*/ 109 w 432"/>
                <a:gd name="T77" fmla="*/ 73 h 494"/>
                <a:gd name="T78" fmla="*/ 108 w 432"/>
                <a:gd name="T79" fmla="*/ 78 h 494"/>
                <a:gd name="T80" fmla="*/ 99 w 432"/>
                <a:gd name="T81" fmla="*/ 80 h 494"/>
                <a:gd name="T82" fmla="*/ 92 w 432"/>
                <a:gd name="T83" fmla="*/ 78 h 494"/>
                <a:gd name="T84" fmla="*/ 88 w 432"/>
                <a:gd name="T85" fmla="*/ 86 h 494"/>
                <a:gd name="T86" fmla="*/ 85 w 432"/>
                <a:gd name="T87" fmla="*/ 92 h 494"/>
                <a:gd name="T88" fmla="*/ 76 w 432"/>
                <a:gd name="T89" fmla="*/ 104 h 494"/>
                <a:gd name="T90" fmla="*/ 73 w 432"/>
                <a:gd name="T91" fmla="*/ 111 h 494"/>
                <a:gd name="T92" fmla="*/ 71 w 432"/>
                <a:gd name="T93" fmla="*/ 116 h 494"/>
                <a:gd name="T94" fmla="*/ 68 w 432"/>
                <a:gd name="T95" fmla="*/ 116 h 494"/>
                <a:gd name="T96" fmla="*/ 57 w 432"/>
                <a:gd name="T97" fmla="*/ 118 h 494"/>
                <a:gd name="T98" fmla="*/ 52 w 432"/>
                <a:gd name="T99" fmla="*/ 122 h 494"/>
                <a:gd name="T100" fmla="*/ 44 w 432"/>
                <a:gd name="T101" fmla="*/ 125 h 494"/>
                <a:gd name="T102" fmla="*/ 40 w 432"/>
                <a:gd name="T103" fmla="*/ 122 h 494"/>
                <a:gd name="T104" fmla="*/ 33 w 432"/>
                <a:gd name="T105" fmla="*/ 126 h 494"/>
                <a:gd name="T106" fmla="*/ 27 w 432"/>
                <a:gd name="T107" fmla="*/ 122 h 494"/>
                <a:gd name="T108" fmla="*/ 22 w 432"/>
                <a:gd name="T109" fmla="*/ 118 h 494"/>
                <a:gd name="T110" fmla="*/ 21 w 432"/>
                <a:gd name="T111" fmla="*/ 113 h 4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2"/>
                <a:gd name="T169" fmla="*/ 0 h 494"/>
                <a:gd name="T170" fmla="*/ 432 w 432"/>
                <a:gd name="T171" fmla="*/ 494 h 4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2" h="494">
                  <a:moveTo>
                    <a:pt x="59" y="446"/>
                  </a:moveTo>
                  <a:lnTo>
                    <a:pt x="47" y="446"/>
                  </a:lnTo>
                  <a:lnTo>
                    <a:pt x="43" y="443"/>
                  </a:lnTo>
                  <a:lnTo>
                    <a:pt x="41" y="436"/>
                  </a:lnTo>
                  <a:lnTo>
                    <a:pt x="36" y="434"/>
                  </a:lnTo>
                  <a:lnTo>
                    <a:pt x="32" y="429"/>
                  </a:lnTo>
                  <a:lnTo>
                    <a:pt x="28" y="414"/>
                  </a:lnTo>
                  <a:lnTo>
                    <a:pt x="20" y="407"/>
                  </a:lnTo>
                  <a:lnTo>
                    <a:pt x="17" y="395"/>
                  </a:lnTo>
                  <a:lnTo>
                    <a:pt x="14" y="393"/>
                  </a:lnTo>
                  <a:lnTo>
                    <a:pt x="14" y="384"/>
                  </a:lnTo>
                  <a:lnTo>
                    <a:pt x="5" y="368"/>
                  </a:lnTo>
                  <a:lnTo>
                    <a:pt x="0" y="362"/>
                  </a:lnTo>
                  <a:lnTo>
                    <a:pt x="5" y="352"/>
                  </a:lnTo>
                  <a:lnTo>
                    <a:pt x="3" y="344"/>
                  </a:lnTo>
                  <a:lnTo>
                    <a:pt x="5" y="336"/>
                  </a:lnTo>
                  <a:lnTo>
                    <a:pt x="5" y="317"/>
                  </a:lnTo>
                  <a:lnTo>
                    <a:pt x="12" y="318"/>
                  </a:lnTo>
                  <a:lnTo>
                    <a:pt x="26" y="314"/>
                  </a:lnTo>
                  <a:lnTo>
                    <a:pt x="29" y="294"/>
                  </a:lnTo>
                  <a:lnTo>
                    <a:pt x="38" y="292"/>
                  </a:lnTo>
                  <a:lnTo>
                    <a:pt x="36" y="282"/>
                  </a:lnTo>
                  <a:lnTo>
                    <a:pt x="36" y="275"/>
                  </a:lnTo>
                  <a:lnTo>
                    <a:pt x="35" y="263"/>
                  </a:lnTo>
                  <a:lnTo>
                    <a:pt x="43" y="257"/>
                  </a:lnTo>
                  <a:lnTo>
                    <a:pt x="43" y="248"/>
                  </a:lnTo>
                  <a:lnTo>
                    <a:pt x="45" y="239"/>
                  </a:lnTo>
                  <a:lnTo>
                    <a:pt x="48" y="235"/>
                  </a:lnTo>
                  <a:lnTo>
                    <a:pt x="53" y="232"/>
                  </a:lnTo>
                  <a:lnTo>
                    <a:pt x="61" y="237"/>
                  </a:lnTo>
                  <a:lnTo>
                    <a:pt x="63" y="248"/>
                  </a:lnTo>
                  <a:lnTo>
                    <a:pt x="69" y="242"/>
                  </a:lnTo>
                  <a:lnTo>
                    <a:pt x="75" y="245"/>
                  </a:lnTo>
                  <a:lnTo>
                    <a:pt x="75" y="232"/>
                  </a:lnTo>
                  <a:lnTo>
                    <a:pt x="71" y="228"/>
                  </a:lnTo>
                  <a:lnTo>
                    <a:pt x="75" y="223"/>
                  </a:lnTo>
                  <a:lnTo>
                    <a:pt x="76" y="209"/>
                  </a:lnTo>
                  <a:lnTo>
                    <a:pt x="80" y="202"/>
                  </a:lnTo>
                  <a:lnTo>
                    <a:pt x="85" y="194"/>
                  </a:lnTo>
                  <a:lnTo>
                    <a:pt x="91" y="197"/>
                  </a:lnTo>
                  <a:lnTo>
                    <a:pt x="94" y="189"/>
                  </a:lnTo>
                  <a:lnTo>
                    <a:pt x="100" y="177"/>
                  </a:lnTo>
                  <a:lnTo>
                    <a:pt x="104" y="175"/>
                  </a:lnTo>
                  <a:lnTo>
                    <a:pt x="108" y="181"/>
                  </a:lnTo>
                  <a:lnTo>
                    <a:pt x="116" y="179"/>
                  </a:lnTo>
                  <a:lnTo>
                    <a:pt x="121" y="177"/>
                  </a:lnTo>
                  <a:lnTo>
                    <a:pt x="129" y="170"/>
                  </a:lnTo>
                  <a:lnTo>
                    <a:pt x="133" y="165"/>
                  </a:lnTo>
                  <a:lnTo>
                    <a:pt x="140" y="155"/>
                  </a:lnTo>
                  <a:lnTo>
                    <a:pt x="152" y="144"/>
                  </a:lnTo>
                  <a:lnTo>
                    <a:pt x="154" y="134"/>
                  </a:lnTo>
                  <a:lnTo>
                    <a:pt x="154" y="125"/>
                  </a:lnTo>
                  <a:lnTo>
                    <a:pt x="157" y="117"/>
                  </a:lnTo>
                  <a:lnTo>
                    <a:pt x="159" y="105"/>
                  </a:lnTo>
                  <a:lnTo>
                    <a:pt x="164" y="96"/>
                  </a:lnTo>
                  <a:lnTo>
                    <a:pt x="165" y="86"/>
                  </a:lnTo>
                  <a:lnTo>
                    <a:pt x="169" y="64"/>
                  </a:lnTo>
                  <a:lnTo>
                    <a:pt x="174" y="53"/>
                  </a:lnTo>
                  <a:lnTo>
                    <a:pt x="177" y="43"/>
                  </a:lnTo>
                  <a:lnTo>
                    <a:pt x="175" y="34"/>
                  </a:lnTo>
                  <a:lnTo>
                    <a:pt x="177" y="24"/>
                  </a:lnTo>
                  <a:lnTo>
                    <a:pt x="171" y="7"/>
                  </a:lnTo>
                  <a:lnTo>
                    <a:pt x="175" y="0"/>
                  </a:lnTo>
                  <a:lnTo>
                    <a:pt x="183" y="0"/>
                  </a:lnTo>
                  <a:lnTo>
                    <a:pt x="183" y="132"/>
                  </a:lnTo>
                  <a:lnTo>
                    <a:pt x="275" y="132"/>
                  </a:lnTo>
                  <a:lnTo>
                    <a:pt x="275" y="206"/>
                  </a:lnTo>
                  <a:lnTo>
                    <a:pt x="285" y="194"/>
                  </a:lnTo>
                  <a:lnTo>
                    <a:pt x="291" y="191"/>
                  </a:lnTo>
                  <a:lnTo>
                    <a:pt x="295" y="184"/>
                  </a:lnTo>
                  <a:lnTo>
                    <a:pt x="305" y="175"/>
                  </a:lnTo>
                  <a:lnTo>
                    <a:pt x="310" y="167"/>
                  </a:lnTo>
                  <a:lnTo>
                    <a:pt x="320" y="173"/>
                  </a:lnTo>
                  <a:lnTo>
                    <a:pt x="325" y="165"/>
                  </a:lnTo>
                  <a:lnTo>
                    <a:pt x="329" y="158"/>
                  </a:lnTo>
                  <a:lnTo>
                    <a:pt x="332" y="155"/>
                  </a:lnTo>
                  <a:lnTo>
                    <a:pt x="338" y="144"/>
                  </a:lnTo>
                  <a:lnTo>
                    <a:pt x="343" y="155"/>
                  </a:lnTo>
                  <a:lnTo>
                    <a:pt x="352" y="160"/>
                  </a:lnTo>
                  <a:lnTo>
                    <a:pt x="357" y="160"/>
                  </a:lnTo>
                  <a:lnTo>
                    <a:pt x="363" y="160"/>
                  </a:lnTo>
                  <a:lnTo>
                    <a:pt x="365" y="153"/>
                  </a:lnTo>
                  <a:lnTo>
                    <a:pt x="366" y="146"/>
                  </a:lnTo>
                  <a:lnTo>
                    <a:pt x="371" y="148"/>
                  </a:lnTo>
                  <a:lnTo>
                    <a:pt x="378" y="146"/>
                  </a:lnTo>
                  <a:lnTo>
                    <a:pt x="385" y="139"/>
                  </a:lnTo>
                  <a:lnTo>
                    <a:pt x="392" y="139"/>
                  </a:lnTo>
                  <a:lnTo>
                    <a:pt x="404" y="148"/>
                  </a:lnTo>
                  <a:lnTo>
                    <a:pt x="409" y="148"/>
                  </a:lnTo>
                  <a:lnTo>
                    <a:pt x="412" y="150"/>
                  </a:lnTo>
                  <a:lnTo>
                    <a:pt x="417" y="148"/>
                  </a:lnTo>
                  <a:lnTo>
                    <a:pt x="416" y="158"/>
                  </a:lnTo>
                  <a:lnTo>
                    <a:pt x="425" y="163"/>
                  </a:lnTo>
                  <a:lnTo>
                    <a:pt x="423" y="175"/>
                  </a:lnTo>
                  <a:lnTo>
                    <a:pt x="427" y="177"/>
                  </a:lnTo>
                  <a:lnTo>
                    <a:pt x="426" y="184"/>
                  </a:lnTo>
                  <a:lnTo>
                    <a:pt x="431" y="189"/>
                  </a:lnTo>
                  <a:lnTo>
                    <a:pt x="423" y="202"/>
                  </a:lnTo>
                  <a:lnTo>
                    <a:pt x="420" y="216"/>
                  </a:lnTo>
                  <a:lnTo>
                    <a:pt x="401" y="197"/>
                  </a:lnTo>
                  <a:lnTo>
                    <a:pt x="384" y="179"/>
                  </a:lnTo>
                  <a:lnTo>
                    <a:pt x="375" y="170"/>
                  </a:lnTo>
                  <a:lnTo>
                    <a:pt x="372" y="177"/>
                  </a:lnTo>
                  <a:lnTo>
                    <a:pt x="366" y="197"/>
                  </a:lnTo>
                  <a:lnTo>
                    <a:pt x="365" y="209"/>
                  </a:lnTo>
                  <a:lnTo>
                    <a:pt x="366" y="216"/>
                  </a:lnTo>
                  <a:lnTo>
                    <a:pt x="359" y="223"/>
                  </a:lnTo>
                  <a:lnTo>
                    <a:pt x="355" y="230"/>
                  </a:lnTo>
                  <a:lnTo>
                    <a:pt x="352" y="237"/>
                  </a:lnTo>
                  <a:lnTo>
                    <a:pt x="344" y="248"/>
                  </a:lnTo>
                  <a:lnTo>
                    <a:pt x="340" y="245"/>
                  </a:lnTo>
                  <a:lnTo>
                    <a:pt x="332" y="259"/>
                  </a:lnTo>
                  <a:lnTo>
                    <a:pt x="329" y="271"/>
                  </a:lnTo>
                  <a:lnTo>
                    <a:pt x="318" y="259"/>
                  </a:lnTo>
                  <a:lnTo>
                    <a:pt x="312" y="263"/>
                  </a:lnTo>
                  <a:lnTo>
                    <a:pt x="310" y="275"/>
                  </a:lnTo>
                  <a:lnTo>
                    <a:pt x="305" y="285"/>
                  </a:lnTo>
                  <a:lnTo>
                    <a:pt x="303" y="292"/>
                  </a:lnTo>
                  <a:lnTo>
                    <a:pt x="301" y="300"/>
                  </a:lnTo>
                  <a:lnTo>
                    <a:pt x="299" y="306"/>
                  </a:lnTo>
                  <a:lnTo>
                    <a:pt x="294" y="317"/>
                  </a:lnTo>
                  <a:lnTo>
                    <a:pt x="285" y="318"/>
                  </a:lnTo>
                  <a:lnTo>
                    <a:pt x="276" y="317"/>
                  </a:lnTo>
                  <a:lnTo>
                    <a:pt x="270" y="302"/>
                  </a:lnTo>
                  <a:lnTo>
                    <a:pt x="262" y="294"/>
                  </a:lnTo>
                  <a:lnTo>
                    <a:pt x="256" y="304"/>
                  </a:lnTo>
                  <a:lnTo>
                    <a:pt x="256" y="317"/>
                  </a:lnTo>
                  <a:lnTo>
                    <a:pt x="254" y="323"/>
                  </a:lnTo>
                  <a:lnTo>
                    <a:pt x="248" y="333"/>
                  </a:lnTo>
                  <a:lnTo>
                    <a:pt x="245" y="342"/>
                  </a:lnTo>
                  <a:lnTo>
                    <a:pt x="239" y="350"/>
                  </a:lnTo>
                  <a:lnTo>
                    <a:pt x="236" y="359"/>
                  </a:lnTo>
                  <a:lnTo>
                    <a:pt x="227" y="384"/>
                  </a:lnTo>
                  <a:lnTo>
                    <a:pt x="220" y="391"/>
                  </a:lnTo>
                  <a:lnTo>
                    <a:pt x="211" y="405"/>
                  </a:lnTo>
                  <a:lnTo>
                    <a:pt x="207" y="414"/>
                  </a:lnTo>
                  <a:lnTo>
                    <a:pt x="204" y="424"/>
                  </a:lnTo>
                  <a:lnTo>
                    <a:pt x="205" y="431"/>
                  </a:lnTo>
                  <a:lnTo>
                    <a:pt x="211" y="436"/>
                  </a:lnTo>
                  <a:lnTo>
                    <a:pt x="201" y="443"/>
                  </a:lnTo>
                  <a:lnTo>
                    <a:pt x="198" y="453"/>
                  </a:lnTo>
                  <a:lnTo>
                    <a:pt x="192" y="460"/>
                  </a:lnTo>
                  <a:lnTo>
                    <a:pt x="188" y="462"/>
                  </a:lnTo>
                  <a:lnTo>
                    <a:pt x="187" y="455"/>
                  </a:lnTo>
                  <a:lnTo>
                    <a:pt x="181" y="457"/>
                  </a:lnTo>
                  <a:lnTo>
                    <a:pt x="162" y="470"/>
                  </a:lnTo>
                  <a:lnTo>
                    <a:pt x="156" y="462"/>
                  </a:lnTo>
                  <a:lnTo>
                    <a:pt x="152" y="470"/>
                  </a:lnTo>
                  <a:lnTo>
                    <a:pt x="156" y="474"/>
                  </a:lnTo>
                  <a:lnTo>
                    <a:pt x="146" y="481"/>
                  </a:lnTo>
                  <a:lnTo>
                    <a:pt x="136" y="484"/>
                  </a:lnTo>
                  <a:lnTo>
                    <a:pt x="131" y="484"/>
                  </a:lnTo>
                  <a:lnTo>
                    <a:pt x="124" y="489"/>
                  </a:lnTo>
                  <a:lnTo>
                    <a:pt x="118" y="489"/>
                  </a:lnTo>
                  <a:lnTo>
                    <a:pt x="115" y="481"/>
                  </a:lnTo>
                  <a:lnTo>
                    <a:pt x="111" y="477"/>
                  </a:lnTo>
                  <a:lnTo>
                    <a:pt x="105" y="484"/>
                  </a:lnTo>
                  <a:lnTo>
                    <a:pt x="100" y="489"/>
                  </a:lnTo>
                  <a:lnTo>
                    <a:pt x="92" y="493"/>
                  </a:lnTo>
                  <a:lnTo>
                    <a:pt x="84" y="493"/>
                  </a:lnTo>
                  <a:lnTo>
                    <a:pt x="77" y="489"/>
                  </a:lnTo>
                  <a:lnTo>
                    <a:pt x="73" y="481"/>
                  </a:lnTo>
                  <a:lnTo>
                    <a:pt x="67" y="481"/>
                  </a:lnTo>
                  <a:lnTo>
                    <a:pt x="61" y="472"/>
                  </a:lnTo>
                  <a:lnTo>
                    <a:pt x="60" y="462"/>
                  </a:lnTo>
                  <a:lnTo>
                    <a:pt x="56" y="455"/>
                  </a:lnTo>
                  <a:lnTo>
                    <a:pt x="60" y="453"/>
                  </a:lnTo>
                  <a:lnTo>
                    <a:pt x="59" y="446"/>
                  </a:lnTo>
                </a:path>
              </a:pathLst>
            </a:custGeom>
            <a:solidFill>
              <a:srgbClr val="D4D4D4"/>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60" name="Freeform 59"/>
            <p:cNvSpPr>
              <a:spLocks/>
            </p:cNvSpPr>
            <p:nvPr/>
          </p:nvSpPr>
          <p:spPr bwMode="ltGray">
            <a:xfrm>
              <a:off x="3448" y="1155"/>
              <a:ext cx="470" cy="559"/>
            </a:xfrm>
            <a:custGeom>
              <a:avLst/>
              <a:gdLst>
                <a:gd name="T0" fmla="*/ 69 w 520"/>
                <a:gd name="T1" fmla="*/ 159 h 640"/>
                <a:gd name="T2" fmla="*/ 59 w 520"/>
                <a:gd name="T3" fmla="*/ 150 h 640"/>
                <a:gd name="T4" fmla="*/ 56 w 520"/>
                <a:gd name="T5" fmla="*/ 140 h 640"/>
                <a:gd name="T6" fmla="*/ 53 w 520"/>
                <a:gd name="T7" fmla="*/ 129 h 640"/>
                <a:gd name="T8" fmla="*/ 52 w 520"/>
                <a:gd name="T9" fmla="*/ 121 h 640"/>
                <a:gd name="T10" fmla="*/ 48 w 520"/>
                <a:gd name="T11" fmla="*/ 112 h 640"/>
                <a:gd name="T12" fmla="*/ 38 w 520"/>
                <a:gd name="T13" fmla="*/ 103 h 640"/>
                <a:gd name="T14" fmla="*/ 25 w 520"/>
                <a:gd name="T15" fmla="*/ 93 h 640"/>
                <a:gd name="T16" fmla="*/ 14 w 520"/>
                <a:gd name="T17" fmla="*/ 87 h 640"/>
                <a:gd name="T18" fmla="*/ 8 w 520"/>
                <a:gd name="T19" fmla="*/ 83 h 640"/>
                <a:gd name="T20" fmla="*/ 5 w 520"/>
                <a:gd name="T21" fmla="*/ 79 h 640"/>
                <a:gd name="T22" fmla="*/ 5 w 520"/>
                <a:gd name="T23" fmla="*/ 66 h 640"/>
                <a:gd name="T24" fmla="*/ 5 w 520"/>
                <a:gd name="T25" fmla="*/ 52 h 640"/>
                <a:gd name="T26" fmla="*/ 5 w 520"/>
                <a:gd name="T27" fmla="*/ 45 h 640"/>
                <a:gd name="T28" fmla="*/ 12 w 520"/>
                <a:gd name="T29" fmla="*/ 36 h 640"/>
                <a:gd name="T30" fmla="*/ 20 w 520"/>
                <a:gd name="T31" fmla="*/ 30 h 640"/>
                <a:gd name="T32" fmla="*/ 22 w 520"/>
                <a:gd name="T33" fmla="*/ 10 h 640"/>
                <a:gd name="T34" fmla="*/ 34 w 520"/>
                <a:gd name="T35" fmla="*/ 10 h 640"/>
                <a:gd name="T36" fmla="*/ 50 w 520"/>
                <a:gd name="T37" fmla="*/ 6 h 640"/>
                <a:gd name="T38" fmla="*/ 59 w 520"/>
                <a:gd name="T39" fmla="*/ 3 h 640"/>
                <a:gd name="T40" fmla="*/ 70 w 520"/>
                <a:gd name="T41" fmla="*/ 3 h 640"/>
                <a:gd name="T42" fmla="*/ 70 w 520"/>
                <a:gd name="T43" fmla="*/ 10 h 640"/>
                <a:gd name="T44" fmla="*/ 80 w 520"/>
                <a:gd name="T45" fmla="*/ 14 h 640"/>
                <a:gd name="T46" fmla="*/ 88 w 520"/>
                <a:gd name="T47" fmla="*/ 18 h 640"/>
                <a:gd name="T48" fmla="*/ 103 w 520"/>
                <a:gd name="T49" fmla="*/ 26 h 640"/>
                <a:gd name="T50" fmla="*/ 122 w 520"/>
                <a:gd name="T51" fmla="*/ 30 h 640"/>
                <a:gd name="T52" fmla="*/ 133 w 520"/>
                <a:gd name="T53" fmla="*/ 34 h 640"/>
                <a:gd name="T54" fmla="*/ 141 w 520"/>
                <a:gd name="T55" fmla="*/ 34 h 640"/>
                <a:gd name="T56" fmla="*/ 153 w 520"/>
                <a:gd name="T57" fmla="*/ 39 h 640"/>
                <a:gd name="T58" fmla="*/ 160 w 520"/>
                <a:gd name="T59" fmla="*/ 45 h 640"/>
                <a:gd name="T60" fmla="*/ 162 w 520"/>
                <a:gd name="T61" fmla="*/ 52 h 640"/>
                <a:gd name="T62" fmla="*/ 165 w 520"/>
                <a:gd name="T63" fmla="*/ 58 h 640"/>
                <a:gd name="T64" fmla="*/ 169 w 520"/>
                <a:gd name="T65" fmla="*/ 69 h 640"/>
                <a:gd name="T66" fmla="*/ 163 w 520"/>
                <a:gd name="T67" fmla="*/ 75 h 640"/>
                <a:gd name="T68" fmla="*/ 156 w 520"/>
                <a:gd name="T69" fmla="*/ 86 h 640"/>
                <a:gd name="T70" fmla="*/ 160 w 520"/>
                <a:gd name="T71" fmla="*/ 87 h 640"/>
                <a:gd name="T72" fmla="*/ 167 w 520"/>
                <a:gd name="T73" fmla="*/ 79 h 640"/>
                <a:gd name="T74" fmla="*/ 174 w 520"/>
                <a:gd name="T75" fmla="*/ 76 h 640"/>
                <a:gd name="T76" fmla="*/ 179 w 520"/>
                <a:gd name="T77" fmla="*/ 71 h 640"/>
                <a:gd name="T78" fmla="*/ 186 w 520"/>
                <a:gd name="T79" fmla="*/ 62 h 640"/>
                <a:gd name="T80" fmla="*/ 187 w 520"/>
                <a:gd name="T81" fmla="*/ 69 h 640"/>
                <a:gd name="T82" fmla="*/ 180 w 520"/>
                <a:gd name="T83" fmla="*/ 77 h 640"/>
                <a:gd name="T84" fmla="*/ 173 w 520"/>
                <a:gd name="T85" fmla="*/ 94 h 640"/>
                <a:gd name="T86" fmla="*/ 167 w 520"/>
                <a:gd name="T87" fmla="*/ 107 h 640"/>
                <a:gd name="T88" fmla="*/ 165 w 520"/>
                <a:gd name="T89" fmla="*/ 116 h 640"/>
                <a:gd name="T90" fmla="*/ 164 w 520"/>
                <a:gd name="T91" fmla="*/ 129 h 640"/>
                <a:gd name="T92" fmla="*/ 160 w 520"/>
                <a:gd name="T93" fmla="*/ 140 h 640"/>
                <a:gd name="T94" fmla="*/ 162 w 520"/>
                <a:gd name="T95" fmla="*/ 154 h 640"/>
                <a:gd name="T96" fmla="*/ 162 w 520"/>
                <a:gd name="T97" fmla="*/ 162 h 640"/>
                <a:gd name="T98" fmla="*/ 132 w 520"/>
                <a:gd name="T99" fmla="*/ 165 h 640"/>
                <a:gd name="T100" fmla="*/ 72 w 520"/>
                <a:gd name="T101" fmla="*/ 164 h 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0"/>
                <a:gd name="T154" fmla="*/ 0 h 640"/>
                <a:gd name="T155" fmla="*/ 520 w 520"/>
                <a:gd name="T156" fmla="*/ 640 h 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0" h="640">
                  <a:moveTo>
                    <a:pt x="198" y="637"/>
                  </a:moveTo>
                  <a:lnTo>
                    <a:pt x="197" y="627"/>
                  </a:lnTo>
                  <a:lnTo>
                    <a:pt x="188" y="615"/>
                  </a:lnTo>
                  <a:lnTo>
                    <a:pt x="182" y="613"/>
                  </a:lnTo>
                  <a:lnTo>
                    <a:pt x="166" y="606"/>
                  </a:lnTo>
                  <a:lnTo>
                    <a:pt x="159" y="584"/>
                  </a:lnTo>
                  <a:lnTo>
                    <a:pt x="153" y="567"/>
                  </a:lnTo>
                  <a:lnTo>
                    <a:pt x="151" y="556"/>
                  </a:lnTo>
                  <a:lnTo>
                    <a:pt x="154" y="541"/>
                  </a:lnTo>
                  <a:lnTo>
                    <a:pt x="162" y="529"/>
                  </a:lnTo>
                  <a:lnTo>
                    <a:pt x="153" y="514"/>
                  </a:lnTo>
                  <a:lnTo>
                    <a:pt x="147" y="500"/>
                  </a:lnTo>
                  <a:lnTo>
                    <a:pt x="144" y="486"/>
                  </a:lnTo>
                  <a:lnTo>
                    <a:pt x="146" y="477"/>
                  </a:lnTo>
                  <a:lnTo>
                    <a:pt x="143" y="467"/>
                  </a:lnTo>
                  <a:lnTo>
                    <a:pt x="146" y="455"/>
                  </a:lnTo>
                  <a:lnTo>
                    <a:pt x="144" y="445"/>
                  </a:lnTo>
                  <a:lnTo>
                    <a:pt x="135" y="433"/>
                  </a:lnTo>
                  <a:lnTo>
                    <a:pt x="123" y="421"/>
                  </a:lnTo>
                  <a:lnTo>
                    <a:pt x="114" y="412"/>
                  </a:lnTo>
                  <a:lnTo>
                    <a:pt x="103" y="402"/>
                  </a:lnTo>
                  <a:lnTo>
                    <a:pt x="93" y="395"/>
                  </a:lnTo>
                  <a:lnTo>
                    <a:pt x="89" y="384"/>
                  </a:lnTo>
                  <a:lnTo>
                    <a:pt x="70" y="361"/>
                  </a:lnTo>
                  <a:lnTo>
                    <a:pt x="57" y="357"/>
                  </a:lnTo>
                  <a:lnTo>
                    <a:pt x="48" y="342"/>
                  </a:lnTo>
                  <a:lnTo>
                    <a:pt x="41" y="340"/>
                  </a:lnTo>
                  <a:lnTo>
                    <a:pt x="34" y="340"/>
                  </a:lnTo>
                  <a:lnTo>
                    <a:pt x="27" y="335"/>
                  </a:lnTo>
                  <a:lnTo>
                    <a:pt x="21" y="323"/>
                  </a:lnTo>
                  <a:lnTo>
                    <a:pt x="15" y="321"/>
                  </a:lnTo>
                  <a:lnTo>
                    <a:pt x="8" y="314"/>
                  </a:lnTo>
                  <a:lnTo>
                    <a:pt x="10" y="304"/>
                  </a:lnTo>
                  <a:lnTo>
                    <a:pt x="13" y="285"/>
                  </a:lnTo>
                  <a:lnTo>
                    <a:pt x="8" y="268"/>
                  </a:lnTo>
                  <a:lnTo>
                    <a:pt x="12" y="258"/>
                  </a:lnTo>
                  <a:lnTo>
                    <a:pt x="12" y="237"/>
                  </a:lnTo>
                  <a:lnTo>
                    <a:pt x="16" y="225"/>
                  </a:lnTo>
                  <a:lnTo>
                    <a:pt x="12" y="199"/>
                  </a:lnTo>
                  <a:lnTo>
                    <a:pt x="0" y="197"/>
                  </a:lnTo>
                  <a:lnTo>
                    <a:pt x="1" y="177"/>
                  </a:lnTo>
                  <a:lnTo>
                    <a:pt x="8" y="169"/>
                  </a:lnTo>
                  <a:lnTo>
                    <a:pt x="12" y="158"/>
                  </a:lnTo>
                  <a:lnTo>
                    <a:pt x="19" y="148"/>
                  </a:lnTo>
                  <a:lnTo>
                    <a:pt x="32" y="138"/>
                  </a:lnTo>
                  <a:lnTo>
                    <a:pt x="38" y="136"/>
                  </a:lnTo>
                  <a:lnTo>
                    <a:pt x="48" y="131"/>
                  </a:lnTo>
                  <a:lnTo>
                    <a:pt x="54" y="112"/>
                  </a:lnTo>
                  <a:lnTo>
                    <a:pt x="54" y="74"/>
                  </a:lnTo>
                  <a:lnTo>
                    <a:pt x="52" y="40"/>
                  </a:lnTo>
                  <a:lnTo>
                    <a:pt x="60" y="38"/>
                  </a:lnTo>
                  <a:lnTo>
                    <a:pt x="65" y="29"/>
                  </a:lnTo>
                  <a:lnTo>
                    <a:pt x="81" y="38"/>
                  </a:lnTo>
                  <a:lnTo>
                    <a:pt x="95" y="38"/>
                  </a:lnTo>
                  <a:lnTo>
                    <a:pt x="107" y="34"/>
                  </a:lnTo>
                  <a:lnTo>
                    <a:pt x="123" y="29"/>
                  </a:lnTo>
                  <a:lnTo>
                    <a:pt x="138" y="22"/>
                  </a:lnTo>
                  <a:lnTo>
                    <a:pt x="146" y="14"/>
                  </a:lnTo>
                  <a:lnTo>
                    <a:pt x="153" y="17"/>
                  </a:lnTo>
                  <a:lnTo>
                    <a:pt x="165" y="9"/>
                  </a:lnTo>
                  <a:lnTo>
                    <a:pt x="175" y="5"/>
                  </a:lnTo>
                  <a:lnTo>
                    <a:pt x="181" y="0"/>
                  </a:lnTo>
                  <a:lnTo>
                    <a:pt x="190" y="9"/>
                  </a:lnTo>
                  <a:lnTo>
                    <a:pt x="182" y="24"/>
                  </a:lnTo>
                  <a:lnTo>
                    <a:pt x="181" y="38"/>
                  </a:lnTo>
                  <a:lnTo>
                    <a:pt x="192" y="40"/>
                  </a:lnTo>
                  <a:lnTo>
                    <a:pt x="198" y="43"/>
                  </a:lnTo>
                  <a:lnTo>
                    <a:pt x="206" y="51"/>
                  </a:lnTo>
                  <a:lnTo>
                    <a:pt x="216" y="55"/>
                  </a:lnTo>
                  <a:lnTo>
                    <a:pt x="225" y="57"/>
                  </a:lnTo>
                  <a:lnTo>
                    <a:pt x="233" y="63"/>
                  </a:lnTo>
                  <a:lnTo>
                    <a:pt x="239" y="72"/>
                  </a:lnTo>
                  <a:lnTo>
                    <a:pt x="244" y="86"/>
                  </a:lnTo>
                  <a:lnTo>
                    <a:pt x="261" y="94"/>
                  </a:lnTo>
                  <a:lnTo>
                    <a:pt x="282" y="100"/>
                  </a:lnTo>
                  <a:lnTo>
                    <a:pt x="312" y="110"/>
                  </a:lnTo>
                  <a:lnTo>
                    <a:pt x="332" y="115"/>
                  </a:lnTo>
                  <a:lnTo>
                    <a:pt x="338" y="117"/>
                  </a:lnTo>
                  <a:lnTo>
                    <a:pt x="347" y="125"/>
                  </a:lnTo>
                  <a:lnTo>
                    <a:pt x="359" y="131"/>
                  </a:lnTo>
                  <a:lnTo>
                    <a:pt x="365" y="131"/>
                  </a:lnTo>
                  <a:lnTo>
                    <a:pt x="373" y="136"/>
                  </a:lnTo>
                  <a:lnTo>
                    <a:pt x="382" y="131"/>
                  </a:lnTo>
                  <a:lnTo>
                    <a:pt x="388" y="136"/>
                  </a:lnTo>
                  <a:lnTo>
                    <a:pt x="397" y="136"/>
                  </a:lnTo>
                  <a:lnTo>
                    <a:pt x="412" y="141"/>
                  </a:lnTo>
                  <a:lnTo>
                    <a:pt x="419" y="146"/>
                  </a:lnTo>
                  <a:lnTo>
                    <a:pt x="417" y="158"/>
                  </a:lnTo>
                  <a:lnTo>
                    <a:pt x="424" y="167"/>
                  </a:lnTo>
                  <a:lnTo>
                    <a:pt x="438" y="169"/>
                  </a:lnTo>
                  <a:lnTo>
                    <a:pt x="443" y="174"/>
                  </a:lnTo>
                  <a:lnTo>
                    <a:pt x="443" y="185"/>
                  </a:lnTo>
                  <a:lnTo>
                    <a:pt x="443" y="199"/>
                  </a:lnTo>
                  <a:lnTo>
                    <a:pt x="445" y="208"/>
                  </a:lnTo>
                  <a:lnTo>
                    <a:pt x="440" y="225"/>
                  </a:lnTo>
                  <a:lnTo>
                    <a:pt x="452" y="225"/>
                  </a:lnTo>
                  <a:lnTo>
                    <a:pt x="456" y="237"/>
                  </a:lnTo>
                  <a:lnTo>
                    <a:pt x="452" y="254"/>
                  </a:lnTo>
                  <a:lnTo>
                    <a:pt x="465" y="266"/>
                  </a:lnTo>
                  <a:lnTo>
                    <a:pt x="462" y="278"/>
                  </a:lnTo>
                  <a:lnTo>
                    <a:pt x="453" y="283"/>
                  </a:lnTo>
                  <a:lnTo>
                    <a:pt x="447" y="287"/>
                  </a:lnTo>
                  <a:lnTo>
                    <a:pt x="438" y="306"/>
                  </a:lnTo>
                  <a:lnTo>
                    <a:pt x="432" y="318"/>
                  </a:lnTo>
                  <a:lnTo>
                    <a:pt x="429" y="330"/>
                  </a:lnTo>
                  <a:lnTo>
                    <a:pt x="427" y="347"/>
                  </a:lnTo>
                  <a:lnTo>
                    <a:pt x="436" y="345"/>
                  </a:lnTo>
                  <a:lnTo>
                    <a:pt x="440" y="335"/>
                  </a:lnTo>
                  <a:lnTo>
                    <a:pt x="445" y="330"/>
                  </a:lnTo>
                  <a:lnTo>
                    <a:pt x="456" y="314"/>
                  </a:lnTo>
                  <a:lnTo>
                    <a:pt x="461" y="304"/>
                  </a:lnTo>
                  <a:lnTo>
                    <a:pt x="470" y="302"/>
                  </a:lnTo>
                  <a:lnTo>
                    <a:pt x="476" y="299"/>
                  </a:lnTo>
                  <a:lnTo>
                    <a:pt x="481" y="297"/>
                  </a:lnTo>
                  <a:lnTo>
                    <a:pt x="486" y="287"/>
                  </a:lnTo>
                  <a:lnTo>
                    <a:pt x="487" y="278"/>
                  </a:lnTo>
                  <a:lnTo>
                    <a:pt x="492" y="271"/>
                  </a:lnTo>
                  <a:lnTo>
                    <a:pt x="497" y="261"/>
                  </a:lnTo>
                  <a:lnTo>
                    <a:pt x="507" y="252"/>
                  </a:lnTo>
                  <a:lnTo>
                    <a:pt x="512" y="237"/>
                  </a:lnTo>
                  <a:lnTo>
                    <a:pt x="519" y="237"/>
                  </a:lnTo>
                  <a:lnTo>
                    <a:pt x="517" y="249"/>
                  </a:lnTo>
                  <a:lnTo>
                    <a:pt x="514" y="266"/>
                  </a:lnTo>
                  <a:lnTo>
                    <a:pt x="507" y="271"/>
                  </a:lnTo>
                  <a:lnTo>
                    <a:pt x="500" y="285"/>
                  </a:lnTo>
                  <a:lnTo>
                    <a:pt x="495" y="299"/>
                  </a:lnTo>
                  <a:lnTo>
                    <a:pt x="486" y="321"/>
                  </a:lnTo>
                  <a:lnTo>
                    <a:pt x="474" y="352"/>
                  </a:lnTo>
                  <a:lnTo>
                    <a:pt x="471" y="369"/>
                  </a:lnTo>
                  <a:lnTo>
                    <a:pt x="471" y="384"/>
                  </a:lnTo>
                  <a:lnTo>
                    <a:pt x="467" y="400"/>
                  </a:lnTo>
                  <a:lnTo>
                    <a:pt x="461" y="415"/>
                  </a:lnTo>
                  <a:lnTo>
                    <a:pt x="458" y="427"/>
                  </a:lnTo>
                  <a:lnTo>
                    <a:pt x="455" y="438"/>
                  </a:lnTo>
                  <a:lnTo>
                    <a:pt x="455" y="448"/>
                  </a:lnTo>
                  <a:lnTo>
                    <a:pt x="456" y="465"/>
                  </a:lnTo>
                  <a:lnTo>
                    <a:pt x="451" y="483"/>
                  </a:lnTo>
                  <a:lnTo>
                    <a:pt x="449" y="498"/>
                  </a:lnTo>
                  <a:lnTo>
                    <a:pt x="442" y="512"/>
                  </a:lnTo>
                  <a:lnTo>
                    <a:pt x="440" y="527"/>
                  </a:lnTo>
                  <a:lnTo>
                    <a:pt x="440" y="543"/>
                  </a:lnTo>
                  <a:lnTo>
                    <a:pt x="441" y="558"/>
                  </a:lnTo>
                  <a:lnTo>
                    <a:pt x="445" y="577"/>
                  </a:lnTo>
                  <a:lnTo>
                    <a:pt x="446" y="592"/>
                  </a:lnTo>
                  <a:lnTo>
                    <a:pt x="451" y="601"/>
                  </a:lnTo>
                  <a:lnTo>
                    <a:pt x="447" y="611"/>
                  </a:lnTo>
                  <a:lnTo>
                    <a:pt x="445" y="627"/>
                  </a:lnTo>
                  <a:lnTo>
                    <a:pt x="447" y="637"/>
                  </a:lnTo>
                  <a:lnTo>
                    <a:pt x="367" y="637"/>
                  </a:lnTo>
                  <a:lnTo>
                    <a:pt x="362" y="639"/>
                  </a:lnTo>
                  <a:lnTo>
                    <a:pt x="347" y="639"/>
                  </a:lnTo>
                  <a:lnTo>
                    <a:pt x="307" y="637"/>
                  </a:lnTo>
                  <a:lnTo>
                    <a:pt x="198" y="637"/>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61" name="Freeform 60"/>
            <p:cNvSpPr>
              <a:spLocks/>
            </p:cNvSpPr>
            <p:nvPr/>
          </p:nvSpPr>
          <p:spPr bwMode="ltGray">
            <a:xfrm>
              <a:off x="2012" y="1398"/>
              <a:ext cx="557" cy="504"/>
            </a:xfrm>
            <a:custGeom>
              <a:avLst/>
              <a:gdLst>
                <a:gd name="T0" fmla="*/ 0 w 616"/>
                <a:gd name="T1" fmla="*/ 111 h 578"/>
                <a:gd name="T2" fmla="*/ 0 w 616"/>
                <a:gd name="T3" fmla="*/ 19 h 578"/>
                <a:gd name="T4" fmla="*/ 2 w 616"/>
                <a:gd name="T5" fmla="*/ 2 h 578"/>
                <a:gd name="T6" fmla="*/ 79 w 616"/>
                <a:gd name="T7" fmla="*/ 2 h 578"/>
                <a:gd name="T8" fmla="*/ 90 w 616"/>
                <a:gd name="T9" fmla="*/ 0 h 578"/>
                <a:gd name="T10" fmla="*/ 100 w 616"/>
                <a:gd name="T11" fmla="*/ 2 h 578"/>
                <a:gd name="T12" fmla="*/ 105 w 616"/>
                <a:gd name="T13" fmla="*/ 0 h 578"/>
                <a:gd name="T14" fmla="*/ 225 w 616"/>
                <a:gd name="T15" fmla="*/ 0 h 578"/>
                <a:gd name="T16" fmla="*/ 224 w 616"/>
                <a:gd name="T17" fmla="*/ 15 h 578"/>
                <a:gd name="T18" fmla="*/ 224 w 616"/>
                <a:gd name="T19" fmla="*/ 146 h 578"/>
                <a:gd name="T20" fmla="*/ 100 w 616"/>
                <a:gd name="T21" fmla="*/ 146 h 578"/>
                <a:gd name="T22" fmla="*/ 64 w 616"/>
                <a:gd name="T23" fmla="*/ 146 h 578"/>
                <a:gd name="T24" fmla="*/ 0 w 616"/>
                <a:gd name="T25" fmla="*/ 146 h 578"/>
                <a:gd name="T26" fmla="*/ 0 w 616"/>
                <a:gd name="T27" fmla="*/ 111 h 5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6"/>
                <a:gd name="T43" fmla="*/ 0 h 578"/>
                <a:gd name="T44" fmla="*/ 616 w 616"/>
                <a:gd name="T45" fmla="*/ 578 h 5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6" h="578">
                  <a:moveTo>
                    <a:pt x="0" y="433"/>
                  </a:moveTo>
                  <a:lnTo>
                    <a:pt x="0" y="74"/>
                  </a:lnTo>
                  <a:lnTo>
                    <a:pt x="2" y="2"/>
                  </a:lnTo>
                  <a:lnTo>
                    <a:pt x="215" y="2"/>
                  </a:lnTo>
                  <a:lnTo>
                    <a:pt x="243" y="0"/>
                  </a:lnTo>
                  <a:lnTo>
                    <a:pt x="275" y="2"/>
                  </a:lnTo>
                  <a:lnTo>
                    <a:pt x="288" y="0"/>
                  </a:lnTo>
                  <a:lnTo>
                    <a:pt x="615" y="0"/>
                  </a:lnTo>
                  <a:lnTo>
                    <a:pt x="613" y="59"/>
                  </a:lnTo>
                  <a:lnTo>
                    <a:pt x="613" y="575"/>
                  </a:lnTo>
                  <a:lnTo>
                    <a:pt x="274" y="575"/>
                  </a:lnTo>
                  <a:lnTo>
                    <a:pt x="175" y="577"/>
                  </a:lnTo>
                  <a:lnTo>
                    <a:pt x="0" y="577"/>
                  </a:lnTo>
                  <a:lnTo>
                    <a:pt x="0" y="433"/>
                  </a:lnTo>
                </a:path>
              </a:pathLst>
            </a:custGeom>
            <a:solidFill>
              <a:schemeClr val="bg1">
                <a:lumMod val="85000"/>
              </a:schemeClr>
            </a:solidFill>
            <a:ln w="12700" cap="rnd" cmpd="sng">
              <a:solidFill>
                <a:srgbClr val="000000"/>
              </a:solidFill>
              <a:prstDash val="solid"/>
              <a:round/>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62" name="Rectangle 76"/>
            <p:cNvSpPr>
              <a:spLocks noChangeArrowheads="1"/>
            </p:cNvSpPr>
            <p:nvPr/>
          </p:nvSpPr>
          <p:spPr bwMode="auto">
            <a:xfrm>
              <a:off x="1999" y="2997"/>
              <a:ext cx="3208" cy="419"/>
            </a:xfrm>
            <a:prstGeom prst="rect">
              <a:avLst/>
            </a:prstGeom>
            <a:noFill/>
            <a:ln w="9525" algn="ctr">
              <a:noFill/>
              <a:miter lim="800000"/>
              <a:headEnd/>
              <a:tailEnd/>
            </a:ln>
          </p:spPr>
          <p:txBody>
            <a:bodyPr wrap="none" lIns="92075" tIns="46038" rIns="92075" bIns="46038" anchor="ctr">
              <a:spAutoFit/>
            </a:bodyPr>
            <a:lstStyle/>
            <a:p>
              <a:pPr fontAlgn="base">
                <a:spcBef>
                  <a:spcPct val="0"/>
                </a:spcBef>
                <a:spcAft>
                  <a:spcPct val="0"/>
                </a:spcAft>
              </a:pPr>
              <a:endParaRPr lang="en-US" dirty="0">
                <a:solidFill>
                  <a:prstClr val="black"/>
                </a:solidFill>
                <a:latin typeface="Arial" charset="0"/>
              </a:endParaRPr>
            </a:p>
          </p:txBody>
        </p:sp>
        <p:sp>
          <p:nvSpPr>
            <p:cNvPr id="63" name="Text Box 81"/>
            <p:cNvSpPr txBox="1">
              <a:spLocks noChangeArrowheads="1"/>
            </p:cNvSpPr>
            <p:nvPr/>
          </p:nvSpPr>
          <p:spPr bwMode="auto">
            <a:xfrm>
              <a:off x="96" y="3908"/>
              <a:ext cx="5760" cy="269"/>
            </a:xfrm>
            <a:prstGeom prst="rect">
              <a:avLst/>
            </a:prstGeom>
            <a:noFill/>
            <a:ln w="9525" algn="ctr">
              <a:noFill/>
              <a:miter lim="800000"/>
              <a:headEnd/>
              <a:tailEnd/>
            </a:ln>
            <a:effectLst/>
          </p:spPr>
          <p:txBody>
            <a:bodyPr lIns="92075" tIns="46038" rIns="92075" bIns="46038" anchor="ctr"/>
            <a:lstStyle/>
            <a:p>
              <a:pPr algn="ctr" eaLnBrk="0" fontAlgn="base" hangingPunct="0">
                <a:lnSpc>
                  <a:spcPct val="75000"/>
                </a:lnSpc>
                <a:spcBef>
                  <a:spcPct val="75000"/>
                </a:spcBef>
                <a:spcAft>
                  <a:spcPct val="0"/>
                </a:spcAft>
                <a:defRPr/>
              </a:pPr>
              <a:r>
                <a:rPr lang="en-US" sz="2000" b="1" dirty="0">
                  <a:solidFill>
                    <a:prstClr val="black"/>
                  </a:solidFill>
                  <a:effectLst>
                    <a:outerShdw blurRad="38100" dist="38100" dir="2700000" algn="tl">
                      <a:srgbClr val="C0C0C0"/>
                    </a:outerShdw>
                  </a:effectLst>
                  <a:latin typeface="Arial" charset="0"/>
                </a:rPr>
                <a:t>         </a:t>
              </a:r>
              <a:endParaRPr lang="en-US" sz="2000" i="1" dirty="0">
                <a:solidFill>
                  <a:prstClr val="black"/>
                </a:solidFill>
                <a:latin typeface="Arial" pitchFamily="34" charset="0"/>
                <a:cs typeface="Arial" pitchFamily="34" charset="0"/>
              </a:endParaRPr>
            </a:p>
          </p:txBody>
        </p:sp>
      </p:grpSp>
      <p:sp>
        <p:nvSpPr>
          <p:cNvPr id="64" name="TextBox 63"/>
          <p:cNvSpPr txBox="1"/>
          <p:nvPr/>
        </p:nvSpPr>
        <p:spPr>
          <a:xfrm rot="21380697">
            <a:off x="2417059" y="2206121"/>
            <a:ext cx="2492478" cy="1015663"/>
          </a:xfrm>
          <a:prstGeom prst="rect">
            <a:avLst/>
          </a:prstGeom>
          <a:noFill/>
          <a:ln>
            <a:noFill/>
          </a:ln>
          <a:effectLst/>
        </p:spPr>
        <p:txBody>
          <a:bodyPr wrap="none" rtlCol="0">
            <a:spAutoFit/>
          </a:bodyPr>
          <a:lstStyle/>
          <a:p>
            <a:pPr algn="ctr" eaLnBrk="0" fontAlgn="base" hangingPunct="0">
              <a:spcBef>
                <a:spcPct val="0"/>
              </a:spcBef>
              <a:spcAft>
                <a:spcPct val="0"/>
              </a:spcAft>
            </a:pPr>
            <a:r>
              <a:rPr lang="en-US" sz="2000" dirty="0" smtClean="0">
                <a:ln w="1524" cmpd="sng">
                  <a:solidFill>
                    <a:prstClr val="black"/>
                  </a:solidFill>
                  <a:prstDash val="solid"/>
                </a:ln>
                <a:solidFill>
                  <a:srgbClr val="FF0000"/>
                </a:solidFill>
                <a:effectLst>
                  <a:glow rad="101600">
                    <a:prstClr val="white">
                      <a:alpha val="60000"/>
                    </a:prstClr>
                  </a:glow>
                </a:effectLst>
                <a:latin typeface="Arial Black" pitchFamily="34" charset="0"/>
                <a:cs typeface="Arial" pitchFamily="34" charset="0"/>
              </a:rPr>
              <a:t>Hot COOP </a:t>
            </a:r>
          </a:p>
          <a:p>
            <a:pPr algn="ctr" eaLnBrk="0" fontAlgn="base" hangingPunct="0">
              <a:spcBef>
                <a:spcPct val="0"/>
              </a:spcBef>
              <a:spcAft>
                <a:spcPct val="0"/>
              </a:spcAft>
            </a:pPr>
            <a:r>
              <a:rPr lang="en-US" sz="2000" dirty="0" smtClean="0">
                <a:ln w="1524" cmpd="sng">
                  <a:solidFill>
                    <a:prstClr val="black"/>
                  </a:solidFill>
                  <a:prstDash val="solid"/>
                </a:ln>
                <a:solidFill>
                  <a:srgbClr val="FF0000"/>
                </a:solidFill>
                <a:effectLst>
                  <a:glow rad="101600">
                    <a:prstClr val="white">
                      <a:alpha val="60000"/>
                    </a:prstClr>
                  </a:glow>
                </a:effectLst>
                <a:latin typeface="Arial Black" pitchFamily="34" charset="0"/>
                <a:cs typeface="Arial" pitchFamily="34" charset="0"/>
              </a:rPr>
              <a:t> Zero Downtime</a:t>
            </a:r>
          </a:p>
          <a:p>
            <a:pPr algn="ctr" eaLnBrk="0" fontAlgn="base" hangingPunct="0">
              <a:spcBef>
                <a:spcPct val="0"/>
              </a:spcBef>
              <a:spcAft>
                <a:spcPct val="0"/>
              </a:spcAft>
            </a:pPr>
            <a:endParaRPr lang="en-US" sz="2000" dirty="0" smtClean="0">
              <a:ln w="1524" cmpd="sng">
                <a:solidFill>
                  <a:prstClr val="black"/>
                </a:solidFill>
                <a:prstDash val="solid"/>
              </a:ln>
              <a:solidFill>
                <a:srgbClr val="FF0000"/>
              </a:solidFill>
              <a:effectLst>
                <a:glow rad="101600">
                  <a:prstClr val="white">
                    <a:alpha val="60000"/>
                  </a:prstClr>
                </a:glow>
              </a:effectLst>
              <a:latin typeface="Arial Black" pitchFamily="34" charset="0"/>
              <a:cs typeface="Arial" pitchFamily="34" charset="0"/>
            </a:endParaRPr>
          </a:p>
        </p:txBody>
      </p:sp>
      <p:cxnSp>
        <p:nvCxnSpPr>
          <p:cNvPr id="65" name="Straight Arrow Connector 64"/>
          <p:cNvCxnSpPr/>
          <p:nvPr/>
        </p:nvCxnSpPr>
        <p:spPr>
          <a:xfrm flipV="1">
            <a:off x="1289027" y="2850615"/>
            <a:ext cx="4678262" cy="272112"/>
          </a:xfrm>
          <a:prstGeom prst="straightConnector1">
            <a:avLst/>
          </a:prstGeom>
          <a:ln w="57150">
            <a:solidFill>
              <a:srgbClr val="FF0000"/>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66" name="5-Point Star 65"/>
          <p:cNvSpPr/>
          <p:nvPr/>
        </p:nvSpPr>
        <p:spPr>
          <a:xfrm>
            <a:off x="5915736" y="2458661"/>
            <a:ext cx="304800" cy="304800"/>
          </a:xfrm>
          <a:prstGeom prst="star5">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28" name="Rectangle 127"/>
          <p:cNvSpPr/>
          <p:nvPr/>
        </p:nvSpPr>
        <p:spPr>
          <a:xfrm>
            <a:off x="5595065" y="2932317"/>
            <a:ext cx="1600200" cy="646331"/>
          </a:xfrm>
          <a:prstGeom prst="rect">
            <a:avLst/>
          </a:prstGeom>
        </p:spPr>
        <p:txBody>
          <a:bodyPr wrap="square">
            <a:spAutoFit/>
          </a:bodyPr>
          <a:lstStyle/>
          <a:p>
            <a:pPr algn="ctr" eaLnBrk="0" hangingPunct="0"/>
            <a:r>
              <a:rPr lang="en-US" dirty="0">
                <a:ln w="1905" cmpd="sng">
                  <a:solidFill>
                    <a:prstClr val="black"/>
                  </a:solidFill>
                  <a:prstDash val="solid"/>
                </a:ln>
                <a:solidFill>
                  <a:srgbClr val="0000FF"/>
                </a:solidFill>
                <a:effectLst>
                  <a:glow rad="101600">
                    <a:prstClr val="white">
                      <a:alpha val="60000"/>
                    </a:prstClr>
                  </a:glow>
                </a:effectLst>
                <a:latin typeface="Arial Black" pitchFamily="34" charset="0"/>
                <a:cs typeface="Arial" pitchFamily="34" charset="0"/>
              </a:rPr>
              <a:t>Dayton, OH</a:t>
            </a:r>
            <a:br>
              <a:rPr lang="en-US" dirty="0">
                <a:ln w="1905" cmpd="sng">
                  <a:solidFill>
                    <a:prstClr val="black"/>
                  </a:solidFill>
                  <a:prstDash val="solid"/>
                </a:ln>
                <a:solidFill>
                  <a:srgbClr val="0000FF"/>
                </a:solidFill>
                <a:effectLst>
                  <a:glow rad="101600">
                    <a:prstClr val="white">
                      <a:alpha val="60000"/>
                    </a:prstClr>
                  </a:glow>
                </a:effectLst>
                <a:latin typeface="Arial Black" pitchFamily="34" charset="0"/>
                <a:cs typeface="Arial" pitchFamily="34" charset="0"/>
              </a:rPr>
            </a:br>
            <a:r>
              <a:rPr lang="en-US" dirty="0">
                <a:ln w="1905" cmpd="sng">
                  <a:solidFill>
                    <a:prstClr val="black"/>
                  </a:solidFill>
                  <a:prstDash val="solid"/>
                </a:ln>
                <a:solidFill>
                  <a:srgbClr val="0000FF"/>
                </a:solidFill>
                <a:effectLst>
                  <a:glow rad="101600">
                    <a:prstClr val="white">
                      <a:alpha val="60000"/>
                    </a:prstClr>
                  </a:glow>
                </a:effectLst>
                <a:latin typeface="Arial Black" pitchFamily="34" charset="0"/>
                <a:cs typeface="Arial" pitchFamily="34" charset="0"/>
              </a:rPr>
              <a:t>WPAFB</a:t>
            </a:r>
          </a:p>
        </p:txBody>
      </p:sp>
      <p:sp>
        <p:nvSpPr>
          <p:cNvPr id="129" name="5-Point Star 128"/>
          <p:cNvSpPr/>
          <p:nvPr/>
        </p:nvSpPr>
        <p:spPr>
          <a:xfrm>
            <a:off x="1050879" y="2711262"/>
            <a:ext cx="304800" cy="304800"/>
          </a:xfrm>
          <a:prstGeom prst="star5">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0" name="Rectangle 73"/>
          <p:cNvSpPr>
            <a:spLocks noChangeArrowheads="1"/>
          </p:cNvSpPr>
          <p:nvPr/>
        </p:nvSpPr>
        <p:spPr bwMode="black">
          <a:xfrm>
            <a:off x="232180" y="3293817"/>
            <a:ext cx="1907317" cy="1016305"/>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lIns="92075" tIns="46038" rIns="92075" bIns="46038">
            <a:spAutoFit/>
          </a:bodyPr>
          <a:lstStyle/>
          <a:p>
            <a:pPr algn="ctr" eaLnBrk="0" fontAlgn="base" hangingPunct="0">
              <a:spcBef>
                <a:spcPct val="0"/>
              </a:spcBef>
              <a:spcAft>
                <a:spcPct val="0"/>
              </a:spcAft>
            </a:pPr>
            <a:r>
              <a:rPr lang="en-US" sz="2000" dirty="0" smtClean="0">
                <a:ln w="1905" cmpd="sng">
                  <a:solidFill>
                    <a:prstClr val="black"/>
                  </a:solidFill>
                  <a:prstDash val="solid"/>
                </a:ln>
                <a:solidFill>
                  <a:srgbClr val="0000FF"/>
                </a:solidFill>
                <a:effectLst>
                  <a:glow rad="101600">
                    <a:prstClr val="white">
                      <a:alpha val="60000"/>
                    </a:prstClr>
                  </a:glow>
                </a:effectLst>
                <a:latin typeface="Arial Black" pitchFamily="34" charset="0"/>
                <a:cs typeface="Arial" pitchFamily="34" charset="0"/>
              </a:rPr>
              <a:t>Tracy, CA</a:t>
            </a:r>
          </a:p>
          <a:p>
            <a:pPr algn="ctr" eaLnBrk="0" fontAlgn="base" hangingPunct="0">
              <a:spcBef>
                <a:spcPct val="0"/>
              </a:spcBef>
              <a:spcAft>
                <a:spcPct val="0"/>
              </a:spcAft>
            </a:pPr>
            <a:r>
              <a:rPr lang="en-US" sz="2000" dirty="0" smtClean="0">
                <a:ln w="1905" cmpd="sng">
                  <a:solidFill>
                    <a:prstClr val="black"/>
                  </a:solidFill>
                  <a:prstDash val="solid"/>
                </a:ln>
                <a:solidFill>
                  <a:srgbClr val="0000FF"/>
                </a:solidFill>
                <a:effectLst>
                  <a:glow rad="101600">
                    <a:prstClr val="white">
                      <a:alpha val="60000"/>
                    </a:prstClr>
                  </a:glow>
                </a:effectLst>
                <a:latin typeface="Arial Black" pitchFamily="34" charset="0"/>
                <a:cs typeface="Arial" pitchFamily="34" charset="0"/>
              </a:rPr>
              <a:t>DDJC </a:t>
            </a:r>
            <a:br>
              <a:rPr lang="en-US" sz="2000" dirty="0" smtClean="0">
                <a:ln w="1905" cmpd="sng">
                  <a:solidFill>
                    <a:prstClr val="black"/>
                  </a:solidFill>
                  <a:prstDash val="solid"/>
                </a:ln>
                <a:solidFill>
                  <a:srgbClr val="0000FF"/>
                </a:solidFill>
                <a:effectLst>
                  <a:glow rad="101600">
                    <a:prstClr val="white">
                      <a:alpha val="60000"/>
                    </a:prstClr>
                  </a:glow>
                </a:effectLst>
                <a:latin typeface="Arial Black" pitchFamily="34" charset="0"/>
                <a:cs typeface="Arial" pitchFamily="34" charset="0"/>
              </a:rPr>
            </a:br>
            <a:r>
              <a:rPr lang="en-US" sz="2000" dirty="0" smtClean="0">
                <a:ln w="1905" cmpd="sng">
                  <a:solidFill>
                    <a:prstClr val="black"/>
                  </a:solidFill>
                  <a:prstDash val="solid"/>
                </a:ln>
                <a:solidFill>
                  <a:srgbClr val="0000FF"/>
                </a:solidFill>
                <a:effectLst>
                  <a:glow rad="101600">
                    <a:prstClr val="white">
                      <a:alpha val="60000"/>
                    </a:prstClr>
                  </a:glow>
                </a:effectLst>
                <a:latin typeface="Arial Black" pitchFamily="34" charset="0"/>
                <a:cs typeface="Arial" pitchFamily="34" charset="0"/>
              </a:rPr>
              <a:t>San Joaquin</a:t>
            </a:r>
            <a:endParaRPr lang="en-US" sz="2000" dirty="0">
              <a:ln w="1905" cmpd="sng">
                <a:solidFill>
                  <a:prstClr val="black"/>
                </a:solidFill>
                <a:prstDash val="solid"/>
              </a:ln>
              <a:solidFill>
                <a:srgbClr val="0000FF"/>
              </a:solidFill>
              <a:effectLst>
                <a:glow rad="101600">
                  <a:prstClr val="white">
                    <a:alpha val="60000"/>
                  </a:prstClr>
                </a:glow>
              </a:effectLst>
              <a:latin typeface="Arial Black" pitchFamily="34" charset="0"/>
              <a:cs typeface="Arial" pitchFamily="34" charset="0"/>
            </a:endParaRPr>
          </a:p>
        </p:txBody>
      </p:sp>
      <p:sp>
        <p:nvSpPr>
          <p:cNvPr id="197" name="Rounded Rectangle 196"/>
          <p:cNvSpPr/>
          <p:nvPr/>
        </p:nvSpPr>
        <p:spPr>
          <a:xfrm>
            <a:off x="644220" y="5257800"/>
            <a:ext cx="7772400" cy="1063824"/>
          </a:xfrm>
          <a:prstGeom prst="roundRect">
            <a:avLst/>
          </a:prstGeom>
          <a:solidFill>
            <a:schemeClr val="tx2">
              <a:lumMod val="20000"/>
              <a:lumOff val="8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latin typeface="Arial" pitchFamily="34" charset="0"/>
                <a:cs typeface="Arial" pitchFamily="34" charset="0"/>
              </a:rPr>
              <a:t>Dual Sites Provide Concurrent Transaction Processing Capability.</a:t>
            </a:r>
          </a:p>
          <a:p>
            <a:pPr algn="ctr"/>
            <a:r>
              <a:rPr lang="en-US" i="1" dirty="0">
                <a:solidFill>
                  <a:prstClr val="black"/>
                </a:solidFill>
                <a:latin typeface="Arial" pitchFamily="34" charset="0"/>
                <a:cs typeface="Arial" pitchFamily="34" charset="0"/>
              </a:rPr>
              <a:t>DLA Transaction Services Dayton &amp; Tracy are </a:t>
            </a:r>
          </a:p>
          <a:p>
            <a:pPr algn="ctr"/>
            <a:r>
              <a:rPr lang="en-US" i="1" dirty="0" smtClean="0">
                <a:solidFill>
                  <a:prstClr val="black"/>
                </a:solidFill>
                <a:latin typeface="Arial" pitchFamily="34" charset="0"/>
                <a:cs typeface="Arial" pitchFamily="34" charset="0"/>
              </a:rPr>
              <a:t>DLA’s two </a:t>
            </a:r>
            <a:r>
              <a:rPr lang="en-US" i="1" dirty="0">
                <a:solidFill>
                  <a:prstClr val="black"/>
                </a:solidFill>
                <a:latin typeface="Arial" pitchFamily="34" charset="0"/>
                <a:cs typeface="Arial" pitchFamily="34" charset="0"/>
              </a:rPr>
              <a:t>Operational Data Centers.</a:t>
            </a:r>
            <a:endParaRPr lang="en-US" dirty="0">
              <a:solidFill>
                <a:prstClr val="black"/>
              </a:solidFill>
              <a:latin typeface="Arial" charset="0"/>
            </a:endParaRPr>
          </a:p>
        </p:txBody>
      </p:sp>
    </p:spTree>
    <p:extLst>
      <p:ext uri="{BB962C8B-B14F-4D97-AF65-F5344CB8AC3E}">
        <p14:creationId xmlns:p14="http://schemas.microsoft.com/office/powerpoint/2010/main" val="177885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371600"/>
            <a:ext cx="8229600" cy="4524315"/>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DLA Transaction Services is the </a:t>
            </a:r>
            <a:r>
              <a:rPr lang="en-US" sz="3200" b="1" i="1" dirty="0" smtClean="0">
                <a:solidFill>
                  <a:srgbClr val="C00000"/>
                </a:solidFill>
                <a:latin typeface="Arial" panose="020B0604020202020204" pitchFamily="34" charset="0"/>
                <a:cs typeface="Arial" panose="020B0604020202020204" pitchFamily="34" charset="0"/>
              </a:rPr>
              <a:t>organization</a:t>
            </a:r>
            <a:r>
              <a:rPr lang="en-US" sz="3200" dirty="0" smtClean="0">
                <a:latin typeface="Arial" panose="020B0604020202020204" pitchFamily="34" charset="0"/>
                <a:cs typeface="Arial" panose="020B0604020202020204" pitchFamily="34" charset="0"/>
              </a:rPr>
              <a:t>, part of DLA J-6.</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DAAS, Defense Automated Addressing System, is the </a:t>
            </a:r>
            <a:r>
              <a:rPr lang="en-US" sz="3200" b="1" i="1" dirty="0">
                <a:solidFill>
                  <a:srgbClr val="C00000"/>
                </a:solidFill>
                <a:latin typeface="Arial" panose="020B0604020202020204" pitchFamily="34" charset="0"/>
                <a:cs typeface="Arial" panose="020B0604020202020204" pitchFamily="34" charset="0"/>
              </a:rPr>
              <a:t>system</a:t>
            </a:r>
            <a:r>
              <a:rPr lang="en-US" sz="3200" dirty="0">
                <a:solidFill>
                  <a:srgbClr val="C0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used to process logistics transactions</a:t>
            </a:r>
            <a:r>
              <a:rPr lang="en-US" sz="32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DAASC</a:t>
            </a:r>
            <a:r>
              <a:rPr lang="en-US" sz="3200" dirty="0">
                <a:latin typeface="Arial" panose="020B0604020202020204" pitchFamily="34" charset="0"/>
                <a:cs typeface="Arial" panose="020B0604020202020204" pitchFamily="34" charset="0"/>
              </a:rPr>
              <a:t>, Defense Automated Addressing System </a:t>
            </a:r>
            <a:r>
              <a:rPr lang="en-US" sz="3200" dirty="0" smtClean="0">
                <a:latin typeface="Arial" panose="020B0604020202020204" pitchFamily="34" charset="0"/>
                <a:cs typeface="Arial" panose="020B0604020202020204" pitchFamily="34" charset="0"/>
              </a:rPr>
              <a:t>Center, is previous name of DLA Transaction Services.  Same thing, just renamed.</a:t>
            </a:r>
          </a:p>
        </p:txBody>
      </p:sp>
      <p:sp>
        <p:nvSpPr>
          <p:cNvPr id="2" name="Title 1"/>
          <p:cNvSpPr>
            <a:spLocks noGrp="1"/>
          </p:cNvSpPr>
          <p:nvPr>
            <p:ph type="title"/>
          </p:nvPr>
        </p:nvSpPr>
        <p:spPr>
          <a:xfrm>
            <a:off x="640080" y="365760"/>
            <a:ext cx="8229600" cy="639762"/>
          </a:xfrm>
        </p:spPr>
        <p:txBody>
          <a:bodyPr/>
          <a:lstStyle/>
          <a:p>
            <a:r>
              <a:rPr lang="en-US" sz="3600" dirty="0" smtClean="0"/>
              <a:t>DLA Transaction Services and DAAS</a:t>
            </a:r>
            <a:r>
              <a:rPr lang="en-US" dirty="0" smtClean="0"/>
              <a:t/>
            </a:r>
            <a:br>
              <a:rPr lang="en-US" dirty="0" smtClean="0"/>
            </a:br>
            <a:endParaRPr lang="en-US" dirty="0"/>
          </a:p>
        </p:txBody>
      </p:sp>
    </p:spTree>
    <p:extLst>
      <p:ext uri="{BB962C8B-B14F-4D97-AF65-F5344CB8AC3E}">
        <p14:creationId xmlns:p14="http://schemas.microsoft.com/office/powerpoint/2010/main" val="249067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71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DLA Transaction Services</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7200" y="16001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buFont typeface="Arial" panose="020B0604020202020204" pitchFamily="34" charset="0"/>
              <a:buChar char="•"/>
            </a:pPr>
            <a:r>
              <a:rPr lang="en-US" sz="3600" dirty="0"/>
              <a:t>DLA Transaction Services Overview</a:t>
            </a:r>
          </a:p>
          <a:p>
            <a:pPr marL="285750" indent="-285750">
              <a:buFont typeface="Arial" panose="020B0604020202020204" pitchFamily="34" charset="0"/>
              <a:buChar char="•"/>
            </a:pPr>
            <a:r>
              <a:rPr lang="en-US" sz="3600" b="1" dirty="0">
                <a:solidFill>
                  <a:srgbClr val="C00000"/>
                </a:solidFill>
              </a:rPr>
              <a:t>Requisition to Billing Scenario</a:t>
            </a:r>
          </a:p>
          <a:p>
            <a:pPr marL="285750" indent="-285750">
              <a:buFont typeface="Arial" panose="020B0604020202020204" pitchFamily="34" charset="0"/>
              <a:buChar char="•"/>
            </a:pPr>
            <a:r>
              <a:rPr lang="en-US" sz="3600" dirty="0"/>
              <a:t>MILSINQ</a:t>
            </a:r>
          </a:p>
          <a:p>
            <a:pPr marL="285750" indent="-285750">
              <a:buFont typeface="Arial" panose="020B0604020202020204" pitchFamily="34" charset="0"/>
              <a:buChar char="•"/>
            </a:pPr>
            <a:r>
              <a:rPr lang="en-US" sz="3600" dirty="0" smtClean="0"/>
              <a:t>eDAASINQ</a:t>
            </a:r>
            <a:endParaRPr lang="en-US" sz="3600" dirty="0" smtClean="0"/>
          </a:p>
          <a:p>
            <a:pPr marL="285750" indent="-285750">
              <a:buFont typeface="Arial" panose="020B0604020202020204" pitchFamily="34" charset="0"/>
              <a:buChar char="•"/>
            </a:pPr>
            <a:r>
              <a:rPr lang="en-US" sz="3600" dirty="0" smtClean="0"/>
              <a:t>Logistics Data Gateway (LDG)</a:t>
            </a:r>
            <a:endParaRPr lang="en-US" sz="3600" dirty="0"/>
          </a:p>
          <a:p>
            <a:pPr marL="285750" indent="-285750">
              <a:buFont typeface="Arial" panose="020B0604020202020204" pitchFamily="34" charset="0"/>
              <a:buChar char="•"/>
            </a:pPr>
            <a:r>
              <a:rPr lang="en-US" sz="3600" dirty="0"/>
              <a:t>Wrap Up</a:t>
            </a:r>
          </a:p>
        </p:txBody>
      </p:sp>
    </p:spTree>
    <p:extLst>
      <p:ext uri="{BB962C8B-B14F-4D97-AF65-F5344CB8AC3E}">
        <p14:creationId xmlns:p14="http://schemas.microsoft.com/office/powerpoint/2010/main" val="843274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01"/>
          <p:cNvSpPr>
            <a:spLocks noChangeShapeType="1"/>
          </p:cNvSpPr>
          <p:nvPr/>
        </p:nvSpPr>
        <p:spPr bwMode="auto">
          <a:xfrm rot="5400000">
            <a:off x="2687448" y="2715887"/>
            <a:ext cx="0" cy="2419350"/>
          </a:xfrm>
          <a:prstGeom prst="line">
            <a:avLst/>
          </a:prstGeom>
          <a:noFill/>
          <a:ln w="50800">
            <a:solidFill>
              <a:srgbClr val="FFC000"/>
            </a:solidFill>
            <a:round/>
            <a:headEnd type="triangle" w="med" len="med"/>
            <a:tailEnd type="none" w="med" len="med"/>
          </a:ln>
          <a:effectLst>
            <a:outerShdw dist="35921" dir="2700000" algn="ctr" rotWithShape="0">
              <a:schemeClr val="bg2"/>
            </a:outerShdw>
          </a:effectLst>
        </p:spPr>
        <p:txBody>
          <a:bodyPr wrap="none" anchor="ctr"/>
          <a:lstStyle/>
          <a:p>
            <a:pPr>
              <a:defRPr/>
            </a:pPr>
            <a:endParaRPr lang="en-US" dirty="0"/>
          </a:p>
        </p:txBody>
      </p:sp>
      <p:sp>
        <p:nvSpPr>
          <p:cNvPr id="61" name="Rectangle 167"/>
          <p:cNvSpPr>
            <a:spLocks noChangeArrowheads="1"/>
          </p:cNvSpPr>
          <p:nvPr/>
        </p:nvSpPr>
        <p:spPr bwMode="auto">
          <a:xfrm flipH="1">
            <a:off x="1320283" y="3942495"/>
            <a:ext cx="2730044" cy="293030"/>
          </a:xfrm>
          <a:prstGeom prst="rect">
            <a:avLst/>
          </a:prstGeom>
          <a:noFill/>
          <a:ln w="9525">
            <a:noFill/>
            <a:miter lim="800000"/>
            <a:headEnd/>
            <a:tailEnd/>
          </a:ln>
        </p:spPr>
        <p:txBody>
          <a:bodyPr wrap="square" lIns="92075" tIns="46038" rIns="92075" bIns="46038">
            <a:spAutoFit/>
          </a:bodyPr>
          <a:lstStyle/>
          <a:p>
            <a:pPr algn="ctr"/>
            <a:r>
              <a:rPr lang="en-US" sz="1300" b="1" dirty="0" smtClean="0">
                <a:latin typeface="Arial" pitchFamily="34" charset="0"/>
                <a:cs typeface="Arial" pitchFamily="34" charset="0"/>
              </a:rPr>
              <a:t>Confirmation of Delivery, DRA</a:t>
            </a:r>
            <a:endParaRPr lang="en-US" sz="1300" b="1" dirty="0">
              <a:latin typeface="Arial" pitchFamily="34" charset="0"/>
              <a:cs typeface="Arial" pitchFamily="34" charset="0"/>
            </a:endParaRPr>
          </a:p>
        </p:txBody>
      </p:sp>
      <p:sp>
        <p:nvSpPr>
          <p:cNvPr id="4" name="Line 201"/>
          <p:cNvSpPr>
            <a:spLocks noChangeShapeType="1"/>
          </p:cNvSpPr>
          <p:nvPr/>
        </p:nvSpPr>
        <p:spPr bwMode="auto">
          <a:xfrm rot="5400000" flipH="1" flipV="1">
            <a:off x="3053482" y="5310945"/>
            <a:ext cx="0" cy="840948"/>
          </a:xfrm>
          <a:prstGeom prst="line">
            <a:avLst/>
          </a:prstGeom>
          <a:noFill/>
          <a:ln w="50800">
            <a:solidFill>
              <a:srgbClr val="0033CC"/>
            </a:solidFill>
            <a:round/>
            <a:headEnd type="triangle" w="med" len="med"/>
            <a:tailEnd type="none" w="med" len="med"/>
          </a:ln>
          <a:effectLst/>
        </p:spPr>
        <p:txBody>
          <a:bodyPr wrap="none" anchor="ctr"/>
          <a:lstStyle/>
          <a:p>
            <a:pPr>
              <a:defRPr/>
            </a:pPr>
            <a:endParaRPr lang="en-US" dirty="0"/>
          </a:p>
        </p:txBody>
      </p:sp>
      <p:sp>
        <p:nvSpPr>
          <p:cNvPr id="6" name="Freeform 65"/>
          <p:cNvSpPr>
            <a:spLocks/>
          </p:cNvSpPr>
          <p:nvPr/>
        </p:nvSpPr>
        <p:spPr bwMode="auto">
          <a:xfrm>
            <a:off x="3473931" y="5239337"/>
            <a:ext cx="1035130" cy="966316"/>
          </a:xfrm>
          <a:custGeom>
            <a:avLst/>
            <a:gdLst/>
            <a:ahLst/>
            <a:cxnLst>
              <a:cxn ang="0">
                <a:pos x="1089" y="13"/>
              </a:cxn>
              <a:cxn ang="0">
                <a:pos x="1089" y="946"/>
              </a:cxn>
              <a:cxn ang="0">
                <a:pos x="1072" y="982"/>
              </a:cxn>
              <a:cxn ang="0">
                <a:pos x="1046" y="1014"/>
              </a:cxn>
              <a:cxn ang="0">
                <a:pos x="1007" y="1043"/>
              </a:cxn>
              <a:cxn ang="0">
                <a:pos x="955" y="1072"/>
              </a:cxn>
              <a:cxn ang="0">
                <a:pos x="886" y="1098"/>
              </a:cxn>
              <a:cxn ang="0">
                <a:pos x="812" y="1118"/>
              </a:cxn>
              <a:cxn ang="0">
                <a:pos x="735" y="1131"/>
              </a:cxn>
              <a:cxn ang="0">
                <a:pos x="661" y="1141"/>
              </a:cxn>
              <a:cxn ang="0">
                <a:pos x="592" y="1147"/>
              </a:cxn>
              <a:cxn ang="0">
                <a:pos x="519" y="1147"/>
              </a:cxn>
              <a:cxn ang="0">
                <a:pos x="432" y="1141"/>
              </a:cxn>
              <a:cxn ang="0">
                <a:pos x="359" y="1134"/>
              </a:cxn>
              <a:cxn ang="0">
                <a:pos x="281" y="1121"/>
              </a:cxn>
              <a:cxn ang="0">
                <a:pos x="212" y="1102"/>
              </a:cxn>
              <a:cxn ang="0">
                <a:pos x="156" y="1082"/>
              </a:cxn>
              <a:cxn ang="0">
                <a:pos x="99" y="1056"/>
              </a:cxn>
              <a:cxn ang="0">
                <a:pos x="56" y="1027"/>
              </a:cxn>
              <a:cxn ang="0">
                <a:pos x="35" y="1008"/>
              </a:cxn>
              <a:cxn ang="0">
                <a:pos x="13" y="979"/>
              </a:cxn>
              <a:cxn ang="0">
                <a:pos x="0" y="943"/>
              </a:cxn>
              <a:cxn ang="0">
                <a:pos x="0" y="0"/>
              </a:cxn>
              <a:cxn ang="0">
                <a:pos x="1089" y="13"/>
              </a:cxn>
            </a:cxnLst>
            <a:rect l="0" t="0" r="r" b="b"/>
            <a:pathLst>
              <a:path w="1090" h="1148">
                <a:moveTo>
                  <a:pt x="1089" y="13"/>
                </a:moveTo>
                <a:lnTo>
                  <a:pt x="1089" y="946"/>
                </a:lnTo>
                <a:lnTo>
                  <a:pt x="1072" y="982"/>
                </a:lnTo>
                <a:lnTo>
                  <a:pt x="1046" y="1014"/>
                </a:lnTo>
                <a:lnTo>
                  <a:pt x="1007" y="1043"/>
                </a:lnTo>
                <a:lnTo>
                  <a:pt x="955" y="1072"/>
                </a:lnTo>
                <a:lnTo>
                  <a:pt x="886" y="1098"/>
                </a:lnTo>
                <a:lnTo>
                  <a:pt x="812" y="1118"/>
                </a:lnTo>
                <a:lnTo>
                  <a:pt x="735" y="1131"/>
                </a:lnTo>
                <a:lnTo>
                  <a:pt x="661" y="1141"/>
                </a:lnTo>
                <a:lnTo>
                  <a:pt x="592" y="1147"/>
                </a:lnTo>
                <a:lnTo>
                  <a:pt x="519" y="1147"/>
                </a:lnTo>
                <a:lnTo>
                  <a:pt x="432" y="1141"/>
                </a:lnTo>
                <a:lnTo>
                  <a:pt x="359" y="1134"/>
                </a:lnTo>
                <a:lnTo>
                  <a:pt x="281" y="1121"/>
                </a:lnTo>
                <a:lnTo>
                  <a:pt x="212" y="1102"/>
                </a:lnTo>
                <a:lnTo>
                  <a:pt x="156" y="1082"/>
                </a:lnTo>
                <a:lnTo>
                  <a:pt x="99" y="1056"/>
                </a:lnTo>
                <a:lnTo>
                  <a:pt x="56" y="1027"/>
                </a:lnTo>
                <a:lnTo>
                  <a:pt x="35" y="1008"/>
                </a:lnTo>
                <a:lnTo>
                  <a:pt x="13" y="979"/>
                </a:lnTo>
                <a:lnTo>
                  <a:pt x="0" y="943"/>
                </a:lnTo>
                <a:lnTo>
                  <a:pt x="0" y="0"/>
                </a:lnTo>
                <a:lnTo>
                  <a:pt x="1089" y="13"/>
                </a:lnTo>
              </a:path>
            </a:pathLst>
          </a:custGeom>
          <a:solidFill>
            <a:schemeClr val="accent4">
              <a:lumMod val="60000"/>
              <a:lumOff val="40000"/>
            </a:schemeClr>
          </a:solidFill>
          <a:ln w="12700" cap="rnd">
            <a:solidFill>
              <a:schemeClr val="tx1"/>
            </a:solidFill>
            <a:round/>
            <a:headEnd type="none" w="sm" len="sm"/>
            <a:tailEnd type="none" w="sm" len="sm"/>
          </a:ln>
          <a:effectLst>
            <a:outerShdw blurRad="44450" dist="27940" dir="5400000" algn="ctr">
              <a:schemeClr val="accent4">
                <a:lumMod val="60000"/>
                <a:lumOff val="40000"/>
                <a:alpha val="81000"/>
              </a:schemeClr>
            </a:outerShdw>
          </a:effectLst>
          <a:scene3d>
            <a:camera prst="orthographicFront">
              <a:rot lat="0" lon="0" rev="0"/>
            </a:camera>
            <a:lightRig rig="balanced" dir="t">
              <a:rot lat="0" lon="0" rev="8700000"/>
            </a:lightRig>
          </a:scene3d>
          <a:sp3d>
            <a:bevelT w="190500" h="38100"/>
          </a:sp3d>
        </p:spPr>
        <p:txBody>
          <a:bodyPr/>
          <a:lstStyle/>
          <a:p>
            <a:pPr fontAlgn="base">
              <a:spcBef>
                <a:spcPct val="0"/>
              </a:spcBef>
              <a:spcAft>
                <a:spcPct val="0"/>
              </a:spcAft>
            </a:pPr>
            <a:endParaRPr lang="en-US" dirty="0">
              <a:solidFill>
                <a:srgbClr val="000000"/>
              </a:solidFill>
            </a:endParaRPr>
          </a:p>
        </p:txBody>
      </p:sp>
      <p:sp>
        <p:nvSpPr>
          <p:cNvPr id="7" name="Oval 66"/>
          <p:cNvSpPr>
            <a:spLocks noChangeArrowheads="1"/>
          </p:cNvSpPr>
          <p:nvPr/>
        </p:nvSpPr>
        <p:spPr bwMode="auto">
          <a:xfrm>
            <a:off x="3473956" y="5137634"/>
            <a:ext cx="1031014" cy="317699"/>
          </a:xfrm>
          <a:prstGeom prst="ellipse">
            <a:avLst/>
          </a:prstGeom>
          <a:solidFill>
            <a:srgbClr val="DADADA"/>
          </a:solidFill>
          <a:ln w="12700">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000000"/>
              </a:solidFill>
            </a:endParaRPr>
          </a:p>
        </p:txBody>
      </p:sp>
      <p:sp>
        <p:nvSpPr>
          <p:cNvPr id="9" name="Line 201"/>
          <p:cNvSpPr>
            <a:spLocks noChangeShapeType="1"/>
          </p:cNvSpPr>
          <p:nvPr/>
        </p:nvSpPr>
        <p:spPr bwMode="auto">
          <a:xfrm rot="10800000" flipH="1">
            <a:off x="4179028" y="4699904"/>
            <a:ext cx="1" cy="437730"/>
          </a:xfrm>
          <a:prstGeom prst="line">
            <a:avLst/>
          </a:prstGeom>
          <a:noFill/>
          <a:ln w="50800">
            <a:solidFill>
              <a:srgbClr val="0033CC"/>
            </a:solidFill>
            <a:round/>
            <a:headEnd type="triangle" w="med" len="med"/>
            <a:tailEnd type="none" w="med" len="med"/>
          </a:ln>
          <a:effectLst/>
        </p:spPr>
        <p:txBody>
          <a:bodyPr wrap="none" anchor="ctr"/>
          <a:lstStyle/>
          <a:p>
            <a:pPr>
              <a:defRPr/>
            </a:pPr>
            <a:endParaRPr lang="en-US" dirty="0"/>
          </a:p>
        </p:txBody>
      </p:sp>
      <p:sp>
        <p:nvSpPr>
          <p:cNvPr id="14" name="Rectangle 167"/>
          <p:cNvSpPr>
            <a:spLocks noChangeArrowheads="1"/>
          </p:cNvSpPr>
          <p:nvPr/>
        </p:nvSpPr>
        <p:spPr bwMode="auto">
          <a:xfrm>
            <a:off x="1865837" y="3651396"/>
            <a:ext cx="1518301" cy="293030"/>
          </a:xfrm>
          <a:prstGeom prst="rect">
            <a:avLst/>
          </a:prstGeom>
          <a:noFill/>
          <a:ln w="9525">
            <a:noFill/>
            <a:miter lim="800000"/>
            <a:headEnd/>
            <a:tailEnd/>
          </a:ln>
          <a:effectLst/>
        </p:spPr>
        <p:txBody>
          <a:bodyPr wrap="none" lIns="92075" tIns="46038" rIns="92075" bIns="46038">
            <a:spAutoFit/>
          </a:bodyPr>
          <a:lstStyle/>
          <a:p>
            <a:pPr algn="ctr"/>
            <a:r>
              <a:rPr lang="en-US" sz="1300" b="1" dirty="0" smtClean="0">
                <a:latin typeface="Arial" pitchFamily="34" charset="0"/>
                <a:cs typeface="Arial" pitchFamily="34" charset="0"/>
              </a:rPr>
              <a:t>Requisition, A0A</a:t>
            </a:r>
            <a:endParaRPr lang="en-US" sz="1300" b="1" dirty="0">
              <a:latin typeface="Arial" pitchFamily="34" charset="0"/>
              <a:cs typeface="Arial" pitchFamily="34" charset="0"/>
            </a:endParaRPr>
          </a:p>
        </p:txBody>
      </p:sp>
      <p:sp>
        <p:nvSpPr>
          <p:cNvPr id="16" name="Title 81"/>
          <p:cNvSpPr txBox="1">
            <a:spLocks/>
          </p:cNvSpPr>
          <p:nvPr/>
        </p:nvSpPr>
        <p:spPr>
          <a:xfrm>
            <a:off x="457200" y="91440"/>
            <a:ext cx="8763000" cy="914400"/>
          </a:xfrm>
          <a:prstGeom prst="rect">
            <a:avLst/>
          </a:prstGeom>
        </p:spPr>
        <p:txBody>
          <a:bodyPr anchor="b"/>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Requisition to Billing Scenario</a:t>
            </a:r>
            <a:endParaRPr lang="en-US" dirty="0"/>
          </a:p>
        </p:txBody>
      </p:sp>
      <p:grpSp>
        <p:nvGrpSpPr>
          <p:cNvPr id="20" name="Group 10"/>
          <p:cNvGrpSpPr>
            <a:grpSpLocks/>
          </p:cNvGrpSpPr>
          <p:nvPr/>
        </p:nvGrpSpPr>
        <p:grpSpPr bwMode="auto">
          <a:xfrm>
            <a:off x="7808548" y="3699555"/>
            <a:ext cx="1162050" cy="843684"/>
            <a:chOff x="242" y="1918"/>
            <a:chExt cx="732" cy="250"/>
          </a:xfrm>
          <a:scene3d>
            <a:camera prst="orthographicFront">
              <a:rot lat="0" lon="0" rev="0"/>
            </a:camera>
            <a:lightRig rig="balanced" dir="t">
              <a:rot lat="0" lon="0" rev="8700000"/>
            </a:lightRig>
          </a:scene3d>
        </p:grpSpPr>
        <p:sp>
          <p:nvSpPr>
            <p:cNvPr id="21" name="AutoShape 8"/>
            <p:cNvSpPr>
              <a:spLocks noChangeArrowheads="1"/>
            </p:cNvSpPr>
            <p:nvPr/>
          </p:nvSpPr>
          <p:spPr bwMode="invGray">
            <a:xfrm>
              <a:off x="242" y="1918"/>
              <a:ext cx="732" cy="250"/>
            </a:xfrm>
            <a:prstGeom prst="flowChartTerminator">
              <a:avLst/>
            </a:prstGeom>
            <a:gradFill rotWithShape="0">
              <a:gsLst>
                <a:gs pos="0">
                  <a:srgbClr val="A50021"/>
                </a:gs>
                <a:gs pos="50000">
                  <a:srgbClr val="FF0066"/>
                </a:gs>
                <a:gs pos="100000">
                  <a:srgbClr val="A50021"/>
                </a:gs>
              </a:gsLst>
              <a:lin ang="2700000" scaled="1"/>
            </a:gradFill>
            <a:ln w="317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US" dirty="0"/>
            </a:p>
          </p:txBody>
        </p:sp>
        <p:sp>
          <p:nvSpPr>
            <p:cNvPr id="22" name="Text Box 9"/>
            <p:cNvSpPr txBox="1">
              <a:spLocks noChangeArrowheads="1"/>
            </p:cNvSpPr>
            <p:nvPr/>
          </p:nvSpPr>
          <p:spPr bwMode="invGray">
            <a:xfrm>
              <a:off x="255" y="1989"/>
              <a:ext cx="710" cy="91"/>
            </a:xfrm>
            <a:prstGeom prst="rect">
              <a:avLst/>
            </a:prstGeom>
            <a:noFill/>
            <a:ln w="3175">
              <a:noFill/>
              <a:miter lim="800000"/>
              <a:headEnd/>
              <a:tailEnd/>
            </a:ln>
            <a:effectLst>
              <a:outerShdw blurRad="44450" dist="27940" dir="5400000" algn="ctr">
                <a:srgbClr val="000000">
                  <a:alpha val="32000"/>
                </a:srgbClr>
              </a:outerShdw>
            </a:effectLst>
            <a:sp3d>
              <a:bevelT w="190500" h="38100"/>
            </a:sp3d>
          </p:spPr>
          <p:txBody>
            <a:bodyPr wrap="square" anchor="ctr">
              <a:spAutoFit/>
            </a:bodyPr>
            <a:lstStyle/>
            <a:p>
              <a:pPr algn="ctr"/>
              <a:r>
                <a:rPr lang="en-US" sz="1400" b="1" dirty="0" smtClean="0">
                  <a:latin typeface="Arial" pitchFamily="34" charset="0"/>
                  <a:cs typeface="Arial" pitchFamily="34" charset="0"/>
                </a:rPr>
                <a:t>EBS</a:t>
              </a:r>
              <a:endParaRPr lang="en-US" sz="1400" b="1" dirty="0">
                <a:latin typeface="Arial" pitchFamily="34" charset="0"/>
                <a:cs typeface="Arial" pitchFamily="34" charset="0"/>
              </a:endParaRPr>
            </a:p>
          </p:txBody>
        </p:sp>
      </p:grpSp>
      <p:sp>
        <p:nvSpPr>
          <p:cNvPr id="24" name="Rectangle 167"/>
          <p:cNvSpPr>
            <a:spLocks noChangeArrowheads="1"/>
          </p:cNvSpPr>
          <p:nvPr/>
        </p:nvSpPr>
        <p:spPr bwMode="auto">
          <a:xfrm>
            <a:off x="5709240" y="3651396"/>
            <a:ext cx="1581010" cy="293030"/>
          </a:xfrm>
          <a:prstGeom prst="rect">
            <a:avLst/>
          </a:prstGeom>
          <a:noFill/>
          <a:ln w="9525">
            <a:noFill/>
            <a:miter lim="800000"/>
            <a:headEnd/>
            <a:tailEnd/>
          </a:ln>
        </p:spPr>
        <p:txBody>
          <a:bodyPr wrap="none" lIns="92075" tIns="46038" rIns="92075" bIns="46038">
            <a:spAutoFit/>
          </a:bodyPr>
          <a:lstStyle/>
          <a:p>
            <a:pPr algn="ctr"/>
            <a:r>
              <a:rPr lang="en-US" sz="1300" b="1" dirty="0" smtClean="0">
                <a:latin typeface="Arial" pitchFamily="34" charset="0"/>
                <a:cs typeface="Arial" pitchFamily="34" charset="0"/>
              </a:rPr>
              <a:t>Requisition 511R</a:t>
            </a:r>
            <a:endParaRPr lang="en-US" sz="1300" b="1" dirty="0">
              <a:latin typeface="Arial" pitchFamily="34" charset="0"/>
              <a:cs typeface="Arial" pitchFamily="34" charset="0"/>
            </a:endParaRPr>
          </a:p>
        </p:txBody>
      </p:sp>
      <p:sp>
        <p:nvSpPr>
          <p:cNvPr id="27" name="Rectangle 167"/>
          <p:cNvSpPr>
            <a:spLocks noChangeArrowheads="1"/>
          </p:cNvSpPr>
          <p:nvPr/>
        </p:nvSpPr>
        <p:spPr bwMode="auto">
          <a:xfrm flipH="1">
            <a:off x="3290914" y="5625179"/>
            <a:ext cx="1423070" cy="493085"/>
          </a:xfrm>
          <a:prstGeom prst="rect">
            <a:avLst/>
          </a:prstGeom>
          <a:noFill/>
          <a:ln w="9525">
            <a:noFill/>
            <a:miter lim="800000"/>
            <a:headEnd/>
            <a:tailEnd/>
          </a:ln>
        </p:spPr>
        <p:txBody>
          <a:bodyPr wrap="square" lIns="92075" tIns="46038" rIns="92075" bIns="46038">
            <a:spAutoFit/>
          </a:bodyPr>
          <a:lstStyle/>
          <a:p>
            <a:pPr algn="ctr"/>
            <a:r>
              <a:rPr lang="en-US" sz="1300" b="1" dirty="0" smtClean="0">
                <a:latin typeface="Arial" pitchFamily="34" charset="0"/>
                <a:cs typeface="Arial" pitchFamily="34" charset="0"/>
              </a:rPr>
              <a:t>Historical Archive</a:t>
            </a:r>
            <a:endParaRPr lang="en-US" sz="1300" b="1" dirty="0">
              <a:latin typeface="Arial" pitchFamily="34" charset="0"/>
              <a:cs typeface="Arial" pitchFamily="34" charset="0"/>
            </a:endParaRPr>
          </a:p>
        </p:txBody>
      </p:sp>
      <p:sp>
        <p:nvSpPr>
          <p:cNvPr id="30" name="Rectangle 167"/>
          <p:cNvSpPr>
            <a:spLocks noChangeArrowheads="1"/>
          </p:cNvSpPr>
          <p:nvPr/>
        </p:nvSpPr>
        <p:spPr bwMode="auto">
          <a:xfrm rot="16200000">
            <a:off x="3483877" y="2677171"/>
            <a:ext cx="1707199" cy="293030"/>
          </a:xfrm>
          <a:prstGeom prst="rect">
            <a:avLst/>
          </a:prstGeom>
          <a:noFill/>
          <a:ln w="9525">
            <a:noFill/>
            <a:miter lim="800000"/>
            <a:headEnd/>
            <a:tailEnd/>
          </a:ln>
        </p:spPr>
        <p:txBody>
          <a:bodyPr wrap="none" lIns="92075" tIns="46038" rIns="92075" bIns="46038">
            <a:spAutoFit/>
          </a:bodyPr>
          <a:lstStyle/>
          <a:p>
            <a:pPr algn="ctr"/>
            <a:r>
              <a:rPr lang="en-US" sz="1300" b="1" dirty="0" smtClean="0">
                <a:latin typeface="Arial" pitchFamily="34" charset="0"/>
                <a:cs typeface="Arial" pitchFamily="34" charset="0"/>
              </a:rPr>
              <a:t>MRO Confirm 945A</a:t>
            </a:r>
          </a:p>
        </p:txBody>
      </p:sp>
      <p:sp>
        <p:nvSpPr>
          <p:cNvPr id="37" name="AutoShape 8"/>
          <p:cNvSpPr>
            <a:spLocks noChangeArrowheads="1"/>
          </p:cNvSpPr>
          <p:nvPr/>
        </p:nvSpPr>
        <p:spPr bwMode="invGray">
          <a:xfrm>
            <a:off x="283519" y="3645407"/>
            <a:ext cx="1162050" cy="829830"/>
          </a:xfrm>
          <a:prstGeom prst="flowChartTerminator">
            <a:avLst/>
          </a:prstGeom>
          <a:gradFill rotWithShape="0">
            <a:gsLst>
              <a:gs pos="89000">
                <a:schemeClr val="tx2">
                  <a:lumMod val="60000"/>
                  <a:lumOff val="40000"/>
                </a:schemeClr>
              </a:gs>
              <a:gs pos="100000">
                <a:srgbClr val="A50021"/>
              </a:gs>
            </a:gsLst>
            <a:lin ang="2700000" scaled="1"/>
          </a:gra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p>
        </p:txBody>
      </p:sp>
      <p:sp>
        <p:nvSpPr>
          <p:cNvPr id="38" name="Text Box 9"/>
          <p:cNvSpPr txBox="1">
            <a:spLocks noChangeArrowheads="1"/>
          </p:cNvSpPr>
          <p:nvPr/>
        </p:nvSpPr>
        <p:spPr bwMode="invGray">
          <a:xfrm>
            <a:off x="300982" y="3768222"/>
            <a:ext cx="1127125" cy="524453"/>
          </a:xfrm>
          <a:prstGeom prst="rect">
            <a:avLst/>
          </a:prstGeom>
          <a:noFill/>
          <a:ln w="9525">
            <a:noFill/>
            <a:miter lim="800000"/>
            <a:headEnd/>
            <a:tailEnd/>
          </a:ln>
        </p:spPr>
        <p:txBody>
          <a:bodyPr wrap="square" anchor="ctr">
            <a:spAutoFit/>
          </a:bodyPr>
          <a:lstStyle/>
          <a:p>
            <a:pPr algn="ctr"/>
            <a:r>
              <a:rPr lang="en-US" sz="1400" b="1" dirty="0" smtClean="0">
                <a:latin typeface="Arial" pitchFamily="34" charset="0"/>
                <a:cs typeface="Arial" pitchFamily="34" charset="0"/>
              </a:rPr>
              <a:t>MacDill</a:t>
            </a:r>
          </a:p>
          <a:p>
            <a:pPr algn="ctr"/>
            <a:r>
              <a:rPr lang="en-US" sz="1400" b="1" dirty="0" smtClean="0">
                <a:latin typeface="Arial" pitchFamily="34" charset="0"/>
                <a:cs typeface="Arial" pitchFamily="34" charset="0"/>
              </a:rPr>
              <a:t>AFB</a:t>
            </a:r>
            <a:endParaRPr lang="en-US" sz="1400" b="1" dirty="0">
              <a:latin typeface="Arial" pitchFamily="34" charset="0"/>
              <a:cs typeface="Arial" pitchFamily="34" charset="0"/>
            </a:endParaRPr>
          </a:p>
        </p:txBody>
      </p:sp>
      <p:grpSp>
        <p:nvGrpSpPr>
          <p:cNvPr id="39" name="Group 38"/>
          <p:cNvGrpSpPr>
            <a:grpSpLocks/>
          </p:cNvGrpSpPr>
          <p:nvPr/>
        </p:nvGrpSpPr>
        <p:grpSpPr bwMode="auto">
          <a:xfrm>
            <a:off x="3994764" y="1604962"/>
            <a:ext cx="1274763" cy="396875"/>
            <a:chOff x="207" y="1918"/>
            <a:chExt cx="803" cy="250"/>
          </a:xfrm>
          <a:scene3d>
            <a:camera prst="orthographicFront">
              <a:rot lat="0" lon="0" rev="0"/>
            </a:camera>
            <a:lightRig rig="balanced" dir="t">
              <a:rot lat="0" lon="0" rev="8700000"/>
            </a:lightRig>
          </a:scene3d>
        </p:grpSpPr>
        <p:sp>
          <p:nvSpPr>
            <p:cNvPr id="40" name="AutoShape 8"/>
            <p:cNvSpPr>
              <a:spLocks noChangeArrowheads="1"/>
            </p:cNvSpPr>
            <p:nvPr/>
          </p:nvSpPr>
          <p:spPr bwMode="invGray">
            <a:xfrm>
              <a:off x="242" y="1918"/>
              <a:ext cx="732" cy="250"/>
            </a:xfrm>
            <a:prstGeom prst="flowChartTerminator">
              <a:avLst/>
            </a:prstGeom>
            <a:gradFill rotWithShape="0">
              <a:gsLst>
                <a:gs pos="0">
                  <a:srgbClr val="A50021"/>
                </a:gs>
                <a:gs pos="50000">
                  <a:srgbClr val="FF0066"/>
                </a:gs>
                <a:gs pos="100000">
                  <a:srgbClr val="A50021"/>
                </a:gs>
              </a:gsLst>
              <a:lin ang="2700000" scaled="1"/>
            </a:gradFill>
            <a:ln w="38100">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US" dirty="0"/>
            </a:p>
          </p:txBody>
        </p:sp>
        <p:sp>
          <p:nvSpPr>
            <p:cNvPr id="41" name="Text Box 9"/>
            <p:cNvSpPr txBox="1">
              <a:spLocks noChangeArrowheads="1"/>
            </p:cNvSpPr>
            <p:nvPr/>
          </p:nvSpPr>
          <p:spPr bwMode="invGray">
            <a:xfrm>
              <a:off x="207" y="1938"/>
              <a:ext cx="803" cy="194"/>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a:r>
                <a:rPr lang="en-US" sz="1400" b="1" dirty="0" smtClean="0">
                  <a:latin typeface="Arial" pitchFamily="34" charset="0"/>
                  <a:cs typeface="Arial" pitchFamily="34" charset="0"/>
                </a:rPr>
                <a:t>DSS Depot</a:t>
              </a:r>
              <a:endParaRPr lang="en-US" sz="1400" b="1" dirty="0">
                <a:latin typeface="Arial" pitchFamily="34" charset="0"/>
                <a:cs typeface="Arial" pitchFamily="34" charset="0"/>
              </a:endParaRPr>
            </a:p>
          </p:txBody>
        </p:sp>
      </p:grpSp>
      <p:sp>
        <p:nvSpPr>
          <p:cNvPr id="43" name="Rectangle 167"/>
          <p:cNvSpPr>
            <a:spLocks noChangeArrowheads="1"/>
          </p:cNvSpPr>
          <p:nvPr/>
        </p:nvSpPr>
        <p:spPr bwMode="auto">
          <a:xfrm>
            <a:off x="1057974" y="1804987"/>
            <a:ext cx="2296680" cy="293030"/>
          </a:xfrm>
          <a:prstGeom prst="rect">
            <a:avLst/>
          </a:prstGeom>
          <a:noFill/>
          <a:ln w="9525">
            <a:noFill/>
            <a:miter lim="800000"/>
            <a:headEnd/>
            <a:tailEnd/>
          </a:ln>
        </p:spPr>
        <p:txBody>
          <a:bodyPr wrap="square" lIns="92075" tIns="46038" rIns="92075" bIns="46038">
            <a:spAutoFit/>
          </a:bodyPr>
          <a:lstStyle/>
          <a:p>
            <a:pPr algn="ctr"/>
            <a:r>
              <a:rPr lang="en-US" sz="1300" b="1" dirty="0" smtClean="0">
                <a:latin typeface="Arial" pitchFamily="34" charset="0"/>
                <a:cs typeface="Arial" pitchFamily="34" charset="0"/>
              </a:rPr>
              <a:t>Delivery of Items</a:t>
            </a:r>
            <a:endParaRPr lang="en-US" sz="1300" b="1" dirty="0">
              <a:latin typeface="Arial" pitchFamily="34" charset="0"/>
              <a:cs typeface="Arial" pitchFamily="34" charset="0"/>
            </a:endParaRPr>
          </a:p>
        </p:txBody>
      </p:sp>
      <p:sp>
        <p:nvSpPr>
          <p:cNvPr id="46" name="Rectangle 45"/>
          <p:cNvSpPr/>
          <p:nvPr/>
        </p:nvSpPr>
        <p:spPr>
          <a:xfrm>
            <a:off x="533399" y="958631"/>
            <a:ext cx="7758117" cy="646331"/>
          </a:xfrm>
          <a:prstGeom prst="rect">
            <a:avLst/>
          </a:prstGeom>
        </p:spPr>
        <p:txBody>
          <a:bodyPr wrap="square">
            <a:spAutoFit/>
          </a:bodyPr>
          <a:lstStyle/>
          <a:p>
            <a:pPr marL="0" lvl="1" algn="ctr"/>
            <a:r>
              <a:rPr lang="en-US" dirty="0" smtClean="0">
                <a:latin typeface="Arial" panose="020B0604020202020204" pitchFamily="34" charset="0"/>
                <a:cs typeface="Arial" pitchFamily="34" charset="0"/>
              </a:rPr>
              <a:t>Example flow of a requisition for 12 lamps ordered by MacDill AFB, Document Number  FB490032490003</a:t>
            </a:r>
            <a:endParaRPr lang="en-US" dirty="0">
              <a:latin typeface="Arial" pitchFamily="34" charset="0"/>
              <a:cs typeface="Arial" pitchFamily="34" charset="0"/>
            </a:endParaRPr>
          </a:p>
        </p:txBody>
      </p:sp>
      <p:sp>
        <p:nvSpPr>
          <p:cNvPr id="47" name="Cloud 46"/>
          <p:cNvSpPr/>
          <p:nvPr/>
        </p:nvSpPr>
        <p:spPr>
          <a:xfrm>
            <a:off x="249004" y="5314336"/>
            <a:ext cx="2393131" cy="948467"/>
          </a:xfrm>
          <a:prstGeom prst="cloud">
            <a:avLst/>
          </a:prstGeom>
          <a:solidFill>
            <a:schemeClr val="accent4">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Web Apps (</a:t>
            </a:r>
            <a:r>
              <a:rPr lang="en-US" sz="1400" b="1" dirty="0" smtClean="0">
                <a:solidFill>
                  <a:schemeClr val="tx1"/>
                </a:solidFill>
                <a:latin typeface="Arial" pitchFamily="34" charset="0"/>
                <a:cs typeface="Arial" pitchFamily="34" charset="0"/>
              </a:rPr>
              <a:t>MILSINQ, DAASINQ, </a:t>
            </a:r>
            <a:r>
              <a:rPr lang="en-US" sz="1400" b="1" dirty="0" err="1" smtClean="0">
                <a:solidFill>
                  <a:schemeClr val="tx1"/>
                </a:solidFill>
                <a:latin typeface="Arial" pitchFamily="34" charset="0"/>
                <a:cs typeface="Arial" pitchFamily="34" charset="0"/>
              </a:rPr>
              <a:t>WebVLIPS</a:t>
            </a:r>
            <a:r>
              <a:rPr lang="en-US" sz="1400" b="1" dirty="0" smtClean="0">
                <a:solidFill>
                  <a:schemeClr val="tx1"/>
                </a:solidFill>
                <a:latin typeface="Arial" pitchFamily="34" charset="0"/>
                <a:cs typeface="Arial" pitchFamily="34" charset="0"/>
              </a:rPr>
              <a:t>, LDG</a:t>
            </a:r>
            <a:r>
              <a:rPr lang="en-US" sz="1600" b="1" dirty="0" smtClean="0">
                <a:solidFill>
                  <a:schemeClr val="tx1"/>
                </a:solidFill>
                <a:latin typeface="Arial" pitchFamily="34" charset="0"/>
                <a:cs typeface="Arial" pitchFamily="34" charset="0"/>
              </a:rPr>
              <a:t>)</a:t>
            </a:r>
            <a:endParaRPr lang="en-US" sz="1600" b="1" dirty="0">
              <a:solidFill>
                <a:schemeClr val="tx1"/>
              </a:solidFill>
              <a:latin typeface="Arial" pitchFamily="34" charset="0"/>
              <a:cs typeface="Arial" pitchFamily="34" charset="0"/>
            </a:endParaRPr>
          </a:p>
        </p:txBody>
      </p:sp>
      <p:sp>
        <p:nvSpPr>
          <p:cNvPr id="49" name="Rectangle 167"/>
          <p:cNvSpPr>
            <a:spLocks noChangeArrowheads="1"/>
          </p:cNvSpPr>
          <p:nvPr/>
        </p:nvSpPr>
        <p:spPr bwMode="auto">
          <a:xfrm>
            <a:off x="5161997" y="4553389"/>
            <a:ext cx="2997808" cy="293030"/>
          </a:xfrm>
          <a:prstGeom prst="rect">
            <a:avLst/>
          </a:prstGeom>
          <a:noFill/>
          <a:ln w="9525">
            <a:noFill/>
            <a:miter lim="800000"/>
            <a:headEnd/>
            <a:tailEnd/>
          </a:ln>
        </p:spPr>
        <p:txBody>
          <a:bodyPr wrap="none" lIns="92075" tIns="46038" rIns="92075" bIns="46038">
            <a:spAutoFit/>
          </a:bodyPr>
          <a:lstStyle/>
          <a:p>
            <a:pPr algn="ctr"/>
            <a:r>
              <a:rPr lang="en-US" sz="1300" b="1" dirty="0" smtClean="0">
                <a:latin typeface="Arial" pitchFamily="34" charset="0"/>
                <a:cs typeface="Arial" pitchFamily="34" charset="0"/>
              </a:rPr>
              <a:t>Status 870S, MRO 940R , BILL 810L</a:t>
            </a:r>
            <a:endParaRPr lang="en-US" sz="1300" b="1" dirty="0">
              <a:latin typeface="Arial" pitchFamily="34" charset="0"/>
              <a:cs typeface="Arial" pitchFamily="34" charset="0"/>
            </a:endParaRPr>
          </a:p>
        </p:txBody>
      </p:sp>
      <p:sp>
        <p:nvSpPr>
          <p:cNvPr id="52" name="Rectangle 167"/>
          <p:cNvSpPr>
            <a:spLocks noChangeArrowheads="1"/>
          </p:cNvSpPr>
          <p:nvPr/>
        </p:nvSpPr>
        <p:spPr bwMode="auto">
          <a:xfrm>
            <a:off x="1190057" y="4444884"/>
            <a:ext cx="2800960" cy="293030"/>
          </a:xfrm>
          <a:prstGeom prst="rect">
            <a:avLst/>
          </a:prstGeom>
          <a:noFill/>
          <a:ln w="9525">
            <a:noFill/>
            <a:miter lim="800000"/>
            <a:headEnd/>
            <a:tailEnd/>
          </a:ln>
        </p:spPr>
        <p:txBody>
          <a:bodyPr wrap="none" lIns="92075" tIns="46038" rIns="92075" bIns="46038">
            <a:spAutoFit/>
          </a:bodyPr>
          <a:lstStyle/>
          <a:p>
            <a:pPr algn="ctr"/>
            <a:r>
              <a:rPr lang="en-US" sz="1300" b="1" dirty="0" err="1" smtClean="0">
                <a:latin typeface="Arial" pitchFamily="34" charset="0"/>
                <a:cs typeface="Arial" pitchFamily="34" charset="0"/>
              </a:rPr>
              <a:t>Req</a:t>
            </a:r>
            <a:r>
              <a:rPr lang="en-US" sz="1300" b="1" dirty="0" smtClean="0">
                <a:latin typeface="Arial" pitchFamily="34" charset="0"/>
                <a:cs typeface="Arial" pitchFamily="34" charset="0"/>
              </a:rPr>
              <a:t> Status AE1, Ship Status AS1</a:t>
            </a:r>
            <a:endParaRPr lang="en-US" sz="1300" b="1" dirty="0">
              <a:latin typeface="Arial" pitchFamily="34" charset="0"/>
              <a:cs typeface="Arial" pitchFamily="34" charset="0"/>
            </a:endParaRPr>
          </a:p>
        </p:txBody>
      </p:sp>
      <p:sp>
        <p:nvSpPr>
          <p:cNvPr id="55" name="Rectangle 167"/>
          <p:cNvSpPr>
            <a:spLocks noChangeArrowheads="1"/>
          </p:cNvSpPr>
          <p:nvPr/>
        </p:nvSpPr>
        <p:spPr bwMode="auto">
          <a:xfrm rot="10800000" flipV="1">
            <a:off x="5624330" y="3925562"/>
            <a:ext cx="1800173" cy="293030"/>
          </a:xfrm>
          <a:prstGeom prst="rect">
            <a:avLst/>
          </a:prstGeom>
          <a:noFill/>
          <a:ln w="9525">
            <a:noFill/>
            <a:miter lim="800000"/>
            <a:headEnd/>
            <a:tailEnd/>
          </a:ln>
        </p:spPr>
        <p:txBody>
          <a:bodyPr wrap="none" lIns="92075" tIns="46038" rIns="92075" bIns="46038">
            <a:spAutoFit/>
          </a:bodyPr>
          <a:lstStyle/>
          <a:p>
            <a:pPr algn="ctr"/>
            <a:r>
              <a:rPr lang="en-US" sz="1300" b="1" dirty="0" smtClean="0">
                <a:latin typeface="Arial" pitchFamily="34" charset="0"/>
                <a:cs typeface="Arial" pitchFamily="34" charset="0"/>
              </a:rPr>
              <a:t>MRO Confirm 945A, </a:t>
            </a:r>
          </a:p>
        </p:txBody>
      </p:sp>
      <p:sp>
        <p:nvSpPr>
          <p:cNvPr id="58" name="Rectangle 167"/>
          <p:cNvSpPr>
            <a:spLocks noChangeArrowheads="1"/>
          </p:cNvSpPr>
          <p:nvPr/>
        </p:nvSpPr>
        <p:spPr bwMode="auto">
          <a:xfrm rot="16200000">
            <a:off x="3339958" y="2639006"/>
            <a:ext cx="1542089" cy="293030"/>
          </a:xfrm>
          <a:prstGeom prst="rect">
            <a:avLst/>
          </a:prstGeom>
          <a:noFill/>
          <a:ln w="9525">
            <a:noFill/>
            <a:miter lim="800000"/>
            <a:headEnd/>
            <a:tailEnd/>
          </a:ln>
        </p:spPr>
        <p:txBody>
          <a:bodyPr wrap="none" lIns="92075" tIns="46038" rIns="92075" bIns="46038">
            <a:spAutoFit/>
          </a:bodyPr>
          <a:lstStyle/>
          <a:p>
            <a:pPr algn="ctr"/>
            <a:r>
              <a:rPr lang="en-US" sz="1300" b="1" dirty="0" smtClean="0">
                <a:latin typeface="Arial" pitchFamily="34" charset="0"/>
                <a:cs typeface="Arial" pitchFamily="34" charset="0"/>
              </a:rPr>
              <a:t>Ship Status 856S</a:t>
            </a:r>
          </a:p>
        </p:txBody>
      </p:sp>
      <p:sp>
        <p:nvSpPr>
          <p:cNvPr id="64" name="Rectangle 167"/>
          <p:cNvSpPr>
            <a:spLocks noChangeArrowheads="1"/>
          </p:cNvSpPr>
          <p:nvPr/>
        </p:nvSpPr>
        <p:spPr bwMode="auto">
          <a:xfrm flipH="1">
            <a:off x="5224634" y="4110036"/>
            <a:ext cx="2667614" cy="293030"/>
          </a:xfrm>
          <a:prstGeom prst="rect">
            <a:avLst/>
          </a:prstGeom>
          <a:noFill/>
          <a:ln w="9525">
            <a:noFill/>
            <a:miter lim="800000"/>
            <a:headEnd/>
            <a:tailEnd/>
          </a:ln>
        </p:spPr>
        <p:txBody>
          <a:bodyPr wrap="square" lIns="92075" tIns="46038" rIns="92075" bIns="46038">
            <a:spAutoFit/>
          </a:bodyPr>
          <a:lstStyle/>
          <a:p>
            <a:pPr algn="ctr"/>
            <a:r>
              <a:rPr lang="en-US" sz="1300" b="1" dirty="0" smtClean="0">
                <a:latin typeface="Arial" pitchFamily="34" charset="0"/>
                <a:cs typeface="Arial" pitchFamily="34" charset="0"/>
              </a:rPr>
              <a:t>Confirmation of Delivery 527R</a:t>
            </a:r>
            <a:endParaRPr lang="en-US" sz="1300" b="1" dirty="0">
              <a:latin typeface="Arial" pitchFamily="34" charset="0"/>
              <a:cs typeface="Arial" pitchFamily="34" charset="0"/>
            </a:endParaRPr>
          </a:p>
        </p:txBody>
      </p:sp>
      <p:sp>
        <p:nvSpPr>
          <p:cNvPr id="68" name="AutoShape 18"/>
          <p:cNvSpPr>
            <a:spLocks noChangeArrowheads="1"/>
          </p:cNvSpPr>
          <p:nvPr/>
        </p:nvSpPr>
        <p:spPr bwMode="invGray">
          <a:xfrm>
            <a:off x="3958072" y="3581266"/>
            <a:ext cx="1371600" cy="1114960"/>
          </a:xfrm>
          <a:prstGeom prst="flowChartAlternateProcess">
            <a:avLst/>
          </a:prstGeom>
          <a:solidFill>
            <a:schemeClr val="accent4">
              <a:lumMod val="60000"/>
              <a:lumOff val="40000"/>
            </a:schemeClr>
          </a:solidFill>
          <a:ln w="3175">
            <a:solidFill>
              <a:schemeClr val="tx1">
                <a:lumMod val="50000"/>
                <a:lumOff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p>
        </p:txBody>
      </p:sp>
      <p:sp>
        <p:nvSpPr>
          <p:cNvPr id="69" name="Rectangle 39"/>
          <p:cNvSpPr>
            <a:spLocks noChangeArrowheads="1"/>
          </p:cNvSpPr>
          <p:nvPr/>
        </p:nvSpPr>
        <p:spPr bwMode="gray">
          <a:xfrm>
            <a:off x="3951085" y="3797911"/>
            <a:ext cx="1402885" cy="646973"/>
          </a:xfrm>
          <a:prstGeom prst="rect">
            <a:avLst/>
          </a:prstGeom>
          <a:noFill/>
          <a:ln w="9525">
            <a:noFill/>
            <a:miter lim="800000"/>
            <a:headEnd/>
            <a:tailEnd/>
          </a:ln>
        </p:spPr>
        <p:txBody>
          <a:bodyPr wrap="none" lIns="92075" tIns="46038" rIns="92075" bIns="46038">
            <a:spAutoFit/>
          </a:bodyPr>
          <a:lstStyle/>
          <a:p>
            <a:pPr algn="ctr"/>
            <a:r>
              <a:rPr lang="en-US" sz="1200" b="1" dirty="0" smtClean="0">
                <a:latin typeface="Arial" pitchFamily="34" charset="0"/>
                <a:cs typeface="Arial" pitchFamily="34" charset="0"/>
              </a:rPr>
              <a:t>DLA Transaction</a:t>
            </a:r>
          </a:p>
          <a:p>
            <a:pPr algn="ctr"/>
            <a:r>
              <a:rPr lang="en-US" sz="1200" b="1" dirty="0" smtClean="0">
                <a:latin typeface="Arial" pitchFamily="34" charset="0"/>
                <a:cs typeface="Arial" pitchFamily="34" charset="0"/>
              </a:rPr>
              <a:t>Services </a:t>
            </a:r>
          </a:p>
          <a:p>
            <a:pPr algn="ctr"/>
            <a:r>
              <a:rPr lang="en-US" sz="1200" b="1" dirty="0" smtClean="0">
                <a:latin typeface="Arial" pitchFamily="34" charset="0"/>
                <a:cs typeface="Arial" pitchFamily="34" charset="0"/>
              </a:rPr>
              <a:t>Processing</a:t>
            </a:r>
          </a:p>
        </p:txBody>
      </p:sp>
      <p:sp>
        <p:nvSpPr>
          <p:cNvPr id="67" name="Litebulb"/>
          <p:cNvSpPr>
            <a:spLocks noEditPoints="1" noChangeArrowheads="1"/>
          </p:cNvSpPr>
          <p:nvPr/>
        </p:nvSpPr>
        <p:spPr bwMode="auto">
          <a:xfrm>
            <a:off x="2005097" y="2381109"/>
            <a:ext cx="837349" cy="80882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9" name="Group 10"/>
          <p:cNvGrpSpPr>
            <a:grpSpLocks/>
          </p:cNvGrpSpPr>
          <p:nvPr/>
        </p:nvGrpSpPr>
        <p:grpSpPr bwMode="auto">
          <a:xfrm>
            <a:off x="6328941" y="5265902"/>
            <a:ext cx="1169435" cy="843684"/>
            <a:chOff x="242" y="1918"/>
            <a:chExt cx="732" cy="250"/>
          </a:xfrm>
          <a:gradFill>
            <a:gsLst>
              <a:gs pos="89000">
                <a:srgbClr val="92D050"/>
              </a:gs>
              <a:gs pos="100000">
                <a:srgbClr val="A50021"/>
              </a:gs>
            </a:gsLst>
            <a:lin ang="2700000" scaled="1"/>
          </a:gradFill>
          <a:scene3d>
            <a:camera prst="orthographicFront">
              <a:rot lat="0" lon="0" rev="0"/>
            </a:camera>
            <a:lightRig rig="balanced" dir="t">
              <a:rot lat="0" lon="0" rev="8700000"/>
            </a:lightRig>
          </a:scene3d>
        </p:grpSpPr>
        <p:sp>
          <p:nvSpPr>
            <p:cNvPr id="80" name="AutoShape 8"/>
            <p:cNvSpPr>
              <a:spLocks noChangeArrowheads="1"/>
            </p:cNvSpPr>
            <p:nvPr/>
          </p:nvSpPr>
          <p:spPr bwMode="invGray">
            <a:xfrm>
              <a:off x="242" y="1918"/>
              <a:ext cx="732" cy="250"/>
            </a:xfrm>
            <a:prstGeom prst="flowChartTerminator">
              <a:avLst/>
            </a:prstGeom>
            <a:grpFill/>
            <a:ln w="317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US" dirty="0"/>
            </a:p>
          </p:txBody>
        </p:sp>
        <p:sp>
          <p:nvSpPr>
            <p:cNvPr id="81" name="Text Box 9"/>
            <p:cNvSpPr txBox="1">
              <a:spLocks noChangeArrowheads="1"/>
            </p:cNvSpPr>
            <p:nvPr/>
          </p:nvSpPr>
          <p:spPr bwMode="invGray">
            <a:xfrm>
              <a:off x="255" y="1989"/>
              <a:ext cx="710" cy="91"/>
            </a:xfrm>
            <a:prstGeom prst="rect">
              <a:avLst/>
            </a:prstGeom>
            <a:grpFill/>
            <a:ln w="3175">
              <a:noFill/>
              <a:miter lim="800000"/>
              <a:headEnd/>
              <a:tailEnd/>
            </a:ln>
            <a:effectLst>
              <a:outerShdw blurRad="44450" dist="27940" dir="5400000" algn="ctr">
                <a:srgbClr val="000000">
                  <a:alpha val="32000"/>
                </a:srgbClr>
              </a:outerShdw>
            </a:effectLst>
            <a:sp3d>
              <a:bevelT w="190500" h="38100"/>
            </a:sp3d>
          </p:spPr>
          <p:txBody>
            <a:bodyPr wrap="square" anchor="ctr">
              <a:spAutoFit/>
            </a:bodyPr>
            <a:lstStyle/>
            <a:p>
              <a:pPr algn="ctr"/>
              <a:r>
                <a:rPr lang="en-US" sz="1400" b="1" dirty="0" smtClean="0">
                  <a:latin typeface="Arial" pitchFamily="34" charset="0"/>
                  <a:cs typeface="Arial" pitchFamily="34" charset="0"/>
                </a:rPr>
                <a:t>DFAS</a:t>
              </a:r>
              <a:endParaRPr lang="en-US" sz="1400" b="1" dirty="0">
                <a:latin typeface="Arial" pitchFamily="34" charset="0"/>
                <a:cs typeface="Arial" pitchFamily="34" charset="0"/>
              </a:endParaRPr>
            </a:p>
          </p:txBody>
        </p:sp>
      </p:grpSp>
      <p:sp>
        <p:nvSpPr>
          <p:cNvPr id="82" name="Line 201"/>
          <p:cNvSpPr>
            <a:spLocks noChangeShapeType="1"/>
          </p:cNvSpPr>
          <p:nvPr/>
        </p:nvSpPr>
        <p:spPr bwMode="auto">
          <a:xfrm rot="5400000">
            <a:off x="6543864" y="2735668"/>
            <a:ext cx="0" cy="2379789"/>
          </a:xfrm>
          <a:prstGeom prst="line">
            <a:avLst/>
          </a:prstGeom>
          <a:noFill/>
          <a:ln w="50800">
            <a:solidFill>
              <a:srgbClr val="0000FF"/>
            </a:solidFill>
            <a:round/>
            <a:headEnd type="triangle" w="med" len="med"/>
            <a:tailEnd type="none" w="med" len="med"/>
          </a:ln>
          <a:effectLst/>
        </p:spPr>
        <p:txBody>
          <a:bodyPr wrap="none" anchor="ctr"/>
          <a:lstStyle/>
          <a:p>
            <a:pPr>
              <a:defRPr/>
            </a:pPr>
            <a:endParaRPr lang="en-US" dirty="0"/>
          </a:p>
        </p:txBody>
      </p:sp>
      <p:sp>
        <p:nvSpPr>
          <p:cNvPr id="85" name="Line 201"/>
          <p:cNvSpPr>
            <a:spLocks noChangeShapeType="1"/>
          </p:cNvSpPr>
          <p:nvPr/>
        </p:nvSpPr>
        <p:spPr bwMode="auto">
          <a:xfrm rot="16200000" flipH="1">
            <a:off x="6606470" y="3253909"/>
            <a:ext cx="1" cy="2523703"/>
          </a:xfrm>
          <a:prstGeom prst="line">
            <a:avLst/>
          </a:prstGeom>
          <a:noFill/>
          <a:ln w="50800">
            <a:solidFill>
              <a:srgbClr val="0000FF"/>
            </a:solidFill>
            <a:round/>
            <a:headEnd type="triangle" w="med" len="med"/>
            <a:tailEnd type="none" w="med" len="med"/>
          </a:ln>
          <a:effectLst/>
        </p:spPr>
        <p:txBody>
          <a:bodyPr wrap="none" anchor="ctr"/>
          <a:lstStyle/>
          <a:p>
            <a:pPr>
              <a:defRPr/>
            </a:pPr>
            <a:endParaRPr lang="en-US" dirty="0"/>
          </a:p>
        </p:txBody>
      </p:sp>
      <p:sp>
        <p:nvSpPr>
          <p:cNvPr id="86" name="Line 201"/>
          <p:cNvSpPr>
            <a:spLocks noChangeShapeType="1"/>
          </p:cNvSpPr>
          <p:nvPr/>
        </p:nvSpPr>
        <p:spPr bwMode="auto">
          <a:xfrm rot="5400000" flipH="1">
            <a:off x="-125051" y="2702179"/>
            <a:ext cx="1797557" cy="0"/>
          </a:xfrm>
          <a:prstGeom prst="line">
            <a:avLst/>
          </a:prstGeom>
          <a:noFill/>
          <a:ln w="50800">
            <a:solidFill>
              <a:schemeClr val="tx1"/>
            </a:solidFill>
            <a:prstDash val="dash"/>
            <a:round/>
            <a:headEnd type="triangle" w="med" len="med"/>
            <a:tailEnd type="none" w="med" len="med"/>
          </a:ln>
          <a:effectLst/>
        </p:spPr>
        <p:txBody>
          <a:bodyPr wrap="none" anchor="ctr"/>
          <a:lstStyle/>
          <a:p>
            <a:pPr>
              <a:defRPr/>
            </a:pPr>
            <a:endParaRPr lang="en-US" dirty="0"/>
          </a:p>
        </p:txBody>
      </p:sp>
      <p:cxnSp>
        <p:nvCxnSpPr>
          <p:cNvPr id="88" name="Straight Connector 87"/>
          <p:cNvCxnSpPr>
            <a:endCxn id="41" idx="1"/>
          </p:cNvCxnSpPr>
          <p:nvPr/>
        </p:nvCxnSpPr>
        <p:spPr>
          <a:xfrm flipV="1">
            <a:off x="773726" y="1790700"/>
            <a:ext cx="3221038" cy="12701"/>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631632" y="3267308"/>
            <a:ext cx="1961493" cy="338554"/>
          </a:xfrm>
          <a:prstGeom prst="rect">
            <a:avLst/>
          </a:prstGeom>
          <a:noFill/>
        </p:spPr>
        <p:txBody>
          <a:bodyPr wrap="square" rtlCol="0">
            <a:spAutoFit/>
          </a:bodyPr>
          <a:lstStyle/>
          <a:p>
            <a:r>
              <a:rPr lang="en-US" sz="1600" b="1" dirty="0" smtClean="0">
                <a:latin typeface="Courier New" panose="02070309020205020404" pitchFamily="49" charset="0"/>
                <a:cs typeface="Courier New" panose="02070309020205020404" pitchFamily="49" charset="0"/>
              </a:rPr>
              <a:t>NIIN 014704272</a:t>
            </a:r>
            <a:endParaRPr lang="en-US" sz="1600" b="1" dirty="0">
              <a:latin typeface="Courier New" panose="02070309020205020404" pitchFamily="49" charset="0"/>
              <a:cs typeface="Courier New" panose="02070309020205020404" pitchFamily="49" charset="0"/>
            </a:endParaRPr>
          </a:p>
        </p:txBody>
      </p:sp>
      <p:sp>
        <p:nvSpPr>
          <p:cNvPr id="90" name="Line 201"/>
          <p:cNvSpPr>
            <a:spLocks noChangeShapeType="1"/>
          </p:cNvSpPr>
          <p:nvPr/>
        </p:nvSpPr>
        <p:spPr bwMode="auto">
          <a:xfrm rot="16200000">
            <a:off x="2624851" y="3214446"/>
            <a:ext cx="275" cy="2384892"/>
          </a:xfrm>
          <a:prstGeom prst="line">
            <a:avLst/>
          </a:prstGeom>
          <a:noFill/>
          <a:ln w="50800">
            <a:solidFill>
              <a:srgbClr val="FFCC00"/>
            </a:solidFill>
            <a:round/>
            <a:headEnd type="triangle" w="med" len="med"/>
            <a:tailEnd type="none" w="med" len="med"/>
          </a:ln>
          <a:effectLst/>
        </p:spPr>
        <p:txBody>
          <a:bodyPr wrap="none" anchor="ctr"/>
          <a:lstStyle/>
          <a:p>
            <a:pPr>
              <a:defRPr/>
            </a:pPr>
            <a:endParaRPr lang="en-US" dirty="0"/>
          </a:p>
        </p:txBody>
      </p:sp>
      <p:sp>
        <p:nvSpPr>
          <p:cNvPr id="91" name="Line 201"/>
          <p:cNvSpPr>
            <a:spLocks noChangeShapeType="1"/>
          </p:cNvSpPr>
          <p:nvPr/>
        </p:nvSpPr>
        <p:spPr bwMode="auto">
          <a:xfrm rot="10800000" flipV="1">
            <a:off x="4747896" y="2014476"/>
            <a:ext cx="0" cy="1536895"/>
          </a:xfrm>
          <a:prstGeom prst="line">
            <a:avLst/>
          </a:prstGeom>
          <a:noFill/>
          <a:ln w="50800">
            <a:solidFill>
              <a:srgbClr val="0033CC"/>
            </a:solidFill>
            <a:round/>
            <a:headEnd type="triangle" w="med" len="med"/>
            <a:tailEnd type="none" w="med" len="med"/>
          </a:ln>
          <a:effectLst/>
        </p:spPr>
        <p:txBody>
          <a:bodyPr wrap="none" anchor="ctr"/>
          <a:lstStyle/>
          <a:p>
            <a:pPr>
              <a:defRPr/>
            </a:pPr>
            <a:endParaRPr lang="en-US" dirty="0"/>
          </a:p>
        </p:txBody>
      </p:sp>
      <p:sp>
        <p:nvSpPr>
          <p:cNvPr id="92" name="Line 201"/>
          <p:cNvSpPr>
            <a:spLocks noChangeShapeType="1"/>
          </p:cNvSpPr>
          <p:nvPr/>
        </p:nvSpPr>
        <p:spPr bwMode="auto">
          <a:xfrm rot="10800000">
            <a:off x="4472722" y="2001836"/>
            <a:ext cx="0" cy="1549533"/>
          </a:xfrm>
          <a:prstGeom prst="line">
            <a:avLst/>
          </a:prstGeom>
          <a:noFill/>
          <a:ln w="50800">
            <a:solidFill>
              <a:srgbClr val="0033CC"/>
            </a:solidFill>
            <a:round/>
            <a:headEnd type="triangle" w="med" len="med"/>
            <a:tailEnd type="none" w="med" len="med"/>
          </a:ln>
          <a:effectLst/>
        </p:spPr>
        <p:txBody>
          <a:bodyPr wrap="none" anchor="ctr"/>
          <a:lstStyle/>
          <a:p>
            <a:pPr>
              <a:defRPr/>
            </a:pPr>
            <a:endParaRPr lang="en-US" dirty="0"/>
          </a:p>
        </p:txBody>
      </p:sp>
      <p:sp>
        <p:nvSpPr>
          <p:cNvPr id="93" name="Line 201"/>
          <p:cNvSpPr>
            <a:spLocks noChangeShapeType="1"/>
          </p:cNvSpPr>
          <p:nvPr/>
        </p:nvSpPr>
        <p:spPr bwMode="auto">
          <a:xfrm rot="5400000" flipH="1">
            <a:off x="5689408" y="5042031"/>
            <a:ext cx="1205" cy="1292631"/>
          </a:xfrm>
          <a:prstGeom prst="line">
            <a:avLst/>
          </a:prstGeom>
          <a:noFill/>
          <a:ln w="50800">
            <a:solidFill>
              <a:srgbClr val="0000FF"/>
            </a:solidFill>
            <a:round/>
            <a:headEnd type="triangle" w="med" len="med"/>
            <a:tailEnd type="none" w="med" len="med"/>
          </a:ln>
          <a:effectLst/>
        </p:spPr>
        <p:txBody>
          <a:bodyPr wrap="none" anchor="ctr"/>
          <a:lstStyle/>
          <a:p>
            <a:pPr>
              <a:defRPr/>
            </a:pPr>
            <a:endParaRPr lang="en-US" dirty="0"/>
          </a:p>
        </p:txBody>
      </p:sp>
      <p:cxnSp>
        <p:nvCxnSpPr>
          <p:cNvPr id="94" name="Straight Connector 93"/>
          <p:cNvCxnSpPr>
            <a:endCxn id="93" idx="1"/>
          </p:cNvCxnSpPr>
          <p:nvPr/>
        </p:nvCxnSpPr>
        <p:spPr>
          <a:xfrm flipH="1">
            <a:off x="5043695" y="4586319"/>
            <a:ext cx="8164" cy="1101425"/>
          </a:xfrm>
          <a:prstGeom prst="line">
            <a:avLst/>
          </a:prstGeom>
          <a:ln w="50800">
            <a:solidFill>
              <a:srgbClr val="0033CC"/>
            </a:solidFill>
          </a:ln>
        </p:spPr>
        <p:style>
          <a:lnRef idx="1">
            <a:schemeClr val="accent1"/>
          </a:lnRef>
          <a:fillRef idx="0">
            <a:schemeClr val="accent1"/>
          </a:fillRef>
          <a:effectRef idx="0">
            <a:schemeClr val="accent1"/>
          </a:effectRef>
          <a:fontRef idx="minor">
            <a:schemeClr val="tx1"/>
          </a:fontRef>
        </p:style>
      </p:cxnSp>
      <p:sp>
        <p:nvSpPr>
          <p:cNvPr id="98" name="Rectangle 167"/>
          <p:cNvSpPr>
            <a:spLocks noChangeArrowheads="1"/>
          </p:cNvSpPr>
          <p:nvPr/>
        </p:nvSpPr>
        <p:spPr bwMode="auto">
          <a:xfrm>
            <a:off x="5065996" y="5725208"/>
            <a:ext cx="1205505" cy="293030"/>
          </a:xfrm>
          <a:prstGeom prst="rect">
            <a:avLst/>
          </a:prstGeom>
          <a:noFill/>
          <a:ln w="9525">
            <a:noFill/>
            <a:miter lim="800000"/>
            <a:headEnd/>
            <a:tailEnd/>
          </a:ln>
        </p:spPr>
        <p:txBody>
          <a:bodyPr wrap="square" lIns="92075" tIns="46038" rIns="92075" bIns="46038">
            <a:spAutoFit/>
          </a:bodyPr>
          <a:lstStyle/>
          <a:p>
            <a:pPr algn="ctr"/>
            <a:r>
              <a:rPr lang="en-US" sz="1300" b="1" dirty="0" smtClean="0">
                <a:latin typeface="Arial" pitchFamily="34" charset="0"/>
                <a:cs typeface="Arial" pitchFamily="34" charset="0"/>
              </a:rPr>
              <a:t>Bill FS1, FA1</a:t>
            </a:r>
            <a:endParaRPr lang="en-US" sz="1300" b="1" dirty="0">
              <a:latin typeface="Arial" pitchFamily="34" charset="0"/>
              <a:cs typeface="Arial" pitchFamily="34" charset="0"/>
            </a:endParaRPr>
          </a:p>
        </p:txBody>
      </p:sp>
      <p:sp>
        <p:nvSpPr>
          <p:cNvPr id="99" name="Rectangle 167"/>
          <p:cNvSpPr>
            <a:spLocks noChangeArrowheads="1"/>
          </p:cNvSpPr>
          <p:nvPr/>
        </p:nvSpPr>
        <p:spPr bwMode="auto">
          <a:xfrm rot="16200000">
            <a:off x="4394787" y="2709155"/>
            <a:ext cx="1021113" cy="293030"/>
          </a:xfrm>
          <a:prstGeom prst="rect">
            <a:avLst/>
          </a:prstGeom>
          <a:noFill/>
          <a:ln w="9525">
            <a:noFill/>
            <a:miter lim="800000"/>
            <a:headEnd/>
            <a:tailEnd/>
          </a:ln>
        </p:spPr>
        <p:txBody>
          <a:bodyPr wrap="none" lIns="92075" tIns="46038" rIns="92075" bIns="46038">
            <a:spAutoFit/>
          </a:bodyPr>
          <a:lstStyle/>
          <a:p>
            <a:pPr algn="ctr"/>
            <a:r>
              <a:rPr lang="en-US" sz="1300" b="1" dirty="0" smtClean="0">
                <a:latin typeface="Arial" pitchFamily="34" charset="0"/>
                <a:cs typeface="Arial" pitchFamily="34" charset="0"/>
              </a:rPr>
              <a:t>MRO 940R</a:t>
            </a:r>
          </a:p>
        </p:txBody>
      </p:sp>
      <p:sp>
        <p:nvSpPr>
          <p:cNvPr id="101" name="Litebulb"/>
          <p:cNvSpPr>
            <a:spLocks noEditPoints="1" noChangeArrowheads="1"/>
          </p:cNvSpPr>
          <p:nvPr/>
        </p:nvSpPr>
        <p:spPr bwMode="auto">
          <a:xfrm>
            <a:off x="1787639" y="2451257"/>
            <a:ext cx="837349" cy="80882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Litebulb"/>
          <p:cNvSpPr>
            <a:spLocks noEditPoints="1" noChangeArrowheads="1"/>
          </p:cNvSpPr>
          <p:nvPr/>
        </p:nvSpPr>
        <p:spPr bwMode="auto">
          <a:xfrm>
            <a:off x="2305667" y="2433896"/>
            <a:ext cx="837349" cy="80882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tebulb"/>
          <p:cNvSpPr>
            <a:spLocks noEditPoints="1" noChangeArrowheads="1"/>
          </p:cNvSpPr>
          <p:nvPr/>
        </p:nvSpPr>
        <p:spPr bwMode="auto">
          <a:xfrm>
            <a:off x="1799257" y="2297766"/>
            <a:ext cx="837349" cy="80882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Litebulb"/>
          <p:cNvSpPr>
            <a:spLocks noEditPoints="1" noChangeArrowheads="1"/>
          </p:cNvSpPr>
          <p:nvPr/>
        </p:nvSpPr>
        <p:spPr bwMode="auto">
          <a:xfrm>
            <a:off x="2235186" y="2451257"/>
            <a:ext cx="837349" cy="80882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tebulb"/>
          <p:cNvSpPr>
            <a:spLocks noEditPoints="1" noChangeArrowheads="1"/>
          </p:cNvSpPr>
          <p:nvPr/>
        </p:nvSpPr>
        <p:spPr bwMode="auto">
          <a:xfrm>
            <a:off x="2305667" y="2324617"/>
            <a:ext cx="837349" cy="80882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tebulb"/>
          <p:cNvSpPr>
            <a:spLocks noEditPoints="1" noChangeArrowheads="1"/>
          </p:cNvSpPr>
          <p:nvPr/>
        </p:nvSpPr>
        <p:spPr bwMode="auto">
          <a:xfrm>
            <a:off x="1639363" y="2279987"/>
            <a:ext cx="837349" cy="80882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tebulb"/>
          <p:cNvSpPr>
            <a:spLocks noEditPoints="1" noChangeArrowheads="1"/>
          </p:cNvSpPr>
          <p:nvPr/>
        </p:nvSpPr>
        <p:spPr bwMode="auto">
          <a:xfrm>
            <a:off x="2309897" y="2148005"/>
            <a:ext cx="837349" cy="80882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tebulb"/>
          <p:cNvSpPr>
            <a:spLocks noEditPoints="1" noChangeArrowheads="1"/>
          </p:cNvSpPr>
          <p:nvPr/>
        </p:nvSpPr>
        <p:spPr bwMode="auto">
          <a:xfrm>
            <a:off x="2058037" y="2451257"/>
            <a:ext cx="837349" cy="80882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tebulb"/>
          <p:cNvSpPr>
            <a:spLocks noEditPoints="1" noChangeArrowheads="1"/>
          </p:cNvSpPr>
          <p:nvPr/>
        </p:nvSpPr>
        <p:spPr bwMode="auto">
          <a:xfrm>
            <a:off x="2636606" y="2381109"/>
            <a:ext cx="837349" cy="80882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2489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20783" y="2094744"/>
            <a:ext cx="8860465" cy="1130246"/>
            <a:chOff x="57150" y="2647384"/>
            <a:chExt cx="8860465" cy="1130246"/>
          </a:xfrm>
        </p:grpSpPr>
        <p:grpSp>
          <p:nvGrpSpPr>
            <p:cNvPr id="43" name="Group 42"/>
            <p:cNvGrpSpPr/>
            <p:nvPr/>
          </p:nvGrpSpPr>
          <p:grpSpPr>
            <a:xfrm>
              <a:off x="57150" y="2647384"/>
              <a:ext cx="8860465" cy="1109975"/>
              <a:chOff x="57150" y="2647384"/>
              <a:chExt cx="8860465" cy="1109975"/>
            </a:xfrm>
          </p:grpSpPr>
          <p:sp>
            <p:nvSpPr>
              <p:cNvPr id="5" name="TextBox 4"/>
              <p:cNvSpPr txBox="1"/>
              <p:nvPr/>
            </p:nvSpPr>
            <p:spPr>
              <a:xfrm>
                <a:off x="57150" y="2647384"/>
                <a:ext cx="8860465" cy="1077218"/>
              </a:xfrm>
              <a:prstGeom prst="rect">
                <a:avLst/>
              </a:prstGeom>
              <a:noFill/>
            </p:spPr>
            <p:txBody>
              <a:bodyPr wrap="square" rtlCol="0">
                <a:spAutoFit/>
              </a:bodyPr>
              <a:lstStyle/>
              <a:p>
                <a:r>
                  <a:rPr lang="en-US" sz="1400" b="1" dirty="0" smtClean="0">
                    <a:cs typeface="Courier New" panose="02070309020205020404" pitchFamily="49" charset="0"/>
                  </a:rPr>
                  <a:t>Requisition 11 March 2015</a:t>
                </a:r>
              </a:p>
              <a:p>
                <a:r>
                  <a:rPr lang="pl-PL" sz="1200" dirty="0">
                    <a:latin typeface="Courier New" panose="02070309020205020404" pitchFamily="49" charset="0"/>
                    <a:cs typeface="Courier New" panose="02070309020205020404" pitchFamily="49" charset="0"/>
                  </a:rPr>
                  <a:t>A0AB14S1240015766134  </a:t>
                </a:r>
                <a:r>
                  <a:rPr lang="pl-PL" sz="1200" b="1" dirty="0">
                    <a:solidFill>
                      <a:srgbClr val="00B050"/>
                    </a:solidFill>
                    <a:latin typeface="Courier New" panose="02070309020205020404" pitchFamily="49" charset="0"/>
                    <a:cs typeface="Courier New" panose="02070309020205020404" pitchFamily="49" charset="0"/>
                  </a:rPr>
                  <a:t>EA00026</a:t>
                </a:r>
                <a:r>
                  <a:rPr lang="pl-PL" sz="1200" b="1" dirty="0">
                    <a:solidFill>
                      <a:srgbClr val="FF0000"/>
                    </a:solidFill>
                    <a:latin typeface="Courier New" panose="02070309020205020404" pitchFamily="49" charset="0"/>
                    <a:cs typeface="Courier New" panose="02070309020205020404" pitchFamily="49" charset="0"/>
                  </a:rPr>
                  <a:t>W91000</a:t>
                </a:r>
                <a:r>
                  <a:rPr lang="pl-PL" sz="1200" dirty="0">
                    <a:latin typeface="Courier New" panose="02070309020205020404" pitchFamily="49" charset="0"/>
                    <a:cs typeface="Courier New" panose="02070309020205020404" pitchFamily="49" charset="0"/>
                  </a:rPr>
                  <a:t>50700023NW34XC5</a:t>
                </a:r>
                <a:r>
                  <a:rPr lang="pl-PL" sz="1200" b="1" dirty="0">
                    <a:solidFill>
                      <a:srgbClr val="FF0000"/>
                    </a:solidFill>
                    <a:latin typeface="Courier New" panose="02070309020205020404" pitchFamily="49" charset="0"/>
                    <a:cs typeface="Courier New" panose="02070309020205020404" pitchFamily="49" charset="0"/>
                  </a:rPr>
                  <a:t>J</a:t>
                </a:r>
                <a:r>
                  <a:rPr lang="pl-PL" sz="1200" b="1" dirty="0">
                    <a:solidFill>
                      <a:srgbClr val="0070C0"/>
                    </a:solidFill>
                    <a:latin typeface="Courier New" panose="02070309020205020404" pitchFamily="49" charset="0"/>
                    <a:cs typeface="Courier New" panose="02070309020205020404" pitchFamily="49" charset="0"/>
                  </a:rPr>
                  <a:t>51</a:t>
                </a:r>
                <a:r>
                  <a:rPr lang="pl-PL" sz="1200" dirty="0">
                    <a:latin typeface="Courier New" panose="02070309020205020404" pitchFamily="49" charset="0"/>
                    <a:cs typeface="Courier New" panose="02070309020205020404" pitchFamily="49" charset="0"/>
                  </a:rPr>
                  <a:t>      </a:t>
                </a:r>
                <a:r>
                  <a:rPr lang="pl-PL" sz="1200" dirty="0" smtClean="0">
                    <a:latin typeface="Courier New" panose="02070309020205020404" pitchFamily="49" charset="0"/>
                    <a:cs typeface="Courier New" panose="02070309020205020404" pitchFamily="49" charset="0"/>
                  </a:rPr>
                  <a:t>12072</a:t>
                </a:r>
                <a:endParaRPr lang="en-US" sz="1200" dirty="0">
                  <a:latin typeface="Courier New" panose="02070309020205020404" pitchFamily="49" charset="0"/>
                  <a:cs typeface="Courier New" panose="02070309020205020404" pitchFamily="49" charset="0"/>
                </a:endParaRPr>
              </a:p>
              <a:p>
                <a:r>
                  <a:rPr lang="en-US" sz="1400" b="1" dirty="0" smtClean="0">
                    <a:cs typeface="Courier New" panose="02070309020205020404" pitchFamily="49" charset="0"/>
                  </a:rPr>
                  <a:t>Bill 28 May 2015 </a:t>
                </a:r>
                <a:endParaRPr lang="en-US" sz="1400" b="1" dirty="0">
                  <a:cs typeface="Courier New" panose="02070309020205020404" pitchFamily="49" charset="0"/>
                </a:endParaRPr>
              </a:p>
              <a:p>
                <a:r>
                  <a:rPr lang="pl-PL" sz="1200" dirty="0" smtClean="0">
                    <a:latin typeface="Courier New" panose="02070309020205020404" pitchFamily="49" charset="0"/>
                    <a:cs typeface="Courier New" panose="02070309020205020404" pitchFamily="49" charset="0"/>
                  </a:rPr>
                  <a:t>FS1 </a:t>
                </a:r>
                <a:r>
                  <a:rPr lang="pl-PL" sz="1200" dirty="0">
                    <a:latin typeface="Courier New" panose="02070309020205020404" pitchFamily="49" charset="0"/>
                    <a:cs typeface="Courier New" panose="02070309020205020404" pitchFamily="49" charset="0"/>
                  </a:rPr>
                  <a:t>00197X4930AC9DB14        </a:t>
                </a:r>
                <a:r>
                  <a:rPr lang="pl-PL" sz="1200" b="1" dirty="0">
                    <a:solidFill>
                      <a:srgbClr val="FF0000"/>
                    </a:solidFill>
                    <a:latin typeface="Courier New" panose="02070309020205020404" pitchFamily="49" charset="0"/>
                    <a:cs typeface="Courier New" panose="02070309020205020404" pitchFamily="49" charset="0"/>
                  </a:rPr>
                  <a:t>W91000</a:t>
                </a:r>
                <a:r>
                  <a:rPr lang="pl-PL" sz="1200" dirty="0">
                    <a:latin typeface="Courier New" panose="02070309020205020404" pitchFamily="49" charset="0"/>
                    <a:cs typeface="Courier New" panose="02070309020205020404" pitchFamily="49" charset="0"/>
                  </a:rPr>
                  <a:t>505 1Y7ZWW52H09 51</a:t>
                </a:r>
                <a:r>
                  <a:rPr lang="pl-PL" sz="1200" b="1" dirty="0">
                    <a:solidFill>
                      <a:srgbClr val="0070C0"/>
                    </a:solidFill>
                    <a:latin typeface="Courier New" panose="02070309020205020404" pitchFamily="49" charset="0"/>
                    <a:cs typeface="Courier New" panose="02070309020205020404" pitchFamily="49" charset="0"/>
                  </a:rPr>
                  <a:t>2152020</a:t>
                </a:r>
                <a:r>
                  <a:rPr lang="pl-PL" sz="1200" dirty="0">
                    <a:latin typeface="Courier New" panose="02070309020205020404" pitchFamily="49" charset="0"/>
                    <a:cs typeface="Courier New" panose="02070309020205020404" pitchFamily="49" charset="0"/>
                  </a:rPr>
                  <a:t>    </a:t>
                </a:r>
                <a:r>
                  <a:rPr lang="pl-PL" sz="1200" b="1" dirty="0">
                    <a:solidFill>
                      <a:srgbClr val="00B050"/>
                    </a:solidFill>
                    <a:latin typeface="Courier New" panose="02070309020205020404" pitchFamily="49" charset="0"/>
                    <a:cs typeface="Courier New" panose="02070309020205020404" pitchFamily="49" charset="0"/>
                  </a:rPr>
                  <a:t>000990600</a:t>
                </a:r>
              </a:p>
              <a:p>
                <a:r>
                  <a:rPr lang="pl-PL" sz="1200" dirty="0">
                    <a:latin typeface="Courier New" panose="02070309020205020404" pitchFamily="49" charset="0"/>
                    <a:cs typeface="Courier New" panose="02070309020205020404" pitchFamily="49" charset="0"/>
                  </a:rPr>
                  <a:t>FA1B14 1240015766134  </a:t>
                </a:r>
                <a:r>
                  <a:rPr lang="pl-PL" sz="1200" b="1" dirty="0">
                    <a:solidFill>
                      <a:srgbClr val="00B050"/>
                    </a:solidFill>
                    <a:latin typeface="Courier New" panose="02070309020205020404" pitchFamily="49" charset="0"/>
                    <a:cs typeface="Courier New" panose="02070309020205020404" pitchFamily="49" charset="0"/>
                  </a:rPr>
                  <a:t>EA00026</a:t>
                </a:r>
                <a:r>
                  <a:rPr lang="pl-PL" sz="1200" dirty="0">
                    <a:latin typeface="Courier New" panose="02070309020205020404" pitchFamily="49" charset="0"/>
                    <a:cs typeface="Courier New" panose="02070309020205020404" pitchFamily="49" charset="0"/>
                  </a:rPr>
                  <a:t>W9100050700023LW34XC5J511Y7ZW   1470009906000038100</a:t>
                </a:r>
                <a:endParaRPr lang="en-US" sz="1200" dirty="0">
                  <a:latin typeface="Courier New" panose="02070309020205020404" pitchFamily="49" charset="0"/>
                  <a:cs typeface="Courier New" panose="02070309020205020404" pitchFamily="49" charset="0"/>
                </a:endParaRPr>
              </a:p>
            </p:txBody>
          </p:sp>
          <p:cxnSp>
            <p:nvCxnSpPr>
              <p:cNvPr id="17" name="Straight Arrow Connector 16"/>
              <p:cNvCxnSpPr/>
              <p:nvPr/>
            </p:nvCxnSpPr>
            <p:spPr>
              <a:xfrm>
                <a:off x="2881004" y="3066265"/>
                <a:ext cx="0" cy="264089"/>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53000" y="3066265"/>
                <a:ext cx="304800" cy="238974"/>
              </a:xfrm>
              <a:prstGeom prst="straightConnector1">
                <a:avLst/>
              </a:prstGeom>
              <a:ln w="22225">
                <a:solidFill>
                  <a:srgbClr val="0033CC"/>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743201" y="3628667"/>
                <a:ext cx="5257801" cy="128692"/>
                <a:chOff x="3219726" y="173665"/>
                <a:chExt cx="4648200" cy="257383"/>
              </a:xfrm>
            </p:grpSpPr>
            <p:cxnSp>
              <p:nvCxnSpPr>
                <p:cNvPr id="21" name="Straight Connector 20"/>
                <p:cNvCxnSpPr/>
                <p:nvPr/>
              </p:nvCxnSpPr>
              <p:spPr>
                <a:xfrm>
                  <a:off x="3219726" y="431048"/>
                  <a:ext cx="464820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219726" y="173665"/>
                  <a:ext cx="0" cy="253425"/>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p:cNvGrpSpPr/>
            <p:nvPr/>
          </p:nvGrpSpPr>
          <p:grpSpPr>
            <a:xfrm>
              <a:off x="6815952" y="2910122"/>
              <a:ext cx="1185050" cy="867508"/>
              <a:chOff x="6815952" y="2910122"/>
              <a:chExt cx="1185050" cy="867508"/>
            </a:xfrm>
          </p:grpSpPr>
          <p:cxnSp>
            <p:nvCxnSpPr>
              <p:cNvPr id="28" name="Straight Connector 27"/>
              <p:cNvCxnSpPr/>
              <p:nvPr/>
            </p:nvCxnSpPr>
            <p:spPr>
              <a:xfrm>
                <a:off x="8001002" y="2910122"/>
                <a:ext cx="0" cy="8675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15952" y="2910122"/>
                <a:ext cx="118505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818167" y="2910122"/>
                <a:ext cx="0" cy="420232"/>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457200" y="365760"/>
            <a:ext cx="8229600" cy="548640"/>
          </a:xfrm>
        </p:spPr>
        <p:txBody>
          <a:bodyPr/>
          <a:lstStyle/>
          <a:p>
            <a:r>
              <a:rPr lang="en-US" sz="3600" dirty="0" smtClean="0"/>
              <a:t>Requisition to Billing Scenario</a:t>
            </a:r>
            <a:endParaRPr lang="en-US" sz="3600" dirty="0"/>
          </a:p>
        </p:txBody>
      </p:sp>
      <p:sp>
        <p:nvSpPr>
          <p:cNvPr id="13" name="TextBox 12"/>
          <p:cNvSpPr txBox="1"/>
          <p:nvPr/>
        </p:nvSpPr>
        <p:spPr>
          <a:xfrm>
            <a:off x="34636" y="3352800"/>
            <a:ext cx="91440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Signal Code “J” in rp 51 means Ship-to is rp 45-50 (W34XC5) and the Bill-to is rp 30-35 (W91000), same as rp 30-35 Summary Billing Record (SBR)</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Fund </a:t>
            </a:r>
            <a:r>
              <a:rPr lang="en-US" sz="2400" dirty="0">
                <a:latin typeface="Arial" panose="020B0604020202020204" pitchFamily="34" charset="0"/>
                <a:cs typeface="Arial" panose="020B0604020202020204" pitchFamily="34" charset="0"/>
              </a:rPr>
              <a:t>Code </a:t>
            </a:r>
            <a:r>
              <a:rPr lang="en-US" sz="2400" dirty="0" smtClean="0">
                <a:latin typeface="Arial" panose="020B0604020202020204" pitchFamily="34" charset="0"/>
                <a:cs typeface="Arial" panose="020B0604020202020204" pitchFamily="34" charset="0"/>
              </a:rPr>
              <a:t>“51” </a:t>
            </a:r>
            <a:r>
              <a:rPr lang="en-US" sz="2400" dirty="0">
                <a:latin typeface="Arial" panose="020B0604020202020204" pitchFamily="34" charset="0"/>
                <a:cs typeface="Arial" panose="020B0604020202020204" pitchFamily="34" charset="0"/>
              </a:rPr>
              <a:t>in </a:t>
            </a:r>
            <a:r>
              <a:rPr lang="en-US" sz="2400" dirty="0" smtClean="0">
                <a:latin typeface="Arial" panose="020B0604020202020204" pitchFamily="34" charset="0"/>
                <a:cs typeface="Arial" panose="020B0604020202020204" pitchFamily="34" charset="0"/>
              </a:rPr>
              <a:t>rp 52-53, same as rp 52-53 in SBR</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Fund Code “51” </a:t>
            </a:r>
            <a:r>
              <a:rPr lang="en-US" sz="2400" dirty="0">
                <a:latin typeface="Arial" panose="020B0604020202020204" pitchFamily="34" charset="0"/>
                <a:cs typeface="Arial" panose="020B0604020202020204" pitchFamily="34" charset="0"/>
              </a:rPr>
              <a:t>corresponds to </a:t>
            </a:r>
            <a:r>
              <a:rPr lang="pl-PL" sz="2400" dirty="0">
                <a:latin typeface="Arial" panose="020B0604020202020204" pitchFamily="34" charset="0"/>
                <a:cs typeface="Arial" panose="020B0604020202020204" pitchFamily="34" charset="0"/>
              </a:rPr>
              <a:t>2152020</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 Fund Code Table, same as rp 54-64 Appropriation/Fund Account (charge) in the SBR</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Cost of Item is multiplied by quantity and rolled up into FS1</a:t>
            </a:r>
            <a:endParaRPr lang="en-US" sz="2400" dirty="0">
              <a:latin typeface="Arial" panose="020B0604020202020204" pitchFamily="34" charset="0"/>
              <a:cs typeface="Arial" panose="020B0604020202020204" pitchFamily="34" charset="0"/>
            </a:endParaRPr>
          </a:p>
        </p:txBody>
      </p:sp>
      <p:sp>
        <p:nvSpPr>
          <p:cNvPr id="15" name="TextBox 14"/>
          <p:cNvSpPr txBox="1"/>
          <p:nvPr/>
        </p:nvSpPr>
        <p:spPr>
          <a:xfrm>
            <a:off x="533401" y="1143000"/>
            <a:ext cx="7162800"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Certain information from the Requisition carries over to the Billing Transaction</a:t>
            </a:r>
            <a:endParaRPr lang="en-US" sz="2800" dirty="0">
              <a:latin typeface="Arial" panose="020B0604020202020204" pitchFamily="34" charset="0"/>
              <a:cs typeface="Arial" panose="020B0604020202020204" pitchFamily="34" charset="0"/>
            </a:endParaRPr>
          </a:p>
        </p:txBody>
      </p:sp>
      <p:cxnSp>
        <p:nvCxnSpPr>
          <p:cNvPr id="45" name="Straight Arrow Connector 44"/>
          <p:cNvCxnSpPr/>
          <p:nvPr/>
        </p:nvCxnSpPr>
        <p:spPr>
          <a:xfrm>
            <a:off x="2209800" y="2513625"/>
            <a:ext cx="0" cy="401219"/>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812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efing Template 1 Oct 09-Revis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A837106F1E94082CF217E31203580" ma:contentTypeVersion="12" ma:contentTypeDescription="Create a new document." ma:contentTypeScope="" ma:versionID="c374ac04d5e2f7708bb93c14d5d0d8a6">
  <xsd:schema xmlns:xsd="http://www.w3.org/2001/XMLSchema" xmlns:xs="http://www.w3.org/2001/XMLSchema" xmlns:p="http://schemas.microsoft.com/office/2006/metadata/properties" targetNamespace="http://schemas.microsoft.com/office/2006/metadata/properties" ma:root="true" ma:fieldsID="454074b7ef53c248fa7008158675716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1EFCB9-7E5F-4BF5-9B6D-0064A8082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C4826A6-268B-4229-9DF7-B70B24AEEC40}">
  <ds:schemaRefs>
    <ds:schemaRef ds:uri="http://schemas.microsoft.com/office/2006/metadata/longProperties"/>
  </ds:schemaRefs>
</ds:datastoreItem>
</file>

<file path=customXml/itemProps3.xml><?xml version="1.0" encoding="utf-8"?>
<ds:datastoreItem xmlns:ds="http://schemas.openxmlformats.org/officeDocument/2006/customXml" ds:itemID="{7526B70A-93D0-4DCA-A863-A37CE10A44FB}">
  <ds:schemaRefs>
    <ds:schemaRef ds:uri="http://schemas.microsoft.com/sharepoint/v3/contenttype/forms"/>
  </ds:schemaRefs>
</ds:datastoreItem>
</file>

<file path=customXml/itemProps4.xml><?xml version="1.0" encoding="utf-8"?>
<ds:datastoreItem xmlns:ds="http://schemas.openxmlformats.org/officeDocument/2006/customXml" ds:itemID="{25C03541-741E-4C75-8D8D-A11A2EFF415E}">
  <ds:schemaRefs>
    <ds:schemaRef ds:uri="http://purl.org/dc/term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Briefing Template 1 Oct 09-Revised1</Template>
  <TotalTime>8672</TotalTime>
  <Words>4040</Words>
  <Application>Microsoft Office PowerPoint</Application>
  <PresentationFormat>On-screen Show (4:3)</PresentationFormat>
  <Paragraphs>511</Paragraphs>
  <Slides>44</Slides>
  <Notes>42</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Briefing Template 1 Oct 09-Revised1</vt:lpstr>
      <vt:lpstr>1_Custom Design</vt:lpstr>
      <vt:lpstr>Custom Design</vt:lpstr>
      <vt:lpstr>PowerPoint Presentation</vt:lpstr>
      <vt:lpstr>DLA Transaction Services</vt:lpstr>
      <vt:lpstr>DLA Transaction Services Overview</vt:lpstr>
      <vt:lpstr>Core Business</vt:lpstr>
      <vt:lpstr>DLA Transaction Services Processing Locations</vt:lpstr>
      <vt:lpstr>DLA Transaction Services and DAAS </vt:lpstr>
      <vt:lpstr>DLA Transaction Services</vt:lpstr>
      <vt:lpstr>PowerPoint Presentation</vt:lpstr>
      <vt:lpstr>Requisition to Billing Scenario</vt:lpstr>
      <vt:lpstr>DAAS Edits</vt:lpstr>
      <vt:lpstr>DLA Transaction Services</vt:lpstr>
      <vt:lpstr>DLA Transaction Services</vt:lpstr>
      <vt:lpstr>PowerPoint Presentation</vt:lpstr>
      <vt:lpstr>MILSINQ MENU</vt:lpstr>
      <vt:lpstr>PowerPoint Presentation</vt:lpstr>
      <vt:lpstr>DAAS MILSBILLS Header Inquiry</vt:lpstr>
      <vt:lpstr>DAAS MILSBILLS Header Inquiry</vt:lpstr>
      <vt:lpstr>DAAS MILSBILLS Header Inquiry</vt:lpstr>
      <vt:lpstr>DAAS MILSBILLS List Messages</vt:lpstr>
      <vt:lpstr>MILSINQ Rejected Messages </vt:lpstr>
      <vt:lpstr>DAAS MILSBILLS LIST MESSAGES</vt:lpstr>
      <vt:lpstr>MILSINQ Review</vt:lpstr>
      <vt:lpstr>DLA Transaction Services</vt:lpstr>
      <vt:lpstr>eDAASINQ</vt:lpstr>
      <vt:lpstr>eDAASINQ</vt:lpstr>
      <vt:lpstr>eDAASINQ DODAAC Query</vt:lpstr>
      <vt:lpstr>eDAASINQ DODAAC Query</vt:lpstr>
      <vt:lpstr>eDAASINQ DODAAC Query (cont)</vt:lpstr>
      <vt:lpstr>eDAASINQ vs DAASINQ</vt:lpstr>
      <vt:lpstr>eDAASINQ RIC Query</vt:lpstr>
      <vt:lpstr>eDAASINQ NIIN Query</vt:lpstr>
      <vt:lpstr>DAASINQ COMMRI RUSAHRU and RUSAJUA</vt:lpstr>
      <vt:lpstr>Routing vs Delivery</vt:lpstr>
      <vt:lpstr>DAAS COMMRIs</vt:lpstr>
      <vt:lpstr>eDAASINQ</vt:lpstr>
      <vt:lpstr>eDAASINQ</vt:lpstr>
      <vt:lpstr>eDAASINQ</vt:lpstr>
      <vt:lpstr>DLA Transaction Services</vt:lpstr>
      <vt:lpstr>Logistics Data Gateway (LDG)</vt:lpstr>
      <vt:lpstr>DLA Transaction Services</vt:lpstr>
      <vt:lpstr>Access to Applications</vt:lpstr>
      <vt:lpstr>PowerPoint Presentation</vt:lpstr>
      <vt:lpstr>PowerPoint Presentation</vt:lpstr>
      <vt:lpstr>PowerPoint Presentation</vt:lpstr>
    </vt:vector>
  </TitlesOfParts>
  <Company>Defense Logistics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 Director's External Briefing Template</dc:title>
  <dc:creator>rca0100</dc:creator>
  <cp:lastModifiedBy>Flanagan, Eric C DLA CIV TRANSACTION SERVICES</cp:lastModifiedBy>
  <cp:revision>715</cp:revision>
  <cp:lastPrinted>2015-08-10T18:07:25Z</cp:lastPrinted>
  <dcterms:created xsi:type="dcterms:W3CDTF">2007-01-19T19:49:22Z</dcterms:created>
  <dcterms:modified xsi:type="dcterms:W3CDTF">2015-08-10T18:48:33Z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Fortier, Jamie L DLA CIV STRATEGIC PLANS AND POLICY</vt:lpwstr>
  </property>
  <property fmtid="{D5CDD505-2E9C-101B-9397-08002B2CF9AE}" pid="4" name="TemplateUrl">
    <vt:lpwstr/>
  </property>
  <property fmtid="{D5CDD505-2E9C-101B-9397-08002B2CF9AE}" pid="5" name="xd_ProgID">
    <vt:lpwstr/>
  </property>
  <property fmtid="{D5CDD505-2E9C-101B-9397-08002B2CF9AE}" pid="6" name="display_urn:schemas-microsoft-com:office:office#Author">
    <vt:lpwstr>Dobson, Michael DLA CIV INFORMATION OPERATIONS</vt:lpwstr>
  </property>
  <property fmtid="{D5CDD505-2E9C-101B-9397-08002B2CF9AE}" pid="7" name="Order">
    <vt:lpwstr>75800.0000000000</vt:lpwstr>
  </property>
  <property fmtid="{D5CDD505-2E9C-101B-9397-08002B2CF9AE}" pid="8" name="ContentTypeId">
    <vt:lpwstr>0x010100E8CA837106F1E94082CF217E31203580</vt:lpwstr>
  </property>
</Properties>
</file>