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handoutMasterIdLst>
    <p:handoutMasterId r:id="rId23"/>
  </p:handoutMasterIdLst>
  <p:sldIdLst>
    <p:sldId id="256" r:id="rId3"/>
    <p:sldId id="337" r:id="rId4"/>
    <p:sldId id="296" r:id="rId5"/>
    <p:sldId id="263" r:id="rId6"/>
    <p:sldId id="336" r:id="rId7"/>
    <p:sldId id="264" r:id="rId8"/>
    <p:sldId id="297" r:id="rId9"/>
    <p:sldId id="298" r:id="rId10"/>
    <p:sldId id="326" r:id="rId11"/>
    <p:sldId id="327" r:id="rId12"/>
    <p:sldId id="282" r:id="rId13"/>
    <p:sldId id="308" r:id="rId14"/>
    <p:sldId id="288" r:id="rId15"/>
    <p:sldId id="309" r:id="rId16"/>
    <p:sldId id="315" r:id="rId17"/>
    <p:sldId id="319" r:id="rId18"/>
    <p:sldId id="310" r:id="rId19"/>
    <p:sldId id="311" r:id="rId20"/>
    <p:sldId id="270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FFFFFF"/>
    <a:srgbClr val="0E3B74"/>
    <a:srgbClr val="7D7DFF"/>
    <a:srgbClr val="37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3560" autoAdjust="0"/>
  </p:normalViewPr>
  <p:slideViewPr>
    <p:cSldViewPr>
      <p:cViewPr varScale="1">
        <p:scale>
          <a:sx n="105" d="100"/>
          <a:sy n="105" d="100"/>
        </p:scale>
        <p:origin x="12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DC5051C-E50D-4F39-939A-D8226EE17745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976727B-B490-4BD0-A565-810E7CECF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5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916E49-B8FE-4534-BF85-8BE54B8D6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8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696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16E49-B8FE-4534-BF85-8BE54B8D695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16E49-B8FE-4534-BF85-8BE54B8D69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Capable of conducting an inventory with 2D Data Matrix labels (when associated with the Asset ID).  Swop position of Life Cycle and Authorized Allowances bullets.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D4AD6-A253-49A9-AFC1-32490BEAE1DB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726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Changed chart from the bottom of the page to Accountable Property System of Record bullet.  Swopped positions of sub-bullets under Provides property financial reporting information.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400E5-E894-4C6E-BADD-38C6F5DE6080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32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C08BB-0483-4391-AD2A-EEE63F484612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956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Added Military Property to bullet.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2BC91-C2D8-4B93-BB14-D341A14B4EA2}" type="slidenum">
              <a:rPr lang="en-US" smtClean="0"/>
              <a:pPr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5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52400" y="32004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bg2"/>
                </a:solidFill>
              </a:rPr>
              <a:t>Presented by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962400"/>
            <a:ext cx="86868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3781-0DF9-458B-A31A-B49752F05352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8DC5-FDC9-4E43-A7C7-21A168FE0AEA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7B-D7D1-4968-A59A-6B8C3CDBE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79D9-42B0-4263-AD50-55AFAD6922A7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4D8A-5D17-4FFD-BF53-47447C3CC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00B5-1074-4426-8C47-3443603BD9CC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49-FED2-49EC-A812-073A89FE09DE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9A87-FE46-446A-BCE0-81BEA94AA56B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2133600"/>
            <a:ext cx="2857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857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E7D0-B252-4CDB-9889-636E21AE58AB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0BA0D-5457-4D26-96A0-0ACD1C2898C6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5FF9F-A10E-4B20-AB51-845055FB28EA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3B78-6612-4837-8ED7-D064997D5F4B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47C45-0E14-407C-9084-17630CF8FBDC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11DA-8C47-410E-8DB6-08A4CCA3A813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7C13-EF6E-40EB-BE34-9DD915758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2A0B-357F-4D97-9DF2-DE15C7A3B30B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1C24-0E42-48F6-B605-9A0EF491B68B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914400"/>
            <a:ext cx="15240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4196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D14B-5DE0-44E0-8DE2-BC2A4B4C2EFE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52400" y="32004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bg2"/>
                </a:solidFill>
              </a:rPr>
              <a:t>Presented by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962400"/>
            <a:ext cx="86868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4A66-0118-4F76-9488-0C68A2D7E428}" type="datetime1">
              <a:rPr lang="en-US" smtClean="0"/>
              <a:t>8/25/2016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40D7-DC71-49DB-97A0-6428A21D8D0C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C3E80-E184-4CEA-89FC-26CCB5D4F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F4D9A-7030-4BC2-99E6-7EBE09EE99B3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EFBA6-7FC8-4B7F-92DA-EC704F651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0B46-A636-4C61-B0B1-312F71C6EBC4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C419-ED93-4EEF-86DE-80DE0A881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2F30-B1C3-4F54-ABA9-1CB475E7E9FD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4708-C9CD-453F-BFE5-3FDBCF563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5741-04DA-4304-B0E9-AB91518C6FDE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206E4-98CF-44AB-8B5D-55A77CD82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B94B-3BA5-49E3-8ED5-5478384E7E0D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FF58-FE76-48DB-84BD-CD38465D3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8679-3CAD-4823-9E50-19ABE5701844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F1584-BFBE-4B56-982B-1C6559A89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AC69B1C-7324-4F47-B88D-8AE7565ABDA1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3810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8600" y="6477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B127EC-6CC4-4C8D-9192-3DFD51B92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2000" b="1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2000" b="1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2000" b="1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2000" b="1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14"/>
        </a:buBlip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96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Conclusion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89BDF4C-F0D9-42A9-8517-2FFEDEFF3ECB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2133600"/>
            <a:ext cx="586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0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b="1">
          <a:solidFill>
            <a:schemeClr val="bg2"/>
          </a:solidFill>
          <a:latin typeface="+mn-lt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b="1">
          <a:solidFill>
            <a:schemeClr val="bg2"/>
          </a:solidFill>
          <a:latin typeface="+mn-lt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chemeClr val="bg2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chemeClr val="bg2"/>
          </a:solidFill>
          <a:latin typeface="+mn-lt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chemeClr val="bg2"/>
          </a:solidFill>
          <a:latin typeface="+mn-lt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chemeClr val="bg2"/>
          </a:solidFill>
          <a:latin typeface="+mn-lt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chemeClr val="bg2"/>
          </a:solidFill>
          <a:latin typeface="+mn-lt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hyperlink" Target="http://www.google.com/imgres?imgurl=http://t1.ftcdn.net/jpg/00/01/88/30/400_F_1883009_gKvsqnurKZc4tMjqwP0S4W8ahekLxY.jpg&amp;imgrefurl=http://us.fotolia.com/id/1883009&amp;usg=__ZvpChmdn1vTatOOMHvP3tLOBQ2s=&amp;h=300&amp;w=400&amp;sz=50&amp;hl=en&amp;start=1&amp;zoom=1&amp;itbs=1&amp;tbnid=pSdE-5ZnpH3SxM:&amp;tbnh=93&amp;tbnw=124&amp;prev=/images?q=office+building&amp;hl=en&amp;gbv=2&amp;biw=1029&amp;bih=651&amp;tbm=isch&amp;ei=ukNATsXENsHf0QHI272ICg" TargetMode="External"/><Relationship Id="rId7" Type="http://schemas.openxmlformats.org/officeDocument/2006/relationships/hyperlink" Target="http://www.hastingsdeering.com.au/home/images/ApprovedImages/Parts,_Service_And_Support_Product_Support_Preventative_Maintenance/Preventative%20Maintenance.jpg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://www.avantetech.com/uploads/images/products/RTLS/5-CAR%20FLEET.jpg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5.jpeg"/><Relationship Id="rId9" Type="http://schemas.openxmlformats.org/officeDocument/2006/relationships/hyperlink" Target="http://www.google.com/imgres?imgurl=http://www.virtualboss.net/screenshots/images/workorder.gif&amp;imgrefurl=http://www.virtualboss.net/workordermanager.htm&amp;usg=__ppJe4wkDh7PHY2K_QTjUpxhx1aU=&amp;h=1124&amp;w=794&amp;sz=28&amp;hl=en&amp;start=7&amp;zoom=1&amp;itbs=1&amp;tbnid=SokDVNkqf5fuYM:&amp;tbnh=150&amp;tbnw=106&amp;prev=/images?q=work+order&amp;hl=en&amp;gbv=2&amp;biw=1049&amp;bih=655&amp;ndsp=20&amp;tbm=isch&amp;ei=I0NATqbRNqX50gGX5cyVBA" TargetMode="Externa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962400"/>
            <a:ext cx="8839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DPAS Overview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17421-3699-4D3D-9C16-4AA2F4DA4AE6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3429000"/>
            <a:ext cx="3657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  <a:latin typeface="Century Gothic" pitchFamily="34" charset="0"/>
              </a:rPr>
              <a:t>Mr. Joseph Stossel</a:t>
            </a:r>
          </a:p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tx2"/>
                </a:solidFill>
                <a:latin typeface="Century Gothic" pitchFamily="34" charset="0"/>
              </a:rPr>
              <a:t>DPAS Program Manager</a:t>
            </a:r>
            <a:endParaRPr lang="en-US" sz="1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00" y="0"/>
            <a:ext cx="2514600" cy="230832"/>
          </a:xfrm>
          <a:prstGeom prst="rect">
            <a:avLst/>
          </a:prstGeom>
          <a:solidFill>
            <a:srgbClr val="0E3B74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Defense Property Accountability System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Warehousing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Set Kit Outfit (SKO)</a:t>
            </a:r>
          </a:p>
          <a:p>
            <a:pPr lvl="1"/>
            <a:r>
              <a:rPr lang="en-US" sz="1400" dirty="0" smtClean="0"/>
              <a:t>Supports - Bulk </a:t>
            </a:r>
            <a:r>
              <a:rPr lang="en-US" sz="1400" dirty="0"/>
              <a:t>and Serial Item </a:t>
            </a:r>
            <a:r>
              <a:rPr lang="en-US" sz="1400" dirty="0" smtClean="0"/>
              <a:t>Kits</a:t>
            </a:r>
            <a:endParaRPr lang="en-US" sz="1400" dirty="0"/>
          </a:p>
          <a:p>
            <a:pPr lvl="1"/>
            <a:r>
              <a:rPr lang="en-US" sz="1400" dirty="0"/>
              <a:t>Project Management</a:t>
            </a:r>
          </a:p>
          <a:p>
            <a:pPr lvl="1"/>
            <a:r>
              <a:rPr lang="en-US" sz="1400" dirty="0"/>
              <a:t>Project Cd – Auto </a:t>
            </a:r>
            <a:r>
              <a:rPr lang="en-US" sz="1400" dirty="0" smtClean="0"/>
              <a:t>Generation – User Defined</a:t>
            </a:r>
            <a:endParaRPr lang="en-US" sz="1400" dirty="0"/>
          </a:p>
          <a:p>
            <a:pPr lvl="1"/>
            <a:r>
              <a:rPr lang="en-US" sz="1400" dirty="0"/>
              <a:t>SKO Planning</a:t>
            </a:r>
          </a:p>
          <a:p>
            <a:pPr lvl="2"/>
            <a:r>
              <a:rPr lang="en-US" sz="1000" dirty="0"/>
              <a:t>Historical Usage / On Hand Balances</a:t>
            </a:r>
          </a:p>
          <a:p>
            <a:pPr lvl="2"/>
            <a:r>
              <a:rPr lang="en-US" sz="1000" dirty="0"/>
              <a:t>Identification of Components In </a:t>
            </a:r>
            <a:r>
              <a:rPr lang="en-US" sz="1000" dirty="0" smtClean="0"/>
              <a:t>Stock available for use with kitting</a:t>
            </a:r>
            <a:endParaRPr lang="en-US" sz="1000" dirty="0"/>
          </a:p>
          <a:p>
            <a:pPr lvl="2"/>
            <a:r>
              <a:rPr lang="en-US" sz="1000" dirty="0"/>
              <a:t>Generates Request for Components </a:t>
            </a:r>
            <a:r>
              <a:rPr lang="en-US" sz="1000" dirty="0" smtClean="0"/>
              <a:t>Needed</a:t>
            </a:r>
          </a:p>
          <a:p>
            <a:pPr lvl="2"/>
            <a:r>
              <a:rPr lang="en-US" sz="1000" dirty="0" smtClean="0"/>
              <a:t>Allocates Due Ins that are not currently allocated to selected Project</a:t>
            </a:r>
          </a:p>
          <a:p>
            <a:pPr lvl="2"/>
            <a:r>
              <a:rPr lang="en-US" sz="1000" dirty="0" smtClean="0"/>
              <a:t>Allocates the ones in stock to selected Project</a:t>
            </a:r>
            <a:endParaRPr lang="en-US" sz="1000" dirty="0"/>
          </a:p>
          <a:p>
            <a:pPr lvl="2"/>
            <a:r>
              <a:rPr lang="en-US" sz="1000" dirty="0" smtClean="0"/>
              <a:t>Creates a Build </a:t>
            </a:r>
            <a:r>
              <a:rPr lang="en-US" sz="1000" dirty="0"/>
              <a:t>Request</a:t>
            </a:r>
          </a:p>
          <a:p>
            <a:pPr lvl="1"/>
            <a:r>
              <a:rPr lang="en-US" sz="1400" dirty="0"/>
              <a:t>SKO </a:t>
            </a:r>
            <a:r>
              <a:rPr lang="en-US" sz="1400" dirty="0" smtClean="0"/>
              <a:t>Build</a:t>
            </a:r>
          </a:p>
          <a:p>
            <a:pPr lvl="2"/>
            <a:r>
              <a:rPr lang="en-US" sz="1000" dirty="0" smtClean="0"/>
              <a:t>Provides for the assembly of the kit</a:t>
            </a:r>
          </a:p>
          <a:p>
            <a:pPr lvl="2"/>
            <a:r>
              <a:rPr lang="en-US" sz="1000" dirty="0" smtClean="0"/>
              <a:t>Add kit to inventory and subtracts the components in the kit from inventory</a:t>
            </a:r>
          </a:p>
          <a:p>
            <a:pPr lvl="2"/>
            <a:r>
              <a:rPr lang="en-US" sz="1000" dirty="0" smtClean="0"/>
              <a:t>Assigns a Kit Build Id to Bulk </a:t>
            </a:r>
            <a:r>
              <a:rPr lang="en-US" sz="1000" dirty="0" err="1" smtClean="0"/>
              <a:t>KIts</a:t>
            </a:r>
            <a:endParaRPr lang="en-US" sz="1000" dirty="0" smtClean="0"/>
          </a:p>
          <a:p>
            <a:pPr lvl="2"/>
            <a:r>
              <a:rPr lang="en-US" sz="1000" dirty="0" smtClean="0"/>
              <a:t>Creates a QC Inspection Request</a:t>
            </a:r>
          </a:p>
          <a:p>
            <a:pPr lvl="2"/>
            <a:r>
              <a:rPr lang="en-US" sz="1000" dirty="0" smtClean="0"/>
              <a:t>Closes Project upon completion of  build of all kits for Project</a:t>
            </a:r>
          </a:p>
          <a:p>
            <a:pPr lvl="2"/>
            <a:r>
              <a:rPr lang="en-US" sz="1000" dirty="0" smtClean="0"/>
              <a:t>ICN Generated, if it does not already exist</a:t>
            </a:r>
          </a:p>
          <a:p>
            <a:pPr lvl="2"/>
            <a:r>
              <a:rPr lang="en-US" sz="1000" dirty="0" smtClean="0"/>
              <a:t>ICN Label Print </a:t>
            </a:r>
            <a:endParaRPr lang="en-US" sz="1000" dirty="0"/>
          </a:p>
          <a:p>
            <a:pPr lvl="1"/>
            <a:r>
              <a:rPr lang="en-US" sz="1400" dirty="0"/>
              <a:t>SKO Form </a:t>
            </a:r>
            <a:r>
              <a:rPr lang="en-US" sz="1400" dirty="0" smtClean="0"/>
              <a:t>Generated</a:t>
            </a:r>
          </a:p>
          <a:p>
            <a:pPr lvl="2"/>
            <a:r>
              <a:rPr lang="en-US" sz="1000" dirty="0" smtClean="0"/>
              <a:t>Specific Kit</a:t>
            </a:r>
          </a:p>
          <a:p>
            <a:pPr lvl="2"/>
            <a:r>
              <a:rPr lang="en-US" sz="1000" dirty="0" smtClean="0"/>
              <a:t>SKO Catalog</a:t>
            </a:r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CB9B4-71D7-4262-BF9C-4ADCE728BB87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76725" y="6477000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B7C13-EF6E-40EB-BE34-9DD9157580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9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7818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Automated Identification Technology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5400" dirty="0" smtClean="0"/>
              <a:t>Automated Identification Technology</a:t>
            </a:r>
          </a:p>
          <a:p>
            <a:pPr algn="ctr" eaLnBrk="1" hangingPunct="1">
              <a:buFontTx/>
              <a:buNone/>
            </a:pPr>
            <a:r>
              <a:rPr lang="en-US" sz="5400" dirty="0" smtClean="0"/>
              <a:t>(AIT)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F729E-8724-4372-8430-22D5132C474F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29100" y="6486525"/>
            <a:ext cx="685800" cy="381000"/>
          </a:xfrm>
          <a:prstGeom prst="rect">
            <a:avLst/>
          </a:prstGeom>
          <a:noFill/>
        </p:spPr>
        <p:txBody>
          <a:bodyPr/>
          <a:lstStyle/>
          <a:p>
            <a:fld id="{55FAE150-39B1-4EA9-BD76-B4120BDF2A27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6" name="Picture 4" descr="pri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19600"/>
            <a:ext cx="914400" cy="81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N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62213"/>
            <a:ext cx="609600" cy="7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67648" y="6455746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F32F04-B6D5-4551-9FEC-B8EA1BB90D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62199" y="381001"/>
            <a:ext cx="6723975" cy="50523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9pPr>
          </a:lstStyle>
          <a:p>
            <a:r>
              <a:rPr lang="en-US" sz="2800" kern="0" dirty="0">
                <a:solidFill>
                  <a:srgbClr val="FFFFFF"/>
                </a:solidFill>
              </a:rPr>
              <a:t>Automated Identification Technology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0294" y="1321771"/>
            <a:ext cx="8229600" cy="5124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Regular Asset Labels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/>
              <a:t>1.0” × 0.5” (Asset Id)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400" b="0" dirty="0" smtClean="0"/>
              <a:t>       1 Additional Line of Optional Text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/>
              <a:t>1.0” × 2.0” (Asset Id)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1400" dirty="0" smtClean="0"/>
              <a:t>      </a:t>
            </a:r>
            <a:r>
              <a:rPr lang="en-US" sz="1400" b="0" dirty="0" smtClean="0"/>
              <a:t>Up to 2 Additional Lines of Optional Text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/>
              <a:t>2.0” × 1.25” (Asset Id)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1400" dirty="0" smtClean="0"/>
              <a:t>        </a:t>
            </a:r>
            <a:r>
              <a:rPr lang="en-US" sz="1400" b="0" dirty="0" smtClean="0"/>
              <a:t>Up to 3 Additional Lines of Optional Text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RFID Asset Labels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/>
              <a:t>4.0” </a:t>
            </a:r>
            <a:r>
              <a:rPr lang="en-US" sz="2000" dirty="0" smtClean="0">
                <a:cs typeface="Arial" charset="0"/>
              </a:rPr>
              <a:t>× </a:t>
            </a:r>
            <a:r>
              <a:rPr lang="en-US" sz="2000" dirty="0" smtClean="0"/>
              <a:t>1.0” RFID (Asset Id + 2 Objects)</a:t>
            </a:r>
          </a:p>
          <a:p>
            <a:pPr lvl="2">
              <a:spcBef>
                <a:spcPct val="0"/>
              </a:spcBef>
              <a:spcAft>
                <a:spcPct val="20000"/>
              </a:spcAft>
              <a:buClrTx/>
              <a:buFont typeface="Wingdings" pitchFamily="2" charset="2"/>
              <a:buChar char="Ø"/>
            </a:pPr>
            <a:r>
              <a:rPr lang="en-US" sz="1400" b="0" dirty="0" smtClean="0"/>
              <a:t>Uses an AD-224 inlay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/>
              <a:t>2.0” × 1.25” RFID (Asset Id + UII)</a:t>
            </a:r>
          </a:p>
          <a:p>
            <a:pPr lvl="2">
              <a:spcBef>
                <a:spcPct val="0"/>
              </a:spcBef>
              <a:spcAft>
                <a:spcPct val="20000"/>
              </a:spcAft>
              <a:buClrTx/>
              <a:buFont typeface="Wingdings" pitchFamily="2" charset="2"/>
              <a:buChar char="Ø"/>
            </a:pPr>
            <a:r>
              <a:rPr lang="en-US" sz="1400" b="0" dirty="0" smtClean="0"/>
              <a:t>Uses an AD-814 inlay</a:t>
            </a:r>
          </a:p>
          <a:p>
            <a:pPr>
              <a:spcAft>
                <a:spcPct val="20000"/>
              </a:spcAft>
              <a:buClrTx/>
              <a:buFont typeface="Wingdings" pitchFamily="2" charset="2"/>
              <a:buChar char="Ø"/>
            </a:pPr>
            <a:r>
              <a:rPr lang="en-US" sz="2000" dirty="0" smtClean="0"/>
              <a:t>Optional Text</a:t>
            </a:r>
          </a:p>
          <a:p>
            <a:pPr lvl="1">
              <a:spcAft>
                <a:spcPct val="20000"/>
              </a:spcAft>
              <a:buClrTx/>
              <a:buFont typeface="Wingdings" pitchFamily="2" charset="2"/>
              <a:buChar char="Ø"/>
            </a:pPr>
            <a:r>
              <a:rPr lang="en-US" sz="1600" dirty="0" smtClean="0"/>
              <a:t>Stock Nbr, Serial Nbr, UIC, Custodian Nbr,  Item Desc, User Text</a:t>
            </a:r>
            <a:endParaRPr lang="en-US" sz="1600" dirty="0"/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342" y="3073423"/>
            <a:ext cx="2962275" cy="107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487286" y="1339188"/>
            <a:ext cx="4487862" cy="114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3.0”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×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1.0” (Asset Id + 1 Object)</a:t>
            </a:r>
          </a:p>
          <a:p>
            <a:pPr marL="742950" lvl="1" indent="-285750">
              <a:spcAft>
                <a:spcPct val="30000"/>
              </a:spcAft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      </a:t>
            </a:r>
            <a:r>
              <a:rPr lang="en-US" sz="14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Up to 3 Additional Lines of Optional Text</a:t>
            </a:r>
          </a:p>
          <a:p>
            <a:pPr marL="742950" lvl="1" indent="-285750"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4.0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" ×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1.0“ (Asset Id + 2 Objects)</a:t>
            </a:r>
          </a:p>
          <a:p>
            <a:pPr marL="742950" lvl="1" indent="-285750">
              <a:spcAft>
                <a:spcPct val="30000"/>
              </a:spcAft>
            </a:pPr>
            <a:r>
              <a:rPr lang="en-US" sz="1400" b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     Up </a:t>
            </a:r>
            <a:r>
              <a:rPr lang="en-US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to 3 Additional Lines of Optional Text</a:t>
            </a:r>
          </a:p>
        </p:txBody>
      </p: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7086599" y="4197350"/>
            <a:ext cx="1575793" cy="1060450"/>
            <a:chOff x="3699" y="3020"/>
            <a:chExt cx="1152" cy="720"/>
          </a:xfrm>
          <a:noFill/>
        </p:grpSpPr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3699" y="3020"/>
              <a:ext cx="1152" cy="720"/>
            </a:xfrm>
            <a:prstGeom prst="roundRect">
              <a:avLst>
                <a:gd name="adj" fmla="val 7222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  <a:grayscl/>
              <a:biLevel thresh="50000"/>
            </a:blip>
            <a:srcRect l="30902" t="39616" r="23149" b="42812"/>
            <a:stretch>
              <a:fillRect/>
            </a:stretch>
          </p:blipFill>
          <p:spPr bwMode="auto">
            <a:xfrm>
              <a:off x="3744" y="3078"/>
              <a:ext cx="1054" cy="1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6" y="3306"/>
              <a:ext cx="248" cy="2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4106" y="3458"/>
              <a:ext cx="648" cy="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144" tIns="9144" rIns="9144" bIns="914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 dirty="0">
                  <a:solidFill>
                    <a:schemeClr val="bg1"/>
                  </a:solidFill>
                  <a:latin typeface="Courier New" pitchFamily="49" charset="0"/>
                </a:rPr>
                <a:t>RF TAG 330285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106" y="3304"/>
              <a:ext cx="648" cy="1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chemeClr val="tx2">
                      <a:lumMod val="25000"/>
                    </a:schemeClr>
                  </a:solidFill>
                  <a:latin typeface="Impact" pitchFamily="34" charset="0"/>
                </a:rPr>
                <a:t>000180000059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93772" y="886232"/>
            <a:ext cx="5319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Property Accountability Labels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67016-5858-4BFF-A8B5-59DAA084071C}" type="datetime1">
              <a:rPr lang="en-US" smtClean="0"/>
              <a:t>8/25/2016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6781800" cy="579438"/>
          </a:xfrm>
        </p:spPr>
        <p:txBody>
          <a:bodyPr/>
          <a:lstStyle/>
          <a:p>
            <a:r>
              <a:rPr lang="en-US" sz="2800" dirty="0"/>
              <a:t>Automated Identification Technology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7848600" cy="4038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Labels printed directly from DPAS 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Initial support for Zebra Printers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2 Different Label Sizes (3”x 2” and 4” x 6”)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5 Different Labels Supported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Stock Nbr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Location Id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Container Id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Inventory Control Nbr (Item tag)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Shelf Life Extension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endParaRPr lang="en-US" sz="1200" dirty="0" smtClean="0"/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1800" dirty="0" smtClean="0"/>
              <a:t>	Bar Code </a:t>
            </a:r>
            <a:r>
              <a:rPr lang="en-US" sz="1600" dirty="0" smtClean="0"/>
              <a:t>has embedded prefix to identify what is being scanned (all except for Shelf Life Extension Label – no bar code)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2D62-E4BF-4530-83BE-C8754D6C1792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04359" y="6477000"/>
            <a:ext cx="685800" cy="381000"/>
          </a:xfrm>
          <a:prstGeom prst="rect">
            <a:avLst/>
          </a:prstGeom>
          <a:noFill/>
        </p:spPr>
        <p:txBody>
          <a:bodyPr/>
          <a:lstStyle/>
          <a:p>
            <a:fld id="{9CAFCC9D-B76F-4CFC-AD69-85AD867E436C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10" name="Picture 4" descr="pri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20141"/>
            <a:ext cx="1219200" cy="108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16" y="1441126"/>
            <a:ext cx="2247900" cy="15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614916" y="3124200"/>
            <a:ext cx="2247900" cy="1651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7583" y="991764"/>
            <a:ext cx="5319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Warehousing Labels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38" y="3352800"/>
            <a:ext cx="1904762" cy="25142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14800" y="6467475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F32F04-B6D5-4551-9FEC-B8EA1BB90D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500" y="990600"/>
            <a:ext cx="42672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400" i="1" u="sng" dirty="0" smtClean="0"/>
              <a:t>Property Accountability Portable Data Collection Devices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Intermec CK71G and CN70G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Motorola MC9190-G and MC9190-Z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Bar Cd and pRFID  Scan/Read Capabilities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Batch Mode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dirty="0" smtClean="0"/>
              <a:t>Functionality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Inventory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Asset Relocation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Action Items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Label Print Request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dirty="0" smtClean="0"/>
              <a:t>UII Capture / Associate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0" y="370681"/>
            <a:ext cx="5943600" cy="42703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Handheld Devices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0" y="939800"/>
            <a:ext cx="44196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400" i="1" u="sng" kern="0" dirty="0" smtClean="0"/>
              <a:t>Warehousing Portable Data Collection Devices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kern="0" dirty="0" smtClean="0"/>
              <a:t>Intermec CK71G and CN70G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kern="0" dirty="0" smtClean="0"/>
              <a:t>Motorola MC9190-G and MC9190-Z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kern="0" dirty="0" smtClean="0"/>
              <a:t>Bar Cd and </a:t>
            </a:r>
            <a:r>
              <a:rPr lang="en-US" sz="1600" kern="0" dirty="0" err="1" smtClean="0"/>
              <a:t>pRFID</a:t>
            </a:r>
            <a:r>
              <a:rPr lang="en-US" sz="1600" kern="0" dirty="0" smtClean="0"/>
              <a:t>  Scan/Read Capabilities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kern="0" dirty="0" smtClean="0"/>
              <a:t>Batch/Wireless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kern="0" dirty="0" smtClean="0"/>
              <a:t>CAC Enabled</a:t>
            </a:r>
            <a:endParaRPr lang="en-US" sz="1600" b="0" kern="0" dirty="0" smtClean="0"/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600" kern="0" dirty="0" smtClean="0"/>
              <a:t>Functionality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kern="0" dirty="0" smtClean="0"/>
              <a:t>Inventory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kern="0" dirty="0" smtClean="0"/>
              <a:t>Receiving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kern="0" dirty="0" smtClean="0"/>
              <a:t>Issue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kern="0" dirty="0" smtClean="0"/>
              <a:t>Pick/Move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kern="0" dirty="0" smtClean="0"/>
              <a:t>Ship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kern="0" dirty="0" smtClean="0"/>
              <a:t>Inquiry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1200" kern="0" dirty="0" smtClean="0"/>
              <a:t>Quality Control Inspections (Not in Release 1.1)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971800"/>
            <a:ext cx="1066800" cy="2514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4BAC3-F139-4F8B-9E7D-A135F999DDE4}" type="datetime1">
              <a:rPr lang="en-US" smtClean="0"/>
              <a:t>8/25/2016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0" y="381000"/>
            <a:ext cx="4800600" cy="579438"/>
          </a:xfrm>
        </p:spPr>
        <p:txBody>
          <a:bodyPr/>
          <a:lstStyle/>
          <a:p>
            <a:r>
              <a:rPr lang="en-US" sz="2800" dirty="0"/>
              <a:t>Maintenance &amp; Utilization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1800" dirty="0">
                <a:solidFill>
                  <a:srgbClr val="777777"/>
                </a:solidFill>
              </a:rPr>
              <a:t>Shares </a:t>
            </a:r>
            <a:r>
              <a:rPr lang="en-US" sz="1800" dirty="0" smtClean="0">
                <a:solidFill>
                  <a:srgbClr val="777777"/>
                </a:solidFill>
              </a:rPr>
              <a:t>Asset </a:t>
            </a:r>
            <a:r>
              <a:rPr lang="en-US" sz="1800" dirty="0">
                <a:solidFill>
                  <a:srgbClr val="777777"/>
                </a:solidFill>
              </a:rPr>
              <a:t>Information with Property Accountability application </a:t>
            </a:r>
          </a:p>
          <a:p>
            <a:pPr>
              <a:defRPr/>
            </a:pPr>
            <a:r>
              <a:rPr lang="en-US" sz="1800" dirty="0" smtClean="0"/>
              <a:t>Schedule </a:t>
            </a:r>
            <a:r>
              <a:rPr lang="en-US" sz="1800" dirty="0"/>
              <a:t>Preventive Maintenance</a:t>
            </a:r>
          </a:p>
          <a:p>
            <a:pPr>
              <a:defRPr/>
            </a:pPr>
            <a:r>
              <a:rPr lang="en-US" sz="1800" dirty="0"/>
              <a:t>Generate Work Orders to track work performed on an asset</a:t>
            </a:r>
          </a:p>
          <a:p>
            <a:pPr>
              <a:defRPr/>
            </a:pPr>
            <a:r>
              <a:rPr lang="en-US" sz="1800" dirty="0"/>
              <a:t>Develop &amp; Manage Work Plans</a:t>
            </a:r>
          </a:p>
          <a:p>
            <a:pPr>
              <a:defRPr/>
            </a:pPr>
            <a:r>
              <a:rPr lang="en-US" sz="1800" dirty="0" smtClean="0"/>
              <a:t>Print </a:t>
            </a:r>
            <a:r>
              <a:rPr lang="en-US" sz="1800" dirty="0"/>
              <a:t>Work Orders</a:t>
            </a:r>
          </a:p>
          <a:p>
            <a:pPr>
              <a:defRPr/>
            </a:pPr>
            <a:r>
              <a:rPr lang="en-US" sz="1800" dirty="0"/>
              <a:t>Track Warranties, Services and Subscriptions for assets</a:t>
            </a:r>
          </a:p>
          <a:p>
            <a:pPr>
              <a:defRPr/>
            </a:pPr>
            <a:r>
              <a:rPr lang="en-US" sz="1800" dirty="0" smtClean="0"/>
              <a:t>Record </a:t>
            </a:r>
            <a:r>
              <a:rPr lang="en-US" sz="1800" dirty="0"/>
              <a:t>Asset </a:t>
            </a:r>
            <a:r>
              <a:rPr lang="en-US" sz="1800" dirty="0" smtClean="0"/>
              <a:t>Utilization in Miles/Hours/Shot Fired</a:t>
            </a:r>
          </a:p>
          <a:p>
            <a:pPr>
              <a:defRPr/>
            </a:pPr>
            <a:r>
              <a:rPr lang="en-US" sz="1800" dirty="0" smtClean="0"/>
              <a:t>Fuel Type and Quantity Consumed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Dispatch Capabilities</a:t>
            </a:r>
          </a:p>
          <a:p>
            <a:pPr lvl="1">
              <a:defRPr/>
            </a:pPr>
            <a:r>
              <a:rPr lang="en-US" sz="1400" dirty="0" smtClean="0"/>
              <a:t>Recurring / Ad Hoc</a:t>
            </a:r>
          </a:p>
          <a:p>
            <a:pPr lvl="1">
              <a:defRPr/>
            </a:pPr>
            <a:r>
              <a:rPr lang="en-US" sz="1400" dirty="0" smtClean="0"/>
              <a:t>Reserve by Dispatch Sub Category or Specific Item</a:t>
            </a:r>
            <a:endParaRPr lang="en-US" sz="1400" dirty="0"/>
          </a:p>
          <a:p>
            <a:pPr>
              <a:defRPr/>
            </a:pPr>
            <a:r>
              <a:rPr lang="en-US" sz="1800" dirty="0"/>
              <a:t>Equipment Pool</a:t>
            </a:r>
          </a:p>
          <a:p>
            <a:pPr>
              <a:defRPr/>
            </a:pPr>
            <a:r>
              <a:rPr lang="en-US" sz="1800" dirty="0" smtClean="0"/>
              <a:t>Generate Dispatch/Utilization </a:t>
            </a:r>
            <a:r>
              <a:rPr lang="en-US" sz="1800" dirty="0"/>
              <a:t>Form</a:t>
            </a:r>
          </a:p>
          <a:p>
            <a:pPr lvl="0">
              <a:buClr>
                <a:srgbClr val="9A0000"/>
              </a:buClr>
              <a:defRPr/>
            </a:pPr>
            <a:r>
              <a:rPr lang="en-US" sz="1800" dirty="0" smtClean="0">
                <a:solidFill>
                  <a:srgbClr val="777777"/>
                </a:solidFill>
              </a:rPr>
              <a:t>Track Certifications and Licenses</a:t>
            </a:r>
          </a:p>
          <a:p>
            <a:pPr lvl="1">
              <a:buClr>
                <a:srgbClr val="9A0000"/>
              </a:buClr>
              <a:defRPr/>
            </a:pPr>
            <a:r>
              <a:rPr lang="en-US" sz="1400" dirty="0" smtClean="0">
                <a:solidFill>
                  <a:srgbClr val="777777"/>
                </a:solidFill>
              </a:rPr>
              <a:t>Operators and Technicians</a:t>
            </a:r>
          </a:p>
          <a:p>
            <a:pPr lvl="0">
              <a:buClr>
                <a:srgbClr val="9A0000"/>
              </a:buClr>
              <a:defRPr/>
            </a:pPr>
            <a:r>
              <a:rPr lang="en-US" sz="1800" dirty="0" smtClean="0">
                <a:solidFill>
                  <a:srgbClr val="777777"/>
                </a:solidFill>
              </a:rPr>
              <a:t>Accepts Work Requests from Warehousing</a:t>
            </a:r>
          </a:p>
          <a:p>
            <a:pPr lvl="0">
              <a:buClr>
                <a:srgbClr val="9A0000"/>
              </a:buClr>
              <a:defRPr/>
            </a:pPr>
            <a:r>
              <a:rPr lang="en-US" sz="1800" dirty="0" smtClean="0">
                <a:solidFill>
                  <a:srgbClr val="777777"/>
                </a:solidFill>
              </a:rPr>
              <a:t>Tethered Scanner Enabled</a:t>
            </a:r>
          </a:p>
          <a:p>
            <a:pPr lvl="0">
              <a:buClr>
                <a:srgbClr val="9A0000"/>
              </a:buClr>
              <a:defRPr/>
            </a:pPr>
            <a:endParaRPr lang="en-US" sz="1800" b="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CD0EF-24BF-44AE-A115-D803DFB63AA9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400800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B7C13-EF6E-40EB-BE34-9DD9157580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70" y="411162"/>
            <a:ext cx="5029200" cy="427038"/>
          </a:xfrm>
        </p:spPr>
        <p:txBody>
          <a:bodyPr/>
          <a:lstStyle/>
          <a:p>
            <a:r>
              <a:rPr lang="en-US" sz="2800" dirty="0"/>
              <a:t>Maintenance &amp; Utilization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43400" y="838200"/>
            <a:ext cx="4724400" cy="5257800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1800" dirty="0" smtClean="0"/>
              <a:t>The Work Order is the heart of the M&amp;U process.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0" dirty="0" smtClean="0"/>
              <a:t>Tracks work performed on an asset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b="0" dirty="0" smtClean="0"/>
              <a:t>Labor Costs</a:t>
            </a:r>
          </a:p>
          <a:p>
            <a:pPr marL="1200150" lvl="2" indent="-285750"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400" b="0" dirty="0" smtClean="0"/>
              <a:t>Technician(s)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b="0" dirty="0" smtClean="0"/>
              <a:t>Non-Labor costs</a:t>
            </a:r>
          </a:p>
          <a:p>
            <a:pPr marL="1200150" lvl="2" indent="-285750"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400" b="0" dirty="0" smtClean="0"/>
              <a:t>Parts (can be automated with usage of warehouse for parts management)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600" b="0" dirty="0" smtClean="0"/>
              <a:t>Tools/Equipment (</a:t>
            </a:r>
            <a:r>
              <a:rPr lang="en-US" sz="1200" b="0" dirty="0"/>
              <a:t>(can be automated with usage of warehouse for parts management</a:t>
            </a:r>
            <a:r>
              <a:rPr lang="en-US" sz="1200" b="0" dirty="0" smtClean="0"/>
              <a:t>)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800" b="0" dirty="0" smtClean="0"/>
              <a:t>Bar Coded for easy retrieval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sz="1800" b="0" dirty="0" smtClean="0"/>
              <a:t>Sub-Work Order Capability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0" dirty="0" smtClean="0"/>
              <a:t>Use Work Plans or existing Work Orders to streamline build of WO</a:t>
            </a:r>
            <a:endParaRPr lang="en-US" sz="1400" dirty="0"/>
          </a:p>
          <a:p>
            <a:pPr>
              <a:spcAft>
                <a:spcPts val="600"/>
              </a:spcAft>
              <a:defRPr/>
            </a:pPr>
            <a:r>
              <a:rPr lang="en-US" sz="1800" b="0" dirty="0" smtClean="0"/>
              <a:t>Utilizes assets in Property Accountability and Warehouse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4A605-86E6-42C5-9020-B26D94E23F28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63427" y="6400800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B7C13-EF6E-40EB-BE34-9DD9157580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" name="Picture 2" descr="image representing work 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27" y="8382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/>
            </a:outerShdw>
          </a:effectLst>
        </p:spPr>
      </p:pic>
      <p:pic>
        <p:nvPicPr>
          <p:cNvPr id="10" name="Picture 4" descr="image of Work Order re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3810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nagit_PPT177" descr="PPT1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4741" y="4787901"/>
            <a:ext cx="417857" cy="1095238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11" idx="0"/>
          </p:cNvCxnSpPr>
          <p:nvPr/>
        </p:nvCxnSpPr>
        <p:spPr>
          <a:xfrm rot="16200000" flipV="1">
            <a:off x="3301675" y="4005906"/>
            <a:ext cx="629920" cy="934070"/>
          </a:xfrm>
          <a:prstGeom prst="bentConnector2">
            <a:avLst/>
          </a:prstGeom>
          <a:ln w="603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1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204894" y="6477000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F32F04-B6D5-4551-9FEC-B8EA1BB90D3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42519" y="960438"/>
            <a:ext cx="8210550" cy="5810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9pPr>
          </a:lstStyle>
          <a:p>
            <a:pPr algn="l"/>
            <a:r>
              <a:rPr lang="en-US" sz="3200" dirty="0" smtClean="0">
                <a:effectLst/>
              </a:rPr>
              <a:t>DPAS’s pRFID Real-Time Location System</a:t>
            </a:r>
            <a:endParaRPr lang="en-US" sz="3200" dirty="0">
              <a:effectLst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57400" y="437218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Real-Time Asset Location Capabilities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10" y="1707366"/>
            <a:ext cx="32678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Multiple Signal Acquisition and       </a:t>
            </a:r>
            <a:br>
              <a:rPr lang="en-US" sz="14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    Source Location (SASL) function    </a:t>
            </a:r>
            <a:br>
              <a:rPr lang="en-US" sz="14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    as network appliances.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They operate over the LAN and </a:t>
            </a:r>
            <a:br>
              <a:rPr lang="en-US" sz="14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     send tag reads and location </a:t>
            </a:r>
            <a:br>
              <a:rPr lang="en-US" sz="14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     data to the Location Processor.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The Location Processor stores the data in the local database.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The DPAS RTLS </a:t>
            </a: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Transaction Interpreter (TI) formats and aggregates the data.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The DPAS TI Web Service retrieves the data and sends it to DPAS Enterprise.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87859"/>
            <a:ext cx="5257800" cy="42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7C3B4-90AA-47B4-A48A-3443DE37EEE7}" type="datetime1">
              <a:rPr lang="en-US" smtClean="0"/>
              <a:t>8/25/2016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14800" y="6487182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F32F04-B6D5-4551-9FEC-B8EA1BB90D3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675" y="1066800"/>
            <a:ext cx="8210550" cy="5810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defRPr>
            </a:lvl9pPr>
          </a:lstStyle>
          <a:p>
            <a:pPr algn="l"/>
            <a:r>
              <a:rPr lang="en-US" sz="3600" dirty="0" smtClean="0">
                <a:effectLst/>
              </a:rPr>
              <a:t>DPAS RTLS Enterprise</a:t>
            </a:r>
            <a:endParaRPr lang="en-US" sz="3600" dirty="0">
              <a:effectLst/>
            </a:endParaRPr>
          </a:p>
        </p:txBody>
      </p:sp>
      <p:sp>
        <p:nvSpPr>
          <p:cNvPr id="5" name="Content Placeholder 48"/>
          <p:cNvSpPr txBox="1">
            <a:spLocks/>
          </p:cNvSpPr>
          <p:nvPr/>
        </p:nvSpPr>
        <p:spPr>
          <a:xfrm>
            <a:off x="457200" y="1676401"/>
            <a:ext cx="8229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400" dirty="0" smtClean="0"/>
              <a:t>Current Capabilities – Property Accountability</a:t>
            </a:r>
          </a:p>
          <a:p>
            <a:pPr lvl="1"/>
            <a:r>
              <a:rPr lang="en-US" sz="1800" dirty="0" smtClean="0"/>
              <a:t>Conduct Inventory</a:t>
            </a:r>
          </a:p>
          <a:p>
            <a:pPr lvl="1"/>
            <a:r>
              <a:rPr lang="en-US" sz="1800" dirty="0" smtClean="0"/>
              <a:t>Lost Alert Generation</a:t>
            </a:r>
          </a:p>
          <a:p>
            <a:pPr lvl="1"/>
            <a:r>
              <a:rPr lang="en-US" sz="1800" dirty="0" smtClean="0"/>
              <a:t>Found Alert Generation</a:t>
            </a:r>
          </a:p>
          <a:p>
            <a:pPr lvl="1"/>
            <a:r>
              <a:rPr lang="en-US" sz="1800" dirty="0" smtClean="0"/>
              <a:t>Move Alert Generation</a:t>
            </a:r>
          </a:p>
          <a:p>
            <a:pPr lvl="1"/>
            <a:r>
              <a:rPr lang="en-US" sz="1800" dirty="0" smtClean="0"/>
              <a:t>Location Change Alert Generation / Update</a:t>
            </a:r>
          </a:p>
          <a:p>
            <a:pPr lvl="1"/>
            <a:r>
              <a:rPr lang="en-US" sz="1800" dirty="0" smtClean="0"/>
              <a:t>Area Alert Generation (Egresses, Rooms)</a:t>
            </a:r>
          </a:p>
          <a:p>
            <a:pPr lvl="1"/>
            <a:r>
              <a:rPr lang="en-US" sz="1800" dirty="0" smtClean="0"/>
              <a:t>Graphical Maps with Asset Position / Information</a:t>
            </a:r>
          </a:p>
          <a:p>
            <a:pPr lvl="1"/>
            <a:r>
              <a:rPr lang="en-US" sz="1800" dirty="0" smtClean="0"/>
              <a:t>Web Interface for association of RTLS Coordinates to DPAS Locations</a:t>
            </a:r>
          </a:p>
          <a:p>
            <a:pPr lvl="1"/>
            <a:r>
              <a:rPr lang="en-US" sz="1800" dirty="0" smtClean="0"/>
              <a:t>Web Interface for System Setting Updates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03888" y="457200"/>
            <a:ext cx="3440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RTLS Capabilities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DCAE4-8CD8-4926-964C-9DF82181CAB2}" type="datetime1">
              <a:rPr lang="en-US" smtClean="0"/>
              <a:t>8/25/2016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60960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DPAS </a:t>
            </a:r>
            <a:r>
              <a:rPr lang="en-US" sz="2800" dirty="0" smtClean="0"/>
              <a:t>Overview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480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4000" i="1" u="sng" dirty="0" smtClean="0"/>
              <a:t>Benefits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>
                <a:latin typeface="Century Gothic" pitchFamily="34" charset="0"/>
              </a:rPr>
              <a:t>Received Unqualified SSAE-16 (2012-2015)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>
                <a:latin typeface="Century Gothic" pitchFamily="34" charset="0"/>
              </a:rPr>
              <a:t>DoD</a:t>
            </a:r>
            <a:r>
              <a:rPr lang="en-US" sz="1600" dirty="0" smtClean="0">
                <a:latin typeface="Century Gothic" pitchFamily="34" charset="0"/>
              </a:rPr>
              <a:t> Owned and Managed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>
                <a:latin typeface="Century Gothic" pitchFamily="34" charset="0"/>
              </a:rPr>
              <a:t>No</a:t>
            </a:r>
            <a:r>
              <a:rPr lang="en-US" sz="1600" dirty="0" smtClean="0">
                <a:latin typeface="Century Gothic" pitchFamily="34" charset="0"/>
              </a:rPr>
              <a:t> User License Fees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/>
              <a:t>Hosting</a:t>
            </a:r>
            <a:r>
              <a:rPr lang="en-US" sz="1600" dirty="0" smtClean="0"/>
              <a:t> provided by the Program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/>
              <a:t>Application Security </a:t>
            </a:r>
            <a:r>
              <a:rPr lang="en-US" sz="1600" dirty="0" smtClean="0"/>
              <a:t>managed by the Program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/>
              <a:t>PKI enabled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/>
              <a:t>Web </a:t>
            </a:r>
            <a:r>
              <a:rPr lang="en-US" sz="1600" u="sng" dirty="0"/>
              <a:t>Enabled</a:t>
            </a:r>
            <a:r>
              <a:rPr lang="en-US" sz="1600" dirty="0"/>
              <a:t>, no plug-ins required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/>
              <a:t>Accessible </a:t>
            </a:r>
            <a:r>
              <a:rPr lang="en-US" sz="1600" dirty="0" smtClean="0"/>
              <a:t>World-Wide</a:t>
            </a:r>
            <a:r>
              <a:rPr lang="en-US" sz="1600" u="sng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/>
              <a:t>IA Accredited </a:t>
            </a:r>
            <a:r>
              <a:rPr lang="en-US" sz="1600" dirty="0" smtClean="0"/>
              <a:t>with ATO in place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/>
              <a:t>Compliance</a:t>
            </a:r>
            <a:r>
              <a:rPr lang="en-US" sz="1600" dirty="0" smtClean="0"/>
              <a:t> with DoDI 5000.64 “Accountability and Management of DoD-Owned Equipment and Other Accountable Property”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600" u="sng" dirty="0" smtClean="0"/>
              <a:t>Compliance</a:t>
            </a:r>
            <a:r>
              <a:rPr lang="en-US" sz="1600" dirty="0" smtClean="0"/>
              <a:t> with FIAR Guidance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C50B0-DD4F-4C7F-8380-FEEC0FBD350A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477000"/>
            <a:ext cx="685800" cy="381000"/>
          </a:xfrm>
          <a:prstGeom prst="rect">
            <a:avLst/>
          </a:prstGeom>
          <a:noFill/>
        </p:spPr>
        <p:txBody>
          <a:bodyPr/>
          <a:lstStyle/>
          <a:p>
            <a:fld id="{CB559BE4-1307-4346-9C23-77A9475F7DA0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16391" name="Picture 5" descr="0101 Sum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32766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81000"/>
            <a:ext cx="4419600" cy="5794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i="0" dirty="0" smtClean="0"/>
              <a:t>Who Is Using DPAS?</a:t>
            </a:r>
            <a:endParaRPr lang="en-US" sz="2800" i="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697F4-B646-44AC-8C5F-8D1EED2F4C7E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51350" y="6373667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B7C13-EF6E-40EB-BE34-9DD9157580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46350" y="858192"/>
            <a:ext cx="2590800" cy="369332"/>
          </a:xfrm>
          <a:prstGeom prst="rect">
            <a:avLst/>
          </a:prstGeom>
          <a:noFill/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Department of Defense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5225" y="1161320"/>
            <a:ext cx="2438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Office of the Inspector General of the Department of Defense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7" name="Elbow Connector 16"/>
          <p:cNvCxnSpPr>
            <a:stCxn id="14" idx="3"/>
            <a:endCxn id="15" idx="0"/>
          </p:cNvCxnSpPr>
          <p:nvPr/>
        </p:nvCxnSpPr>
        <p:spPr>
          <a:xfrm>
            <a:off x="5137150" y="1042858"/>
            <a:ext cx="2327275" cy="118462"/>
          </a:xfrm>
          <a:prstGeom prst="bent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300" y="2070208"/>
            <a:ext cx="16637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Office of the Secretary of Defense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1700" y="2082045"/>
            <a:ext cx="984250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Joint Chiefs of Staff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500" y="2764303"/>
            <a:ext cx="6731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The Marine Corps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1900" y="2070208"/>
            <a:ext cx="1295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Department of the Army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3700" y="2091479"/>
            <a:ext cx="13716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Department of the Navy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00" y="2775972"/>
            <a:ext cx="5715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The Navy</a:t>
            </a:r>
          </a:p>
          <a:p>
            <a:pPr algn="ctr"/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7000" y="2082045"/>
            <a:ext cx="13589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Department of the Air Force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700" y="3495811"/>
            <a:ext cx="2959100" cy="22467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Advanced Research Projects Agency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Commissary Agency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Contract Audit Agency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Contract Management Agency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Finance and Accounting Service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Information Systems Agency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Logistics Agency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Defense 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Security Cooperative Agency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Security Service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Defense Threat Reduction Agency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Missile Defense Agency</a:t>
            </a:r>
          </a:p>
          <a:p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National Reconnaissance Office</a:t>
            </a:r>
            <a:endParaRPr lang="en-US" sz="10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Office of Military Commissions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Pentagon 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Force Protection </a:t>
            </a:r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Agency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86150" y="3188254"/>
            <a:ext cx="16637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DoD Field Activities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8625" y="3657600"/>
            <a:ext cx="19050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00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Combatant Commands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700" y="3188255"/>
            <a:ext cx="2959100" cy="27699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Defense Agencies</a:t>
            </a:r>
            <a:endParaRPr lang="en-US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1550" y="3499989"/>
            <a:ext cx="2686050" cy="16312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Defense Media Activity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Defense POW/Missing Personnel Office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Defense Technical Information Center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Defense Technology Security Administration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DoD Education Activity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DoD Human Resources Activity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DoD Test Resource Management Center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Office of Economic Adjustment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Defense Health Activity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Washington Headquarters Service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78624" y="4323948"/>
            <a:ext cx="190182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Africa Command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Central Command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European Command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Northern Command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Pacific Command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Southern Command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Transportation Command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3700" y="3465254"/>
            <a:ext cx="2959100" cy="2681150"/>
          </a:xfrm>
          <a:prstGeom prst="rect">
            <a:avLst/>
          </a:prstGeom>
          <a:noFill/>
          <a:ln w="9525">
            <a:solidFill>
              <a:srgbClr val="0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93700" y="5643724"/>
            <a:ext cx="30353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Defense 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Intelligence Agency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National Geospatial-Intelligence Agency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National Security Agency/Central Security Service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98850" y="5086290"/>
            <a:ext cx="26860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DoD Test Resource Management Center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Office of Economic Adjustment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86150" y="3472353"/>
            <a:ext cx="2711450" cy="2021146"/>
          </a:xfrm>
          <a:prstGeom prst="rect">
            <a:avLst/>
          </a:prstGeom>
          <a:noFill/>
          <a:ln w="9525">
            <a:solidFill>
              <a:srgbClr val="0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778625" y="3955987"/>
            <a:ext cx="1901825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Special Operations Command</a:t>
            </a:r>
          </a:p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Strategic Command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778624" y="3955987"/>
            <a:ext cx="1905001" cy="1537512"/>
          </a:xfrm>
          <a:prstGeom prst="rect">
            <a:avLst/>
          </a:prstGeom>
          <a:noFill/>
          <a:ln w="9525">
            <a:solidFill>
              <a:srgbClr val="0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>
            <a:stCxn id="14" idx="2"/>
            <a:endCxn id="18" idx="0"/>
          </p:cNvCxnSpPr>
          <p:nvPr/>
        </p:nvCxnSpPr>
        <p:spPr>
          <a:xfrm rot="5400000">
            <a:off x="2036108" y="264566"/>
            <a:ext cx="842684" cy="2768600"/>
          </a:xfrm>
          <a:prstGeom prst="bentConnector3">
            <a:avLst>
              <a:gd name="adj1" fmla="val 605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21" idx="0"/>
          </p:cNvCxnSpPr>
          <p:nvPr/>
        </p:nvCxnSpPr>
        <p:spPr>
          <a:xfrm rot="10800000" flipV="1">
            <a:off x="3149601" y="1737388"/>
            <a:ext cx="692151" cy="3328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24" idx="0"/>
          </p:cNvCxnSpPr>
          <p:nvPr/>
        </p:nvCxnSpPr>
        <p:spPr>
          <a:xfrm>
            <a:off x="3841751" y="1737388"/>
            <a:ext cx="774699" cy="34465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endCxn id="22" idx="0"/>
          </p:cNvCxnSpPr>
          <p:nvPr/>
        </p:nvCxnSpPr>
        <p:spPr>
          <a:xfrm>
            <a:off x="3841752" y="1737388"/>
            <a:ext cx="2317748" cy="35409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14" idx="2"/>
            <a:endCxn id="19" idx="0"/>
          </p:cNvCxnSpPr>
          <p:nvPr/>
        </p:nvCxnSpPr>
        <p:spPr>
          <a:xfrm rot="16200000" flipH="1">
            <a:off x="5365527" y="-296254"/>
            <a:ext cx="854521" cy="3902075"/>
          </a:xfrm>
          <a:prstGeom prst="bentConnector3">
            <a:avLst>
              <a:gd name="adj1" fmla="val 589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010400" y="1737388"/>
            <a:ext cx="0" cy="192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22" idx="2"/>
            <a:endCxn id="23" idx="0"/>
          </p:cNvCxnSpPr>
          <p:nvPr/>
        </p:nvCxnSpPr>
        <p:spPr>
          <a:xfrm rot="5400000">
            <a:off x="5848061" y="2464533"/>
            <a:ext cx="222828" cy="4000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22" idx="2"/>
            <a:endCxn id="20" idx="0"/>
          </p:cNvCxnSpPr>
          <p:nvPr/>
        </p:nvCxnSpPr>
        <p:spPr>
          <a:xfrm rot="16200000" flipH="1">
            <a:off x="6222196" y="2490448"/>
            <a:ext cx="211159" cy="3365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18" idx="2"/>
            <a:endCxn id="29" idx="0"/>
          </p:cNvCxnSpPr>
          <p:nvPr/>
        </p:nvCxnSpPr>
        <p:spPr>
          <a:xfrm rot="16200000" flipH="1">
            <a:off x="1145009" y="2460014"/>
            <a:ext cx="656382" cy="800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8" idx="2"/>
            <a:endCxn id="27" idx="0"/>
          </p:cNvCxnSpPr>
          <p:nvPr/>
        </p:nvCxnSpPr>
        <p:spPr>
          <a:xfrm rot="16200000" flipH="1">
            <a:off x="2367385" y="1237638"/>
            <a:ext cx="656381" cy="32448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49530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DPAS </a:t>
            </a:r>
            <a:r>
              <a:rPr lang="en-US" dirty="0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19" y="1399232"/>
            <a:ext cx="8229600" cy="4191000"/>
          </a:xfrm>
        </p:spPr>
        <p:txBody>
          <a:bodyPr/>
          <a:lstStyle/>
          <a:p>
            <a:pPr lvl="1">
              <a:defRPr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Property Accountability </a:t>
            </a:r>
            <a:r>
              <a:rPr lang="en-US" sz="1400" dirty="0" smtClean="0"/>
              <a:t>– Account and Fiduciary Report Personal and Real Property</a:t>
            </a:r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endParaRPr lang="en-US" sz="1400" dirty="0" smtClean="0"/>
          </a:p>
          <a:p>
            <a:pPr lvl="1">
              <a:buFontTx/>
              <a:buNone/>
              <a:defRPr/>
            </a:pPr>
            <a:endParaRPr lang="en-US" sz="1400" dirty="0" smtClean="0"/>
          </a:p>
          <a:p>
            <a:pPr lvl="1">
              <a:defRPr/>
            </a:pPr>
            <a:endParaRPr lang="en-US" sz="1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defRPr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Maintenance/Utilization </a:t>
            </a:r>
            <a:r>
              <a:rPr lang="en-US" sz="1400" dirty="0"/>
              <a:t>– Warranty Tracking, Preventative Maintenance Scheduling, Work Order Management,  Equipment Pool, Utilization Reporting</a:t>
            </a:r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Warehousing 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</a:rPr>
              <a:t>– </a:t>
            </a:r>
            <a:r>
              <a:rPr lang="en-US" sz="1400" dirty="0"/>
              <a:t> Bulk/Serial Managed Items, MRO/Unit/Individual Issue, Warehouse Hub/Spoke Replenishment, Shelf Life/COSIS, </a:t>
            </a:r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endParaRPr lang="en-US" sz="1100" dirty="0" smtClean="0"/>
          </a:p>
          <a:p>
            <a:pPr lvl="1">
              <a:defRPr/>
            </a:pPr>
            <a:endParaRPr lang="en-US" sz="1400" dirty="0" smtClean="0"/>
          </a:p>
          <a:p>
            <a:pPr marL="457200" lvl="1" indent="0">
              <a:buNone/>
              <a:defRPr/>
            </a:pP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462D1-5D17-42E5-AD3B-2684178FE53A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8919" y="6359543"/>
            <a:ext cx="685800" cy="381000"/>
          </a:xfrm>
          <a:prstGeom prst="rect">
            <a:avLst/>
          </a:prstGeom>
          <a:noFill/>
        </p:spPr>
        <p:txBody>
          <a:bodyPr/>
          <a:lstStyle/>
          <a:p>
            <a:fld id="{5EF70F6E-DBE8-4084-A0DA-F0DF94F443EE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9231" name="Picture 23" descr="http://t0.gstatic.com/images?q=tbn:ANd9GcSKPhBTYgcBQ7WX20m7gLjJXk4tmLee2iK5B-jos-TUtBpU292-H1T6a8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46" y="1880951"/>
            <a:ext cx="109220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9018" y="937567"/>
            <a:ext cx="793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Three Applications Hosted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in a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Single Environment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8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6788" y="3398372"/>
            <a:ext cx="14377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4188" y="3367745"/>
            <a:ext cx="1524000" cy="82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http://t3.gstatic.com/images?q=tbn:ANd9GcSNli-R_aydvWY06Sq7NCG9qZ1k82sAdv0ovMIaDgS7uTvXYQHUuryvLi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6357" y="3186440"/>
            <a:ext cx="8382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D:\Documents and Settings\randall.l.reed\My Documents\My Pictures\Misc\des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5410" y="1712608"/>
            <a:ext cx="1268688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 descr="D:\Documents and Settings\randall.l.reed\My Documents\My Pictures\Misc\Dell_M40_Portabl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8757" y="1844780"/>
            <a:ext cx="871534" cy="82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6" y="5044804"/>
            <a:ext cx="685800" cy="8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6" y="5044804"/>
            <a:ext cx="1042592" cy="8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98" y="5029200"/>
            <a:ext cx="1147629" cy="8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99" y="5044804"/>
            <a:ext cx="793777" cy="79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12" y="5044804"/>
            <a:ext cx="1611216" cy="77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 descr="D:\Documents and Settings\randall.l.reed\My Documents\My Pictures\humvee_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63869" y="1844780"/>
            <a:ext cx="1295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D:\Documents and Settings\randall.l.reed\My Documents\My Pictures\Misc\FreightLinerTruck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30195" y="1828800"/>
            <a:ext cx="1052324" cy="80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381000"/>
            <a:ext cx="28194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Warehousing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762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i="1" u="sng" dirty="0" smtClean="0"/>
              <a:t>Warehousing Application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2000" dirty="0" smtClean="0"/>
              <a:t>Four Tier Virtual Warehouse Hierarchy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Logistics Program -&gt; Region -&gt; Site -&gt; Warehouse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Catalog linked at Logistics Program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Updated by FLIS / USMC’s Item Apps / USMC’s TDMS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800" dirty="0" smtClean="0"/>
              <a:t>Materiel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/>
              <a:t>Facility -&gt; Zone -&gt; Location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/>
              <a:t>Container Management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Supports Bulk </a:t>
            </a:r>
            <a:r>
              <a:rPr lang="en-US" sz="1400" dirty="0"/>
              <a:t>and </a:t>
            </a:r>
            <a:r>
              <a:rPr lang="en-US" sz="1400" dirty="0" smtClean="0"/>
              <a:t>Serially </a:t>
            </a:r>
            <a:r>
              <a:rPr lang="en-US" sz="1400" dirty="0"/>
              <a:t>Managed Items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Shelf Life Management Capability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Set Kit Outfit Management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Pick List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Replenishment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1400" dirty="0" smtClean="0"/>
              <a:t>Master Issue Lists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endParaRPr lang="en-US" sz="1400" dirty="0" smtClean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</a:pPr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1EB30-799F-4338-84D8-6BBEAFE64D9C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477000"/>
            <a:ext cx="685800" cy="381000"/>
          </a:xfrm>
          <a:prstGeom prst="rect">
            <a:avLst/>
          </a:prstGeom>
          <a:noFill/>
        </p:spPr>
        <p:txBody>
          <a:bodyPr/>
          <a:lstStyle/>
          <a:p>
            <a:fld id="{79B9C03A-4974-41D1-AB8E-2F7868375EF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wAegMBIgACEQEDEQH/xAAbAAACAgMBAAAAAAAAAAAAAAADBQQGAAECB//EAEEQAAIBAwMBBgMFBAUNAAAAAAECAwAEEQUSITEGE0FRYXEUIpEygaGx0RVCUvAWI2KSwQckMzRTVmNkk8LS4fH/xAAZAQADAQEBAAAAAAAAAAAAAAAAAQIEBQP/xAAiEQACAgEFAAIDAAAAAAAAAAAAAQIREgMTITFBIvBCUXH/2gAMAwEAAhEDEQA/APTAPDHNdBaJ3f0rWw9B91b8jnGgtdBfSsgy0YJOTkgn2OKNg0shegtlZso22s2UrGDC1mKJsroKPGiwAbfSs21I2p/Ca0APKlkOgO0V0EHiaKQPKs20ZAaVUGKxn8h9a3trW2p4Kt+Azz4VmD5D6UTbW9tOxFPsu2BuGkV7PZtPGH6isHaS5WRysKMinLDqQtBj/ZTTBEt2J4U4mI2j2pfqWoWtreSwW9oXiY/6TvyCeT046YArm56z/I27MV2i02+vW47zvEKnhuvXdz/jULUu1BCIunRHvM5Pejgj0/WhWmn6ZfaX8fPM0TN8rRpKpwVJUDp6D86UT2Ea3gjhlDIp2IofJPA8QOQSfToac561UTtQuycO1+oBJXa3hxnK5U4UeX5c+9dQ9tJruLNvHDzjkcn6Vy2nTrgsFBZtqF1I5/kGkeqXtzb2GpPGoSW2DBSgP2g2OhoW9XLDHTvosydrblIsPZpJJ4MGKj6VHj7W30bOzpbsGbODn5R5DmqNpev6rc3lvamaASTA/M0OVU88HBHlUxNZu3+IF6IWNvdLBmBSA+SBnk+tU5TS7LWlD9F5tu17Mf6+2UDd4Hw8qYQ9qLB2w6yJ7Yb8jVAumIRtgwOKHDO235mYjyyeaFrSoT0YM9Bvu0qRgfs+3+IyOXY7QPu60vve0148brDAsRJGGUZKj9fWqqJm3n+sI56gkUfv3QAhufeplqTfoLSihpY6zq006IyyyoBjeqElTx4geY8fWrdb30xOx7K5bG0B9vXjqaoSXs20ncwI8uP/ALUnTtYubKUPGykBssmOH880Qk4+g9NM9H2+eB7kVmz1X60eFleNZE+y4BHsa7rRuMnaieM6oNtxZ2FvG/eSkKMcYOxD/ERj5jk48/ejP2XvJFj3y24YDD4lc8jy4qHa6xb6xepeliXhVHaPH2SQoI+zk4wefb7mcFsNQi2lmRmbIZXZQvpnrWaUmjQ+ejVj2ZS3+Z5Ye83792WBz/IFTrhJbdhNcuLgI+5XTHy9OvifsjwpVq0DwTsmnGRkWQKSzgseOSTnzzRYEErjarGMHDSHhWPjg1DkxIYbbO8SWaGZXEh3MFbGPHGMUu1cwmKbBz8VJmba3gSfsgc59Kg3OmfCXJmtXUKeSnegA/jU6IWElqt4ksaXe7utowSGwePKjcdehtoV6J2Svkmt9VhkhNtGCojYneSSedoyOp6ZoV3axWBa1kl3XM13HMygf2x08+B7+NP7Ge4hlT4STdEGXeTwGAIP3n1xj1qs9uhL+0xeQqUVmXu/NSD0oU3KVNjxVDW7UhNp6+IocSbVy3UfnRNS0ye3tF/ziSRmkAzGvI8+uaWWthdPG7Pe3yYGVXj9KItNWDVPkYmPJ8uaIQc8HjNBttMmMm46jOse77BCnx86n3uk4tla21OXvO9wdyISF2+XuevpSyV0GIFR8hyK1Ecnrx4UGaxvoYHK6jI7BCRiFevAH50OC21DvFRrtGAwCzW+PxyPSmpJqxUenWGsRW2i2BKSSnugrCNdxXbxzRB2qsSAe6vOf+AaqcQZZWhjIktAgVGYoWB3Zbpz5eFHFsuODkeeKvJiaKzpMWn22mCVU+eXMcjQRl5GJPIIAJx0OBTMQNGi/B3AgII2sF+16/j4inGmdkJ9Lt1ijnE5UEl9uCxJ64zXlmqXGtaHePCL6Uwq2ATyuPZulJfJsGqL1qF5YWKd5qU/dNKxClfA49aoU4ve01/8LpCOLODJUyOcAE8u58z/AOqBLfX/AGhNvZTOszmULGFUKSzcdRxXoGpxxaVBbaPpcS2+QiSyhOXOMZPiT1qklAXZTdQ7D39vCXtbyzvXQZeKFyH+4Ec/n5ClejXAXfbPwXIMbHorjpn0PQ/dVxki+Bni7yR3DHAkPic8YpXqOjwbX1CGWIzSSLuhyAwO75mx68H61SdgNLLXZRH3dxCsUiD5tzqP+6o3aC4n1C3t7e3hDu8neBh8yKFHJbBOOooUllBMLuSeVe9eVmjZDwgJ4z9aiRXum2jAXrRXLQgiMqpO05ByDjg8VK0o3aQ82+CN2geaUQTXmpyylYwpMSHazlmPoBwQPP5fStadpMkukTX0hmYyMsduneH5iWAzn34+tTrrtLHcI3dQ94VBLZTOV9cjnxp32S0zTZNL0y/S3AmXc7fMeWDHkj3HHlVP4xF2xXN2KW1gVbvWpFvWUERxxFlXPmdwpbpnZnXbq8e0jLpFu2tOxPd465Un/DnzxzVlFrLqvah+9mlRYV7wooIBHmT78Y/smn9rcLHPeW69Yo1bPhls/p+Nee47otw4spGodip4WAstX+KkBAdXQpjzIOTn24pj+x9GhRIJdbubOeMfNiLeG9Tx+FNNHsTBZ3V/cNP3srEkTcBQB4DyznnxqG+sxS3Bii0+yvI+i97ab3PHPPXrmnFub/hLqID9g27/AOrdrrUg84ms0GfxFdf0cuf95NF/uD/yqzado+h6laK99pUdnOTjYrMnseDx7GpP9B9C/wBjL/1n/Wi0vqK5LT8SHB7vB91INVXtD2XOozme2VFLckMT18wcVYWZgflZm48QRmuC0hwNgBHpipUaGUaHsDcxajbX5uIopYJFkGEOHwQQDyKNrQe5mE0GI7mPKspH2Wx4/nVsura4eMhZe5J6tEQCPrVU12C3sp43WS5uZzw3eXRZiPLAxVU2Sxeumlrhb/U5o47aDLBNxO4+vOBzVQu7ie7uZprRGEG47cAnA9a9Ej06TU1UDTYoohzuusykHzVSTinumaLZWxUykzSjo8wzt9h0FXGWHLJcbPMbDQteurKZoLVn71QFbeF24YHx68Ctf0C1+4y8luisf4pRk17YkFuF4kx944rho0GSk6nHgMUbrHgjx2L/ACfX6KFkuDAzeHcsw+q5q06L2W1TSrAWyXlrcICWRWRk256jPP5cVdsNjIBx51r5vM/WplNy7Go0VVdK1eJWEMMYz4GUbf5+6o2ldlNYtbm4vbq+t2nuCN0aozLjnjOR+VXPbn96sMYqaGVi67N3dzbm3lv1hgb7QjXLEeWTTLRtGtdGgeOy3AOQXZn3M2PP+fGmoQYrRAx0/CjygBd5j98VrvfVfpRAw6c/St5HkPpRQyBJIUUM45PvxSi77RW8EhihDzz+CQ88+9JF1C61TUPhLiUpCWwVi+X8aten6daWMK/DQKpcAs3ifvr1cceyE76FUKavqJDXM5soT+7Fy5HvU20061sm3QJl/GR+WP301VFZOR1z40VLeIq52DiobHRC+fjLAn1FbGVGQAvmcdaliJORjArlY1YcjzNSMCGTIygc448KLG7bsghc8YxREhTZwMe1a2Lz8o8KBkkHKqJrkruOAEWu2Rk4Vu89WIqIMDb8o5GKLa5cjcSeP1oA7xkcjYfbIrArdTgjzFTUUEdB9KJtHiM+9AC9sDy/vUM9ev3cmmhVf4R9KBgNjIFMQvdJCMJuz6nFA7m9/wCX+ppkyih5NMD/2Q=="/>
          <p:cNvSpPr>
            <a:spLocks noChangeAspect="1" noChangeArrowheads="1"/>
          </p:cNvSpPr>
          <p:nvPr/>
        </p:nvSpPr>
        <p:spPr bwMode="auto">
          <a:xfrm>
            <a:off x="155575" y="-419100"/>
            <a:ext cx="11620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92" y="2819400"/>
            <a:ext cx="1162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92" y="1524000"/>
            <a:ext cx="1352550" cy="111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7" y="4940890"/>
            <a:ext cx="762000" cy="9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36" y="4940890"/>
            <a:ext cx="928308" cy="92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92" y="3873638"/>
            <a:ext cx="1919287" cy="92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Warehousing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Inventory Control Point</a:t>
            </a:r>
          </a:p>
          <a:p>
            <a:pPr lvl="1"/>
            <a:r>
              <a:rPr lang="en-US" sz="1600" dirty="0" smtClean="0"/>
              <a:t>Control the Workload of RSA Warehouses that are internal to DPAS</a:t>
            </a:r>
          </a:p>
          <a:p>
            <a:pPr lvl="1"/>
            <a:r>
              <a:rPr lang="en-US" sz="1600" dirty="0" smtClean="0"/>
              <a:t>Oversee multiple Physical or Virtual </a:t>
            </a:r>
            <a:r>
              <a:rPr lang="en-US" sz="1600" dirty="0" smtClean="0"/>
              <a:t>Warehouses</a:t>
            </a:r>
          </a:p>
          <a:p>
            <a:pPr lvl="1"/>
            <a:r>
              <a:rPr lang="en-US" sz="1600" dirty="0" smtClean="0"/>
              <a:t>Utilize DLMS Transactions to Update </a:t>
            </a:r>
            <a:r>
              <a:rPr lang="en-US" sz="1600" dirty="0" smtClean="0"/>
              <a:t>Inventory from External Warehouse</a:t>
            </a:r>
            <a:endParaRPr lang="en-US" sz="1200" dirty="0" smtClean="0"/>
          </a:p>
          <a:p>
            <a:endParaRPr lang="en-US" sz="2000" dirty="0" smtClean="0"/>
          </a:p>
          <a:p>
            <a:r>
              <a:rPr lang="en-US" sz="2000" dirty="0" smtClean="0"/>
              <a:t>Requisitioning</a:t>
            </a:r>
          </a:p>
          <a:p>
            <a:pPr lvl="1"/>
            <a:r>
              <a:rPr lang="en-US" sz="1600" dirty="0" smtClean="0"/>
              <a:t>Create/Transmit DLMS Request of NSN assets to DoD Source of Supply</a:t>
            </a:r>
          </a:p>
          <a:p>
            <a:pPr lvl="1"/>
            <a:r>
              <a:rPr lang="en-US" sz="1600" dirty="0" smtClean="0"/>
              <a:t>Update/Receive Status DLMS Transactions from Source of Supply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OM&amp;S Financial Reporting</a:t>
            </a:r>
          </a:p>
          <a:p>
            <a:pPr lvl="1"/>
            <a:r>
              <a:rPr lang="en-US" sz="1600" dirty="0" smtClean="0"/>
              <a:t>Calculate Moving Average Cost for Stock Numbers</a:t>
            </a:r>
          </a:p>
          <a:p>
            <a:pPr lvl="1"/>
            <a:r>
              <a:rPr lang="en-US" sz="1600" dirty="0" smtClean="0"/>
              <a:t>Produce Financial Reports of General Ledger Accounts</a:t>
            </a:r>
          </a:p>
          <a:p>
            <a:pPr lvl="1"/>
            <a:r>
              <a:rPr lang="en-US" sz="1600" dirty="0" smtClean="0"/>
              <a:t>Awaiting Financial Systems to be setup to receive transactions directly from DPAS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E1B85-B9B8-4846-B636-C3F6FDD7AED4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14800" y="6477000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B7C13-EF6E-40EB-BE34-9DD9157580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1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81000"/>
            <a:ext cx="5181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Warehousing</a:t>
            </a:r>
            <a:endParaRPr lang="en-US" sz="2800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dirty="0" smtClean="0"/>
              <a:t>Master Issue Lists (MIL) – Logistics Program Level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Established by LIN / TAMCN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Individual / Unit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Size/Unsized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Member Type (Enlisted, Officer, Civilian)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Associated to a UIC / Deployment Location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dirty="0" smtClean="0"/>
              <a:t>Individual Issue capabilities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Import of USMC Military Personnel Data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Member Account managed to Member’s EDI PI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MIL is converted to Stock Nbr by prompting User for their sizes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Sizes stored for subsequent use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Pick List generated for User to select gear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User electronically signs for issue via CAC or manual sign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Non-Returnable Items are Flagged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endParaRPr lang="en-US" sz="1600" dirty="0" smtClean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endParaRPr lang="en-US" sz="160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21C9A-FD5E-4832-A4D5-C772C283CE4C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685800" cy="381000"/>
          </a:xfrm>
          <a:prstGeom prst="rect">
            <a:avLst/>
          </a:prstGeom>
          <a:noFill/>
        </p:spPr>
        <p:txBody>
          <a:bodyPr/>
          <a:lstStyle/>
          <a:p>
            <a:fld id="{5B663E4F-4B5A-417E-927E-3111607F1BC8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81000"/>
            <a:ext cx="60198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Warehousing</a:t>
            </a:r>
            <a:endParaRPr lang="en-US" sz="2800" dirty="0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715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dirty="0" smtClean="0"/>
              <a:t>Individual Return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Determines what they need for current Deployment Location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Member’s Account is credited for items returned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Provides credit/ non-credit for different items being returned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dirty="0" smtClean="0"/>
              <a:t>Unit Issue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MIL Qty is expanded to support the number of troops deploying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Quantity of Items identified by LIN/TAMCN with Unit Custodian decomposing to Stock Nbr (sizes)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Unit Custodian </a:t>
            </a:r>
            <a:r>
              <a:rPr lang="en-US" sz="1400" dirty="0"/>
              <a:t>electronically signs for issue via </a:t>
            </a:r>
            <a:r>
              <a:rPr lang="en-US" sz="1400" dirty="0" smtClean="0"/>
              <a:t>CAC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Unit Account of Issued Items Maintained</a:t>
            </a:r>
            <a:endParaRPr lang="en-US" sz="1400" dirty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DD Fm 1348-1A printed for items issued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dirty="0" smtClean="0"/>
              <a:t>MRO Issue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Generate DD Fm 1348-1A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Items dropped from inventory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30C55-1DD2-4E18-B376-C73E38B4CE16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122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477000"/>
            <a:ext cx="685800" cy="381000"/>
          </a:xfrm>
          <a:prstGeom prst="rect">
            <a:avLst/>
          </a:prstGeom>
          <a:noFill/>
        </p:spPr>
        <p:txBody>
          <a:bodyPr/>
          <a:lstStyle/>
          <a:p>
            <a:fld id="{392B96B7-8234-45BE-A76F-28383F3BFDFB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7007"/>
            <a:ext cx="1843087" cy="122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62" y="2743200"/>
            <a:ext cx="180982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81000"/>
            <a:ext cx="57912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Warehousing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dirty="0"/>
              <a:t>Replenishment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/>
              <a:t>Warehouse Transfer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Requisition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Form Generation</a:t>
            </a:r>
            <a:endParaRPr lang="en-US" sz="1400" dirty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dirty="0" smtClean="0"/>
              <a:t>Warehouse Transfer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Spoke/Hub concept supported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Gaining Warehouse Initiated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Visibility Through Receipt by Gaining Warehouse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Generate </a:t>
            </a:r>
            <a:r>
              <a:rPr lang="en-US" sz="1400" dirty="0"/>
              <a:t>DD Fm </a:t>
            </a:r>
            <a:r>
              <a:rPr lang="en-US" sz="1400" dirty="0" smtClean="0"/>
              <a:t>1348-1A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000" dirty="0" smtClean="0"/>
              <a:t>Disposition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Local Disposition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Warehouse Transfer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DRMS Turn In </a:t>
            </a:r>
            <a:endParaRPr lang="en-US" sz="1400" dirty="0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1400" dirty="0" smtClean="0"/>
              <a:t>MRP – ICP Return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endParaRPr lang="en-US" sz="1400" dirty="0" smtClean="0"/>
          </a:p>
          <a:p>
            <a:pPr marL="457200" lvl="1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400" dirty="0"/>
          </a:p>
          <a:p>
            <a:pPr marL="457200" lvl="1" indent="0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AA96B-7CDD-4F53-9AA8-A3CB3FECB297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29100" y="6477000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B7C13-EF6E-40EB-BE34-9DD9157580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1996736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181350"/>
            <a:ext cx="209374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46" y="4648200"/>
            <a:ext cx="2085097" cy="13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Warehousing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Workload Management</a:t>
            </a:r>
          </a:p>
          <a:p>
            <a:pPr lvl="1"/>
            <a:r>
              <a:rPr lang="en-US" sz="1600" dirty="0"/>
              <a:t>Managed to Cost Center(s) and </a:t>
            </a:r>
            <a:r>
              <a:rPr lang="en-US" sz="1600" dirty="0" smtClean="0"/>
              <a:t>Personnel</a:t>
            </a:r>
          </a:p>
          <a:p>
            <a:pPr lvl="1"/>
            <a:r>
              <a:rPr lang="en-US" sz="1600" dirty="0" smtClean="0"/>
              <a:t>Warehouse has 1 to many Cost Centers</a:t>
            </a:r>
          </a:p>
          <a:p>
            <a:pPr lvl="1"/>
            <a:r>
              <a:rPr lang="en-US" sz="1600" dirty="0" smtClean="0"/>
              <a:t>Cost Centers have 1 to many Personnel</a:t>
            </a:r>
            <a:endParaRPr lang="en-US" sz="1600" dirty="0"/>
          </a:p>
          <a:p>
            <a:r>
              <a:rPr lang="en-US" sz="2000" dirty="0" smtClean="0"/>
              <a:t>Pick Planning / Picking</a:t>
            </a:r>
          </a:p>
          <a:p>
            <a:pPr lvl="1"/>
            <a:r>
              <a:rPr lang="en-US" sz="1400" dirty="0" smtClean="0"/>
              <a:t>Pick is anything that needs to be move</a:t>
            </a:r>
          </a:p>
          <a:p>
            <a:pPr lvl="1"/>
            <a:r>
              <a:rPr lang="en-US" sz="1400" dirty="0" smtClean="0"/>
              <a:t>Scheduled / Ad Hoc</a:t>
            </a:r>
          </a:p>
          <a:p>
            <a:pPr lvl="1"/>
            <a:r>
              <a:rPr lang="en-US" sz="1400" dirty="0" smtClean="0"/>
              <a:t>On-line / Handheld</a:t>
            </a:r>
          </a:p>
          <a:p>
            <a:pPr lvl="1"/>
            <a:r>
              <a:rPr lang="en-US" sz="1400" dirty="0" smtClean="0"/>
              <a:t>Standard Warehouse Move or Transportation Request Action</a:t>
            </a:r>
          </a:p>
          <a:p>
            <a:r>
              <a:rPr lang="en-US" sz="2000" dirty="0" smtClean="0"/>
              <a:t>COSIS</a:t>
            </a:r>
          </a:p>
          <a:p>
            <a:pPr lvl="1"/>
            <a:r>
              <a:rPr lang="en-US" sz="1600" dirty="0" smtClean="0"/>
              <a:t>Background Program that Generates Quality Control Inspection Requests</a:t>
            </a:r>
          </a:p>
          <a:p>
            <a:pPr lvl="1"/>
            <a:r>
              <a:rPr lang="en-US" sz="1600" dirty="0" smtClean="0"/>
              <a:t>Runs daily – 30 Days in advance of NID</a:t>
            </a:r>
          </a:p>
          <a:p>
            <a:r>
              <a:rPr lang="en-US" sz="2000" dirty="0" smtClean="0"/>
              <a:t>Quality Control Inspections</a:t>
            </a:r>
          </a:p>
          <a:p>
            <a:pPr lvl="1"/>
            <a:r>
              <a:rPr lang="en-US" sz="1600" dirty="0" smtClean="0"/>
              <a:t>QC Manager Assigns Workload via Online Process</a:t>
            </a:r>
          </a:p>
          <a:p>
            <a:pPr lvl="1"/>
            <a:r>
              <a:rPr lang="en-US" sz="1600" dirty="0" smtClean="0"/>
              <a:t>Requests Generated Based Upon Receipt / Issue / Kitting</a:t>
            </a:r>
          </a:p>
          <a:p>
            <a:pPr lvl="1"/>
            <a:r>
              <a:rPr lang="en-US" sz="1600" dirty="0" smtClean="0"/>
              <a:t>Form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A6ECE3-11CA-4DA3-82B5-ABDE757BA029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76725" y="6477000"/>
            <a:ext cx="685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B7C13-EF6E-40EB-BE34-9DD9157580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9A0000"/>
      </a:accent2>
      <a:accent3>
        <a:srgbClr val="B9BAB6"/>
      </a:accent3>
      <a:accent4>
        <a:srgbClr val="DADADA"/>
      </a:accent4>
      <a:accent5>
        <a:srgbClr val="C6C6C1"/>
      </a:accent5>
      <a:accent6>
        <a:srgbClr val="8B0000"/>
      </a:accent6>
      <a:hlink>
        <a:srgbClr val="FFCC66"/>
      </a:hlink>
      <a:folHlink>
        <a:srgbClr val="E9DCB9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9A0000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8B0000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1523</Words>
  <Application>Microsoft Office PowerPoint</Application>
  <PresentationFormat>On-screen Show (4:3)</PresentationFormat>
  <Paragraphs>359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Impact</vt:lpstr>
      <vt:lpstr>Wingdings</vt:lpstr>
      <vt:lpstr>Default Design</vt:lpstr>
      <vt:lpstr>Custom Design</vt:lpstr>
      <vt:lpstr>DPAS Overview</vt:lpstr>
      <vt:lpstr>Who Is Using DPAS?</vt:lpstr>
      <vt:lpstr>DPAS Overview</vt:lpstr>
      <vt:lpstr>Warehousing</vt:lpstr>
      <vt:lpstr>Warehousing</vt:lpstr>
      <vt:lpstr>Warehousing</vt:lpstr>
      <vt:lpstr>Warehousing</vt:lpstr>
      <vt:lpstr>Warehousing</vt:lpstr>
      <vt:lpstr>Warehousing</vt:lpstr>
      <vt:lpstr>Warehousing</vt:lpstr>
      <vt:lpstr>Automated Identification Technology</vt:lpstr>
      <vt:lpstr>PowerPoint Presentation</vt:lpstr>
      <vt:lpstr>Automated Identification Technology</vt:lpstr>
      <vt:lpstr>PowerPoint Presentation</vt:lpstr>
      <vt:lpstr>Maintenance &amp; Utilization</vt:lpstr>
      <vt:lpstr>Maintenance &amp; Utilization</vt:lpstr>
      <vt:lpstr>PowerPoint Presentation</vt:lpstr>
      <vt:lpstr>PowerPoint Presentation</vt:lpstr>
      <vt:lpstr>DPAS Overview</vt:lpstr>
    </vt:vector>
  </TitlesOfParts>
  <Company>Defense Finance and Accounting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DFAS DMI</dc:creator>
  <cp:lastModifiedBy>JOSEPH STOSSEL</cp:lastModifiedBy>
  <cp:revision>281</cp:revision>
  <cp:lastPrinted>2016-07-13T13:51:40Z</cp:lastPrinted>
  <dcterms:created xsi:type="dcterms:W3CDTF">2010-06-15T18:32:39Z</dcterms:created>
  <dcterms:modified xsi:type="dcterms:W3CDTF">2016-08-25T12:11:01Z</dcterms:modified>
</cp:coreProperties>
</file>