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698" r:id="rId6"/>
    <p:sldMasterId id="2147483700" r:id="rId7"/>
    <p:sldMasterId id="2147483710" r:id="rId8"/>
    <p:sldMasterId id="2147483712" r:id="rId9"/>
    <p:sldMasterId id="2147483719" r:id="rId10"/>
    <p:sldMasterId id="2147483726" r:id="rId11"/>
    <p:sldMasterId id="2147483733" r:id="rId12"/>
  </p:sldMasterIdLst>
  <p:notesMasterIdLst>
    <p:notesMasterId r:id="rId38"/>
  </p:notesMasterIdLst>
  <p:sldIdLst>
    <p:sldId id="256" r:id="rId13"/>
    <p:sldId id="2253" r:id="rId14"/>
    <p:sldId id="2264" r:id="rId15"/>
    <p:sldId id="2254" r:id="rId16"/>
    <p:sldId id="2257" r:id="rId17"/>
    <p:sldId id="257" r:id="rId18"/>
    <p:sldId id="296" r:id="rId19"/>
    <p:sldId id="298" r:id="rId20"/>
    <p:sldId id="2260" r:id="rId21"/>
    <p:sldId id="2267" r:id="rId22"/>
    <p:sldId id="2268" r:id="rId23"/>
    <p:sldId id="2269" r:id="rId24"/>
    <p:sldId id="2270" r:id="rId25"/>
    <p:sldId id="2272" r:id="rId26"/>
    <p:sldId id="2273" r:id="rId27"/>
    <p:sldId id="264" r:id="rId28"/>
    <p:sldId id="2274" r:id="rId29"/>
    <p:sldId id="2256" r:id="rId30"/>
    <p:sldId id="2275" r:id="rId31"/>
    <p:sldId id="2263" r:id="rId32"/>
    <p:sldId id="2259" r:id="rId33"/>
    <p:sldId id="2276" r:id="rId34"/>
    <p:sldId id="2258"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Tonja Sue CIV DLA INFO OPERATIONS (USA)" initials="C(" lastIdx="3" clrIdx="0">
    <p:extLst>
      <p:ext uri="{19B8F6BF-5375-455C-9EA6-DF929625EA0E}">
        <p15:presenceInfo xmlns:p15="http://schemas.microsoft.com/office/powerpoint/2012/main" userId="S::tonja.carter@dla.mil::90c5fb7f-ca31-4aa2-99a5-74af34a5a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FBEAB-40C3-4166-828C-2FBAC94003C8}" v="104" dt="2022-02-25T12:24:28.834"/>
    <p1510:client id="{3F84B674-97D9-42C6-8A3B-95847974D5CB}" v="19" dt="2022-02-24T18:37:33.307"/>
    <p1510:client id="{459DD953-1FB4-4769-AFE2-B5CA4E94EC2E}" v="3" dt="2022-02-25T12:33:42.823"/>
    <p1510:client id="{49C2CEDF-DC5D-4B91-A51B-269192098236}" v="116" dt="2022-02-24T13:01:57.871"/>
    <p1510:client id="{55EADB68-1307-4349-AF4A-8586934A56DA}" v="7" dt="2022-03-04T19:53:07.648"/>
    <p1510:client id="{69300328-A0A4-428E-8341-67C959889AAB}" v="65" dt="2022-02-24T13:02:02.410"/>
    <p1510:client id="{715B3490-5447-4E8F-82BA-EBE80303CE66}" v="9" dt="2022-03-08T12:46:00.925"/>
    <p1510:client id="{80A9508B-11D9-4DB4-966C-24FAC5F5CB50}" v="16" dt="2022-02-24T19:01:33.527"/>
    <p1510:client id="{A67FFC00-6C76-4A60-8F3B-A417B187348D}" v="138" dt="2022-02-24T18:35:55.517"/>
    <p1510:client id="{B494E5E7-29F5-49D4-BAA0-79F19D125C9A}" v="2" dt="2022-02-24T18:51:52.502"/>
    <p1510:client id="{E7322DDD-6CD9-4159-ACC6-DB9874A7CA0F}" v="200" dt="2022-03-08T15:17:51.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44"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911C-322C-4558-9951-B4E2427CEB01}" type="datetimeFigureOut">
              <a:rPr lang="en-US" smtClean="0"/>
              <a:t>3/9/2022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EE269-F29E-4A56-AA31-2FFC690D53F8}" type="slidenum">
              <a:rPr lang="en-US" smtClean="0"/>
              <a:t>‹#›</a:t>
            </a:fld>
            <a:endParaRPr lang="en-US"/>
          </a:p>
        </p:txBody>
      </p:sp>
    </p:spTree>
    <p:extLst>
      <p:ext uri="{BB962C8B-B14F-4D97-AF65-F5344CB8AC3E}">
        <p14:creationId xmlns:p14="http://schemas.microsoft.com/office/powerpoint/2010/main" val="174138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50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8D2634A9-FC91-452B-9492-6CA067E2EFB7}" type="slidenum">
              <a:rPr lang="en-US" smtClean="0"/>
              <a:t>2</a:t>
            </a:fld>
            <a:endParaRPr lang="en-US"/>
          </a:p>
        </p:txBody>
      </p:sp>
    </p:spTree>
    <p:extLst>
      <p:ext uri="{BB962C8B-B14F-4D97-AF65-F5344CB8AC3E}">
        <p14:creationId xmlns:p14="http://schemas.microsoft.com/office/powerpoint/2010/main" val="8018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highlight>
                  <a:srgbClr val="FFFF00"/>
                </a:highlight>
                <a:latin typeface="Arial" panose="020B0604020202020204" pitchFamily="34" charset="0"/>
                <a:cs typeface="Arial" panose="020B0604020202020204" pitchFamily="34" charset="0"/>
              </a:rPr>
              <a:t>DoDI 3110.06 </a:t>
            </a:r>
          </a:p>
          <a:p>
            <a:r>
              <a:rPr lang="en-US"/>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FF6EE269-F29E-4A56-AA31-2FFC690D53F8}" type="slidenum">
              <a:rPr lang="en-US" smtClean="0"/>
              <a:t>20</a:t>
            </a:fld>
            <a:endParaRPr lang="en-US"/>
          </a:p>
        </p:txBody>
      </p:sp>
    </p:spTree>
    <p:extLst>
      <p:ext uri="{BB962C8B-B14F-4D97-AF65-F5344CB8AC3E}">
        <p14:creationId xmlns:p14="http://schemas.microsoft.com/office/powerpoint/2010/main" val="162768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03213" y="274638"/>
            <a:ext cx="6403975" cy="4802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610" indent="-285234">
              <a:spcBef>
                <a:spcPct val="30000"/>
              </a:spcBef>
              <a:defRPr sz="1200">
                <a:solidFill>
                  <a:schemeClr val="tx1"/>
                </a:solidFill>
                <a:latin typeface="Calibri" pitchFamily="34" charset="0"/>
              </a:defRPr>
            </a:lvl2pPr>
            <a:lvl3pPr marL="1140939" indent="-228188">
              <a:spcBef>
                <a:spcPct val="30000"/>
              </a:spcBef>
              <a:defRPr sz="1200">
                <a:solidFill>
                  <a:schemeClr val="tx1"/>
                </a:solidFill>
                <a:latin typeface="Calibri" pitchFamily="34" charset="0"/>
              </a:defRPr>
            </a:lvl3pPr>
            <a:lvl4pPr marL="1597314" indent="-228188">
              <a:spcBef>
                <a:spcPct val="30000"/>
              </a:spcBef>
              <a:defRPr sz="1200">
                <a:solidFill>
                  <a:schemeClr val="tx1"/>
                </a:solidFill>
                <a:latin typeface="Calibri" pitchFamily="34" charset="0"/>
              </a:defRPr>
            </a:lvl4pPr>
            <a:lvl5pPr marL="2053690" indent="-228188">
              <a:spcBef>
                <a:spcPct val="30000"/>
              </a:spcBef>
              <a:defRPr sz="1200">
                <a:solidFill>
                  <a:schemeClr val="tx1"/>
                </a:solidFill>
                <a:latin typeface="Calibri" pitchFamily="34" charset="0"/>
              </a:defRPr>
            </a:lvl5pPr>
            <a:lvl6pPr marL="2510065" indent="-228188" eaLnBrk="0" fontAlgn="base" hangingPunct="0">
              <a:spcBef>
                <a:spcPct val="30000"/>
              </a:spcBef>
              <a:spcAft>
                <a:spcPct val="0"/>
              </a:spcAft>
              <a:defRPr sz="1200">
                <a:solidFill>
                  <a:schemeClr val="tx1"/>
                </a:solidFill>
                <a:latin typeface="Calibri" pitchFamily="34" charset="0"/>
              </a:defRPr>
            </a:lvl6pPr>
            <a:lvl7pPr marL="2966439" indent="-228188" eaLnBrk="0" fontAlgn="base" hangingPunct="0">
              <a:spcBef>
                <a:spcPct val="30000"/>
              </a:spcBef>
              <a:spcAft>
                <a:spcPct val="0"/>
              </a:spcAft>
              <a:defRPr sz="1200">
                <a:solidFill>
                  <a:schemeClr val="tx1"/>
                </a:solidFill>
                <a:latin typeface="Calibri" pitchFamily="34" charset="0"/>
              </a:defRPr>
            </a:lvl7pPr>
            <a:lvl8pPr marL="3422815" indent="-228188" eaLnBrk="0" fontAlgn="base" hangingPunct="0">
              <a:spcBef>
                <a:spcPct val="30000"/>
              </a:spcBef>
              <a:spcAft>
                <a:spcPct val="0"/>
              </a:spcAft>
              <a:defRPr sz="1200">
                <a:solidFill>
                  <a:schemeClr val="tx1"/>
                </a:solidFill>
                <a:latin typeface="Calibri" pitchFamily="34" charset="0"/>
              </a:defRPr>
            </a:lvl8pPr>
            <a:lvl9pPr marL="3879190" indent="-228188" eaLnBrk="0" fontAlgn="base" hangingPunct="0">
              <a:spcBef>
                <a:spcPct val="30000"/>
              </a:spcBef>
              <a:spcAft>
                <a:spcPct val="0"/>
              </a:spcAft>
              <a:defRPr sz="1200">
                <a:solidFill>
                  <a:schemeClr val="tx1"/>
                </a:solidFill>
                <a:latin typeface="Calibri" pitchFamily="34" charset="0"/>
              </a:defRPr>
            </a:lvl9pPr>
          </a:lstStyle>
          <a:p>
            <a:pPr>
              <a:spcBef>
                <a:spcPct val="0"/>
              </a:spcBef>
            </a:pPr>
            <a:fld id="{85F68DF0-1D0F-4C38-9A79-766453A1A68A}" type="slidenum">
              <a:rPr lang="en-US" altLang="en-US" smtClean="0">
                <a:latin typeface="Arial" charset="0"/>
              </a:rPr>
              <a:pPr>
                <a:spcBef>
                  <a:spcPct val="0"/>
                </a:spcBef>
              </a:pPr>
              <a:t>24</a:t>
            </a:fld>
            <a:endParaRPr lang="en-US" altLang="en-US" dirty="0">
              <a:latin typeface="Arial" charset="0"/>
            </a:endParaRPr>
          </a:p>
        </p:txBody>
      </p:sp>
    </p:spTree>
    <p:extLst>
      <p:ext uri="{BB962C8B-B14F-4D97-AF65-F5344CB8AC3E}">
        <p14:creationId xmlns:p14="http://schemas.microsoft.com/office/powerpoint/2010/main" val="257206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dirty="0"/>
              <a:t>Here is a combined list of action items from two previous Supply PRC ( 25 August 2021) SPRC 27 October 2021</a:t>
            </a:r>
          </a:p>
        </p:txBody>
      </p:sp>
      <p:sp>
        <p:nvSpPr>
          <p:cNvPr id="4" name="Slide Number Placeholder 3"/>
          <p:cNvSpPr>
            <a:spLocks noGrp="1"/>
          </p:cNvSpPr>
          <p:nvPr>
            <p:ph type="sldNum" sz="quarter" idx="5"/>
          </p:nvPr>
        </p:nvSpPr>
        <p:spPr/>
        <p:txBody>
          <a:bodyPr/>
          <a:lstStyle/>
          <a:p>
            <a:fld id="{E2CA5C0E-4909-4CFA-9D5C-28EC43D03F21}" type="slidenum">
              <a:rPr lang="en-US" smtClean="0"/>
              <a:t>4</a:t>
            </a:fld>
            <a:endParaRPr lang="en-US"/>
          </a:p>
        </p:txBody>
      </p:sp>
    </p:spTree>
    <p:extLst>
      <p:ext uri="{BB962C8B-B14F-4D97-AF65-F5344CB8AC3E}">
        <p14:creationId xmlns:p14="http://schemas.microsoft.com/office/powerpoint/2010/main" val="29940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E27B195-864C-4B32-8437-242DA021A4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74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E27B195-864C-4B32-8437-242DA021A4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87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EE269-F29E-4A56-AA31-2FFC690D53F8}" type="slidenum">
              <a:rPr lang="en-US" smtClean="0"/>
              <a:t>10</a:t>
            </a:fld>
            <a:endParaRPr lang="en-US"/>
          </a:p>
        </p:txBody>
      </p:sp>
    </p:spTree>
    <p:extLst>
      <p:ext uri="{BB962C8B-B14F-4D97-AF65-F5344CB8AC3E}">
        <p14:creationId xmlns:p14="http://schemas.microsoft.com/office/powerpoint/2010/main" val="223471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F6EE269-F29E-4A56-AA31-2FFC690D53F8}" type="slidenum">
              <a:rPr lang="en-US" smtClean="0"/>
              <a:t>11</a:t>
            </a:fld>
            <a:endParaRPr lang="en-US"/>
          </a:p>
        </p:txBody>
      </p:sp>
    </p:spTree>
    <p:extLst>
      <p:ext uri="{BB962C8B-B14F-4D97-AF65-F5344CB8AC3E}">
        <p14:creationId xmlns:p14="http://schemas.microsoft.com/office/powerpoint/2010/main" val="254692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F6EE269-F29E-4A56-AA31-2FFC690D53F8}" type="slidenum">
              <a:rPr lang="en-US" smtClean="0"/>
              <a:t>12</a:t>
            </a:fld>
            <a:endParaRPr lang="en-US"/>
          </a:p>
        </p:txBody>
      </p:sp>
    </p:spTree>
    <p:extLst>
      <p:ext uri="{BB962C8B-B14F-4D97-AF65-F5344CB8AC3E}">
        <p14:creationId xmlns:p14="http://schemas.microsoft.com/office/powerpoint/2010/main" val="214819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services sending transactions routed to DAAS  that contain pseudo RICs and why should DAAS continue to process these?</a:t>
            </a:r>
          </a:p>
          <a:p>
            <a:endParaRPr lang="en-US"/>
          </a:p>
        </p:txBody>
      </p:sp>
      <p:sp>
        <p:nvSpPr>
          <p:cNvPr id="4" name="Slide Number Placeholder 3"/>
          <p:cNvSpPr>
            <a:spLocks noGrp="1"/>
          </p:cNvSpPr>
          <p:nvPr>
            <p:ph type="sldNum" sz="quarter" idx="5"/>
          </p:nvPr>
        </p:nvSpPr>
        <p:spPr/>
        <p:txBody>
          <a:bodyPr/>
          <a:lstStyle/>
          <a:p>
            <a:fld id="{FF6EE269-F29E-4A56-AA31-2FFC690D53F8}" type="slidenum">
              <a:rPr lang="en-US" smtClean="0"/>
              <a:t>16</a:t>
            </a:fld>
            <a:endParaRPr lang="en-US"/>
          </a:p>
        </p:txBody>
      </p:sp>
    </p:spTree>
    <p:extLst>
      <p:ext uri="{BB962C8B-B14F-4D97-AF65-F5344CB8AC3E}">
        <p14:creationId xmlns:p14="http://schemas.microsoft.com/office/powerpoint/2010/main" val="133180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services sending transactions routed to DAAS  that contain pseudo RICs and why should DAAS continue to process these?</a:t>
            </a:r>
          </a:p>
          <a:p>
            <a:endParaRPr lang="en-US"/>
          </a:p>
        </p:txBody>
      </p:sp>
      <p:sp>
        <p:nvSpPr>
          <p:cNvPr id="4" name="Slide Number Placeholder 3"/>
          <p:cNvSpPr>
            <a:spLocks noGrp="1"/>
          </p:cNvSpPr>
          <p:nvPr>
            <p:ph type="sldNum" sz="quarter" idx="5"/>
          </p:nvPr>
        </p:nvSpPr>
        <p:spPr/>
        <p:txBody>
          <a:bodyPr/>
          <a:lstStyle/>
          <a:p>
            <a:fld id="{FF6EE269-F29E-4A56-AA31-2FFC690D53F8}" type="slidenum">
              <a:rPr lang="en-US" smtClean="0"/>
              <a:t>18</a:t>
            </a:fld>
            <a:endParaRPr lang="en-US"/>
          </a:p>
        </p:txBody>
      </p:sp>
    </p:spTree>
    <p:extLst>
      <p:ext uri="{BB962C8B-B14F-4D97-AF65-F5344CB8AC3E}">
        <p14:creationId xmlns:p14="http://schemas.microsoft.com/office/powerpoint/2010/main" val="73536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2675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43824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5331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0253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3744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14643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877731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82858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78226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2311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53207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47687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10829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1202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61519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416812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726752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1774884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0593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4024158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08648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31950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2748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66123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3814272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362410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656813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3020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4954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642228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89593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85633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230475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2" y="2829655"/>
            <a:ext cx="4737464" cy="584109"/>
          </a:xfrm>
          <a:prstGeom prst="rect">
            <a:avLst/>
          </a:prstGeom>
        </p:spPr>
        <p:txBody>
          <a:bodyPr/>
          <a:lstStyle>
            <a:lvl1pPr>
              <a:defRPr sz="1350" b="1">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2960914" y="4241800"/>
            <a:ext cx="4354286" cy="452120"/>
          </a:xfrm>
          <a:prstGeom prst="rect">
            <a:avLst/>
          </a:prstGeom>
        </p:spPr>
        <p:txBody>
          <a:bodyPr/>
          <a:lstStyle>
            <a:lvl1pPr marL="0" indent="0" algn="ctr">
              <a:buNone/>
              <a:defRPr sz="1125" b="1">
                <a:latin typeface="Arial" panose="020B0604020202020204" pitchFamily="34" charset="0"/>
                <a:cs typeface="Arial" panose="020B0604020202020204" pitchFamily="34" charset="0"/>
              </a:defRPr>
            </a:lvl1pPr>
            <a:lvl5pPr marL="1028700" indent="0">
              <a:buNone/>
              <a:defRPr/>
            </a:lvl5pPr>
          </a:lstStyle>
          <a:p>
            <a:pPr lvl="0"/>
            <a:r>
              <a:rPr lang="en-US" dirty="0"/>
              <a:t>Edit Master text styles</a:t>
            </a:r>
          </a:p>
        </p:txBody>
      </p:sp>
    </p:spTree>
    <p:extLst>
      <p:ext uri="{BB962C8B-B14F-4D97-AF65-F5344CB8AC3E}">
        <p14:creationId xmlns:p14="http://schemas.microsoft.com/office/powerpoint/2010/main" val="2722762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440311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156768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398110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012359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0080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500005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402162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913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623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69336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9.png"/><Relationship Id="rId4" Type="http://schemas.openxmlformats.org/officeDocument/2006/relationships/slideLayout" Target="../slideLayouts/slideLayout33.xml"/><Relationship Id="rId9"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png"/><Relationship Id="rId5" Type="http://schemas.openxmlformats.org/officeDocument/2006/relationships/slideLayout" Target="../slideLayouts/slideLayout41.xml"/><Relationship Id="rId10" Type="http://schemas.openxmlformats.org/officeDocument/2006/relationships/image" Target="../media/image10.png"/><Relationship Id="rId4" Type="http://schemas.openxmlformats.org/officeDocument/2006/relationships/slideLayout" Target="../slideLayouts/slideLayout4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9.png"/><Relationship Id="rId4" Type="http://schemas.openxmlformats.org/officeDocument/2006/relationships/slideLayout" Target="../slideLayouts/slideLayout48.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920" r="5257" b="12167"/>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p:nvSpPr>
        <p:spPr>
          <a:xfrm>
            <a:off x="4419600" y="880421"/>
            <a:ext cx="44319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6A3"/>
                </a:solidFill>
                <a:effectLst/>
                <a:uLnTx/>
                <a:uFillTx/>
                <a:latin typeface="Arial" panose="020B0604020202020204" pitchFamily="34" charset="0"/>
                <a:ea typeface="+mn-ea"/>
                <a:cs typeface="Arial" panose="020B0604020202020204" pitchFamily="34" charset="0"/>
              </a:rPr>
              <a:t>The Nation’s Combat Support Logistics Agency</a:t>
            </a:r>
          </a:p>
        </p:txBody>
      </p:sp>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 id="2147483694" r:id="rId9"/>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20" r="5257" b="12167"/>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p:nvSpPr>
        <p:spPr>
          <a:xfrm>
            <a:off x="4419600" y="880421"/>
            <a:ext cx="44319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6A3"/>
                </a:solidFill>
                <a:effectLst/>
                <a:uLnTx/>
                <a:uFillTx/>
                <a:latin typeface="Arial" panose="020B0604020202020204" pitchFamily="34" charset="0"/>
                <a:ea typeface="+mn-ea"/>
                <a:cs typeface="Arial" panose="020B0604020202020204" pitchFamily="34" charset="0"/>
              </a:rPr>
              <a:t>The Nation’s Combat Support Logistics Agency</a:t>
            </a:r>
          </a:p>
        </p:txBody>
      </p:sp>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300032300"/>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0535020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 y="4754880"/>
            <a:ext cx="4114800" cy="10972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358326429"/>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544540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42"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8794321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43"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8087946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1" r:id="rId7"/>
    <p:sldLayoutId id="2147483744" r:id="rId8"/>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7574303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13.gif"/><Relationship Id="rId4" Type="http://schemas.openxmlformats.org/officeDocument/2006/relationships/image" Target="cid:image032.png@01D82ECB.539BFC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transcom.mil/dtr/part-ii/dtr_part_ii_203.pdf" TargetMode="Externa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09C1-1225-4AF0-9EF2-0966635F9096}"/>
              </a:ext>
            </a:extLst>
          </p:cNvPr>
          <p:cNvSpPr>
            <a:spLocks noGrp="1"/>
          </p:cNvSpPr>
          <p:nvPr>
            <p:ph type="ctrTitle"/>
          </p:nvPr>
        </p:nvSpPr>
        <p:spPr>
          <a:xfrm>
            <a:off x="182880" y="3657600"/>
            <a:ext cx="4389120" cy="1097280"/>
          </a:xfrm>
        </p:spPr>
        <p:txBody>
          <a:bodyPr>
            <a:normAutofit fontScale="90000"/>
          </a:bodyPr>
          <a:lstStyle/>
          <a:p>
            <a:r>
              <a:rPr lang="en-US"/>
              <a:t>Supply Process Review Committee</a:t>
            </a:r>
            <a:br>
              <a:rPr lang="en-US"/>
            </a:br>
            <a:r>
              <a:rPr lang="en-US"/>
              <a:t>22-1</a:t>
            </a:r>
          </a:p>
        </p:txBody>
      </p:sp>
      <p:sp>
        <p:nvSpPr>
          <p:cNvPr id="3" name="Subtitle 2">
            <a:extLst>
              <a:ext uri="{FF2B5EF4-FFF2-40B4-BE49-F238E27FC236}">
                <a16:creationId xmlns:a16="http://schemas.microsoft.com/office/drawing/2014/main" id="{080C04E4-A22C-4C85-BFF4-6B9FE803606D}"/>
              </a:ext>
            </a:extLst>
          </p:cNvPr>
          <p:cNvSpPr>
            <a:spLocks noGrp="1"/>
          </p:cNvSpPr>
          <p:nvPr>
            <p:ph type="subTitle" idx="1"/>
          </p:nvPr>
        </p:nvSpPr>
        <p:spPr>
          <a:xfrm>
            <a:off x="371604" y="4713651"/>
            <a:ext cx="4114800" cy="1097280"/>
          </a:xfrm>
        </p:spPr>
        <p:txBody>
          <a:bodyPr>
            <a:normAutofit fontScale="92500" lnSpcReduction="20000"/>
          </a:bodyPr>
          <a:lstStyle/>
          <a:p>
            <a:pPr>
              <a:lnSpc>
                <a:spcPct val="120000"/>
              </a:lnSpc>
            </a:pPr>
            <a:r>
              <a:rPr lang="en-US" dirty="0"/>
              <a:t>Defense Enterprise Data Standards Office (DEDSO)</a:t>
            </a:r>
          </a:p>
          <a:p>
            <a:endParaRPr lang="en-US" dirty="0"/>
          </a:p>
          <a:p>
            <a:r>
              <a:rPr lang="en-US" dirty="0"/>
              <a:t>March 9, 2022, 0845-1400</a:t>
            </a:r>
            <a:endParaRPr lang="en-US" dirty="0">
              <a:cs typeface="Arial"/>
            </a:endParaRPr>
          </a:p>
        </p:txBody>
      </p:sp>
      <p:sp>
        <p:nvSpPr>
          <p:cNvPr id="4" name="Slide Number Placeholder 3">
            <a:extLst>
              <a:ext uri="{FF2B5EF4-FFF2-40B4-BE49-F238E27FC236}">
                <a16:creationId xmlns:a16="http://schemas.microsoft.com/office/drawing/2014/main" id="{CF6F6B73-4F1F-4706-86CD-9FE367772FE9}"/>
              </a:ext>
            </a:extLst>
          </p:cNvPr>
          <p:cNvSpPr>
            <a:spLocks noGrp="1"/>
          </p:cNvSpPr>
          <p:nvPr>
            <p:ph type="sldNum" sz="quarter" idx="12"/>
          </p:nvPr>
        </p:nvSpPr>
        <p:spPr/>
        <p:txBody>
          <a:bodyPr/>
          <a:lstStyle/>
          <a:p>
            <a:fld id="{776DA034-8790-47DB-B313-2AB7FC923CBE}" type="slidenum">
              <a:rPr lang="en-US" smtClean="0"/>
              <a:pPr/>
              <a:t>1</a:t>
            </a:fld>
            <a:endParaRPr lang="en-US"/>
          </a:p>
        </p:txBody>
      </p:sp>
    </p:spTree>
    <p:extLst>
      <p:ext uri="{BB962C8B-B14F-4D97-AF65-F5344CB8AC3E}">
        <p14:creationId xmlns:p14="http://schemas.microsoft.com/office/powerpoint/2010/main" val="74203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955-0386-4322-BA45-A063AD65258D}"/>
              </a:ext>
            </a:extLst>
          </p:cNvPr>
          <p:cNvSpPr>
            <a:spLocks noGrp="1"/>
          </p:cNvSpPr>
          <p:nvPr>
            <p:ph type="title"/>
          </p:nvPr>
        </p:nvSpPr>
        <p:spPr>
          <a:xfrm>
            <a:off x="3657600" y="211212"/>
            <a:ext cx="5029200" cy="822960"/>
          </a:xfrm>
        </p:spPr>
        <p:txBody>
          <a:bodyPr>
            <a:normAutofit/>
          </a:bodyPr>
          <a:lstStyle/>
          <a:p>
            <a:r>
              <a:rPr lang="en-US" dirty="0"/>
              <a:t>ADC 1160</a:t>
            </a:r>
            <a:br>
              <a:rPr lang="en-US" dirty="0"/>
            </a:br>
            <a:r>
              <a:rPr lang="en-US" dirty="0"/>
              <a:t>Issue Reversal Discussion</a:t>
            </a:r>
          </a:p>
        </p:txBody>
      </p:sp>
      <p:sp>
        <p:nvSpPr>
          <p:cNvPr id="5" name="Content Placeholder 4">
            <a:extLst>
              <a:ext uri="{FF2B5EF4-FFF2-40B4-BE49-F238E27FC236}">
                <a16:creationId xmlns:a16="http://schemas.microsoft.com/office/drawing/2014/main" id="{35D1E8BC-762D-4671-AFB6-9C0C57B3FF4B}"/>
              </a:ext>
            </a:extLst>
          </p:cNvPr>
          <p:cNvSpPr>
            <a:spLocks noGrp="1"/>
          </p:cNvSpPr>
          <p:nvPr>
            <p:ph idx="1"/>
          </p:nvPr>
        </p:nvSpPr>
        <p:spPr>
          <a:xfrm>
            <a:off x="321276" y="1400432"/>
            <a:ext cx="8365524" cy="4817487"/>
          </a:xfrm>
        </p:spPr>
        <p:txBody>
          <a:bodyPr vert="horz" lIns="91440" tIns="45720" rIns="91440" bIns="45720" rtlCol="0" anchor="t">
            <a:normAutofit/>
          </a:bodyPr>
          <a:lstStyle/>
          <a:p>
            <a:r>
              <a:rPr lang="en-US" dirty="0"/>
              <a:t>DLA performs D7_ issue reversals in certain circumstances for the Navy and Air Force IAW ADC 1160</a:t>
            </a:r>
          </a:p>
          <a:p>
            <a:r>
              <a:rPr lang="en-US" dirty="0"/>
              <a:t>The  D7_ reversal process is used to trigger a credit process and changes the on-hand inventory balance(s). Normally we would just post an inventory gain D8A or loss D9A</a:t>
            </a:r>
          </a:p>
          <a:p>
            <a:r>
              <a:rPr lang="en-US" dirty="0"/>
              <a:t>Performing this D7_ issue reversal can result in having to process additional manual inventory losses with D9A to correct balances</a:t>
            </a:r>
          </a:p>
          <a:p>
            <a:r>
              <a:rPr lang="en-US" dirty="0"/>
              <a:t>DLA would like to understand if this process is still needed </a:t>
            </a:r>
          </a:p>
        </p:txBody>
      </p:sp>
      <p:sp>
        <p:nvSpPr>
          <p:cNvPr id="3" name="Slide Number Placeholder 2">
            <a:extLst>
              <a:ext uri="{FF2B5EF4-FFF2-40B4-BE49-F238E27FC236}">
                <a16:creationId xmlns:a16="http://schemas.microsoft.com/office/drawing/2014/main" id="{6C89A946-4D20-4728-8B32-86977450A112}"/>
              </a:ext>
            </a:extLst>
          </p:cNvPr>
          <p:cNvSpPr>
            <a:spLocks noGrp="1"/>
          </p:cNvSpPr>
          <p:nvPr>
            <p:ph type="sldNum" sz="quarter" idx="12"/>
          </p:nvPr>
        </p:nvSpPr>
        <p:spPr/>
        <p:txBody>
          <a:bodyPr/>
          <a:lstStyle/>
          <a:p>
            <a:fld id="{0F70353F-5ECB-4B50-B3EA-C871EA4E3F32}" type="slidenum">
              <a:rPr lang="en-US" smtClean="0"/>
              <a:t>10</a:t>
            </a:fld>
            <a:endParaRPr lang="en-US"/>
          </a:p>
        </p:txBody>
      </p:sp>
      <p:sp>
        <p:nvSpPr>
          <p:cNvPr id="2" name="Text Placeholder 10">
            <a:extLst>
              <a:ext uri="{FF2B5EF4-FFF2-40B4-BE49-F238E27FC236}">
                <a16:creationId xmlns:a16="http://schemas.microsoft.com/office/drawing/2014/main" id="{6E7A740C-3FB9-44A4-89DC-06FB22B7F4DA}"/>
              </a:ext>
            </a:extLst>
          </p:cNvPr>
          <p:cNvSpPr>
            <a:spLocks noGrp="1"/>
          </p:cNvSpPr>
          <p:nvPr>
            <p:ph type="body" sz="quarter" idx="13"/>
          </p:nvPr>
        </p:nvSpPr>
        <p:spPr/>
        <p:txBody>
          <a:bodyPr/>
          <a:lstStyle/>
          <a:p>
            <a:r>
              <a:rPr lang="en-US" dirty="0">
                <a:latin typeface="Arial Narrow"/>
              </a:rPr>
              <a:t>Supply Team, DEDSO</a:t>
            </a:r>
            <a:br>
              <a:rPr lang="en-US" dirty="0">
                <a:latin typeface="Arial Narrow"/>
              </a:rPr>
            </a:br>
            <a:r>
              <a:rPr lang="en-US" dirty="0">
                <a:latin typeface="Arial Narrow"/>
              </a:rPr>
              <a:t>As of March 9, 2022,  Office DLA Slide</a:t>
            </a:r>
          </a:p>
        </p:txBody>
      </p:sp>
    </p:spTree>
    <p:extLst>
      <p:ext uri="{BB962C8B-B14F-4D97-AF65-F5344CB8AC3E}">
        <p14:creationId xmlns:p14="http://schemas.microsoft.com/office/powerpoint/2010/main" val="10096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955-0386-4322-BA45-A063AD65258D}"/>
              </a:ext>
            </a:extLst>
          </p:cNvPr>
          <p:cNvSpPr>
            <a:spLocks noGrp="1"/>
          </p:cNvSpPr>
          <p:nvPr>
            <p:ph type="title"/>
          </p:nvPr>
        </p:nvSpPr>
        <p:spPr>
          <a:xfrm>
            <a:off x="3734874" y="172575"/>
            <a:ext cx="5029200" cy="822960"/>
          </a:xfrm>
        </p:spPr>
        <p:txBody>
          <a:bodyPr>
            <a:normAutofit/>
          </a:bodyPr>
          <a:lstStyle/>
          <a:p>
            <a:r>
              <a:rPr lang="en-US" dirty="0"/>
              <a:t>ADC 1160</a:t>
            </a:r>
            <a:br>
              <a:rPr lang="en-US" dirty="0"/>
            </a:br>
            <a:r>
              <a:rPr lang="en-US" dirty="0"/>
              <a:t>Issue Reversal Discussion cont.</a:t>
            </a:r>
          </a:p>
        </p:txBody>
      </p:sp>
      <p:sp>
        <p:nvSpPr>
          <p:cNvPr id="5" name="Content Placeholder 4">
            <a:extLst>
              <a:ext uri="{FF2B5EF4-FFF2-40B4-BE49-F238E27FC236}">
                <a16:creationId xmlns:a16="http://schemas.microsoft.com/office/drawing/2014/main" id="{35D1E8BC-762D-4671-AFB6-9C0C57B3FF4B}"/>
              </a:ext>
            </a:extLst>
          </p:cNvPr>
          <p:cNvSpPr>
            <a:spLocks noGrp="1"/>
          </p:cNvSpPr>
          <p:nvPr>
            <p:ph idx="1"/>
          </p:nvPr>
        </p:nvSpPr>
        <p:spPr>
          <a:xfrm>
            <a:off x="321276" y="1400432"/>
            <a:ext cx="8365524" cy="4817487"/>
          </a:xfrm>
        </p:spPr>
        <p:txBody>
          <a:bodyPr vert="horz" lIns="91440" tIns="45720" rIns="91440" bIns="45720" rtlCol="0" anchor="t">
            <a:normAutofit fontScale="92500" lnSpcReduction="20000"/>
          </a:bodyPr>
          <a:lstStyle/>
          <a:p>
            <a:r>
              <a:rPr lang="en-US" dirty="0"/>
              <a:t>Scenario A - Shortage type 7 SDR received:</a:t>
            </a:r>
          </a:p>
          <a:p>
            <a:pPr lvl="1"/>
            <a:r>
              <a:rPr lang="en-US" dirty="0"/>
              <a:t>After the SDR is validated a physical inventory count is conducted</a:t>
            </a:r>
          </a:p>
          <a:p>
            <a:pPr lvl="2"/>
            <a:r>
              <a:rPr lang="en-US" dirty="0"/>
              <a:t>If an overage is found a D7_ reversal (negative) is processed which increases the on-hand quantity in lieu of a D8A gain</a:t>
            </a:r>
          </a:p>
          <a:p>
            <a:pPr lvl="2"/>
            <a:r>
              <a:rPr lang="en-US" dirty="0"/>
              <a:t>Occasionally a manual D9A loss is also required</a:t>
            </a:r>
          </a:p>
          <a:p>
            <a:r>
              <a:rPr lang="en-US" dirty="0"/>
              <a:t>Scenario B - Wrong item type 7 SDR received: </a:t>
            </a:r>
          </a:p>
          <a:p>
            <a:pPr lvl="1"/>
            <a:r>
              <a:rPr lang="en-US" dirty="0"/>
              <a:t> After the SDR is validated a physical inventory count is conducted</a:t>
            </a:r>
          </a:p>
          <a:p>
            <a:pPr lvl="2"/>
            <a:r>
              <a:rPr lang="en-US" dirty="0"/>
              <a:t>A D9A loss is posted for the wrong item</a:t>
            </a:r>
          </a:p>
          <a:p>
            <a:pPr lvl="2"/>
            <a:r>
              <a:rPr lang="en-US" dirty="0"/>
              <a:t>A D8A gain is posted for the ordered item</a:t>
            </a:r>
          </a:p>
          <a:p>
            <a:pPr lvl="2"/>
            <a:r>
              <a:rPr lang="en-US" dirty="0"/>
              <a:t>Once the wrong item is returned a receipt is posted</a:t>
            </a:r>
          </a:p>
          <a:p>
            <a:pPr lvl="2"/>
            <a:r>
              <a:rPr lang="en-US" dirty="0"/>
              <a:t>A D7_ reversal (negative) is posted for the ordered item which erroneously increases the on-hand quantity</a:t>
            </a:r>
          </a:p>
          <a:p>
            <a:pPr lvl="2"/>
            <a:r>
              <a:rPr lang="en-US" dirty="0"/>
              <a:t>A manual D9A loss is posted for the ordered item to correct the gain from the D7_ reversal</a:t>
            </a:r>
          </a:p>
        </p:txBody>
      </p:sp>
      <p:sp>
        <p:nvSpPr>
          <p:cNvPr id="3" name="Slide Number Placeholder 2">
            <a:extLst>
              <a:ext uri="{FF2B5EF4-FFF2-40B4-BE49-F238E27FC236}">
                <a16:creationId xmlns:a16="http://schemas.microsoft.com/office/drawing/2014/main" id="{6C89A946-4D20-4728-8B32-86977450A112}"/>
              </a:ext>
            </a:extLst>
          </p:cNvPr>
          <p:cNvSpPr>
            <a:spLocks noGrp="1"/>
          </p:cNvSpPr>
          <p:nvPr>
            <p:ph type="sldNum" sz="quarter" idx="12"/>
          </p:nvPr>
        </p:nvSpPr>
        <p:spPr/>
        <p:txBody>
          <a:bodyPr/>
          <a:lstStyle/>
          <a:p>
            <a:fld id="{0F70353F-5ECB-4B50-B3EA-C871EA4E3F32}" type="slidenum">
              <a:rPr lang="en-US" smtClean="0"/>
              <a:t>11</a:t>
            </a:fld>
            <a:endParaRPr lang="en-US"/>
          </a:p>
        </p:txBody>
      </p:sp>
      <p:sp>
        <p:nvSpPr>
          <p:cNvPr id="2" name="Text Placeholder 10">
            <a:extLst>
              <a:ext uri="{FF2B5EF4-FFF2-40B4-BE49-F238E27FC236}">
                <a16:creationId xmlns:a16="http://schemas.microsoft.com/office/drawing/2014/main" id="{6E7A740C-3FB9-44A4-89DC-06FB22B7F4DA}"/>
              </a:ext>
            </a:extLst>
          </p:cNvPr>
          <p:cNvSpPr>
            <a:spLocks noGrp="1"/>
          </p:cNvSpPr>
          <p:nvPr>
            <p:ph type="body" sz="quarter" idx="13"/>
          </p:nvPr>
        </p:nvSpPr>
        <p:spPr/>
        <p:txBody>
          <a:bodyPr/>
          <a:lstStyle/>
          <a:p>
            <a:r>
              <a:rPr lang="en-US" dirty="0">
                <a:latin typeface="Arial Narrow"/>
              </a:rPr>
              <a:t>Supply Team, DEDSO</a:t>
            </a:r>
            <a:br>
              <a:rPr lang="en-US" dirty="0">
                <a:latin typeface="Arial Narrow"/>
              </a:rPr>
            </a:br>
            <a:r>
              <a:rPr lang="en-US" dirty="0">
                <a:latin typeface="Arial Narrow"/>
              </a:rPr>
              <a:t>As of March 9, 2022,  Office DLA Slide</a:t>
            </a:r>
          </a:p>
        </p:txBody>
      </p:sp>
    </p:spTree>
    <p:extLst>
      <p:ext uri="{BB962C8B-B14F-4D97-AF65-F5344CB8AC3E}">
        <p14:creationId xmlns:p14="http://schemas.microsoft.com/office/powerpoint/2010/main" val="193433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955-0386-4322-BA45-A063AD65258D}"/>
              </a:ext>
            </a:extLst>
          </p:cNvPr>
          <p:cNvSpPr>
            <a:spLocks noGrp="1"/>
          </p:cNvSpPr>
          <p:nvPr>
            <p:ph type="title"/>
          </p:nvPr>
        </p:nvSpPr>
        <p:spPr/>
        <p:txBody>
          <a:bodyPr>
            <a:normAutofit/>
          </a:bodyPr>
          <a:lstStyle/>
          <a:p>
            <a:r>
              <a:rPr lang="en-US" dirty="0"/>
              <a:t>ADC 1160 – Issue Reversal DSS Example</a:t>
            </a:r>
          </a:p>
        </p:txBody>
      </p:sp>
      <p:sp>
        <p:nvSpPr>
          <p:cNvPr id="5" name="Content Placeholder 4">
            <a:extLst>
              <a:ext uri="{FF2B5EF4-FFF2-40B4-BE49-F238E27FC236}">
                <a16:creationId xmlns:a16="http://schemas.microsoft.com/office/drawing/2014/main" id="{35D1E8BC-762D-4671-AFB6-9C0C57B3FF4B}"/>
              </a:ext>
            </a:extLst>
          </p:cNvPr>
          <p:cNvSpPr>
            <a:spLocks noGrp="1"/>
          </p:cNvSpPr>
          <p:nvPr>
            <p:ph idx="1"/>
          </p:nvPr>
        </p:nvSpPr>
        <p:spPr>
          <a:xfrm>
            <a:off x="321276" y="1400432"/>
            <a:ext cx="8365524" cy="4817487"/>
          </a:xfrm>
        </p:spPr>
        <p:txBody>
          <a:bodyPr vert="horz" lIns="91440" tIns="45720" rIns="91440" bIns="45720" rtlCol="0" anchor="t">
            <a:normAutofit/>
          </a:bodyPr>
          <a:lstStyle/>
          <a:p>
            <a:pPr marL="0" indent="0">
              <a:buNone/>
            </a:pPr>
            <a:r>
              <a:rPr lang="en-US" dirty="0"/>
              <a:t>DSS Screen Shot</a:t>
            </a:r>
          </a:p>
          <a:p>
            <a:pPr marL="0" indent="0">
              <a:buNone/>
            </a:pPr>
            <a:endParaRPr lang="en-US" dirty="0"/>
          </a:p>
        </p:txBody>
      </p:sp>
      <p:sp>
        <p:nvSpPr>
          <p:cNvPr id="3" name="Slide Number Placeholder 2">
            <a:extLst>
              <a:ext uri="{FF2B5EF4-FFF2-40B4-BE49-F238E27FC236}">
                <a16:creationId xmlns:a16="http://schemas.microsoft.com/office/drawing/2014/main" id="{6C89A946-4D20-4728-8B32-86977450A112}"/>
              </a:ext>
            </a:extLst>
          </p:cNvPr>
          <p:cNvSpPr>
            <a:spLocks noGrp="1"/>
          </p:cNvSpPr>
          <p:nvPr>
            <p:ph type="sldNum" sz="quarter" idx="12"/>
          </p:nvPr>
        </p:nvSpPr>
        <p:spPr/>
        <p:txBody>
          <a:bodyPr/>
          <a:lstStyle/>
          <a:p>
            <a:fld id="{0F70353F-5ECB-4B50-B3EA-C871EA4E3F32}" type="slidenum">
              <a:rPr lang="en-US" smtClean="0"/>
              <a:t>12</a:t>
            </a:fld>
            <a:endParaRPr lang="en-US"/>
          </a:p>
        </p:txBody>
      </p:sp>
      <p:sp>
        <p:nvSpPr>
          <p:cNvPr id="2" name="Text Placeholder 10">
            <a:extLst>
              <a:ext uri="{FF2B5EF4-FFF2-40B4-BE49-F238E27FC236}">
                <a16:creationId xmlns:a16="http://schemas.microsoft.com/office/drawing/2014/main" id="{6E7A740C-3FB9-44A4-89DC-06FB22B7F4DA}"/>
              </a:ext>
            </a:extLst>
          </p:cNvPr>
          <p:cNvSpPr>
            <a:spLocks noGrp="1"/>
          </p:cNvSpPr>
          <p:nvPr>
            <p:ph type="body" sz="quarter" idx="13"/>
          </p:nvPr>
        </p:nvSpPr>
        <p:spPr/>
        <p:txBody>
          <a:bodyPr/>
          <a:lstStyle/>
          <a:p>
            <a:r>
              <a:rPr lang="en-US" dirty="0">
                <a:latin typeface="Arial Narrow"/>
              </a:rPr>
              <a:t>Supply Team, DEDSO</a:t>
            </a:r>
            <a:br>
              <a:rPr lang="en-US" dirty="0">
                <a:latin typeface="Arial Narrow"/>
              </a:rPr>
            </a:br>
            <a:r>
              <a:rPr lang="en-US" dirty="0">
                <a:latin typeface="Arial Narrow"/>
              </a:rPr>
              <a:t>As of March 9, 2022,  Office DLA Slide</a:t>
            </a:r>
          </a:p>
        </p:txBody>
      </p:sp>
      <p:pic>
        <p:nvPicPr>
          <p:cNvPr id="6" name="Picture 5" descr="A screenshot of a computer screen&#10;&#10;Description automatically generated">
            <a:extLst>
              <a:ext uri="{FF2B5EF4-FFF2-40B4-BE49-F238E27FC236}">
                <a16:creationId xmlns:a16="http://schemas.microsoft.com/office/drawing/2014/main" id="{7FBFBC54-9742-4F50-AFB8-1C0565E5EB2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2873" y="1782325"/>
            <a:ext cx="8302526" cy="4506959"/>
          </a:xfrm>
          <a:prstGeom prst="rect">
            <a:avLst/>
          </a:prstGeom>
          <a:noFill/>
          <a:ln>
            <a:noFill/>
          </a:ln>
        </p:spPr>
      </p:pic>
      <p:pic>
        <p:nvPicPr>
          <p:cNvPr id="7" name="Picture 6">
            <a:extLst>
              <a:ext uri="{FF2B5EF4-FFF2-40B4-BE49-F238E27FC236}">
                <a16:creationId xmlns:a16="http://schemas.microsoft.com/office/drawing/2014/main" id="{04AE5387-708A-41CC-A90E-A184FF2838A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58285" y="3876411"/>
            <a:ext cx="8118532" cy="528322"/>
          </a:xfrm>
          <a:prstGeom prst="rect">
            <a:avLst/>
          </a:prstGeom>
          <a:noFill/>
        </p:spPr>
      </p:pic>
      <p:pic>
        <p:nvPicPr>
          <p:cNvPr id="8" name="Picture 7">
            <a:extLst>
              <a:ext uri="{FF2B5EF4-FFF2-40B4-BE49-F238E27FC236}">
                <a16:creationId xmlns:a16="http://schemas.microsoft.com/office/drawing/2014/main" id="{5725B5CC-1B0E-4D09-BDA0-14757CA9A71C}"/>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58285" y="4875838"/>
            <a:ext cx="8118531" cy="536705"/>
          </a:xfrm>
          <a:prstGeom prst="rect">
            <a:avLst/>
          </a:prstGeom>
          <a:noFill/>
        </p:spPr>
      </p:pic>
    </p:spTree>
    <p:extLst>
      <p:ext uri="{BB962C8B-B14F-4D97-AF65-F5344CB8AC3E}">
        <p14:creationId xmlns:p14="http://schemas.microsoft.com/office/powerpoint/2010/main" val="122424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D3E0AE-C697-4499-B809-9AEDFE9F28EB}"/>
              </a:ext>
            </a:extLst>
          </p:cNvPr>
          <p:cNvSpPr>
            <a:spLocks noGrp="1"/>
          </p:cNvSpPr>
          <p:nvPr>
            <p:ph type="sldNum" sz="quarter" idx="12"/>
          </p:nvPr>
        </p:nvSpPr>
        <p:spPr/>
        <p:txBody>
          <a:bodyPr/>
          <a:lstStyle/>
          <a:p>
            <a:fld id="{0F70353F-5ECB-4B50-B3EA-C871EA4E3F32}" type="slidenum">
              <a:rPr lang="en-US" smtClean="0"/>
              <a:t>13</a:t>
            </a:fld>
            <a:endParaRPr lang="en-US"/>
          </a:p>
        </p:txBody>
      </p:sp>
      <p:sp>
        <p:nvSpPr>
          <p:cNvPr id="2" name="Title 1">
            <a:extLst>
              <a:ext uri="{FF2B5EF4-FFF2-40B4-BE49-F238E27FC236}">
                <a16:creationId xmlns:a16="http://schemas.microsoft.com/office/drawing/2014/main" id="{DCE42E1F-0612-4B96-A782-CB350244591F}"/>
              </a:ext>
            </a:extLst>
          </p:cNvPr>
          <p:cNvSpPr>
            <a:spLocks noGrp="1"/>
          </p:cNvSpPr>
          <p:nvPr>
            <p:ph type="title" idx="4294967295"/>
          </p:nvPr>
        </p:nvSpPr>
        <p:spPr>
          <a:xfrm>
            <a:off x="2057400" y="2834856"/>
            <a:ext cx="5029200" cy="1555750"/>
          </a:xfrm>
        </p:spPr>
        <p:txBody>
          <a:bodyPr>
            <a:normAutofit/>
          </a:bodyPr>
          <a:lstStyle/>
          <a:p>
            <a:r>
              <a:rPr lang="en-US" dirty="0"/>
              <a:t>PDC 1408, </a:t>
            </a:r>
            <a:r>
              <a:rPr lang="en-US" sz="2400" dirty="0">
                <a:latin typeface="Calibri"/>
                <a:ea typeface="Calibri" panose="020F0502020204030204" pitchFamily="34" charset="0"/>
                <a:cs typeface="Times New Roman"/>
              </a:rPr>
              <a:t>Requisitions</a:t>
            </a:r>
            <a:r>
              <a:rPr lang="en-US" sz="2400" b="1" dirty="0">
                <a:effectLst/>
                <a:latin typeface="Calibri"/>
                <a:ea typeface="Calibri" panose="020F0502020204030204" pitchFamily="34" charset="0"/>
                <a:cs typeface="Times New Roman"/>
              </a:rPr>
              <a:t> with Priority Designator 09-15 and Special Requirement Category 777</a:t>
            </a:r>
            <a:endParaRPr lang="en-US" dirty="0"/>
          </a:p>
        </p:txBody>
      </p:sp>
    </p:spTree>
    <p:extLst>
      <p:ext uri="{BB962C8B-B14F-4D97-AF65-F5344CB8AC3E}">
        <p14:creationId xmlns:p14="http://schemas.microsoft.com/office/powerpoint/2010/main" val="253893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429BF4-A6EC-434C-8065-896E5689ACC2}"/>
              </a:ext>
            </a:extLst>
          </p:cNvPr>
          <p:cNvSpPr>
            <a:spLocks noGrp="1"/>
          </p:cNvSpPr>
          <p:nvPr>
            <p:ph type="title"/>
          </p:nvPr>
        </p:nvSpPr>
        <p:spPr>
          <a:xfrm>
            <a:off x="3657600" y="150920"/>
            <a:ext cx="5029200" cy="1037800"/>
          </a:xfrm>
        </p:spPr>
        <p:txBody>
          <a:bodyPr>
            <a:normAutofit/>
          </a:bodyPr>
          <a:lstStyle/>
          <a:p>
            <a:r>
              <a:rPr lang="en-US" sz="2000" dirty="0">
                <a:latin typeface="Calibri"/>
                <a:ea typeface="Calibri" panose="020F0502020204030204" pitchFamily="34" charset="0"/>
                <a:cs typeface="Times New Roman"/>
              </a:rPr>
              <a:t>PDC 1408 Requisitions</a:t>
            </a:r>
            <a:r>
              <a:rPr lang="en-US" sz="2000" b="1" dirty="0">
                <a:effectLst/>
                <a:latin typeface="Calibri"/>
                <a:ea typeface="Calibri" panose="020F0502020204030204" pitchFamily="34" charset="0"/>
                <a:cs typeface="Times New Roman"/>
              </a:rPr>
              <a:t> with Priority Designator (PD) 09-15 and Special Requirement Category (SRC) 777</a:t>
            </a:r>
            <a:endParaRPr lang="en-US" sz="2800" dirty="0">
              <a:latin typeface="Calibri"/>
              <a:cs typeface="Times New Roman"/>
            </a:endParaRPr>
          </a:p>
        </p:txBody>
      </p:sp>
      <p:sp>
        <p:nvSpPr>
          <p:cNvPr id="6" name="Content Placeholder 5">
            <a:extLst>
              <a:ext uri="{FF2B5EF4-FFF2-40B4-BE49-F238E27FC236}">
                <a16:creationId xmlns:a16="http://schemas.microsoft.com/office/drawing/2014/main" id="{9C95AA48-7D97-4024-9D20-83DE0F607C51}"/>
              </a:ext>
            </a:extLst>
          </p:cNvPr>
          <p:cNvSpPr>
            <a:spLocks noGrp="1"/>
          </p:cNvSpPr>
          <p:nvPr>
            <p:ph idx="1"/>
          </p:nvPr>
        </p:nvSpPr>
        <p:spPr>
          <a:xfrm>
            <a:off x="457200" y="1463039"/>
            <a:ext cx="8229600" cy="4955345"/>
          </a:xfrm>
        </p:spPr>
        <p:txBody>
          <a:bodyPr>
            <a:normAutofit fontScale="92500" lnSpcReduction="10000"/>
          </a:bodyPr>
          <a:lstStyle/>
          <a:p>
            <a:pPr marL="0" indent="0">
              <a:buNone/>
            </a:pPr>
            <a:r>
              <a:rPr lang="en-US" dirty="0"/>
              <a:t>Background:  NAVSUP WSS </a:t>
            </a:r>
            <a:r>
              <a:rPr lang="en-US" dirty="0" err="1"/>
              <a:t>T&amp;D</a:t>
            </a:r>
            <a:r>
              <a:rPr lang="en-US" dirty="0"/>
              <a:t> (N31) conducted an analysis in 2019 and discovered </a:t>
            </a:r>
            <a:r>
              <a:rPr lang="en-US" dirty="0" err="1"/>
              <a:t>SRC</a:t>
            </a:r>
            <a:r>
              <a:rPr lang="en-US" dirty="0"/>
              <a:t> 777 stripped from </a:t>
            </a:r>
            <a:r>
              <a:rPr lang="en-US" dirty="0" err="1"/>
              <a:t>PD</a:t>
            </a:r>
            <a:r>
              <a:rPr lang="en-US" dirty="0"/>
              <a:t> 09-15 U.S. Navy requisitions.  With NAVSUP BSC’s assistance, ADC 057 dated May 23, 2002 had been identified to be responsible for the system change.</a:t>
            </a:r>
          </a:p>
          <a:p>
            <a:r>
              <a:rPr lang="en-US" dirty="0"/>
              <a:t>As-Is:  U.S. Navy requisitions </a:t>
            </a:r>
            <a:r>
              <a:rPr lang="en-US" dirty="0" err="1"/>
              <a:t>PD</a:t>
            </a:r>
            <a:r>
              <a:rPr lang="en-US" dirty="0"/>
              <a:t> 09-15 w/stripped </a:t>
            </a:r>
            <a:r>
              <a:rPr lang="en-US" dirty="0" err="1"/>
              <a:t>SRC</a:t>
            </a:r>
            <a:r>
              <a:rPr lang="en-US" dirty="0"/>
              <a:t> 777 are assigned Transportation Priority 3 (Transportation Mode=Surface), and </a:t>
            </a:r>
            <a:r>
              <a:rPr lang="en-US" u="sng" dirty="0"/>
              <a:t>not</a:t>
            </a:r>
            <a:r>
              <a:rPr lang="en-US" dirty="0"/>
              <a:t> in accordance with Defense Transportation Regulation (</a:t>
            </a:r>
            <a:r>
              <a:rPr lang="en-US" dirty="0" err="1"/>
              <a:t>DTR</a:t>
            </a:r>
            <a:r>
              <a:rPr lang="en-US" dirty="0"/>
              <a:t>),Table 203-3 (</a:t>
            </a:r>
            <a:r>
              <a:rPr lang="en-US" dirty="0">
                <a:hlinkClick r:id="rId2"/>
              </a:rPr>
              <a:t>https://www.ustranscom.mil/dtr/part-ii/dtr_part_ii_203.pdf</a:t>
            </a:r>
            <a:r>
              <a:rPr lang="en-US" dirty="0"/>
              <a:t>)</a:t>
            </a:r>
          </a:p>
          <a:p>
            <a:r>
              <a:rPr lang="en-US" dirty="0"/>
              <a:t>To-Be:  U.S. Navy requisitions </a:t>
            </a:r>
            <a:r>
              <a:rPr lang="en-US" dirty="0" err="1"/>
              <a:t>PD</a:t>
            </a:r>
            <a:r>
              <a:rPr lang="en-US" dirty="0"/>
              <a:t> 09-15 w/</a:t>
            </a:r>
            <a:r>
              <a:rPr lang="en-US" dirty="0" err="1"/>
              <a:t>SRC</a:t>
            </a:r>
            <a:r>
              <a:rPr lang="en-US" dirty="0"/>
              <a:t> 777 are assigned Transportation Priority 2 (Transportation Mode=Air) in accordance w/Defense Transportation Regulation, Table 203-3</a:t>
            </a:r>
          </a:p>
          <a:p>
            <a:r>
              <a:rPr lang="en-US" dirty="0"/>
              <a:t>Recommendation:  Approval of PDC 1408 to align requisition processing with the DTR</a:t>
            </a:r>
          </a:p>
        </p:txBody>
      </p:sp>
      <p:sp>
        <p:nvSpPr>
          <p:cNvPr id="4" name="Slide Number Placeholder 3">
            <a:extLst>
              <a:ext uri="{FF2B5EF4-FFF2-40B4-BE49-F238E27FC236}">
                <a16:creationId xmlns:a16="http://schemas.microsoft.com/office/drawing/2014/main" id="{D763117A-019E-488D-AEE3-4357B7C7D3BA}"/>
              </a:ext>
            </a:extLst>
          </p:cNvPr>
          <p:cNvSpPr>
            <a:spLocks noGrp="1"/>
          </p:cNvSpPr>
          <p:nvPr>
            <p:ph type="sldNum" sz="quarter" idx="12"/>
          </p:nvPr>
        </p:nvSpPr>
        <p:spPr/>
        <p:txBody>
          <a:bodyPr/>
          <a:lstStyle/>
          <a:p>
            <a:fld id="{0F70353F-5ECB-4B50-B3EA-C871EA4E3F32}" type="slidenum">
              <a:rPr lang="en-US" smtClean="0"/>
              <a:t>14</a:t>
            </a:fld>
            <a:endParaRPr lang="en-US"/>
          </a:p>
        </p:txBody>
      </p:sp>
      <p:sp>
        <p:nvSpPr>
          <p:cNvPr id="7" name="Text Placeholder 6">
            <a:extLst>
              <a:ext uri="{FF2B5EF4-FFF2-40B4-BE49-F238E27FC236}">
                <a16:creationId xmlns:a16="http://schemas.microsoft.com/office/drawing/2014/main" id="{0DB36A76-D212-4B38-BC1A-3C8CA8318909}"/>
              </a:ext>
            </a:extLst>
          </p:cNvPr>
          <p:cNvSpPr>
            <a:spLocks noGrp="1"/>
          </p:cNvSpPr>
          <p:nvPr>
            <p:ph type="body" sz="quarter" idx="13"/>
          </p:nvPr>
        </p:nvSpPr>
        <p:spPr/>
        <p:txBody>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289900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D3E0AE-C697-4499-B809-9AEDFE9F28EB}"/>
              </a:ext>
            </a:extLst>
          </p:cNvPr>
          <p:cNvSpPr>
            <a:spLocks noGrp="1"/>
          </p:cNvSpPr>
          <p:nvPr>
            <p:ph type="sldNum" sz="quarter" idx="12"/>
          </p:nvPr>
        </p:nvSpPr>
        <p:spPr/>
        <p:txBody>
          <a:bodyPr/>
          <a:lstStyle/>
          <a:p>
            <a:fld id="{0F70353F-5ECB-4B50-B3EA-C871EA4E3F32}" type="slidenum">
              <a:rPr lang="en-US" smtClean="0"/>
              <a:t>15</a:t>
            </a:fld>
            <a:endParaRPr lang="en-US"/>
          </a:p>
        </p:txBody>
      </p:sp>
      <p:sp>
        <p:nvSpPr>
          <p:cNvPr id="2" name="Title 1">
            <a:extLst>
              <a:ext uri="{FF2B5EF4-FFF2-40B4-BE49-F238E27FC236}">
                <a16:creationId xmlns:a16="http://schemas.microsoft.com/office/drawing/2014/main" id="{DCE42E1F-0612-4B96-A782-CB350244591F}"/>
              </a:ext>
            </a:extLst>
          </p:cNvPr>
          <p:cNvSpPr>
            <a:spLocks noGrp="1"/>
          </p:cNvSpPr>
          <p:nvPr>
            <p:ph type="title" idx="4294967295"/>
          </p:nvPr>
        </p:nvSpPr>
        <p:spPr>
          <a:xfrm>
            <a:off x="2128422" y="2799346"/>
            <a:ext cx="5029200" cy="1555750"/>
          </a:xfrm>
        </p:spPr>
        <p:txBody>
          <a:bodyPr>
            <a:normAutofit/>
          </a:bodyPr>
          <a:lstStyle/>
          <a:p>
            <a:r>
              <a:rPr lang="en-US" dirty="0"/>
              <a:t>Pseudo RIC </a:t>
            </a:r>
          </a:p>
        </p:txBody>
      </p:sp>
    </p:spTree>
    <p:extLst>
      <p:ext uri="{BB962C8B-B14F-4D97-AF65-F5344CB8AC3E}">
        <p14:creationId xmlns:p14="http://schemas.microsoft.com/office/powerpoint/2010/main" val="245472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955-0386-4322-BA45-A063AD65258D}"/>
              </a:ext>
            </a:extLst>
          </p:cNvPr>
          <p:cNvSpPr>
            <a:spLocks noGrp="1"/>
          </p:cNvSpPr>
          <p:nvPr>
            <p:ph type="title"/>
          </p:nvPr>
        </p:nvSpPr>
        <p:spPr/>
        <p:txBody>
          <a:bodyPr>
            <a:normAutofit/>
          </a:bodyPr>
          <a:lstStyle/>
          <a:p>
            <a:r>
              <a:rPr lang="en-US"/>
              <a:t>Pseudo RIC Discussion</a:t>
            </a:r>
          </a:p>
        </p:txBody>
      </p:sp>
      <p:sp>
        <p:nvSpPr>
          <p:cNvPr id="5" name="Content Placeholder 4">
            <a:extLst>
              <a:ext uri="{FF2B5EF4-FFF2-40B4-BE49-F238E27FC236}">
                <a16:creationId xmlns:a16="http://schemas.microsoft.com/office/drawing/2014/main" id="{35D1E8BC-762D-4671-AFB6-9C0C57B3FF4B}"/>
              </a:ext>
            </a:extLst>
          </p:cNvPr>
          <p:cNvSpPr>
            <a:spLocks noGrp="1"/>
          </p:cNvSpPr>
          <p:nvPr>
            <p:ph idx="1"/>
          </p:nvPr>
        </p:nvSpPr>
        <p:spPr>
          <a:xfrm>
            <a:off x="321276" y="1400432"/>
            <a:ext cx="8365524" cy="4817487"/>
          </a:xfrm>
        </p:spPr>
        <p:txBody>
          <a:bodyPr vert="horz" lIns="91440" tIns="45720" rIns="91440" bIns="45720" rtlCol="0" anchor="t">
            <a:normAutofit/>
          </a:bodyPr>
          <a:lstStyle/>
          <a:p>
            <a:pPr marL="0" indent="0">
              <a:buNone/>
            </a:pPr>
            <a:r>
              <a:rPr lang="en-US" dirty="0"/>
              <a:t>Components to brief about their current use of pseudo RICs and implementation efforts to discontinue. </a:t>
            </a:r>
          </a:p>
          <a:p>
            <a:r>
              <a:rPr lang="en-US" dirty="0"/>
              <a:t>Talking Points:</a:t>
            </a:r>
          </a:p>
          <a:p>
            <a:pPr lvl="1"/>
            <a:r>
              <a:rPr lang="en-US" dirty="0"/>
              <a:t>DLMS transactions routed via DAAS with pseudo RICs</a:t>
            </a:r>
            <a:endParaRPr lang="en-US" dirty="0">
              <a:cs typeface="Arial"/>
            </a:endParaRPr>
          </a:p>
          <a:p>
            <a:pPr lvl="1"/>
            <a:r>
              <a:rPr lang="en-US" dirty="0"/>
              <a:t>Root cause Analysis</a:t>
            </a:r>
            <a:endParaRPr lang="en-US" dirty="0">
              <a:cs typeface="Arial"/>
            </a:endParaRPr>
          </a:p>
          <a:p>
            <a:pPr lvl="1"/>
            <a:r>
              <a:rPr lang="en-US" dirty="0">
                <a:cs typeface="Arial"/>
              </a:rPr>
              <a:t>Negative effect</a:t>
            </a:r>
          </a:p>
          <a:p>
            <a:pPr lvl="1"/>
            <a:r>
              <a:rPr lang="en-US" dirty="0"/>
              <a:t>Efforts to stop using pseudo RICs</a:t>
            </a:r>
          </a:p>
        </p:txBody>
      </p:sp>
      <p:sp>
        <p:nvSpPr>
          <p:cNvPr id="3" name="Slide Number Placeholder 2">
            <a:extLst>
              <a:ext uri="{FF2B5EF4-FFF2-40B4-BE49-F238E27FC236}">
                <a16:creationId xmlns:a16="http://schemas.microsoft.com/office/drawing/2014/main" id="{6C89A946-4D20-4728-8B32-86977450A112}"/>
              </a:ext>
            </a:extLst>
          </p:cNvPr>
          <p:cNvSpPr>
            <a:spLocks noGrp="1"/>
          </p:cNvSpPr>
          <p:nvPr>
            <p:ph type="sldNum" sz="quarter" idx="12"/>
          </p:nvPr>
        </p:nvSpPr>
        <p:spPr/>
        <p:txBody>
          <a:bodyPr/>
          <a:lstStyle/>
          <a:p>
            <a:fld id="{0F70353F-5ECB-4B50-B3EA-C871EA4E3F32}" type="slidenum">
              <a:rPr lang="en-US" smtClean="0"/>
              <a:t>16</a:t>
            </a:fld>
            <a:endParaRPr lang="en-US"/>
          </a:p>
        </p:txBody>
      </p:sp>
      <p:sp>
        <p:nvSpPr>
          <p:cNvPr id="2" name="Text Placeholder 10">
            <a:extLst>
              <a:ext uri="{FF2B5EF4-FFF2-40B4-BE49-F238E27FC236}">
                <a16:creationId xmlns:a16="http://schemas.microsoft.com/office/drawing/2014/main" id="{6E7A740C-3FB9-44A4-89DC-06FB22B7F4DA}"/>
              </a:ext>
            </a:extLst>
          </p:cNvPr>
          <p:cNvSpPr>
            <a:spLocks noGrp="1"/>
          </p:cNvSpPr>
          <p:nvPr>
            <p:ph type="body" sz="quarter" idx="13"/>
          </p:nvPr>
        </p:nvSpPr>
        <p:spPr/>
        <p:txBody>
          <a:bodyPr/>
          <a:lstStyle/>
          <a:p>
            <a:r>
              <a:rPr lang="en-US">
                <a:latin typeface="Arial Narrow"/>
              </a:rPr>
              <a:t>Supply Team, DEDSO</a:t>
            </a:r>
            <a:br>
              <a:rPr lang="en-US">
                <a:latin typeface="Arial Narrow"/>
              </a:rPr>
            </a:br>
            <a:r>
              <a:rPr lang="en-US">
                <a:latin typeface="Arial Narrow"/>
              </a:rPr>
              <a:t>As of March 9, 2022,  Office DLA Slide</a:t>
            </a:r>
          </a:p>
        </p:txBody>
      </p:sp>
    </p:spTree>
    <p:extLst>
      <p:ext uri="{BB962C8B-B14F-4D97-AF65-F5344CB8AC3E}">
        <p14:creationId xmlns:p14="http://schemas.microsoft.com/office/powerpoint/2010/main" val="292611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D3E0AE-C697-4499-B809-9AEDFE9F28EB}"/>
              </a:ext>
            </a:extLst>
          </p:cNvPr>
          <p:cNvSpPr>
            <a:spLocks noGrp="1"/>
          </p:cNvSpPr>
          <p:nvPr>
            <p:ph type="sldNum" sz="quarter" idx="12"/>
          </p:nvPr>
        </p:nvSpPr>
        <p:spPr/>
        <p:txBody>
          <a:bodyPr/>
          <a:lstStyle/>
          <a:p>
            <a:fld id="{0F70353F-5ECB-4B50-B3EA-C871EA4E3F32}" type="slidenum">
              <a:rPr lang="en-US" smtClean="0"/>
              <a:t>17</a:t>
            </a:fld>
            <a:endParaRPr lang="en-US"/>
          </a:p>
        </p:txBody>
      </p:sp>
      <p:sp>
        <p:nvSpPr>
          <p:cNvPr id="2" name="Title 1">
            <a:extLst>
              <a:ext uri="{FF2B5EF4-FFF2-40B4-BE49-F238E27FC236}">
                <a16:creationId xmlns:a16="http://schemas.microsoft.com/office/drawing/2014/main" id="{DCE42E1F-0612-4B96-A782-CB350244591F}"/>
              </a:ext>
            </a:extLst>
          </p:cNvPr>
          <p:cNvSpPr>
            <a:spLocks noGrp="1"/>
          </p:cNvSpPr>
          <p:nvPr>
            <p:ph type="title" idx="4294967295"/>
          </p:nvPr>
        </p:nvSpPr>
        <p:spPr>
          <a:xfrm>
            <a:off x="2128422" y="2799346"/>
            <a:ext cx="5029200" cy="1555750"/>
          </a:xfrm>
        </p:spPr>
        <p:txBody>
          <a:bodyPr>
            <a:normAutofit/>
          </a:bodyPr>
          <a:lstStyle/>
          <a:p>
            <a:r>
              <a:rPr lang="en-US" dirty="0"/>
              <a:t>Pseudo </a:t>
            </a:r>
            <a:r>
              <a:rPr lang="en-US" dirty="0" err="1"/>
              <a:t>DoDAACs</a:t>
            </a:r>
            <a:endParaRPr lang="en-US" dirty="0"/>
          </a:p>
        </p:txBody>
      </p:sp>
    </p:spTree>
    <p:extLst>
      <p:ext uri="{BB962C8B-B14F-4D97-AF65-F5344CB8AC3E}">
        <p14:creationId xmlns:p14="http://schemas.microsoft.com/office/powerpoint/2010/main" val="412186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955-0386-4322-BA45-A063AD65258D}"/>
              </a:ext>
            </a:extLst>
          </p:cNvPr>
          <p:cNvSpPr>
            <a:spLocks noGrp="1"/>
          </p:cNvSpPr>
          <p:nvPr>
            <p:ph type="title"/>
          </p:nvPr>
        </p:nvSpPr>
        <p:spPr/>
        <p:txBody>
          <a:bodyPr>
            <a:normAutofit/>
          </a:bodyPr>
          <a:lstStyle/>
          <a:p>
            <a:r>
              <a:rPr lang="en-US" dirty="0"/>
              <a:t>Pseudo </a:t>
            </a:r>
            <a:r>
              <a:rPr lang="en-US" dirty="0" err="1"/>
              <a:t>DoDAAC</a:t>
            </a:r>
            <a:r>
              <a:rPr lang="en-US" dirty="0"/>
              <a:t> Discussion</a:t>
            </a:r>
          </a:p>
        </p:txBody>
      </p:sp>
      <p:sp>
        <p:nvSpPr>
          <p:cNvPr id="5" name="Content Placeholder 4">
            <a:extLst>
              <a:ext uri="{FF2B5EF4-FFF2-40B4-BE49-F238E27FC236}">
                <a16:creationId xmlns:a16="http://schemas.microsoft.com/office/drawing/2014/main" id="{35D1E8BC-762D-4671-AFB6-9C0C57B3FF4B}"/>
              </a:ext>
            </a:extLst>
          </p:cNvPr>
          <p:cNvSpPr>
            <a:spLocks noGrp="1"/>
          </p:cNvSpPr>
          <p:nvPr>
            <p:ph idx="1"/>
          </p:nvPr>
        </p:nvSpPr>
        <p:spPr>
          <a:xfrm>
            <a:off x="321276" y="1400432"/>
            <a:ext cx="8365524" cy="4817487"/>
          </a:xfrm>
        </p:spPr>
        <p:txBody>
          <a:bodyPr vert="horz" lIns="91440" tIns="45720" rIns="91440" bIns="45720" rtlCol="0" anchor="t">
            <a:normAutofit/>
          </a:bodyPr>
          <a:lstStyle/>
          <a:p>
            <a:pPr marL="0" indent="0">
              <a:buNone/>
            </a:pPr>
            <a:r>
              <a:rPr lang="en-US" dirty="0"/>
              <a:t>Components to brief about their current use of pseudo </a:t>
            </a:r>
            <a:r>
              <a:rPr lang="en-US" dirty="0" err="1"/>
              <a:t>DoDAAC</a:t>
            </a:r>
            <a:r>
              <a:rPr lang="en-US" dirty="0"/>
              <a:t> and implementation efforts to discontinue. </a:t>
            </a:r>
          </a:p>
          <a:p>
            <a:r>
              <a:rPr lang="en-US" dirty="0"/>
              <a:t>Talking Points:</a:t>
            </a:r>
          </a:p>
          <a:p>
            <a:pPr lvl="1"/>
            <a:r>
              <a:rPr lang="en-US" dirty="0"/>
              <a:t>DLMS transactions routed via DAAS with pseudo </a:t>
            </a:r>
            <a:r>
              <a:rPr lang="en-US" dirty="0" err="1"/>
              <a:t>DoDAAC</a:t>
            </a:r>
            <a:endParaRPr lang="en-US" dirty="0">
              <a:cs typeface="Arial"/>
            </a:endParaRPr>
          </a:p>
          <a:p>
            <a:pPr lvl="1"/>
            <a:r>
              <a:rPr lang="en-US" dirty="0"/>
              <a:t>Root cause Analysis</a:t>
            </a:r>
            <a:endParaRPr lang="en-US" dirty="0">
              <a:cs typeface="Arial"/>
            </a:endParaRPr>
          </a:p>
          <a:p>
            <a:pPr lvl="1"/>
            <a:r>
              <a:rPr lang="en-US" dirty="0">
                <a:cs typeface="Arial"/>
              </a:rPr>
              <a:t>Downstream implications </a:t>
            </a:r>
            <a:r>
              <a:rPr lang="en-US" sz="1800" dirty="0">
                <a:cs typeface="Arial"/>
              </a:rPr>
              <a:t>(financial, procurement, transportation)</a:t>
            </a:r>
            <a:endParaRPr lang="en-US" dirty="0">
              <a:cs typeface="Arial"/>
            </a:endParaRPr>
          </a:p>
          <a:p>
            <a:pPr lvl="1"/>
            <a:r>
              <a:rPr lang="en-US" dirty="0"/>
              <a:t>Efforts to stop using pseudo </a:t>
            </a:r>
            <a:r>
              <a:rPr lang="en-US" dirty="0" err="1"/>
              <a:t>DoDAAC</a:t>
            </a:r>
            <a:endParaRPr lang="en-US" dirty="0"/>
          </a:p>
          <a:p>
            <a:pPr marL="457200" lvl="1" indent="0">
              <a:buNone/>
            </a:pPr>
            <a:endParaRPr lang="en-US" dirty="0">
              <a:cs typeface="Arial"/>
            </a:endParaRPr>
          </a:p>
        </p:txBody>
      </p:sp>
      <p:sp>
        <p:nvSpPr>
          <p:cNvPr id="3" name="Slide Number Placeholder 2">
            <a:extLst>
              <a:ext uri="{FF2B5EF4-FFF2-40B4-BE49-F238E27FC236}">
                <a16:creationId xmlns:a16="http://schemas.microsoft.com/office/drawing/2014/main" id="{6C89A946-4D20-4728-8B32-86977450A112}"/>
              </a:ext>
            </a:extLst>
          </p:cNvPr>
          <p:cNvSpPr>
            <a:spLocks noGrp="1"/>
          </p:cNvSpPr>
          <p:nvPr>
            <p:ph type="sldNum" sz="quarter" idx="12"/>
          </p:nvPr>
        </p:nvSpPr>
        <p:spPr/>
        <p:txBody>
          <a:bodyPr/>
          <a:lstStyle/>
          <a:p>
            <a:fld id="{0F70353F-5ECB-4B50-B3EA-C871EA4E3F32}" type="slidenum">
              <a:rPr lang="en-US" smtClean="0"/>
              <a:t>18</a:t>
            </a:fld>
            <a:endParaRPr lang="en-US"/>
          </a:p>
        </p:txBody>
      </p:sp>
      <p:sp>
        <p:nvSpPr>
          <p:cNvPr id="2" name="Text Placeholder 10">
            <a:extLst>
              <a:ext uri="{FF2B5EF4-FFF2-40B4-BE49-F238E27FC236}">
                <a16:creationId xmlns:a16="http://schemas.microsoft.com/office/drawing/2014/main" id="{6E7A740C-3FB9-44A4-89DC-06FB22B7F4DA}"/>
              </a:ext>
            </a:extLst>
          </p:cNvPr>
          <p:cNvSpPr>
            <a:spLocks noGrp="1"/>
          </p:cNvSpPr>
          <p:nvPr>
            <p:ph type="body" sz="quarter" idx="13"/>
          </p:nvPr>
        </p:nvSpPr>
        <p:spPr/>
        <p:txBody>
          <a:bodyPr/>
          <a:lstStyle/>
          <a:p>
            <a:r>
              <a:rPr lang="en-US">
                <a:latin typeface="Arial Narrow"/>
              </a:rPr>
              <a:t>Supply Team, DEDSO</a:t>
            </a:r>
            <a:br>
              <a:rPr lang="en-US">
                <a:latin typeface="Arial Narrow"/>
              </a:rPr>
            </a:br>
            <a:r>
              <a:rPr lang="en-US">
                <a:latin typeface="Arial Narrow"/>
              </a:rPr>
              <a:t>As of March 9, 2022,  Office DLA Slide</a:t>
            </a:r>
          </a:p>
        </p:txBody>
      </p:sp>
    </p:spTree>
    <p:extLst>
      <p:ext uri="{BB962C8B-B14F-4D97-AF65-F5344CB8AC3E}">
        <p14:creationId xmlns:p14="http://schemas.microsoft.com/office/powerpoint/2010/main" val="418941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E6B26-3BF4-465D-B353-A31EE0BC5EFC}"/>
              </a:ext>
            </a:extLst>
          </p:cNvPr>
          <p:cNvSpPr>
            <a:spLocks noGrp="1"/>
          </p:cNvSpPr>
          <p:nvPr>
            <p:ph type="sldNum" sz="quarter" idx="12"/>
          </p:nvPr>
        </p:nvSpPr>
        <p:spPr/>
        <p:txBody>
          <a:bodyPr/>
          <a:lstStyle/>
          <a:p>
            <a:fld id="{0F70353F-5ECB-4B50-B3EA-C871EA4E3F32}" type="slidenum">
              <a:rPr lang="en-US" smtClean="0"/>
              <a:t>19</a:t>
            </a:fld>
            <a:endParaRPr lang="en-US"/>
          </a:p>
        </p:txBody>
      </p:sp>
      <p:sp>
        <p:nvSpPr>
          <p:cNvPr id="3" name="TextBox 2">
            <a:extLst>
              <a:ext uri="{FF2B5EF4-FFF2-40B4-BE49-F238E27FC236}">
                <a16:creationId xmlns:a16="http://schemas.microsoft.com/office/drawing/2014/main" id="{F83110D3-5B60-4411-904C-82E896669685}"/>
              </a:ext>
            </a:extLst>
          </p:cNvPr>
          <p:cNvSpPr txBox="1"/>
          <p:nvPr/>
        </p:nvSpPr>
        <p:spPr>
          <a:xfrm>
            <a:off x="1507795" y="3198167"/>
            <a:ext cx="6128409" cy="461665"/>
          </a:xfrm>
          <a:prstGeom prst="rect">
            <a:avLst/>
          </a:prstGeom>
          <a:noFill/>
        </p:spPr>
        <p:txBody>
          <a:bodyPr wrap="none" rtlCol="0">
            <a:spAutoFit/>
          </a:bodyPr>
          <a:lstStyle/>
          <a:p>
            <a:r>
              <a:rPr lang="en-US" sz="2400" b="1" dirty="0">
                <a:solidFill>
                  <a:schemeClr val="accent5">
                    <a:lumMod val="50000"/>
                  </a:schemeClr>
                </a:solidFill>
              </a:rPr>
              <a:t>War Reserve Materiel (WRM) Procedures</a:t>
            </a:r>
          </a:p>
        </p:txBody>
      </p:sp>
    </p:spTree>
    <p:extLst>
      <p:ext uri="{BB962C8B-B14F-4D97-AF65-F5344CB8AC3E}">
        <p14:creationId xmlns:p14="http://schemas.microsoft.com/office/powerpoint/2010/main" val="416051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3FCABA-02C9-41BB-BBE3-9B1E26EFE16F}"/>
              </a:ext>
            </a:extLst>
          </p:cNvPr>
          <p:cNvSpPr>
            <a:spLocks noGrp="1"/>
          </p:cNvSpPr>
          <p:nvPr>
            <p:ph type="title"/>
          </p:nvPr>
        </p:nvSpPr>
        <p:spPr/>
        <p:txBody>
          <a:bodyPr/>
          <a:lstStyle/>
          <a:p>
            <a:r>
              <a:rPr lang="en-US"/>
              <a:t>Agenda</a:t>
            </a:r>
          </a:p>
        </p:txBody>
      </p:sp>
      <p:sp>
        <p:nvSpPr>
          <p:cNvPr id="4" name="Slide Number Placeholder 3"/>
          <p:cNvSpPr>
            <a:spLocks noGrp="1"/>
          </p:cNvSpPr>
          <p:nvPr>
            <p:ph type="sldNum" sz="quarter" idx="12"/>
          </p:nvPr>
        </p:nvSpPr>
        <p:spPr/>
        <p:txBody>
          <a:bodyPr/>
          <a:lstStyle/>
          <a:p>
            <a:fld id="{0F70353F-5ECB-4B50-B3EA-C871EA4E3F32}" type="slidenum">
              <a:rPr lang="en-US" smtClean="0"/>
              <a:t>2</a:t>
            </a:fld>
            <a:endParaRPr lang="en-US"/>
          </a:p>
        </p:txBody>
      </p:sp>
      <p:sp>
        <p:nvSpPr>
          <p:cNvPr id="7" name="Text Placeholder 6">
            <a:extLst>
              <a:ext uri="{FF2B5EF4-FFF2-40B4-BE49-F238E27FC236}">
                <a16:creationId xmlns:a16="http://schemas.microsoft.com/office/drawing/2014/main" id="{3D7C93B7-3CC5-410F-A97B-995C1E0A8DD7}"/>
              </a:ext>
            </a:extLst>
          </p:cNvPr>
          <p:cNvSpPr>
            <a:spLocks noGrp="1"/>
          </p:cNvSpPr>
          <p:nvPr>
            <p:ph type="body" sz="quarter" idx="13"/>
          </p:nvPr>
        </p:nvSpPr>
        <p:spPr/>
        <p:txBody>
          <a:bodyPr/>
          <a:lstStyle/>
          <a:p>
            <a:r>
              <a:rPr lang="en-US" dirty="0">
                <a:latin typeface="Arial Narrow"/>
              </a:rPr>
              <a:t>Supply Team, DEDSO</a:t>
            </a:r>
            <a:br>
              <a:rPr lang="en-US" dirty="0"/>
            </a:br>
            <a:r>
              <a:rPr lang="en-US" dirty="0">
                <a:latin typeface="Arial Narrow"/>
              </a:rPr>
              <a:t>As of March 9, 2022,  Office DLA Slide</a:t>
            </a:r>
          </a:p>
        </p:txBody>
      </p:sp>
      <p:graphicFrame>
        <p:nvGraphicFramePr>
          <p:cNvPr id="3" name="Table 6">
            <a:extLst>
              <a:ext uri="{FF2B5EF4-FFF2-40B4-BE49-F238E27FC236}">
                <a16:creationId xmlns:a16="http://schemas.microsoft.com/office/drawing/2014/main" id="{990B05FF-5053-43B5-9F9E-5F6D41301CB6}"/>
              </a:ext>
            </a:extLst>
          </p:cNvPr>
          <p:cNvGraphicFramePr>
            <a:graphicFrameLocks noGrp="1"/>
          </p:cNvGraphicFramePr>
          <p:nvPr>
            <p:extLst>
              <p:ext uri="{D42A27DB-BD31-4B8C-83A1-F6EECF244321}">
                <p14:modId xmlns:p14="http://schemas.microsoft.com/office/powerpoint/2010/main" val="3999006361"/>
              </p:ext>
            </p:extLst>
          </p:nvPr>
        </p:nvGraphicFramePr>
        <p:xfrm>
          <a:off x="505691" y="1339523"/>
          <a:ext cx="8132617" cy="4847917"/>
        </p:xfrm>
        <a:graphic>
          <a:graphicData uri="http://schemas.openxmlformats.org/drawingml/2006/table">
            <a:tbl>
              <a:tblPr>
                <a:tableStyleId>{2D5ABB26-0587-4C30-8999-92F81FD0307C}</a:tableStyleId>
              </a:tblPr>
              <a:tblGrid>
                <a:gridCol w="1700456">
                  <a:extLst>
                    <a:ext uri="{9D8B030D-6E8A-4147-A177-3AD203B41FA5}">
                      <a16:colId xmlns:a16="http://schemas.microsoft.com/office/drawing/2014/main" val="20464353"/>
                    </a:ext>
                  </a:extLst>
                </a:gridCol>
                <a:gridCol w="6432161">
                  <a:extLst>
                    <a:ext uri="{9D8B030D-6E8A-4147-A177-3AD203B41FA5}">
                      <a16:colId xmlns:a16="http://schemas.microsoft.com/office/drawing/2014/main" val="1573860370"/>
                    </a:ext>
                  </a:extLst>
                </a:gridCol>
              </a:tblGrid>
              <a:tr h="451823">
                <a:tc>
                  <a:txBody>
                    <a:bodyPr/>
                    <a:lstStyle/>
                    <a:p>
                      <a:pPr algn="ctr"/>
                      <a:r>
                        <a:rPr lang="en-US" sz="1100" dirty="0"/>
                        <a:t>0845-0915</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marL="0" indent="0">
                        <a:spcAft>
                          <a:spcPts val="600"/>
                        </a:spcAft>
                        <a:buFont typeface="Arial" panose="020B0604020202020204" pitchFamily="34" charset="0"/>
                        <a:buNone/>
                      </a:pPr>
                      <a:r>
                        <a:rPr lang="en-US" sz="1100" b="1" dirty="0"/>
                        <a:t>Welcome, Admin, &amp; Introductions</a:t>
                      </a:r>
                    </a:p>
                    <a:p>
                      <a:pPr marL="457200" lvl="1" indent="0">
                        <a:spcAft>
                          <a:spcPts val="600"/>
                        </a:spcAft>
                        <a:buFont typeface="Arial" panose="020B0604020202020204" pitchFamily="34" charset="0"/>
                        <a:buNone/>
                      </a:pPr>
                      <a:r>
                        <a:rPr lang="en-US" sz="900" dirty="0"/>
                        <a:t>Dr. Gail Fuller Administrator, DEDSO / Mr. Nelson Alvarez, Acting Director, DEDSO / Dr. Linsey Saul, Chief Data &amp; Analytics Officer / DASD Logistics</a:t>
                      </a:r>
                      <a:endParaRPr lang="en-US" sz="900" i="1" dirty="0">
                        <a:solidFill>
                          <a:srgbClr val="FF0000"/>
                        </a:solidFill>
                      </a:endParaRPr>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35943890"/>
                  </a:ext>
                </a:extLst>
              </a:tr>
              <a:tr h="451823">
                <a:tc>
                  <a:txBody>
                    <a:bodyPr/>
                    <a:lstStyle/>
                    <a:p>
                      <a:pPr algn="ctr"/>
                      <a:r>
                        <a:rPr lang="en-US" sz="1100" dirty="0"/>
                        <a:t>0915-0945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100" b="1" kern="1200" dirty="0">
                          <a:solidFill>
                            <a:schemeClr val="tx1"/>
                          </a:solidFill>
                        </a:rPr>
                        <a:t>Action Item SPRC 21-1 and 21-2</a:t>
                      </a:r>
                    </a:p>
                    <a:p>
                      <a:pPr marL="45720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900" b="0" u="none" strike="noStrike" kern="1200" cap="none" spc="0" normalizeH="0" baseline="0" noProof="0" dirty="0">
                          <a:ln>
                            <a:noFill/>
                          </a:ln>
                          <a:effectLst/>
                          <a:uLnTx/>
                          <a:uFillTx/>
                        </a:rPr>
                        <a:t>Dr. Gail Fuller DEDSO</a:t>
                      </a:r>
                      <a:endParaRPr lang="en-US" sz="1100" b="1" kern="1200" dirty="0">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24727502"/>
                  </a:ext>
                </a:extLst>
              </a:tr>
              <a:tr h="451823">
                <a:tc>
                  <a:txBody>
                    <a:bodyPr/>
                    <a:lstStyle/>
                    <a:p>
                      <a:pPr algn="ctr"/>
                      <a:r>
                        <a:rPr lang="en-US" sz="1100" dirty="0"/>
                        <a:t>0945-1000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100" b="1" kern="1200" dirty="0">
                          <a:solidFill>
                            <a:schemeClr val="tx1"/>
                          </a:solidFill>
                        </a:rPr>
                        <a:t>Purpose Code Recap</a:t>
                      </a:r>
                    </a:p>
                    <a:p>
                      <a:pPr marL="45720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900" b="0" u="none" strike="noStrike" kern="1200" cap="none" spc="0" normalizeH="0" baseline="0" dirty="0">
                          <a:ln>
                            <a:noFill/>
                          </a:ln>
                          <a:solidFill>
                            <a:schemeClr val="tx1"/>
                          </a:solidFill>
                          <a:effectLst/>
                          <a:uLnTx/>
                          <a:uFillTx/>
                        </a:rPr>
                        <a:t>Mr. Rafael Gonzalez, DEDSO</a:t>
                      </a:r>
                      <a:endParaRPr kumimoji="0" lang="en-US" sz="900" b="0" i="0" u="none" strike="noStrike" kern="1200" cap="none" spc="0" normalizeH="0" baseline="0" dirty="0">
                        <a:ln>
                          <a:noFill/>
                        </a:ln>
                        <a:solidFill>
                          <a:schemeClr val="tx1"/>
                        </a:solidFill>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11186368"/>
                  </a:ext>
                </a:extLst>
              </a:tr>
              <a:tr h="451823">
                <a:tc>
                  <a:txBody>
                    <a:bodyPr/>
                    <a:lstStyle/>
                    <a:p>
                      <a:pPr algn="ctr"/>
                      <a:r>
                        <a:rPr lang="en-US" sz="1100" dirty="0"/>
                        <a:t>1000-1030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100" b="1" dirty="0"/>
                        <a:t>DLA Non-Cataloged Stock Numbers</a:t>
                      </a:r>
                    </a:p>
                    <a:p>
                      <a:pPr marL="45720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900" dirty="0"/>
                        <a:t>Ms. Amy Walker DLA / Mr. Rafael Gonzalez DEDSO, Services/Components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57470566"/>
                  </a:ext>
                </a:extLst>
              </a:tr>
              <a:tr h="311774">
                <a:tc>
                  <a:txBody>
                    <a:bodyPr/>
                    <a:lstStyle/>
                    <a:p>
                      <a:pPr algn="ctr"/>
                      <a:r>
                        <a:rPr lang="en-US" sz="1100" dirty="0"/>
                        <a:t>1030-1045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b="1" dirty="0"/>
                        <a:t>Break </a:t>
                      </a:r>
                      <a:endParaRPr lang="en-US" sz="1100" b="1"/>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8822057"/>
                  </a:ext>
                </a:extLst>
              </a:tr>
              <a:tr h="451823">
                <a:tc>
                  <a:txBody>
                    <a:bodyPr/>
                    <a:lstStyle/>
                    <a:p>
                      <a:pPr algn="ctr"/>
                      <a:r>
                        <a:rPr lang="en-US" sz="1100" dirty="0"/>
                        <a:t>1045-1100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100" b="1" u="none" strike="noStrike" kern="1200" cap="none" spc="0" normalizeH="0" baseline="0" noProof="0" dirty="0">
                          <a:ln>
                            <a:noFill/>
                          </a:ln>
                          <a:effectLst/>
                          <a:uLnTx/>
                          <a:uFillTx/>
                        </a:rPr>
                        <a:t>ADC 1160 Recommending and Authorizing Credit for Validated SDRs</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900" b="1" u="none" strike="noStrike" kern="1200" cap="none" spc="0" normalizeH="0" baseline="0" noProof="0" dirty="0">
                          <a:ln>
                            <a:noFill/>
                          </a:ln>
                          <a:effectLst/>
                          <a:uLnTx/>
                          <a:uFillTx/>
                        </a:rPr>
                        <a:t>            </a:t>
                      </a:r>
                      <a:r>
                        <a:rPr lang="en-US" sz="900" b="0" u="none" strike="noStrike" kern="1200" cap="none" spc="0" normalizeH="0" baseline="0" noProof="0" dirty="0">
                          <a:ln>
                            <a:noFill/>
                          </a:ln>
                          <a:effectLst/>
                          <a:uLnTx/>
                          <a:uFillTx/>
                        </a:rPr>
                        <a:t> Mr. </a:t>
                      </a:r>
                      <a:r>
                        <a:rPr kumimoji="0" lang="en-US" sz="900" b="0" u="none" strike="noStrike" kern="1200" cap="none" spc="0" normalizeH="0" baseline="0" noProof="0" dirty="0">
                          <a:ln>
                            <a:noFill/>
                          </a:ln>
                          <a:effectLst/>
                          <a:uLnTx/>
                          <a:uFillTx/>
                        </a:rPr>
                        <a:t>Troy Brown, DLA </a:t>
                      </a:r>
                      <a:r>
                        <a:rPr lang="en-US" sz="900" b="0" u="none" strike="noStrike" kern="1200" cap="none" spc="0" normalizeH="0" baseline="0" noProof="0" dirty="0">
                          <a:ln>
                            <a:noFill/>
                          </a:ln>
                          <a:effectLst/>
                          <a:uLnTx/>
                          <a:uFillTx/>
                        </a:rPr>
                        <a:t>/ Mr. Rafael Gonzalez DEDSO</a:t>
                      </a:r>
                      <a:endParaRPr kumimoji="0" lang="en-US" sz="900" b="0" i="0" u="none" strike="noStrike" kern="1200" cap="none" spc="0" normalizeH="0" baseline="0" noProof="0" dirty="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57285745"/>
                  </a:ext>
                </a:extLst>
              </a:tr>
              <a:tr h="451823">
                <a:tc>
                  <a:txBody>
                    <a:bodyPr/>
                    <a:lstStyle/>
                    <a:p>
                      <a:pPr algn="ctr"/>
                      <a:r>
                        <a:rPr lang="en-US" sz="1100" dirty="0"/>
                        <a:t>1100-1130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a:lnSpc>
                          <a:spcPct val="100000"/>
                        </a:lnSpc>
                        <a:spcBef>
                          <a:spcPts val="0"/>
                        </a:spcBef>
                        <a:spcAft>
                          <a:spcPts val="600"/>
                        </a:spcAft>
                        <a:buClrTx/>
                        <a:buSzTx/>
                        <a:buFont typeface="Arial" panose="020B0604020202020204" pitchFamily="34" charset="0"/>
                        <a:buNone/>
                      </a:pPr>
                      <a:r>
                        <a:rPr lang="en-US" sz="1100" b="1" u="none" strike="noStrike" kern="1200" cap="none" spc="0" normalizeH="0" baseline="0" noProof="0" dirty="0">
                          <a:ln>
                            <a:noFill/>
                          </a:ln>
                          <a:effectLst/>
                          <a:uLnTx/>
                          <a:uFillTx/>
                        </a:rPr>
                        <a:t>PDC 1408 Requisitions with Priority Designator Code 09-15 and Special Requirement Category 777</a:t>
                      </a:r>
                      <a:endParaRPr lang="en-US" sz="1100" b="1" i="0" u="none" strike="noStrike" kern="1200" cap="none" spc="0" normalizeH="0" baseline="0" noProof="0" dirty="0">
                        <a:ln>
                          <a:noFill/>
                        </a:ln>
                        <a:solidFill>
                          <a:schemeClr val="accent5">
                            <a:lumMod val="50000"/>
                          </a:schemeClr>
                        </a:solidFill>
                        <a:effectLst/>
                        <a:uLnTx/>
                        <a:uFillTx/>
                        <a:latin typeface="Calibri"/>
                      </a:endParaRP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900" b="1" u="none" strike="noStrike" kern="1200" cap="none" spc="0" normalizeH="0" baseline="0" noProof="0" dirty="0">
                          <a:ln>
                            <a:noFill/>
                          </a:ln>
                          <a:effectLst/>
                          <a:uLnTx/>
                          <a:uFillTx/>
                        </a:rPr>
                        <a:t>            </a:t>
                      </a:r>
                      <a:r>
                        <a:rPr lang="en-US" sz="900" b="0" u="none" strike="noStrike" kern="1200" cap="none" spc="0" normalizeH="0" baseline="0" noProof="0" dirty="0">
                          <a:ln>
                            <a:noFill/>
                          </a:ln>
                          <a:effectLst/>
                          <a:uLnTx/>
                          <a:uFillTx/>
                        </a:rPr>
                        <a:t>  Mr. Damian Alvarez, </a:t>
                      </a:r>
                      <a:r>
                        <a:rPr lang="en-US" sz="900" b="0" i="0" u="none" strike="noStrike" kern="1200" cap="none" spc="0" normalizeH="0" baseline="0" noProof="0" dirty="0">
                          <a:ln>
                            <a:noFill/>
                          </a:ln>
                          <a:effectLst/>
                          <a:uLnTx/>
                          <a:uFillTx/>
                          <a:latin typeface="Arial"/>
                        </a:rPr>
                        <a:t>NAVSUP WSS P&amp;D </a:t>
                      </a:r>
                      <a:r>
                        <a:rPr lang="en-US" sz="900" b="0" u="none" strike="noStrike" kern="1200" cap="none" spc="0" normalizeH="0" baseline="0" noProof="0" dirty="0">
                          <a:ln>
                            <a:noFill/>
                          </a:ln>
                          <a:effectLst/>
                          <a:uLnTx/>
                          <a:uFillTx/>
                        </a:rPr>
                        <a:t>/ Mr</a:t>
                      </a:r>
                      <a:r>
                        <a:rPr kumimoji="0" lang="en-US" sz="900" b="0" u="none" strike="noStrike" kern="1200" cap="none" spc="0" normalizeH="0" baseline="0" noProof="0" dirty="0">
                          <a:ln>
                            <a:noFill/>
                          </a:ln>
                          <a:effectLst/>
                          <a:uLnTx/>
                          <a:uFillTx/>
                        </a:rPr>
                        <a:t>. Richard Morrow, DEDSO</a:t>
                      </a:r>
                      <a:endParaRPr kumimoji="0" lang="en-US" sz="900" b="0" i="0" u="none" strike="noStrike" kern="1200" cap="none" spc="0" normalizeH="0" baseline="0" noProof="0" dirty="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076713"/>
                  </a:ext>
                </a:extLst>
              </a:tr>
              <a:tr h="451823">
                <a:tc>
                  <a:txBody>
                    <a:bodyPr/>
                    <a:lstStyle/>
                    <a:p>
                      <a:pPr algn="ctr"/>
                      <a:r>
                        <a:rPr lang="en-US" sz="1100" dirty="0"/>
                        <a:t>1130-1200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tx1"/>
                          </a:solidFill>
                          <a:latin typeface="+mn-lt"/>
                          <a:ea typeface="+mn-ea"/>
                          <a:cs typeface="+mn-cs"/>
                        </a:rPr>
                        <a:t>Lunch</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8641507"/>
                  </a:ext>
                </a:extLst>
              </a:tr>
              <a:tr h="451823">
                <a:tc>
                  <a:txBody>
                    <a:bodyPr/>
                    <a:lstStyle/>
                    <a:p>
                      <a:pPr algn="ctr"/>
                      <a:r>
                        <a:rPr lang="en-US" sz="1100" dirty="0"/>
                        <a:t>1200-1230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100" b="1" kern="1200" dirty="0">
                          <a:solidFill>
                            <a:schemeClr val="tx1"/>
                          </a:solidFill>
                        </a:rPr>
                        <a:t>Pseudo RIC</a:t>
                      </a:r>
                    </a:p>
                    <a:p>
                      <a:pPr marL="45720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900" kern="1200" dirty="0">
                          <a:solidFill>
                            <a:schemeClr val="tx1"/>
                          </a:solidFill>
                        </a:rPr>
                        <a:t>Ms. Tonja Carter / Mr. Richard Morrow, DEDSO</a:t>
                      </a:r>
                      <a:endParaRPr lang="en-US" sz="9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98057519"/>
                  </a:ext>
                </a:extLst>
              </a:tr>
              <a:tr h="451823">
                <a:tc>
                  <a:txBody>
                    <a:bodyPr/>
                    <a:lstStyle/>
                    <a:p>
                      <a:pPr algn="ctr"/>
                      <a:r>
                        <a:rPr lang="en-US" sz="1100" dirty="0"/>
                        <a:t>1230-1300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100" b="1" u="none" strike="noStrike" kern="1200" cap="none" spc="0" normalizeH="0" baseline="0" noProof="0" dirty="0">
                          <a:ln>
                            <a:noFill/>
                          </a:ln>
                          <a:effectLst/>
                          <a:uLnTx/>
                          <a:uFillTx/>
                        </a:rPr>
                        <a:t>Pseudo </a:t>
                      </a:r>
                      <a:r>
                        <a:rPr kumimoji="0" lang="en-US" sz="1100" b="1" u="none" strike="noStrike" kern="1200" cap="none" spc="0" normalizeH="0" baseline="0" noProof="0" dirty="0" err="1">
                          <a:ln>
                            <a:noFill/>
                          </a:ln>
                          <a:effectLst/>
                          <a:uLnTx/>
                          <a:uFillTx/>
                        </a:rPr>
                        <a:t>DoDAAC</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US" sz="900" b="0" u="none" strike="noStrike" kern="1200" cap="none" spc="0" normalizeH="0" baseline="0" noProof="0" dirty="0">
                          <a:ln>
                            <a:noFill/>
                          </a:ln>
                          <a:effectLst/>
                          <a:uLnTx/>
                          <a:uFillTx/>
                        </a:rPr>
                        <a:t>           </a:t>
                      </a:r>
                      <a:r>
                        <a:rPr lang="en-US" sz="900" b="0" u="none" strike="noStrike" kern="1200" cap="none" spc="0" normalizeH="0" baseline="0" noProof="0" dirty="0">
                          <a:ln>
                            <a:noFill/>
                          </a:ln>
                          <a:effectLst/>
                          <a:uLnTx/>
                          <a:uFillTx/>
                        </a:rPr>
                        <a:t>  </a:t>
                      </a:r>
                      <a:r>
                        <a:rPr kumimoji="0" lang="en-US" sz="900" b="0" u="none" strike="noStrike" kern="1200" cap="none" spc="0" normalizeH="0" baseline="0" noProof="0" dirty="0">
                          <a:ln>
                            <a:noFill/>
                          </a:ln>
                          <a:effectLst/>
                          <a:uLnTx/>
                          <a:uFillTx/>
                        </a:rPr>
                        <a:t> Ms. Tonja Carter /</a:t>
                      </a:r>
                      <a:r>
                        <a:rPr lang="en-US" sz="900" b="0" u="none" strike="noStrike" kern="1200" cap="none" spc="0" normalizeH="0" baseline="0" noProof="0" dirty="0">
                          <a:ln>
                            <a:noFill/>
                          </a:ln>
                          <a:effectLst/>
                          <a:uLnTx/>
                          <a:uFillTx/>
                        </a:rPr>
                        <a:t> Mr. Richard</a:t>
                      </a:r>
                      <a:r>
                        <a:rPr kumimoji="0" lang="en-US" sz="900" b="0" u="none" strike="noStrike" kern="1200" cap="none" spc="0" normalizeH="0" baseline="0" noProof="0" dirty="0">
                          <a:ln>
                            <a:noFill/>
                          </a:ln>
                          <a:effectLst/>
                          <a:uLnTx/>
                          <a:uFillTx/>
                        </a:rPr>
                        <a:t> Morrow, DEDSO</a:t>
                      </a:r>
                      <a:endParaRPr kumimoji="0" lang="en-US" sz="900" b="0" i="0" u="none" strike="noStrike" kern="1200" cap="none" spc="0" normalizeH="0" baseline="0" noProof="0" dirty="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80127073"/>
                  </a:ext>
                </a:extLst>
              </a:tr>
            </a:tbl>
          </a:graphicData>
        </a:graphic>
      </p:graphicFrame>
    </p:spTree>
    <p:extLst>
      <p:ext uri="{BB962C8B-B14F-4D97-AF65-F5344CB8AC3E}">
        <p14:creationId xmlns:p14="http://schemas.microsoft.com/office/powerpoint/2010/main" val="28613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17CECC8-5F2A-469F-AFE9-E6090E0F33C5}"/>
              </a:ext>
            </a:extLst>
          </p:cNvPr>
          <p:cNvSpPr>
            <a:spLocks noGrp="1"/>
          </p:cNvSpPr>
          <p:nvPr>
            <p:ph type="title"/>
          </p:nvPr>
        </p:nvSpPr>
        <p:spPr>
          <a:xfrm>
            <a:off x="3657600" y="175978"/>
            <a:ext cx="5029200" cy="822960"/>
          </a:xfrm>
        </p:spPr>
        <p:txBody>
          <a:bodyPr>
            <a:normAutofit/>
          </a:bodyPr>
          <a:lstStyle/>
          <a:p>
            <a:r>
              <a:rPr lang="en-US"/>
              <a:t>War Reserve Materiel (WRM) Procedures</a:t>
            </a:r>
          </a:p>
        </p:txBody>
      </p:sp>
      <p:sp>
        <p:nvSpPr>
          <p:cNvPr id="5" name="Content Placeholder 4">
            <a:extLst>
              <a:ext uri="{FF2B5EF4-FFF2-40B4-BE49-F238E27FC236}">
                <a16:creationId xmlns:a16="http://schemas.microsoft.com/office/drawing/2014/main" id="{445E1E46-1811-4C38-87A4-EC05A2E8E02A}"/>
              </a:ext>
            </a:extLst>
          </p:cNvPr>
          <p:cNvSpPr>
            <a:spLocks noGrp="1"/>
          </p:cNvSpPr>
          <p:nvPr>
            <p:ph idx="1"/>
          </p:nvPr>
        </p:nvSpPr>
        <p:spPr>
          <a:xfrm>
            <a:off x="257629" y="1350925"/>
            <a:ext cx="8646885" cy="5078733"/>
          </a:xfrm>
        </p:spPr>
        <p:txBody>
          <a:bodyPr vert="horz" lIns="91440" tIns="45720" rIns="91440" bIns="45720" rtlCol="0" anchor="t">
            <a:normAutofit fontScale="92500" lnSpcReduction="10000"/>
          </a:bodyPr>
          <a:lstStyle/>
          <a:p>
            <a:r>
              <a:rPr lang="en-US" dirty="0"/>
              <a:t>DLM 4000.25, Volume 2, Chapter 3 provides procedures on WRM </a:t>
            </a:r>
            <a:endParaRPr lang="en-US" dirty="0">
              <a:latin typeface="Arial"/>
              <a:cs typeface="Arial"/>
            </a:endParaRPr>
          </a:p>
          <a:p>
            <a:pPr lvl="1"/>
            <a:r>
              <a:rPr lang="en-US" dirty="0">
                <a:latin typeface="Arial"/>
                <a:cs typeface="Arial"/>
              </a:rPr>
              <a:t>This chapter addresses procedures applicable to WRM functions</a:t>
            </a:r>
          </a:p>
          <a:p>
            <a:pPr lvl="2"/>
            <a:r>
              <a:rPr lang="en-US" dirty="0">
                <a:latin typeface="Arial"/>
                <a:cs typeface="Arial"/>
              </a:rPr>
              <a:t>The WRM function is identified by the DLMS 830W transaction </a:t>
            </a:r>
            <a:endParaRPr lang="en-US" dirty="0">
              <a:cs typeface="Arial"/>
            </a:endParaRPr>
          </a:p>
          <a:p>
            <a:pPr lvl="2"/>
            <a:r>
              <a:rPr lang="en-US" dirty="0">
                <a:latin typeface="Arial"/>
                <a:cs typeface="Arial"/>
              </a:rPr>
              <a:t>Paragraph C3.2.4 states “the </a:t>
            </a:r>
            <a:r>
              <a:rPr lang="en-US" dirty="0">
                <a:solidFill>
                  <a:srgbClr val="000000"/>
                </a:solidFill>
                <a:latin typeface="Arial"/>
                <a:cs typeface="Arial"/>
              </a:rPr>
              <a:t>DoD Components shall send WRM data to reach IMMs by 15 February of each year and shall submit corrections and/or changes as required”</a:t>
            </a:r>
            <a:endParaRPr lang="en-US" dirty="0">
              <a:cs typeface="Arial"/>
            </a:endParaRPr>
          </a:p>
          <a:p>
            <a:pPr lvl="2"/>
            <a:endParaRPr lang="en-US" dirty="0">
              <a:cs typeface="Arial"/>
            </a:endParaRPr>
          </a:p>
          <a:p>
            <a:pPr lvl="1"/>
            <a:r>
              <a:rPr lang="en-US" dirty="0">
                <a:cs typeface="Arial"/>
              </a:rPr>
              <a:t>DEDSO would like clarification from the Services on the following:</a:t>
            </a:r>
            <a:endParaRPr lang="en-US" dirty="0">
              <a:ea typeface="+mn-lt"/>
              <a:cs typeface="+mn-lt"/>
            </a:endParaRPr>
          </a:p>
          <a:p>
            <a:pPr lvl="2"/>
            <a:r>
              <a:rPr lang="en-US" dirty="0"/>
              <a:t>Are the procedures identified in Volume 2, Chapter 3 still accurate? </a:t>
            </a:r>
            <a:endParaRPr lang="en-US" dirty="0">
              <a:cs typeface="Arial"/>
            </a:endParaRPr>
          </a:p>
          <a:p>
            <a:pPr lvl="2"/>
            <a:r>
              <a:rPr lang="en-US" dirty="0">
                <a:cs typeface="Arial"/>
              </a:rPr>
              <a:t>Are the Services using the DLMS 830W transaction? </a:t>
            </a:r>
          </a:p>
          <a:p>
            <a:pPr marL="914400" lvl="2" indent="0">
              <a:buNone/>
            </a:pPr>
            <a:endParaRPr lang="en-US" dirty="0">
              <a:cs typeface="Arial"/>
            </a:endParaRPr>
          </a:p>
          <a:p>
            <a:pPr lvl="1"/>
            <a:r>
              <a:rPr lang="en-US" dirty="0"/>
              <a:t>DEDSO reviewed 12 months of transactions routed to DAAS, and not able to find any 830W transactions </a:t>
            </a:r>
            <a:endParaRPr lang="en-US" dirty="0">
              <a:cs typeface="Arial"/>
            </a:endParaRPr>
          </a:p>
          <a:p>
            <a:pPr lvl="1"/>
            <a:endParaRPr lang="en-US" dirty="0"/>
          </a:p>
        </p:txBody>
      </p:sp>
      <p:sp>
        <p:nvSpPr>
          <p:cNvPr id="2" name="Slide Number Placeholder 1">
            <a:extLst>
              <a:ext uri="{FF2B5EF4-FFF2-40B4-BE49-F238E27FC236}">
                <a16:creationId xmlns:a16="http://schemas.microsoft.com/office/drawing/2014/main" id="{69712943-BE91-47AB-9C51-AE82C19224C5}"/>
              </a:ext>
            </a:extLst>
          </p:cNvPr>
          <p:cNvSpPr>
            <a:spLocks noGrp="1"/>
          </p:cNvSpPr>
          <p:nvPr>
            <p:ph type="sldNum" sz="quarter" idx="12"/>
          </p:nvPr>
        </p:nvSpPr>
        <p:spPr/>
        <p:txBody>
          <a:bodyPr/>
          <a:lstStyle/>
          <a:p>
            <a:fld id="{0F70353F-5ECB-4B50-B3EA-C871EA4E3F32}" type="slidenum">
              <a:rPr lang="en-US" smtClean="0"/>
              <a:t>20</a:t>
            </a:fld>
            <a:endParaRPr lang="en-US"/>
          </a:p>
        </p:txBody>
      </p:sp>
      <p:sp>
        <p:nvSpPr>
          <p:cNvPr id="6" name="Text Placeholder 5">
            <a:extLst>
              <a:ext uri="{FF2B5EF4-FFF2-40B4-BE49-F238E27FC236}">
                <a16:creationId xmlns:a16="http://schemas.microsoft.com/office/drawing/2014/main" id="{D705A754-642F-41CA-8DCC-7FB96FCA67A7}"/>
              </a:ext>
            </a:extLst>
          </p:cNvPr>
          <p:cNvSpPr>
            <a:spLocks noGrp="1"/>
          </p:cNvSpPr>
          <p:nvPr>
            <p:ph type="body" sz="quarter" idx="13"/>
          </p:nvPr>
        </p:nvSpPr>
        <p:spPr/>
        <p:txBody>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243776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6B140B-8039-4C7C-B471-EC4089433158}"/>
              </a:ext>
            </a:extLst>
          </p:cNvPr>
          <p:cNvSpPr>
            <a:spLocks noGrp="1"/>
          </p:cNvSpPr>
          <p:nvPr>
            <p:ph type="sldNum" sz="quarter" idx="12"/>
          </p:nvPr>
        </p:nvSpPr>
        <p:spPr/>
        <p:txBody>
          <a:bodyPr/>
          <a:lstStyle/>
          <a:p>
            <a:fld id="{0F70353F-5ECB-4B50-B3EA-C871EA4E3F32}" type="slidenum">
              <a:rPr lang="en-US" smtClean="0"/>
              <a:t>21</a:t>
            </a:fld>
            <a:endParaRPr lang="en-US"/>
          </a:p>
        </p:txBody>
      </p:sp>
      <p:sp>
        <p:nvSpPr>
          <p:cNvPr id="2" name="Title 1">
            <a:extLst>
              <a:ext uri="{FF2B5EF4-FFF2-40B4-BE49-F238E27FC236}">
                <a16:creationId xmlns:a16="http://schemas.microsoft.com/office/drawing/2014/main" id="{9DC2157C-13A4-4BD1-A0C1-855ECF65AB35}"/>
              </a:ext>
            </a:extLst>
          </p:cNvPr>
          <p:cNvSpPr>
            <a:spLocks noGrp="1"/>
          </p:cNvSpPr>
          <p:nvPr>
            <p:ph type="title" idx="4294967295"/>
          </p:nvPr>
        </p:nvSpPr>
        <p:spPr>
          <a:xfrm>
            <a:off x="2057400" y="3017044"/>
            <a:ext cx="5029200" cy="823912"/>
          </a:xfrm>
        </p:spPr>
        <p:txBody>
          <a:bodyPr/>
          <a:lstStyle/>
          <a:p>
            <a:r>
              <a:rPr lang="en-US" sz="2400" b="1" kern="1200" dirty="0"/>
              <a:t>Wrap Up/Action Items</a:t>
            </a:r>
            <a:endParaRPr lang="en-US" dirty="0"/>
          </a:p>
        </p:txBody>
      </p:sp>
    </p:spTree>
    <p:extLst>
      <p:ext uri="{BB962C8B-B14F-4D97-AF65-F5344CB8AC3E}">
        <p14:creationId xmlns:p14="http://schemas.microsoft.com/office/powerpoint/2010/main" val="133259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99055-083F-4F08-8AD5-1E7E464D147C}"/>
              </a:ext>
            </a:extLst>
          </p:cNvPr>
          <p:cNvSpPr>
            <a:spLocks noGrp="1"/>
          </p:cNvSpPr>
          <p:nvPr>
            <p:ph type="title"/>
          </p:nvPr>
        </p:nvSpPr>
        <p:spPr/>
        <p:txBody>
          <a:bodyPr/>
          <a:lstStyle/>
          <a:p>
            <a:r>
              <a:rPr lang="en-US" dirty="0"/>
              <a:t>Next PRC</a:t>
            </a:r>
          </a:p>
        </p:txBody>
      </p:sp>
      <p:sp>
        <p:nvSpPr>
          <p:cNvPr id="4" name="Content Placeholder 3">
            <a:extLst>
              <a:ext uri="{FF2B5EF4-FFF2-40B4-BE49-F238E27FC236}">
                <a16:creationId xmlns:a16="http://schemas.microsoft.com/office/drawing/2014/main" id="{045B1200-15BC-417A-9CD8-4A52966BC792}"/>
              </a:ext>
            </a:extLst>
          </p:cNvPr>
          <p:cNvSpPr>
            <a:spLocks noGrp="1"/>
          </p:cNvSpPr>
          <p:nvPr>
            <p:ph idx="1"/>
          </p:nvPr>
        </p:nvSpPr>
        <p:spPr/>
        <p:txBody>
          <a:bodyPr/>
          <a:lstStyle/>
          <a:p>
            <a:r>
              <a:rPr lang="en-US" dirty="0"/>
              <a:t>Supply PRC</a:t>
            </a:r>
          </a:p>
          <a:p>
            <a:pPr lvl="1"/>
            <a:r>
              <a:rPr lang="en-US" dirty="0"/>
              <a:t>July 2022</a:t>
            </a:r>
          </a:p>
          <a:p>
            <a:pPr lvl="1"/>
            <a:r>
              <a:rPr lang="en-US" dirty="0"/>
              <a:t>December 2022</a:t>
            </a:r>
          </a:p>
          <a:p>
            <a:r>
              <a:rPr lang="en-US" dirty="0"/>
              <a:t>Supply Discrepancy Reporting (SDR)</a:t>
            </a:r>
          </a:p>
          <a:p>
            <a:pPr lvl="1"/>
            <a:r>
              <a:rPr lang="en-US" dirty="0"/>
              <a:t>March 24, 2022</a:t>
            </a:r>
          </a:p>
          <a:p>
            <a:pPr lvl="1"/>
            <a:r>
              <a:rPr lang="en-US" dirty="0"/>
              <a:t>October 2022</a:t>
            </a:r>
          </a:p>
          <a:p>
            <a:r>
              <a:rPr lang="en-US" dirty="0"/>
              <a:t>Finance</a:t>
            </a:r>
          </a:p>
          <a:p>
            <a:pPr lvl="1"/>
            <a:r>
              <a:rPr lang="en-US" dirty="0"/>
              <a:t>May 4, 2022</a:t>
            </a:r>
          </a:p>
          <a:p>
            <a:pPr lvl="1"/>
            <a:r>
              <a:rPr lang="en-US" dirty="0"/>
              <a:t>November 2022</a:t>
            </a:r>
          </a:p>
        </p:txBody>
      </p:sp>
      <p:sp>
        <p:nvSpPr>
          <p:cNvPr id="2" name="Slide Number Placeholder 1">
            <a:extLst>
              <a:ext uri="{FF2B5EF4-FFF2-40B4-BE49-F238E27FC236}">
                <a16:creationId xmlns:a16="http://schemas.microsoft.com/office/drawing/2014/main" id="{AA674990-74A7-4F59-B67E-88D26049F7D0}"/>
              </a:ext>
            </a:extLst>
          </p:cNvPr>
          <p:cNvSpPr>
            <a:spLocks noGrp="1"/>
          </p:cNvSpPr>
          <p:nvPr>
            <p:ph type="sldNum" sz="quarter" idx="12"/>
          </p:nvPr>
        </p:nvSpPr>
        <p:spPr/>
        <p:txBody>
          <a:bodyPr/>
          <a:lstStyle/>
          <a:p>
            <a:fld id="{0F70353F-5ECB-4B50-B3EA-C871EA4E3F32}" type="slidenum">
              <a:rPr lang="en-US" smtClean="0"/>
              <a:t>22</a:t>
            </a:fld>
            <a:endParaRPr lang="en-US"/>
          </a:p>
        </p:txBody>
      </p:sp>
      <p:sp>
        <p:nvSpPr>
          <p:cNvPr id="6" name="Text Placeholder 5">
            <a:extLst>
              <a:ext uri="{FF2B5EF4-FFF2-40B4-BE49-F238E27FC236}">
                <a16:creationId xmlns:a16="http://schemas.microsoft.com/office/drawing/2014/main" id="{65B68D1C-2587-4730-A9AE-BEE0DE650B00}"/>
              </a:ext>
            </a:extLst>
          </p:cNvPr>
          <p:cNvSpPr>
            <a:spLocks noGrp="1"/>
          </p:cNvSpPr>
          <p:nvPr>
            <p:ph type="body" sz="quarter" idx="13"/>
          </p:nvPr>
        </p:nvSpPr>
        <p:spPr>
          <a:xfrm>
            <a:off x="0" y="6492240"/>
            <a:ext cx="2743200" cy="365760"/>
          </a:xfrm>
        </p:spPr>
        <p:txBody>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188760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8A134E-80AC-41E6-AF06-D2FE83CF5039}"/>
              </a:ext>
            </a:extLst>
          </p:cNvPr>
          <p:cNvSpPr>
            <a:spLocks noGrp="1"/>
          </p:cNvSpPr>
          <p:nvPr>
            <p:ph type="sldNum" sz="quarter" idx="12"/>
          </p:nvPr>
        </p:nvSpPr>
        <p:spPr/>
        <p:txBody>
          <a:bodyPr/>
          <a:lstStyle/>
          <a:p>
            <a:fld id="{0F70353F-5ECB-4B50-B3EA-C871EA4E3F32}" type="slidenum">
              <a:rPr lang="en-US" dirty="0" smtClean="0"/>
              <a:t>23</a:t>
            </a:fld>
            <a:endParaRPr lang="en-US" dirty="0"/>
          </a:p>
        </p:txBody>
      </p:sp>
    </p:spTree>
    <p:extLst>
      <p:ext uri="{BB962C8B-B14F-4D97-AF65-F5344CB8AC3E}">
        <p14:creationId xmlns:p14="http://schemas.microsoft.com/office/powerpoint/2010/main" val="59073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9" y="2979491"/>
            <a:ext cx="8220455" cy="438082"/>
          </a:xfrm>
        </p:spPr>
        <p:txBody>
          <a:bodyPr>
            <a:normAutofit fontScale="90000"/>
          </a:bodyPr>
          <a:lstStyle/>
          <a:p>
            <a:r>
              <a:rPr lang="en-US" sz="3300" dirty="0"/>
              <a:t>BACKUP</a:t>
            </a:r>
          </a:p>
        </p:txBody>
      </p:sp>
    </p:spTree>
    <p:extLst>
      <p:ext uri="{BB962C8B-B14F-4D97-AF65-F5344CB8AC3E}">
        <p14:creationId xmlns:p14="http://schemas.microsoft.com/office/powerpoint/2010/main" val="113862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43087" y="1092144"/>
            <a:ext cx="6948488" cy="415498"/>
          </a:xfrm>
          <a:prstGeom prst="rect">
            <a:avLst/>
          </a:prstGeom>
        </p:spPr>
        <p:txBody>
          <a:bodyPr wrap="square">
            <a:spAutoFit/>
          </a:bodyPr>
          <a:lstStyle/>
          <a:p>
            <a:pPr eaLnBrk="1" hangingPunct="1"/>
            <a:r>
              <a:rPr lang="en-US" sz="2100" dirty="0">
                <a:solidFill>
                  <a:schemeClr val="tx1"/>
                </a:solidFill>
                <a:ea typeface="+mn-ea"/>
                <a:cs typeface="Times New Roman" panose="02020603050405020304" pitchFamily="18" charset="0"/>
              </a:rPr>
              <a:t>Federal Law and Policies</a:t>
            </a:r>
          </a:p>
        </p:txBody>
      </p:sp>
      <p:sp>
        <p:nvSpPr>
          <p:cNvPr id="4" name="Content Placeholder 3"/>
          <p:cNvSpPr>
            <a:spLocks noGrp="1"/>
          </p:cNvSpPr>
          <p:nvPr>
            <p:ph idx="4294967295"/>
          </p:nvPr>
        </p:nvSpPr>
        <p:spPr>
          <a:xfrm>
            <a:off x="144846" y="3412876"/>
            <a:ext cx="3772422" cy="2380059"/>
          </a:xfrm>
          <a:prstGeom prst="rect">
            <a:avLst/>
          </a:prstGeom>
        </p:spPr>
        <p:txBody>
          <a:bodyPr>
            <a:normAutofit fontScale="92500" lnSpcReduction="10000"/>
          </a:bodyPr>
          <a:lstStyle/>
          <a:p>
            <a:pPr marL="0" indent="0">
              <a:buNone/>
            </a:pPr>
            <a:r>
              <a:rPr lang="en-US" sz="900" b="1" dirty="0" err="1"/>
              <a:t>DoDM</a:t>
            </a:r>
            <a:r>
              <a:rPr lang="en-US" sz="900" b="1" dirty="0"/>
              <a:t> 4140.01 Volume 2, DoD Supply Chain Materiel Mgt. Procedures Enclosure 3 </a:t>
            </a:r>
          </a:p>
          <a:p>
            <a:pPr marL="0" indent="0">
              <a:buNone/>
            </a:pPr>
            <a:r>
              <a:rPr lang="en-US" sz="825" dirty="0"/>
              <a:t>Section 2 Provisioning</a:t>
            </a:r>
          </a:p>
          <a:p>
            <a:pPr marL="177404" lvl="1" indent="0">
              <a:buNone/>
            </a:pPr>
            <a:r>
              <a:rPr lang="en-US" sz="825" dirty="0"/>
              <a:t>(c) In accordance with section 2451 of Reference (e), catalog items repeatedly used, bought, stocked, or distributed. Generally, catalog new items before first units are equipped. </a:t>
            </a:r>
            <a:r>
              <a:rPr lang="en-US" sz="825" dirty="0">
                <a:highlight>
                  <a:srgbClr val="FFFF00"/>
                </a:highlight>
              </a:rPr>
              <a:t>Emphasize reduction of the variety of parts and associated documentation </a:t>
            </a:r>
            <a:r>
              <a:rPr lang="en-US" sz="825" dirty="0"/>
              <a:t>required by weapon systems or end items through provisioning screening.</a:t>
            </a:r>
          </a:p>
          <a:p>
            <a:pPr marL="0" indent="0">
              <a:buNone/>
            </a:pPr>
            <a:r>
              <a:rPr lang="en-US" sz="825" dirty="0"/>
              <a:t>Section 6 Material </a:t>
            </a:r>
            <a:r>
              <a:rPr lang="en-US" sz="825" dirty="0" err="1"/>
              <a:t>Stockage</a:t>
            </a:r>
            <a:r>
              <a:rPr lang="en-US" sz="825" dirty="0"/>
              <a:t> Computations</a:t>
            </a:r>
          </a:p>
          <a:p>
            <a:pPr marL="298847" lvl="1" indent="-121444">
              <a:buNone/>
            </a:pPr>
            <a:r>
              <a:rPr lang="en-US" sz="825" dirty="0"/>
              <a:t>f. Non-Stocked Items</a:t>
            </a:r>
          </a:p>
          <a:p>
            <a:pPr marL="342900" lvl="2" indent="0">
              <a:buNone/>
            </a:pPr>
            <a:r>
              <a:rPr lang="en-US" sz="825" dirty="0"/>
              <a:t>(1) No stockage level is authorized</a:t>
            </a:r>
          </a:p>
          <a:p>
            <a:pPr marL="342900" lvl="2" indent="0">
              <a:buNone/>
            </a:pPr>
            <a:r>
              <a:rPr lang="en-US" sz="825" dirty="0"/>
              <a:t>(2) Materiel managers initiate the procurement upon receipt of a valid requisition at the wholesale level or a demand signal. At the retail level, materiel managers initiate the requisition quantity upon receipt of a valid demand and normally limit it to the customer demand quantity. Exceptions are allowed on an individual item basis, but must be held to a minimum.</a:t>
            </a:r>
          </a:p>
          <a:p>
            <a:pPr marL="0" indent="0">
              <a:buNone/>
            </a:pPr>
            <a:endParaRPr lang="en-US" sz="825" dirty="0"/>
          </a:p>
        </p:txBody>
      </p:sp>
      <p:sp>
        <p:nvSpPr>
          <p:cNvPr id="6" name="Content Placeholder 3"/>
          <p:cNvSpPr txBox="1">
            <a:spLocks/>
          </p:cNvSpPr>
          <p:nvPr/>
        </p:nvSpPr>
        <p:spPr>
          <a:xfrm>
            <a:off x="3938452" y="3378333"/>
            <a:ext cx="5140233" cy="3972673"/>
          </a:xfrm>
          <a:prstGeom prst="rect">
            <a:avLst/>
          </a:prstGeom>
        </p:spPr>
        <p:txBody>
          <a:bodyPr/>
          <a:lstStyle>
            <a:lvl1pPr marL="342891" indent="-342891"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b="1" dirty="0" err="1"/>
              <a:t>DoDM</a:t>
            </a:r>
            <a:r>
              <a:rPr lang="en-US" sz="1050" b="1" dirty="0"/>
              <a:t> 4140.01-V8, February 10, 2014</a:t>
            </a:r>
          </a:p>
          <a:p>
            <a:pPr marL="0" indent="0">
              <a:buNone/>
            </a:pPr>
            <a:r>
              <a:rPr lang="en-US" sz="900" dirty="0"/>
              <a:t>1. CATALOGING</a:t>
            </a:r>
          </a:p>
          <a:p>
            <a:pPr marL="0" indent="0">
              <a:buNone/>
            </a:pPr>
            <a:r>
              <a:rPr lang="en-US" sz="900" dirty="0"/>
              <a:t>a. Management of the Federal Catalog</a:t>
            </a:r>
          </a:p>
          <a:p>
            <a:pPr marL="213122" lvl="1" indent="0">
              <a:buNone/>
            </a:pPr>
            <a:r>
              <a:rPr lang="en-US" sz="825" dirty="0"/>
              <a:t>(1) DoD Components will catalog items using the processes instituted by the FCP in accordance with the mandates in Chapter 145 of Title 10, United States Code (Reference (j)) to:</a:t>
            </a:r>
          </a:p>
          <a:p>
            <a:pPr marL="213122" lvl="1" indent="0">
              <a:buNone/>
            </a:pPr>
            <a:r>
              <a:rPr lang="en-US" sz="825" dirty="0"/>
              <a:t>(a) Uniformly identify items to preclude or eliminate different identifications of like items; to reveal interchangeability among items.</a:t>
            </a:r>
          </a:p>
          <a:p>
            <a:pPr marL="213122" lvl="1" indent="0">
              <a:buNone/>
            </a:pPr>
            <a:r>
              <a:rPr lang="en-US" sz="825" dirty="0"/>
              <a:t>(b) Aid in parts standardization; facilitate intra- and inter-departmental logistics support.</a:t>
            </a:r>
          </a:p>
          <a:p>
            <a:pPr marL="213122" lvl="1" indent="0">
              <a:buNone/>
            </a:pPr>
            <a:r>
              <a:rPr lang="en-US" sz="825" dirty="0"/>
              <a:t>(c) </a:t>
            </a:r>
            <a:r>
              <a:rPr lang="en-US" sz="825" dirty="0">
                <a:highlight>
                  <a:srgbClr val="FFFF00"/>
                </a:highlight>
              </a:rPr>
              <a:t>Improve materiel management and military effectiveness by promoting efficiency and economy in logistics operations</a:t>
            </a:r>
            <a:r>
              <a:rPr lang="en-US" sz="825" dirty="0"/>
              <a:t>.</a:t>
            </a:r>
          </a:p>
          <a:p>
            <a:pPr marL="0" indent="0">
              <a:buNone/>
            </a:pPr>
            <a:r>
              <a:rPr lang="en-US" sz="900" dirty="0"/>
              <a:t>b. Catalog Procedures</a:t>
            </a:r>
          </a:p>
          <a:p>
            <a:pPr marL="213122" lvl="1" indent="0">
              <a:buNone/>
            </a:pPr>
            <a:r>
              <a:rPr lang="en-US" sz="825" dirty="0"/>
              <a:t>(1) DoD Components catalog each item recurrently used, bought, stocked, or distributed by the DoD and follow FCS processes to catalog the items in FLIS. Cataloging includes naming and describing the item, classifying it, and assigning it one distinctive combination of numerals for use throughout the DoD.</a:t>
            </a:r>
          </a:p>
          <a:p>
            <a:pPr marL="213122" lvl="1" indent="0">
              <a:buNone/>
            </a:pPr>
            <a:r>
              <a:rPr lang="en-US" sz="825" dirty="0"/>
              <a:t>(2) The acquisition program manager ensures that new items introduced as part of a new system acquisition program are catalogued.</a:t>
            </a:r>
          </a:p>
          <a:p>
            <a:pPr marL="0" indent="0">
              <a:buNone/>
            </a:pPr>
            <a:endParaRPr lang="en-US" sz="900" dirty="0"/>
          </a:p>
        </p:txBody>
      </p:sp>
      <p:sp>
        <p:nvSpPr>
          <p:cNvPr id="7" name="Content Placeholder 3"/>
          <p:cNvSpPr txBox="1">
            <a:spLocks/>
          </p:cNvSpPr>
          <p:nvPr/>
        </p:nvSpPr>
        <p:spPr>
          <a:xfrm>
            <a:off x="123662" y="1725614"/>
            <a:ext cx="8854309" cy="1710911"/>
          </a:xfrm>
          <a:prstGeom prst="rect">
            <a:avLst/>
          </a:prstGeom>
          <a:ln>
            <a:noFill/>
          </a:ln>
        </p:spPr>
        <p:txBody>
          <a:bodyPr/>
          <a:lstStyle>
            <a:lvl1pPr marL="342891" indent="-342891"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b="1" dirty="0"/>
              <a:t>Title 10 U.S. Code § 2451 - Defense Supply Management</a:t>
            </a:r>
          </a:p>
          <a:p>
            <a:pPr marL="177404" lvl="1" indent="0">
              <a:buNone/>
            </a:pPr>
            <a:r>
              <a:rPr lang="en-US" sz="900" dirty="0"/>
              <a:t>(b) In cataloging, the Secretary shall name, describe, classify, and number each item recurrently used, bought, stocked, or distributed by the Department of Defense, so that </a:t>
            </a:r>
            <a:r>
              <a:rPr lang="en-US" sz="900" dirty="0">
                <a:highlight>
                  <a:srgbClr val="FFFF00"/>
                </a:highlight>
              </a:rPr>
              <a:t>only one distinctive combination of letters or numerals, or both, identifies the same item throughout the Department </a:t>
            </a:r>
            <a:r>
              <a:rPr lang="en-US" sz="900" dirty="0"/>
              <a:t>of Defense. </a:t>
            </a:r>
          </a:p>
          <a:p>
            <a:pPr marL="177404" lvl="1" indent="0">
              <a:buNone/>
            </a:pPr>
            <a:r>
              <a:rPr lang="en-US" sz="900" dirty="0"/>
              <a:t>(c) In standardizing supplies the Secretary shall, to the highest degree practicable— </a:t>
            </a:r>
          </a:p>
          <a:p>
            <a:pPr marL="641747" lvl="2" indent="-298847">
              <a:buNone/>
            </a:pPr>
            <a:r>
              <a:rPr lang="en-US" sz="825" dirty="0"/>
              <a:t>(1) standardize items used throughout the Department of Defense by developing and using single specifications, eliminating overlapping and duplicate specifications, and reducing the number of sizes and kinds of items that are generally similar;</a:t>
            </a:r>
          </a:p>
          <a:p>
            <a:pPr marL="0" indent="0">
              <a:buNone/>
            </a:pPr>
            <a:r>
              <a:rPr lang="en-US" sz="1200" b="1" dirty="0"/>
              <a:t> </a:t>
            </a:r>
            <a:r>
              <a:rPr lang="en-US" sz="1050" b="1" dirty="0"/>
              <a:t>10 U.S. Code § 2454 - Supply Catalog: New or Obsolete Items</a:t>
            </a:r>
          </a:p>
          <a:p>
            <a:pPr marL="177404" lvl="1" indent="0">
              <a:buNone/>
            </a:pPr>
            <a:r>
              <a:rPr lang="en-US" sz="900" dirty="0"/>
              <a:t>(a) After any part of the supply catalog described in section 2451 of this title is distributed, and with respect to the kinds of items covered by that part, only the items listed in it may be procured for recurrent use in the Department of Defense. However, a military department may acquire any new item that is necessary to carry out its mission. </a:t>
            </a:r>
            <a:r>
              <a:rPr lang="en-US" sz="900" dirty="0">
                <a:highlight>
                  <a:srgbClr val="FFFF00"/>
                </a:highlight>
              </a:rPr>
              <a:t>As soon as such an item is acquired, it shall be submitted to the Secretary for inclusion in the catalog </a:t>
            </a:r>
            <a:r>
              <a:rPr lang="en-US" sz="900" dirty="0"/>
              <a:t>and the standardization program</a:t>
            </a:r>
          </a:p>
        </p:txBody>
      </p:sp>
      <p:cxnSp>
        <p:nvCxnSpPr>
          <p:cNvPr id="3" name="Straight Connector 2"/>
          <p:cNvCxnSpPr/>
          <p:nvPr/>
        </p:nvCxnSpPr>
        <p:spPr>
          <a:xfrm>
            <a:off x="319254" y="3412876"/>
            <a:ext cx="846312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746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6F67-D8D9-46E0-8D05-8BBCD69BCD6A}"/>
              </a:ext>
            </a:extLst>
          </p:cNvPr>
          <p:cNvSpPr>
            <a:spLocks noGrp="1"/>
          </p:cNvSpPr>
          <p:nvPr>
            <p:ph type="title"/>
          </p:nvPr>
        </p:nvSpPr>
        <p:spPr/>
        <p:txBody>
          <a:bodyPr/>
          <a:lstStyle/>
          <a:p>
            <a:r>
              <a:rPr lang="en-US" dirty="0"/>
              <a:t>Agenda cont.</a:t>
            </a:r>
          </a:p>
        </p:txBody>
      </p:sp>
      <p:sp>
        <p:nvSpPr>
          <p:cNvPr id="4" name="Slide Number Placeholder 3">
            <a:extLst>
              <a:ext uri="{FF2B5EF4-FFF2-40B4-BE49-F238E27FC236}">
                <a16:creationId xmlns:a16="http://schemas.microsoft.com/office/drawing/2014/main" id="{BD5D3D41-954C-4AD5-8369-506195AEE60D}"/>
              </a:ext>
            </a:extLst>
          </p:cNvPr>
          <p:cNvSpPr>
            <a:spLocks noGrp="1"/>
          </p:cNvSpPr>
          <p:nvPr>
            <p:ph type="sldNum" sz="quarter" idx="12"/>
          </p:nvPr>
        </p:nvSpPr>
        <p:spPr/>
        <p:txBody>
          <a:bodyPr/>
          <a:lstStyle/>
          <a:p>
            <a:fld id="{0F70353F-5ECB-4B50-B3EA-C871EA4E3F32}" type="slidenum">
              <a:rPr lang="en-US" smtClean="0"/>
              <a:t>3</a:t>
            </a:fld>
            <a:endParaRPr lang="en-US"/>
          </a:p>
        </p:txBody>
      </p:sp>
      <p:graphicFrame>
        <p:nvGraphicFramePr>
          <p:cNvPr id="6" name="Table 5">
            <a:extLst>
              <a:ext uri="{FF2B5EF4-FFF2-40B4-BE49-F238E27FC236}">
                <a16:creationId xmlns:a16="http://schemas.microsoft.com/office/drawing/2014/main" id="{0876F2DB-1E7C-47F7-97A8-85DDFF205EFF}"/>
              </a:ext>
            </a:extLst>
          </p:cNvPr>
          <p:cNvGraphicFramePr>
            <a:graphicFrameLocks noGrp="1"/>
          </p:cNvGraphicFramePr>
          <p:nvPr>
            <p:extLst>
              <p:ext uri="{D42A27DB-BD31-4B8C-83A1-F6EECF244321}">
                <p14:modId xmlns:p14="http://schemas.microsoft.com/office/powerpoint/2010/main" val="2739931727"/>
              </p:ext>
            </p:extLst>
          </p:nvPr>
        </p:nvGraphicFramePr>
        <p:xfrm>
          <a:off x="457200" y="1463675"/>
          <a:ext cx="8132617" cy="924263"/>
        </p:xfrm>
        <a:graphic>
          <a:graphicData uri="http://schemas.openxmlformats.org/drawingml/2006/table">
            <a:tbl>
              <a:tblPr>
                <a:tableStyleId>{2D5ABB26-0587-4C30-8999-92F81FD0307C}</a:tableStyleId>
              </a:tblPr>
              <a:tblGrid>
                <a:gridCol w="1700456">
                  <a:extLst>
                    <a:ext uri="{9D8B030D-6E8A-4147-A177-3AD203B41FA5}">
                      <a16:colId xmlns:a16="http://schemas.microsoft.com/office/drawing/2014/main" val="12547187"/>
                    </a:ext>
                  </a:extLst>
                </a:gridCol>
                <a:gridCol w="6432161">
                  <a:extLst>
                    <a:ext uri="{9D8B030D-6E8A-4147-A177-3AD203B41FA5}">
                      <a16:colId xmlns:a16="http://schemas.microsoft.com/office/drawing/2014/main" val="1774262480"/>
                    </a:ext>
                  </a:extLst>
                </a:gridCol>
              </a:tblGrid>
              <a:tr h="451823">
                <a:tc>
                  <a:txBody>
                    <a:bodyPr/>
                    <a:lstStyle/>
                    <a:p>
                      <a:pPr algn="ctr"/>
                      <a:r>
                        <a:rPr lang="en-US" sz="1100" dirty="0"/>
                        <a:t>1300-1330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a:lnSpc>
                          <a:spcPct val="100000"/>
                        </a:lnSpc>
                        <a:spcBef>
                          <a:spcPts val="0"/>
                        </a:spcBef>
                        <a:spcAft>
                          <a:spcPts val="600"/>
                        </a:spcAft>
                        <a:buNone/>
                      </a:pPr>
                      <a:r>
                        <a:rPr lang="en-US" sz="1100" b="1" u="none" strike="noStrike" noProof="0" dirty="0">
                          <a:solidFill>
                            <a:schemeClr val="tx1"/>
                          </a:solidFill>
                        </a:rPr>
                        <a:t>War Materiel Requirements (WRM) Procedures</a:t>
                      </a:r>
                      <a:endParaRPr kumimoji="0" lang="en-US" sz="1100" b="1" u="none" strike="noStrike" kern="1200" cap="none" spc="0" normalizeH="0" baseline="0" noProof="0" dirty="0">
                        <a:ln>
                          <a:noFill/>
                        </a:ln>
                        <a:solidFill>
                          <a:schemeClr val="tx1"/>
                        </a:solidFill>
                        <a:effectLst/>
                        <a:uLnTx/>
                        <a:uFillTx/>
                      </a:endParaRPr>
                    </a:p>
                    <a:p>
                      <a:pPr marL="457200" marR="0" lvl="1" indent="0" algn="l">
                        <a:lnSpc>
                          <a:spcPct val="100000"/>
                        </a:lnSpc>
                        <a:spcBef>
                          <a:spcPts val="0"/>
                        </a:spcBef>
                        <a:spcAft>
                          <a:spcPts val="600"/>
                        </a:spcAft>
                        <a:buNone/>
                      </a:pPr>
                      <a:r>
                        <a:rPr kumimoji="0" lang="en-US" sz="900" b="0" u="none" strike="noStrike" kern="1200" cap="none" spc="0" normalizeH="0" baseline="0" noProof="0" dirty="0">
                          <a:ln>
                            <a:noFill/>
                          </a:ln>
                          <a:effectLst/>
                          <a:uLnTx/>
                          <a:uFillTx/>
                        </a:rPr>
                        <a:t>Ms. Tonja Carter, DEDSO</a:t>
                      </a:r>
                      <a:endParaRPr kumimoji="0" lang="en-US" sz="900" b="0" i="0" u="none" strike="noStrike" kern="1200" cap="none" spc="0" normalizeH="0" baseline="0" noProof="0" dirty="0">
                        <a:ln>
                          <a:noFill/>
                        </a:ln>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81754825"/>
                  </a:ext>
                </a:extLst>
              </a:tr>
              <a:tr h="451823">
                <a:tc>
                  <a:txBody>
                    <a:bodyPr/>
                    <a:lstStyle/>
                    <a:p>
                      <a:pPr algn="ctr"/>
                      <a:r>
                        <a:rPr lang="en-US" sz="1100" dirty="0"/>
                        <a:t>1330-1400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rPr>
                        <a:t>Wrap Up/Action Items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499669574"/>
                  </a:ext>
                </a:extLst>
              </a:tr>
            </a:tbl>
          </a:graphicData>
        </a:graphic>
      </p:graphicFrame>
      <p:sp>
        <p:nvSpPr>
          <p:cNvPr id="7" name="Text Placeholder 6">
            <a:extLst>
              <a:ext uri="{FF2B5EF4-FFF2-40B4-BE49-F238E27FC236}">
                <a16:creationId xmlns:a16="http://schemas.microsoft.com/office/drawing/2014/main" id="{1DD103A1-88A3-4D49-8799-F6A6CC272FF2}"/>
              </a:ext>
            </a:extLst>
          </p:cNvPr>
          <p:cNvSpPr>
            <a:spLocks noGrp="1"/>
          </p:cNvSpPr>
          <p:nvPr>
            <p:ph type="body" sz="quarter" idx="13"/>
          </p:nvPr>
        </p:nvSpPr>
        <p:spPr>
          <a:xfrm>
            <a:off x="0" y="6492240"/>
            <a:ext cx="2743200" cy="365760"/>
          </a:xfrm>
        </p:spPr>
        <p:txBody>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195582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Action Items </a:t>
            </a:r>
            <a:br>
              <a:rPr lang="en-US"/>
            </a:br>
            <a:r>
              <a:rPr lang="en-US"/>
              <a:t>SPRC 21-1 and SRPC 21-2</a:t>
            </a:r>
          </a:p>
        </p:txBody>
      </p:sp>
      <p:graphicFrame>
        <p:nvGraphicFramePr>
          <p:cNvPr id="6" name="Content Placeholder 5">
            <a:extLst>
              <a:ext uri="{FF2B5EF4-FFF2-40B4-BE49-F238E27FC236}">
                <a16:creationId xmlns:a16="http://schemas.microsoft.com/office/drawing/2014/main" id="{BD9EA634-A2CD-41F1-B560-DA91AB963647}"/>
              </a:ext>
            </a:extLst>
          </p:cNvPr>
          <p:cNvGraphicFramePr>
            <a:graphicFrameLocks noGrp="1"/>
          </p:cNvGraphicFramePr>
          <p:nvPr>
            <p:ph idx="1"/>
            <p:extLst>
              <p:ext uri="{D42A27DB-BD31-4B8C-83A1-F6EECF244321}">
                <p14:modId xmlns:p14="http://schemas.microsoft.com/office/powerpoint/2010/main" val="1231953429"/>
              </p:ext>
            </p:extLst>
          </p:nvPr>
        </p:nvGraphicFramePr>
        <p:xfrm>
          <a:off x="308918" y="1831271"/>
          <a:ext cx="8526163" cy="3327325"/>
        </p:xfrm>
        <a:graphic>
          <a:graphicData uri="http://schemas.openxmlformats.org/drawingml/2006/table">
            <a:tbl>
              <a:tblPr firstRow="1" firstCol="1" bandRow="1">
                <a:tableStyleId>{5C22544A-7EE6-4342-B048-85BDC9FD1C3A}</a:tableStyleId>
              </a:tblPr>
              <a:tblGrid>
                <a:gridCol w="668268">
                  <a:extLst>
                    <a:ext uri="{9D8B030D-6E8A-4147-A177-3AD203B41FA5}">
                      <a16:colId xmlns:a16="http://schemas.microsoft.com/office/drawing/2014/main" val="586017898"/>
                    </a:ext>
                  </a:extLst>
                </a:gridCol>
                <a:gridCol w="843376">
                  <a:extLst>
                    <a:ext uri="{9D8B030D-6E8A-4147-A177-3AD203B41FA5}">
                      <a16:colId xmlns:a16="http://schemas.microsoft.com/office/drawing/2014/main" val="2275053329"/>
                    </a:ext>
                  </a:extLst>
                </a:gridCol>
                <a:gridCol w="2521235">
                  <a:extLst>
                    <a:ext uri="{9D8B030D-6E8A-4147-A177-3AD203B41FA5}">
                      <a16:colId xmlns:a16="http://schemas.microsoft.com/office/drawing/2014/main" val="1306303886"/>
                    </a:ext>
                  </a:extLst>
                </a:gridCol>
                <a:gridCol w="1019727">
                  <a:extLst>
                    <a:ext uri="{9D8B030D-6E8A-4147-A177-3AD203B41FA5}">
                      <a16:colId xmlns:a16="http://schemas.microsoft.com/office/drawing/2014/main" val="3110373266"/>
                    </a:ext>
                  </a:extLst>
                </a:gridCol>
                <a:gridCol w="1057758">
                  <a:extLst>
                    <a:ext uri="{9D8B030D-6E8A-4147-A177-3AD203B41FA5}">
                      <a16:colId xmlns:a16="http://schemas.microsoft.com/office/drawing/2014/main" val="2588965513"/>
                    </a:ext>
                  </a:extLst>
                </a:gridCol>
                <a:gridCol w="769279">
                  <a:extLst>
                    <a:ext uri="{9D8B030D-6E8A-4147-A177-3AD203B41FA5}">
                      <a16:colId xmlns:a16="http://schemas.microsoft.com/office/drawing/2014/main" val="1760617211"/>
                    </a:ext>
                  </a:extLst>
                </a:gridCol>
                <a:gridCol w="1646520">
                  <a:extLst>
                    <a:ext uri="{9D8B030D-6E8A-4147-A177-3AD203B41FA5}">
                      <a16:colId xmlns:a16="http://schemas.microsoft.com/office/drawing/2014/main" val="3493676897"/>
                    </a:ext>
                  </a:extLst>
                </a:gridCol>
              </a:tblGrid>
              <a:tr h="320218">
                <a:tc>
                  <a:txBody>
                    <a:bodyPr/>
                    <a:lstStyle/>
                    <a:p>
                      <a:pPr marL="0" marR="0" algn="ctr">
                        <a:spcBef>
                          <a:spcPts val="100"/>
                        </a:spcBef>
                        <a:spcAft>
                          <a:spcPts val="100"/>
                        </a:spcAft>
                      </a:pPr>
                      <a:r>
                        <a:rPr lang="en-US" sz="1000">
                          <a:effectLst/>
                        </a:rPr>
                        <a:t>No</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SPRC Ref.</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Action Item</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Responsibility</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Target Due Date</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Status</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ctr">
                        <a:spcBef>
                          <a:spcPts val="100"/>
                        </a:spcBef>
                        <a:spcAft>
                          <a:spcPts val="100"/>
                        </a:spcAft>
                      </a:pPr>
                      <a:r>
                        <a:rPr lang="en-US" sz="1000">
                          <a:effectLst/>
                        </a:rPr>
                        <a:t>Notes</a:t>
                      </a:r>
                      <a:endParaRPr lang="en-US" sz="900">
                        <a:effectLst/>
                        <a:latin typeface="Times New Roman" panose="02020603050405020304" pitchFamily="18" charset="0"/>
                        <a:ea typeface="Calibri" panose="020F0502020204030204" pitchFamily="34" charset="0"/>
                      </a:endParaRPr>
                    </a:p>
                  </a:txBody>
                  <a:tcPr marL="60018" marR="60018" marT="0" marB="0"/>
                </a:tc>
                <a:extLst>
                  <a:ext uri="{0D108BD9-81ED-4DB2-BD59-A6C34878D82A}">
                    <a16:rowId xmlns:a16="http://schemas.microsoft.com/office/drawing/2014/main" val="1900994641"/>
                  </a:ext>
                </a:extLst>
              </a:tr>
              <a:tr h="466455">
                <a:tc>
                  <a:txBody>
                    <a:bodyPr/>
                    <a:lstStyle/>
                    <a:p>
                      <a:pPr marL="0" marR="0" lvl="0" indent="0" algn="ctr">
                        <a:lnSpc>
                          <a:spcPct val="115000"/>
                        </a:lnSpc>
                        <a:spcBef>
                          <a:spcPts val="100"/>
                        </a:spcBef>
                        <a:spcAft>
                          <a:spcPts val="100"/>
                        </a:spcAft>
                        <a:buFont typeface="new"/>
                        <a:buNone/>
                      </a:pPr>
                      <a:r>
                        <a:rPr lang="en-US" sz="1000">
                          <a:effectLst/>
                        </a:rPr>
                        <a:t>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18" marR="60018" marT="0" marB="0" anchor="ctr"/>
                </a:tc>
                <a:tc>
                  <a:txBody>
                    <a:bodyPr/>
                    <a:lstStyle/>
                    <a:p>
                      <a:pPr marL="0" marR="0" algn="ctr">
                        <a:spcBef>
                          <a:spcPts val="100"/>
                        </a:spcBef>
                        <a:spcAft>
                          <a:spcPts val="100"/>
                        </a:spcAft>
                      </a:pPr>
                      <a:r>
                        <a:rPr lang="en-US" sz="1000">
                          <a:effectLst/>
                        </a:rPr>
                        <a:t>21-1 </a:t>
                      </a:r>
                    </a:p>
                    <a:p>
                      <a:pPr marL="0" marR="0" algn="ctr">
                        <a:spcBef>
                          <a:spcPts val="100"/>
                        </a:spcBef>
                        <a:spcAft>
                          <a:spcPts val="100"/>
                        </a:spcAft>
                      </a:pPr>
                      <a:r>
                        <a:rPr lang="en-US" sz="1000">
                          <a:effectLst/>
                        </a:rPr>
                        <a:t>Topic 1</a:t>
                      </a:r>
                      <a:endParaRPr lang="en-US" sz="900">
                        <a:effectLst/>
                        <a:latin typeface="Times New Roman" panose="02020603050405020304" pitchFamily="18" charset="0"/>
                        <a:ea typeface="Calibri" panose="020F0502020204030204" pitchFamily="34" charset="0"/>
                      </a:endParaRPr>
                    </a:p>
                  </a:txBody>
                  <a:tcPr marL="60018" marR="60018" marT="0" marB="0" anchor="ctr"/>
                </a:tc>
                <a:tc>
                  <a:txBody>
                    <a:bodyPr/>
                    <a:lstStyle/>
                    <a:p>
                      <a:pPr marL="0" marR="0" algn="l">
                        <a:spcBef>
                          <a:spcPts val="0"/>
                        </a:spcBef>
                        <a:spcAft>
                          <a:spcPts val="0"/>
                        </a:spcAft>
                        <a:tabLst>
                          <a:tab pos="0" algn="l"/>
                        </a:tabLst>
                      </a:pPr>
                      <a:r>
                        <a:rPr lang="en-US" sz="1000">
                          <a:effectLst/>
                        </a:rPr>
                        <a:t>Army to provide CONOPS for LMP TAV-C to DEDSO</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a:effectLst/>
                        </a:rPr>
                        <a:t>AMC</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a:effectLst/>
                        </a:rPr>
                        <a:t>10/23/2021</a:t>
                      </a:r>
                    </a:p>
                    <a:p>
                      <a:pPr marL="0" marR="0" lvl="0" algn="l">
                        <a:spcBef>
                          <a:spcPts val="100"/>
                        </a:spcBef>
                        <a:spcAft>
                          <a:spcPts val="100"/>
                        </a:spcAft>
                        <a:buNone/>
                      </a:pPr>
                      <a:endParaRPr lang="en-US" sz="1000">
                        <a:effectLst/>
                      </a:endParaRPr>
                    </a:p>
                  </a:txBody>
                  <a:tcPr marL="60018" marR="60018" marT="0" marB="0"/>
                </a:tc>
                <a:tc>
                  <a:txBody>
                    <a:bodyPr/>
                    <a:lstStyle/>
                    <a:p>
                      <a:pPr marL="0" marR="0" algn="l">
                        <a:spcBef>
                          <a:spcPts val="100"/>
                        </a:spcBef>
                        <a:spcAft>
                          <a:spcPts val="100"/>
                        </a:spcAft>
                      </a:pPr>
                      <a:r>
                        <a:rPr lang="en-US" sz="1000">
                          <a:effectLst/>
                        </a:rPr>
                        <a:t>Open</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900">
                          <a:solidFill>
                            <a:srgbClr val="FF0000"/>
                          </a:solidFill>
                          <a:effectLst/>
                        </a:rPr>
                        <a:t>DEDSO Sent follow up 12/30/21</a:t>
                      </a:r>
                    </a:p>
                    <a:p>
                      <a:pPr marL="0" marR="0" algn="l">
                        <a:spcBef>
                          <a:spcPts val="100"/>
                        </a:spcBef>
                        <a:spcAft>
                          <a:spcPts val="100"/>
                        </a:spcAft>
                      </a:pPr>
                      <a:endParaRPr lang="en-US" sz="900">
                        <a:effectLst/>
                        <a:latin typeface="Times New Roman" panose="02020603050405020304" pitchFamily="18" charset="0"/>
                        <a:ea typeface="Calibri" panose="020F0502020204030204" pitchFamily="34" charset="0"/>
                      </a:endParaRPr>
                    </a:p>
                  </a:txBody>
                  <a:tcPr marL="60018" marR="60018" marT="0" marB="0"/>
                </a:tc>
                <a:extLst>
                  <a:ext uri="{0D108BD9-81ED-4DB2-BD59-A6C34878D82A}">
                    <a16:rowId xmlns:a16="http://schemas.microsoft.com/office/drawing/2014/main" val="696300069"/>
                  </a:ext>
                </a:extLst>
              </a:tr>
              <a:tr h="551936">
                <a:tc>
                  <a:txBody>
                    <a:bodyPr/>
                    <a:lstStyle/>
                    <a:p>
                      <a:pPr marL="0" marR="0" lvl="0" indent="0" algn="ctr">
                        <a:lnSpc>
                          <a:spcPct val="115000"/>
                        </a:lnSpc>
                        <a:spcBef>
                          <a:spcPts val="100"/>
                        </a:spcBef>
                        <a:spcAft>
                          <a:spcPts val="100"/>
                        </a:spcAft>
                        <a:buFont typeface="new"/>
                        <a:buNone/>
                      </a:pPr>
                      <a:r>
                        <a:rPr lang="en-US" sz="1000">
                          <a:effectLst/>
                        </a:rPr>
                        <a:t>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18" marR="60018" marT="0" marB="0" anchor="ctr"/>
                </a:tc>
                <a:tc>
                  <a:txBody>
                    <a:bodyPr/>
                    <a:lstStyle/>
                    <a:p>
                      <a:pPr marL="0" marR="0" algn="ctr">
                        <a:spcBef>
                          <a:spcPts val="100"/>
                        </a:spcBef>
                        <a:spcAft>
                          <a:spcPts val="100"/>
                        </a:spcAft>
                      </a:pPr>
                      <a:r>
                        <a:rPr lang="en-US" sz="1000">
                          <a:effectLst/>
                        </a:rPr>
                        <a:t>21-1 </a:t>
                      </a:r>
                    </a:p>
                    <a:p>
                      <a:pPr marL="0" marR="0" algn="ctr">
                        <a:spcBef>
                          <a:spcPts val="100"/>
                        </a:spcBef>
                        <a:spcAft>
                          <a:spcPts val="100"/>
                        </a:spcAft>
                      </a:pPr>
                      <a:r>
                        <a:rPr lang="en-US" sz="1000">
                          <a:effectLst/>
                        </a:rPr>
                        <a:t>Topic 1</a:t>
                      </a:r>
                      <a:endParaRPr lang="en-US" sz="900">
                        <a:effectLst/>
                        <a:latin typeface="Times New Roman" panose="02020603050405020304" pitchFamily="18" charset="0"/>
                        <a:ea typeface="Calibri" panose="020F0502020204030204" pitchFamily="34" charset="0"/>
                      </a:endParaRPr>
                    </a:p>
                  </a:txBody>
                  <a:tcPr marL="60018" marR="60018" marT="0" marB="0" anchor="ctr"/>
                </a:tc>
                <a:tc>
                  <a:txBody>
                    <a:bodyPr/>
                    <a:lstStyle/>
                    <a:p>
                      <a:pPr marL="0" marR="0" algn="l">
                        <a:spcBef>
                          <a:spcPts val="100"/>
                        </a:spcBef>
                        <a:spcAft>
                          <a:spcPts val="100"/>
                        </a:spcAft>
                      </a:pPr>
                      <a:r>
                        <a:rPr lang="en-US" sz="1000" dirty="0">
                          <a:effectLst/>
                        </a:rPr>
                        <a:t>Navy and USMC to provide information on their contract repair visibility processes or applications</a:t>
                      </a:r>
                      <a:endParaRPr lang="en-US" sz="900" dirty="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dirty="0">
                          <a:effectLst/>
                        </a:rPr>
                        <a:t>Navy/USMC</a:t>
                      </a:r>
                      <a:endParaRPr lang="en-US" sz="900" dirty="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0"/>
                        </a:spcBef>
                        <a:spcAft>
                          <a:spcPts val="0"/>
                        </a:spcAft>
                      </a:pPr>
                      <a:r>
                        <a:rPr lang="en-US" sz="1000">
                          <a:effectLst/>
                        </a:rPr>
                        <a:t>10/23/2021</a:t>
                      </a:r>
                    </a:p>
                    <a:p>
                      <a:pPr marL="0" marR="0" lvl="0" algn="l">
                        <a:spcBef>
                          <a:spcPts val="0"/>
                        </a:spcBef>
                        <a:spcAft>
                          <a:spcPts val="0"/>
                        </a:spcAft>
                        <a:buNone/>
                      </a:pPr>
                      <a:endParaRPr lang="en-US" sz="1000">
                        <a:effectLst/>
                      </a:endParaRPr>
                    </a:p>
                  </a:txBody>
                  <a:tcPr marL="60018" marR="60018" marT="0" marB="0"/>
                </a:tc>
                <a:tc>
                  <a:txBody>
                    <a:bodyPr/>
                    <a:lstStyle/>
                    <a:p>
                      <a:pPr marL="0" marR="0" algn="l">
                        <a:spcBef>
                          <a:spcPts val="0"/>
                        </a:spcBef>
                        <a:spcAft>
                          <a:spcPts val="0"/>
                        </a:spcAft>
                      </a:pPr>
                      <a:r>
                        <a:rPr lang="en-US" sz="900">
                          <a:effectLst/>
                        </a:rPr>
                        <a:t>Open</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900">
                          <a:solidFill>
                            <a:srgbClr val="FF0000"/>
                          </a:solidFill>
                          <a:effectLst/>
                        </a:rPr>
                        <a:t>DEDSO Sent follow-up 12/30/21</a:t>
                      </a:r>
                    </a:p>
                    <a:p>
                      <a:pPr marL="0" marR="0" algn="l">
                        <a:spcBef>
                          <a:spcPts val="100"/>
                        </a:spcBef>
                        <a:spcAft>
                          <a:spcPts val="100"/>
                        </a:spcAft>
                      </a:pPr>
                      <a:endParaRPr lang="en-US" sz="900">
                        <a:effectLst/>
                        <a:latin typeface="Times New Roman" panose="02020603050405020304" pitchFamily="18" charset="0"/>
                        <a:ea typeface="Calibri" panose="020F0502020204030204" pitchFamily="34" charset="0"/>
                      </a:endParaRPr>
                    </a:p>
                  </a:txBody>
                  <a:tcPr marL="60018" marR="60018" marT="0" marB="0"/>
                </a:tc>
                <a:extLst>
                  <a:ext uri="{0D108BD9-81ED-4DB2-BD59-A6C34878D82A}">
                    <a16:rowId xmlns:a16="http://schemas.microsoft.com/office/drawing/2014/main" val="3252739781"/>
                  </a:ext>
                </a:extLst>
              </a:tr>
              <a:tr h="420129">
                <a:tc>
                  <a:txBody>
                    <a:bodyPr/>
                    <a:lstStyle/>
                    <a:p>
                      <a:pPr marL="0" marR="0" lvl="0" indent="0" algn="ctr">
                        <a:lnSpc>
                          <a:spcPct val="115000"/>
                        </a:lnSpc>
                        <a:spcBef>
                          <a:spcPts val="100"/>
                        </a:spcBef>
                        <a:spcAft>
                          <a:spcPts val="100"/>
                        </a:spcAft>
                        <a:buFont typeface="new"/>
                        <a:buNone/>
                      </a:pPr>
                      <a:r>
                        <a:rPr lang="en-US" sz="1000">
                          <a:effectLst/>
                        </a:rPr>
                        <a:t>3 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18" marR="60018" marT="0" marB="0" anchor="ctr"/>
                </a:tc>
                <a:tc>
                  <a:txBody>
                    <a:bodyPr/>
                    <a:lstStyle/>
                    <a:p>
                      <a:pPr marL="0" marR="0" algn="ctr">
                        <a:spcBef>
                          <a:spcPts val="100"/>
                        </a:spcBef>
                        <a:spcAft>
                          <a:spcPts val="100"/>
                        </a:spcAft>
                      </a:pPr>
                      <a:r>
                        <a:rPr lang="en-US" sz="1000">
                          <a:effectLst/>
                        </a:rPr>
                        <a:t>21-1 </a:t>
                      </a:r>
                    </a:p>
                    <a:p>
                      <a:pPr marL="0" marR="0" algn="ctr">
                        <a:spcBef>
                          <a:spcPts val="100"/>
                        </a:spcBef>
                        <a:spcAft>
                          <a:spcPts val="100"/>
                        </a:spcAft>
                      </a:pPr>
                      <a:r>
                        <a:rPr lang="en-US" sz="1000">
                          <a:effectLst/>
                        </a:rPr>
                        <a:t>Topic 1</a:t>
                      </a:r>
                      <a:endParaRPr lang="en-US" sz="900">
                        <a:effectLst/>
                        <a:latin typeface="Times New Roman" panose="02020603050405020304" pitchFamily="18" charset="0"/>
                        <a:ea typeface="Calibri" panose="020F0502020204030204" pitchFamily="34" charset="0"/>
                      </a:endParaRPr>
                    </a:p>
                  </a:txBody>
                  <a:tcPr marL="60018" marR="60018" marT="0" marB="0" anchor="ctr"/>
                </a:tc>
                <a:tc>
                  <a:txBody>
                    <a:bodyPr/>
                    <a:lstStyle/>
                    <a:p>
                      <a:pPr marL="0" marR="0" algn="l">
                        <a:spcBef>
                          <a:spcPts val="100"/>
                        </a:spcBef>
                        <a:spcAft>
                          <a:spcPts val="100"/>
                        </a:spcAft>
                      </a:pPr>
                      <a:r>
                        <a:rPr lang="en-US" sz="1000">
                          <a:effectLst/>
                        </a:rPr>
                        <a:t>DPC to brief on the PIEE GFP Module capabilities</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a:effectLst/>
                        </a:rPr>
                        <a:t>DPC</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0"/>
                        </a:spcBef>
                        <a:spcAft>
                          <a:spcPts val="0"/>
                        </a:spcAft>
                      </a:pPr>
                      <a:r>
                        <a:rPr lang="en-US" sz="1000">
                          <a:effectLst/>
                        </a:rPr>
                        <a:t>10/23/2021</a:t>
                      </a:r>
                    </a:p>
                    <a:p>
                      <a:pPr marL="0" marR="0" lvl="0" algn="l">
                        <a:spcBef>
                          <a:spcPts val="0"/>
                        </a:spcBef>
                        <a:spcAft>
                          <a:spcPts val="0"/>
                        </a:spcAft>
                        <a:buNone/>
                      </a:pPr>
                      <a:endParaRPr lang="en-US" sz="1000">
                        <a:effectLst/>
                      </a:endParaRPr>
                    </a:p>
                  </a:txBody>
                  <a:tcPr marL="60018" marR="60018" marT="0" marB="0"/>
                </a:tc>
                <a:tc>
                  <a:txBody>
                    <a:bodyPr/>
                    <a:lstStyle/>
                    <a:p>
                      <a:pPr marL="0" marR="0" algn="l">
                        <a:spcBef>
                          <a:spcPts val="0"/>
                        </a:spcBef>
                        <a:spcAft>
                          <a:spcPts val="0"/>
                        </a:spcAft>
                      </a:pPr>
                      <a:r>
                        <a:rPr lang="en-US" sz="900">
                          <a:effectLst/>
                        </a:rPr>
                        <a:t>Open</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lvl="0" algn="l">
                        <a:spcBef>
                          <a:spcPts val="0"/>
                        </a:spcBef>
                        <a:spcAft>
                          <a:spcPts val="0"/>
                        </a:spcAft>
                        <a:buNone/>
                      </a:pPr>
                      <a:r>
                        <a:rPr lang="en-US" sz="900" b="0" i="0" u="none" strike="noStrike" noProof="0">
                          <a:solidFill>
                            <a:srgbClr val="FF0000"/>
                          </a:solidFill>
                          <a:effectLst/>
                          <a:latin typeface="+mn-lt"/>
                        </a:rPr>
                        <a:t>DEDSO</a:t>
                      </a:r>
                      <a:endParaRPr lang="en-US" sz="900">
                        <a:solidFill>
                          <a:srgbClr val="FF0000"/>
                        </a:solidFill>
                      </a:endParaRPr>
                    </a:p>
                    <a:p>
                      <a:pPr marL="0" marR="0" lvl="0" algn="l">
                        <a:spcBef>
                          <a:spcPts val="0"/>
                        </a:spcBef>
                        <a:spcAft>
                          <a:spcPts val="0"/>
                        </a:spcAft>
                        <a:buNone/>
                      </a:pPr>
                      <a:r>
                        <a:rPr lang="en-US" sz="900" b="0" i="0" u="none" strike="noStrike" noProof="0">
                          <a:solidFill>
                            <a:srgbClr val="FF0000"/>
                          </a:solidFill>
                          <a:effectLst/>
                          <a:latin typeface="+mn-lt"/>
                        </a:rPr>
                        <a:t>Sent follow-up 12/30/21</a:t>
                      </a:r>
                      <a:endParaRPr lang="en-US" sz="900">
                        <a:solidFill>
                          <a:srgbClr val="FF0000"/>
                        </a:solidFill>
                      </a:endParaRPr>
                    </a:p>
                    <a:p>
                      <a:pPr marL="0" marR="0" algn="l">
                        <a:spcBef>
                          <a:spcPts val="100"/>
                        </a:spcBef>
                        <a:spcAft>
                          <a:spcPts val="100"/>
                        </a:spcAft>
                      </a:pPr>
                      <a:endParaRPr lang="en-US" sz="900">
                        <a:effectLst/>
                        <a:latin typeface="Times New Roman" panose="02020603050405020304" pitchFamily="18" charset="0"/>
                        <a:ea typeface="Calibri" panose="020F0502020204030204" pitchFamily="34" charset="0"/>
                      </a:endParaRPr>
                    </a:p>
                  </a:txBody>
                  <a:tcPr marL="60018" marR="60018" marT="0" marB="0"/>
                </a:tc>
                <a:extLst>
                  <a:ext uri="{0D108BD9-81ED-4DB2-BD59-A6C34878D82A}">
                    <a16:rowId xmlns:a16="http://schemas.microsoft.com/office/drawing/2014/main" val="3623556631"/>
                  </a:ext>
                </a:extLst>
              </a:tr>
              <a:tr h="727768">
                <a:tc>
                  <a:txBody>
                    <a:bodyPr/>
                    <a:lstStyle/>
                    <a:p>
                      <a:pPr marL="0" marR="0" lvl="0" indent="0" algn="ctr">
                        <a:lnSpc>
                          <a:spcPct val="115000"/>
                        </a:lnSpc>
                        <a:spcBef>
                          <a:spcPts val="100"/>
                        </a:spcBef>
                        <a:spcAft>
                          <a:spcPts val="100"/>
                        </a:spcAft>
                        <a:buFont typeface="new"/>
                        <a:buNone/>
                      </a:pPr>
                      <a:r>
                        <a:rPr lang="en-US" sz="1000">
                          <a:effectLst/>
                        </a:rPr>
                        <a:t>4 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18" marR="60018" marT="0" marB="0" anchor="ctr"/>
                </a:tc>
                <a:tc>
                  <a:txBody>
                    <a:bodyPr/>
                    <a:lstStyle/>
                    <a:p>
                      <a:pPr marL="0" marR="0" algn="ctr">
                        <a:spcBef>
                          <a:spcPts val="100"/>
                        </a:spcBef>
                        <a:spcAft>
                          <a:spcPts val="100"/>
                        </a:spcAft>
                      </a:pPr>
                      <a:r>
                        <a:rPr lang="en-US" sz="1000">
                          <a:effectLst/>
                        </a:rPr>
                        <a:t>21-1</a:t>
                      </a:r>
                    </a:p>
                    <a:p>
                      <a:pPr marL="0" marR="0" algn="ctr">
                        <a:spcBef>
                          <a:spcPts val="100"/>
                        </a:spcBef>
                        <a:spcAft>
                          <a:spcPts val="100"/>
                        </a:spcAft>
                      </a:pPr>
                      <a:r>
                        <a:rPr lang="en-US" sz="1000">
                          <a:effectLst/>
                        </a:rPr>
                        <a:t>Topic 1</a:t>
                      </a:r>
                      <a:endParaRPr lang="en-US" sz="900">
                        <a:effectLst/>
                        <a:latin typeface="Times New Roman" panose="02020603050405020304" pitchFamily="18" charset="0"/>
                        <a:ea typeface="Calibri" panose="020F0502020204030204" pitchFamily="34" charset="0"/>
                      </a:endParaRPr>
                    </a:p>
                  </a:txBody>
                  <a:tcPr marL="60018" marR="60018" marT="0" marB="0" anchor="ctr"/>
                </a:tc>
                <a:tc>
                  <a:txBody>
                    <a:bodyPr/>
                    <a:lstStyle/>
                    <a:p>
                      <a:pPr marL="0" marR="0" algn="l">
                        <a:spcBef>
                          <a:spcPts val="100"/>
                        </a:spcBef>
                        <a:spcAft>
                          <a:spcPts val="100"/>
                        </a:spcAft>
                      </a:pPr>
                      <a:r>
                        <a:rPr lang="en-US" sz="1000">
                          <a:effectLst/>
                        </a:rPr>
                        <a:t>DEDSO and DPC to assist the Services on property transfer gaps that support DFARS requirements and GFP logistical requirements</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a:effectLst/>
                        </a:rPr>
                        <a:t>DPC/DEDSO</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0"/>
                        </a:spcBef>
                        <a:spcAft>
                          <a:spcPts val="0"/>
                        </a:spcAft>
                      </a:pPr>
                      <a:r>
                        <a:rPr lang="en-US" sz="1000">
                          <a:effectLst/>
                        </a:rPr>
                        <a:t>10/23/2021</a:t>
                      </a:r>
                    </a:p>
                    <a:p>
                      <a:pPr marL="0" marR="0" lvl="0" algn="l">
                        <a:spcBef>
                          <a:spcPts val="0"/>
                        </a:spcBef>
                        <a:spcAft>
                          <a:spcPts val="0"/>
                        </a:spcAft>
                        <a:buNone/>
                      </a:pPr>
                      <a:endParaRPr lang="en-US" sz="1000">
                        <a:effectLst/>
                      </a:endParaRPr>
                    </a:p>
                  </a:txBody>
                  <a:tcPr marL="60018" marR="60018" marT="0" marB="0"/>
                </a:tc>
                <a:tc>
                  <a:txBody>
                    <a:bodyPr/>
                    <a:lstStyle/>
                    <a:p>
                      <a:pPr marL="0" marR="0" algn="l">
                        <a:spcBef>
                          <a:spcPts val="0"/>
                        </a:spcBef>
                        <a:spcAft>
                          <a:spcPts val="0"/>
                        </a:spcAft>
                      </a:pPr>
                      <a:r>
                        <a:rPr lang="en-US" sz="900">
                          <a:effectLst/>
                        </a:rPr>
                        <a:t>Open</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lvl="0" algn="l">
                        <a:spcBef>
                          <a:spcPts val="0"/>
                        </a:spcBef>
                        <a:spcAft>
                          <a:spcPts val="0"/>
                        </a:spcAft>
                        <a:buNone/>
                      </a:pPr>
                      <a:r>
                        <a:rPr lang="en-US" sz="900">
                          <a:solidFill>
                            <a:srgbClr val="FF0000"/>
                          </a:solidFill>
                          <a:effectLst/>
                        </a:rPr>
                        <a:t>DEDSO </a:t>
                      </a:r>
                    </a:p>
                    <a:p>
                      <a:pPr marL="0" marR="0" lvl="0" algn="l">
                        <a:spcBef>
                          <a:spcPts val="0"/>
                        </a:spcBef>
                        <a:spcAft>
                          <a:spcPts val="0"/>
                        </a:spcAft>
                        <a:buNone/>
                      </a:pPr>
                      <a:r>
                        <a:rPr lang="en-US" sz="900">
                          <a:solidFill>
                            <a:srgbClr val="FF0000"/>
                          </a:solidFill>
                          <a:effectLst/>
                        </a:rPr>
                        <a:t>Sent follow-Up 12/30/21</a:t>
                      </a:r>
                    </a:p>
                  </a:txBody>
                  <a:tcPr marL="60018" marR="60018" marT="0" marB="0"/>
                </a:tc>
                <a:extLst>
                  <a:ext uri="{0D108BD9-81ED-4DB2-BD59-A6C34878D82A}">
                    <a16:rowId xmlns:a16="http://schemas.microsoft.com/office/drawing/2014/main" val="614534140"/>
                  </a:ext>
                </a:extLst>
              </a:tr>
              <a:tr h="836768">
                <a:tc>
                  <a:txBody>
                    <a:bodyPr/>
                    <a:lstStyle/>
                    <a:p>
                      <a:pPr marL="0" marR="0" lvl="0" indent="0" algn="ctr">
                        <a:lnSpc>
                          <a:spcPct val="115000"/>
                        </a:lnSpc>
                        <a:spcBef>
                          <a:spcPts val="100"/>
                        </a:spcBef>
                        <a:spcAft>
                          <a:spcPts val="100"/>
                        </a:spcAft>
                        <a:buFont typeface="new"/>
                        <a:buNone/>
                      </a:pPr>
                      <a:r>
                        <a:rPr lang="en-US" sz="1000">
                          <a:effectLst/>
                        </a:rPr>
                        <a:t>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018" marR="60018" marT="0" marB="0" anchor="ctr"/>
                </a:tc>
                <a:tc>
                  <a:txBody>
                    <a:bodyPr/>
                    <a:lstStyle/>
                    <a:p>
                      <a:pPr marL="0" marR="0" algn="ctr">
                        <a:spcBef>
                          <a:spcPts val="100"/>
                        </a:spcBef>
                        <a:spcAft>
                          <a:spcPts val="100"/>
                        </a:spcAft>
                      </a:pPr>
                      <a:r>
                        <a:rPr lang="en-US" sz="1000">
                          <a:effectLst/>
                        </a:rPr>
                        <a:t>21-2 </a:t>
                      </a:r>
                    </a:p>
                    <a:p>
                      <a:pPr marL="0" marR="0" algn="ctr">
                        <a:spcBef>
                          <a:spcPts val="100"/>
                        </a:spcBef>
                        <a:spcAft>
                          <a:spcPts val="100"/>
                        </a:spcAft>
                      </a:pPr>
                      <a:r>
                        <a:rPr lang="en-US" sz="1000">
                          <a:effectLst/>
                        </a:rPr>
                        <a:t>Topic 2</a:t>
                      </a:r>
                      <a:endParaRPr lang="en-US" sz="900">
                        <a:effectLst/>
                        <a:latin typeface="Times New Roman" panose="02020603050405020304" pitchFamily="18" charset="0"/>
                        <a:ea typeface="Calibri" panose="020F0502020204030204" pitchFamily="34" charset="0"/>
                      </a:endParaRPr>
                    </a:p>
                  </a:txBody>
                  <a:tcPr marL="60018" marR="60018" marT="0" marB="0" anchor="ctr"/>
                </a:tc>
                <a:tc>
                  <a:txBody>
                    <a:bodyPr/>
                    <a:lstStyle/>
                    <a:p>
                      <a:pPr marL="0" marR="0" algn="l">
                        <a:spcBef>
                          <a:spcPts val="0"/>
                        </a:spcBef>
                        <a:spcAft>
                          <a:spcPts val="0"/>
                        </a:spcAft>
                      </a:pPr>
                      <a:r>
                        <a:rPr lang="en-US" sz="1000" dirty="0">
                          <a:effectLst/>
                        </a:rPr>
                        <a:t>Provide a comprehensive list of POCs who can discuss the use of pseudo RICs to the DoD Supply PRC member group</a:t>
                      </a:r>
                      <a:endParaRPr lang="en-US" sz="900" dirty="0">
                        <a:effectLst/>
                        <a:latin typeface="Times New Roman" panose="02020603050405020304" pitchFamily="18" charset="0"/>
                        <a:ea typeface="Calibri" panose="020F0502020204030204" pitchFamily="34" charset="0"/>
                      </a:endParaRPr>
                    </a:p>
                  </a:txBody>
                  <a:tcPr marL="60018" marR="60018" marT="0" marB="0"/>
                </a:tc>
                <a:tc>
                  <a:txBody>
                    <a:bodyPr/>
                    <a:lstStyle/>
                    <a:p>
                      <a:pPr marL="0" marR="0" algn="l">
                        <a:spcBef>
                          <a:spcPts val="100"/>
                        </a:spcBef>
                        <a:spcAft>
                          <a:spcPts val="100"/>
                        </a:spcAft>
                      </a:pPr>
                      <a:r>
                        <a:rPr lang="en-US" sz="1000">
                          <a:effectLst/>
                        </a:rPr>
                        <a:t>DLA HQ</a:t>
                      </a:r>
                    </a:p>
                  </a:txBody>
                  <a:tcPr marL="60018" marR="60018" marT="0" marB="0"/>
                </a:tc>
                <a:tc>
                  <a:txBody>
                    <a:bodyPr/>
                    <a:lstStyle/>
                    <a:p>
                      <a:pPr marL="0" marR="0" algn="l">
                        <a:spcBef>
                          <a:spcPts val="100"/>
                        </a:spcBef>
                        <a:spcAft>
                          <a:spcPts val="100"/>
                        </a:spcAft>
                      </a:pPr>
                      <a:r>
                        <a:rPr lang="en-US" sz="1000">
                          <a:effectLst/>
                        </a:rPr>
                        <a:t>12/31/2021</a:t>
                      </a:r>
                    </a:p>
                    <a:p>
                      <a:pPr marL="0" marR="0" lvl="0" algn="l">
                        <a:spcBef>
                          <a:spcPts val="100"/>
                        </a:spcBef>
                        <a:spcAft>
                          <a:spcPts val="100"/>
                        </a:spcAft>
                        <a:buNone/>
                      </a:pPr>
                      <a:endParaRPr lang="en-US" sz="1000">
                        <a:effectLst/>
                      </a:endParaRPr>
                    </a:p>
                  </a:txBody>
                  <a:tcPr marL="60018" marR="60018" marT="0" marB="0"/>
                </a:tc>
                <a:tc>
                  <a:txBody>
                    <a:bodyPr/>
                    <a:lstStyle/>
                    <a:p>
                      <a:pPr marL="0" marR="0" algn="l">
                        <a:spcBef>
                          <a:spcPts val="100"/>
                        </a:spcBef>
                        <a:spcAft>
                          <a:spcPts val="100"/>
                        </a:spcAft>
                      </a:pPr>
                      <a:r>
                        <a:rPr lang="en-US" sz="1000">
                          <a:effectLst/>
                        </a:rPr>
                        <a:t>Open</a:t>
                      </a:r>
                      <a:endParaRPr lang="en-US" sz="900">
                        <a:effectLst/>
                        <a:latin typeface="Times New Roman" panose="02020603050405020304" pitchFamily="18" charset="0"/>
                        <a:ea typeface="Calibri" panose="020F0502020204030204" pitchFamily="34" charset="0"/>
                      </a:endParaRPr>
                    </a:p>
                  </a:txBody>
                  <a:tcPr marL="60018" marR="60018" marT="0" marB="0"/>
                </a:tc>
                <a:tc>
                  <a:txBody>
                    <a:bodyPr/>
                    <a:lstStyle/>
                    <a:p>
                      <a:pPr marL="0" marR="0" lvl="0" algn="l">
                        <a:spcBef>
                          <a:spcPts val="100"/>
                        </a:spcBef>
                        <a:spcAft>
                          <a:spcPts val="100"/>
                        </a:spcAft>
                        <a:buNone/>
                      </a:pPr>
                      <a:r>
                        <a:rPr lang="en-US" sz="1000" dirty="0">
                          <a:solidFill>
                            <a:srgbClr val="FF0000"/>
                          </a:solidFill>
                          <a:effectLst/>
                        </a:rPr>
                        <a:t>DEDSO Sent follow-up 1/3/22</a:t>
                      </a:r>
                    </a:p>
                  </a:txBody>
                  <a:tcPr marL="60018" marR="60018" marT="0" marB="0"/>
                </a:tc>
                <a:extLst>
                  <a:ext uri="{0D108BD9-81ED-4DB2-BD59-A6C34878D82A}">
                    <a16:rowId xmlns:a16="http://schemas.microsoft.com/office/drawing/2014/main" val="1177602224"/>
                  </a:ext>
                </a:extLst>
              </a:tr>
            </a:tbl>
          </a:graphicData>
        </a:graphic>
      </p:graphicFrame>
      <p:sp>
        <p:nvSpPr>
          <p:cNvPr id="4" name="Slide Number Placeholder 3"/>
          <p:cNvSpPr>
            <a:spLocks noGrp="1"/>
          </p:cNvSpPr>
          <p:nvPr>
            <p:ph type="sldNum" sz="quarter" idx="12"/>
          </p:nvPr>
        </p:nvSpPr>
        <p:spPr/>
        <p:txBody>
          <a:bodyPr/>
          <a:lstStyle/>
          <a:p>
            <a:fld id="{0F70353F-5ECB-4B50-B3EA-C871EA4E3F32}" type="slidenum">
              <a:rPr lang="en-US" smtClean="0"/>
              <a:t>4</a:t>
            </a:fld>
            <a:endParaRPr lang="en-US"/>
          </a:p>
        </p:txBody>
      </p:sp>
      <p:sp>
        <p:nvSpPr>
          <p:cNvPr id="5" name="Text Placeholder 4"/>
          <p:cNvSpPr>
            <a:spLocks noGrp="1"/>
          </p:cNvSpPr>
          <p:nvPr>
            <p:ph type="body" sz="quarter" idx="13"/>
          </p:nvPr>
        </p:nvSpPr>
        <p:spPr>
          <a:xfrm>
            <a:off x="0" y="6492240"/>
            <a:ext cx="2743200" cy="365760"/>
          </a:xfrm>
        </p:spPr>
        <p:txBody>
          <a:bodyPr/>
          <a:lstStyle/>
          <a:p>
            <a:r>
              <a:rPr lang="en-US">
                <a:latin typeface="Arial Narrow"/>
              </a:rPr>
              <a:t>Supply Team, DEDSO</a:t>
            </a:r>
            <a:br>
              <a:rPr lang="en-US"/>
            </a:br>
            <a:r>
              <a:rPr lang="en-US">
                <a:latin typeface="Arial Narrow"/>
              </a:rPr>
              <a:t>As of March 9, 2022,  Office DLA Slide</a:t>
            </a:r>
          </a:p>
        </p:txBody>
      </p:sp>
    </p:spTree>
    <p:extLst>
      <p:ext uri="{BB962C8B-B14F-4D97-AF65-F5344CB8AC3E}">
        <p14:creationId xmlns:p14="http://schemas.microsoft.com/office/powerpoint/2010/main" val="133508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2FC37-E0D7-4DD4-93B2-573660144433}"/>
              </a:ext>
            </a:extLst>
          </p:cNvPr>
          <p:cNvSpPr>
            <a:spLocks noGrp="1"/>
          </p:cNvSpPr>
          <p:nvPr>
            <p:ph type="sldNum" sz="quarter" idx="12"/>
          </p:nvPr>
        </p:nvSpPr>
        <p:spPr/>
        <p:txBody>
          <a:bodyPr/>
          <a:lstStyle/>
          <a:p>
            <a:fld id="{0F70353F-5ECB-4B50-B3EA-C871EA4E3F32}" type="slidenum">
              <a:rPr lang="en-US" smtClean="0"/>
              <a:t>5</a:t>
            </a:fld>
            <a:endParaRPr lang="en-US"/>
          </a:p>
        </p:txBody>
      </p:sp>
      <p:sp>
        <p:nvSpPr>
          <p:cNvPr id="6" name="Title 5">
            <a:extLst>
              <a:ext uri="{FF2B5EF4-FFF2-40B4-BE49-F238E27FC236}">
                <a16:creationId xmlns:a16="http://schemas.microsoft.com/office/drawing/2014/main" id="{EFDF5EFD-707F-4C96-8EBA-B90E2E231777}"/>
              </a:ext>
            </a:extLst>
          </p:cNvPr>
          <p:cNvSpPr>
            <a:spLocks noGrp="1"/>
          </p:cNvSpPr>
          <p:nvPr>
            <p:ph type="title" idx="4294967295"/>
          </p:nvPr>
        </p:nvSpPr>
        <p:spPr>
          <a:xfrm>
            <a:off x="2182483" y="3017837"/>
            <a:ext cx="5029200" cy="822325"/>
          </a:xfrm>
        </p:spPr>
        <p:txBody>
          <a:bodyPr/>
          <a:lstStyle/>
          <a:p>
            <a:r>
              <a:rPr lang="en-US"/>
              <a:t>Purpose Code Recap</a:t>
            </a:r>
          </a:p>
        </p:txBody>
      </p:sp>
    </p:spTree>
    <p:extLst>
      <p:ext uri="{BB962C8B-B14F-4D97-AF65-F5344CB8AC3E}">
        <p14:creationId xmlns:p14="http://schemas.microsoft.com/office/powerpoint/2010/main" val="139341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CA2496-8387-4EA4-A7EE-C129531551D5}"/>
              </a:ext>
            </a:extLst>
          </p:cNvPr>
          <p:cNvSpPr>
            <a:spLocks noGrp="1"/>
          </p:cNvSpPr>
          <p:nvPr>
            <p:ph type="sldNum" sz="quarter" idx="12"/>
          </p:nvPr>
        </p:nvSpPr>
        <p:spPr/>
        <p:txBody>
          <a:bodyPr/>
          <a:lstStyle/>
          <a:p>
            <a:fld id="{0F70353F-5ECB-4B50-B3EA-C871EA4E3F32}" type="slidenum">
              <a:rPr lang="en-US" smtClean="0"/>
              <a:t>6</a:t>
            </a:fld>
            <a:endParaRPr lang="en-US"/>
          </a:p>
        </p:txBody>
      </p:sp>
      <p:sp>
        <p:nvSpPr>
          <p:cNvPr id="2" name="Title 1">
            <a:extLst>
              <a:ext uri="{FF2B5EF4-FFF2-40B4-BE49-F238E27FC236}">
                <a16:creationId xmlns:a16="http://schemas.microsoft.com/office/drawing/2014/main" id="{B2A9F942-4903-40CD-B1C1-59E6F7E25BF2}"/>
              </a:ext>
            </a:extLst>
          </p:cNvPr>
          <p:cNvSpPr>
            <a:spLocks noGrp="1"/>
          </p:cNvSpPr>
          <p:nvPr>
            <p:ph type="title" idx="4294967295"/>
          </p:nvPr>
        </p:nvSpPr>
        <p:spPr>
          <a:xfrm>
            <a:off x="2057400" y="2892844"/>
            <a:ext cx="5029200" cy="823913"/>
          </a:xfrm>
        </p:spPr>
        <p:txBody>
          <a:bodyPr>
            <a:normAutofit/>
          </a:bodyPr>
          <a:lstStyle/>
          <a:p>
            <a:r>
              <a:rPr lang="en-US" dirty="0"/>
              <a:t>DLA</a:t>
            </a:r>
            <a:br>
              <a:rPr lang="en-US" dirty="0"/>
            </a:br>
            <a:r>
              <a:rPr lang="en-US" dirty="0"/>
              <a:t>Non-Cataloged Stock Numbers</a:t>
            </a:r>
          </a:p>
        </p:txBody>
      </p:sp>
    </p:spTree>
    <p:extLst>
      <p:ext uri="{BB962C8B-B14F-4D97-AF65-F5344CB8AC3E}">
        <p14:creationId xmlns:p14="http://schemas.microsoft.com/office/powerpoint/2010/main" val="292056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79DE99A-62AC-4915-AEEE-5E70B3E941BC}"/>
              </a:ext>
            </a:extLst>
          </p:cNvPr>
          <p:cNvSpPr>
            <a:spLocks noGrp="1"/>
          </p:cNvSpPr>
          <p:nvPr>
            <p:ph type="title"/>
          </p:nvPr>
        </p:nvSpPr>
        <p:spPr/>
        <p:txBody>
          <a:bodyPr/>
          <a:lstStyle/>
          <a:p>
            <a:r>
              <a:rPr lang="en-US" dirty="0"/>
              <a:t>Non-Cataloged Stock Numbers</a:t>
            </a:r>
            <a:br>
              <a:rPr lang="en-US" dirty="0"/>
            </a:br>
            <a:endParaRPr lang="en-US" dirty="0"/>
          </a:p>
        </p:txBody>
      </p:sp>
      <p:sp>
        <p:nvSpPr>
          <p:cNvPr id="4" name="Content Placeholder 3"/>
          <p:cNvSpPr>
            <a:spLocks noGrp="1"/>
          </p:cNvSpPr>
          <p:nvPr>
            <p:ph idx="1"/>
          </p:nvPr>
        </p:nvSpPr>
        <p:spPr>
          <a:xfrm>
            <a:off x="165622" y="1764918"/>
            <a:ext cx="8812756" cy="3696695"/>
          </a:xfrm>
        </p:spPr>
        <p:txBody>
          <a:bodyPr anchor="t"/>
          <a:lstStyle/>
          <a:p>
            <a:pPr marL="0" indent="-83344">
              <a:lnSpc>
                <a:spcPct val="100000"/>
              </a:lnSpc>
              <a:buNone/>
            </a:pPr>
            <a:r>
              <a:rPr lang="en-US" sz="1500" dirty="0">
                <a:solidFill>
                  <a:prstClr val="black"/>
                </a:solidFill>
                <a:cs typeface="Times New Roman" panose="02020603050405020304" pitchFamily="18" charset="0"/>
              </a:rPr>
              <a:t>    Background</a:t>
            </a:r>
            <a:endParaRPr lang="en-US" sz="1350" dirty="0">
              <a:solidFill>
                <a:prstClr val="black"/>
              </a:solidFill>
              <a:cs typeface="Times New Roman" panose="02020603050405020304" pitchFamily="18" charset="0"/>
            </a:endParaRPr>
          </a:p>
          <a:p>
            <a:pPr marL="431006" lvl="1">
              <a:lnSpc>
                <a:spcPct val="100000"/>
              </a:lnSpc>
            </a:pPr>
            <a:r>
              <a:rPr lang="en-US" sz="1350" dirty="0">
                <a:solidFill>
                  <a:prstClr val="black"/>
                </a:solidFill>
                <a:cs typeface="Times New Roman" panose="02020603050405020304" pitchFamily="18" charset="0"/>
              </a:rPr>
              <a:t>DLA currently receipts all material regardless of whether all operational/audit attributes are provided </a:t>
            </a:r>
          </a:p>
          <a:p>
            <a:pPr marL="731044" lvl="2">
              <a:lnSpc>
                <a:spcPct val="100000"/>
              </a:lnSpc>
            </a:pPr>
            <a:r>
              <a:rPr lang="en-US" sz="1200" dirty="0">
                <a:solidFill>
                  <a:prstClr val="black"/>
                </a:solidFill>
                <a:cs typeface="Times New Roman" panose="02020603050405020304" pitchFamily="18" charset="0"/>
              </a:rPr>
              <a:t>Non-cataloged stock numbers traditionally do not have appropriate prepositioned material receipts (PMR) or sufficient evidential matter (document/label) to clearly identify the material or owner </a:t>
            </a:r>
          </a:p>
          <a:p>
            <a:pPr marL="731044" lvl="2">
              <a:lnSpc>
                <a:spcPct val="100000"/>
              </a:lnSpc>
            </a:pPr>
            <a:r>
              <a:rPr lang="en-US" sz="1200" dirty="0">
                <a:solidFill>
                  <a:prstClr val="black"/>
                </a:solidFill>
                <a:cs typeface="Times New Roman" panose="02020603050405020304" pitchFamily="18" charset="0"/>
              </a:rPr>
              <a:t>Inability to identify material for receipt is an issue for DLA as well as our customers:  </a:t>
            </a:r>
          </a:p>
          <a:p>
            <a:pPr marL="1073944" lvl="3">
              <a:lnSpc>
                <a:spcPct val="100000"/>
              </a:lnSpc>
            </a:pPr>
            <a:r>
              <a:rPr lang="en-US" sz="1200" dirty="0">
                <a:solidFill>
                  <a:prstClr val="black"/>
                </a:solidFill>
                <a:cs typeface="Times New Roman" panose="02020603050405020304" pitchFamily="18" charset="0"/>
              </a:rPr>
              <a:t>Additional manpower to research and identify – resulting in increased costs and delays in material availability </a:t>
            </a:r>
          </a:p>
          <a:p>
            <a:pPr marL="1073944" lvl="3">
              <a:lnSpc>
                <a:spcPct val="100000"/>
              </a:lnSpc>
            </a:pPr>
            <a:r>
              <a:rPr lang="en-US" sz="1200" dirty="0">
                <a:solidFill>
                  <a:prstClr val="black"/>
                </a:solidFill>
                <a:cs typeface="Times New Roman" panose="02020603050405020304" pitchFamily="18" charset="0"/>
              </a:rPr>
              <a:t>DLA Distribution does not have the authority to systemically send unidentified items to Disposition Services</a:t>
            </a:r>
          </a:p>
          <a:p>
            <a:pPr marL="731044" lvl="2">
              <a:lnSpc>
                <a:spcPct val="100000"/>
              </a:lnSpc>
            </a:pPr>
            <a:r>
              <a:rPr lang="en-US" sz="1200" dirty="0">
                <a:solidFill>
                  <a:prstClr val="black"/>
                </a:solidFill>
                <a:cs typeface="Times New Roman" panose="02020603050405020304" pitchFamily="18" charset="0"/>
              </a:rPr>
              <a:t>In Jun 2020, we had ~63K non-catalogued stock number records in the Distribution Standard System (DSS) with stock on hand… Currently there are ~30K in DSS with stock on hand.  </a:t>
            </a:r>
          </a:p>
          <a:p>
            <a:pPr marL="731044" lvl="2">
              <a:lnSpc>
                <a:spcPct val="100000"/>
              </a:lnSpc>
            </a:pPr>
            <a:r>
              <a:rPr lang="en-US" sz="1200" dirty="0">
                <a:solidFill>
                  <a:prstClr val="black"/>
                </a:solidFill>
                <a:cs typeface="Times New Roman" panose="02020603050405020304" pitchFamily="18" charset="0"/>
              </a:rPr>
              <a:t>Breakdown by service:</a:t>
            </a:r>
          </a:p>
          <a:p>
            <a:pPr marL="731044" lvl="2">
              <a:lnSpc>
                <a:spcPct val="100000"/>
              </a:lnSpc>
            </a:pPr>
            <a:endParaRPr lang="en-US" sz="1350" dirty="0">
              <a:solidFill>
                <a:prstClr val="black"/>
              </a:solidFill>
              <a:cs typeface="Times New Roman" panose="02020603050405020304" pitchFamily="18" charset="0"/>
            </a:endParaRPr>
          </a:p>
          <a:p>
            <a:pPr marL="731044" lvl="2">
              <a:lnSpc>
                <a:spcPct val="100000"/>
              </a:lnSpc>
            </a:pPr>
            <a:endParaRPr lang="en-US" sz="1350" dirty="0">
              <a:solidFill>
                <a:prstClr val="black"/>
              </a:solidFill>
              <a:cs typeface="Times New Roman" panose="02020603050405020304" pitchFamily="18" charset="0"/>
            </a:endParaRPr>
          </a:p>
          <a:p>
            <a:pPr marL="216694" lvl="1" indent="0">
              <a:lnSpc>
                <a:spcPct val="100000"/>
              </a:lnSpc>
              <a:buNone/>
            </a:pPr>
            <a:endParaRPr lang="en-US" sz="1350" dirty="0">
              <a:cs typeface="Times New Roman" panose="02020603050405020304" pitchFamily="18" charset="0"/>
            </a:endParaRPr>
          </a:p>
        </p:txBody>
      </p:sp>
      <p:grpSp>
        <p:nvGrpSpPr>
          <p:cNvPr id="15" name="Group 14">
            <a:extLst>
              <a:ext uri="{FF2B5EF4-FFF2-40B4-BE49-F238E27FC236}">
                <a16:creationId xmlns:a16="http://schemas.microsoft.com/office/drawing/2014/main" id="{06142FF4-58DD-46A6-9FB5-6644F10A7DEC}"/>
              </a:ext>
            </a:extLst>
          </p:cNvPr>
          <p:cNvGrpSpPr/>
          <p:nvPr/>
        </p:nvGrpSpPr>
        <p:grpSpPr>
          <a:xfrm>
            <a:off x="165622" y="4655278"/>
            <a:ext cx="8812757" cy="1273627"/>
            <a:chOff x="220828" y="4386704"/>
            <a:chExt cx="11750342" cy="2338876"/>
          </a:xfrm>
        </p:grpSpPr>
        <p:sp>
          <p:nvSpPr>
            <p:cNvPr id="7" name="Freeform: Shape 6">
              <a:extLst>
                <a:ext uri="{FF2B5EF4-FFF2-40B4-BE49-F238E27FC236}">
                  <a16:creationId xmlns:a16="http://schemas.microsoft.com/office/drawing/2014/main" id="{93BA5382-F443-4C07-ACEA-74489EE56C4C}"/>
                </a:ext>
              </a:extLst>
            </p:cNvPr>
            <p:cNvSpPr/>
            <p:nvPr/>
          </p:nvSpPr>
          <p:spPr>
            <a:xfrm>
              <a:off x="220829" y="4386704"/>
              <a:ext cx="3099585" cy="756000"/>
            </a:xfrm>
            <a:custGeom>
              <a:avLst/>
              <a:gdLst>
                <a:gd name="connsiteX0" fmla="*/ 0 w 3099585"/>
                <a:gd name="connsiteY0" fmla="*/ 0 h 756000"/>
                <a:gd name="connsiteX1" fmla="*/ 2721585 w 3099585"/>
                <a:gd name="connsiteY1" fmla="*/ 0 h 756000"/>
                <a:gd name="connsiteX2" fmla="*/ 3099585 w 3099585"/>
                <a:gd name="connsiteY2" fmla="*/ 378000 h 756000"/>
                <a:gd name="connsiteX3" fmla="*/ 2721585 w 3099585"/>
                <a:gd name="connsiteY3" fmla="*/ 756000 h 756000"/>
                <a:gd name="connsiteX4" fmla="*/ 0 w 3099585"/>
                <a:gd name="connsiteY4" fmla="*/ 756000 h 756000"/>
                <a:gd name="connsiteX5" fmla="*/ 378000 w 3099585"/>
                <a:gd name="connsiteY5" fmla="*/ 378000 h 756000"/>
                <a:gd name="connsiteX6" fmla="*/ 0 w 3099585"/>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585" h="756000">
                  <a:moveTo>
                    <a:pt x="0" y="0"/>
                  </a:moveTo>
                  <a:lnTo>
                    <a:pt x="2721585" y="0"/>
                  </a:lnTo>
                  <a:lnTo>
                    <a:pt x="3099585" y="378000"/>
                  </a:lnTo>
                  <a:lnTo>
                    <a:pt x="2721585" y="756000"/>
                  </a:lnTo>
                  <a:lnTo>
                    <a:pt x="0" y="756000"/>
                  </a:lnTo>
                  <a:lnTo>
                    <a:pt x="378000" y="37800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505" tIns="14002" rIns="297502" bIns="14002" numCol="1" spcCol="1270" anchor="ctr" anchorCtr="0">
              <a:noAutofit/>
            </a:bodyPr>
            <a:lstStyle/>
            <a:p>
              <a:pPr algn="ctr" defTabSz="466725">
                <a:lnSpc>
                  <a:spcPct val="90000"/>
                </a:lnSpc>
                <a:spcBef>
                  <a:spcPct val="0"/>
                </a:spcBef>
                <a:spcAft>
                  <a:spcPct val="35000"/>
                </a:spcAft>
              </a:pPr>
              <a:r>
                <a:rPr lang="en-US" sz="900" b="1" dirty="0"/>
                <a:t>May 7, 2020</a:t>
              </a:r>
            </a:p>
          </p:txBody>
        </p:sp>
        <p:sp>
          <p:nvSpPr>
            <p:cNvPr id="8" name="Freeform: Shape 7">
              <a:extLst>
                <a:ext uri="{FF2B5EF4-FFF2-40B4-BE49-F238E27FC236}">
                  <a16:creationId xmlns:a16="http://schemas.microsoft.com/office/drawing/2014/main" id="{42A452EF-CCE1-45F4-830F-883193721921}"/>
                </a:ext>
              </a:extLst>
            </p:cNvPr>
            <p:cNvSpPr/>
            <p:nvPr/>
          </p:nvSpPr>
          <p:spPr>
            <a:xfrm>
              <a:off x="220828" y="5237205"/>
              <a:ext cx="2740086" cy="1488375"/>
            </a:xfrm>
            <a:custGeom>
              <a:avLst/>
              <a:gdLst>
                <a:gd name="connsiteX0" fmla="*/ 0 w 2479668"/>
                <a:gd name="connsiteY0" fmla="*/ 0 h 1488375"/>
                <a:gd name="connsiteX1" fmla="*/ 2479668 w 2479668"/>
                <a:gd name="connsiteY1" fmla="*/ 0 h 1488375"/>
                <a:gd name="connsiteX2" fmla="*/ 2479668 w 2479668"/>
                <a:gd name="connsiteY2" fmla="*/ 1488375 h 1488375"/>
                <a:gd name="connsiteX3" fmla="*/ 0 w 2479668"/>
                <a:gd name="connsiteY3" fmla="*/ 1488375 h 1488375"/>
                <a:gd name="connsiteX4" fmla="*/ 0 w 2479668"/>
                <a:gd name="connsiteY4" fmla="*/ 0 h 148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668" h="1488375">
                  <a:moveTo>
                    <a:pt x="0" y="0"/>
                  </a:moveTo>
                  <a:lnTo>
                    <a:pt x="2479668" y="0"/>
                  </a:lnTo>
                  <a:lnTo>
                    <a:pt x="2479668" y="1488375"/>
                  </a:lnTo>
                  <a:lnTo>
                    <a:pt x="0" y="1488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788" dirty="0"/>
                <a:t>Supply Process Review Committee (PRC) – DLA briefed non-catalogued stock numbers and the proposed WMS way ahead to include PMR and catalogued records. </a:t>
              </a:r>
            </a:p>
          </p:txBody>
        </p:sp>
        <p:sp>
          <p:nvSpPr>
            <p:cNvPr id="9" name="Freeform: Shape 8">
              <a:extLst>
                <a:ext uri="{FF2B5EF4-FFF2-40B4-BE49-F238E27FC236}">
                  <a16:creationId xmlns:a16="http://schemas.microsoft.com/office/drawing/2014/main" id="{E16B4769-6C2E-4D3B-94F4-3993A8916058}"/>
                </a:ext>
              </a:extLst>
            </p:cNvPr>
            <p:cNvSpPr/>
            <p:nvPr/>
          </p:nvSpPr>
          <p:spPr>
            <a:xfrm>
              <a:off x="3104414" y="4386704"/>
              <a:ext cx="3099585" cy="756000"/>
            </a:xfrm>
            <a:custGeom>
              <a:avLst/>
              <a:gdLst>
                <a:gd name="connsiteX0" fmla="*/ 0 w 3099585"/>
                <a:gd name="connsiteY0" fmla="*/ 0 h 756000"/>
                <a:gd name="connsiteX1" fmla="*/ 2721585 w 3099585"/>
                <a:gd name="connsiteY1" fmla="*/ 0 h 756000"/>
                <a:gd name="connsiteX2" fmla="*/ 3099585 w 3099585"/>
                <a:gd name="connsiteY2" fmla="*/ 378000 h 756000"/>
                <a:gd name="connsiteX3" fmla="*/ 2721585 w 3099585"/>
                <a:gd name="connsiteY3" fmla="*/ 756000 h 756000"/>
                <a:gd name="connsiteX4" fmla="*/ 0 w 3099585"/>
                <a:gd name="connsiteY4" fmla="*/ 756000 h 756000"/>
                <a:gd name="connsiteX5" fmla="*/ 378000 w 3099585"/>
                <a:gd name="connsiteY5" fmla="*/ 378000 h 756000"/>
                <a:gd name="connsiteX6" fmla="*/ 0 w 3099585"/>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585" h="756000">
                  <a:moveTo>
                    <a:pt x="0" y="0"/>
                  </a:moveTo>
                  <a:lnTo>
                    <a:pt x="2721585" y="0"/>
                  </a:lnTo>
                  <a:lnTo>
                    <a:pt x="3099585" y="378000"/>
                  </a:lnTo>
                  <a:lnTo>
                    <a:pt x="2721585" y="756000"/>
                  </a:lnTo>
                  <a:lnTo>
                    <a:pt x="0" y="756000"/>
                  </a:lnTo>
                  <a:lnTo>
                    <a:pt x="378000" y="37800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505" tIns="14002" rIns="297502" bIns="14002" numCol="1" spcCol="1270" anchor="ctr" anchorCtr="0">
              <a:noAutofit/>
            </a:bodyPr>
            <a:lstStyle/>
            <a:p>
              <a:pPr algn="ctr" defTabSz="466725">
                <a:lnSpc>
                  <a:spcPct val="90000"/>
                </a:lnSpc>
                <a:spcBef>
                  <a:spcPct val="0"/>
                </a:spcBef>
                <a:spcAft>
                  <a:spcPct val="35000"/>
                </a:spcAft>
              </a:pPr>
              <a:r>
                <a:rPr lang="en-US" sz="900" b="1" dirty="0"/>
                <a:t>Jul 15, 2020</a:t>
              </a:r>
            </a:p>
          </p:txBody>
        </p:sp>
        <p:sp>
          <p:nvSpPr>
            <p:cNvPr id="10" name="Freeform: Shape 9">
              <a:extLst>
                <a:ext uri="{FF2B5EF4-FFF2-40B4-BE49-F238E27FC236}">
                  <a16:creationId xmlns:a16="http://schemas.microsoft.com/office/drawing/2014/main" id="{55088A89-2458-41C0-9DD4-130FF3AA4FC7}"/>
                </a:ext>
              </a:extLst>
            </p:cNvPr>
            <p:cNvSpPr/>
            <p:nvPr/>
          </p:nvSpPr>
          <p:spPr>
            <a:xfrm>
              <a:off x="3060868" y="5237205"/>
              <a:ext cx="2883586" cy="1488375"/>
            </a:xfrm>
            <a:custGeom>
              <a:avLst/>
              <a:gdLst>
                <a:gd name="connsiteX0" fmla="*/ 0 w 2479668"/>
                <a:gd name="connsiteY0" fmla="*/ 0 h 1488375"/>
                <a:gd name="connsiteX1" fmla="*/ 2479668 w 2479668"/>
                <a:gd name="connsiteY1" fmla="*/ 0 h 1488375"/>
                <a:gd name="connsiteX2" fmla="*/ 2479668 w 2479668"/>
                <a:gd name="connsiteY2" fmla="*/ 1488375 h 1488375"/>
                <a:gd name="connsiteX3" fmla="*/ 0 w 2479668"/>
                <a:gd name="connsiteY3" fmla="*/ 1488375 h 1488375"/>
                <a:gd name="connsiteX4" fmla="*/ 0 w 2479668"/>
                <a:gd name="connsiteY4" fmla="*/ 0 h 148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668" h="1488375">
                  <a:moveTo>
                    <a:pt x="0" y="0"/>
                  </a:moveTo>
                  <a:lnTo>
                    <a:pt x="2479668" y="0"/>
                  </a:lnTo>
                  <a:lnTo>
                    <a:pt x="2479668" y="1488375"/>
                  </a:lnTo>
                  <a:lnTo>
                    <a:pt x="0" y="1488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788" dirty="0"/>
                <a:t>DLA sent each Service a data file of all stock number records in DLA custody as of June 30, 2020 and requested disposition instructions on non-catalogued records (i.e., dispose of material, keep for transfer to WMS).</a:t>
              </a:r>
            </a:p>
          </p:txBody>
        </p:sp>
        <p:sp>
          <p:nvSpPr>
            <p:cNvPr id="11" name="Freeform: Shape 10">
              <a:extLst>
                <a:ext uri="{FF2B5EF4-FFF2-40B4-BE49-F238E27FC236}">
                  <a16:creationId xmlns:a16="http://schemas.microsoft.com/office/drawing/2014/main" id="{83698D50-4B0F-423E-BBC0-B66FA0171C3C}"/>
                </a:ext>
              </a:extLst>
            </p:cNvPr>
            <p:cNvSpPr/>
            <p:nvPr/>
          </p:nvSpPr>
          <p:spPr>
            <a:xfrm>
              <a:off x="5988000" y="4386704"/>
              <a:ext cx="3099585" cy="756000"/>
            </a:xfrm>
            <a:custGeom>
              <a:avLst/>
              <a:gdLst>
                <a:gd name="connsiteX0" fmla="*/ 0 w 3099585"/>
                <a:gd name="connsiteY0" fmla="*/ 0 h 756000"/>
                <a:gd name="connsiteX1" fmla="*/ 2721585 w 3099585"/>
                <a:gd name="connsiteY1" fmla="*/ 0 h 756000"/>
                <a:gd name="connsiteX2" fmla="*/ 3099585 w 3099585"/>
                <a:gd name="connsiteY2" fmla="*/ 378000 h 756000"/>
                <a:gd name="connsiteX3" fmla="*/ 2721585 w 3099585"/>
                <a:gd name="connsiteY3" fmla="*/ 756000 h 756000"/>
                <a:gd name="connsiteX4" fmla="*/ 0 w 3099585"/>
                <a:gd name="connsiteY4" fmla="*/ 756000 h 756000"/>
                <a:gd name="connsiteX5" fmla="*/ 378000 w 3099585"/>
                <a:gd name="connsiteY5" fmla="*/ 378000 h 756000"/>
                <a:gd name="connsiteX6" fmla="*/ 0 w 3099585"/>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585" h="756000">
                  <a:moveTo>
                    <a:pt x="0" y="0"/>
                  </a:moveTo>
                  <a:lnTo>
                    <a:pt x="2721585" y="0"/>
                  </a:lnTo>
                  <a:lnTo>
                    <a:pt x="3099585" y="378000"/>
                  </a:lnTo>
                  <a:lnTo>
                    <a:pt x="2721585" y="756000"/>
                  </a:lnTo>
                  <a:lnTo>
                    <a:pt x="0" y="756000"/>
                  </a:lnTo>
                  <a:lnTo>
                    <a:pt x="378000" y="37800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505" tIns="14002" rIns="297502" bIns="14002" numCol="1" spcCol="1270" anchor="ctr" anchorCtr="0">
              <a:noAutofit/>
            </a:bodyPr>
            <a:lstStyle/>
            <a:p>
              <a:pPr algn="ctr" defTabSz="466725">
                <a:lnSpc>
                  <a:spcPct val="90000"/>
                </a:lnSpc>
                <a:spcBef>
                  <a:spcPct val="0"/>
                </a:spcBef>
                <a:spcAft>
                  <a:spcPct val="35000"/>
                </a:spcAft>
              </a:pPr>
              <a:r>
                <a:rPr lang="en-US" sz="900" b="1" dirty="0"/>
                <a:t>Jul 2020 - Jun 2021</a:t>
              </a:r>
            </a:p>
          </p:txBody>
        </p:sp>
        <p:sp>
          <p:nvSpPr>
            <p:cNvPr id="12" name="Freeform: Shape 11">
              <a:extLst>
                <a:ext uri="{FF2B5EF4-FFF2-40B4-BE49-F238E27FC236}">
                  <a16:creationId xmlns:a16="http://schemas.microsoft.com/office/drawing/2014/main" id="{384C6EC6-FD21-4A05-AC60-2195F29DBA98}"/>
                </a:ext>
              </a:extLst>
            </p:cNvPr>
            <p:cNvSpPr/>
            <p:nvPr/>
          </p:nvSpPr>
          <p:spPr>
            <a:xfrm>
              <a:off x="5987999" y="5237205"/>
              <a:ext cx="2999246" cy="1488375"/>
            </a:xfrm>
            <a:custGeom>
              <a:avLst/>
              <a:gdLst>
                <a:gd name="connsiteX0" fmla="*/ 0 w 2479668"/>
                <a:gd name="connsiteY0" fmla="*/ 0 h 1488375"/>
                <a:gd name="connsiteX1" fmla="*/ 2479668 w 2479668"/>
                <a:gd name="connsiteY1" fmla="*/ 0 h 1488375"/>
                <a:gd name="connsiteX2" fmla="*/ 2479668 w 2479668"/>
                <a:gd name="connsiteY2" fmla="*/ 1488375 h 1488375"/>
                <a:gd name="connsiteX3" fmla="*/ 0 w 2479668"/>
                <a:gd name="connsiteY3" fmla="*/ 1488375 h 1488375"/>
                <a:gd name="connsiteX4" fmla="*/ 0 w 2479668"/>
                <a:gd name="connsiteY4" fmla="*/ 0 h 148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668" h="1488375">
                  <a:moveTo>
                    <a:pt x="0" y="0"/>
                  </a:moveTo>
                  <a:lnTo>
                    <a:pt x="2479668" y="0"/>
                  </a:lnTo>
                  <a:lnTo>
                    <a:pt x="2479668" y="1488375"/>
                  </a:lnTo>
                  <a:lnTo>
                    <a:pt x="0" y="1488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788" dirty="0"/>
                <a:t>DLA held discussions with Military Services – some had projects  underway that would reduce non-catalogued items in DLA custody.  Burndown plans and master data requirements delayed to allow focus on those projects. </a:t>
              </a:r>
            </a:p>
          </p:txBody>
        </p:sp>
        <p:sp>
          <p:nvSpPr>
            <p:cNvPr id="13" name="Freeform: Shape 12">
              <a:extLst>
                <a:ext uri="{FF2B5EF4-FFF2-40B4-BE49-F238E27FC236}">
                  <a16:creationId xmlns:a16="http://schemas.microsoft.com/office/drawing/2014/main" id="{2FE7DBEA-41E2-44F5-89DE-91F08084C337}"/>
                </a:ext>
              </a:extLst>
            </p:cNvPr>
            <p:cNvSpPr/>
            <p:nvPr/>
          </p:nvSpPr>
          <p:spPr>
            <a:xfrm>
              <a:off x="8871585" y="4386704"/>
              <a:ext cx="3099585" cy="756000"/>
            </a:xfrm>
            <a:custGeom>
              <a:avLst/>
              <a:gdLst>
                <a:gd name="connsiteX0" fmla="*/ 0 w 3099585"/>
                <a:gd name="connsiteY0" fmla="*/ 0 h 756000"/>
                <a:gd name="connsiteX1" fmla="*/ 2721585 w 3099585"/>
                <a:gd name="connsiteY1" fmla="*/ 0 h 756000"/>
                <a:gd name="connsiteX2" fmla="*/ 3099585 w 3099585"/>
                <a:gd name="connsiteY2" fmla="*/ 378000 h 756000"/>
                <a:gd name="connsiteX3" fmla="*/ 2721585 w 3099585"/>
                <a:gd name="connsiteY3" fmla="*/ 756000 h 756000"/>
                <a:gd name="connsiteX4" fmla="*/ 0 w 3099585"/>
                <a:gd name="connsiteY4" fmla="*/ 756000 h 756000"/>
                <a:gd name="connsiteX5" fmla="*/ 378000 w 3099585"/>
                <a:gd name="connsiteY5" fmla="*/ 378000 h 756000"/>
                <a:gd name="connsiteX6" fmla="*/ 0 w 3099585"/>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9585" h="756000">
                  <a:moveTo>
                    <a:pt x="0" y="0"/>
                  </a:moveTo>
                  <a:lnTo>
                    <a:pt x="2721585" y="0"/>
                  </a:lnTo>
                  <a:lnTo>
                    <a:pt x="3099585" y="378000"/>
                  </a:lnTo>
                  <a:lnTo>
                    <a:pt x="2721585" y="756000"/>
                  </a:lnTo>
                  <a:lnTo>
                    <a:pt x="0" y="756000"/>
                  </a:lnTo>
                  <a:lnTo>
                    <a:pt x="378000" y="37800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505" tIns="14002" rIns="297502" bIns="14002" numCol="1" spcCol="1270" anchor="ctr" anchorCtr="0">
              <a:noAutofit/>
            </a:bodyPr>
            <a:lstStyle/>
            <a:p>
              <a:pPr algn="ctr" defTabSz="466725">
                <a:lnSpc>
                  <a:spcPct val="90000"/>
                </a:lnSpc>
                <a:spcBef>
                  <a:spcPct val="0"/>
                </a:spcBef>
                <a:spcAft>
                  <a:spcPct val="35000"/>
                </a:spcAft>
              </a:pPr>
              <a:r>
                <a:rPr lang="en-US" sz="900" b="1" dirty="0"/>
                <a:t>Jul 7, 2021</a:t>
              </a:r>
            </a:p>
          </p:txBody>
        </p:sp>
        <p:sp>
          <p:nvSpPr>
            <p:cNvPr id="14" name="Freeform: Shape 13">
              <a:extLst>
                <a:ext uri="{FF2B5EF4-FFF2-40B4-BE49-F238E27FC236}">
                  <a16:creationId xmlns:a16="http://schemas.microsoft.com/office/drawing/2014/main" id="{437239D4-2FBB-4B39-AA31-8A11E8837FA7}"/>
                </a:ext>
              </a:extLst>
            </p:cNvPr>
            <p:cNvSpPr/>
            <p:nvPr/>
          </p:nvSpPr>
          <p:spPr>
            <a:xfrm>
              <a:off x="9087585" y="5237205"/>
              <a:ext cx="2740086" cy="1488375"/>
            </a:xfrm>
            <a:custGeom>
              <a:avLst/>
              <a:gdLst>
                <a:gd name="connsiteX0" fmla="*/ 0 w 2479668"/>
                <a:gd name="connsiteY0" fmla="*/ 0 h 1488375"/>
                <a:gd name="connsiteX1" fmla="*/ 2479668 w 2479668"/>
                <a:gd name="connsiteY1" fmla="*/ 0 h 1488375"/>
                <a:gd name="connsiteX2" fmla="*/ 2479668 w 2479668"/>
                <a:gd name="connsiteY2" fmla="*/ 1488375 h 1488375"/>
                <a:gd name="connsiteX3" fmla="*/ 0 w 2479668"/>
                <a:gd name="connsiteY3" fmla="*/ 1488375 h 1488375"/>
                <a:gd name="connsiteX4" fmla="*/ 0 w 2479668"/>
                <a:gd name="connsiteY4" fmla="*/ 0 h 148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668" h="1488375">
                  <a:moveTo>
                    <a:pt x="0" y="0"/>
                  </a:moveTo>
                  <a:lnTo>
                    <a:pt x="2479668" y="0"/>
                  </a:lnTo>
                  <a:lnTo>
                    <a:pt x="2479668" y="1488375"/>
                  </a:lnTo>
                  <a:lnTo>
                    <a:pt x="0" y="14883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788" dirty="0"/>
                <a:t>DLA provided updated data file along with service POC names who receive monthly reports and requested burndown plans for non-catalogued items</a:t>
              </a:r>
            </a:p>
          </p:txBody>
        </p:sp>
      </p:grpSp>
      <p:graphicFrame>
        <p:nvGraphicFramePr>
          <p:cNvPr id="3" name="Table 5">
            <a:extLst>
              <a:ext uri="{FF2B5EF4-FFF2-40B4-BE49-F238E27FC236}">
                <a16:creationId xmlns:a16="http://schemas.microsoft.com/office/drawing/2014/main" id="{F7DFFD57-A839-4119-9F82-92A95CD75308}"/>
              </a:ext>
            </a:extLst>
          </p:cNvPr>
          <p:cNvGraphicFramePr>
            <a:graphicFrameLocks noGrp="1"/>
          </p:cNvGraphicFramePr>
          <p:nvPr>
            <p:extLst>
              <p:ext uri="{D42A27DB-BD31-4B8C-83A1-F6EECF244321}">
                <p14:modId xmlns:p14="http://schemas.microsoft.com/office/powerpoint/2010/main" val="3458394018"/>
              </p:ext>
            </p:extLst>
          </p:nvPr>
        </p:nvGraphicFramePr>
        <p:xfrm>
          <a:off x="2629176" y="4023782"/>
          <a:ext cx="4654835" cy="472440"/>
        </p:xfrm>
        <a:graphic>
          <a:graphicData uri="http://schemas.openxmlformats.org/drawingml/2006/table">
            <a:tbl>
              <a:tblPr firstRow="1" bandRow="1">
                <a:tableStyleId>{2D5ABB26-0587-4C30-8999-92F81FD0307C}</a:tableStyleId>
              </a:tblPr>
              <a:tblGrid>
                <a:gridCol w="930967">
                  <a:extLst>
                    <a:ext uri="{9D8B030D-6E8A-4147-A177-3AD203B41FA5}">
                      <a16:colId xmlns:a16="http://schemas.microsoft.com/office/drawing/2014/main" val="66285060"/>
                    </a:ext>
                  </a:extLst>
                </a:gridCol>
                <a:gridCol w="930967">
                  <a:extLst>
                    <a:ext uri="{9D8B030D-6E8A-4147-A177-3AD203B41FA5}">
                      <a16:colId xmlns:a16="http://schemas.microsoft.com/office/drawing/2014/main" val="756144327"/>
                    </a:ext>
                  </a:extLst>
                </a:gridCol>
                <a:gridCol w="930967">
                  <a:extLst>
                    <a:ext uri="{9D8B030D-6E8A-4147-A177-3AD203B41FA5}">
                      <a16:colId xmlns:a16="http://schemas.microsoft.com/office/drawing/2014/main" val="2108496216"/>
                    </a:ext>
                  </a:extLst>
                </a:gridCol>
                <a:gridCol w="930967">
                  <a:extLst>
                    <a:ext uri="{9D8B030D-6E8A-4147-A177-3AD203B41FA5}">
                      <a16:colId xmlns:a16="http://schemas.microsoft.com/office/drawing/2014/main" val="1537218495"/>
                    </a:ext>
                  </a:extLst>
                </a:gridCol>
                <a:gridCol w="930967">
                  <a:extLst>
                    <a:ext uri="{9D8B030D-6E8A-4147-A177-3AD203B41FA5}">
                      <a16:colId xmlns:a16="http://schemas.microsoft.com/office/drawing/2014/main" val="2322902184"/>
                    </a:ext>
                  </a:extLst>
                </a:gridCol>
              </a:tblGrid>
              <a:tr h="228600">
                <a:tc>
                  <a:txBody>
                    <a:bodyPr/>
                    <a:lstStyle/>
                    <a:p>
                      <a:r>
                        <a:rPr lang="en-US" sz="1100" dirty="0"/>
                        <a:t>Army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dirty="0"/>
                        <a:t>Navy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dirty="0"/>
                        <a:t>Air Force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dirty="0"/>
                        <a:t>USMC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dirty="0"/>
                        <a:t>Other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40619512"/>
                  </a:ext>
                </a:extLst>
              </a:tr>
              <a:tr h="228600">
                <a:tc>
                  <a:txBody>
                    <a:bodyPr/>
                    <a:lstStyle/>
                    <a:p>
                      <a:r>
                        <a:rPr lang="en-US" sz="1100" dirty="0"/>
                        <a:t>2,641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3,731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15,392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6,116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391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942724"/>
                  </a:ext>
                </a:extLst>
              </a:tr>
            </a:tbl>
          </a:graphicData>
        </a:graphic>
      </p:graphicFrame>
      <p:sp>
        <p:nvSpPr>
          <p:cNvPr id="16" name="Text Placeholder 6">
            <a:extLst>
              <a:ext uri="{FF2B5EF4-FFF2-40B4-BE49-F238E27FC236}">
                <a16:creationId xmlns:a16="http://schemas.microsoft.com/office/drawing/2014/main" id="{D7B02A4B-640D-4D43-A7CC-4F0EF11C2DA4}"/>
              </a:ext>
            </a:extLst>
          </p:cNvPr>
          <p:cNvSpPr>
            <a:spLocks noGrp="1"/>
          </p:cNvSpPr>
          <p:nvPr>
            <p:ph type="body" sz="quarter" idx="13"/>
          </p:nvPr>
        </p:nvSpPr>
        <p:spPr>
          <a:xfrm>
            <a:off x="0" y="6492240"/>
            <a:ext cx="2743200" cy="365760"/>
          </a:xfrm>
        </p:spPr>
        <p:txBody>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36544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F4DFE-C773-409B-9CDF-AAB4E99704FC}"/>
              </a:ext>
            </a:extLst>
          </p:cNvPr>
          <p:cNvSpPr>
            <a:spLocks noGrp="1"/>
          </p:cNvSpPr>
          <p:nvPr>
            <p:ph type="title"/>
          </p:nvPr>
        </p:nvSpPr>
        <p:spPr/>
        <p:txBody>
          <a:bodyPr/>
          <a:lstStyle/>
          <a:p>
            <a:r>
              <a:rPr lang="en-US" dirty="0"/>
              <a:t>Non-Cataloged Stock Numbers</a:t>
            </a:r>
            <a:br>
              <a:rPr lang="en-US" dirty="0"/>
            </a:br>
            <a:endParaRPr lang="en-US" dirty="0"/>
          </a:p>
        </p:txBody>
      </p:sp>
      <p:sp>
        <p:nvSpPr>
          <p:cNvPr id="4" name="Content Placeholder 3"/>
          <p:cNvSpPr>
            <a:spLocks noGrp="1"/>
          </p:cNvSpPr>
          <p:nvPr>
            <p:ph idx="1"/>
          </p:nvPr>
        </p:nvSpPr>
        <p:spPr>
          <a:xfrm>
            <a:off x="525780" y="1961061"/>
            <a:ext cx="8092440" cy="3566160"/>
          </a:xfrm>
        </p:spPr>
        <p:txBody>
          <a:bodyPr anchor="t">
            <a:normAutofit/>
          </a:bodyPr>
          <a:lstStyle/>
          <a:p>
            <a:pPr marL="0" indent="0">
              <a:lnSpc>
                <a:spcPct val="110000"/>
              </a:lnSpc>
              <a:spcBef>
                <a:spcPts val="450"/>
              </a:spcBef>
              <a:buNone/>
            </a:pPr>
            <a:r>
              <a:rPr lang="en-US" sz="1350" dirty="0">
                <a:solidFill>
                  <a:prstClr val="black"/>
                </a:solidFill>
                <a:latin typeface="Arial" panose="020B0604020202020204" pitchFamily="34" charset="0"/>
                <a:cs typeface="Arial" panose="020B0604020202020204" pitchFamily="34" charset="0"/>
              </a:rPr>
              <a:t>Moving forward with Warehouse Management System (WMS)  </a:t>
            </a:r>
          </a:p>
          <a:p>
            <a:pPr marL="388144" lvl="1">
              <a:lnSpc>
                <a:spcPct val="110000"/>
              </a:lnSpc>
            </a:pPr>
            <a:r>
              <a:rPr lang="en-US" sz="1350" dirty="0">
                <a:solidFill>
                  <a:prstClr val="black"/>
                </a:solidFill>
                <a:latin typeface="Arial" panose="020B0604020202020204" pitchFamily="34" charset="0"/>
                <a:cs typeface="Arial" panose="020B0604020202020204" pitchFamily="34" charset="0"/>
              </a:rPr>
              <a:t>WMS requires a product master record to exist and relies on PMR and advance shipment notification to capture operational/audit attributes</a:t>
            </a:r>
          </a:p>
          <a:p>
            <a:pPr marL="731044" lvl="2">
              <a:lnSpc>
                <a:spcPct val="110000"/>
              </a:lnSpc>
            </a:pPr>
            <a:r>
              <a:rPr lang="en-US" sz="1200" dirty="0">
                <a:solidFill>
                  <a:prstClr val="black"/>
                </a:solidFill>
                <a:latin typeface="Arial" panose="020B0604020202020204" pitchFamily="34" charset="0"/>
                <a:cs typeface="Arial" panose="020B0604020202020204" pitchFamily="34" charset="0"/>
              </a:rPr>
              <a:t>Enforces compliance with current cataloging policy to minimize WMS customization; eliminates DLA decision of operational/audit attributes related to Existence and Rights</a:t>
            </a:r>
          </a:p>
          <a:p>
            <a:pPr marL="431006" lvl="1">
              <a:lnSpc>
                <a:spcPct val="110000"/>
              </a:lnSpc>
            </a:pPr>
            <a:r>
              <a:rPr lang="en-US" sz="1350" dirty="0">
                <a:solidFill>
                  <a:prstClr val="black"/>
                </a:solidFill>
                <a:latin typeface="Arial" panose="020B0604020202020204" pitchFamily="34" charset="0"/>
                <a:cs typeface="Arial" panose="020B0604020202020204" pitchFamily="34" charset="0"/>
              </a:rPr>
              <a:t>For existing items, DLA will require the Services and DLA EBS to send 832N transactions to WMS for Product Master creation for Non-Cataloged items to be stored in DLA Distribution. </a:t>
            </a:r>
          </a:p>
          <a:p>
            <a:pPr marL="431006" lvl="1">
              <a:lnSpc>
                <a:spcPct val="110000"/>
              </a:lnSpc>
            </a:pPr>
            <a:r>
              <a:rPr lang="en-US" sz="1350" dirty="0">
                <a:solidFill>
                  <a:prstClr val="black"/>
                </a:solidFill>
                <a:latin typeface="Arial" panose="020B0604020202020204" pitchFamily="34" charset="0"/>
                <a:cs typeface="Arial" panose="020B0604020202020204" pitchFamily="34" charset="0"/>
              </a:rPr>
              <a:t>For future/incoming items, DLA will require 527Ds for Pre-positioned Material Receipts (PMR) for ownership upon receipt.</a:t>
            </a:r>
          </a:p>
          <a:p>
            <a:pPr marL="431006" lvl="1">
              <a:lnSpc>
                <a:spcPct val="110000"/>
              </a:lnSpc>
            </a:pPr>
            <a:r>
              <a:rPr lang="en-US" sz="1350" dirty="0">
                <a:solidFill>
                  <a:prstClr val="black"/>
                </a:solidFill>
                <a:latin typeface="Arial" panose="020B0604020202020204" pitchFamily="34" charset="0"/>
                <a:cs typeface="Arial" panose="020B0604020202020204" pitchFamily="34" charset="0"/>
              </a:rPr>
              <a:t>DLA POCs continue to be available as needed to move existing non-cataloged items to WMS and get the master data required</a:t>
            </a:r>
          </a:p>
          <a:p>
            <a:pPr marL="216694" lvl="1" indent="0">
              <a:lnSpc>
                <a:spcPct val="110000"/>
              </a:lnSpc>
              <a:buNone/>
            </a:pPr>
            <a:endParaRPr lang="en-US" sz="1350" dirty="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C1AA0583-C44E-4876-B03F-52CEF0C13B6B}"/>
              </a:ext>
            </a:extLst>
          </p:cNvPr>
          <p:cNvSpPr>
            <a:spLocks noGrp="1"/>
          </p:cNvSpPr>
          <p:nvPr>
            <p:ph type="body" sz="quarter" idx="13"/>
          </p:nvPr>
        </p:nvSpPr>
        <p:spPr>
          <a:xfrm>
            <a:off x="0" y="6492875"/>
            <a:ext cx="2743200" cy="365125"/>
          </a:xfrm>
        </p:spPr>
        <p:txBody>
          <a:bodyPr>
            <a:normAutofit lnSpcReduction="10000"/>
          </a:bodyPr>
          <a:lstStyle/>
          <a:p>
            <a:r>
              <a:rPr lang="en-US" dirty="0">
                <a:latin typeface="Arial Narrow"/>
              </a:rPr>
              <a:t>Supply Team, DEDSO</a:t>
            </a:r>
            <a:br>
              <a:rPr lang="en-US" dirty="0"/>
            </a:br>
            <a:r>
              <a:rPr lang="en-US" dirty="0">
                <a:latin typeface="Arial Narrow"/>
              </a:rPr>
              <a:t>As of March 9, 2022,  Office DLA Slide</a:t>
            </a:r>
          </a:p>
        </p:txBody>
      </p:sp>
    </p:spTree>
    <p:extLst>
      <p:ext uri="{BB962C8B-B14F-4D97-AF65-F5344CB8AC3E}">
        <p14:creationId xmlns:p14="http://schemas.microsoft.com/office/powerpoint/2010/main" val="3492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D3E0AE-C697-4499-B809-9AEDFE9F28EB}"/>
              </a:ext>
            </a:extLst>
          </p:cNvPr>
          <p:cNvSpPr>
            <a:spLocks noGrp="1"/>
          </p:cNvSpPr>
          <p:nvPr>
            <p:ph type="sldNum" sz="quarter" idx="12"/>
          </p:nvPr>
        </p:nvSpPr>
        <p:spPr/>
        <p:txBody>
          <a:bodyPr/>
          <a:lstStyle/>
          <a:p>
            <a:fld id="{0F70353F-5ECB-4B50-B3EA-C871EA4E3F32}" type="slidenum">
              <a:rPr lang="en-US" smtClean="0"/>
              <a:t>9</a:t>
            </a:fld>
            <a:endParaRPr lang="en-US"/>
          </a:p>
        </p:txBody>
      </p:sp>
      <p:sp>
        <p:nvSpPr>
          <p:cNvPr id="2" name="Title 1">
            <a:extLst>
              <a:ext uri="{FF2B5EF4-FFF2-40B4-BE49-F238E27FC236}">
                <a16:creationId xmlns:a16="http://schemas.microsoft.com/office/drawing/2014/main" id="{DCE42E1F-0612-4B96-A782-CB350244591F}"/>
              </a:ext>
            </a:extLst>
          </p:cNvPr>
          <p:cNvSpPr>
            <a:spLocks noGrp="1"/>
          </p:cNvSpPr>
          <p:nvPr>
            <p:ph type="title" idx="4294967295"/>
          </p:nvPr>
        </p:nvSpPr>
        <p:spPr>
          <a:xfrm>
            <a:off x="2057400" y="2834856"/>
            <a:ext cx="5029200" cy="1555750"/>
          </a:xfrm>
        </p:spPr>
        <p:txBody>
          <a:bodyPr>
            <a:normAutofit fontScale="90000"/>
          </a:bodyPr>
          <a:lstStyle/>
          <a:p>
            <a:r>
              <a:rPr lang="en-US"/>
              <a:t>DLA</a:t>
            </a:r>
            <a:br>
              <a:rPr lang="en-US"/>
            </a:br>
            <a:r>
              <a:rPr lang="en-US"/>
              <a:t>ADC 1160 Recommending and Authorizing Credit for Validated SDRs</a:t>
            </a:r>
            <a:br>
              <a:rPr lang="en-US"/>
            </a:br>
            <a:endParaRPr lang="en-US"/>
          </a:p>
        </p:txBody>
      </p:sp>
    </p:spTree>
    <p:extLst>
      <p:ext uri="{BB962C8B-B14F-4D97-AF65-F5344CB8AC3E}">
        <p14:creationId xmlns:p14="http://schemas.microsoft.com/office/powerpoint/2010/main" val="4228569163"/>
      </p:ext>
    </p:extLst>
  </p:cSld>
  <p:clrMapOvr>
    <a:masterClrMapping/>
  </p:clrMapOvr>
</p:sld>
</file>

<file path=ppt/theme/theme1.xml><?xml version="1.0" encoding="utf-8"?>
<a:theme xmlns:a="http://schemas.openxmlformats.org/drawingml/2006/main" name="DLA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A Theme" id="{8523E7B0-C5CA-4B0B-9563-362C912A552C}" vid="{01A2D87C-FB02-4AA0-937D-2B16455196E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4" ma:contentTypeDescription="Create a new document." ma:contentTypeScope="" ma:versionID="c6beb092f9d8663ab409031bd23f1e45">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da58545a258167763c6e52aa6a9c1eb7"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2E26D-1AC8-4FCD-B633-EF92945930F0}">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2693CE-F8D3-457A-85EB-179FF96E76DA}">
  <ds:schemaRefs>
    <ds:schemaRef ds:uri="e000d046-420e-499b-8730-8eefeee0e456"/>
    <ds:schemaRef ds:uri="http://purl.org/dc/terms/"/>
    <ds:schemaRef ds:uri="88cba950-1f7c-4773-b120-bd4bde171aa8"/>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1DB7D39-3E6E-46F9-B298-9BB78B6A65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DLA Theme</Template>
  <TotalTime>57</TotalTime>
  <Words>2391</Words>
  <Application>Microsoft Office PowerPoint</Application>
  <PresentationFormat>On-screen Show (4:3)</PresentationFormat>
  <Paragraphs>267</Paragraphs>
  <Slides>25</Slides>
  <Notes>11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25</vt:i4>
      </vt:variant>
    </vt:vector>
  </HeadingPairs>
  <TitlesOfParts>
    <vt:vector size="40" baseType="lpstr">
      <vt:lpstr>Arial</vt:lpstr>
      <vt:lpstr>Arial Narrow</vt:lpstr>
      <vt:lpstr>Bodoni MT</vt:lpstr>
      <vt:lpstr>Calibri</vt:lpstr>
      <vt:lpstr>new</vt:lpstr>
      <vt:lpstr>Times New Roman</vt:lpstr>
      <vt:lpstr>DLA Theme</vt:lpstr>
      <vt:lpstr>DLA Template 2020</vt:lpstr>
      <vt:lpstr>Title Slide</vt:lpstr>
      <vt:lpstr>1_DLA Template 2020</vt:lpstr>
      <vt:lpstr>1_Title Slide</vt:lpstr>
      <vt:lpstr>2_DLA Template 2020</vt:lpstr>
      <vt:lpstr>3_DLA Template 2020</vt:lpstr>
      <vt:lpstr>4_DLA Template 2020</vt:lpstr>
      <vt:lpstr>5_DLA Template 2020</vt:lpstr>
      <vt:lpstr>Supply Process Review Committee 22-1</vt:lpstr>
      <vt:lpstr>Agenda</vt:lpstr>
      <vt:lpstr>Agenda cont.</vt:lpstr>
      <vt:lpstr>Action Items  SPRC 21-1 and SRPC 21-2</vt:lpstr>
      <vt:lpstr>Purpose Code Recap</vt:lpstr>
      <vt:lpstr>DLA Non-Cataloged Stock Numbers</vt:lpstr>
      <vt:lpstr>Non-Cataloged Stock Numbers </vt:lpstr>
      <vt:lpstr>Non-Cataloged Stock Numbers </vt:lpstr>
      <vt:lpstr>DLA ADC 1160 Recommending and Authorizing Credit for Validated SDRs </vt:lpstr>
      <vt:lpstr>ADC 1160 Issue Reversal Discussion</vt:lpstr>
      <vt:lpstr>ADC 1160 Issue Reversal Discussion cont.</vt:lpstr>
      <vt:lpstr>ADC 1160 – Issue Reversal DSS Example</vt:lpstr>
      <vt:lpstr>PDC 1408, Requisitions with Priority Designator 09-15 and Special Requirement Category 777</vt:lpstr>
      <vt:lpstr>PDC 1408 Requisitions with Priority Designator (PD) 09-15 and Special Requirement Category (SRC) 777</vt:lpstr>
      <vt:lpstr>Pseudo RIC </vt:lpstr>
      <vt:lpstr>Pseudo RIC Discussion</vt:lpstr>
      <vt:lpstr>Pseudo DoDAACs</vt:lpstr>
      <vt:lpstr>Pseudo DoDAAC Discussion</vt:lpstr>
      <vt:lpstr>PowerPoint Presentation</vt:lpstr>
      <vt:lpstr>War Reserve Materiel (WRM) Procedures</vt:lpstr>
      <vt:lpstr>Wrap Up/Action Items</vt:lpstr>
      <vt:lpstr>Next PRC</vt:lpstr>
      <vt:lpstr>PowerPoint Presentation</vt:lpstr>
      <vt:lpstr>BACKUP</vt:lpstr>
      <vt:lpstr>Federal Law and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Castro, Rafael CIV DLA INFO OPERATIONS (USA)</dc:creator>
  <cp:lastModifiedBy>Nguyen, Bao X CTR DLA INFO OPERATIONS (USA)</cp:lastModifiedBy>
  <cp:revision>53</cp:revision>
  <dcterms:created xsi:type="dcterms:W3CDTF">2021-08-19T12:13:19Z</dcterms:created>
  <dcterms:modified xsi:type="dcterms:W3CDTF">2022-03-09T13:30:03Z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