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 id="2147484325" r:id="rId6"/>
    <p:sldMasterId id="2147484327" r:id="rId7"/>
  </p:sldMasterIdLst>
  <p:notesMasterIdLst>
    <p:notesMasterId r:id="rId50"/>
  </p:notesMasterIdLst>
  <p:sldIdLst>
    <p:sldId id="269" r:id="rId8"/>
    <p:sldId id="265" r:id="rId9"/>
    <p:sldId id="280" r:id="rId10"/>
    <p:sldId id="282" r:id="rId11"/>
    <p:sldId id="281" r:id="rId12"/>
    <p:sldId id="306" r:id="rId13"/>
    <p:sldId id="307" r:id="rId14"/>
    <p:sldId id="308" r:id="rId15"/>
    <p:sldId id="309" r:id="rId16"/>
    <p:sldId id="271" r:id="rId17"/>
    <p:sldId id="278" r:id="rId18"/>
    <p:sldId id="274" r:id="rId19"/>
    <p:sldId id="275" r:id="rId20"/>
    <p:sldId id="276" r:id="rId21"/>
    <p:sldId id="297" r:id="rId22"/>
    <p:sldId id="310" r:id="rId23"/>
    <p:sldId id="277" r:id="rId24"/>
    <p:sldId id="311" r:id="rId25"/>
    <p:sldId id="283" r:id="rId26"/>
    <p:sldId id="299" r:id="rId27"/>
    <p:sldId id="312" r:id="rId28"/>
    <p:sldId id="284" r:id="rId29"/>
    <p:sldId id="300" r:id="rId30"/>
    <p:sldId id="313" r:id="rId31"/>
    <p:sldId id="285" r:id="rId32"/>
    <p:sldId id="295" r:id="rId33"/>
    <p:sldId id="314" r:id="rId34"/>
    <p:sldId id="286" r:id="rId35"/>
    <p:sldId id="301" r:id="rId36"/>
    <p:sldId id="315" r:id="rId37"/>
    <p:sldId id="287" r:id="rId38"/>
    <p:sldId id="316" r:id="rId39"/>
    <p:sldId id="302" r:id="rId40"/>
    <p:sldId id="288" r:id="rId41"/>
    <p:sldId id="304" r:id="rId42"/>
    <p:sldId id="317" r:id="rId43"/>
    <p:sldId id="318" r:id="rId44"/>
    <p:sldId id="319" r:id="rId45"/>
    <p:sldId id="322" r:id="rId46"/>
    <p:sldId id="320" r:id="rId47"/>
    <p:sldId id="289" r:id="rId48"/>
    <p:sldId id="293"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292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ser, Samantha K CIV DLA INFO OPERATIONS (US)" initials="MSKCDIO(" lastIdx="1" clrIdx="0">
    <p:extLst>
      <p:ext uri="{19B8F6BF-5375-455C-9EA6-DF929625EA0E}">
        <p15:presenceInfo xmlns:p15="http://schemas.microsoft.com/office/powerpoint/2012/main" userId="S-1-5-21-834781646-4038171650-3847639893-83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00FF"/>
    <a:srgbClr val="FFFFB3"/>
    <a:srgbClr val="A50021"/>
    <a:srgbClr val="00FF00"/>
    <a:srgbClr val="33CCFF"/>
    <a:srgbClr val="CC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2" autoAdjust="0"/>
    <p:restoredTop sz="86247" autoAdjust="0"/>
  </p:normalViewPr>
  <p:slideViewPr>
    <p:cSldViewPr>
      <p:cViewPr varScale="1">
        <p:scale>
          <a:sx n="99" d="100"/>
          <a:sy n="99" d="100"/>
        </p:scale>
        <p:origin x="2124" y="90"/>
      </p:cViewPr>
      <p:guideLst>
        <p:guide orient="horz" pos="576"/>
        <p:guide pos="292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a:defRPr sz="1200">
                <a:latin typeface="Arial"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a:defRPr sz="1200">
                <a:latin typeface="Arial" charset="0"/>
              </a:defRPr>
            </a:lvl1pPr>
          </a:lstStyle>
          <a:p>
            <a:pPr>
              <a:defRPr/>
            </a:pPr>
            <a:fld id="{53CF62E1-2EA3-4B31-AEB6-C9429DDC31DB}" type="slidenum">
              <a:rPr lang="en-US"/>
              <a:pPr>
                <a:defRPr/>
              </a:pPr>
              <a:t>‹#›</a:t>
            </a:fld>
            <a:endParaRPr lang="en-US" dirty="0"/>
          </a:p>
        </p:txBody>
      </p:sp>
    </p:spTree>
    <p:extLst>
      <p:ext uri="{BB962C8B-B14F-4D97-AF65-F5344CB8AC3E}">
        <p14:creationId xmlns:p14="http://schemas.microsoft.com/office/powerpoint/2010/main" val="3248212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1</a:t>
            </a:fld>
            <a:endParaRPr lang="en-US" dirty="0"/>
          </a:p>
        </p:txBody>
      </p:sp>
    </p:spTree>
    <p:extLst>
      <p:ext uri="{BB962C8B-B14F-4D97-AF65-F5344CB8AC3E}">
        <p14:creationId xmlns:p14="http://schemas.microsoft.com/office/powerpoint/2010/main" val="234292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forward LOGDRMS will be a better tool for seeing not</a:t>
            </a:r>
            <a:r>
              <a:rPr lang="en-US" baseline="0" dirty="0" smtClean="0"/>
              <a:t> only the current DLMS data and IC standards, but changes in the pipeline and a developing source for researching prior DLMS changes. Impacts from DLMS changes to DLMS data elements, qualifier/code lists, and ICs are recorded as the PDC and ADC are signed out.  Some ADCs that have a delayed, coordinated implementation to avoid errors (i.e. some Unit of Issue code changes) will have an ADC status, but will not be rolled into the current production standard until the identified implementation date.</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11</a:t>
            </a:fld>
            <a:endParaRPr lang="en-US" dirty="0"/>
          </a:p>
        </p:txBody>
      </p:sp>
    </p:spTree>
    <p:extLst>
      <p:ext uri="{BB962C8B-B14F-4D97-AF65-F5344CB8AC3E}">
        <p14:creationId xmlns:p14="http://schemas.microsoft.com/office/powerpoint/2010/main" val="285580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16</a:t>
            </a:fld>
            <a:endParaRPr lang="en-US" dirty="0"/>
          </a:p>
        </p:txBody>
      </p:sp>
    </p:spTree>
    <p:extLst>
      <p:ext uri="{BB962C8B-B14F-4D97-AF65-F5344CB8AC3E}">
        <p14:creationId xmlns:p14="http://schemas.microsoft.com/office/powerpoint/2010/main" val="2764176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26</a:t>
            </a:fld>
            <a:endParaRPr lang="en-US" dirty="0"/>
          </a:p>
        </p:txBody>
      </p:sp>
    </p:spTree>
    <p:extLst>
      <p:ext uri="{BB962C8B-B14F-4D97-AF65-F5344CB8AC3E}">
        <p14:creationId xmlns:p14="http://schemas.microsoft.com/office/powerpoint/2010/main" val="3612214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27</a:t>
            </a:fld>
            <a:endParaRPr lang="en-US" dirty="0"/>
          </a:p>
        </p:txBody>
      </p:sp>
    </p:spTree>
    <p:extLst>
      <p:ext uri="{BB962C8B-B14F-4D97-AF65-F5344CB8AC3E}">
        <p14:creationId xmlns:p14="http://schemas.microsoft.com/office/powerpoint/2010/main" val="75757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3</a:t>
            </a:fld>
            <a:endParaRPr lang="en-US" dirty="0"/>
          </a:p>
        </p:txBody>
      </p:sp>
    </p:spTree>
    <p:extLst>
      <p:ext uri="{BB962C8B-B14F-4D97-AF65-F5344CB8AC3E}">
        <p14:creationId xmlns:p14="http://schemas.microsoft.com/office/powerpoint/2010/main" val="26726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4</a:t>
            </a:fld>
            <a:endParaRPr lang="en-US" dirty="0"/>
          </a:p>
        </p:txBody>
      </p:sp>
    </p:spTree>
    <p:extLst>
      <p:ext uri="{BB962C8B-B14F-4D97-AF65-F5344CB8AC3E}">
        <p14:creationId xmlns:p14="http://schemas.microsoft.com/office/powerpoint/2010/main" val="26726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5</a:t>
            </a:fld>
            <a:endParaRPr lang="en-US" dirty="0"/>
          </a:p>
        </p:txBody>
      </p:sp>
    </p:spTree>
    <p:extLst>
      <p:ext uri="{BB962C8B-B14F-4D97-AF65-F5344CB8AC3E}">
        <p14:creationId xmlns:p14="http://schemas.microsoft.com/office/powerpoint/2010/main" val="26726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9"/>
          <p:cNvSpPr>
            <a:spLocks noGrp="1" noChangeArrowheads="1"/>
          </p:cNvSpPr>
          <p:nvPr>
            <p:ph type="sldNum" sz="quarter" idx="5"/>
          </p:nvPr>
        </p:nvSpPr>
        <p:spPr>
          <a:noFill/>
        </p:spPr>
        <p:txBody>
          <a:bodyPr/>
          <a:lstStyle/>
          <a:p>
            <a:fld id="{5347CBF9-BAE0-43BC-BB01-E91D065611B0}" type="slidenum">
              <a:rPr lang="en-US" smtClean="0"/>
              <a:pPr/>
              <a:t>6</a:t>
            </a:fld>
            <a:endParaRPr lang="en-US" dirty="0" smtClean="0"/>
          </a:p>
        </p:txBody>
      </p:sp>
      <p:sp>
        <p:nvSpPr>
          <p:cNvPr id="79875" name="Rectangle 2"/>
          <p:cNvSpPr>
            <a:spLocks noChangeArrowheads="1"/>
          </p:cNvSpPr>
          <p:nvPr/>
        </p:nvSpPr>
        <p:spPr bwMode="auto">
          <a:xfrm>
            <a:off x="3970736" y="-1538"/>
            <a:ext cx="3039666" cy="464206"/>
          </a:xfrm>
          <a:prstGeom prst="rect">
            <a:avLst/>
          </a:prstGeom>
          <a:noFill/>
          <a:ln w="12700">
            <a:noFill/>
            <a:miter lim="800000"/>
            <a:headEnd/>
            <a:tailEnd/>
          </a:ln>
        </p:spPr>
        <p:txBody>
          <a:bodyPr wrap="none" lIns="88126" tIns="44064" rIns="88126" bIns="44064" anchor="ctr"/>
          <a:lstStyle/>
          <a:p>
            <a:endParaRPr lang="en-US" dirty="0"/>
          </a:p>
        </p:txBody>
      </p:sp>
      <p:sp>
        <p:nvSpPr>
          <p:cNvPr id="79876" name="Rectangle 3"/>
          <p:cNvSpPr>
            <a:spLocks noChangeArrowheads="1"/>
          </p:cNvSpPr>
          <p:nvPr/>
        </p:nvSpPr>
        <p:spPr bwMode="auto">
          <a:xfrm>
            <a:off x="-1522" y="8830658"/>
            <a:ext cx="3038145" cy="465742"/>
          </a:xfrm>
          <a:prstGeom prst="rect">
            <a:avLst/>
          </a:prstGeom>
          <a:noFill/>
          <a:ln w="12700">
            <a:noFill/>
            <a:miter lim="800000"/>
            <a:headEnd/>
            <a:tailEnd/>
          </a:ln>
        </p:spPr>
        <p:txBody>
          <a:bodyPr wrap="none" lIns="88126" tIns="44064" rIns="88126" bIns="44064" anchor="ctr"/>
          <a:lstStyle/>
          <a:p>
            <a:endParaRPr lang="en-US" dirty="0"/>
          </a:p>
        </p:txBody>
      </p:sp>
      <p:sp>
        <p:nvSpPr>
          <p:cNvPr id="79877" name="Rectangle 4"/>
          <p:cNvSpPr>
            <a:spLocks noChangeArrowheads="1"/>
          </p:cNvSpPr>
          <p:nvPr/>
        </p:nvSpPr>
        <p:spPr bwMode="auto">
          <a:xfrm>
            <a:off x="-1522" y="-1538"/>
            <a:ext cx="3038145" cy="464206"/>
          </a:xfrm>
          <a:prstGeom prst="rect">
            <a:avLst/>
          </a:prstGeom>
          <a:noFill/>
          <a:ln w="12700">
            <a:noFill/>
            <a:miter lim="800000"/>
            <a:headEnd/>
            <a:tailEnd/>
          </a:ln>
        </p:spPr>
        <p:txBody>
          <a:bodyPr wrap="none" lIns="88126" tIns="44064" rIns="88126" bIns="44064" anchor="ctr"/>
          <a:lstStyle/>
          <a:p>
            <a:endParaRPr lang="en-US" dirty="0"/>
          </a:p>
        </p:txBody>
      </p:sp>
      <p:sp>
        <p:nvSpPr>
          <p:cNvPr id="79878" name="Rectangle 5"/>
          <p:cNvSpPr>
            <a:spLocks noGrp="1" noChangeArrowheads="1"/>
          </p:cNvSpPr>
          <p:nvPr>
            <p:ph type="body" idx="1"/>
          </p:nvPr>
        </p:nvSpPr>
        <p:spPr>
          <a:xfrm>
            <a:off x="304800" y="3505200"/>
            <a:ext cx="6477000" cy="4647597"/>
          </a:xfrm>
          <a:noFill/>
          <a:ln/>
        </p:spPr>
        <p:txBody>
          <a:bodyPr lIns="92996" tIns="45681" rIns="92996" bIns="45681"/>
          <a:lstStyle/>
          <a:p>
            <a:pPr lvl="0"/>
            <a:r>
              <a:rPr lang="en-US" kern="1200" dirty="0" smtClean="0">
                <a:solidFill>
                  <a:schemeClr val="tx1"/>
                </a:solidFill>
                <a:effectLst/>
              </a:rPr>
              <a:t>Now, onto an examination of the hierarchy of the elements that comprise a DLMS transaction.  This will be a deep dive into how transaction sets are structured and how they are made up of data segments, which are made up of data element, all under the X12 standard.</a:t>
            </a:r>
          </a:p>
          <a:p>
            <a:endParaRPr lang="en-US" dirty="0" smtClean="0"/>
          </a:p>
        </p:txBody>
      </p:sp>
      <p:sp>
        <p:nvSpPr>
          <p:cNvPr id="79879" name="Rectangle 6"/>
          <p:cNvSpPr>
            <a:spLocks noGrp="1" noRot="1" noChangeAspect="1" noChangeArrowheads="1" noTextEdit="1"/>
          </p:cNvSpPr>
          <p:nvPr>
            <p:ph type="sldImg"/>
          </p:nvPr>
        </p:nvSpPr>
        <p:spPr>
          <a:xfrm>
            <a:off x="304800" y="204788"/>
            <a:ext cx="4191000" cy="3144837"/>
          </a:xfrm>
          <a:ln w="12700" cap="flat">
            <a:solidFill>
              <a:schemeClr val="tx1"/>
            </a:solidFill>
          </a:ln>
        </p:spPr>
      </p:sp>
    </p:spTree>
    <p:extLst>
      <p:ext uri="{BB962C8B-B14F-4D97-AF65-F5344CB8AC3E}">
        <p14:creationId xmlns:p14="http://schemas.microsoft.com/office/powerpoint/2010/main" val="148119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4143376" y="9120190"/>
            <a:ext cx="3170238" cy="479425"/>
          </a:xfrm>
          <a:prstGeom prst="rect">
            <a:avLst/>
          </a:prstGeom>
          <a:noFill/>
        </p:spPr>
        <p:txBody>
          <a:bodyPr lIns="91422" tIns="45711" rIns="91422" bIns="45711"/>
          <a:lstStyle/>
          <a:p>
            <a:fld id="{D8B81A54-3EDB-41FE-9801-4F49657E37CD}" type="slidenum">
              <a:rPr lang="en-US">
                <a:solidFill>
                  <a:prstClr val="black"/>
                </a:solidFill>
              </a:rPr>
              <a:pPr/>
              <a:t>7</a:t>
            </a:fld>
            <a:endParaRPr lang="en-US" dirty="0">
              <a:solidFill>
                <a:prstClr val="black"/>
              </a:solidFill>
            </a:endParaRPr>
          </a:p>
        </p:txBody>
      </p:sp>
      <p:sp>
        <p:nvSpPr>
          <p:cNvPr id="156675" name="Rectangle 2"/>
          <p:cNvSpPr>
            <a:spLocks noGrp="1" noRot="1" noChangeAspect="1" noChangeArrowheads="1" noTextEdit="1"/>
          </p:cNvSpPr>
          <p:nvPr>
            <p:ph type="sldImg"/>
          </p:nvPr>
        </p:nvSpPr>
        <p:spPr>
          <a:xfrm>
            <a:off x="152400" y="152400"/>
            <a:ext cx="3736975" cy="2801938"/>
          </a:xfrm>
          <a:ln/>
        </p:spPr>
      </p:sp>
      <p:sp>
        <p:nvSpPr>
          <p:cNvPr id="156676" name="Rectangle 3"/>
          <p:cNvSpPr>
            <a:spLocks noGrp="1" noChangeArrowheads="1"/>
          </p:cNvSpPr>
          <p:nvPr>
            <p:ph type="body" idx="1"/>
          </p:nvPr>
        </p:nvSpPr>
        <p:spPr>
          <a:xfrm>
            <a:off x="152400" y="3048000"/>
            <a:ext cx="6934199" cy="6075105"/>
          </a:xfrm>
          <a:noFill/>
          <a:ln/>
        </p:spPr>
        <p:txBody>
          <a:bodyPr/>
          <a:lstStyle/>
          <a:p>
            <a:endParaRPr lang="en-US" sz="1000" b="1" dirty="0"/>
          </a:p>
          <a:p>
            <a:pPr marL="177561" indent="-177561">
              <a:buFont typeface="Arial" panose="020B0604020202020204" pitchFamily="34" charset="0"/>
              <a:buChar char="•"/>
            </a:pPr>
            <a:r>
              <a:rPr lang="en-US" sz="1000" dirty="0"/>
              <a:t>Starting about halfway down on page three and continuing through page four you see the </a:t>
            </a:r>
            <a:r>
              <a:rPr lang="en-US" sz="1000" i="1" dirty="0"/>
              <a:t>transaction set table hierarchy diagram </a:t>
            </a:r>
            <a:r>
              <a:rPr lang="en-US" sz="1000" dirty="0"/>
              <a:t>for the DLMS 511R. The table hierarchy diagram was addressed in Module 2.  So in the middle of page two, we see a bold title that says “Heading.“  Remember from Module 2 that means we’re in Table 1 of the IC.  Directly below the Heading you see the segments contained in the Heading. The segments are listed with the positions they are in within Heading, that is Table 1, the two character ID of the segments, names of the segments, whether they are required or optional, the maximum times they can be used and the usage column.  For Loops you see the LOOP ID, such as LM and the maximum number of times the LOOP can be repeated in the transaction. Under the LOOP ID you see the segments in the LOOP and all the information described for a segment with the addition of the Max Use identifying the number of times each segment can be repeated within a LOOP.   Note that the first segment within the Heading is the ST or Transaction Set header that denotes the beginning of this 511R.  Also note that it is in position 10 of the header.  </a:t>
            </a:r>
          </a:p>
          <a:p>
            <a:pPr marL="177561" indent="-177561">
              <a:buFont typeface="Arial" panose="020B0604020202020204" pitchFamily="34" charset="0"/>
              <a:buChar char="•"/>
            </a:pPr>
            <a:r>
              <a:rPr lang="en-US" sz="1000" dirty="0"/>
              <a:t>A little further down you see the bold heading that says Detail, that’s the beginning of Table 2 and that portion of the diagram contains the same information for each segment and LOOP as discussed for the Heading.  However, note that the position number starts over; so the first position within the Detail starts over with position 10 within Table 2.</a:t>
            </a:r>
          </a:p>
          <a:p>
            <a:pPr marL="177561" indent="-177561">
              <a:buFont typeface="Arial" panose="020B0604020202020204" pitchFamily="34" charset="0"/>
              <a:buChar char="•"/>
            </a:pPr>
            <a:r>
              <a:rPr lang="en-US" sz="1000" dirty="0"/>
              <a:t>This table hierarchy diagram gives you a quick overall view of this IC’s architecture.  </a:t>
            </a:r>
            <a:br>
              <a:rPr lang="en-US" sz="1000" dirty="0"/>
            </a:br>
            <a:endParaRPr lang="en-US" sz="1000" dirty="0"/>
          </a:p>
          <a:p>
            <a:pPr marL="177561" indent="-177561">
              <a:buFont typeface="Arial" panose="020B0604020202020204" pitchFamily="34" charset="0"/>
              <a:buChar char="•"/>
            </a:pPr>
            <a:r>
              <a:rPr lang="en-US" sz="1000" dirty="0"/>
              <a:t>The two primary differences between the ASC X12 standard we saw in Module 2 and the DLMS IC we’re looking at here are:</a:t>
            </a:r>
          </a:p>
          <a:p>
            <a:pPr marL="651055" lvl="1" indent="-177561">
              <a:buFont typeface="Arial" panose="020B0604020202020204" pitchFamily="34" charset="0"/>
              <a:buChar char="•"/>
            </a:pPr>
            <a:r>
              <a:rPr lang="en-US" sz="1000" dirty="0"/>
              <a:t>First, the critical DLMS notes that we’ve discussed give this 511R specific business context for use by the trading partners using it and;</a:t>
            </a:r>
          </a:p>
          <a:p>
            <a:pPr marL="651055" lvl="1" indent="-177561">
              <a:buFont typeface="Arial" panose="020B0604020202020204" pitchFamily="34" charset="0"/>
              <a:buChar char="•"/>
            </a:pPr>
            <a:r>
              <a:rPr lang="en-US" sz="1000" dirty="0"/>
              <a:t>Second the table hierarchy diagram above identifies the segments and loops that are used in the DLMS 511R.  Any segments or loops that the ASC X12 standard itself may contain but are not used in the DLMS are either not shown or are labeled as not used.</a:t>
            </a:r>
          </a:p>
          <a:p>
            <a:pPr marL="177561" indent="-177561">
              <a:buFont typeface="Arial" panose="020B0604020202020204" pitchFamily="34" charset="0"/>
              <a:buChar char="•"/>
            </a:pPr>
            <a:endParaRPr lang="en-US" sz="1000" dirty="0"/>
          </a:p>
        </p:txBody>
      </p:sp>
    </p:spTree>
    <p:extLst>
      <p:ext uri="{BB962C8B-B14F-4D97-AF65-F5344CB8AC3E}">
        <p14:creationId xmlns:p14="http://schemas.microsoft.com/office/powerpoint/2010/main" val="93122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4143376" y="9120190"/>
            <a:ext cx="3170238" cy="479425"/>
          </a:xfrm>
          <a:prstGeom prst="rect">
            <a:avLst/>
          </a:prstGeom>
          <a:noFill/>
        </p:spPr>
        <p:txBody>
          <a:bodyPr lIns="91422" tIns="45711" rIns="91422" bIns="45711"/>
          <a:lstStyle/>
          <a:p>
            <a:fld id="{D8B81A54-3EDB-41FE-9801-4F49657E37CD}" type="slidenum">
              <a:rPr lang="en-US">
                <a:solidFill>
                  <a:prstClr val="black"/>
                </a:solidFill>
              </a:rPr>
              <a:pPr/>
              <a:t>8</a:t>
            </a:fld>
            <a:endParaRPr lang="en-US" dirty="0">
              <a:solidFill>
                <a:prstClr val="black"/>
              </a:solidFill>
            </a:endParaRPr>
          </a:p>
        </p:txBody>
      </p:sp>
      <p:sp>
        <p:nvSpPr>
          <p:cNvPr id="156675" name="Rectangle 2"/>
          <p:cNvSpPr>
            <a:spLocks noGrp="1" noRot="1" noChangeAspect="1" noChangeArrowheads="1" noTextEdit="1"/>
          </p:cNvSpPr>
          <p:nvPr>
            <p:ph type="sldImg"/>
          </p:nvPr>
        </p:nvSpPr>
        <p:spPr>
          <a:xfrm>
            <a:off x="152400" y="152400"/>
            <a:ext cx="3736268" cy="2801593"/>
          </a:xfrm>
          <a:ln/>
        </p:spPr>
      </p:sp>
      <p:sp>
        <p:nvSpPr>
          <p:cNvPr id="156676" name="Rectangle 3"/>
          <p:cNvSpPr>
            <a:spLocks noGrp="1" noChangeArrowheads="1"/>
          </p:cNvSpPr>
          <p:nvPr>
            <p:ph type="body" idx="1"/>
          </p:nvPr>
        </p:nvSpPr>
        <p:spPr>
          <a:xfrm>
            <a:off x="152400" y="3048000"/>
            <a:ext cx="7010400" cy="6680235"/>
          </a:xfrm>
          <a:noFill/>
          <a:ln/>
        </p:spPr>
        <p:txBody>
          <a:bodyPr/>
          <a:lstStyle/>
          <a:p>
            <a:endParaRPr lang="en-US" sz="1000" b="1" dirty="0"/>
          </a:p>
          <a:p>
            <a:pPr marL="177561" indent="-177561">
              <a:buFont typeface="Arial" panose="020B0604020202020204" pitchFamily="34" charset="0"/>
              <a:buChar char="•"/>
            </a:pPr>
            <a:r>
              <a:rPr lang="en-US" sz="1000" dirty="0"/>
              <a:t>Here’s the top of page five of the DLMS 511R Implementation Convention. Every segment that was marked “used” or “must use” in the transaction set table hierarchy diagram table is going to start at the top of a new page. This is the first segment of the 511R transaction, it’s the Transaction Set Header segment. </a:t>
            </a:r>
          </a:p>
          <a:p>
            <a:pPr marL="177561" indent="-177561">
              <a:buFont typeface="Arial" panose="020B0604020202020204" pitchFamily="34" charset="0"/>
              <a:buChar char="•"/>
            </a:pPr>
            <a:r>
              <a:rPr lang="en-US" sz="1000" dirty="0"/>
              <a:t>Let's look in the upper right hand corner. This box has a lot of valuable information in it. First thing it's going to tell you in the upper left of the box is, what position of the transaction set this segment is in. It's in position 10.  Note, this coincides with the transaction set table diagram that we looked at on pages three and four.  This box helps you to stay oriented with regards to where you are, relative to the entire transaction.  So the box is telling you you’re in position 10 of the Heading, that its mandatory, and that the Maximum use is 1.  This box also tells you the ST is in the heading, which means it's table 1. It's maximum use is 1. So you can only use this ST segment once, no repeating of it. The number of data elements that we are using from the ST segment will be annotated in the lower right-hand corner of the box. In this case, it's 2.  If there was a loop associated with this segment, it's going to tell you the loop ID.  In this particular case, there is no loop, therefore the loop is annotated as N/A.  </a:t>
            </a:r>
          </a:p>
          <a:p>
            <a:pPr marL="177561" indent="-177561">
              <a:buFont typeface="Arial" panose="020B0604020202020204" pitchFamily="34" charset="0"/>
              <a:buChar char="•"/>
            </a:pPr>
            <a:r>
              <a:rPr lang="en-US" sz="1000" dirty="0"/>
              <a:t>So now let's go down to the ST01.  Within X12 there are many transaction set standards, that is three character numeric codes, each identifying a different transaction. So If you were to look at data element 143 from the X12 standard versus the DLMS, you would see all numbers that the standard says are authorized. However, note that the DLMS IC only identifies one code value here.  You see the 511 as the only authorized value. We're telling you in this IC, the only number you can use under this IC is 511.  You can only use 511 because this is the DLMS IC for the 511R and nothing else is authorized.  It’s important to note that in DLMS </a:t>
            </a:r>
            <a:r>
              <a:rPr lang="en-US" sz="1000" dirty="0" err="1"/>
              <a:t>Ics</a:t>
            </a:r>
            <a:r>
              <a:rPr lang="en-US" sz="1000" dirty="0"/>
              <a:t>. Regardless of the data element, only the authorized values will be shown, if it’s not listed in the IC then its not authorized for use within the IC.  So what we do in the IC is, we pare down the list of authorized codes.</a:t>
            </a:r>
          </a:p>
          <a:p>
            <a:pPr marL="177561" indent="-177561">
              <a:buFont typeface="Arial" panose="020B0604020202020204" pitchFamily="34" charset="0"/>
              <a:buChar char="•"/>
            </a:pPr>
            <a:r>
              <a:rPr lang="en-US" sz="1000" dirty="0"/>
              <a:t>ST02 is where the transaction set control number is. And do you see grey notes box?  That's an example of a note that provides amplifying information.  It’s also an example of a note that will become a DLMS note; remember in the future there will be no separately identified Federal notes.</a:t>
            </a:r>
          </a:p>
          <a:p>
            <a:pPr marL="177561" indent="-177561">
              <a:buFont typeface="Arial" panose="020B0604020202020204" pitchFamily="34" charset="0"/>
              <a:buChar char="•"/>
            </a:pPr>
            <a:r>
              <a:rPr lang="en-US" sz="1000" dirty="0"/>
              <a:t>Now we will proceed to page six.</a:t>
            </a:r>
          </a:p>
        </p:txBody>
      </p:sp>
    </p:spTree>
    <p:extLst>
      <p:ext uri="{BB962C8B-B14F-4D97-AF65-F5344CB8AC3E}">
        <p14:creationId xmlns:p14="http://schemas.microsoft.com/office/powerpoint/2010/main" val="251646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xfrm>
            <a:off x="4143376" y="9120190"/>
            <a:ext cx="3170238" cy="479425"/>
          </a:xfrm>
          <a:prstGeom prst="rect">
            <a:avLst/>
          </a:prstGeom>
          <a:noFill/>
        </p:spPr>
        <p:txBody>
          <a:bodyPr lIns="91422" tIns="45711" rIns="91422" bIns="45711"/>
          <a:lstStyle/>
          <a:p>
            <a:fld id="{D8B81A54-3EDB-41FE-9801-4F49657E37CD}" type="slidenum">
              <a:rPr lang="en-US">
                <a:solidFill>
                  <a:prstClr val="black"/>
                </a:solidFill>
              </a:rPr>
              <a:pPr/>
              <a:t>9</a:t>
            </a:fld>
            <a:endParaRPr lang="en-US">
              <a:solidFill>
                <a:prstClr val="black"/>
              </a:solidFill>
            </a:endParaRPr>
          </a:p>
        </p:txBody>
      </p:sp>
      <p:sp>
        <p:nvSpPr>
          <p:cNvPr id="156675" name="Rectangle 2"/>
          <p:cNvSpPr>
            <a:spLocks noGrp="1" noRot="1" noChangeAspect="1" noChangeArrowheads="1" noTextEdit="1"/>
          </p:cNvSpPr>
          <p:nvPr>
            <p:ph type="sldImg"/>
          </p:nvPr>
        </p:nvSpPr>
        <p:spPr>
          <a:xfrm>
            <a:off x="152400" y="152400"/>
            <a:ext cx="3395445" cy="2546031"/>
          </a:xfrm>
          <a:ln/>
        </p:spPr>
      </p:sp>
      <p:sp>
        <p:nvSpPr>
          <p:cNvPr id="156676" name="Rectangle 3"/>
          <p:cNvSpPr>
            <a:spLocks noGrp="1" noChangeArrowheads="1"/>
          </p:cNvSpPr>
          <p:nvPr>
            <p:ph type="body" idx="1"/>
          </p:nvPr>
        </p:nvSpPr>
        <p:spPr>
          <a:xfrm>
            <a:off x="152400" y="2743200"/>
            <a:ext cx="6934199" cy="6379905"/>
          </a:xfrm>
          <a:noFill/>
          <a:ln/>
        </p:spPr>
        <p:txBody>
          <a:bodyPr/>
          <a:lstStyle/>
          <a:p>
            <a:endParaRPr lang="en-US" sz="1000" b="1" dirty="0" smtClean="0"/>
          </a:p>
          <a:p>
            <a:pPr marL="177561" indent="-177561">
              <a:buFont typeface="Arial" panose="020B0604020202020204" pitchFamily="34" charset="0"/>
              <a:buChar char="•"/>
            </a:pPr>
            <a:r>
              <a:rPr lang="en-US" sz="1000" dirty="0" smtClean="0"/>
              <a:t>On page six, we see the BR segment, which is the beginning segment.  Notice, since it’s a new segment it started at the top of a new page.  The top right hand box tells you that the BR segment is in position 20 of the heading and it is mandatory. It can only be used once, there is no associated loop, and this segment is using five data elements.  The entire segment spans over pages six and seven and shows the data elements BR01, BR02, BR03, BR06, and BR09. Data elements BR04, BR05, BR07, and BR08 are not shown, which tells you that of the nine data elements in the ASC X12 standard, this DLMS IC is only authorizing the use of five. </a:t>
            </a:r>
          </a:p>
          <a:p>
            <a:pPr marL="177561" indent="-177561">
              <a:buFont typeface="Arial" panose="020B0604020202020204" pitchFamily="34" charset="0"/>
              <a:buChar char="•"/>
            </a:pPr>
            <a:r>
              <a:rPr lang="en-US" sz="1000" dirty="0" smtClean="0"/>
              <a:t>Now </a:t>
            </a:r>
            <a:r>
              <a:rPr lang="en-US" sz="1000" dirty="0"/>
              <a:t>let's look at data element BR01. Note that this IC is authorizing the use of only three code values for this particular data element.  They are 00, 77, and ZZ.  Also see the DLMS notes associated with 77 and ZZ.  These notes are necessary to clarify the meaning of these values within the DLMS which differs from the definition of those code values within the X12 standard.  No note is necessary for the code value 00, since the DLMS usage definition matches that of X12.</a:t>
            </a:r>
          </a:p>
          <a:p>
            <a:pPr marL="177561" indent="-177561">
              <a:buFont typeface="Arial" panose="020B0604020202020204" pitchFamily="34" charset="0"/>
              <a:buChar char="•"/>
            </a:pPr>
            <a:r>
              <a:rPr lang="en-US" sz="1000" dirty="0"/>
              <a:t>Let's look at code value ZZ. The ASC X12 definition is “Mutually Defined”.  That’s not very precise. So that’s where the DLMS note comes into play. The first note says:  Under DLMS, if we use a ZZ, it means it's a unit of use indicator.  Now if you see a ZZ in a 511R in the BR01, that means that the person is telling you, I'm using unit of use in this transaction. </a:t>
            </a:r>
          </a:p>
          <a:p>
            <a:pPr marL="177561" indent="-177561">
              <a:buFont typeface="Arial" panose="020B0604020202020204" pitchFamily="34" charset="0"/>
              <a:buChar char="•"/>
            </a:pPr>
            <a:r>
              <a:rPr lang="en-US" sz="1000" dirty="0"/>
              <a:t>Notes two and three explain that this is an enhancement.  So when it says authorized DLMS enhancement under DLA industrial activities supporting unit, it means, if you are implementing this transaction under the DLA industrialized support agreement, you can use this and it's going to mean unit of use. If you want details of how that's used, go to ADC 381.  If you're operating this under DLA Disposition Services, they also have an authorized DLMS enhancement in place to use unit of use, and it is described within ADC 457. </a:t>
            </a:r>
          </a:p>
          <a:p>
            <a:pPr marL="177561" indent="-177561">
              <a:buFont typeface="Arial" panose="020B0604020202020204" pitchFamily="34" charset="0"/>
              <a:buChar char="•"/>
            </a:pPr>
            <a:r>
              <a:rPr lang="en-US" sz="1000" dirty="0"/>
              <a:t>Next we will take a look at page nine.</a:t>
            </a:r>
          </a:p>
        </p:txBody>
      </p:sp>
    </p:spTree>
    <p:extLst>
      <p:ext uri="{BB962C8B-B14F-4D97-AF65-F5344CB8AC3E}">
        <p14:creationId xmlns:p14="http://schemas.microsoft.com/office/powerpoint/2010/main" val="204916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LOGDRMS is more robust. Data relationships are navigable from multiple directions making it clearer what the underlying DLMS</a:t>
            </a:r>
            <a:r>
              <a:rPr lang="en-US" baseline="0" dirty="0" smtClean="0"/>
              <a:t> functional data requirements are for the elements used in DLMS ICs. Content editors have less to enter from the underlying X12 and focus on DLMS specific content.  And data quality is improved through the use of </a:t>
            </a:r>
            <a:r>
              <a:rPr lang="en-US" dirty="0" smtClean="0"/>
              <a:t>drop down selections, vice duplicative keyed entries.  One of the most</a:t>
            </a:r>
            <a:r>
              <a:rPr lang="en-US" baseline="0" dirty="0" smtClean="0"/>
              <a:t> important design decisions was link changes to staffed PDCs/ADCs to allow for pending changes to be discoverable and allow traceability within LOGDRMS to changes.  Unfortunately, DLMS change tracking will be only on a going forward basis.  ADCs prior to this incarnation of LOGDRMS will not be searchable within LOGDRMS.</a:t>
            </a:r>
            <a:endParaRPr lang="en-US" dirty="0"/>
          </a:p>
        </p:txBody>
      </p:sp>
      <p:sp>
        <p:nvSpPr>
          <p:cNvPr id="4" name="Slide Number Placeholder 3"/>
          <p:cNvSpPr>
            <a:spLocks noGrp="1"/>
          </p:cNvSpPr>
          <p:nvPr>
            <p:ph type="sldNum" sz="quarter" idx="10"/>
          </p:nvPr>
        </p:nvSpPr>
        <p:spPr/>
        <p:txBody>
          <a:bodyPr/>
          <a:lstStyle/>
          <a:p>
            <a:pPr>
              <a:defRPr/>
            </a:pPr>
            <a:fld id="{53CF62E1-2EA3-4B31-AEB6-C9429DDC31DB}" type="slidenum">
              <a:rPr lang="en-US" smtClean="0"/>
              <a:pPr>
                <a:defRPr/>
              </a:pPr>
              <a:t>10</a:t>
            </a:fld>
            <a:endParaRPr lang="en-US" dirty="0"/>
          </a:p>
        </p:txBody>
      </p:sp>
    </p:spTree>
    <p:extLst>
      <p:ext uri="{BB962C8B-B14F-4D97-AF65-F5344CB8AC3E}">
        <p14:creationId xmlns:p14="http://schemas.microsoft.com/office/powerpoint/2010/main" val="321178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509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7010400" y="6096000"/>
            <a:ext cx="2133600" cy="365125"/>
          </a:xfrm>
          <a:prstGeom prst="rect">
            <a:avLst/>
          </a:prstGeom>
        </p:spPr>
        <p:txBody>
          <a:bodyPr anchor="ctr"/>
          <a:lstStyle>
            <a:lvl1pPr>
              <a:defRPr/>
            </a:lvl1pPr>
          </a:lstStyle>
          <a:p>
            <a:pPr algn="r" fontAlgn="auto">
              <a:spcBef>
                <a:spcPts val="0"/>
              </a:spcBef>
              <a:spcAft>
                <a:spcPts val="0"/>
              </a:spcAft>
              <a:defRPr/>
            </a:pPr>
            <a:fld id="{9617C365-3B53-441C-944C-75888483A2AB}" type="slidenum">
              <a:rPr lang="en-US" sz="1200" smtClean="0">
                <a:solidFill>
                  <a:schemeClr val="tx1">
                    <a:tint val="75000"/>
                  </a:schemeClr>
                </a:solidFill>
                <a:latin typeface="+mn-lt"/>
              </a:rPr>
              <a:pPr algn="r" fontAlgn="auto">
                <a:spcBef>
                  <a:spcPts val="0"/>
                </a:spcBef>
                <a:spcAft>
                  <a:spcPts val="0"/>
                </a:spcAft>
                <a:defRPr/>
              </a:pPr>
              <a:t>‹#›</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2586372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848600" cy="563562"/>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231775" indent="-231775">
              <a:defRPr sz="2400"/>
            </a:lvl1pPr>
            <a:lvl2pPr marL="573088" indent="-292100">
              <a:defRPr sz="2200"/>
            </a:lvl2pPr>
            <a:lvl3pPr marL="854075" indent="-220663">
              <a:defRPr sz="2000"/>
            </a:lvl3pPr>
            <a:lvl4pPr marL="1195388" indent="-280988">
              <a:defRPr sz="1800"/>
            </a:lvl4pPr>
            <a:lvl5pPr marL="1547813" indent="-29210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231775" indent="-231775">
              <a:defRPr sz="2400"/>
            </a:lvl1pPr>
            <a:lvl2pPr marL="573088" indent="-292100">
              <a:defRPr sz="2200"/>
            </a:lvl2pPr>
            <a:lvl3pPr marL="854075" indent="-220663">
              <a:defRPr sz="2000"/>
            </a:lvl3pPr>
            <a:lvl4pPr marL="1146175" indent="-231775">
              <a:defRPr sz="1800"/>
            </a:lvl4pPr>
            <a:lvl5pPr marL="1427163" indent="-231775">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47783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50838"/>
            <a:ext cx="7772400" cy="639762"/>
          </a:xfrm>
          <a:prstGeom prst="rect">
            <a:avLst/>
          </a:prstGeom>
        </p:spPr>
        <p:txBody>
          <a:bodyPr/>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25593458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6456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14565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3813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020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a:xfrm>
            <a:off x="-42332" y="0"/>
            <a:ext cx="9220200" cy="389467"/>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p:nvPr userDrawn="1"/>
        </p:nvSpPr>
        <p:spPr>
          <a:xfrm>
            <a:off x="838200" y="16934"/>
            <a:ext cx="7772400" cy="276225"/>
          </a:xfrm>
          <a:prstGeom prst="rect">
            <a:avLst/>
          </a:prstGeom>
          <a:noFill/>
          <a:effectLst>
            <a:outerShdw blurRad="50800" dist="38100" dir="5400000" algn="t" rotWithShape="0">
              <a:prstClr val="black">
                <a:alpha val="88000"/>
              </a:prstClr>
            </a:outerShdw>
          </a:effectLst>
        </p:spPr>
        <p:txBody>
          <a:bodyPr wrap="square">
            <a:spAutoFit/>
          </a:bodyPr>
          <a:lstStyle/>
          <a:p>
            <a:pPr algn="ctr" fontAlgn="auto">
              <a:spcBef>
                <a:spcPts val="0"/>
              </a:spcBef>
              <a:spcAft>
                <a:spcPts val="0"/>
              </a:spcAft>
              <a:defRPr/>
            </a:pPr>
            <a:r>
              <a:rPr lang="en-US" sz="1200" dirty="0">
                <a:solidFill>
                  <a:schemeClr val="bg1"/>
                </a:solidFill>
                <a:latin typeface="Copperplate Gothic Bold" pitchFamily="34" charset="0"/>
                <a:ea typeface="Cambria Math" pitchFamily="18" charset="0"/>
              </a:rPr>
              <a:t>Deliver the right solution on time, every time</a:t>
            </a:r>
          </a:p>
        </p:txBody>
      </p:sp>
      <p:pic>
        <p:nvPicPr>
          <p:cNvPr id="19" name="Picture 5"/>
          <p:cNvPicPr>
            <a:picLocks noChangeAspect="1" noChangeArrowheads="1"/>
          </p:cNvPicPr>
          <p:nvPr userDrawn="1"/>
        </p:nvPicPr>
        <p:blipFill>
          <a:blip r:embed="rId8" cstate="email">
            <a:extLst>
              <a:ext uri="{28A0092B-C50C-407E-A947-70E740481C1C}">
                <a14:useLocalDpi xmlns:a14="http://schemas.microsoft.com/office/drawing/2010/main"/>
              </a:ext>
            </a:extLst>
          </a:blip>
          <a:stretch>
            <a:fillRect/>
          </a:stretch>
        </p:blipFill>
        <p:spPr bwMode="auto">
          <a:xfrm>
            <a:off x="76200" y="42513"/>
            <a:ext cx="748758" cy="8718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p:nvPr userDrawn="1"/>
        </p:nvSpPr>
        <p:spPr bwMode="auto">
          <a:xfrm>
            <a:off x="0" y="651432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solidFill>
                  <a:srgbClr val="FFFFFF"/>
                </a:solidFill>
                <a:latin typeface="Copperplate Gothic Bold" pitchFamily="34" charset="0"/>
                <a:ea typeface="Cambria Math" pitchFamily="18" charset="0"/>
              </a:rPr>
              <a:t>WARFIGHTER </a:t>
            </a:r>
            <a:r>
              <a:rPr lang="en-US" sz="950" dirty="0" smtClean="0">
                <a:solidFill>
                  <a:srgbClr val="FFFFFF"/>
                </a:solidFill>
                <a:latin typeface="Copperplate Gothic Bold" pitchFamily="34" charset="0"/>
                <a:ea typeface="Cambria Math" pitchFamily="18" charset="0"/>
              </a:rPr>
              <a:t>FIRST  -  PEOPLE </a:t>
            </a:r>
            <a:r>
              <a:rPr lang="en-US" sz="950" dirty="0">
                <a:solidFill>
                  <a:srgbClr val="FFFFFF"/>
                </a:solidFill>
                <a:latin typeface="Copperplate Gothic Bold" pitchFamily="34" charset="0"/>
                <a:ea typeface="Cambria Math" pitchFamily="18" charset="0"/>
              </a:rPr>
              <a:t>&amp; CULTURE </a:t>
            </a:r>
            <a:r>
              <a:rPr lang="en-US" sz="950" dirty="0" smtClean="0">
                <a:solidFill>
                  <a:srgbClr val="FFFFFF"/>
                </a:solidFill>
                <a:latin typeface="Copperplate Gothic Bold" pitchFamily="34" charset="0"/>
                <a:ea typeface="Cambria Math" pitchFamily="18" charset="0"/>
              </a:rPr>
              <a:t>  -  STRATEGIC ENGAGEMENT -  FINANCIAL </a:t>
            </a:r>
            <a:r>
              <a:rPr lang="en-US" sz="950" dirty="0">
                <a:solidFill>
                  <a:srgbClr val="FFFFFF"/>
                </a:solidFill>
                <a:latin typeface="Copperplate Gothic Bold" pitchFamily="34" charset="0"/>
                <a:ea typeface="Cambria Math" pitchFamily="18" charset="0"/>
              </a:rPr>
              <a:t>STEWARDSHIP </a:t>
            </a:r>
            <a:r>
              <a:rPr lang="en-US" sz="950" dirty="0" smtClean="0">
                <a:solidFill>
                  <a:srgbClr val="FFFFFF"/>
                </a:solidFill>
                <a:latin typeface="Copperplate Gothic Bold" pitchFamily="34" charset="0"/>
                <a:ea typeface="Cambria Math" pitchFamily="18" charset="0"/>
              </a:rPr>
              <a:t> -  PROCESS </a:t>
            </a:r>
            <a:r>
              <a:rPr lang="en-US" sz="950" dirty="0">
                <a:solidFill>
                  <a:srgbClr val="FFFFFF"/>
                </a:solidFill>
                <a:latin typeface="Copperplate Gothic Bold" pitchFamily="34" charset="0"/>
                <a:ea typeface="Cambria Math" pitchFamily="18" charset="0"/>
              </a:rPr>
              <a:t>EXCELLENCE</a:t>
            </a:r>
          </a:p>
        </p:txBody>
      </p:sp>
    </p:spTree>
  </p:cSld>
  <p:clrMap bg1="lt1" tx1="dk1" bg2="lt2" tx2="dk2" accent1="accent1" accent2="accent2" accent3="accent3" accent4="accent4" accent5="accent5" accent6="accent6" hlink="hlink" folHlink="folHlink"/>
  <p:sldLayoutIdLst>
    <p:sldLayoutId id="2147484323" r:id="rId1"/>
    <p:sldLayoutId id="2147484324" r:id="rId2"/>
    <p:sldLayoutId id="2147484320" r:id="rId3"/>
    <p:sldLayoutId id="2147484321" r:id="rId4"/>
    <p:sldLayoutId id="2147484322" r:id="rId5"/>
    <p:sldLayoutId id="2147484329"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userDrawn="1"/>
        </p:nvSpPr>
        <p:spPr>
          <a:xfrm>
            <a:off x="-25400"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6"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16129" y="960945"/>
            <a:ext cx="9182608" cy="55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371600" y="100013"/>
            <a:ext cx="6934200" cy="738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schemeClr val="bg1"/>
                </a:solidFill>
                <a:latin typeface="Copperplate Gothic Bold" charset="0"/>
                <a:cs typeface="Cambria Math" charset="0"/>
              </a:rPr>
              <a:t>DEFENSE LOGISTICS AGENCY</a:t>
            </a:r>
          </a:p>
          <a:p>
            <a:pPr algn="ctr" eaLnBrk="1" hangingPunct="1">
              <a:defRPr/>
            </a:pPr>
            <a:r>
              <a:rPr lang="en-US" sz="1400" dirty="0" smtClean="0">
                <a:solidFill>
                  <a:schemeClr val="bg1"/>
                </a:solidFill>
                <a:latin typeface="Copperplate Gothic Bold" charset="0"/>
                <a:cs typeface="Cambria Math" charset="0"/>
              </a:rPr>
              <a:t>AMERICA</a:t>
            </a:r>
            <a:r>
              <a:rPr lang="ja-JP" altLang="en-US" sz="1400" dirty="0" smtClean="0">
                <a:solidFill>
                  <a:schemeClr val="bg1"/>
                </a:solidFill>
                <a:latin typeface="Copperplate Gothic Bold" charset="0"/>
                <a:cs typeface="Cambria Math" charset="0"/>
              </a:rPr>
              <a:t>’</a:t>
            </a:r>
            <a:r>
              <a:rPr lang="en-US" sz="1400" dirty="0" smtClean="0">
                <a:solidFill>
                  <a:schemeClr val="bg1"/>
                </a:solidFill>
                <a:latin typeface="Copperplate Gothic Bold" charset="0"/>
                <a:cs typeface="Cambria Math" charset="0"/>
              </a:rPr>
              <a:t>S COMBAT LOGISTICS SUPPORT AGENCY</a:t>
            </a:r>
          </a:p>
        </p:txBody>
      </p:sp>
      <p:pic>
        <p:nvPicPr>
          <p:cNvPr id="13319" name="Picture 5"/>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228600" y="42513"/>
            <a:ext cx="1263969" cy="14718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bwMode="auto">
          <a:xfrm>
            <a:off x="0" y="651432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solidFill>
                  <a:srgbClr val="FFFFFF"/>
                </a:solidFill>
                <a:latin typeface="Copperplate Gothic Bold" pitchFamily="34" charset="0"/>
                <a:ea typeface="Cambria Math" pitchFamily="18" charset="0"/>
              </a:rPr>
              <a:t>WARFIGHTER </a:t>
            </a:r>
            <a:r>
              <a:rPr lang="en-US" sz="950" dirty="0" smtClean="0">
                <a:solidFill>
                  <a:srgbClr val="FFFFFF"/>
                </a:solidFill>
                <a:latin typeface="Copperplate Gothic Bold" pitchFamily="34" charset="0"/>
                <a:ea typeface="Cambria Math" pitchFamily="18" charset="0"/>
              </a:rPr>
              <a:t>FIRST  -  PEOPLE </a:t>
            </a:r>
            <a:r>
              <a:rPr lang="en-US" sz="950" dirty="0">
                <a:solidFill>
                  <a:srgbClr val="FFFFFF"/>
                </a:solidFill>
                <a:latin typeface="Copperplate Gothic Bold" pitchFamily="34" charset="0"/>
                <a:ea typeface="Cambria Math" pitchFamily="18" charset="0"/>
              </a:rPr>
              <a:t>&amp; CULTURE </a:t>
            </a:r>
            <a:r>
              <a:rPr lang="en-US" sz="950" dirty="0" smtClean="0">
                <a:solidFill>
                  <a:srgbClr val="FFFFFF"/>
                </a:solidFill>
                <a:latin typeface="Copperplate Gothic Bold" pitchFamily="34" charset="0"/>
                <a:ea typeface="Cambria Math" pitchFamily="18" charset="0"/>
              </a:rPr>
              <a:t>  -  STRATEGIC ENGAGEMENT -  FINANCIAL </a:t>
            </a:r>
            <a:r>
              <a:rPr lang="en-US" sz="950" dirty="0">
                <a:solidFill>
                  <a:srgbClr val="FFFFFF"/>
                </a:solidFill>
                <a:latin typeface="Copperplate Gothic Bold" pitchFamily="34" charset="0"/>
                <a:ea typeface="Cambria Math" pitchFamily="18" charset="0"/>
              </a:rPr>
              <a:t>STEWARDSHIP </a:t>
            </a:r>
            <a:r>
              <a:rPr lang="en-US" sz="950" dirty="0" smtClean="0">
                <a:solidFill>
                  <a:srgbClr val="FFFFFF"/>
                </a:solidFill>
                <a:latin typeface="Copperplate Gothic Bold" pitchFamily="34" charset="0"/>
                <a:ea typeface="Cambria Math" pitchFamily="18" charset="0"/>
              </a:rPr>
              <a:t> -  PROCESS </a:t>
            </a:r>
            <a:r>
              <a:rPr lang="en-US" sz="950" dirty="0">
                <a:solidFill>
                  <a:srgbClr val="FFFFFF"/>
                </a:solidFill>
                <a:latin typeface="Copperplate Gothic Bold" pitchFamily="34" charset="0"/>
                <a:ea typeface="Cambria Math" pitchFamily="18" charset="0"/>
              </a:rPr>
              <a:t>EXCELLENCE</a:t>
            </a:r>
          </a:p>
        </p:txBody>
      </p:sp>
    </p:spTree>
    <p:extLst>
      <p:ext uri="{BB962C8B-B14F-4D97-AF65-F5344CB8AC3E}">
        <p14:creationId xmlns:p14="http://schemas.microsoft.com/office/powerpoint/2010/main" val="4080493767"/>
      </p:ext>
    </p:extLst>
  </p:cSld>
  <p:clrMap bg1="lt1" tx1="dk1" bg2="lt2" tx2="dk2" accent1="accent1" accent2="accent2" accent3="accent3" accent4="accent4" accent5="accent5" accent6="accent6" hlink="hlink" folHlink="folHlink"/>
  <p:sldLayoutIdLst>
    <p:sldLayoutId id="2147484326" r:id="rId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Ending Slide Flag Logo1.jpg"/>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38879" y="0"/>
            <a:ext cx="9233093" cy="6858000"/>
          </a:xfrm>
          <a:prstGeom prst="rect">
            <a:avLst/>
          </a:prstGeom>
        </p:spPr>
      </p:pic>
      <p:sp>
        <p:nvSpPr>
          <p:cNvPr id="10" name="Rectangle 9"/>
          <p:cNvSpPr/>
          <p:nvPr userDrawn="1"/>
        </p:nvSpPr>
        <p:spPr>
          <a:xfrm>
            <a:off x="-33868" y="0"/>
            <a:ext cx="9220200" cy="9906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Box 10"/>
          <p:cNvSpPr txBox="1">
            <a:spLocks noChangeArrowheads="1"/>
          </p:cNvSpPr>
          <p:nvPr userDrawn="1"/>
        </p:nvSpPr>
        <p:spPr bwMode="auto">
          <a:xfrm>
            <a:off x="1371600" y="100013"/>
            <a:ext cx="6934200" cy="738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800" dirty="0" smtClean="0">
                <a:solidFill>
                  <a:schemeClr val="bg1"/>
                </a:solidFill>
                <a:latin typeface="Copperplate Gothic Bold" charset="0"/>
                <a:cs typeface="Cambria Math" charset="0"/>
              </a:rPr>
              <a:t>DEFENSE LOGISTICS AGENCY</a:t>
            </a:r>
          </a:p>
          <a:p>
            <a:pPr algn="ctr" eaLnBrk="1" hangingPunct="1">
              <a:defRPr/>
            </a:pPr>
            <a:r>
              <a:rPr lang="en-US" sz="1400" dirty="0" smtClean="0">
                <a:solidFill>
                  <a:schemeClr val="bg1"/>
                </a:solidFill>
                <a:latin typeface="Copperplate Gothic Bold" charset="0"/>
                <a:cs typeface="Cambria Math" charset="0"/>
              </a:rPr>
              <a:t>AMERICA</a:t>
            </a:r>
            <a:r>
              <a:rPr lang="ja-JP" altLang="en-US" sz="1400" dirty="0" smtClean="0">
                <a:solidFill>
                  <a:schemeClr val="bg1"/>
                </a:solidFill>
                <a:latin typeface="Copperplate Gothic Bold" charset="0"/>
                <a:cs typeface="Cambria Math" charset="0"/>
              </a:rPr>
              <a:t>’</a:t>
            </a:r>
            <a:r>
              <a:rPr lang="en-US" sz="1400" dirty="0" smtClean="0">
                <a:solidFill>
                  <a:schemeClr val="bg1"/>
                </a:solidFill>
                <a:latin typeface="Copperplate Gothic Bold" charset="0"/>
                <a:cs typeface="Cambria Math" charset="0"/>
              </a:rPr>
              <a:t>S COMBAT LOGISTICS SUPPORT AGENCY</a:t>
            </a:r>
          </a:p>
        </p:txBody>
      </p:sp>
      <p:pic>
        <p:nvPicPr>
          <p:cNvPr id="12" name="Picture 5"/>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228600" y="42513"/>
            <a:ext cx="1263969" cy="14718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38100" y="6409267"/>
            <a:ext cx="9220200" cy="457200"/>
          </a:xfrm>
          <a:prstGeom prst="rect">
            <a:avLst/>
          </a:prstGeom>
          <a:gradFill flip="none" rotWithShape="1">
            <a:gsLst>
              <a:gs pos="20000">
                <a:schemeClr val="tx2">
                  <a:lumMod val="75000"/>
                </a:schemeClr>
              </a:gs>
              <a:gs pos="100000">
                <a:schemeClr val="accent1">
                  <a:lumMod val="7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userDrawn="1"/>
        </p:nvSpPr>
        <p:spPr bwMode="auto">
          <a:xfrm>
            <a:off x="0" y="6514320"/>
            <a:ext cx="9144000" cy="238527"/>
          </a:xfrm>
          <a:prstGeom prst="rect">
            <a:avLst/>
          </a:prstGeom>
          <a:noFill/>
          <a:effectLst>
            <a:outerShdw blurRad="50800" dist="38100" dir="5400000" algn="t" rotWithShape="0">
              <a:prstClr val="black">
                <a:alpha val="88000"/>
              </a:prstClr>
            </a:outerShdw>
          </a:effectLst>
        </p:spPr>
        <p:txBody>
          <a:bodyPr>
            <a:spAutoFit/>
          </a:bodyPr>
          <a:lstStyle/>
          <a:p>
            <a:pPr algn="ctr" fontAlgn="auto">
              <a:spcBef>
                <a:spcPts val="0"/>
              </a:spcBef>
              <a:spcAft>
                <a:spcPts val="0"/>
              </a:spcAft>
              <a:defRPr/>
            </a:pPr>
            <a:r>
              <a:rPr lang="en-US" sz="950" dirty="0">
                <a:solidFill>
                  <a:srgbClr val="FFFFFF"/>
                </a:solidFill>
                <a:latin typeface="Copperplate Gothic Bold" pitchFamily="34" charset="0"/>
                <a:ea typeface="Cambria Math" pitchFamily="18" charset="0"/>
              </a:rPr>
              <a:t>WARFIGHTER </a:t>
            </a:r>
            <a:r>
              <a:rPr lang="en-US" sz="950" dirty="0" smtClean="0">
                <a:solidFill>
                  <a:srgbClr val="FFFFFF"/>
                </a:solidFill>
                <a:latin typeface="Copperplate Gothic Bold" pitchFamily="34" charset="0"/>
                <a:ea typeface="Cambria Math" pitchFamily="18" charset="0"/>
              </a:rPr>
              <a:t>FIRST  -  PEOPLE </a:t>
            </a:r>
            <a:r>
              <a:rPr lang="en-US" sz="950" dirty="0">
                <a:solidFill>
                  <a:srgbClr val="FFFFFF"/>
                </a:solidFill>
                <a:latin typeface="Copperplate Gothic Bold" pitchFamily="34" charset="0"/>
                <a:ea typeface="Cambria Math" pitchFamily="18" charset="0"/>
              </a:rPr>
              <a:t>&amp; CULTURE </a:t>
            </a:r>
            <a:r>
              <a:rPr lang="en-US" sz="950" dirty="0" smtClean="0">
                <a:solidFill>
                  <a:srgbClr val="FFFFFF"/>
                </a:solidFill>
                <a:latin typeface="Copperplate Gothic Bold" pitchFamily="34" charset="0"/>
                <a:ea typeface="Cambria Math" pitchFamily="18" charset="0"/>
              </a:rPr>
              <a:t>  -  STRATEGIC ENGAGEMENT -  FINANCIAL </a:t>
            </a:r>
            <a:r>
              <a:rPr lang="en-US" sz="950" dirty="0">
                <a:solidFill>
                  <a:srgbClr val="FFFFFF"/>
                </a:solidFill>
                <a:latin typeface="Copperplate Gothic Bold" pitchFamily="34" charset="0"/>
                <a:ea typeface="Cambria Math" pitchFamily="18" charset="0"/>
              </a:rPr>
              <a:t>STEWARDSHIP </a:t>
            </a:r>
            <a:r>
              <a:rPr lang="en-US" sz="950" dirty="0" smtClean="0">
                <a:solidFill>
                  <a:srgbClr val="FFFFFF"/>
                </a:solidFill>
                <a:latin typeface="Copperplate Gothic Bold" pitchFamily="34" charset="0"/>
                <a:ea typeface="Cambria Math" pitchFamily="18" charset="0"/>
              </a:rPr>
              <a:t> -  PROCESS </a:t>
            </a:r>
            <a:r>
              <a:rPr lang="en-US" sz="950" dirty="0">
                <a:solidFill>
                  <a:srgbClr val="FFFFFF"/>
                </a:solidFill>
                <a:latin typeface="Copperplate Gothic Bold" pitchFamily="34" charset="0"/>
                <a:ea typeface="Cambria Math" pitchFamily="18" charset="0"/>
              </a:rPr>
              <a:t>EXCELLENCE</a:t>
            </a:r>
          </a:p>
        </p:txBody>
      </p:sp>
    </p:spTree>
    <p:extLst>
      <p:ext uri="{BB962C8B-B14F-4D97-AF65-F5344CB8AC3E}">
        <p14:creationId xmlns:p14="http://schemas.microsoft.com/office/powerpoint/2010/main" val="3844352785"/>
      </p:ext>
    </p:extLst>
  </p:cSld>
  <p:clrMap bg1="lt1" tx1="dk1" bg2="lt2" tx2="dk2" accent1="accent1" accent2="accent2" accent3="accent3" accent4="accent4" accent5="accent5" accent6="accent6" hlink="hlink" folHlink="folHlink"/>
  <p:sldLayoutIdLst>
    <p:sldLayoutId id="214748432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ogdrms.dla.mi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2"/>
          <p:cNvSpPr txBox="1">
            <a:spLocks noChangeArrowheads="1"/>
          </p:cNvSpPr>
          <p:nvPr/>
        </p:nvSpPr>
        <p:spPr bwMode="auto">
          <a:xfrm>
            <a:off x="4572000" y="3559175"/>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000" b="1" dirty="0" smtClean="0">
                <a:cs typeface="Arial" charset="0"/>
              </a:rPr>
              <a:t>The </a:t>
            </a:r>
            <a:r>
              <a:rPr lang="en-US" sz="3000" b="1" dirty="0" smtClean="0"/>
              <a:t>Logistics </a:t>
            </a:r>
            <a:r>
              <a:rPr lang="en-US" sz="3000" b="1" dirty="0"/>
              <a:t>Data Resources Management </a:t>
            </a:r>
            <a:r>
              <a:rPr lang="en-US" sz="3000" b="1" dirty="0" smtClean="0"/>
              <a:t>System (LOGDRMS) User Guide</a:t>
            </a:r>
            <a:endParaRPr lang="en-US" sz="3000" b="1" dirty="0"/>
          </a:p>
        </p:txBody>
      </p:sp>
      <p:sp>
        <p:nvSpPr>
          <p:cNvPr id="5" name="TextBox 2"/>
          <p:cNvSpPr txBox="1">
            <a:spLocks noChangeArrowheads="1"/>
          </p:cNvSpPr>
          <p:nvPr/>
        </p:nvSpPr>
        <p:spPr bwMode="auto">
          <a:xfrm>
            <a:off x="4724400" y="5334000"/>
            <a:ext cx="4267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2400" dirty="0"/>
          </a:p>
          <a:p>
            <a:pPr algn="ctr" eaLnBrk="1" hangingPunct="1"/>
            <a:r>
              <a:rPr lang="en-US" altLang="en-US" sz="2000" dirty="0" smtClean="0"/>
              <a:t>Last Updated: </a:t>
            </a:r>
            <a:r>
              <a:rPr lang="en-US" altLang="en-US" sz="2000" dirty="0" smtClean="0"/>
              <a:t>August</a:t>
            </a:r>
            <a:r>
              <a:rPr lang="en-US" altLang="en-US" sz="2000" dirty="0" smtClean="0"/>
              <a:t> 07, 2017</a:t>
            </a:r>
            <a:endParaRPr lang="en-US" altLang="en-US" sz="2000" dirty="0"/>
          </a:p>
        </p:txBody>
      </p:sp>
    </p:spTree>
    <p:extLst>
      <p:ext uri="{BB962C8B-B14F-4D97-AF65-F5344CB8AC3E}">
        <p14:creationId xmlns:p14="http://schemas.microsoft.com/office/powerpoint/2010/main" val="400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idx="4294967295"/>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smtClean="0">
                <a:latin typeface="Arial" charset="0"/>
                <a:cs typeface="Arial" charset="0"/>
              </a:rPr>
              <a:t>LOGDRMS Data Relationships</a:t>
            </a:r>
          </a:p>
        </p:txBody>
      </p:sp>
      <p:sp>
        <p:nvSpPr>
          <p:cNvPr id="2" name="TextBox 1"/>
          <p:cNvSpPr txBox="1"/>
          <p:nvPr/>
        </p:nvSpPr>
        <p:spPr>
          <a:xfrm>
            <a:off x="6477000" y="1195326"/>
            <a:ext cx="2514600" cy="1477328"/>
          </a:xfrm>
          <a:prstGeom prst="rect">
            <a:avLst/>
          </a:prstGeom>
          <a:noFill/>
        </p:spPr>
        <p:txBody>
          <a:bodyPr wrap="square" rtlCol="0">
            <a:spAutoFit/>
          </a:bodyPr>
          <a:lstStyle/>
          <a:p>
            <a:pPr marL="166688" indent="-166688">
              <a:buFont typeface="Arial" panose="020B0604020202020204" pitchFamily="34" charset="0"/>
              <a:buChar char="•"/>
            </a:pPr>
            <a:r>
              <a:rPr lang="en-US" dirty="0" smtClean="0"/>
              <a:t>Better representation of data relationships.</a:t>
            </a:r>
          </a:p>
          <a:p>
            <a:pPr marL="166688" indent="-166688">
              <a:buFont typeface="Arial" panose="020B0604020202020204" pitchFamily="34" charset="0"/>
              <a:buChar char="•"/>
            </a:pPr>
            <a:r>
              <a:rPr lang="en-US" dirty="0" smtClean="0"/>
              <a:t>Full DLMS notes.</a:t>
            </a:r>
          </a:p>
          <a:p>
            <a:pPr marL="166688" indent="-166688">
              <a:buFont typeface="Arial" panose="020B0604020202020204" pitchFamily="34" charset="0"/>
              <a:buChar char="•"/>
            </a:pPr>
            <a:r>
              <a:rPr lang="en-US" dirty="0" smtClean="0"/>
              <a:t>Pending &amp; Approved DLMS changes.</a:t>
            </a:r>
            <a:endParaRPr lang="en-US" dirty="0"/>
          </a:p>
        </p:txBody>
      </p:sp>
      <p:sp>
        <p:nvSpPr>
          <p:cNvPr id="3" name="TextBox 2"/>
          <p:cNvSpPr txBox="1"/>
          <p:nvPr/>
        </p:nvSpPr>
        <p:spPr>
          <a:xfrm>
            <a:off x="6705600" y="5002649"/>
            <a:ext cx="2286001" cy="1169551"/>
          </a:xfrm>
          <a:prstGeom prst="rect">
            <a:avLst/>
          </a:prstGeom>
          <a:noFill/>
        </p:spPr>
        <p:txBody>
          <a:bodyPr wrap="square" rtlCol="0">
            <a:spAutoFit/>
          </a:bodyPr>
          <a:lstStyle/>
          <a:p>
            <a:r>
              <a:rPr lang="en-US" sz="1400" dirty="0" smtClean="0">
                <a:solidFill>
                  <a:srgbClr val="FF0000"/>
                </a:solidFill>
              </a:rPr>
              <a:t>* Only represent enough X12 data to support accurate IC.</a:t>
            </a:r>
          </a:p>
          <a:p>
            <a:r>
              <a:rPr lang="en-US" sz="1400" dirty="0" smtClean="0">
                <a:solidFill>
                  <a:srgbClr val="FF0000"/>
                </a:solidFill>
              </a:rPr>
              <a:t>^ PDC/ADC may augment with local/migration codes.</a:t>
            </a:r>
            <a:endParaRPr lang="en-US" sz="1400" dirty="0">
              <a:solidFill>
                <a:srgbClr val="FF0000"/>
              </a:solidFill>
            </a:endParaRPr>
          </a:p>
        </p:txBody>
      </p:sp>
      <p:pic>
        <p:nvPicPr>
          <p:cNvPr id="5" name="Picture 4"/>
          <p:cNvPicPr>
            <a:picLocks noChangeAspect="1"/>
          </p:cNvPicPr>
          <p:nvPr/>
        </p:nvPicPr>
        <p:blipFill>
          <a:blip r:embed="rId3"/>
          <a:stretch>
            <a:fillRect/>
          </a:stretch>
        </p:blipFill>
        <p:spPr>
          <a:xfrm>
            <a:off x="381000" y="1066800"/>
            <a:ext cx="6207920" cy="5281775"/>
          </a:xfrm>
          <a:prstGeom prst="rect">
            <a:avLst/>
          </a:prstGeom>
        </p:spPr>
      </p:pic>
    </p:spTree>
    <p:extLst>
      <p:ext uri="{BB962C8B-B14F-4D97-AF65-F5344CB8AC3E}">
        <p14:creationId xmlns:p14="http://schemas.microsoft.com/office/powerpoint/2010/main" val="287622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200" dirty="0" smtClean="0">
                <a:latin typeface="Arial" charset="0"/>
                <a:cs typeface="Arial" charset="0"/>
              </a:rPr>
              <a:t>Role in DLMS Change Process</a:t>
            </a:r>
          </a:p>
        </p:txBody>
      </p:sp>
      <p:sp>
        <p:nvSpPr>
          <p:cNvPr id="4" name="TextBox 3"/>
          <p:cNvSpPr txBox="1"/>
          <p:nvPr/>
        </p:nvSpPr>
        <p:spPr>
          <a:xfrm>
            <a:off x="457200" y="1066800"/>
            <a:ext cx="82296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PDC data is identified by DLMS change number.</a:t>
            </a:r>
          </a:p>
          <a:p>
            <a:pPr marL="285750" indent="-285750">
              <a:buFont typeface="Arial" panose="020B0604020202020204" pitchFamily="34" charset="0"/>
              <a:buChar char="•"/>
            </a:pPr>
            <a:r>
              <a:rPr lang="en-US" sz="2400" dirty="0" smtClean="0"/>
              <a:t>ADC data is integrated as production data, but can still be searched for under DLMS changes.</a:t>
            </a:r>
            <a:endParaRPr lang="en-US" sz="2400" dirty="0">
              <a:solidFill>
                <a:srgbClr val="FF0000"/>
              </a:solidFill>
            </a:endParaRPr>
          </a:p>
          <a:p>
            <a:pPr marL="800100" lvl="1" indent="-342900">
              <a:buFont typeface="Wingdings" panose="05000000000000000000" pitchFamily="2" charset="2"/>
              <a:buChar char="Ø"/>
            </a:pPr>
            <a:r>
              <a:rPr lang="en-US" sz="2400" dirty="0" smtClean="0"/>
              <a:t>ADCs with delayed implementation schedules have approved status, but are integrated into production on the implementation date.</a:t>
            </a:r>
            <a:endParaRPr lang="en-US" sz="2400" dirty="0"/>
          </a:p>
        </p:txBody>
      </p:sp>
      <p:pic>
        <p:nvPicPr>
          <p:cNvPr id="3" name="Picture 2"/>
          <p:cNvPicPr>
            <a:picLocks noChangeAspect="1"/>
          </p:cNvPicPr>
          <p:nvPr/>
        </p:nvPicPr>
        <p:blipFill>
          <a:blip r:embed="rId3"/>
          <a:stretch>
            <a:fillRect/>
          </a:stretch>
        </p:blipFill>
        <p:spPr>
          <a:xfrm>
            <a:off x="304800" y="3375124"/>
            <a:ext cx="8582931" cy="3025676"/>
          </a:xfrm>
          <a:prstGeom prst="rect">
            <a:avLst/>
          </a:prstGeom>
        </p:spPr>
      </p:pic>
    </p:spTree>
    <p:extLst>
      <p:ext uri="{BB962C8B-B14F-4D97-AF65-F5344CB8AC3E}">
        <p14:creationId xmlns:p14="http://schemas.microsoft.com/office/powerpoint/2010/main" val="3410543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219200"/>
            <a:ext cx="3179075" cy="461665"/>
          </a:xfrm>
          <a:prstGeom prst="rect">
            <a:avLst/>
          </a:prstGeom>
        </p:spPr>
        <p:txBody>
          <a:bodyPr wrap="none">
            <a:spAutoFit/>
          </a:bodyPr>
          <a:lstStyle/>
          <a:p>
            <a:r>
              <a:rPr lang="en-US" sz="2400" dirty="0" smtClean="0">
                <a:solidFill>
                  <a:srgbClr val="0000FF"/>
                </a:solidFill>
                <a:hlinkClick r:id="rId2"/>
              </a:rPr>
              <a:t>https</a:t>
            </a:r>
            <a:r>
              <a:rPr lang="en-US" sz="2400" dirty="0">
                <a:solidFill>
                  <a:srgbClr val="0000FF"/>
                </a:solidFill>
                <a:hlinkClick r:id="rId2"/>
              </a:rPr>
              <a:t>://logdrms.dla.mil</a:t>
            </a:r>
            <a:endParaRPr lang="en-US" sz="2400" dirty="0">
              <a:solidFill>
                <a:srgbClr val="0000FF"/>
              </a:solidFill>
            </a:endParaRPr>
          </a:p>
        </p:txBody>
      </p:sp>
      <p:sp>
        <p:nvSpPr>
          <p:cNvPr id="3"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200" dirty="0" smtClean="0">
                <a:latin typeface="Arial" charset="0"/>
                <a:cs typeface="Arial" charset="0"/>
              </a:rPr>
              <a:t>LOGDRMS Homepage</a:t>
            </a:r>
          </a:p>
        </p:txBody>
      </p:sp>
      <p:pic>
        <p:nvPicPr>
          <p:cNvPr id="5" name="Picture 4"/>
          <p:cNvPicPr>
            <a:picLocks noChangeAspect="1"/>
          </p:cNvPicPr>
          <p:nvPr/>
        </p:nvPicPr>
        <p:blipFill>
          <a:blip r:embed="rId3"/>
          <a:stretch>
            <a:fillRect/>
          </a:stretch>
        </p:blipFill>
        <p:spPr>
          <a:xfrm>
            <a:off x="0" y="1680864"/>
            <a:ext cx="9144000" cy="4738611"/>
          </a:xfrm>
          <a:prstGeom prst="rect">
            <a:avLst/>
          </a:prstGeom>
        </p:spPr>
      </p:pic>
    </p:spTree>
    <p:extLst>
      <p:ext uri="{BB962C8B-B14F-4D97-AF65-F5344CB8AC3E}">
        <p14:creationId xmlns:p14="http://schemas.microsoft.com/office/powerpoint/2010/main" val="3420840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200" dirty="0" smtClean="0">
                <a:latin typeface="Arial" charset="0"/>
                <a:cs typeface="Arial" charset="0"/>
              </a:rPr>
              <a:t>LOGDRMS Functionality</a:t>
            </a:r>
          </a:p>
        </p:txBody>
      </p:sp>
      <p:sp>
        <p:nvSpPr>
          <p:cNvPr id="4" name="TextBox 3"/>
          <p:cNvSpPr txBox="1"/>
          <p:nvPr/>
        </p:nvSpPr>
        <p:spPr>
          <a:xfrm>
            <a:off x="457200" y="1066800"/>
            <a:ext cx="8229600"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DLMS Implementation Conventions (ICs)</a:t>
            </a:r>
          </a:p>
          <a:p>
            <a:pPr marL="800100" lvl="1" indent="-342900">
              <a:buFont typeface="Wingdings" panose="05000000000000000000" pitchFamily="2" charset="2"/>
              <a:buChar char="Ø"/>
            </a:pPr>
            <a:r>
              <a:rPr lang="en-US" sz="2400" dirty="0" smtClean="0"/>
              <a:t>Browse DLMS ICs</a:t>
            </a:r>
          </a:p>
          <a:p>
            <a:pPr marL="800100" lvl="1" indent="-342900">
              <a:buFont typeface="Wingdings" panose="05000000000000000000" pitchFamily="2" charset="2"/>
              <a:buChar char="Ø"/>
            </a:pPr>
            <a:r>
              <a:rPr lang="en-US" sz="2400" dirty="0" smtClean="0"/>
              <a:t>Search DLMS Data Element Usage in ICs</a:t>
            </a:r>
          </a:p>
          <a:p>
            <a:pPr marL="800100" lvl="1" indent="-342900">
              <a:buFont typeface="Wingdings" panose="05000000000000000000" pitchFamily="2" charset="2"/>
              <a:buChar char="Ø"/>
            </a:pPr>
            <a:r>
              <a:rPr lang="en-US" sz="2400" dirty="0" smtClean="0"/>
              <a:t>Search X12 Element Usage in ICs</a:t>
            </a:r>
          </a:p>
          <a:p>
            <a:pPr marL="800100" lvl="1" indent="-342900">
              <a:buFont typeface="Wingdings" panose="05000000000000000000" pitchFamily="2" charset="2"/>
              <a:buChar char="Ø"/>
            </a:pPr>
            <a:r>
              <a:rPr lang="en-US" sz="2400" dirty="0" smtClean="0"/>
              <a:t>Search X12 Code Usage in ICs</a:t>
            </a:r>
          </a:p>
          <a:p>
            <a:pPr marL="285750" indent="-285750">
              <a:buFont typeface="Arial" panose="020B0604020202020204" pitchFamily="34" charset="0"/>
              <a:buChar char="•"/>
            </a:pPr>
            <a:r>
              <a:rPr lang="en-US" sz="2400" dirty="0" smtClean="0"/>
              <a:t>DLMS Data Element Dictionary</a:t>
            </a:r>
          </a:p>
          <a:p>
            <a:pPr marL="800100" lvl="1" indent="-342900">
              <a:buFont typeface="Wingdings" panose="05000000000000000000" pitchFamily="2" charset="2"/>
              <a:buChar char="Ø"/>
            </a:pPr>
            <a:r>
              <a:rPr lang="en-US" sz="2400" dirty="0" smtClean="0"/>
              <a:t>Search/Browse DLMS Data Elements</a:t>
            </a:r>
          </a:p>
          <a:p>
            <a:pPr marL="285750" indent="-285750">
              <a:buFont typeface="Arial" panose="020B0604020202020204" pitchFamily="34" charset="0"/>
              <a:buChar char="•"/>
            </a:pPr>
            <a:r>
              <a:rPr lang="en-US" sz="2400" dirty="0" smtClean="0"/>
              <a:t>DLMS Qualifiers &amp; Code Lists</a:t>
            </a:r>
          </a:p>
          <a:p>
            <a:pPr marL="800100" lvl="1" indent="-342900">
              <a:buFont typeface="Wingdings" panose="05000000000000000000" pitchFamily="2" charset="2"/>
              <a:buChar char="Ø"/>
            </a:pPr>
            <a:r>
              <a:rPr lang="en-US" sz="2400" dirty="0" smtClean="0"/>
              <a:t>Search/Browse Qualifiers and Code Lists</a:t>
            </a:r>
          </a:p>
          <a:p>
            <a:pPr marL="800100" lvl="1" indent="-342900">
              <a:buFont typeface="Wingdings" panose="05000000000000000000" pitchFamily="2" charset="2"/>
              <a:buChar char="Ø"/>
            </a:pPr>
            <a:r>
              <a:rPr lang="en-US" sz="2400" dirty="0" smtClean="0"/>
              <a:t>Search Code Values</a:t>
            </a:r>
          </a:p>
          <a:p>
            <a:pPr marL="285750" indent="-285750">
              <a:buFont typeface="Arial" panose="020B0604020202020204" pitchFamily="34" charset="0"/>
              <a:buChar char="•"/>
            </a:pPr>
            <a:r>
              <a:rPr lang="en-US" sz="2400" dirty="0" smtClean="0"/>
              <a:t>Conversion Guides</a:t>
            </a:r>
          </a:p>
          <a:p>
            <a:pPr marL="800100" lvl="1" indent="-342900">
              <a:buFont typeface="Wingdings" panose="05000000000000000000" pitchFamily="2" charset="2"/>
              <a:buChar char="Ø"/>
            </a:pPr>
            <a:r>
              <a:rPr lang="en-US" sz="2400" dirty="0" smtClean="0"/>
              <a:t>Browse Conversion Guides</a:t>
            </a:r>
          </a:p>
          <a:p>
            <a:pPr marL="285750" indent="-285750">
              <a:buFont typeface="Arial" panose="020B0604020202020204" pitchFamily="34" charset="0"/>
              <a:buChar char="•"/>
            </a:pPr>
            <a:r>
              <a:rPr lang="en-US" sz="2400" dirty="0" smtClean="0"/>
              <a:t>DLMS Changes</a:t>
            </a:r>
          </a:p>
          <a:p>
            <a:pPr marL="800100" lvl="1" indent="-342900">
              <a:buFont typeface="Wingdings" panose="05000000000000000000" pitchFamily="2" charset="2"/>
              <a:buChar char="Ø"/>
            </a:pPr>
            <a:r>
              <a:rPr lang="en-US" sz="2400" dirty="0" smtClean="0"/>
              <a:t>Browse DLMS Summary</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671981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457200" y="381000"/>
            <a:ext cx="8229600" cy="494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200" dirty="0" smtClean="0">
                <a:latin typeface="Arial" charset="0"/>
                <a:cs typeface="Arial" charset="0"/>
              </a:rPr>
              <a:t>Browse DLMS ICs </a:t>
            </a:r>
          </a:p>
        </p:txBody>
      </p:sp>
      <p:sp>
        <p:nvSpPr>
          <p:cNvPr id="3" name="TextBox 2"/>
          <p:cNvSpPr txBox="1"/>
          <p:nvPr/>
        </p:nvSpPr>
        <p:spPr>
          <a:xfrm>
            <a:off x="0" y="951872"/>
            <a:ext cx="9067800" cy="1077218"/>
          </a:xfrm>
          <a:prstGeom prst="rect">
            <a:avLst/>
          </a:prstGeom>
          <a:noFill/>
        </p:spPr>
        <p:txBody>
          <a:bodyPr wrap="square" rtlCol="0">
            <a:spAutoFit/>
          </a:bodyPr>
          <a:lstStyle/>
          <a:p>
            <a:r>
              <a:rPr lang="en-US" sz="1600" dirty="0" smtClean="0"/>
              <a:t>This </a:t>
            </a:r>
            <a:r>
              <a:rPr lang="en-US" sz="1600" dirty="0"/>
              <a:t>contains all DLMS Implementation Conventions (e.g. 511R) based on ANSI ASC X12 transaction sets. Details of DLMS ICs include applicable X12 version/release, data segments, simple/composite data elements and DLMS notes. Where applicable, the DLMS (logistics) data elements and code lists are also linked to the associated X12 data elements and X12 codes.</a:t>
            </a:r>
          </a:p>
        </p:txBody>
      </p:sp>
      <p:pic>
        <p:nvPicPr>
          <p:cNvPr id="1026" name="Picture 2" descr="C:\Users\RJ40185\AppData\Local\Temp\SNAGHTML16bf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4069080" cy="3819201"/>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rocess 5"/>
          <p:cNvSpPr/>
          <p:nvPr/>
        </p:nvSpPr>
        <p:spPr>
          <a:xfrm>
            <a:off x="7124700" y="2509035"/>
            <a:ext cx="1897380" cy="147732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Step 2: </a:t>
            </a:r>
            <a:r>
              <a:rPr lang="en-US" sz="1600" dirty="0">
                <a:solidFill>
                  <a:schemeClr val="tx1"/>
                </a:solidFill>
                <a:latin typeface="Arial" panose="020B0604020202020204" pitchFamily="34" charset="0"/>
                <a:cs typeface="Arial" panose="020B0604020202020204" pitchFamily="34" charset="0"/>
              </a:rPr>
              <a:t>The sub menu will appear, click on “Browse DLMS ICs”</a:t>
            </a:r>
          </a:p>
          <a:p>
            <a:pPr algn="ctr"/>
            <a:endParaRPr lang="en-US" dirty="0"/>
          </a:p>
        </p:txBody>
      </p:sp>
      <p:sp>
        <p:nvSpPr>
          <p:cNvPr id="12" name="Flowchart: Process 11"/>
          <p:cNvSpPr/>
          <p:nvPr/>
        </p:nvSpPr>
        <p:spPr>
          <a:xfrm>
            <a:off x="76200" y="2704472"/>
            <a:ext cx="2186940" cy="204436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a:solidFill>
                  <a:schemeClr val="tx1"/>
                </a:solidFill>
                <a:latin typeface="Arial" panose="020B0604020202020204" pitchFamily="34" charset="0"/>
                <a:cs typeface="Arial" panose="020B0604020202020204" pitchFamily="34" charset="0"/>
              </a:rPr>
              <a:t>From the LOGDRMS Homepage, move the cursor to the navigation pane and point at “DLMS Implementation Conventions (ICs)”</a:t>
            </a:r>
          </a:p>
        </p:txBody>
      </p:sp>
      <p:sp>
        <p:nvSpPr>
          <p:cNvPr id="15" name="Right Arrow 14"/>
          <p:cNvSpPr/>
          <p:nvPr/>
        </p:nvSpPr>
        <p:spPr>
          <a:xfrm>
            <a:off x="2263140" y="3133400"/>
            <a:ext cx="457200" cy="30480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6736080" y="2904800"/>
            <a:ext cx="403860" cy="320192"/>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843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457200" y="3048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200" dirty="0" smtClean="0">
                <a:latin typeface="Arial" charset="0"/>
                <a:cs typeface="Arial" charset="0"/>
              </a:rPr>
              <a:t>Browse DLMS ICs </a:t>
            </a:r>
          </a:p>
        </p:txBody>
      </p:sp>
      <p:pic>
        <p:nvPicPr>
          <p:cNvPr id="3" name="Picture 2"/>
          <p:cNvPicPr>
            <a:picLocks noChangeAspect="1"/>
          </p:cNvPicPr>
          <p:nvPr/>
        </p:nvPicPr>
        <p:blipFill>
          <a:blip r:embed="rId2"/>
          <a:stretch>
            <a:fillRect/>
          </a:stretch>
        </p:blipFill>
        <p:spPr>
          <a:xfrm>
            <a:off x="76199" y="2402711"/>
            <a:ext cx="8839201" cy="4114800"/>
          </a:xfrm>
          <a:prstGeom prst="rect">
            <a:avLst/>
          </a:prstGeom>
        </p:spPr>
      </p:pic>
      <p:sp>
        <p:nvSpPr>
          <p:cNvPr id="4" name="TextBox 3"/>
          <p:cNvSpPr txBox="1"/>
          <p:nvPr/>
        </p:nvSpPr>
        <p:spPr>
          <a:xfrm>
            <a:off x="38099" y="863798"/>
            <a:ext cx="8915400" cy="584775"/>
          </a:xfrm>
          <a:prstGeom prst="rect">
            <a:avLst/>
          </a:prstGeom>
          <a:noFill/>
        </p:spPr>
        <p:txBody>
          <a:bodyPr wrap="square" rtlCol="0">
            <a:spAutoFit/>
          </a:bodyPr>
          <a:lstStyle/>
          <a:p>
            <a:r>
              <a:rPr lang="en-US" sz="1600" dirty="0" smtClean="0"/>
              <a:t>This </a:t>
            </a:r>
            <a:r>
              <a:rPr lang="en-US" sz="1600" dirty="0"/>
              <a:t>contains </a:t>
            </a:r>
            <a:r>
              <a:rPr lang="en-US" sz="1600" dirty="0" smtClean="0"/>
              <a:t>a listing of all </a:t>
            </a:r>
            <a:r>
              <a:rPr lang="en-US" sz="1600" dirty="0"/>
              <a:t>DLMS Implementation Conventions (e.g. 511R) based on ANSI ASC X12 transaction sets. </a:t>
            </a:r>
            <a:endParaRPr lang="en-US" sz="1600" dirty="0" smtClean="0"/>
          </a:p>
        </p:txBody>
      </p:sp>
      <p:sp>
        <p:nvSpPr>
          <p:cNvPr id="19" name="Flowchart: Process 18"/>
          <p:cNvSpPr/>
          <p:nvPr/>
        </p:nvSpPr>
        <p:spPr>
          <a:xfrm>
            <a:off x="457200" y="4953000"/>
            <a:ext cx="1905000" cy="103006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1: </a:t>
            </a:r>
            <a:r>
              <a:rPr lang="en-US" sz="1600" dirty="0">
                <a:solidFill>
                  <a:schemeClr val="tx1"/>
                </a:solidFill>
                <a:latin typeface="Arial" panose="020B0604020202020204" pitchFamily="34" charset="0"/>
                <a:cs typeface="Arial" panose="020B0604020202020204" pitchFamily="34" charset="0"/>
              </a:rPr>
              <a:t>Click on the desired DLMS IC </a:t>
            </a:r>
            <a:r>
              <a:rPr lang="en-US" sz="1600" dirty="0" smtClean="0">
                <a:solidFill>
                  <a:schemeClr val="tx1"/>
                </a:solidFill>
                <a:latin typeface="Arial" panose="020B0604020202020204" pitchFamily="34" charset="0"/>
                <a:cs typeface="Arial" panose="020B0604020202020204" pitchFamily="34" charset="0"/>
              </a:rPr>
              <a:t>number to view details</a:t>
            </a:r>
            <a:endParaRPr lang="en-US" sz="1600" dirty="0">
              <a:solidFill>
                <a:schemeClr val="tx1"/>
              </a:solidFill>
              <a:latin typeface="Arial" panose="020B0604020202020204" pitchFamily="34" charset="0"/>
              <a:cs typeface="Arial" panose="020B0604020202020204" pitchFamily="34" charset="0"/>
            </a:endParaRPr>
          </a:p>
        </p:txBody>
      </p:sp>
      <p:sp>
        <p:nvSpPr>
          <p:cNvPr id="20" name="Down Arrow 19"/>
          <p:cNvSpPr/>
          <p:nvPr/>
        </p:nvSpPr>
        <p:spPr>
          <a:xfrm flipV="1">
            <a:off x="1295400" y="4267200"/>
            <a:ext cx="381000" cy="68580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ocess 21"/>
          <p:cNvSpPr/>
          <p:nvPr/>
        </p:nvSpPr>
        <p:spPr>
          <a:xfrm>
            <a:off x="457200" y="1487269"/>
            <a:ext cx="2819400" cy="1255931"/>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2: </a:t>
            </a:r>
            <a:r>
              <a:rPr lang="en-US" sz="1600" dirty="0" smtClean="0">
                <a:solidFill>
                  <a:schemeClr val="tx1"/>
                </a:solidFill>
                <a:latin typeface="Arial" panose="020B0604020202020204" pitchFamily="34" charset="0"/>
                <a:cs typeface="Arial" panose="020B0604020202020204" pitchFamily="34" charset="0"/>
              </a:rPr>
              <a:t>Alternatively</a:t>
            </a:r>
            <a:r>
              <a:rPr lang="en-US" sz="1600" b="1" dirty="0" smtClean="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type </a:t>
            </a:r>
            <a:r>
              <a:rPr lang="en-US" sz="1600" dirty="0">
                <a:solidFill>
                  <a:schemeClr val="tx1"/>
                </a:solidFill>
                <a:latin typeface="Arial" panose="020B0604020202020204" pitchFamily="34" charset="0"/>
                <a:cs typeface="Arial" panose="020B0604020202020204" pitchFamily="34" charset="0"/>
              </a:rPr>
              <a:t>the desired DLMS IC </a:t>
            </a:r>
            <a:r>
              <a:rPr lang="en-US" sz="1600" dirty="0" smtClean="0">
                <a:solidFill>
                  <a:schemeClr val="tx1"/>
                </a:solidFill>
                <a:latin typeface="Arial" panose="020B0604020202020204" pitchFamily="34" charset="0"/>
                <a:cs typeface="Arial" panose="020B0604020202020204" pitchFamily="34" charset="0"/>
              </a:rPr>
              <a:t>number (i.e. 140A, or 511M) </a:t>
            </a:r>
            <a:r>
              <a:rPr lang="en-US" sz="1600" dirty="0">
                <a:solidFill>
                  <a:schemeClr val="tx1"/>
                </a:solidFill>
                <a:latin typeface="Arial" panose="020B0604020202020204" pitchFamily="34" charset="0"/>
                <a:cs typeface="Arial" panose="020B0604020202020204" pitchFamily="34" charset="0"/>
              </a:rPr>
              <a:t>in the search field and click “Search”</a:t>
            </a:r>
          </a:p>
        </p:txBody>
      </p:sp>
      <p:sp>
        <p:nvSpPr>
          <p:cNvPr id="25" name="Down Arrow 24"/>
          <p:cNvSpPr/>
          <p:nvPr/>
        </p:nvSpPr>
        <p:spPr>
          <a:xfrm rot="18214000">
            <a:off x="3247816" y="2606245"/>
            <a:ext cx="241708" cy="381379"/>
          </a:xfrm>
          <a:prstGeom prst="downArrow">
            <a:avLst>
              <a:gd name="adj1" fmla="val 72026"/>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909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457200" y="3048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200" dirty="0" smtClean="0">
                <a:latin typeface="Arial" charset="0"/>
                <a:cs typeface="Arial" charset="0"/>
              </a:rPr>
              <a:t>View DLMS IC Details </a:t>
            </a:r>
          </a:p>
        </p:txBody>
      </p:sp>
      <p:pic>
        <p:nvPicPr>
          <p:cNvPr id="2050" name="Picture 2" descr="C:\Users\RJ40185\AppData\Local\Temp\SNAGHTML4b62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 y="1577867"/>
            <a:ext cx="9105901" cy="5195471"/>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Process 4"/>
          <p:cNvSpPr/>
          <p:nvPr/>
        </p:nvSpPr>
        <p:spPr>
          <a:xfrm>
            <a:off x="7101840" y="1294030"/>
            <a:ext cx="2057400" cy="862429"/>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1: </a:t>
            </a:r>
            <a:r>
              <a:rPr lang="en-US" sz="1600" dirty="0" smtClean="0">
                <a:solidFill>
                  <a:schemeClr val="tx1"/>
                </a:solidFill>
                <a:latin typeface="Arial" panose="020B0604020202020204" pitchFamily="34" charset="0"/>
                <a:cs typeface="Arial" panose="020B0604020202020204" pitchFamily="34" charset="0"/>
              </a:rPr>
              <a:t>This table is the summary view of DLMS IC</a:t>
            </a:r>
            <a:endParaRPr lang="en-US" sz="1600" dirty="0">
              <a:solidFill>
                <a:schemeClr val="tx1"/>
              </a:solidFill>
              <a:latin typeface="Arial" panose="020B0604020202020204" pitchFamily="34" charset="0"/>
              <a:cs typeface="Arial" panose="020B0604020202020204" pitchFamily="34" charset="0"/>
            </a:endParaRPr>
          </a:p>
        </p:txBody>
      </p:sp>
      <p:sp>
        <p:nvSpPr>
          <p:cNvPr id="7" name="Down Arrow 6"/>
          <p:cNvSpPr/>
          <p:nvPr/>
        </p:nvSpPr>
        <p:spPr>
          <a:xfrm rot="872566">
            <a:off x="7733128" y="2169223"/>
            <a:ext cx="439964" cy="1224440"/>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p:cNvSpPr/>
          <p:nvPr/>
        </p:nvSpPr>
        <p:spPr>
          <a:xfrm>
            <a:off x="4572000" y="4085373"/>
            <a:ext cx="1905000" cy="877667"/>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3: </a:t>
            </a:r>
            <a:r>
              <a:rPr lang="en-US" sz="1600" dirty="0" smtClean="0">
                <a:solidFill>
                  <a:schemeClr val="tx1"/>
                </a:solidFill>
                <a:latin typeface="Arial" panose="020B0604020202020204" pitchFamily="34" charset="0"/>
                <a:cs typeface="Arial" panose="020B0604020202020204" pitchFamily="34" charset="0"/>
              </a:rPr>
              <a:t>Click on the desired notes to view details</a:t>
            </a:r>
            <a:endParaRPr lang="en-US" sz="1600" dirty="0">
              <a:solidFill>
                <a:schemeClr val="tx1"/>
              </a:solidFill>
              <a:latin typeface="Arial" panose="020B0604020202020204" pitchFamily="34" charset="0"/>
              <a:cs typeface="Arial" panose="020B0604020202020204" pitchFamily="34" charset="0"/>
            </a:endParaRPr>
          </a:p>
        </p:txBody>
      </p:sp>
      <p:sp>
        <p:nvSpPr>
          <p:cNvPr id="10" name="Up Arrow 9"/>
          <p:cNvSpPr/>
          <p:nvPr/>
        </p:nvSpPr>
        <p:spPr>
          <a:xfrm rot="20269145">
            <a:off x="4259578" y="3239868"/>
            <a:ext cx="472440" cy="946337"/>
          </a:xfrm>
          <a:prstGeom prst="up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rocess 22"/>
          <p:cNvSpPr/>
          <p:nvPr/>
        </p:nvSpPr>
        <p:spPr>
          <a:xfrm>
            <a:off x="83819" y="5105400"/>
            <a:ext cx="2125981" cy="129540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4: </a:t>
            </a:r>
            <a:r>
              <a:rPr lang="en-US" sz="1600" dirty="0" smtClean="0">
                <a:solidFill>
                  <a:schemeClr val="tx1"/>
                </a:solidFill>
                <a:latin typeface="Arial" panose="020B0604020202020204" pitchFamily="34" charset="0"/>
                <a:cs typeface="Arial" panose="020B0604020202020204" pitchFamily="34" charset="0"/>
              </a:rPr>
              <a:t>Click the desired boxes and click “Show Selected Segments to filter by segments</a:t>
            </a:r>
            <a:endParaRPr lang="en-US" sz="1600" dirty="0">
              <a:solidFill>
                <a:schemeClr val="tx1"/>
              </a:solidFill>
              <a:latin typeface="Arial" panose="020B0604020202020204" pitchFamily="34" charset="0"/>
              <a:cs typeface="Arial" panose="020B0604020202020204" pitchFamily="34" charset="0"/>
            </a:endParaRPr>
          </a:p>
        </p:txBody>
      </p:sp>
      <p:sp>
        <p:nvSpPr>
          <p:cNvPr id="24" name="Up Arrow 23"/>
          <p:cNvSpPr/>
          <p:nvPr/>
        </p:nvSpPr>
        <p:spPr>
          <a:xfrm rot="3491720">
            <a:off x="961848" y="4229355"/>
            <a:ext cx="438506" cy="1021729"/>
          </a:xfrm>
          <a:prstGeom prst="up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rot="1565681">
            <a:off x="961847" y="3228253"/>
            <a:ext cx="438506" cy="1894697"/>
          </a:xfrm>
          <a:prstGeom prst="upArrow">
            <a:avLst>
              <a:gd name="adj1" fmla="val 56242"/>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2286000" y="946784"/>
            <a:ext cx="3226501" cy="694492"/>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Step 2: </a:t>
            </a:r>
            <a:r>
              <a:rPr lang="en-US" sz="1600" dirty="0" smtClean="0">
                <a:solidFill>
                  <a:schemeClr val="tx1"/>
                </a:solidFill>
                <a:latin typeface="Arial" panose="020B0604020202020204" pitchFamily="34" charset="0"/>
                <a:cs typeface="Arial" panose="020B0604020202020204" pitchFamily="34" charset="0"/>
              </a:rPr>
              <a:t>This indicates if the IC is the production (approved) or proposed (PDC) change state</a:t>
            </a:r>
            <a:endParaRPr lang="en-US" sz="1600" dirty="0">
              <a:solidFill>
                <a:schemeClr val="tx1"/>
              </a:solidFill>
              <a:latin typeface="Arial" panose="020B0604020202020204" pitchFamily="34" charset="0"/>
              <a:cs typeface="Arial" panose="020B0604020202020204" pitchFamily="34" charset="0"/>
            </a:endParaRPr>
          </a:p>
        </p:txBody>
      </p:sp>
      <p:sp>
        <p:nvSpPr>
          <p:cNvPr id="12" name="Down Arrow 11"/>
          <p:cNvSpPr/>
          <p:nvPr/>
        </p:nvSpPr>
        <p:spPr>
          <a:xfrm rot="18945133">
            <a:off x="5502663" y="1448631"/>
            <a:ext cx="331528" cy="553227"/>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500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6096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a:t>Search DLMS Data Element Usage in ICs</a:t>
            </a:r>
            <a:endParaRPr lang="en-US" altLang="en-US" sz="3200" dirty="0" smtClean="0">
              <a:latin typeface="Arial" charset="0"/>
              <a:cs typeface="Arial" charset="0"/>
            </a:endParaRPr>
          </a:p>
        </p:txBody>
      </p:sp>
      <p:sp>
        <p:nvSpPr>
          <p:cNvPr id="3" name="TextBox 2"/>
          <p:cNvSpPr txBox="1"/>
          <p:nvPr/>
        </p:nvSpPr>
        <p:spPr>
          <a:xfrm>
            <a:off x="304800" y="1043836"/>
            <a:ext cx="7924800" cy="830997"/>
          </a:xfrm>
          <a:prstGeom prst="rect">
            <a:avLst/>
          </a:prstGeom>
          <a:noFill/>
        </p:spPr>
        <p:txBody>
          <a:bodyPr wrap="square" rtlCol="0">
            <a:spAutoFit/>
          </a:bodyPr>
          <a:lstStyle/>
          <a:p>
            <a:r>
              <a:rPr lang="en-US" sz="1600" dirty="0"/>
              <a:t>A user may search through or browse a listing of all DLMS data elements that are mapped to the DLMS ICs; clicking on a DLMS data element will provide the details of a DLMS data element including where </a:t>
            </a:r>
            <a:r>
              <a:rPr lang="en-US" sz="1600" dirty="0" smtClean="0"/>
              <a:t>it </a:t>
            </a:r>
            <a:r>
              <a:rPr lang="en-US" sz="1600" dirty="0"/>
              <a:t>is mapped to in the DLMS ICs.</a:t>
            </a:r>
          </a:p>
        </p:txBody>
      </p:sp>
      <p:sp>
        <p:nvSpPr>
          <p:cNvPr id="6" name="Flowchart: Process 5"/>
          <p:cNvSpPr/>
          <p:nvPr/>
        </p:nvSpPr>
        <p:spPr>
          <a:xfrm>
            <a:off x="7139940" y="2762071"/>
            <a:ext cx="1882140" cy="147732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700" dirty="0">
              <a:solidFill>
                <a:schemeClr val="tx1"/>
              </a:solidFill>
            </a:endParaRPr>
          </a:p>
          <a:p>
            <a:r>
              <a:rPr lang="en-US" sz="1600" b="1" dirty="0">
                <a:solidFill>
                  <a:schemeClr val="tx1"/>
                </a:solidFill>
                <a:latin typeface="Arial" panose="020B0604020202020204" pitchFamily="34" charset="0"/>
                <a:cs typeface="Arial" panose="020B0604020202020204" pitchFamily="34" charset="0"/>
              </a:rPr>
              <a:t>Step 2: </a:t>
            </a:r>
            <a:r>
              <a:rPr lang="en-US" sz="1600" dirty="0">
                <a:solidFill>
                  <a:schemeClr val="tx1"/>
                </a:solidFill>
                <a:latin typeface="Arial" panose="020B0604020202020204" pitchFamily="34" charset="0"/>
                <a:cs typeface="Arial" panose="020B0604020202020204" pitchFamily="34" charset="0"/>
              </a:rPr>
              <a:t>The sub menu will appear, click on </a:t>
            </a:r>
            <a:r>
              <a:rPr lang="en-US" sz="1600" dirty="0" smtClean="0">
                <a:solidFill>
                  <a:schemeClr val="tx1"/>
                </a:solidFill>
                <a:latin typeface="Arial" panose="020B0604020202020204" pitchFamily="34" charset="0"/>
                <a:cs typeface="Arial" panose="020B0604020202020204" pitchFamily="34" charset="0"/>
              </a:rPr>
              <a:t>“Search DLMS Data Element Usage in ICs”</a:t>
            </a:r>
            <a:endParaRPr lang="en-US" sz="1600"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7" name="Flowchart: Process 6"/>
          <p:cNvSpPr/>
          <p:nvPr/>
        </p:nvSpPr>
        <p:spPr>
          <a:xfrm>
            <a:off x="76200" y="2637943"/>
            <a:ext cx="2186940" cy="204436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a:solidFill>
                  <a:schemeClr val="tx1"/>
                </a:solidFill>
                <a:latin typeface="Arial" panose="020B0604020202020204" pitchFamily="34" charset="0"/>
                <a:cs typeface="Arial" panose="020B0604020202020204" pitchFamily="34" charset="0"/>
              </a:rPr>
              <a:t>From the LOGDRMS Homepage, move the cursor to the navigation pane and point at “DLMS Implementation Conventions (ICs)”</a:t>
            </a:r>
          </a:p>
        </p:txBody>
      </p:sp>
      <p:sp>
        <p:nvSpPr>
          <p:cNvPr id="8" name="Right Arrow 7"/>
          <p:cNvSpPr/>
          <p:nvPr/>
        </p:nvSpPr>
        <p:spPr>
          <a:xfrm>
            <a:off x="2263140" y="2914472"/>
            <a:ext cx="403860" cy="30417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6779578" y="3218644"/>
            <a:ext cx="360362" cy="305427"/>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RJ40185\AppData\Local\Temp\SNAGHTML1af5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502" y="2057400"/>
            <a:ext cx="2428558" cy="33711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rotWithShape="1">
          <a:blip r:embed="rId3"/>
          <a:srcRect r="7063"/>
          <a:stretch/>
        </p:blipFill>
        <p:spPr>
          <a:xfrm>
            <a:off x="5052060" y="2637943"/>
            <a:ext cx="1727517" cy="2044368"/>
          </a:xfrm>
          <a:prstGeom prst="rect">
            <a:avLst/>
          </a:prstGeom>
        </p:spPr>
      </p:pic>
    </p:spTree>
    <p:extLst>
      <p:ext uri="{BB962C8B-B14F-4D97-AF65-F5344CB8AC3E}">
        <p14:creationId xmlns:p14="http://schemas.microsoft.com/office/powerpoint/2010/main" val="659962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2057400"/>
            <a:ext cx="8305800" cy="3962400"/>
          </a:xfrm>
          <a:prstGeom prst="rect">
            <a:avLst/>
          </a:prstGeom>
        </p:spPr>
      </p:pic>
      <p:sp>
        <p:nvSpPr>
          <p:cNvPr id="4" name="TextBox 3"/>
          <p:cNvSpPr txBox="1"/>
          <p:nvPr/>
        </p:nvSpPr>
        <p:spPr>
          <a:xfrm>
            <a:off x="0" y="838200"/>
            <a:ext cx="8915400" cy="830997"/>
          </a:xfrm>
          <a:prstGeom prst="rect">
            <a:avLst/>
          </a:prstGeom>
          <a:noFill/>
        </p:spPr>
        <p:txBody>
          <a:bodyPr wrap="square" rtlCol="0">
            <a:spAutoFit/>
          </a:bodyPr>
          <a:lstStyle/>
          <a:p>
            <a:r>
              <a:rPr lang="en-US" sz="1600" dirty="0" smtClean="0"/>
              <a:t>This </a:t>
            </a:r>
            <a:r>
              <a:rPr lang="en-US" sz="1600" dirty="0"/>
              <a:t>contains </a:t>
            </a:r>
            <a:r>
              <a:rPr lang="en-US" sz="1600" dirty="0" smtClean="0"/>
              <a:t>a listing of DLMS data elements that are mapped in the DLMS ICs. Currently, DLMS data elements have not been mapped to the DLMS ICs yet. When they are mapped in the DLMS ICs, a listing of DLMS data elements will appear below. </a:t>
            </a:r>
          </a:p>
        </p:txBody>
      </p:sp>
      <p:sp>
        <p:nvSpPr>
          <p:cNvPr id="5" name="Title 2"/>
          <p:cNvSpPr txBox="1">
            <a:spLocks/>
          </p:cNvSpPr>
          <p:nvPr/>
        </p:nvSpPr>
        <p:spPr bwMode="auto">
          <a:xfrm>
            <a:off x="685800" y="3810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a:t>Search DLMS Data Element Usage in ICs</a:t>
            </a:r>
            <a:endParaRPr lang="en-US" altLang="en-US" sz="3200" dirty="0" smtClean="0">
              <a:latin typeface="Arial" charset="0"/>
              <a:cs typeface="Arial" charset="0"/>
            </a:endParaRPr>
          </a:p>
        </p:txBody>
      </p:sp>
    </p:spTree>
    <p:extLst>
      <p:ext uri="{BB962C8B-B14F-4D97-AF65-F5344CB8AC3E}">
        <p14:creationId xmlns:p14="http://schemas.microsoft.com/office/powerpoint/2010/main" val="1828472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3810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a:t>Search X12 Element Usage in ICs</a:t>
            </a:r>
            <a:endParaRPr lang="en-US" altLang="en-US" sz="3200" dirty="0" smtClean="0">
              <a:latin typeface="Arial" charset="0"/>
              <a:cs typeface="Arial" charset="0"/>
            </a:endParaRPr>
          </a:p>
        </p:txBody>
      </p:sp>
      <p:sp>
        <p:nvSpPr>
          <p:cNvPr id="2" name="TextBox 1"/>
          <p:cNvSpPr txBox="1"/>
          <p:nvPr/>
        </p:nvSpPr>
        <p:spPr>
          <a:xfrm>
            <a:off x="152400" y="914400"/>
            <a:ext cx="8762999" cy="584775"/>
          </a:xfrm>
          <a:prstGeom prst="rect">
            <a:avLst/>
          </a:prstGeom>
          <a:noFill/>
        </p:spPr>
        <p:txBody>
          <a:bodyPr wrap="square" rtlCol="0">
            <a:spAutoFit/>
          </a:bodyPr>
          <a:lstStyle/>
          <a:p>
            <a:r>
              <a:rPr lang="en-US" sz="1600" dirty="0"/>
              <a:t>A user may search through or browse a listing of all X12 data elements that are marked as being used in the DLMS ICs. </a:t>
            </a:r>
          </a:p>
        </p:txBody>
      </p:sp>
      <p:pic>
        <p:nvPicPr>
          <p:cNvPr id="5" name="Picture 2" descr="C:\Users\RJ40185\AppData\Local\Temp\SNAGHTML1af5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8440" y="2063055"/>
            <a:ext cx="2428558"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rocess 5"/>
          <p:cNvSpPr/>
          <p:nvPr/>
        </p:nvSpPr>
        <p:spPr>
          <a:xfrm>
            <a:off x="182880" y="2444055"/>
            <a:ext cx="2186940" cy="204436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a:solidFill>
                  <a:schemeClr val="tx1"/>
                </a:solidFill>
                <a:latin typeface="Arial" panose="020B0604020202020204" pitchFamily="34" charset="0"/>
                <a:cs typeface="Arial" panose="020B0604020202020204" pitchFamily="34" charset="0"/>
              </a:rPr>
              <a:t>From the LOGDRMS Homepage, move the cursor to the navigation pane and point at “DLMS Implementation Conventions (ICs)”</a:t>
            </a:r>
          </a:p>
        </p:txBody>
      </p:sp>
      <p:sp>
        <p:nvSpPr>
          <p:cNvPr id="7" name="Right Arrow 6"/>
          <p:cNvSpPr/>
          <p:nvPr/>
        </p:nvSpPr>
        <p:spPr>
          <a:xfrm>
            <a:off x="2369820" y="2720584"/>
            <a:ext cx="403860" cy="30417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5186998" y="2444055"/>
            <a:ext cx="1762442" cy="2044368"/>
          </a:xfrm>
          <a:prstGeom prst="rect">
            <a:avLst/>
          </a:prstGeom>
        </p:spPr>
      </p:pic>
      <p:sp>
        <p:nvSpPr>
          <p:cNvPr id="9" name="Flowchart: Process 8"/>
          <p:cNvSpPr/>
          <p:nvPr/>
        </p:nvSpPr>
        <p:spPr>
          <a:xfrm>
            <a:off x="7309802" y="3206055"/>
            <a:ext cx="1795144" cy="147732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700" dirty="0">
              <a:solidFill>
                <a:schemeClr val="tx1"/>
              </a:solidFill>
            </a:endParaRPr>
          </a:p>
          <a:p>
            <a:r>
              <a:rPr lang="en-US" sz="1600" b="1" dirty="0">
                <a:solidFill>
                  <a:schemeClr val="tx1"/>
                </a:solidFill>
                <a:latin typeface="Arial" panose="020B0604020202020204" pitchFamily="34" charset="0"/>
                <a:cs typeface="Arial" panose="020B0604020202020204" pitchFamily="34" charset="0"/>
              </a:rPr>
              <a:t>Step 2: </a:t>
            </a:r>
            <a:r>
              <a:rPr lang="en-US" sz="1600" dirty="0">
                <a:solidFill>
                  <a:schemeClr val="tx1"/>
                </a:solidFill>
                <a:latin typeface="Arial" panose="020B0604020202020204" pitchFamily="34" charset="0"/>
                <a:cs typeface="Arial" panose="020B0604020202020204" pitchFamily="34" charset="0"/>
              </a:rPr>
              <a:t>The sub menu will appear, click on </a:t>
            </a:r>
            <a:r>
              <a:rPr lang="en-US" sz="1600" dirty="0" smtClean="0">
                <a:solidFill>
                  <a:schemeClr val="tx1"/>
                </a:solidFill>
                <a:latin typeface="Arial" panose="020B0604020202020204" pitchFamily="34" charset="0"/>
                <a:cs typeface="Arial" panose="020B0604020202020204" pitchFamily="34" charset="0"/>
              </a:rPr>
              <a:t>“Search X12 Data Element Usage in ICs”</a:t>
            </a:r>
            <a:endParaRPr lang="en-US" sz="1600"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10" name="Left Arrow 9"/>
          <p:cNvSpPr/>
          <p:nvPr/>
        </p:nvSpPr>
        <p:spPr>
          <a:xfrm>
            <a:off x="6949440" y="3445503"/>
            <a:ext cx="360362" cy="305427"/>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378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4294967295"/>
          </p:nvPr>
        </p:nvSpPr>
        <p:spPr bwMode="auto">
          <a:xfrm>
            <a:off x="381000" y="1295400"/>
            <a:ext cx="8610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pPr>
            <a:r>
              <a:rPr lang="en-US" sz="2000" dirty="0"/>
              <a:t>LOGDRMS is </a:t>
            </a:r>
            <a:r>
              <a:rPr lang="en-US" sz="2000" dirty="0" smtClean="0"/>
              <a:t>the DLMS data repository on DLMS </a:t>
            </a:r>
            <a:r>
              <a:rPr lang="en-US" sz="2000" dirty="0"/>
              <a:t>data </a:t>
            </a:r>
            <a:r>
              <a:rPr lang="en-US" sz="2000" dirty="0" smtClean="0"/>
              <a:t>standards, implementation </a:t>
            </a:r>
            <a:r>
              <a:rPr lang="en-US" sz="2000" dirty="0"/>
              <a:t>conventions (IC), </a:t>
            </a:r>
            <a:r>
              <a:rPr lang="en-US" sz="2000" dirty="0" smtClean="0"/>
              <a:t>and associated metadata.</a:t>
            </a:r>
          </a:p>
          <a:p>
            <a:pPr marL="0" indent="0">
              <a:spcBef>
                <a:spcPts val="600"/>
              </a:spcBef>
              <a:buNone/>
            </a:pPr>
            <a:endParaRPr lang="en-US" sz="2000" dirty="0" smtClean="0"/>
          </a:p>
          <a:p>
            <a:pPr>
              <a:spcBef>
                <a:spcPts val="600"/>
              </a:spcBef>
            </a:pPr>
            <a:r>
              <a:rPr lang="en-US" altLang="en-US" sz="2000" dirty="0" smtClean="0">
                <a:latin typeface="Arial" charset="0"/>
                <a:cs typeface="Arial" charset="0"/>
              </a:rPr>
              <a:t>This presentation covers </a:t>
            </a:r>
            <a:r>
              <a:rPr lang="en-US" altLang="en-US" sz="2000" dirty="0">
                <a:latin typeface="Arial" charset="0"/>
                <a:cs typeface="Arial" charset="0"/>
              </a:rPr>
              <a:t>the functionality of LOGDRMS based in typical user scenarios </a:t>
            </a:r>
            <a:r>
              <a:rPr lang="en-US" altLang="en-US" sz="2000" dirty="0" smtClean="0">
                <a:latin typeface="Arial" charset="0"/>
                <a:cs typeface="Arial" charset="0"/>
              </a:rPr>
              <a:t>that influenced the system requirements.</a:t>
            </a:r>
          </a:p>
          <a:p>
            <a:pPr>
              <a:spcBef>
                <a:spcPts val="600"/>
              </a:spcBef>
            </a:pPr>
            <a:endParaRPr lang="en-US" altLang="en-US" sz="2000" dirty="0" smtClean="0">
              <a:latin typeface="Arial" charset="0"/>
              <a:cs typeface="Arial" charset="0"/>
            </a:endParaRPr>
          </a:p>
          <a:p>
            <a:pPr>
              <a:spcBef>
                <a:spcPts val="600"/>
              </a:spcBef>
            </a:pPr>
            <a:r>
              <a:rPr lang="en-US" altLang="en-US" sz="2000" dirty="0">
                <a:latin typeface="Arial" charset="0"/>
                <a:cs typeface="Arial" charset="0"/>
              </a:rPr>
              <a:t>A basic understanding of DLMS and EDI </a:t>
            </a:r>
            <a:r>
              <a:rPr lang="en-US" altLang="en-US" sz="2000" dirty="0" smtClean="0">
                <a:latin typeface="Arial" charset="0"/>
                <a:cs typeface="Arial" charset="0"/>
              </a:rPr>
              <a:t>will make LOGDRMS, and this presentation, much more useful.  Refer to DLMS training at:</a:t>
            </a:r>
          </a:p>
          <a:p>
            <a:pPr marL="0" indent="0" algn="ctr">
              <a:spcBef>
                <a:spcPts val="600"/>
              </a:spcBef>
              <a:buNone/>
            </a:pPr>
            <a:r>
              <a:rPr lang="en-US" altLang="en-US" sz="2000" dirty="0">
                <a:solidFill>
                  <a:srgbClr val="0000FF"/>
                </a:solidFill>
                <a:latin typeface="Arial" charset="0"/>
                <a:cs typeface="Arial" charset="0"/>
              </a:rPr>
              <a:t>http://www.dla.mil/HQ/InformationOperations/DLMS/eApplications/Training/</a:t>
            </a:r>
            <a:endParaRPr lang="en-US" altLang="en-US" sz="2000" dirty="0">
              <a:solidFill>
                <a:srgbClr val="0000FF"/>
              </a:solidFill>
              <a:latin typeface="Arial" charset="0"/>
              <a:cs typeface="Arial" charset="0"/>
            </a:endParaRPr>
          </a:p>
        </p:txBody>
      </p:sp>
      <p:sp>
        <p:nvSpPr>
          <p:cNvPr id="5123" name="Title 2"/>
          <p:cNvSpPr>
            <a:spLocks noGrp="1"/>
          </p:cNvSpPr>
          <p:nvPr>
            <p:ph type="title" idx="4294967295"/>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smtClean="0">
                <a:latin typeface="Arial" charset="0"/>
                <a:cs typeface="Arial" charset="0"/>
              </a:rPr>
              <a:t>Introducing LOGDRMS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381000"/>
            <a:ext cx="82296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a:t>Search X12 Element Usage in ICs</a:t>
            </a:r>
            <a:endParaRPr lang="en-US" altLang="en-US" sz="3200" dirty="0" smtClean="0">
              <a:latin typeface="Arial" charset="0"/>
              <a:cs typeface="Arial" charset="0"/>
            </a:endParaRPr>
          </a:p>
        </p:txBody>
      </p:sp>
      <p:pic>
        <p:nvPicPr>
          <p:cNvPr id="2" name="Picture 1"/>
          <p:cNvPicPr>
            <a:picLocks noChangeAspect="1"/>
          </p:cNvPicPr>
          <p:nvPr/>
        </p:nvPicPr>
        <p:blipFill>
          <a:blip r:embed="rId2"/>
          <a:stretch>
            <a:fillRect/>
          </a:stretch>
        </p:blipFill>
        <p:spPr>
          <a:xfrm>
            <a:off x="30480" y="2057400"/>
            <a:ext cx="8991600" cy="4144936"/>
          </a:xfrm>
          <a:prstGeom prst="rect">
            <a:avLst/>
          </a:prstGeom>
        </p:spPr>
      </p:pic>
      <p:sp>
        <p:nvSpPr>
          <p:cNvPr id="5" name="TextBox 4"/>
          <p:cNvSpPr txBox="1"/>
          <p:nvPr/>
        </p:nvSpPr>
        <p:spPr>
          <a:xfrm>
            <a:off x="190500" y="851118"/>
            <a:ext cx="8762999" cy="1077218"/>
          </a:xfrm>
          <a:prstGeom prst="rect">
            <a:avLst/>
          </a:prstGeom>
          <a:noFill/>
        </p:spPr>
        <p:txBody>
          <a:bodyPr wrap="square" rtlCol="0">
            <a:spAutoFit/>
          </a:bodyPr>
          <a:lstStyle/>
          <a:p>
            <a:r>
              <a:rPr lang="en-US" sz="1600" dirty="0" smtClean="0"/>
              <a:t>This page contains a listing of all X12 data elements (including composite elements) that are marked as being used in the DLMS ICs. A DLMS data element may appear in multiple ICs, versions, or segments. User may perform keyword search or select the criteria to narrow down selection.</a:t>
            </a:r>
            <a:endParaRPr lang="en-US" sz="1600" dirty="0"/>
          </a:p>
        </p:txBody>
      </p:sp>
      <p:sp>
        <p:nvSpPr>
          <p:cNvPr id="6" name="Flowchart: Process 5"/>
          <p:cNvSpPr/>
          <p:nvPr/>
        </p:nvSpPr>
        <p:spPr>
          <a:xfrm>
            <a:off x="1810032" y="5170664"/>
            <a:ext cx="1600200" cy="114300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smtClean="0">
                <a:solidFill>
                  <a:schemeClr val="tx1"/>
                </a:solidFill>
                <a:latin typeface="Arial" panose="020B0604020202020204" pitchFamily="34" charset="0"/>
                <a:cs typeface="Arial" panose="020B0604020202020204" pitchFamily="34" charset="0"/>
              </a:rPr>
              <a:t>Click on desired data element to view details</a:t>
            </a:r>
            <a:endParaRPr lang="en-US" sz="1600" dirty="0">
              <a:solidFill>
                <a:schemeClr val="tx1"/>
              </a:solidFill>
              <a:latin typeface="Arial" panose="020B0604020202020204" pitchFamily="34" charset="0"/>
              <a:cs typeface="Arial" panose="020B0604020202020204" pitchFamily="34" charset="0"/>
            </a:endParaRPr>
          </a:p>
        </p:txBody>
      </p:sp>
      <p:sp>
        <p:nvSpPr>
          <p:cNvPr id="7" name="Flowchart: Process 6"/>
          <p:cNvSpPr/>
          <p:nvPr/>
        </p:nvSpPr>
        <p:spPr>
          <a:xfrm>
            <a:off x="4297530" y="3657600"/>
            <a:ext cx="1600200" cy="135403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2: </a:t>
            </a:r>
            <a:r>
              <a:rPr lang="en-US" sz="1600" dirty="0" smtClean="0">
                <a:solidFill>
                  <a:schemeClr val="tx1"/>
                </a:solidFill>
                <a:latin typeface="Arial" panose="020B0604020202020204" pitchFamily="34" charset="0"/>
                <a:cs typeface="Arial" panose="020B0604020202020204" pitchFamily="34" charset="0"/>
              </a:rPr>
              <a:t>Select the appropriate filter criterial to narrow down search</a:t>
            </a:r>
            <a:endParaRPr lang="en-US" sz="1600" dirty="0">
              <a:solidFill>
                <a:schemeClr val="tx1"/>
              </a:solidFill>
              <a:latin typeface="Arial" panose="020B0604020202020204" pitchFamily="34" charset="0"/>
              <a:cs typeface="Arial" panose="020B0604020202020204" pitchFamily="34" charset="0"/>
            </a:endParaRPr>
          </a:p>
        </p:txBody>
      </p:sp>
      <p:sp>
        <p:nvSpPr>
          <p:cNvPr id="8" name="Flowchart: Process 7"/>
          <p:cNvSpPr/>
          <p:nvPr/>
        </p:nvSpPr>
        <p:spPr>
          <a:xfrm>
            <a:off x="7302026" y="3410561"/>
            <a:ext cx="1447800" cy="132355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3: </a:t>
            </a:r>
            <a:r>
              <a:rPr lang="en-US" sz="1600" dirty="0" smtClean="0">
                <a:solidFill>
                  <a:schemeClr val="tx1"/>
                </a:solidFill>
                <a:latin typeface="Arial" panose="020B0604020202020204" pitchFamily="34" charset="0"/>
                <a:cs typeface="Arial" panose="020B0604020202020204" pitchFamily="34" charset="0"/>
              </a:rPr>
              <a:t>Type the desired keyword to search </a:t>
            </a:r>
            <a:endParaRPr lang="en-US" sz="1600" dirty="0">
              <a:solidFill>
                <a:schemeClr val="tx1"/>
              </a:solidFill>
              <a:latin typeface="Arial" panose="020B0604020202020204" pitchFamily="34" charset="0"/>
              <a:cs typeface="Arial" panose="020B0604020202020204" pitchFamily="34" charset="0"/>
            </a:endParaRPr>
          </a:p>
        </p:txBody>
      </p:sp>
      <p:sp>
        <p:nvSpPr>
          <p:cNvPr id="3" name="Up Arrow 2"/>
          <p:cNvSpPr/>
          <p:nvPr/>
        </p:nvSpPr>
        <p:spPr>
          <a:xfrm rot="19774247">
            <a:off x="1569825" y="4652418"/>
            <a:ext cx="337436" cy="609428"/>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rot="19774247">
            <a:off x="4003421" y="2815655"/>
            <a:ext cx="335182" cy="964244"/>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 Arrow 9"/>
          <p:cNvSpPr/>
          <p:nvPr/>
        </p:nvSpPr>
        <p:spPr>
          <a:xfrm rot="19774247">
            <a:off x="7082681" y="2829829"/>
            <a:ext cx="309329" cy="663381"/>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9024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381000"/>
            <a:ext cx="82296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X12 </a:t>
            </a:r>
            <a:r>
              <a:rPr lang="en-US" sz="3200" dirty="0"/>
              <a:t>Element Usage in </a:t>
            </a:r>
            <a:r>
              <a:rPr lang="en-US" sz="3200" dirty="0" smtClean="0"/>
              <a:t>ICs- Details</a:t>
            </a:r>
            <a:endParaRPr lang="en-US" altLang="en-US" sz="3200" dirty="0" smtClean="0">
              <a:latin typeface="Arial" charset="0"/>
              <a:cs typeface="Arial" charset="0"/>
            </a:endParaRPr>
          </a:p>
        </p:txBody>
      </p:sp>
      <p:sp>
        <p:nvSpPr>
          <p:cNvPr id="5" name="TextBox 4"/>
          <p:cNvSpPr txBox="1"/>
          <p:nvPr/>
        </p:nvSpPr>
        <p:spPr>
          <a:xfrm>
            <a:off x="190500" y="1003518"/>
            <a:ext cx="8762999" cy="1815882"/>
          </a:xfrm>
          <a:prstGeom prst="rect">
            <a:avLst/>
          </a:prstGeom>
          <a:noFill/>
        </p:spPr>
        <p:txBody>
          <a:bodyPr wrap="square" rtlCol="0">
            <a:spAutoFit/>
          </a:bodyPr>
          <a:lstStyle/>
          <a:p>
            <a:r>
              <a:rPr lang="en-US" sz="1600" dirty="0" smtClean="0"/>
              <a:t>This page contains details of the selected X12 data element in the previous slide (screen). It provides the details of the X12 standard and associated DLMS data elements, DLMS notes, and the location where a particular X12 data element is mapped to in the DLMS IC. Generally, one X12 data element can appear in multiple segments within the same DLMS IC, or multiple DLMS ICs. The goal is to be able of understand its functional purpose based on the association between the X12 data element and the DLMS data element/DLMS notes in one or more DLMS ICs.</a:t>
            </a:r>
            <a:endParaRPr lang="en-US" sz="1600" dirty="0"/>
          </a:p>
        </p:txBody>
      </p:sp>
      <p:pic>
        <p:nvPicPr>
          <p:cNvPr id="11" name="Picture 10"/>
          <p:cNvPicPr>
            <a:picLocks noChangeAspect="1"/>
          </p:cNvPicPr>
          <p:nvPr/>
        </p:nvPicPr>
        <p:blipFill>
          <a:blip r:embed="rId2"/>
          <a:stretch>
            <a:fillRect/>
          </a:stretch>
        </p:blipFill>
        <p:spPr>
          <a:xfrm>
            <a:off x="190500" y="2895600"/>
            <a:ext cx="8769789" cy="3633807"/>
          </a:xfrm>
          <a:prstGeom prst="rect">
            <a:avLst/>
          </a:prstGeom>
        </p:spPr>
      </p:pic>
    </p:spTree>
    <p:extLst>
      <p:ext uri="{BB962C8B-B14F-4D97-AF65-F5344CB8AC3E}">
        <p14:creationId xmlns:p14="http://schemas.microsoft.com/office/powerpoint/2010/main" val="3570209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79248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Search </a:t>
            </a:r>
            <a:r>
              <a:rPr lang="en-US" sz="3200" dirty="0"/>
              <a:t>X12 Code Usage in ICs</a:t>
            </a:r>
            <a:endParaRPr lang="en-US" altLang="en-US" sz="3200" dirty="0" smtClean="0">
              <a:latin typeface="Arial" charset="0"/>
              <a:cs typeface="Arial" charset="0"/>
            </a:endParaRPr>
          </a:p>
        </p:txBody>
      </p:sp>
      <p:sp>
        <p:nvSpPr>
          <p:cNvPr id="2" name="TextBox 1"/>
          <p:cNvSpPr txBox="1"/>
          <p:nvPr/>
        </p:nvSpPr>
        <p:spPr>
          <a:xfrm>
            <a:off x="152400" y="1021140"/>
            <a:ext cx="8991600" cy="1569660"/>
          </a:xfrm>
          <a:prstGeom prst="rect">
            <a:avLst/>
          </a:prstGeom>
          <a:noFill/>
        </p:spPr>
        <p:txBody>
          <a:bodyPr wrap="square" rtlCol="0">
            <a:spAutoFit/>
          </a:bodyPr>
          <a:lstStyle/>
          <a:p>
            <a:r>
              <a:rPr lang="en-US" sz="1600" dirty="0"/>
              <a:t>A user may search through or browse a listing of all code </a:t>
            </a:r>
            <a:r>
              <a:rPr lang="en-US" sz="1600" dirty="0" smtClean="0"/>
              <a:t>values, that are </a:t>
            </a:r>
            <a:r>
              <a:rPr lang="en-US" sz="1600" dirty="0"/>
              <a:t>assigned </a:t>
            </a:r>
            <a:r>
              <a:rPr lang="en-US" sz="1600" dirty="0" smtClean="0"/>
              <a:t>to </a:t>
            </a:r>
            <a:r>
              <a:rPr lang="en-US" sz="1600" dirty="0"/>
              <a:t>the X12 data </a:t>
            </a:r>
            <a:r>
              <a:rPr lang="en-US" sz="1600" dirty="0" smtClean="0"/>
              <a:t>elements, and are used by </a:t>
            </a:r>
            <a:r>
              <a:rPr lang="en-US" sz="1600" dirty="0"/>
              <a:t>one or more DLMS ICs. Clicking on an X12 code value will provide details of the code from the X12 standard and include the associated DLMS data element/DLMS notes, and its location in the DLMS IC. The goal is to be able to find a specific code value and understand its functional purpose based on the association of the DLMS data element/DLMS notes in one or more DLMS ICs. </a:t>
            </a:r>
          </a:p>
        </p:txBody>
      </p:sp>
      <p:pic>
        <p:nvPicPr>
          <p:cNvPr id="7" name="Picture 2" descr="C:\Users\RJ40185\AppData\Local\Temp\SNAGHTML1af5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819400"/>
            <a:ext cx="2428558" cy="3352800"/>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Process 7"/>
          <p:cNvSpPr/>
          <p:nvPr/>
        </p:nvSpPr>
        <p:spPr>
          <a:xfrm>
            <a:off x="167640" y="3200400"/>
            <a:ext cx="2186940" cy="204436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a:solidFill>
                  <a:schemeClr val="tx1"/>
                </a:solidFill>
                <a:latin typeface="Arial" panose="020B0604020202020204" pitchFamily="34" charset="0"/>
                <a:cs typeface="Arial" panose="020B0604020202020204" pitchFamily="34" charset="0"/>
              </a:rPr>
              <a:t>From the LOGDRMS Homepage, move the cursor to the navigation pane and point at “DLMS Implementation Conventions (ICs)”</a:t>
            </a:r>
          </a:p>
        </p:txBody>
      </p:sp>
      <p:sp>
        <p:nvSpPr>
          <p:cNvPr id="9" name="Right Arrow 8"/>
          <p:cNvSpPr/>
          <p:nvPr/>
        </p:nvSpPr>
        <p:spPr>
          <a:xfrm>
            <a:off x="2354580" y="3476929"/>
            <a:ext cx="403860" cy="30417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5171758" y="3524858"/>
            <a:ext cx="1762442" cy="2037742"/>
          </a:xfrm>
          <a:prstGeom prst="rect">
            <a:avLst/>
          </a:prstGeom>
        </p:spPr>
      </p:pic>
      <p:sp>
        <p:nvSpPr>
          <p:cNvPr id="11" name="Flowchart: Process 10"/>
          <p:cNvSpPr/>
          <p:nvPr/>
        </p:nvSpPr>
        <p:spPr>
          <a:xfrm>
            <a:off x="7315200" y="4419600"/>
            <a:ext cx="1795144" cy="147732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Step 2: </a:t>
            </a:r>
            <a:r>
              <a:rPr lang="en-US" sz="1600" dirty="0">
                <a:solidFill>
                  <a:schemeClr val="tx1"/>
                </a:solidFill>
                <a:latin typeface="Arial" panose="020B0604020202020204" pitchFamily="34" charset="0"/>
                <a:cs typeface="Arial" panose="020B0604020202020204" pitchFamily="34" charset="0"/>
              </a:rPr>
              <a:t>The sub menu will appear, click on </a:t>
            </a:r>
            <a:r>
              <a:rPr lang="en-US" sz="1600" dirty="0" smtClean="0">
                <a:solidFill>
                  <a:schemeClr val="tx1"/>
                </a:solidFill>
                <a:latin typeface="Arial" panose="020B0604020202020204" pitchFamily="34" charset="0"/>
                <a:cs typeface="Arial" panose="020B0604020202020204" pitchFamily="34" charset="0"/>
              </a:rPr>
              <a:t>“Search X12 Code Usage in ICs”</a:t>
            </a:r>
            <a:endParaRPr lang="en-US" sz="1600"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12" name="Left Arrow 11"/>
          <p:cNvSpPr/>
          <p:nvPr/>
        </p:nvSpPr>
        <p:spPr>
          <a:xfrm>
            <a:off x="6934200" y="5137529"/>
            <a:ext cx="381000" cy="27267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912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3810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a:t>Search X12 Code Usage in ICs</a:t>
            </a:r>
            <a:endParaRPr lang="en-US" altLang="en-US" sz="3200" dirty="0" smtClean="0">
              <a:latin typeface="Arial" charset="0"/>
              <a:cs typeface="Arial" charset="0"/>
            </a:endParaRPr>
          </a:p>
        </p:txBody>
      </p:sp>
      <p:pic>
        <p:nvPicPr>
          <p:cNvPr id="2" name="Picture 1"/>
          <p:cNvPicPr>
            <a:picLocks noChangeAspect="1"/>
          </p:cNvPicPr>
          <p:nvPr/>
        </p:nvPicPr>
        <p:blipFill>
          <a:blip r:embed="rId2"/>
          <a:stretch>
            <a:fillRect/>
          </a:stretch>
        </p:blipFill>
        <p:spPr>
          <a:xfrm>
            <a:off x="76200" y="1905000"/>
            <a:ext cx="9067800" cy="4495800"/>
          </a:xfrm>
          <a:prstGeom prst="rect">
            <a:avLst/>
          </a:prstGeom>
        </p:spPr>
      </p:pic>
      <p:sp>
        <p:nvSpPr>
          <p:cNvPr id="11" name="TextBox 10"/>
          <p:cNvSpPr txBox="1"/>
          <p:nvPr/>
        </p:nvSpPr>
        <p:spPr>
          <a:xfrm>
            <a:off x="190500" y="838200"/>
            <a:ext cx="8762999" cy="1077218"/>
          </a:xfrm>
          <a:prstGeom prst="rect">
            <a:avLst/>
          </a:prstGeom>
          <a:noFill/>
        </p:spPr>
        <p:txBody>
          <a:bodyPr wrap="square" rtlCol="0">
            <a:spAutoFit/>
          </a:bodyPr>
          <a:lstStyle/>
          <a:p>
            <a:r>
              <a:rPr lang="en-US" sz="1600" dirty="0" smtClean="0"/>
              <a:t>One X12 Data Element may contain multiple code values to convey the business purpose or usage of that X12 data element. This page contains a listing of all X12 code values that are contained in the X12 data elements and are marked as being used in the DLMS ICs. User may perform keyword search or select the criteria to narrow down selection.</a:t>
            </a:r>
            <a:endParaRPr lang="en-US" sz="1600" dirty="0"/>
          </a:p>
        </p:txBody>
      </p:sp>
      <p:sp>
        <p:nvSpPr>
          <p:cNvPr id="12" name="Flowchart: Process 11"/>
          <p:cNvSpPr/>
          <p:nvPr/>
        </p:nvSpPr>
        <p:spPr>
          <a:xfrm>
            <a:off x="2093134" y="5257800"/>
            <a:ext cx="1600200" cy="114300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smtClean="0">
                <a:solidFill>
                  <a:schemeClr val="tx1"/>
                </a:solidFill>
                <a:latin typeface="Arial" panose="020B0604020202020204" pitchFamily="34" charset="0"/>
                <a:cs typeface="Arial" panose="020B0604020202020204" pitchFamily="34" charset="0"/>
              </a:rPr>
              <a:t>Click on desired X12 code value to view details</a:t>
            </a:r>
            <a:endParaRPr lang="en-US" sz="1600" dirty="0">
              <a:solidFill>
                <a:schemeClr val="tx1"/>
              </a:solidFill>
              <a:latin typeface="Arial" panose="020B0604020202020204" pitchFamily="34" charset="0"/>
              <a:cs typeface="Arial" panose="020B0604020202020204" pitchFamily="34" charset="0"/>
            </a:endParaRPr>
          </a:p>
        </p:txBody>
      </p:sp>
      <p:sp>
        <p:nvSpPr>
          <p:cNvPr id="13" name="Flowchart: Process 12"/>
          <p:cNvSpPr/>
          <p:nvPr/>
        </p:nvSpPr>
        <p:spPr>
          <a:xfrm>
            <a:off x="4373880" y="3615489"/>
            <a:ext cx="1722120" cy="152400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chemeClr val="tx1"/>
                </a:solidFill>
                <a:latin typeface="Arial" panose="020B0604020202020204" pitchFamily="34" charset="0"/>
                <a:cs typeface="Arial" panose="020B0604020202020204" pitchFamily="34" charset="0"/>
              </a:rPr>
              <a:t>Step </a:t>
            </a:r>
            <a:r>
              <a:rPr lang="en-US" sz="1700" b="1" dirty="0" smtClean="0">
                <a:solidFill>
                  <a:schemeClr val="tx1"/>
                </a:solidFill>
                <a:latin typeface="Arial" panose="020B0604020202020204" pitchFamily="34" charset="0"/>
                <a:cs typeface="Arial" panose="020B0604020202020204" pitchFamily="34" charset="0"/>
              </a:rPr>
              <a:t>2: </a:t>
            </a:r>
            <a:r>
              <a:rPr lang="en-US" sz="1700" dirty="0" smtClean="0">
                <a:solidFill>
                  <a:schemeClr val="tx1"/>
                </a:solidFill>
                <a:latin typeface="Arial" panose="020B0604020202020204" pitchFamily="34" charset="0"/>
                <a:cs typeface="Arial" panose="020B0604020202020204" pitchFamily="34" charset="0"/>
              </a:rPr>
              <a:t>Select the appropriate filter criterial to narrow down search</a:t>
            </a:r>
            <a:endParaRPr lang="en-US" sz="1700" dirty="0">
              <a:solidFill>
                <a:schemeClr val="tx1"/>
              </a:solidFill>
              <a:latin typeface="Arial" panose="020B0604020202020204" pitchFamily="34" charset="0"/>
              <a:cs typeface="Arial" panose="020B0604020202020204" pitchFamily="34" charset="0"/>
            </a:endParaRPr>
          </a:p>
        </p:txBody>
      </p:sp>
      <p:sp>
        <p:nvSpPr>
          <p:cNvPr id="14" name="Flowchart: Process 13"/>
          <p:cNvSpPr/>
          <p:nvPr/>
        </p:nvSpPr>
        <p:spPr>
          <a:xfrm>
            <a:off x="6477000" y="3324642"/>
            <a:ext cx="1447800" cy="132355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3: </a:t>
            </a:r>
            <a:r>
              <a:rPr lang="en-US" sz="1600" dirty="0" smtClean="0">
                <a:solidFill>
                  <a:schemeClr val="tx1"/>
                </a:solidFill>
                <a:latin typeface="Arial" panose="020B0604020202020204" pitchFamily="34" charset="0"/>
                <a:cs typeface="Arial" panose="020B0604020202020204" pitchFamily="34" charset="0"/>
              </a:rPr>
              <a:t>Type the desired keyword to search </a:t>
            </a:r>
            <a:endParaRPr lang="en-US" sz="1600" dirty="0">
              <a:solidFill>
                <a:schemeClr val="tx1"/>
              </a:solidFill>
              <a:latin typeface="Arial" panose="020B0604020202020204" pitchFamily="34" charset="0"/>
              <a:cs typeface="Arial" panose="020B0604020202020204" pitchFamily="34" charset="0"/>
            </a:endParaRPr>
          </a:p>
        </p:txBody>
      </p:sp>
      <p:sp>
        <p:nvSpPr>
          <p:cNvPr id="15" name="Up Arrow 14"/>
          <p:cNvSpPr/>
          <p:nvPr/>
        </p:nvSpPr>
        <p:spPr>
          <a:xfrm rot="19774247">
            <a:off x="1852927" y="4739554"/>
            <a:ext cx="337436" cy="609428"/>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Up Arrow 15"/>
          <p:cNvSpPr/>
          <p:nvPr/>
        </p:nvSpPr>
        <p:spPr>
          <a:xfrm rot="19774247">
            <a:off x="3975836" y="2617962"/>
            <a:ext cx="394724" cy="1056983"/>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 Arrow 16"/>
          <p:cNvSpPr/>
          <p:nvPr/>
        </p:nvSpPr>
        <p:spPr>
          <a:xfrm rot="19774247">
            <a:off x="6173461" y="2558911"/>
            <a:ext cx="336951" cy="862413"/>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2204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304800"/>
            <a:ext cx="82296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X12 Code </a:t>
            </a:r>
            <a:r>
              <a:rPr lang="en-US" sz="3200" dirty="0"/>
              <a:t>Usage in </a:t>
            </a:r>
            <a:r>
              <a:rPr lang="en-US" sz="3200" dirty="0" smtClean="0"/>
              <a:t>ICs – Details</a:t>
            </a:r>
            <a:endParaRPr lang="en-US" altLang="en-US" sz="3200" dirty="0" smtClean="0">
              <a:latin typeface="Arial" charset="0"/>
              <a:cs typeface="Arial" charset="0"/>
            </a:endParaRPr>
          </a:p>
        </p:txBody>
      </p:sp>
      <p:sp>
        <p:nvSpPr>
          <p:cNvPr id="5" name="TextBox 4"/>
          <p:cNvSpPr txBox="1"/>
          <p:nvPr/>
        </p:nvSpPr>
        <p:spPr>
          <a:xfrm>
            <a:off x="190500" y="762000"/>
            <a:ext cx="8762999" cy="1815882"/>
          </a:xfrm>
          <a:prstGeom prst="rect">
            <a:avLst/>
          </a:prstGeom>
          <a:noFill/>
        </p:spPr>
        <p:txBody>
          <a:bodyPr wrap="square" rtlCol="0">
            <a:spAutoFit/>
          </a:bodyPr>
          <a:lstStyle/>
          <a:p>
            <a:r>
              <a:rPr lang="en-US" sz="1600" dirty="0" smtClean="0"/>
              <a:t>This page contains details of the selected X12 code value in the previous slide (screen). It provides the details from the X12 standard and associated DLMS data elements, DLMS notes, and the location where a particular X12 code is mapped to in the DLMS IC. Generally, multiple code values are contained in one X12 data element and the X12 data element can appear in multiple segments within the same DLMS IC, or multiple DLMS ICs. The goal is to be able of understand its functional purpose based on the association between the X12 code values, data element and the DLMS data element/DLMS notes in one or more DLMS ICs.</a:t>
            </a:r>
            <a:endParaRPr lang="en-US" sz="1600" dirty="0"/>
          </a:p>
        </p:txBody>
      </p:sp>
      <p:pic>
        <p:nvPicPr>
          <p:cNvPr id="2" name="Picture 1"/>
          <p:cNvPicPr>
            <a:picLocks noChangeAspect="1"/>
          </p:cNvPicPr>
          <p:nvPr/>
        </p:nvPicPr>
        <p:blipFill>
          <a:blip r:embed="rId2"/>
          <a:stretch>
            <a:fillRect/>
          </a:stretch>
        </p:blipFill>
        <p:spPr>
          <a:xfrm>
            <a:off x="190499" y="2590799"/>
            <a:ext cx="8953501" cy="3590581"/>
          </a:xfrm>
          <a:prstGeom prst="rect">
            <a:avLst/>
          </a:prstGeom>
        </p:spPr>
      </p:pic>
    </p:spTree>
    <p:extLst>
      <p:ext uri="{BB962C8B-B14F-4D97-AF65-F5344CB8AC3E}">
        <p14:creationId xmlns:p14="http://schemas.microsoft.com/office/powerpoint/2010/main" val="1736742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096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a:t>Search/Browse DLMS Data Elements</a:t>
            </a:r>
            <a:endParaRPr lang="en-US" altLang="en-US" sz="3200" dirty="0" smtClean="0">
              <a:latin typeface="Arial" charset="0"/>
              <a:cs typeface="Arial" charset="0"/>
            </a:endParaRPr>
          </a:p>
        </p:txBody>
      </p:sp>
      <p:sp>
        <p:nvSpPr>
          <p:cNvPr id="7" name="TextBox 6"/>
          <p:cNvSpPr txBox="1"/>
          <p:nvPr/>
        </p:nvSpPr>
        <p:spPr>
          <a:xfrm>
            <a:off x="304800" y="1112520"/>
            <a:ext cx="8534400" cy="584775"/>
          </a:xfrm>
          <a:prstGeom prst="rect">
            <a:avLst/>
          </a:prstGeom>
          <a:noFill/>
        </p:spPr>
        <p:txBody>
          <a:bodyPr wrap="square" rtlCol="0">
            <a:spAutoFit/>
          </a:bodyPr>
          <a:lstStyle/>
          <a:p>
            <a:r>
              <a:rPr lang="en-US" sz="1600" dirty="0" smtClean="0"/>
              <a:t>A </a:t>
            </a:r>
            <a:r>
              <a:rPr lang="en-US" sz="1600" dirty="0"/>
              <a:t>user may </a:t>
            </a:r>
            <a:r>
              <a:rPr lang="en-US" sz="1600" dirty="0" smtClean="0"/>
              <a:t>navigate from the LOGDRMS homepage through the DLMS Data Element Dictionary to search or browse a listing of DLMS Data Elements.  </a:t>
            </a:r>
            <a:endParaRPr lang="en-US" sz="1600" dirty="0"/>
          </a:p>
        </p:txBody>
      </p:sp>
      <p:pic>
        <p:nvPicPr>
          <p:cNvPr id="5" name="Picture 2" descr="C:\Users\RJ40185\AppData\Local\Temp\SNAGHTML1af5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57400"/>
            <a:ext cx="2428558"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rocess 5"/>
          <p:cNvSpPr/>
          <p:nvPr/>
        </p:nvSpPr>
        <p:spPr>
          <a:xfrm>
            <a:off x="175260" y="2711616"/>
            <a:ext cx="2186940" cy="204436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a:solidFill>
                  <a:schemeClr val="tx1"/>
                </a:solidFill>
                <a:latin typeface="Arial" panose="020B0604020202020204" pitchFamily="34" charset="0"/>
                <a:cs typeface="Arial" panose="020B0604020202020204" pitchFamily="34" charset="0"/>
              </a:rPr>
              <a:t>From the LOGDRMS Homepage, move the cursor to the navigation pane and point at “DLMS </a:t>
            </a:r>
            <a:r>
              <a:rPr lang="en-US" sz="1600" dirty="0" smtClean="0">
                <a:solidFill>
                  <a:schemeClr val="tx1"/>
                </a:solidFill>
                <a:latin typeface="Arial" panose="020B0604020202020204" pitchFamily="34" charset="0"/>
                <a:cs typeface="Arial" panose="020B0604020202020204" pitchFamily="34" charset="0"/>
              </a:rPr>
              <a:t>Data Element Dictionary”</a:t>
            </a:r>
            <a:endParaRPr lang="en-US" sz="1600" dirty="0">
              <a:solidFill>
                <a:schemeClr val="tx1"/>
              </a:solidFill>
              <a:latin typeface="Arial" panose="020B0604020202020204" pitchFamily="34" charset="0"/>
              <a:cs typeface="Arial" panose="020B0604020202020204" pitchFamily="34" charset="0"/>
            </a:endParaRPr>
          </a:p>
        </p:txBody>
      </p:sp>
      <p:sp>
        <p:nvSpPr>
          <p:cNvPr id="8" name="Right Arrow 7"/>
          <p:cNvSpPr/>
          <p:nvPr/>
        </p:nvSpPr>
        <p:spPr>
          <a:xfrm>
            <a:off x="2385060" y="3321216"/>
            <a:ext cx="403860" cy="30417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5171758" y="3245017"/>
            <a:ext cx="1676190" cy="488784"/>
          </a:xfrm>
          <a:prstGeom prst="rect">
            <a:avLst/>
          </a:prstGeom>
        </p:spPr>
      </p:pic>
      <p:sp>
        <p:nvSpPr>
          <p:cNvPr id="9" name="Left Arrow 8"/>
          <p:cNvSpPr/>
          <p:nvPr/>
        </p:nvSpPr>
        <p:spPr>
          <a:xfrm>
            <a:off x="6847948" y="3353073"/>
            <a:ext cx="381000" cy="27267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p:cNvSpPr/>
          <p:nvPr/>
        </p:nvSpPr>
        <p:spPr>
          <a:xfrm>
            <a:off x="7228948" y="2734638"/>
            <a:ext cx="1795144" cy="147732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Step 2: </a:t>
            </a:r>
            <a:r>
              <a:rPr lang="en-US" sz="1600" dirty="0">
                <a:solidFill>
                  <a:schemeClr val="tx1"/>
                </a:solidFill>
                <a:latin typeface="Arial" panose="020B0604020202020204" pitchFamily="34" charset="0"/>
                <a:cs typeface="Arial" panose="020B0604020202020204" pitchFamily="34" charset="0"/>
              </a:rPr>
              <a:t>The sub menu will appear, click on </a:t>
            </a:r>
            <a:r>
              <a:rPr lang="en-US" sz="1600" dirty="0" smtClean="0">
                <a:solidFill>
                  <a:schemeClr val="tx1"/>
                </a:solidFill>
                <a:latin typeface="Arial" panose="020B0604020202020204" pitchFamily="34" charset="0"/>
                <a:cs typeface="Arial" panose="020B0604020202020204" pitchFamily="34" charset="0"/>
              </a:rPr>
              <a:t>“Search DLMS Data Elements”</a:t>
            </a:r>
            <a:endParaRPr lang="en-US" sz="1600" dirty="0">
              <a:solidFill>
                <a:schemeClr val="tx1"/>
              </a:solidFill>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2758888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096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Search/Browse DLMS </a:t>
            </a:r>
            <a:r>
              <a:rPr lang="en-US" sz="3200" dirty="0"/>
              <a:t>Data Elements</a:t>
            </a:r>
            <a:endParaRPr lang="en-US" altLang="en-US" sz="3200" dirty="0" smtClean="0">
              <a:latin typeface="Arial" charset="0"/>
              <a:cs typeface="Arial" charset="0"/>
            </a:endParaRPr>
          </a:p>
        </p:txBody>
      </p:sp>
      <p:pic>
        <p:nvPicPr>
          <p:cNvPr id="2" name="Picture 2" descr="C:\Users\RJ40185\AppData\Local\Temp\SNAGHTMLcb03e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11412"/>
            <a:ext cx="8686800" cy="39893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990600"/>
            <a:ext cx="8534400" cy="1077218"/>
          </a:xfrm>
          <a:prstGeom prst="rect">
            <a:avLst/>
          </a:prstGeom>
          <a:noFill/>
        </p:spPr>
        <p:txBody>
          <a:bodyPr wrap="square" rtlCol="0">
            <a:spAutoFit/>
          </a:bodyPr>
          <a:lstStyle/>
          <a:p>
            <a:r>
              <a:rPr lang="en-US" sz="1600" dirty="0" smtClean="0"/>
              <a:t>A </a:t>
            </a:r>
            <a:r>
              <a:rPr lang="en-US" sz="1600" dirty="0"/>
              <a:t>user may search through or browse a listing of all DLMS data elements. Clicking on a DLMS data element will provide basic information such as description, min/max, data type, etc. When applicable the DLMS data element details will contain a mapping to associated X12 data element(s) and/or X12 code(s) in the DLMS ICs. </a:t>
            </a:r>
          </a:p>
        </p:txBody>
      </p:sp>
      <p:sp>
        <p:nvSpPr>
          <p:cNvPr id="6" name="Flowchart: Process 5"/>
          <p:cNvSpPr/>
          <p:nvPr/>
        </p:nvSpPr>
        <p:spPr>
          <a:xfrm>
            <a:off x="2093134" y="5257800"/>
            <a:ext cx="1600200" cy="114300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smtClean="0">
                <a:solidFill>
                  <a:schemeClr val="tx1"/>
                </a:solidFill>
                <a:latin typeface="Arial" panose="020B0604020202020204" pitchFamily="34" charset="0"/>
                <a:cs typeface="Arial" panose="020B0604020202020204" pitchFamily="34" charset="0"/>
              </a:rPr>
              <a:t>Click on desired DLMS data element to view details</a:t>
            </a:r>
            <a:endParaRPr lang="en-US" sz="1600" dirty="0">
              <a:solidFill>
                <a:schemeClr val="tx1"/>
              </a:solidFill>
              <a:latin typeface="Arial" panose="020B0604020202020204" pitchFamily="34" charset="0"/>
              <a:cs typeface="Arial" panose="020B0604020202020204" pitchFamily="34" charset="0"/>
            </a:endParaRPr>
          </a:p>
        </p:txBody>
      </p:sp>
      <p:sp>
        <p:nvSpPr>
          <p:cNvPr id="7" name="Up Arrow 6"/>
          <p:cNvSpPr/>
          <p:nvPr/>
        </p:nvSpPr>
        <p:spPr>
          <a:xfrm rot="19774247">
            <a:off x="1852927" y="4739554"/>
            <a:ext cx="337436" cy="609428"/>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Process 7"/>
          <p:cNvSpPr/>
          <p:nvPr/>
        </p:nvSpPr>
        <p:spPr>
          <a:xfrm>
            <a:off x="2969434" y="3810000"/>
            <a:ext cx="1447800" cy="132355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2: </a:t>
            </a:r>
            <a:r>
              <a:rPr lang="en-US" sz="1600" dirty="0" smtClean="0">
                <a:solidFill>
                  <a:schemeClr val="tx1"/>
                </a:solidFill>
                <a:latin typeface="Arial" panose="020B0604020202020204" pitchFamily="34" charset="0"/>
                <a:cs typeface="Arial" panose="020B0604020202020204" pitchFamily="34" charset="0"/>
              </a:rPr>
              <a:t>Type the desired keyword to search </a:t>
            </a:r>
            <a:endParaRPr lang="en-US" sz="1600" dirty="0">
              <a:solidFill>
                <a:schemeClr val="tx1"/>
              </a:solidFill>
              <a:latin typeface="Arial" panose="020B0604020202020204" pitchFamily="34" charset="0"/>
              <a:cs typeface="Arial" panose="020B0604020202020204" pitchFamily="34" charset="0"/>
            </a:endParaRPr>
          </a:p>
        </p:txBody>
      </p:sp>
      <p:sp>
        <p:nvSpPr>
          <p:cNvPr id="9" name="Up Arrow 8"/>
          <p:cNvSpPr/>
          <p:nvPr/>
        </p:nvSpPr>
        <p:spPr>
          <a:xfrm rot="19774247">
            <a:off x="2665895" y="3044269"/>
            <a:ext cx="336951" cy="862413"/>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9823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6096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DLMS </a:t>
            </a:r>
            <a:r>
              <a:rPr lang="en-US" sz="3200" dirty="0"/>
              <a:t>Data </a:t>
            </a:r>
            <a:r>
              <a:rPr lang="en-US" sz="3200" dirty="0" smtClean="0"/>
              <a:t>Element Details</a:t>
            </a:r>
            <a:endParaRPr lang="en-US" altLang="en-US" sz="3200" dirty="0" smtClean="0">
              <a:latin typeface="Arial" charset="0"/>
              <a:cs typeface="Arial" charset="0"/>
            </a:endParaRPr>
          </a:p>
        </p:txBody>
      </p:sp>
      <p:sp>
        <p:nvSpPr>
          <p:cNvPr id="5" name="TextBox 4"/>
          <p:cNvSpPr txBox="1"/>
          <p:nvPr/>
        </p:nvSpPr>
        <p:spPr>
          <a:xfrm>
            <a:off x="152400" y="990600"/>
            <a:ext cx="8534400" cy="1323439"/>
          </a:xfrm>
          <a:prstGeom prst="rect">
            <a:avLst/>
          </a:prstGeom>
          <a:noFill/>
        </p:spPr>
        <p:txBody>
          <a:bodyPr wrap="square" rtlCol="0">
            <a:spAutoFit/>
          </a:bodyPr>
          <a:lstStyle/>
          <a:p>
            <a:r>
              <a:rPr lang="en-US" sz="1600" dirty="0"/>
              <a:t>This page contains details of the selected </a:t>
            </a:r>
            <a:r>
              <a:rPr lang="en-US" sz="1600" dirty="0" smtClean="0"/>
              <a:t>DLMS data element in </a:t>
            </a:r>
            <a:r>
              <a:rPr lang="en-US" sz="1600" dirty="0"/>
              <a:t>the previous slide (screen). Clicking on a DLMS data element will provide basic information such as description, min/max, data type, etc. When applicable the DLMS data element details will contain a mapping to associated X12 data element(s) and/or X12 code(s) in the DLMS ICs</a:t>
            </a:r>
            <a:r>
              <a:rPr lang="en-US" sz="1600" dirty="0" smtClean="0"/>
              <a:t>. The goal is to understand how the DLMS data element is used within the X12 context. </a:t>
            </a:r>
            <a:endParaRPr lang="en-US" sz="1600" dirty="0"/>
          </a:p>
        </p:txBody>
      </p:sp>
      <p:pic>
        <p:nvPicPr>
          <p:cNvPr id="3" name="Picture 2"/>
          <p:cNvPicPr>
            <a:picLocks noChangeAspect="1"/>
          </p:cNvPicPr>
          <p:nvPr/>
        </p:nvPicPr>
        <p:blipFill>
          <a:blip r:embed="rId3"/>
          <a:stretch>
            <a:fillRect/>
          </a:stretch>
        </p:blipFill>
        <p:spPr>
          <a:xfrm>
            <a:off x="152400" y="2286000"/>
            <a:ext cx="8534400" cy="4114800"/>
          </a:xfrm>
          <a:prstGeom prst="rect">
            <a:avLst/>
          </a:prstGeom>
        </p:spPr>
      </p:pic>
    </p:spTree>
    <p:extLst>
      <p:ext uri="{BB962C8B-B14F-4D97-AF65-F5344CB8AC3E}">
        <p14:creationId xmlns:p14="http://schemas.microsoft.com/office/powerpoint/2010/main" val="2837941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a:t>Search/Browse Qualifier and Code Lists</a:t>
            </a:r>
            <a:endParaRPr lang="en-US" altLang="en-US" sz="3200" dirty="0" smtClean="0">
              <a:latin typeface="Arial" charset="0"/>
              <a:cs typeface="Arial" charset="0"/>
            </a:endParaRPr>
          </a:p>
        </p:txBody>
      </p:sp>
      <p:pic>
        <p:nvPicPr>
          <p:cNvPr id="5" name="Picture 2" descr="C:\Users\RJ40185\AppData\Local\Temp\SNAGHTML1af5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2428558"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rocess 5"/>
          <p:cNvSpPr/>
          <p:nvPr/>
        </p:nvSpPr>
        <p:spPr>
          <a:xfrm>
            <a:off x="194310" y="2954828"/>
            <a:ext cx="2186940" cy="204436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a:solidFill>
                  <a:schemeClr val="tx1"/>
                </a:solidFill>
                <a:latin typeface="Arial" panose="020B0604020202020204" pitchFamily="34" charset="0"/>
                <a:cs typeface="Arial" panose="020B0604020202020204" pitchFamily="34" charset="0"/>
              </a:rPr>
              <a:t>From the LOGDRMS Homepage, move the cursor to the navigation pane and point at </a:t>
            </a:r>
            <a:r>
              <a:rPr lang="en-US" sz="1600" dirty="0" smtClean="0">
                <a:solidFill>
                  <a:schemeClr val="tx1"/>
                </a:solidFill>
                <a:latin typeface="Arial" panose="020B0604020202020204" pitchFamily="34" charset="0"/>
                <a:cs typeface="Arial" panose="020B0604020202020204" pitchFamily="34" charset="0"/>
              </a:rPr>
              <a:t>“DLMS Qualifiers &amp; DLMS Code Lists”</a:t>
            </a:r>
            <a:endParaRPr lang="en-US" sz="1600" dirty="0">
              <a:solidFill>
                <a:schemeClr val="tx1"/>
              </a:solidFill>
              <a:latin typeface="Arial" panose="020B0604020202020204" pitchFamily="34" charset="0"/>
              <a:cs typeface="Arial" panose="020B0604020202020204" pitchFamily="34" charset="0"/>
            </a:endParaRPr>
          </a:p>
        </p:txBody>
      </p:sp>
      <p:sp>
        <p:nvSpPr>
          <p:cNvPr id="7" name="Right Arrow 6"/>
          <p:cNvSpPr/>
          <p:nvPr/>
        </p:nvSpPr>
        <p:spPr>
          <a:xfrm>
            <a:off x="2381250" y="3672840"/>
            <a:ext cx="403860" cy="30417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5171758" y="3657014"/>
            <a:ext cx="1796098" cy="1058662"/>
          </a:xfrm>
          <a:prstGeom prst="rect">
            <a:avLst/>
          </a:prstGeom>
        </p:spPr>
      </p:pic>
      <p:sp>
        <p:nvSpPr>
          <p:cNvPr id="12" name="Left Arrow 11"/>
          <p:cNvSpPr/>
          <p:nvPr/>
        </p:nvSpPr>
        <p:spPr>
          <a:xfrm>
            <a:off x="6967856" y="3856783"/>
            <a:ext cx="381000" cy="27267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7348856" y="3238348"/>
            <a:ext cx="1795144" cy="147732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Step 2: </a:t>
            </a:r>
            <a:r>
              <a:rPr lang="en-US" sz="1600" dirty="0">
                <a:solidFill>
                  <a:schemeClr val="tx1"/>
                </a:solidFill>
                <a:latin typeface="Arial" panose="020B0604020202020204" pitchFamily="34" charset="0"/>
                <a:cs typeface="Arial" panose="020B0604020202020204" pitchFamily="34" charset="0"/>
              </a:rPr>
              <a:t>The sub menu will appear, click on </a:t>
            </a:r>
            <a:r>
              <a:rPr lang="en-US" sz="1600" dirty="0" smtClean="0">
                <a:solidFill>
                  <a:schemeClr val="tx1"/>
                </a:solidFill>
                <a:latin typeface="Arial" panose="020B0604020202020204" pitchFamily="34" charset="0"/>
                <a:cs typeface="Arial" panose="020B0604020202020204" pitchFamily="34" charset="0"/>
              </a:rPr>
              <a:t>“Search DLMS Qualifiers”</a:t>
            </a:r>
            <a:endParaRPr lang="en-US" sz="1600"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15" name="TextBox 14"/>
          <p:cNvSpPr txBox="1"/>
          <p:nvPr/>
        </p:nvSpPr>
        <p:spPr>
          <a:xfrm>
            <a:off x="304800" y="1112520"/>
            <a:ext cx="8534400" cy="584775"/>
          </a:xfrm>
          <a:prstGeom prst="rect">
            <a:avLst/>
          </a:prstGeom>
          <a:noFill/>
        </p:spPr>
        <p:txBody>
          <a:bodyPr wrap="square" rtlCol="0">
            <a:spAutoFit/>
          </a:bodyPr>
          <a:lstStyle/>
          <a:p>
            <a:r>
              <a:rPr lang="en-US" sz="1600" dirty="0" smtClean="0"/>
              <a:t>A </a:t>
            </a:r>
            <a:r>
              <a:rPr lang="en-US" sz="1600" dirty="0"/>
              <a:t>user may </a:t>
            </a:r>
            <a:r>
              <a:rPr lang="en-US" sz="1600" dirty="0" smtClean="0"/>
              <a:t>navigate from the LOGDRMS homepage through the DLMS Qualifiers and DLMS Code Lists to search or browse a listing of codes.</a:t>
            </a:r>
            <a:endParaRPr lang="en-US" sz="1600" dirty="0"/>
          </a:p>
        </p:txBody>
      </p:sp>
    </p:spTree>
    <p:extLst>
      <p:ext uri="{BB962C8B-B14F-4D97-AF65-F5344CB8AC3E}">
        <p14:creationId xmlns:p14="http://schemas.microsoft.com/office/powerpoint/2010/main" val="2895658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a:t>Search/Browse Qualifier and Code Lists</a:t>
            </a:r>
            <a:endParaRPr lang="en-US" altLang="en-US" sz="3200" dirty="0" smtClean="0">
              <a:latin typeface="Arial" charset="0"/>
              <a:cs typeface="Arial" charset="0"/>
            </a:endParaRPr>
          </a:p>
        </p:txBody>
      </p:sp>
      <p:pic>
        <p:nvPicPr>
          <p:cNvPr id="3" name="Picture 2"/>
          <p:cNvPicPr>
            <a:picLocks noChangeAspect="1"/>
          </p:cNvPicPr>
          <p:nvPr/>
        </p:nvPicPr>
        <p:blipFill>
          <a:blip r:embed="rId2"/>
          <a:stretch>
            <a:fillRect/>
          </a:stretch>
        </p:blipFill>
        <p:spPr>
          <a:xfrm>
            <a:off x="-15240" y="2057400"/>
            <a:ext cx="8763000" cy="4343400"/>
          </a:xfrm>
          <a:prstGeom prst="rect">
            <a:avLst/>
          </a:prstGeom>
        </p:spPr>
      </p:pic>
      <p:sp>
        <p:nvSpPr>
          <p:cNvPr id="5" name="TextBox 4"/>
          <p:cNvSpPr txBox="1"/>
          <p:nvPr/>
        </p:nvSpPr>
        <p:spPr>
          <a:xfrm>
            <a:off x="304800" y="1005053"/>
            <a:ext cx="8382000" cy="1077218"/>
          </a:xfrm>
          <a:prstGeom prst="rect">
            <a:avLst/>
          </a:prstGeom>
          <a:noFill/>
        </p:spPr>
        <p:txBody>
          <a:bodyPr wrap="square" rtlCol="0">
            <a:spAutoFit/>
          </a:bodyPr>
          <a:lstStyle/>
          <a:p>
            <a:r>
              <a:rPr lang="en-US" sz="1600" dirty="0"/>
              <a:t>A user may search through or browse a listing of all </a:t>
            </a:r>
            <a:r>
              <a:rPr lang="en-US" sz="1600" dirty="0" smtClean="0"/>
              <a:t>DLMS Qualifiers and Code Lists </a:t>
            </a:r>
            <a:r>
              <a:rPr lang="en-US" sz="1600" dirty="0"/>
              <a:t>applicable </a:t>
            </a:r>
            <a:r>
              <a:rPr lang="en-US" sz="1600" dirty="0" smtClean="0"/>
              <a:t>to the </a:t>
            </a:r>
            <a:r>
              <a:rPr lang="en-US" sz="1600" dirty="0"/>
              <a:t>DLMS ICs. Clicking on the ID </a:t>
            </a:r>
            <a:r>
              <a:rPr lang="en-US" sz="1600" dirty="0" smtClean="0"/>
              <a:t>of </a:t>
            </a:r>
            <a:r>
              <a:rPr lang="en-US" sz="1600" dirty="0"/>
              <a:t>a Qualifiers or </a:t>
            </a:r>
            <a:r>
              <a:rPr lang="en-US" sz="1600" dirty="0" smtClean="0"/>
              <a:t>DLMS Code List </a:t>
            </a:r>
            <a:r>
              <a:rPr lang="en-US" sz="1600" dirty="0"/>
              <a:t>will provide information </a:t>
            </a:r>
            <a:r>
              <a:rPr lang="en-US" sz="1600" dirty="0" smtClean="0"/>
              <a:t>of </a:t>
            </a:r>
            <a:r>
              <a:rPr lang="en-US" sz="1600" dirty="0"/>
              <a:t>valid values or direction to an authoritative source for the code values. </a:t>
            </a:r>
          </a:p>
        </p:txBody>
      </p:sp>
      <p:sp>
        <p:nvSpPr>
          <p:cNvPr id="6" name="Flowchart: Process 5"/>
          <p:cNvSpPr/>
          <p:nvPr/>
        </p:nvSpPr>
        <p:spPr>
          <a:xfrm>
            <a:off x="2093134" y="5257800"/>
            <a:ext cx="1600200" cy="114300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smtClean="0">
                <a:solidFill>
                  <a:schemeClr val="tx1"/>
                </a:solidFill>
                <a:latin typeface="Arial" panose="020B0604020202020204" pitchFamily="34" charset="0"/>
                <a:cs typeface="Arial" panose="020B0604020202020204" pitchFamily="34" charset="0"/>
              </a:rPr>
              <a:t>Click on desired Code ID to view details</a:t>
            </a:r>
            <a:endParaRPr lang="en-US" sz="1600" dirty="0">
              <a:solidFill>
                <a:schemeClr val="tx1"/>
              </a:solidFill>
              <a:latin typeface="Arial" panose="020B0604020202020204" pitchFamily="34" charset="0"/>
              <a:cs typeface="Arial" panose="020B0604020202020204" pitchFamily="34" charset="0"/>
            </a:endParaRPr>
          </a:p>
        </p:txBody>
      </p:sp>
      <p:sp>
        <p:nvSpPr>
          <p:cNvPr id="7" name="Flowchart: Process 6"/>
          <p:cNvSpPr/>
          <p:nvPr/>
        </p:nvSpPr>
        <p:spPr>
          <a:xfrm>
            <a:off x="4215970" y="3533603"/>
            <a:ext cx="1600200" cy="135403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3: </a:t>
            </a:r>
            <a:r>
              <a:rPr lang="en-US" sz="1600" dirty="0" smtClean="0">
                <a:solidFill>
                  <a:schemeClr val="tx1"/>
                </a:solidFill>
                <a:latin typeface="Arial" panose="020B0604020202020204" pitchFamily="34" charset="0"/>
                <a:cs typeface="Arial" panose="020B0604020202020204" pitchFamily="34" charset="0"/>
              </a:rPr>
              <a:t>Select the appropriate filter criterial to narrow down search</a:t>
            </a:r>
            <a:endParaRPr lang="en-US" sz="1600" dirty="0">
              <a:solidFill>
                <a:schemeClr val="tx1"/>
              </a:solidFill>
              <a:latin typeface="Arial" panose="020B0604020202020204" pitchFamily="34" charset="0"/>
              <a:cs typeface="Arial" panose="020B0604020202020204" pitchFamily="34" charset="0"/>
            </a:endParaRPr>
          </a:p>
        </p:txBody>
      </p:sp>
      <p:sp>
        <p:nvSpPr>
          <p:cNvPr id="8" name="Flowchart: Process 7"/>
          <p:cNvSpPr/>
          <p:nvPr/>
        </p:nvSpPr>
        <p:spPr>
          <a:xfrm>
            <a:off x="2176565" y="3335344"/>
            <a:ext cx="1447800" cy="146705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2: </a:t>
            </a:r>
            <a:r>
              <a:rPr lang="en-US" sz="1600" dirty="0" smtClean="0">
                <a:solidFill>
                  <a:schemeClr val="tx1"/>
                </a:solidFill>
                <a:latin typeface="Arial" panose="020B0604020202020204" pitchFamily="34" charset="0"/>
                <a:cs typeface="Arial" panose="020B0604020202020204" pitchFamily="34" charset="0"/>
              </a:rPr>
              <a:t>Type the desired keyword to search </a:t>
            </a:r>
            <a:endParaRPr lang="en-US" sz="1600" dirty="0">
              <a:solidFill>
                <a:schemeClr val="tx1"/>
              </a:solidFill>
              <a:latin typeface="Arial" panose="020B0604020202020204" pitchFamily="34" charset="0"/>
              <a:cs typeface="Arial" panose="020B0604020202020204" pitchFamily="34" charset="0"/>
            </a:endParaRPr>
          </a:p>
        </p:txBody>
      </p:sp>
      <p:sp>
        <p:nvSpPr>
          <p:cNvPr id="9" name="Up Arrow 8"/>
          <p:cNvSpPr/>
          <p:nvPr/>
        </p:nvSpPr>
        <p:spPr>
          <a:xfrm rot="19774247">
            <a:off x="1781360" y="4739554"/>
            <a:ext cx="337436" cy="609428"/>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Up Arrow 9"/>
          <p:cNvSpPr/>
          <p:nvPr/>
        </p:nvSpPr>
        <p:spPr>
          <a:xfrm rot="19774247">
            <a:off x="3879918" y="2607382"/>
            <a:ext cx="360030" cy="1056983"/>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 Arrow 10"/>
          <p:cNvSpPr/>
          <p:nvPr/>
        </p:nvSpPr>
        <p:spPr>
          <a:xfrm rot="19774247">
            <a:off x="1864088" y="2617302"/>
            <a:ext cx="387363" cy="792172"/>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1434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200" dirty="0" smtClean="0">
                <a:latin typeface="Arial" charset="0"/>
                <a:cs typeface="Arial" charset="0"/>
              </a:rPr>
              <a:t>DLMS Concepts Refresher</a:t>
            </a:r>
          </a:p>
        </p:txBody>
      </p:sp>
      <p:sp>
        <p:nvSpPr>
          <p:cNvPr id="3" name="TextBox 2"/>
          <p:cNvSpPr txBox="1"/>
          <p:nvPr/>
        </p:nvSpPr>
        <p:spPr>
          <a:xfrm>
            <a:off x="457200" y="1439882"/>
            <a:ext cx="8229600" cy="3862596"/>
          </a:xfrm>
          <a:prstGeom prst="rect">
            <a:avLst/>
          </a:prstGeom>
          <a:noFill/>
        </p:spPr>
        <p:txBody>
          <a:bodyPr wrap="square" rtlCol="0">
            <a:spAutoFit/>
          </a:bodyPr>
          <a:lstStyle/>
          <a:p>
            <a:pPr>
              <a:spcAft>
                <a:spcPts val="600"/>
              </a:spcAft>
            </a:pPr>
            <a:r>
              <a:rPr lang="en-US" sz="2400" b="1" u="sng" dirty="0" smtClean="0"/>
              <a:t>Defense </a:t>
            </a:r>
            <a:r>
              <a:rPr lang="en-US" sz="2400" b="1" u="sng" dirty="0"/>
              <a:t>Logistics Management Standards (DLMS</a:t>
            </a:r>
            <a:r>
              <a:rPr lang="en-US" sz="2400" b="1" u="sng" dirty="0" smtClean="0"/>
              <a:t>)</a:t>
            </a:r>
            <a:r>
              <a:rPr lang="en-US" sz="2400" dirty="0" smtClean="0"/>
              <a:t>:  A broad </a:t>
            </a:r>
            <a:r>
              <a:rPr lang="en-US" sz="2400" dirty="0"/>
              <a:t>base of process rules, data standards and electronic business objects (information exchange forms) designed to meet DoD’s requirements for total logistics support</a:t>
            </a:r>
            <a:r>
              <a:rPr lang="en-US" sz="2400" dirty="0" smtClean="0"/>
              <a:t>.</a:t>
            </a:r>
          </a:p>
          <a:p>
            <a:pPr>
              <a:spcAft>
                <a:spcPts val="600"/>
              </a:spcAft>
            </a:pPr>
            <a:r>
              <a:rPr lang="en-US" sz="2400" b="1" u="sng" dirty="0" smtClean="0"/>
              <a:t>DLMS Change</a:t>
            </a:r>
            <a:r>
              <a:rPr lang="en-US" sz="2400" dirty="0" smtClean="0"/>
              <a:t>:  A formal staffing of proposed DLMS changes (PDC) which seek Component coordination for an DOD enterprise solution to a business need within the scope of DLMS.  Where a consensus is reached it is staffed as an approved DLMS Change (ADC) and consolidated into the DLMS.</a:t>
            </a:r>
          </a:p>
        </p:txBody>
      </p:sp>
    </p:spTree>
    <p:extLst>
      <p:ext uri="{BB962C8B-B14F-4D97-AF65-F5344CB8AC3E}">
        <p14:creationId xmlns:p14="http://schemas.microsoft.com/office/powerpoint/2010/main" val="3405065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Qualifier </a:t>
            </a:r>
            <a:r>
              <a:rPr lang="en-US" sz="3200" dirty="0"/>
              <a:t>and Code </a:t>
            </a:r>
            <a:r>
              <a:rPr lang="en-US" sz="3200" dirty="0" smtClean="0"/>
              <a:t>List Details</a:t>
            </a:r>
            <a:endParaRPr lang="en-US" altLang="en-US" sz="3200" dirty="0" smtClean="0">
              <a:latin typeface="Arial" charset="0"/>
              <a:cs typeface="Arial" charset="0"/>
            </a:endParaRPr>
          </a:p>
        </p:txBody>
      </p:sp>
      <p:sp>
        <p:nvSpPr>
          <p:cNvPr id="5" name="TextBox 4"/>
          <p:cNvSpPr txBox="1"/>
          <p:nvPr/>
        </p:nvSpPr>
        <p:spPr>
          <a:xfrm>
            <a:off x="304800" y="1005053"/>
            <a:ext cx="8382000" cy="830997"/>
          </a:xfrm>
          <a:prstGeom prst="rect">
            <a:avLst/>
          </a:prstGeom>
          <a:noFill/>
        </p:spPr>
        <p:txBody>
          <a:bodyPr wrap="square" rtlCol="0">
            <a:spAutoFit/>
          </a:bodyPr>
          <a:lstStyle/>
          <a:p>
            <a:r>
              <a:rPr lang="en-US" sz="1600" dirty="0"/>
              <a:t>This page contains details of the selected </a:t>
            </a:r>
            <a:r>
              <a:rPr lang="en-US" sz="1600" dirty="0" smtClean="0"/>
              <a:t>DLMS Qualifier/DLMS Code List </a:t>
            </a:r>
            <a:r>
              <a:rPr lang="en-US" sz="1600" dirty="0"/>
              <a:t>in the previous slide (screen). </a:t>
            </a:r>
            <a:r>
              <a:rPr lang="en-US" sz="1600" dirty="0" smtClean="0"/>
              <a:t>It provides </a:t>
            </a:r>
            <a:r>
              <a:rPr lang="en-US" sz="1600" dirty="0"/>
              <a:t>information </a:t>
            </a:r>
            <a:r>
              <a:rPr lang="en-US" sz="1600" dirty="0" smtClean="0"/>
              <a:t>of </a:t>
            </a:r>
            <a:r>
              <a:rPr lang="en-US" sz="1600" dirty="0"/>
              <a:t>valid values or direction to an authoritative source for the code </a:t>
            </a:r>
            <a:r>
              <a:rPr lang="en-US" sz="1600" dirty="0" smtClean="0"/>
              <a:t>list.</a:t>
            </a:r>
            <a:endParaRPr lang="en-US" sz="1600" dirty="0"/>
          </a:p>
        </p:txBody>
      </p:sp>
      <p:pic>
        <p:nvPicPr>
          <p:cNvPr id="2" name="Picture 1"/>
          <p:cNvPicPr>
            <a:picLocks noChangeAspect="1"/>
          </p:cNvPicPr>
          <p:nvPr/>
        </p:nvPicPr>
        <p:blipFill>
          <a:blip r:embed="rId2"/>
          <a:stretch>
            <a:fillRect/>
          </a:stretch>
        </p:blipFill>
        <p:spPr>
          <a:xfrm>
            <a:off x="152400" y="2133600"/>
            <a:ext cx="8153400" cy="4085876"/>
          </a:xfrm>
          <a:prstGeom prst="rect">
            <a:avLst/>
          </a:prstGeom>
        </p:spPr>
      </p:pic>
    </p:spTree>
    <p:extLst>
      <p:ext uri="{BB962C8B-B14F-4D97-AF65-F5344CB8AC3E}">
        <p14:creationId xmlns:p14="http://schemas.microsoft.com/office/powerpoint/2010/main" val="9021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Search </a:t>
            </a:r>
            <a:r>
              <a:rPr lang="en-US" dirty="0" smtClean="0"/>
              <a:t>DLMS Code </a:t>
            </a:r>
            <a:r>
              <a:rPr lang="en-US" dirty="0"/>
              <a:t>Values</a:t>
            </a:r>
            <a:endParaRPr lang="en-US" altLang="en-US" dirty="0" smtClean="0">
              <a:latin typeface="Arial" charset="0"/>
              <a:cs typeface="Arial" charset="0"/>
            </a:endParaRPr>
          </a:p>
        </p:txBody>
      </p:sp>
      <p:sp>
        <p:nvSpPr>
          <p:cNvPr id="2" name="TextBox 1"/>
          <p:cNvSpPr txBox="1"/>
          <p:nvPr/>
        </p:nvSpPr>
        <p:spPr>
          <a:xfrm>
            <a:off x="323851" y="955715"/>
            <a:ext cx="8667749" cy="1323439"/>
          </a:xfrm>
          <a:prstGeom prst="rect">
            <a:avLst/>
          </a:prstGeom>
          <a:noFill/>
        </p:spPr>
        <p:txBody>
          <a:bodyPr wrap="square" rtlCol="0">
            <a:spAutoFit/>
          </a:bodyPr>
          <a:lstStyle/>
          <a:p>
            <a:r>
              <a:rPr lang="en-US" sz="1600" dirty="0"/>
              <a:t>A user may navigate from the LOGDRMS homepage through the DLMS Qualifiers and DLMS Code Lists to search </a:t>
            </a:r>
            <a:r>
              <a:rPr lang="en-US" sz="1600" dirty="0" smtClean="0"/>
              <a:t>for code values that are available within the DLMS Qualifiers and DLMS Code Lists.</a:t>
            </a:r>
            <a:endParaRPr lang="en-US" sz="1600" dirty="0"/>
          </a:p>
          <a:p>
            <a:endParaRPr lang="en-US" sz="1600" dirty="0" smtClean="0"/>
          </a:p>
          <a:p>
            <a:endParaRPr lang="en-US" sz="1600" dirty="0"/>
          </a:p>
        </p:txBody>
      </p:sp>
      <p:pic>
        <p:nvPicPr>
          <p:cNvPr id="5" name="Picture 2" descr="C:\Users\RJ40185\AppData\Local\Temp\SNAGHTML1af5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20568"/>
            <a:ext cx="2428558"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Process 5"/>
          <p:cNvSpPr/>
          <p:nvPr/>
        </p:nvSpPr>
        <p:spPr>
          <a:xfrm>
            <a:off x="304800" y="3078956"/>
            <a:ext cx="2186940" cy="204436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a:solidFill>
                  <a:schemeClr val="tx1"/>
                </a:solidFill>
                <a:latin typeface="Arial" panose="020B0604020202020204" pitchFamily="34" charset="0"/>
                <a:cs typeface="Arial" panose="020B0604020202020204" pitchFamily="34" charset="0"/>
              </a:rPr>
              <a:t>From the LOGDRMS Homepage, move the cursor to the navigation pane and point at </a:t>
            </a:r>
            <a:r>
              <a:rPr lang="en-US" sz="1600" dirty="0" smtClean="0">
                <a:solidFill>
                  <a:schemeClr val="tx1"/>
                </a:solidFill>
                <a:latin typeface="Arial" panose="020B0604020202020204" pitchFamily="34" charset="0"/>
                <a:cs typeface="Arial" panose="020B0604020202020204" pitchFamily="34" charset="0"/>
              </a:rPr>
              <a:t>“DLMS Qualifiers &amp; DLMS Code Lists”</a:t>
            </a:r>
            <a:endParaRPr lang="en-US" sz="1600" dirty="0">
              <a:solidFill>
                <a:schemeClr val="tx1"/>
              </a:solidFill>
              <a:latin typeface="Arial" panose="020B0604020202020204" pitchFamily="34" charset="0"/>
              <a:cs typeface="Arial" panose="020B0604020202020204" pitchFamily="34" charset="0"/>
            </a:endParaRPr>
          </a:p>
        </p:txBody>
      </p:sp>
      <p:sp>
        <p:nvSpPr>
          <p:cNvPr id="7" name="Right Arrow 6"/>
          <p:cNvSpPr/>
          <p:nvPr/>
        </p:nvSpPr>
        <p:spPr>
          <a:xfrm>
            <a:off x="2491740" y="3796968"/>
            <a:ext cx="403860" cy="30417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5257800" y="3743996"/>
            <a:ext cx="1657143" cy="904203"/>
          </a:xfrm>
          <a:prstGeom prst="rect">
            <a:avLst/>
          </a:prstGeom>
        </p:spPr>
      </p:pic>
      <p:sp>
        <p:nvSpPr>
          <p:cNvPr id="9" name="Flowchart: Process 8"/>
          <p:cNvSpPr/>
          <p:nvPr/>
        </p:nvSpPr>
        <p:spPr>
          <a:xfrm>
            <a:off x="7315200" y="3759236"/>
            <a:ext cx="1795144" cy="147732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Step 2: </a:t>
            </a:r>
            <a:r>
              <a:rPr lang="en-US" sz="1600" dirty="0">
                <a:solidFill>
                  <a:schemeClr val="tx1"/>
                </a:solidFill>
                <a:latin typeface="Arial" panose="020B0604020202020204" pitchFamily="34" charset="0"/>
                <a:cs typeface="Arial" panose="020B0604020202020204" pitchFamily="34" charset="0"/>
              </a:rPr>
              <a:t>The sub menu will appear, click on </a:t>
            </a:r>
            <a:r>
              <a:rPr lang="en-US" sz="1600" dirty="0" smtClean="0">
                <a:solidFill>
                  <a:schemeClr val="tx1"/>
                </a:solidFill>
                <a:latin typeface="Arial" panose="020B0604020202020204" pitchFamily="34" charset="0"/>
                <a:cs typeface="Arial" panose="020B0604020202020204" pitchFamily="34" charset="0"/>
              </a:rPr>
              <a:t>“Search DLMS Code values”</a:t>
            </a:r>
            <a:endParaRPr lang="en-US" sz="1600"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11" name="Left Arrow 10"/>
          <p:cNvSpPr/>
          <p:nvPr/>
        </p:nvSpPr>
        <p:spPr>
          <a:xfrm>
            <a:off x="6934200" y="4299329"/>
            <a:ext cx="381000" cy="27267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253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Search </a:t>
            </a:r>
            <a:r>
              <a:rPr lang="en-US" dirty="0" smtClean="0"/>
              <a:t>DLMS Code </a:t>
            </a:r>
            <a:r>
              <a:rPr lang="en-US" dirty="0"/>
              <a:t>Values</a:t>
            </a:r>
            <a:endParaRPr lang="en-US" altLang="en-US" dirty="0" smtClean="0">
              <a:latin typeface="Arial" charset="0"/>
              <a:cs typeface="Arial" charset="0"/>
            </a:endParaRPr>
          </a:p>
        </p:txBody>
      </p:sp>
      <p:sp>
        <p:nvSpPr>
          <p:cNvPr id="2" name="TextBox 1"/>
          <p:cNvSpPr txBox="1"/>
          <p:nvPr/>
        </p:nvSpPr>
        <p:spPr>
          <a:xfrm>
            <a:off x="323851" y="955715"/>
            <a:ext cx="8667749" cy="1323439"/>
          </a:xfrm>
          <a:prstGeom prst="rect">
            <a:avLst/>
          </a:prstGeom>
          <a:noFill/>
        </p:spPr>
        <p:txBody>
          <a:bodyPr wrap="square" rtlCol="0">
            <a:spAutoFit/>
          </a:bodyPr>
          <a:lstStyle/>
          <a:p>
            <a:r>
              <a:rPr lang="en-US" sz="1600" dirty="0"/>
              <a:t>A user may navigate from the LOGDRMS homepage through the DLMS Qualifiers and DLMS Code Lists to search </a:t>
            </a:r>
            <a:r>
              <a:rPr lang="en-US" sz="1600" dirty="0" smtClean="0"/>
              <a:t>for the code values that are available within the DLMS Qualifiers and DLMS Code Lists.</a:t>
            </a:r>
            <a:endParaRPr lang="en-US" sz="1600" dirty="0"/>
          </a:p>
          <a:p>
            <a:endParaRPr lang="en-US" sz="1600" dirty="0" smtClean="0"/>
          </a:p>
          <a:p>
            <a:endParaRPr lang="en-US" sz="1600" dirty="0"/>
          </a:p>
        </p:txBody>
      </p:sp>
      <p:pic>
        <p:nvPicPr>
          <p:cNvPr id="16388" name="Picture 4" descr="C:\Users\RJ40185\AppData\Local\Temp\SNAGHTML1078c3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905000"/>
            <a:ext cx="8839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Process 11"/>
          <p:cNvSpPr/>
          <p:nvPr/>
        </p:nvSpPr>
        <p:spPr>
          <a:xfrm>
            <a:off x="2895600" y="5181600"/>
            <a:ext cx="1600200" cy="114300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smtClean="0">
                <a:solidFill>
                  <a:schemeClr val="tx1"/>
                </a:solidFill>
                <a:latin typeface="Arial" panose="020B0604020202020204" pitchFamily="34" charset="0"/>
                <a:cs typeface="Arial" panose="020B0604020202020204" pitchFamily="34" charset="0"/>
              </a:rPr>
              <a:t>Select the desired code list to view details</a:t>
            </a:r>
            <a:endParaRPr lang="en-US" sz="1600" dirty="0">
              <a:solidFill>
                <a:schemeClr val="tx1"/>
              </a:solidFill>
              <a:latin typeface="Arial" panose="020B0604020202020204" pitchFamily="34" charset="0"/>
              <a:cs typeface="Arial" panose="020B0604020202020204" pitchFamily="34" charset="0"/>
            </a:endParaRPr>
          </a:p>
        </p:txBody>
      </p:sp>
      <p:sp>
        <p:nvSpPr>
          <p:cNvPr id="14" name="Flowchart: Process 13"/>
          <p:cNvSpPr/>
          <p:nvPr/>
        </p:nvSpPr>
        <p:spPr>
          <a:xfrm>
            <a:off x="4267200" y="3583592"/>
            <a:ext cx="1828800" cy="146705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2</a:t>
            </a:r>
            <a:r>
              <a:rPr lang="en-US" sz="1600" b="1" dirty="0" smtClean="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Type the desired keyword and select criteria to narrow down search results</a:t>
            </a:r>
            <a:endParaRPr lang="en-US" sz="1600" dirty="0">
              <a:solidFill>
                <a:schemeClr val="tx1"/>
              </a:solidFill>
              <a:latin typeface="Arial" panose="020B0604020202020204" pitchFamily="34" charset="0"/>
              <a:cs typeface="Arial" panose="020B0604020202020204" pitchFamily="34" charset="0"/>
            </a:endParaRPr>
          </a:p>
        </p:txBody>
      </p:sp>
      <p:sp>
        <p:nvSpPr>
          <p:cNvPr id="15" name="Up Arrow 14"/>
          <p:cNvSpPr/>
          <p:nvPr/>
        </p:nvSpPr>
        <p:spPr>
          <a:xfrm rot="19774247">
            <a:off x="3879918" y="2607382"/>
            <a:ext cx="360030" cy="1056983"/>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4482819" y="5486400"/>
            <a:ext cx="1308381" cy="326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562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DLMS Code Values</a:t>
            </a:r>
            <a:endParaRPr lang="en-US" altLang="en-US" sz="3200" dirty="0" smtClean="0">
              <a:latin typeface="Arial" charset="0"/>
              <a:cs typeface="Arial" charset="0"/>
            </a:endParaRPr>
          </a:p>
        </p:txBody>
      </p:sp>
      <p:sp>
        <p:nvSpPr>
          <p:cNvPr id="2" name="TextBox 1"/>
          <p:cNvSpPr txBox="1"/>
          <p:nvPr/>
        </p:nvSpPr>
        <p:spPr>
          <a:xfrm>
            <a:off x="228600" y="990600"/>
            <a:ext cx="8379372" cy="830997"/>
          </a:xfrm>
          <a:prstGeom prst="rect">
            <a:avLst/>
          </a:prstGeom>
          <a:noFill/>
        </p:spPr>
        <p:txBody>
          <a:bodyPr wrap="square" rtlCol="0">
            <a:spAutoFit/>
          </a:bodyPr>
          <a:lstStyle/>
          <a:p>
            <a:r>
              <a:rPr lang="en-US" sz="1600" dirty="0"/>
              <a:t>This page contains details of the selected DLMS Qualifier/DLMS Code List in the previous slide (screen). It provides information of valid values or direction to an authoritative source for the code </a:t>
            </a:r>
            <a:r>
              <a:rPr lang="en-US" sz="1600" dirty="0" smtClean="0"/>
              <a:t>list. </a:t>
            </a:r>
            <a:endParaRPr lang="en-US" dirty="0"/>
          </a:p>
        </p:txBody>
      </p:sp>
      <p:pic>
        <p:nvPicPr>
          <p:cNvPr id="3" name="Picture 2"/>
          <p:cNvPicPr>
            <a:picLocks noChangeAspect="1"/>
          </p:cNvPicPr>
          <p:nvPr/>
        </p:nvPicPr>
        <p:blipFill>
          <a:blip r:embed="rId2"/>
          <a:stretch>
            <a:fillRect/>
          </a:stretch>
        </p:blipFill>
        <p:spPr>
          <a:xfrm>
            <a:off x="0" y="1981200"/>
            <a:ext cx="9067800" cy="4419600"/>
          </a:xfrm>
          <a:prstGeom prst="rect">
            <a:avLst/>
          </a:prstGeom>
        </p:spPr>
      </p:pic>
    </p:spTree>
    <p:extLst>
      <p:ext uri="{BB962C8B-B14F-4D97-AF65-F5344CB8AC3E}">
        <p14:creationId xmlns:p14="http://schemas.microsoft.com/office/powerpoint/2010/main" val="4003221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Browse Conversion Guides</a:t>
            </a:r>
            <a:endParaRPr lang="en-US" altLang="en-US" dirty="0" smtClean="0">
              <a:latin typeface="Arial" charset="0"/>
              <a:cs typeface="Arial" charset="0"/>
            </a:endParaRPr>
          </a:p>
        </p:txBody>
      </p:sp>
      <p:sp>
        <p:nvSpPr>
          <p:cNvPr id="2" name="TextBox 1"/>
          <p:cNvSpPr txBox="1"/>
          <p:nvPr/>
        </p:nvSpPr>
        <p:spPr>
          <a:xfrm>
            <a:off x="304800" y="1127760"/>
            <a:ext cx="8686800" cy="1077218"/>
          </a:xfrm>
          <a:prstGeom prst="rect">
            <a:avLst/>
          </a:prstGeom>
          <a:noFill/>
        </p:spPr>
        <p:txBody>
          <a:bodyPr wrap="square" rtlCol="0">
            <a:spAutoFit/>
          </a:bodyPr>
          <a:lstStyle/>
          <a:p>
            <a:r>
              <a:rPr lang="en-US" sz="1600" dirty="0" smtClean="0"/>
              <a:t>Conversion </a:t>
            </a:r>
            <a:r>
              <a:rPr lang="en-US" sz="1600" dirty="0"/>
              <a:t>guides contain a cross reference of DoD domain codes (data item codes) to ANSI ASC X12 domain code values. </a:t>
            </a:r>
            <a:r>
              <a:rPr lang="en-US" sz="1600" dirty="0" smtClean="0"/>
              <a:t>Conversion </a:t>
            </a:r>
            <a:r>
              <a:rPr lang="en-US" sz="1600" dirty="0"/>
              <a:t>guides must be implemented in DoD systems using ANSI ASC X12 transaction formats to convert DoD data values established in legacy systems to the corresponding ANSI ASC X12 code values</a:t>
            </a:r>
            <a:r>
              <a:rPr lang="en-US" sz="1600" dirty="0" smtClean="0"/>
              <a:t>.</a:t>
            </a:r>
            <a:endParaRPr lang="en-US" sz="1600" dirty="0"/>
          </a:p>
        </p:txBody>
      </p:sp>
      <p:pic>
        <p:nvPicPr>
          <p:cNvPr id="3" name="Picture 2"/>
          <p:cNvPicPr>
            <a:picLocks noChangeAspect="1"/>
          </p:cNvPicPr>
          <p:nvPr/>
        </p:nvPicPr>
        <p:blipFill>
          <a:blip r:embed="rId2"/>
          <a:stretch>
            <a:fillRect/>
          </a:stretch>
        </p:blipFill>
        <p:spPr>
          <a:xfrm>
            <a:off x="195614" y="2438400"/>
            <a:ext cx="8795986" cy="3657190"/>
          </a:xfrm>
          <a:prstGeom prst="rect">
            <a:avLst/>
          </a:prstGeom>
        </p:spPr>
      </p:pic>
    </p:spTree>
    <p:extLst>
      <p:ext uri="{BB962C8B-B14F-4D97-AF65-F5344CB8AC3E}">
        <p14:creationId xmlns:p14="http://schemas.microsoft.com/office/powerpoint/2010/main" val="650608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Search X12 Data Elements</a:t>
            </a:r>
            <a:endParaRPr lang="en-US" altLang="en-US" dirty="0" smtClean="0">
              <a:latin typeface="Arial" charset="0"/>
              <a:cs typeface="Arial" charset="0"/>
            </a:endParaRPr>
          </a:p>
        </p:txBody>
      </p:sp>
      <p:pic>
        <p:nvPicPr>
          <p:cNvPr id="3" name="Picture 2" descr="C:\Users\RJ40185\AppData\Local\Temp\SNAGHTML1af5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20568"/>
            <a:ext cx="2428558"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Process 4"/>
          <p:cNvSpPr/>
          <p:nvPr/>
        </p:nvSpPr>
        <p:spPr>
          <a:xfrm>
            <a:off x="266700" y="4267200"/>
            <a:ext cx="2186940" cy="204436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a:solidFill>
                  <a:schemeClr val="tx1"/>
                </a:solidFill>
                <a:latin typeface="Arial" panose="020B0604020202020204" pitchFamily="34" charset="0"/>
                <a:cs typeface="Arial" panose="020B0604020202020204" pitchFamily="34" charset="0"/>
              </a:rPr>
              <a:t>From the LOGDRMS Homepage, move the cursor to the navigation pane and point at </a:t>
            </a:r>
            <a:r>
              <a:rPr lang="en-US" sz="1600" dirty="0" smtClean="0">
                <a:solidFill>
                  <a:schemeClr val="tx1"/>
                </a:solidFill>
                <a:latin typeface="Arial" panose="020B0604020202020204" pitchFamily="34" charset="0"/>
                <a:cs typeface="Arial" panose="020B0604020202020204" pitchFamily="34" charset="0"/>
              </a:rPr>
              <a:t>“X12 Dictionary”</a:t>
            </a:r>
            <a:endParaRPr lang="en-US" sz="1600" dirty="0">
              <a:solidFill>
                <a:schemeClr val="tx1"/>
              </a:solidFill>
              <a:latin typeface="Arial" panose="020B0604020202020204" pitchFamily="34" charset="0"/>
              <a:cs typeface="Arial" panose="020B0604020202020204" pitchFamily="34" charset="0"/>
            </a:endParaRPr>
          </a:p>
        </p:txBody>
      </p:sp>
      <p:sp>
        <p:nvSpPr>
          <p:cNvPr id="6" name="Right Arrow 5"/>
          <p:cNvSpPr/>
          <p:nvPr/>
        </p:nvSpPr>
        <p:spPr>
          <a:xfrm>
            <a:off x="2453640" y="4495800"/>
            <a:ext cx="403860" cy="30417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5247958" y="4523781"/>
            <a:ext cx="1714286" cy="734019"/>
          </a:xfrm>
          <a:prstGeom prst="rect">
            <a:avLst/>
          </a:prstGeom>
        </p:spPr>
      </p:pic>
      <p:sp>
        <p:nvSpPr>
          <p:cNvPr id="8" name="Flowchart: Process 7"/>
          <p:cNvSpPr/>
          <p:nvPr/>
        </p:nvSpPr>
        <p:spPr>
          <a:xfrm>
            <a:off x="7348856" y="4152126"/>
            <a:ext cx="1795144" cy="147732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Step 2: </a:t>
            </a:r>
            <a:r>
              <a:rPr lang="en-US" sz="1600" dirty="0">
                <a:solidFill>
                  <a:schemeClr val="tx1"/>
                </a:solidFill>
                <a:latin typeface="Arial" panose="020B0604020202020204" pitchFamily="34" charset="0"/>
                <a:cs typeface="Arial" panose="020B0604020202020204" pitchFamily="34" charset="0"/>
              </a:rPr>
              <a:t>The sub menu will appear, click on </a:t>
            </a:r>
            <a:r>
              <a:rPr lang="en-US" sz="1600" dirty="0" smtClean="0">
                <a:solidFill>
                  <a:schemeClr val="tx1"/>
                </a:solidFill>
                <a:latin typeface="Arial" panose="020B0604020202020204" pitchFamily="34" charset="0"/>
                <a:cs typeface="Arial" panose="020B0604020202020204" pitchFamily="34" charset="0"/>
              </a:rPr>
              <a:t>“Search X12 Data Elements”</a:t>
            </a:r>
            <a:endParaRPr lang="en-US" sz="1600"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9" name="Left Arrow 8"/>
          <p:cNvSpPr/>
          <p:nvPr/>
        </p:nvSpPr>
        <p:spPr>
          <a:xfrm>
            <a:off x="6962244" y="4615221"/>
            <a:ext cx="381000" cy="27267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0020" y="1046261"/>
            <a:ext cx="8823960" cy="1107996"/>
          </a:xfrm>
          <a:prstGeom prst="rect">
            <a:avLst/>
          </a:prstGeom>
        </p:spPr>
        <p:txBody>
          <a:bodyPr wrap="square">
            <a:spAutoFit/>
          </a:bodyPr>
          <a:lstStyle/>
          <a:p>
            <a:r>
              <a:rPr lang="en-US" sz="1600" dirty="0"/>
              <a:t>A user may navigate from the LOGDRMS homepage through </a:t>
            </a:r>
            <a:r>
              <a:rPr lang="en-US" sz="1600" dirty="0" smtClean="0"/>
              <a:t>X12 Dictionary </a:t>
            </a:r>
            <a:r>
              <a:rPr lang="en-US" sz="1600" dirty="0"/>
              <a:t>to search for the </a:t>
            </a:r>
            <a:r>
              <a:rPr lang="en-US" sz="1600" dirty="0" smtClean="0"/>
              <a:t>X12 Data Elements that are used in the DLMS ICs. This provide a different view of how X12 data elements are used in the DLMS ICs.</a:t>
            </a:r>
          </a:p>
          <a:p>
            <a:endParaRPr lang="en-US" dirty="0"/>
          </a:p>
        </p:txBody>
      </p:sp>
    </p:spTree>
    <p:extLst>
      <p:ext uri="{BB962C8B-B14F-4D97-AF65-F5344CB8AC3E}">
        <p14:creationId xmlns:p14="http://schemas.microsoft.com/office/powerpoint/2010/main" val="14170891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3810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Search X12 Data Elements</a:t>
            </a:r>
            <a:endParaRPr lang="en-US" altLang="en-US" dirty="0" smtClean="0">
              <a:latin typeface="Arial" charset="0"/>
              <a:cs typeface="Arial" charset="0"/>
            </a:endParaRPr>
          </a:p>
        </p:txBody>
      </p:sp>
      <p:pic>
        <p:nvPicPr>
          <p:cNvPr id="7" name="Picture 6"/>
          <p:cNvPicPr>
            <a:picLocks noChangeAspect="1"/>
          </p:cNvPicPr>
          <p:nvPr/>
        </p:nvPicPr>
        <p:blipFill>
          <a:blip r:embed="rId2"/>
          <a:stretch>
            <a:fillRect/>
          </a:stretch>
        </p:blipFill>
        <p:spPr>
          <a:xfrm>
            <a:off x="-42285" y="1828800"/>
            <a:ext cx="9026266" cy="4571999"/>
          </a:xfrm>
          <a:prstGeom prst="rect">
            <a:avLst/>
          </a:prstGeom>
        </p:spPr>
      </p:pic>
      <p:sp>
        <p:nvSpPr>
          <p:cNvPr id="6" name="Flowchart: Process 5"/>
          <p:cNvSpPr/>
          <p:nvPr/>
        </p:nvSpPr>
        <p:spPr>
          <a:xfrm>
            <a:off x="50624" y="5062664"/>
            <a:ext cx="1701976" cy="1338135"/>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chemeClr val="tx1"/>
                </a:solidFill>
                <a:latin typeface="Arial" panose="020B0604020202020204" pitchFamily="34" charset="0"/>
                <a:cs typeface="Arial" panose="020B0604020202020204" pitchFamily="34" charset="0"/>
              </a:rPr>
              <a:t>Step 1: </a:t>
            </a:r>
            <a:r>
              <a:rPr lang="en-US" sz="1700" dirty="0" smtClean="0">
                <a:solidFill>
                  <a:schemeClr val="tx1"/>
                </a:solidFill>
                <a:latin typeface="Arial" panose="020B0604020202020204" pitchFamily="34" charset="0"/>
                <a:cs typeface="Arial" panose="020B0604020202020204" pitchFamily="34" charset="0"/>
              </a:rPr>
              <a:t>Click on desired Data Element ID to view details</a:t>
            </a:r>
            <a:endParaRPr lang="en-US" sz="1700" dirty="0">
              <a:solidFill>
                <a:schemeClr val="tx1"/>
              </a:solidFill>
              <a:latin typeface="Arial" panose="020B0604020202020204" pitchFamily="34" charset="0"/>
              <a:cs typeface="Arial" panose="020B0604020202020204" pitchFamily="34" charset="0"/>
            </a:endParaRPr>
          </a:p>
        </p:txBody>
      </p:sp>
      <p:sp>
        <p:nvSpPr>
          <p:cNvPr id="8" name="Flowchart: Process 7"/>
          <p:cNvSpPr/>
          <p:nvPr/>
        </p:nvSpPr>
        <p:spPr>
          <a:xfrm>
            <a:off x="5841357" y="3708627"/>
            <a:ext cx="1600200" cy="135403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3: </a:t>
            </a:r>
            <a:r>
              <a:rPr lang="en-US" sz="1600" dirty="0" smtClean="0">
                <a:solidFill>
                  <a:schemeClr val="tx1"/>
                </a:solidFill>
                <a:latin typeface="Arial" panose="020B0604020202020204" pitchFamily="34" charset="0"/>
                <a:cs typeface="Arial" panose="020B0604020202020204" pitchFamily="34" charset="0"/>
              </a:rPr>
              <a:t>Select the appropriate search criterial </a:t>
            </a:r>
            <a:endParaRPr lang="en-US" sz="1600" dirty="0">
              <a:solidFill>
                <a:schemeClr val="tx1"/>
              </a:solidFill>
              <a:latin typeface="Arial" panose="020B0604020202020204" pitchFamily="34" charset="0"/>
              <a:cs typeface="Arial" panose="020B0604020202020204" pitchFamily="34" charset="0"/>
            </a:endParaRPr>
          </a:p>
        </p:txBody>
      </p:sp>
      <p:sp>
        <p:nvSpPr>
          <p:cNvPr id="9" name="Flowchart: Process 8"/>
          <p:cNvSpPr/>
          <p:nvPr/>
        </p:nvSpPr>
        <p:spPr>
          <a:xfrm>
            <a:off x="3180360" y="3486309"/>
            <a:ext cx="1447800" cy="1467050"/>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2</a:t>
            </a:r>
            <a:r>
              <a:rPr lang="en-US" sz="1600" b="1" dirty="0" smtClean="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Type the desired keyword to search </a:t>
            </a:r>
            <a:endParaRPr lang="en-US" sz="1600" dirty="0">
              <a:solidFill>
                <a:schemeClr val="tx1"/>
              </a:solidFill>
              <a:latin typeface="Arial" panose="020B0604020202020204" pitchFamily="34" charset="0"/>
              <a:cs typeface="Arial" panose="020B0604020202020204" pitchFamily="34" charset="0"/>
            </a:endParaRPr>
          </a:p>
        </p:txBody>
      </p:sp>
      <p:sp>
        <p:nvSpPr>
          <p:cNvPr id="11" name="Up Arrow 10"/>
          <p:cNvSpPr/>
          <p:nvPr/>
        </p:nvSpPr>
        <p:spPr>
          <a:xfrm rot="2756459">
            <a:off x="1729667" y="4611300"/>
            <a:ext cx="405958" cy="590580"/>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 Arrow 11"/>
          <p:cNvSpPr/>
          <p:nvPr/>
        </p:nvSpPr>
        <p:spPr>
          <a:xfrm rot="19774247">
            <a:off x="5451573" y="2760459"/>
            <a:ext cx="360030" cy="1056983"/>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p Arrow 12"/>
          <p:cNvSpPr/>
          <p:nvPr/>
        </p:nvSpPr>
        <p:spPr>
          <a:xfrm rot="19774247">
            <a:off x="2900004" y="2785619"/>
            <a:ext cx="387363" cy="792172"/>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60020" y="933271"/>
            <a:ext cx="8823960" cy="861774"/>
          </a:xfrm>
          <a:prstGeom prst="rect">
            <a:avLst/>
          </a:prstGeom>
        </p:spPr>
        <p:txBody>
          <a:bodyPr wrap="square">
            <a:spAutoFit/>
          </a:bodyPr>
          <a:lstStyle/>
          <a:p>
            <a:r>
              <a:rPr lang="en-US" sz="1600" dirty="0" smtClean="0"/>
              <a:t>To view the data element details, user may select the desired data element ID from the list below, perform keyword search, or narrow down the selection by release version.</a:t>
            </a:r>
          </a:p>
          <a:p>
            <a:endParaRPr lang="en-US" dirty="0"/>
          </a:p>
        </p:txBody>
      </p:sp>
    </p:spTree>
    <p:extLst>
      <p:ext uri="{BB962C8B-B14F-4D97-AF65-F5344CB8AC3E}">
        <p14:creationId xmlns:p14="http://schemas.microsoft.com/office/powerpoint/2010/main" val="1078648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200" dirty="0" smtClean="0"/>
              <a:t>View X12 Data Element Details</a:t>
            </a:r>
            <a:endParaRPr lang="en-US" altLang="en-US" sz="3200" dirty="0" smtClean="0">
              <a:latin typeface="Arial" charset="0"/>
              <a:cs typeface="Arial" charset="0"/>
            </a:endParaRPr>
          </a:p>
        </p:txBody>
      </p:sp>
      <p:pic>
        <p:nvPicPr>
          <p:cNvPr id="1026" name="Picture 2" descr="C:\Users\RJ40185\AppData\Local\Temp\SNAGHTML5dc6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8839200" cy="44434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60020" y="933271"/>
            <a:ext cx="8823960" cy="1323439"/>
          </a:xfrm>
          <a:prstGeom prst="rect">
            <a:avLst/>
          </a:prstGeom>
        </p:spPr>
        <p:txBody>
          <a:bodyPr wrap="square">
            <a:spAutoFit/>
          </a:bodyPr>
          <a:lstStyle/>
          <a:p>
            <a:r>
              <a:rPr lang="en-US" sz="1600" dirty="0" smtClean="0"/>
              <a:t>The X12 data element details view provides an abbreviated view of where the data element is being used in the DLMS transactions and the associated segments. In addition, codes values that are used in the DLMS ICs are also listed as well as the migration status (borrowed codes or X12 standard), DLMS change status, and where these codes are used in the DLMS ICs.</a:t>
            </a:r>
          </a:p>
          <a:p>
            <a:endParaRPr lang="en-US" sz="1600" dirty="0"/>
          </a:p>
        </p:txBody>
      </p:sp>
    </p:spTree>
    <p:extLst>
      <p:ext uri="{BB962C8B-B14F-4D97-AF65-F5344CB8AC3E}">
        <p14:creationId xmlns:p14="http://schemas.microsoft.com/office/powerpoint/2010/main" val="1593804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Search X12 Segments</a:t>
            </a:r>
            <a:endParaRPr lang="en-US" altLang="en-US" dirty="0" smtClean="0">
              <a:latin typeface="Arial" charset="0"/>
              <a:cs typeface="Arial" charset="0"/>
            </a:endParaRPr>
          </a:p>
        </p:txBody>
      </p:sp>
      <p:pic>
        <p:nvPicPr>
          <p:cNvPr id="3" name="Picture 2" descr="C:\Users\RJ40185\AppData\Local\Temp\SNAGHTML1af5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20568"/>
            <a:ext cx="2428558"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Process 4"/>
          <p:cNvSpPr/>
          <p:nvPr/>
        </p:nvSpPr>
        <p:spPr>
          <a:xfrm>
            <a:off x="266700" y="4267200"/>
            <a:ext cx="2186940" cy="204436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a:solidFill>
                  <a:schemeClr val="tx1"/>
                </a:solidFill>
                <a:latin typeface="Arial" panose="020B0604020202020204" pitchFamily="34" charset="0"/>
                <a:cs typeface="Arial" panose="020B0604020202020204" pitchFamily="34" charset="0"/>
              </a:rPr>
              <a:t>From the LOGDRMS Homepage, move the cursor to the navigation pane and point at </a:t>
            </a:r>
            <a:r>
              <a:rPr lang="en-US" sz="1600" dirty="0" smtClean="0">
                <a:solidFill>
                  <a:schemeClr val="tx1"/>
                </a:solidFill>
                <a:latin typeface="Arial" panose="020B0604020202020204" pitchFamily="34" charset="0"/>
                <a:cs typeface="Arial" panose="020B0604020202020204" pitchFamily="34" charset="0"/>
              </a:rPr>
              <a:t>“X12 Dictionary”</a:t>
            </a:r>
            <a:endParaRPr lang="en-US" sz="1600" dirty="0">
              <a:solidFill>
                <a:schemeClr val="tx1"/>
              </a:solidFill>
              <a:latin typeface="Arial" panose="020B0604020202020204" pitchFamily="34" charset="0"/>
              <a:cs typeface="Arial" panose="020B0604020202020204" pitchFamily="34" charset="0"/>
            </a:endParaRPr>
          </a:p>
        </p:txBody>
      </p:sp>
      <p:sp>
        <p:nvSpPr>
          <p:cNvPr id="6" name="Right Arrow 5"/>
          <p:cNvSpPr/>
          <p:nvPr/>
        </p:nvSpPr>
        <p:spPr>
          <a:xfrm>
            <a:off x="2453640" y="4495800"/>
            <a:ext cx="403860" cy="30417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7364096" y="4584741"/>
            <a:ext cx="1795144" cy="1477328"/>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Step 2: </a:t>
            </a:r>
            <a:r>
              <a:rPr lang="en-US" sz="1600" dirty="0">
                <a:solidFill>
                  <a:schemeClr val="tx1"/>
                </a:solidFill>
                <a:latin typeface="Arial" panose="020B0604020202020204" pitchFamily="34" charset="0"/>
                <a:cs typeface="Arial" panose="020B0604020202020204" pitchFamily="34" charset="0"/>
              </a:rPr>
              <a:t>The sub menu will appear, click on </a:t>
            </a:r>
            <a:r>
              <a:rPr lang="en-US" sz="1600" dirty="0" smtClean="0">
                <a:solidFill>
                  <a:schemeClr val="tx1"/>
                </a:solidFill>
                <a:latin typeface="Arial" panose="020B0604020202020204" pitchFamily="34" charset="0"/>
                <a:cs typeface="Arial" panose="020B0604020202020204" pitchFamily="34" charset="0"/>
              </a:rPr>
              <a:t>“Search X12 Segments”</a:t>
            </a:r>
            <a:endParaRPr lang="en-US" sz="1600" dirty="0">
              <a:solidFill>
                <a:schemeClr val="tx1"/>
              </a:solidFill>
              <a:latin typeface="Arial" panose="020B0604020202020204" pitchFamily="34" charset="0"/>
              <a:cs typeface="Arial" panose="020B0604020202020204" pitchFamily="34" charset="0"/>
            </a:endParaRPr>
          </a:p>
          <a:p>
            <a:pPr algn="ctr"/>
            <a:endParaRPr lang="en-US" dirty="0"/>
          </a:p>
        </p:txBody>
      </p:sp>
      <p:sp>
        <p:nvSpPr>
          <p:cNvPr id="9" name="Left Arrow 8"/>
          <p:cNvSpPr/>
          <p:nvPr/>
        </p:nvSpPr>
        <p:spPr>
          <a:xfrm>
            <a:off x="6983096" y="5045461"/>
            <a:ext cx="381000" cy="272671"/>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0020" y="1046261"/>
            <a:ext cx="8823960" cy="584775"/>
          </a:xfrm>
          <a:prstGeom prst="rect">
            <a:avLst/>
          </a:prstGeom>
        </p:spPr>
        <p:txBody>
          <a:bodyPr wrap="square">
            <a:spAutoFit/>
          </a:bodyPr>
          <a:lstStyle/>
          <a:p>
            <a:r>
              <a:rPr lang="en-US" sz="1600" dirty="0"/>
              <a:t>A user may navigate from the LOGDRMS homepage through </a:t>
            </a:r>
            <a:r>
              <a:rPr lang="en-US" sz="1600" dirty="0" smtClean="0"/>
              <a:t>X12 Dictionary </a:t>
            </a:r>
            <a:r>
              <a:rPr lang="en-US" sz="1600" dirty="0"/>
              <a:t>to search for the </a:t>
            </a:r>
            <a:r>
              <a:rPr lang="en-US" sz="1600" dirty="0" smtClean="0"/>
              <a:t>X12 segments that are used in the DLMS ICs. </a:t>
            </a:r>
            <a:endParaRPr lang="en-US" sz="1600" dirty="0"/>
          </a:p>
        </p:txBody>
      </p:sp>
      <p:pic>
        <p:nvPicPr>
          <p:cNvPr id="3074" name="Picture 2" descr="C:\Users\RJ40185\AppData\Local\Temp\SNAGHTML6c47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959" y="4495800"/>
            <a:ext cx="1723914"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6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3810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Search X12 Segments</a:t>
            </a:r>
            <a:endParaRPr lang="en-US" altLang="en-US" dirty="0" smtClean="0">
              <a:latin typeface="Arial" charset="0"/>
              <a:cs typeface="Arial" charset="0"/>
            </a:endParaRPr>
          </a:p>
        </p:txBody>
      </p:sp>
      <p:sp>
        <p:nvSpPr>
          <p:cNvPr id="14" name="Rectangle 13"/>
          <p:cNvSpPr/>
          <p:nvPr/>
        </p:nvSpPr>
        <p:spPr>
          <a:xfrm>
            <a:off x="160020" y="933271"/>
            <a:ext cx="8823960" cy="861774"/>
          </a:xfrm>
          <a:prstGeom prst="rect">
            <a:avLst/>
          </a:prstGeom>
        </p:spPr>
        <p:txBody>
          <a:bodyPr wrap="square">
            <a:spAutoFit/>
          </a:bodyPr>
          <a:lstStyle/>
          <a:p>
            <a:r>
              <a:rPr lang="en-US" sz="1600" dirty="0" smtClean="0"/>
              <a:t>To view the segment details, user may select the desired segment(s) from the list below, or narrow down the list by release version.</a:t>
            </a:r>
          </a:p>
          <a:p>
            <a:endParaRPr lang="en-US" dirty="0"/>
          </a:p>
        </p:txBody>
      </p:sp>
      <p:pic>
        <p:nvPicPr>
          <p:cNvPr id="10" name="Picture 9"/>
          <p:cNvPicPr>
            <a:picLocks noChangeAspect="1"/>
          </p:cNvPicPr>
          <p:nvPr/>
        </p:nvPicPr>
        <p:blipFill>
          <a:blip r:embed="rId2"/>
          <a:stretch>
            <a:fillRect/>
          </a:stretch>
        </p:blipFill>
        <p:spPr>
          <a:xfrm>
            <a:off x="1066800" y="5847102"/>
            <a:ext cx="7772400" cy="526848"/>
          </a:xfrm>
          <a:prstGeom prst="rect">
            <a:avLst/>
          </a:prstGeom>
        </p:spPr>
      </p:pic>
      <p:pic>
        <p:nvPicPr>
          <p:cNvPr id="15" name="Picture 14"/>
          <p:cNvPicPr>
            <a:picLocks noChangeAspect="1"/>
          </p:cNvPicPr>
          <p:nvPr/>
        </p:nvPicPr>
        <p:blipFill>
          <a:blip r:embed="rId3"/>
          <a:stretch>
            <a:fillRect/>
          </a:stretch>
        </p:blipFill>
        <p:spPr>
          <a:xfrm>
            <a:off x="160020" y="1828799"/>
            <a:ext cx="8823960" cy="3886201"/>
          </a:xfrm>
          <a:prstGeom prst="rect">
            <a:avLst/>
          </a:prstGeom>
        </p:spPr>
      </p:pic>
      <p:sp>
        <p:nvSpPr>
          <p:cNvPr id="6" name="Flowchart: Process 5"/>
          <p:cNvSpPr/>
          <p:nvPr/>
        </p:nvSpPr>
        <p:spPr>
          <a:xfrm>
            <a:off x="685800" y="3990846"/>
            <a:ext cx="1752600" cy="1027706"/>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1: </a:t>
            </a:r>
            <a:r>
              <a:rPr lang="en-US" sz="1600" dirty="0" smtClean="0">
                <a:solidFill>
                  <a:schemeClr val="tx1"/>
                </a:solidFill>
                <a:latin typeface="Arial" panose="020B0604020202020204" pitchFamily="34" charset="0"/>
                <a:cs typeface="Arial" panose="020B0604020202020204" pitchFamily="34" charset="0"/>
              </a:rPr>
              <a:t>Click on desired  Segment ID to view details</a:t>
            </a:r>
            <a:endParaRPr lang="en-US" sz="1600" dirty="0">
              <a:solidFill>
                <a:schemeClr val="tx1"/>
              </a:solidFill>
              <a:latin typeface="Arial" panose="020B0604020202020204" pitchFamily="34" charset="0"/>
              <a:cs typeface="Arial" panose="020B0604020202020204" pitchFamily="34" charset="0"/>
            </a:endParaRPr>
          </a:p>
        </p:txBody>
      </p:sp>
      <p:sp>
        <p:nvSpPr>
          <p:cNvPr id="7" name="Up Arrow 6"/>
          <p:cNvSpPr/>
          <p:nvPr/>
        </p:nvSpPr>
        <p:spPr>
          <a:xfrm rot="2756459">
            <a:off x="2216073" y="3549473"/>
            <a:ext cx="405958" cy="590580"/>
          </a:xfrm>
          <a:prstGeom prst="upArrow">
            <a:avLst>
              <a:gd name="adj1" fmla="val 62970"/>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Process 7"/>
          <p:cNvSpPr/>
          <p:nvPr/>
        </p:nvSpPr>
        <p:spPr>
          <a:xfrm>
            <a:off x="716280" y="5515845"/>
            <a:ext cx="1722120" cy="961154"/>
          </a:xfrm>
          <a:prstGeom prst="flowChart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Step </a:t>
            </a:r>
            <a:r>
              <a:rPr lang="en-US" sz="1600" b="1" dirty="0" smtClean="0">
                <a:solidFill>
                  <a:schemeClr val="tx1"/>
                </a:solidFill>
                <a:latin typeface="Arial" panose="020B0604020202020204" pitchFamily="34" charset="0"/>
                <a:cs typeface="Arial" panose="020B0604020202020204" pitchFamily="34" charset="0"/>
              </a:rPr>
              <a:t>2: </a:t>
            </a:r>
            <a:r>
              <a:rPr lang="en-US" sz="1600" dirty="0" smtClean="0">
                <a:solidFill>
                  <a:schemeClr val="tx1"/>
                </a:solidFill>
                <a:latin typeface="Arial" panose="020B0604020202020204" pitchFamily="34" charset="0"/>
                <a:cs typeface="Arial" panose="020B0604020202020204" pitchFamily="34" charset="0"/>
              </a:rPr>
              <a:t>Click on “show Segment” to view details</a:t>
            </a:r>
            <a:endParaRPr lang="en-US" sz="1600" dirty="0">
              <a:solidFill>
                <a:schemeClr val="tx1"/>
              </a:solidFill>
              <a:latin typeface="Arial" panose="020B0604020202020204" pitchFamily="34" charset="0"/>
              <a:cs typeface="Arial" panose="020B0604020202020204" pitchFamily="34" charset="0"/>
            </a:endParaRPr>
          </a:p>
        </p:txBody>
      </p:sp>
      <p:sp>
        <p:nvSpPr>
          <p:cNvPr id="2" name="Right Arrow 1"/>
          <p:cNvSpPr/>
          <p:nvPr/>
        </p:nvSpPr>
        <p:spPr>
          <a:xfrm>
            <a:off x="2438400" y="6096000"/>
            <a:ext cx="1371600" cy="234218"/>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226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200" dirty="0" smtClean="0">
                <a:latin typeface="Arial" charset="0"/>
                <a:cs typeface="Arial" charset="0"/>
              </a:rPr>
              <a:t>DLMS Concepts Refresher (cont.)</a:t>
            </a:r>
          </a:p>
        </p:txBody>
      </p:sp>
      <p:sp>
        <p:nvSpPr>
          <p:cNvPr id="3" name="TextBox 2"/>
          <p:cNvSpPr txBox="1"/>
          <p:nvPr/>
        </p:nvSpPr>
        <p:spPr>
          <a:xfrm>
            <a:off x="457200" y="1439882"/>
            <a:ext cx="8229600" cy="3939540"/>
          </a:xfrm>
          <a:prstGeom prst="rect">
            <a:avLst/>
          </a:prstGeom>
          <a:noFill/>
        </p:spPr>
        <p:txBody>
          <a:bodyPr wrap="square" rtlCol="0">
            <a:spAutoFit/>
          </a:bodyPr>
          <a:lstStyle/>
          <a:p>
            <a:pPr>
              <a:spcAft>
                <a:spcPts val="600"/>
              </a:spcAft>
            </a:pPr>
            <a:r>
              <a:rPr lang="en-US" sz="2400" b="1" u="sng" dirty="0"/>
              <a:t>Electronic Data Interchange (EDI)</a:t>
            </a:r>
            <a:r>
              <a:rPr lang="en-US" sz="2400" dirty="0"/>
              <a:t>: The computer-to-computer interchange of strictly formatted messages that represent business documents</a:t>
            </a:r>
            <a:r>
              <a:rPr lang="en-US" sz="2400" dirty="0" smtClean="0"/>
              <a:t>.</a:t>
            </a:r>
            <a:endParaRPr lang="en-US" sz="2400" dirty="0"/>
          </a:p>
          <a:p>
            <a:pPr>
              <a:spcAft>
                <a:spcPts val="600"/>
              </a:spcAft>
            </a:pPr>
            <a:r>
              <a:rPr lang="en-US" sz="2400" b="1" u="sng" dirty="0" smtClean="0"/>
              <a:t>Transaction </a:t>
            </a:r>
            <a:r>
              <a:rPr lang="en-US" sz="2400" b="1" u="sng" dirty="0"/>
              <a:t>Set</a:t>
            </a:r>
            <a:r>
              <a:rPr lang="en-US" sz="2400" dirty="0"/>
              <a:t>: A group of data segments in a predefined sequence needed to provide all the data required to define a complete </a:t>
            </a:r>
            <a:r>
              <a:rPr lang="en-US" sz="2400" dirty="0" smtClean="0"/>
              <a:t>transaction.</a:t>
            </a:r>
          </a:p>
          <a:p>
            <a:pPr>
              <a:spcAft>
                <a:spcPts val="600"/>
              </a:spcAft>
            </a:pPr>
            <a:r>
              <a:rPr lang="en-US" sz="2400" b="1" u="sng" dirty="0" smtClean="0"/>
              <a:t>DLMS Implementation Convention (IC)</a:t>
            </a:r>
            <a:r>
              <a:rPr lang="en-US" sz="2400" dirty="0" smtClean="0"/>
              <a:t>: </a:t>
            </a:r>
            <a:r>
              <a:rPr lang="en-US" sz="2400" dirty="0" smtClean="0">
                <a:latin typeface="Arial" pitchFamily="34" charset="0"/>
              </a:rPr>
              <a:t>The </a:t>
            </a:r>
            <a:r>
              <a:rPr lang="en-US" sz="2400" dirty="0">
                <a:latin typeface="Arial" pitchFamily="34" charset="0"/>
              </a:rPr>
              <a:t>tailoring of a broad transaction </a:t>
            </a:r>
            <a:r>
              <a:rPr lang="en-US" sz="2400" dirty="0" smtClean="0">
                <a:latin typeface="Arial" pitchFamily="34" charset="0"/>
              </a:rPr>
              <a:t>set standard </a:t>
            </a:r>
            <a:r>
              <a:rPr lang="en-US" sz="2400" dirty="0">
                <a:latin typeface="Arial" pitchFamily="34" charset="0"/>
              </a:rPr>
              <a:t>through the insertion of business rules that give it a specific business context for DOD trading partner usage.</a:t>
            </a:r>
            <a:endParaRPr lang="en-US" sz="2400" dirty="0" smtClean="0"/>
          </a:p>
        </p:txBody>
      </p:sp>
    </p:spTree>
    <p:extLst>
      <p:ext uri="{BB962C8B-B14F-4D97-AF65-F5344CB8AC3E}">
        <p14:creationId xmlns:p14="http://schemas.microsoft.com/office/powerpoint/2010/main" val="2395603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152400" y="303073"/>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X12 Segment Details</a:t>
            </a:r>
            <a:endParaRPr lang="en-US" altLang="en-US" dirty="0" smtClean="0">
              <a:latin typeface="Arial" charset="0"/>
              <a:cs typeface="Arial" charset="0"/>
            </a:endParaRPr>
          </a:p>
        </p:txBody>
      </p:sp>
      <p:sp>
        <p:nvSpPr>
          <p:cNvPr id="14" name="Rectangle 13"/>
          <p:cNvSpPr/>
          <p:nvPr/>
        </p:nvSpPr>
        <p:spPr>
          <a:xfrm>
            <a:off x="160020" y="933271"/>
            <a:ext cx="8823960" cy="830997"/>
          </a:xfrm>
          <a:prstGeom prst="rect">
            <a:avLst/>
          </a:prstGeom>
        </p:spPr>
        <p:txBody>
          <a:bodyPr wrap="square">
            <a:spAutoFit/>
          </a:bodyPr>
          <a:lstStyle/>
          <a:p>
            <a:r>
              <a:rPr lang="en-US" sz="1600" dirty="0"/>
              <a:t>The X12 </a:t>
            </a:r>
            <a:r>
              <a:rPr lang="en-US" sz="1600" dirty="0" smtClean="0"/>
              <a:t>Segment </a:t>
            </a:r>
            <a:r>
              <a:rPr lang="en-US" sz="1600" dirty="0"/>
              <a:t>details </a:t>
            </a:r>
            <a:r>
              <a:rPr lang="en-US" sz="1600" dirty="0" smtClean="0"/>
              <a:t>provides </a:t>
            </a:r>
            <a:r>
              <a:rPr lang="en-US" sz="1600" dirty="0"/>
              <a:t>an abbreviated </a:t>
            </a:r>
            <a:r>
              <a:rPr lang="en-US" sz="1600" dirty="0" smtClean="0"/>
              <a:t>view of the DLMS </a:t>
            </a:r>
            <a:r>
              <a:rPr lang="en-US" sz="1600" dirty="0"/>
              <a:t>transactions </a:t>
            </a:r>
            <a:r>
              <a:rPr lang="en-US" sz="1600" dirty="0" smtClean="0"/>
              <a:t>that are </a:t>
            </a:r>
            <a:r>
              <a:rPr lang="en-US" sz="1600" dirty="0"/>
              <a:t>associated </a:t>
            </a:r>
            <a:r>
              <a:rPr lang="en-US" sz="1600" dirty="0" smtClean="0"/>
              <a:t>with the segments</a:t>
            </a:r>
            <a:r>
              <a:rPr lang="en-US" sz="1600" dirty="0"/>
              <a:t>. </a:t>
            </a:r>
            <a:r>
              <a:rPr lang="en-US" sz="1600" dirty="0" smtClean="0"/>
              <a:t>The X12 data elements that </a:t>
            </a:r>
            <a:r>
              <a:rPr lang="en-US" sz="1600" dirty="0"/>
              <a:t>are </a:t>
            </a:r>
            <a:r>
              <a:rPr lang="en-US" sz="1600" dirty="0" smtClean="0"/>
              <a:t>used under the segment are also listed.</a:t>
            </a:r>
            <a:endParaRPr lang="en-US" sz="1600" dirty="0"/>
          </a:p>
        </p:txBody>
      </p:sp>
      <p:pic>
        <p:nvPicPr>
          <p:cNvPr id="2" name="Picture 1"/>
          <p:cNvPicPr>
            <a:picLocks noChangeAspect="1"/>
          </p:cNvPicPr>
          <p:nvPr/>
        </p:nvPicPr>
        <p:blipFill>
          <a:blip r:embed="rId2"/>
          <a:stretch>
            <a:fillRect/>
          </a:stretch>
        </p:blipFill>
        <p:spPr>
          <a:xfrm>
            <a:off x="0" y="2209800"/>
            <a:ext cx="8983980" cy="4128976"/>
          </a:xfrm>
          <a:prstGeom prst="rect">
            <a:avLst/>
          </a:prstGeom>
        </p:spPr>
      </p:pic>
    </p:spTree>
    <p:extLst>
      <p:ext uri="{BB962C8B-B14F-4D97-AF65-F5344CB8AC3E}">
        <p14:creationId xmlns:p14="http://schemas.microsoft.com/office/powerpoint/2010/main" val="1974862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Browse DLMS Changes</a:t>
            </a:r>
            <a:endParaRPr lang="en-US" altLang="en-US" dirty="0" smtClean="0">
              <a:latin typeface="Arial" charset="0"/>
              <a:cs typeface="Arial" charset="0"/>
            </a:endParaRPr>
          </a:p>
        </p:txBody>
      </p:sp>
      <p:sp>
        <p:nvSpPr>
          <p:cNvPr id="2" name="TextBox 1"/>
          <p:cNvSpPr txBox="1"/>
          <p:nvPr/>
        </p:nvSpPr>
        <p:spPr>
          <a:xfrm>
            <a:off x="152400" y="1112520"/>
            <a:ext cx="8610600" cy="830997"/>
          </a:xfrm>
          <a:prstGeom prst="rect">
            <a:avLst/>
          </a:prstGeom>
          <a:noFill/>
        </p:spPr>
        <p:txBody>
          <a:bodyPr wrap="square" rtlCol="0">
            <a:spAutoFit/>
          </a:bodyPr>
          <a:lstStyle/>
          <a:p>
            <a:r>
              <a:rPr lang="en-US" sz="1600" dirty="0"/>
              <a:t>A user may browse a listing of proposed and approved DLMS changes in LOGDRMS. Updates per a specific DLMS Change Number are captured in its change report</a:t>
            </a:r>
            <a:r>
              <a:rPr lang="en-US" sz="1600" dirty="0" smtClean="0"/>
              <a:t>. </a:t>
            </a:r>
            <a:r>
              <a:rPr lang="en-US" sz="1600" b="1" dirty="0" smtClean="0"/>
              <a:t>This functionality is currently not available at this time.</a:t>
            </a:r>
            <a:endParaRPr lang="en-US" sz="1600" b="1" dirty="0"/>
          </a:p>
        </p:txBody>
      </p:sp>
    </p:spTree>
    <p:extLst>
      <p:ext uri="{BB962C8B-B14F-4D97-AF65-F5344CB8AC3E}">
        <p14:creationId xmlns:p14="http://schemas.microsoft.com/office/powerpoint/2010/main" val="4156868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457200" y="39624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Questions?</a:t>
            </a:r>
            <a:endParaRPr lang="en-US" altLang="en-US" dirty="0" smtClean="0">
              <a:latin typeface="Arial" charset="0"/>
              <a:cs typeface="Arial" charset="0"/>
            </a:endParaRPr>
          </a:p>
        </p:txBody>
      </p:sp>
    </p:spTree>
    <p:extLst>
      <p:ext uri="{BB962C8B-B14F-4D97-AF65-F5344CB8AC3E}">
        <p14:creationId xmlns:p14="http://schemas.microsoft.com/office/powerpoint/2010/main" val="980334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bwMode="auto">
          <a:xfrm>
            <a:off x="457200" y="4572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b="1">
                <a:solidFill>
                  <a:schemeClr val="tx1"/>
                </a:solidFill>
                <a:latin typeface="Arial" pitchFamily="34" charset="0"/>
                <a:cs typeface="Arial" pitchFamily="34" charset="0"/>
              </a:defRPr>
            </a:lvl2pPr>
            <a:lvl3pPr algn="ctr" rtl="0" eaLnBrk="0" fontAlgn="base" hangingPunct="0">
              <a:spcBef>
                <a:spcPct val="0"/>
              </a:spcBef>
              <a:spcAft>
                <a:spcPct val="0"/>
              </a:spcAft>
              <a:defRPr sz="3600" b="1">
                <a:solidFill>
                  <a:schemeClr val="tx1"/>
                </a:solidFill>
                <a:latin typeface="Arial" pitchFamily="34" charset="0"/>
                <a:cs typeface="Arial" pitchFamily="34" charset="0"/>
              </a:defRPr>
            </a:lvl3pPr>
            <a:lvl4pPr algn="ctr" rtl="0" eaLnBrk="0" fontAlgn="base" hangingPunct="0">
              <a:spcBef>
                <a:spcPct val="0"/>
              </a:spcBef>
              <a:spcAft>
                <a:spcPct val="0"/>
              </a:spcAft>
              <a:defRPr sz="3600" b="1">
                <a:solidFill>
                  <a:schemeClr val="tx1"/>
                </a:solidFill>
                <a:latin typeface="Arial" pitchFamily="34" charset="0"/>
                <a:cs typeface="Arial" pitchFamily="34" charset="0"/>
              </a:defRPr>
            </a:lvl4pPr>
            <a:lvl5pPr algn="ctr" rtl="0" eaLnBrk="0" fontAlgn="base" hangingPunct="0">
              <a:spcBef>
                <a:spcPct val="0"/>
              </a:spcBef>
              <a:spcAft>
                <a:spcPct val="0"/>
              </a:spcAft>
              <a:defRPr sz="3600" b="1">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en-US" sz="3200" dirty="0" smtClean="0">
                <a:latin typeface="Arial" charset="0"/>
                <a:cs typeface="Arial" charset="0"/>
              </a:rPr>
              <a:t>DLMS </a:t>
            </a:r>
            <a:r>
              <a:rPr lang="en-US" altLang="en-US" sz="3200" dirty="0">
                <a:latin typeface="Arial" charset="0"/>
                <a:cs typeface="Arial" charset="0"/>
              </a:rPr>
              <a:t>Concepts Refresher (cont.)</a:t>
            </a:r>
            <a:endParaRPr lang="en-US" altLang="en-US" sz="3200" dirty="0" smtClean="0">
              <a:latin typeface="Arial" charset="0"/>
              <a:cs typeface="Arial" charset="0"/>
            </a:endParaRPr>
          </a:p>
        </p:txBody>
      </p:sp>
      <p:sp>
        <p:nvSpPr>
          <p:cNvPr id="3" name="TextBox 2"/>
          <p:cNvSpPr txBox="1"/>
          <p:nvPr/>
        </p:nvSpPr>
        <p:spPr>
          <a:xfrm>
            <a:off x="457200" y="1111508"/>
            <a:ext cx="8229600" cy="4832092"/>
          </a:xfrm>
          <a:prstGeom prst="rect">
            <a:avLst/>
          </a:prstGeom>
          <a:noFill/>
        </p:spPr>
        <p:txBody>
          <a:bodyPr wrap="square" rtlCol="0">
            <a:spAutoFit/>
          </a:bodyPr>
          <a:lstStyle/>
          <a:p>
            <a:pPr>
              <a:spcAft>
                <a:spcPts val="600"/>
              </a:spcAft>
            </a:pPr>
            <a:r>
              <a:rPr lang="en-US" sz="2400" b="1" u="sng" dirty="0"/>
              <a:t>Data Segment</a:t>
            </a:r>
            <a:r>
              <a:rPr lang="en-US" sz="2400" dirty="0"/>
              <a:t>: An intermediate unit of information in a transaction set, composed of a unique segment ID and one or more logically related data elements.</a:t>
            </a:r>
          </a:p>
          <a:p>
            <a:pPr>
              <a:spcAft>
                <a:spcPts val="600"/>
              </a:spcAft>
            </a:pPr>
            <a:r>
              <a:rPr lang="en-US" sz="2400" b="1" u="sng" dirty="0" smtClean="0"/>
              <a:t>Data Element</a:t>
            </a:r>
            <a:r>
              <a:rPr lang="en-US" sz="2400" dirty="0" smtClean="0"/>
              <a:t>: The </a:t>
            </a:r>
            <a:r>
              <a:rPr lang="en-US" sz="2400" dirty="0"/>
              <a:t>smallest named unit of information in the </a:t>
            </a:r>
            <a:r>
              <a:rPr lang="en-US" sz="2400" dirty="0" smtClean="0"/>
              <a:t>standard and </a:t>
            </a:r>
            <a:r>
              <a:rPr lang="en-US" sz="2400" dirty="0"/>
              <a:t>can represent a code, a value, or text</a:t>
            </a:r>
            <a:r>
              <a:rPr lang="en-US" sz="2400" dirty="0" smtClean="0"/>
              <a:t>.</a:t>
            </a:r>
          </a:p>
          <a:p>
            <a:pPr>
              <a:spcAft>
                <a:spcPts val="600"/>
              </a:spcAft>
              <a:tabLst>
                <a:tab pos="463550" algn="l"/>
              </a:tabLst>
            </a:pPr>
            <a:r>
              <a:rPr lang="en-US" sz="2400" dirty="0"/>
              <a:t>		</a:t>
            </a:r>
            <a:r>
              <a:rPr lang="en-US" sz="2400" b="1" i="1" dirty="0" smtClean="0"/>
              <a:t>X12 Data Element</a:t>
            </a:r>
            <a:r>
              <a:rPr lang="en-US" sz="2400" dirty="0" smtClean="0"/>
              <a:t>: The syntactical element of the X12 EDI standard used to provide content or transaction processing information.</a:t>
            </a:r>
          </a:p>
          <a:p>
            <a:pPr>
              <a:spcAft>
                <a:spcPts val="600"/>
              </a:spcAft>
              <a:tabLst>
                <a:tab pos="463550" algn="l"/>
              </a:tabLst>
            </a:pPr>
            <a:r>
              <a:rPr lang="en-US" sz="2400" b="1" i="1" dirty="0" smtClean="0"/>
              <a:t>		DLMS </a:t>
            </a:r>
            <a:r>
              <a:rPr lang="en-US" sz="2400" b="1" i="1" dirty="0"/>
              <a:t>Data Element</a:t>
            </a:r>
            <a:r>
              <a:rPr lang="en-US" sz="2400" dirty="0"/>
              <a:t>: The DoD functional element needed for a business process.</a:t>
            </a:r>
          </a:p>
          <a:p>
            <a:pPr>
              <a:spcAft>
                <a:spcPts val="600"/>
              </a:spcAft>
              <a:tabLst>
                <a:tab pos="463550" algn="l"/>
              </a:tabLst>
            </a:pPr>
            <a:r>
              <a:rPr lang="en-US" sz="2400" b="1" u="sng" dirty="0" smtClean="0"/>
              <a:t>DLMS Qualifier</a:t>
            </a:r>
            <a:r>
              <a:rPr lang="en-US" sz="2400" dirty="0" smtClean="0"/>
              <a:t>: A code list maintained by DLMS, or other stakeholder, outside the X12 standard.</a:t>
            </a:r>
          </a:p>
        </p:txBody>
      </p:sp>
    </p:spTree>
    <p:extLst>
      <p:ext uri="{BB962C8B-B14F-4D97-AF65-F5344CB8AC3E}">
        <p14:creationId xmlns:p14="http://schemas.microsoft.com/office/powerpoint/2010/main" val="1076206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dirty="0"/>
          </a:p>
        </p:txBody>
      </p:sp>
      <p:sp>
        <p:nvSpPr>
          <p:cNvPr id="921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dirty="0"/>
          </a:p>
        </p:txBody>
      </p:sp>
      <p:sp>
        <p:nvSpPr>
          <p:cNvPr id="9220" name="Rectangle 4"/>
          <p:cNvSpPr>
            <a:spLocks noGrp="1" noChangeArrowheads="1"/>
          </p:cNvSpPr>
          <p:nvPr>
            <p:ph type="title"/>
          </p:nvPr>
        </p:nvSpPr>
        <p:spPr>
          <a:xfrm>
            <a:off x="0" y="355603"/>
            <a:ext cx="9144000" cy="1098550"/>
          </a:xfrm>
          <a:noFill/>
        </p:spPr>
        <p:txBody>
          <a:bodyPr lIns="90488" tIns="44450" rIns="90488" bIns="44450"/>
          <a:lstStyle/>
          <a:p>
            <a:r>
              <a:rPr lang="en-US" sz="3200" dirty="0" smtClean="0"/>
              <a:t>Transaction Set Detail</a:t>
            </a:r>
            <a:br>
              <a:rPr lang="en-US" sz="3200" dirty="0" smtClean="0"/>
            </a:br>
            <a:r>
              <a:rPr lang="en-US" sz="3200" dirty="0" smtClean="0"/>
              <a:t>Hierarchy of Relationship</a:t>
            </a:r>
          </a:p>
        </p:txBody>
      </p:sp>
      <p:grpSp>
        <p:nvGrpSpPr>
          <p:cNvPr id="4" name="Group 3"/>
          <p:cNvGrpSpPr/>
          <p:nvPr/>
        </p:nvGrpSpPr>
        <p:grpSpPr>
          <a:xfrm>
            <a:off x="1834197" y="1726053"/>
            <a:ext cx="5251450" cy="4522347"/>
            <a:chOff x="1834197" y="1726053"/>
            <a:chExt cx="5251450" cy="4522347"/>
          </a:xfrm>
        </p:grpSpPr>
        <p:grpSp>
          <p:nvGrpSpPr>
            <p:cNvPr id="18" name="Group 5"/>
            <p:cNvGrpSpPr>
              <a:grpSpLocks/>
            </p:cNvGrpSpPr>
            <p:nvPr/>
          </p:nvGrpSpPr>
          <p:grpSpPr bwMode="auto">
            <a:xfrm>
              <a:off x="1834197" y="1726053"/>
              <a:ext cx="5251450" cy="2597652"/>
              <a:chOff x="1218" y="1455"/>
              <a:chExt cx="3308" cy="1737"/>
            </a:xfrm>
          </p:grpSpPr>
          <p:grpSp>
            <p:nvGrpSpPr>
              <p:cNvPr id="19" name="Group 6"/>
              <p:cNvGrpSpPr>
                <a:grpSpLocks/>
              </p:cNvGrpSpPr>
              <p:nvPr/>
            </p:nvGrpSpPr>
            <p:grpSpPr bwMode="auto">
              <a:xfrm>
                <a:off x="1218" y="1455"/>
                <a:ext cx="3308" cy="984"/>
                <a:chOff x="1218" y="1455"/>
                <a:chExt cx="3308" cy="984"/>
              </a:xfrm>
            </p:grpSpPr>
            <p:sp>
              <p:nvSpPr>
                <p:cNvPr id="29" name="Freeform 7"/>
                <p:cNvSpPr>
                  <a:spLocks/>
                </p:cNvSpPr>
                <p:nvPr/>
              </p:nvSpPr>
              <p:spPr bwMode="auto">
                <a:xfrm>
                  <a:off x="1272" y="1531"/>
                  <a:ext cx="3254" cy="908"/>
                </a:xfrm>
                <a:custGeom>
                  <a:avLst/>
                  <a:gdLst>
                    <a:gd name="T0" fmla="*/ 3107 w 3254"/>
                    <a:gd name="T1" fmla="*/ 0 h 908"/>
                    <a:gd name="T2" fmla="*/ 3118 w 3254"/>
                    <a:gd name="T3" fmla="*/ 0 h 908"/>
                    <a:gd name="T4" fmla="*/ 3137 w 3254"/>
                    <a:gd name="T5" fmla="*/ 1 h 908"/>
                    <a:gd name="T6" fmla="*/ 3158 w 3254"/>
                    <a:gd name="T7" fmla="*/ 6 h 908"/>
                    <a:gd name="T8" fmla="*/ 3177 w 3254"/>
                    <a:gd name="T9" fmla="*/ 14 h 908"/>
                    <a:gd name="T10" fmla="*/ 3195 w 3254"/>
                    <a:gd name="T11" fmla="*/ 22 h 908"/>
                    <a:gd name="T12" fmla="*/ 3211 w 3254"/>
                    <a:gd name="T13" fmla="*/ 33 h 908"/>
                    <a:gd name="T14" fmla="*/ 3225 w 3254"/>
                    <a:gd name="T15" fmla="*/ 44 h 908"/>
                    <a:gd name="T16" fmla="*/ 3235 w 3254"/>
                    <a:gd name="T17" fmla="*/ 58 h 908"/>
                    <a:gd name="T18" fmla="*/ 3244 w 3254"/>
                    <a:gd name="T19" fmla="*/ 72 h 908"/>
                    <a:gd name="T20" fmla="*/ 3248 w 3254"/>
                    <a:gd name="T21" fmla="*/ 88 h 908"/>
                    <a:gd name="T22" fmla="*/ 3253 w 3254"/>
                    <a:gd name="T23" fmla="*/ 102 h 908"/>
                    <a:gd name="T24" fmla="*/ 3253 w 3254"/>
                    <a:gd name="T25" fmla="*/ 553 h 908"/>
                    <a:gd name="T26" fmla="*/ 3253 w 3254"/>
                    <a:gd name="T27" fmla="*/ 562 h 908"/>
                    <a:gd name="T28" fmla="*/ 3248 w 3254"/>
                    <a:gd name="T29" fmla="*/ 577 h 908"/>
                    <a:gd name="T30" fmla="*/ 3239 w 3254"/>
                    <a:gd name="T31" fmla="*/ 592 h 908"/>
                    <a:gd name="T32" fmla="*/ 3231 w 3254"/>
                    <a:gd name="T33" fmla="*/ 607 h 908"/>
                    <a:gd name="T34" fmla="*/ 3217 w 3254"/>
                    <a:gd name="T35" fmla="*/ 618 h 908"/>
                    <a:gd name="T36" fmla="*/ 3204 w 3254"/>
                    <a:gd name="T37" fmla="*/ 631 h 908"/>
                    <a:gd name="T38" fmla="*/ 3185 w 3254"/>
                    <a:gd name="T39" fmla="*/ 641 h 908"/>
                    <a:gd name="T40" fmla="*/ 3168 w 3254"/>
                    <a:gd name="T41" fmla="*/ 649 h 908"/>
                    <a:gd name="T42" fmla="*/ 3150 w 3254"/>
                    <a:gd name="T43" fmla="*/ 653 h 908"/>
                    <a:gd name="T44" fmla="*/ 3129 w 3254"/>
                    <a:gd name="T45" fmla="*/ 656 h 908"/>
                    <a:gd name="T46" fmla="*/ 3107 w 3254"/>
                    <a:gd name="T47" fmla="*/ 658 h 908"/>
                    <a:gd name="T48" fmla="*/ 1834 w 3254"/>
                    <a:gd name="T49" fmla="*/ 658 h 908"/>
                    <a:gd name="T50" fmla="*/ 1834 w 3254"/>
                    <a:gd name="T51" fmla="*/ 747 h 908"/>
                    <a:gd name="T52" fmla="*/ 2033 w 3254"/>
                    <a:gd name="T53" fmla="*/ 747 h 908"/>
                    <a:gd name="T54" fmla="*/ 1628 w 3254"/>
                    <a:gd name="T55" fmla="*/ 907 h 908"/>
                    <a:gd name="T56" fmla="*/ 1221 w 3254"/>
                    <a:gd name="T57" fmla="*/ 747 h 908"/>
                    <a:gd name="T58" fmla="*/ 1427 w 3254"/>
                    <a:gd name="T59" fmla="*/ 747 h 908"/>
                    <a:gd name="T60" fmla="*/ 1427 w 3254"/>
                    <a:gd name="T61" fmla="*/ 658 h 908"/>
                    <a:gd name="T62" fmla="*/ 145 w 3254"/>
                    <a:gd name="T63" fmla="*/ 658 h 908"/>
                    <a:gd name="T64" fmla="*/ 134 w 3254"/>
                    <a:gd name="T65" fmla="*/ 658 h 908"/>
                    <a:gd name="T66" fmla="*/ 114 w 3254"/>
                    <a:gd name="T67" fmla="*/ 656 h 908"/>
                    <a:gd name="T68" fmla="*/ 93 w 3254"/>
                    <a:gd name="T69" fmla="*/ 650 h 908"/>
                    <a:gd name="T70" fmla="*/ 76 w 3254"/>
                    <a:gd name="T71" fmla="*/ 646 h 908"/>
                    <a:gd name="T72" fmla="*/ 57 w 3254"/>
                    <a:gd name="T73" fmla="*/ 636 h 908"/>
                    <a:gd name="T74" fmla="*/ 41 w 3254"/>
                    <a:gd name="T75" fmla="*/ 625 h 908"/>
                    <a:gd name="T76" fmla="*/ 27 w 3254"/>
                    <a:gd name="T77" fmla="*/ 612 h 908"/>
                    <a:gd name="T78" fmla="*/ 17 w 3254"/>
                    <a:gd name="T79" fmla="*/ 600 h 908"/>
                    <a:gd name="T80" fmla="*/ 10 w 3254"/>
                    <a:gd name="T81" fmla="*/ 583 h 908"/>
                    <a:gd name="T82" fmla="*/ 4 w 3254"/>
                    <a:gd name="T83" fmla="*/ 570 h 908"/>
                    <a:gd name="T84" fmla="*/ 0 w 3254"/>
                    <a:gd name="T85" fmla="*/ 553 h 908"/>
                    <a:gd name="T86" fmla="*/ 0 w 3254"/>
                    <a:gd name="T87" fmla="*/ 102 h 908"/>
                    <a:gd name="T88" fmla="*/ 0 w 3254"/>
                    <a:gd name="T89" fmla="*/ 96 h 908"/>
                    <a:gd name="T90" fmla="*/ 5 w 3254"/>
                    <a:gd name="T91" fmla="*/ 80 h 908"/>
                    <a:gd name="T92" fmla="*/ 14 w 3254"/>
                    <a:gd name="T93" fmla="*/ 64 h 908"/>
                    <a:gd name="T94" fmla="*/ 21 w 3254"/>
                    <a:gd name="T95" fmla="*/ 52 h 908"/>
                    <a:gd name="T96" fmla="*/ 34 w 3254"/>
                    <a:gd name="T97" fmla="*/ 37 h 908"/>
                    <a:gd name="T98" fmla="*/ 50 w 3254"/>
                    <a:gd name="T99" fmla="*/ 27 h 908"/>
                    <a:gd name="T100" fmla="*/ 65 w 3254"/>
                    <a:gd name="T101" fmla="*/ 17 h 908"/>
                    <a:gd name="T102" fmla="*/ 84 w 3254"/>
                    <a:gd name="T103" fmla="*/ 9 h 908"/>
                    <a:gd name="T104" fmla="*/ 106 w 3254"/>
                    <a:gd name="T105" fmla="*/ 3 h 908"/>
                    <a:gd name="T106" fmla="*/ 124 w 3254"/>
                    <a:gd name="T107" fmla="*/ 0 h 908"/>
                    <a:gd name="T108" fmla="*/ 145 w 3254"/>
                    <a:gd name="T109" fmla="*/ 0 h 908"/>
                    <a:gd name="T110" fmla="*/ 3107 w 3254"/>
                    <a:gd name="T111" fmla="*/ 0 h 9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54"/>
                    <a:gd name="T169" fmla="*/ 0 h 908"/>
                    <a:gd name="T170" fmla="*/ 3254 w 3254"/>
                    <a:gd name="T171" fmla="*/ 908 h 9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54" h="908">
                      <a:moveTo>
                        <a:pt x="3107" y="0"/>
                      </a:moveTo>
                      <a:lnTo>
                        <a:pt x="3118" y="0"/>
                      </a:lnTo>
                      <a:lnTo>
                        <a:pt x="3137" y="1"/>
                      </a:lnTo>
                      <a:lnTo>
                        <a:pt x="3158" y="6"/>
                      </a:lnTo>
                      <a:lnTo>
                        <a:pt x="3177" y="14"/>
                      </a:lnTo>
                      <a:lnTo>
                        <a:pt x="3195" y="22"/>
                      </a:lnTo>
                      <a:lnTo>
                        <a:pt x="3211" y="33"/>
                      </a:lnTo>
                      <a:lnTo>
                        <a:pt x="3225" y="44"/>
                      </a:lnTo>
                      <a:lnTo>
                        <a:pt x="3235" y="58"/>
                      </a:lnTo>
                      <a:lnTo>
                        <a:pt x="3244" y="72"/>
                      </a:lnTo>
                      <a:lnTo>
                        <a:pt x="3248" y="88"/>
                      </a:lnTo>
                      <a:lnTo>
                        <a:pt x="3253" y="102"/>
                      </a:lnTo>
                      <a:lnTo>
                        <a:pt x="3253" y="553"/>
                      </a:lnTo>
                      <a:lnTo>
                        <a:pt x="3253" y="562"/>
                      </a:lnTo>
                      <a:lnTo>
                        <a:pt x="3248" y="577"/>
                      </a:lnTo>
                      <a:lnTo>
                        <a:pt x="3239" y="592"/>
                      </a:lnTo>
                      <a:lnTo>
                        <a:pt x="3231" y="607"/>
                      </a:lnTo>
                      <a:lnTo>
                        <a:pt x="3217" y="618"/>
                      </a:lnTo>
                      <a:lnTo>
                        <a:pt x="3204" y="631"/>
                      </a:lnTo>
                      <a:lnTo>
                        <a:pt x="3185" y="641"/>
                      </a:lnTo>
                      <a:lnTo>
                        <a:pt x="3168" y="649"/>
                      </a:lnTo>
                      <a:lnTo>
                        <a:pt x="3150" y="653"/>
                      </a:lnTo>
                      <a:lnTo>
                        <a:pt x="3129" y="656"/>
                      </a:lnTo>
                      <a:lnTo>
                        <a:pt x="3107" y="658"/>
                      </a:lnTo>
                      <a:lnTo>
                        <a:pt x="1834" y="658"/>
                      </a:lnTo>
                      <a:lnTo>
                        <a:pt x="1834" y="747"/>
                      </a:lnTo>
                      <a:lnTo>
                        <a:pt x="2033" y="747"/>
                      </a:lnTo>
                      <a:lnTo>
                        <a:pt x="1628" y="907"/>
                      </a:lnTo>
                      <a:lnTo>
                        <a:pt x="1221" y="747"/>
                      </a:lnTo>
                      <a:lnTo>
                        <a:pt x="1427" y="747"/>
                      </a:lnTo>
                      <a:lnTo>
                        <a:pt x="1427" y="658"/>
                      </a:lnTo>
                      <a:lnTo>
                        <a:pt x="145" y="658"/>
                      </a:lnTo>
                      <a:lnTo>
                        <a:pt x="134" y="658"/>
                      </a:lnTo>
                      <a:lnTo>
                        <a:pt x="114" y="656"/>
                      </a:lnTo>
                      <a:lnTo>
                        <a:pt x="93" y="650"/>
                      </a:lnTo>
                      <a:lnTo>
                        <a:pt x="76" y="646"/>
                      </a:lnTo>
                      <a:lnTo>
                        <a:pt x="57" y="636"/>
                      </a:lnTo>
                      <a:lnTo>
                        <a:pt x="41" y="625"/>
                      </a:lnTo>
                      <a:lnTo>
                        <a:pt x="27" y="612"/>
                      </a:lnTo>
                      <a:lnTo>
                        <a:pt x="17" y="600"/>
                      </a:lnTo>
                      <a:lnTo>
                        <a:pt x="10" y="583"/>
                      </a:lnTo>
                      <a:lnTo>
                        <a:pt x="4" y="570"/>
                      </a:lnTo>
                      <a:lnTo>
                        <a:pt x="0" y="553"/>
                      </a:lnTo>
                      <a:lnTo>
                        <a:pt x="0" y="102"/>
                      </a:lnTo>
                      <a:lnTo>
                        <a:pt x="0" y="96"/>
                      </a:lnTo>
                      <a:lnTo>
                        <a:pt x="5" y="80"/>
                      </a:lnTo>
                      <a:lnTo>
                        <a:pt x="14" y="64"/>
                      </a:lnTo>
                      <a:lnTo>
                        <a:pt x="21" y="52"/>
                      </a:lnTo>
                      <a:lnTo>
                        <a:pt x="34" y="37"/>
                      </a:lnTo>
                      <a:lnTo>
                        <a:pt x="50" y="27"/>
                      </a:lnTo>
                      <a:lnTo>
                        <a:pt x="65" y="17"/>
                      </a:lnTo>
                      <a:lnTo>
                        <a:pt x="84" y="9"/>
                      </a:lnTo>
                      <a:lnTo>
                        <a:pt x="106" y="3"/>
                      </a:lnTo>
                      <a:lnTo>
                        <a:pt x="124" y="0"/>
                      </a:lnTo>
                      <a:lnTo>
                        <a:pt x="145" y="0"/>
                      </a:lnTo>
                      <a:lnTo>
                        <a:pt x="310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dirty="0"/>
                </a:p>
              </p:txBody>
            </p:sp>
            <p:sp>
              <p:nvSpPr>
                <p:cNvPr id="30" name="Freeform 8"/>
                <p:cNvSpPr>
                  <a:spLocks/>
                </p:cNvSpPr>
                <p:nvPr/>
              </p:nvSpPr>
              <p:spPr bwMode="auto">
                <a:xfrm>
                  <a:off x="1218" y="1455"/>
                  <a:ext cx="3251" cy="910"/>
                </a:xfrm>
                <a:custGeom>
                  <a:avLst/>
                  <a:gdLst>
                    <a:gd name="T0" fmla="*/ 3105 w 3251"/>
                    <a:gd name="T1" fmla="*/ 0 h 910"/>
                    <a:gd name="T2" fmla="*/ 3116 w 3251"/>
                    <a:gd name="T3" fmla="*/ 0 h 910"/>
                    <a:gd name="T4" fmla="*/ 3137 w 3251"/>
                    <a:gd name="T5" fmla="*/ 3 h 910"/>
                    <a:gd name="T6" fmla="*/ 3158 w 3251"/>
                    <a:gd name="T7" fmla="*/ 8 h 910"/>
                    <a:gd name="T8" fmla="*/ 3175 w 3251"/>
                    <a:gd name="T9" fmla="*/ 14 h 910"/>
                    <a:gd name="T10" fmla="*/ 3195 w 3251"/>
                    <a:gd name="T11" fmla="*/ 24 h 910"/>
                    <a:gd name="T12" fmla="*/ 3209 w 3251"/>
                    <a:gd name="T13" fmla="*/ 35 h 910"/>
                    <a:gd name="T14" fmla="*/ 3223 w 3251"/>
                    <a:gd name="T15" fmla="*/ 46 h 910"/>
                    <a:gd name="T16" fmla="*/ 3235 w 3251"/>
                    <a:gd name="T17" fmla="*/ 60 h 910"/>
                    <a:gd name="T18" fmla="*/ 3243 w 3251"/>
                    <a:gd name="T19" fmla="*/ 74 h 910"/>
                    <a:gd name="T20" fmla="*/ 3246 w 3251"/>
                    <a:gd name="T21" fmla="*/ 90 h 910"/>
                    <a:gd name="T22" fmla="*/ 3250 w 3251"/>
                    <a:gd name="T23" fmla="*/ 104 h 910"/>
                    <a:gd name="T24" fmla="*/ 3250 w 3251"/>
                    <a:gd name="T25" fmla="*/ 555 h 910"/>
                    <a:gd name="T26" fmla="*/ 3250 w 3251"/>
                    <a:gd name="T27" fmla="*/ 563 h 910"/>
                    <a:gd name="T28" fmla="*/ 3246 w 3251"/>
                    <a:gd name="T29" fmla="*/ 579 h 910"/>
                    <a:gd name="T30" fmla="*/ 3239 w 3251"/>
                    <a:gd name="T31" fmla="*/ 595 h 910"/>
                    <a:gd name="T32" fmla="*/ 3229 w 3251"/>
                    <a:gd name="T33" fmla="*/ 609 h 910"/>
                    <a:gd name="T34" fmla="*/ 3218 w 3251"/>
                    <a:gd name="T35" fmla="*/ 620 h 910"/>
                    <a:gd name="T36" fmla="*/ 3202 w 3251"/>
                    <a:gd name="T37" fmla="*/ 633 h 910"/>
                    <a:gd name="T38" fmla="*/ 3185 w 3251"/>
                    <a:gd name="T39" fmla="*/ 643 h 910"/>
                    <a:gd name="T40" fmla="*/ 3166 w 3251"/>
                    <a:gd name="T41" fmla="*/ 650 h 910"/>
                    <a:gd name="T42" fmla="*/ 3147 w 3251"/>
                    <a:gd name="T43" fmla="*/ 656 h 910"/>
                    <a:gd name="T44" fmla="*/ 3126 w 3251"/>
                    <a:gd name="T45" fmla="*/ 659 h 910"/>
                    <a:gd name="T46" fmla="*/ 3105 w 3251"/>
                    <a:gd name="T47" fmla="*/ 660 h 910"/>
                    <a:gd name="T48" fmla="*/ 1833 w 3251"/>
                    <a:gd name="T49" fmla="*/ 660 h 910"/>
                    <a:gd name="T50" fmla="*/ 1833 w 3251"/>
                    <a:gd name="T51" fmla="*/ 747 h 910"/>
                    <a:gd name="T52" fmla="*/ 2032 w 3251"/>
                    <a:gd name="T53" fmla="*/ 747 h 910"/>
                    <a:gd name="T54" fmla="*/ 1626 w 3251"/>
                    <a:gd name="T55" fmla="*/ 909 h 910"/>
                    <a:gd name="T56" fmla="*/ 1219 w 3251"/>
                    <a:gd name="T57" fmla="*/ 747 h 910"/>
                    <a:gd name="T58" fmla="*/ 1426 w 3251"/>
                    <a:gd name="T59" fmla="*/ 747 h 910"/>
                    <a:gd name="T60" fmla="*/ 1426 w 3251"/>
                    <a:gd name="T61" fmla="*/ 660 h 910"/>
                    <a:gd name="T62" fmla="*/ 145 w 3251"/>
                    <a:gd name="T63" fmla="*/ 660 h 910"/>
                    <a:gd name="T64" fmla="*/ 135 w 3251"/>
                    <a:gd name="T65" fmla="*/ 660 h 910"/>
                    <a:gd name="T66" fmla="*/ 113 w 3251"/>
                    <a:gd name="T67" fmla="*/ 657 h 910"/>
                    <a:gd name="T68" fmla="*/ 92 w 3251"/>
                    <a:gd name="T69" fmla="*/ 654 h 910"/>
                    <a:gd name="T70" fmla="*/ 75 w 3251"/>
                    <a:gd name="T71" fmla="*/ 648 h 910"/>
                    <a:gd name="T72" fmla="*/ 55 w 3251"/>
                    <a:gd name="T73" fmla="*/ 638 h 910"/>
                    <a:gd name="T74" fmla="*/ 39 w 3251"/>
                    <a:gd name="T75" fmla="*/ 627 h 910"/>
                    <a:gd name="T76" fmla="*/ 26 w 3251"/>
                    <a:gd name="T77" fmla="*/ 616 h 910"/>
                    <a:gd name="T78" fmla="*/ 16 w 3251"/>
                    <a:gd name="T79" fmla="*/ 602 h 910"/>
                    <a:gd name="T80" fmla="*/ 7 w 3251"/>
                    <a:gd name="T81" fmla="*/ 587 h 910"/>
                    <a:gd name="T82" fmla="*/ 2 w 3251"/>
                    <a:gd name="T83" fmla="*/ 571 h 910"/>
                    <a:gd name="T84" fmla="*/ 0 w 3251"/>
                    <a:gd name="T85" fmla="*/ 555 h 910"/>
                    <a:gd name="T86" fmla="*/ 0 w 3251"/>
                    <a:gd name="T87" fmla="*/ 104 h 910"/>
                    <a:gd name="T88" fmla="*/ 0 w 3251"/>
                    <a:gd name="T89" fmla="*/ 98 h 910"/>
                    <a:gd name="T90" fmla="*/ 4 w 3251"/>
                    <a:gd name="T91" fmla="*/ 83 h 910"/>
                    <a:gd name="T92" fmla="*/ 12 w 3251"/>
                    <a:gd name="T93" fmla="*/ 67 h 910"/>
                    <a:gd name="T94" fmla="*/ 21 w 3251"/>
                    <a:gd name="T95" fmla="*/ 53 h 910"/>
                    <a:gd name="T96" fmla="*/ 33 w 3251"/>
                    <a:gd name="T97" fmla="*/ 39 h 910"/>
                    <a:gd name="T98" fmla="*/ 49 w 3251"/>
                    <a:gd name="T99" fmla="*/ 29 h 910"/>
                    <a:gd name="T100" fmla="*/ 65 w 3251"/>
                    <a:gd name="T101" fmla="*/ 17 h 910"/>
                    <a:gd name="T102" fmla="*/ 84 w 3251"/>
                    <a:gd name="T103" fmla="*/ 11 h 910"/>
                    <a:gd name="T104" fmla="*/ 103 w 3251"/>
                    <a:gd name="T105" fmla="*/ 5 h 910"/>
                    <a:gd name="T106" fmla="*/ 123 w 3251"/>
                    <a:gd name="T107" fmla="*/ 1 h 910"/>
                    <a:gd name="T108" fmla="*/ 145 w 3251"/>
                    <a:gd name="T109" fmla="*/ 0 h 910"/>
                    <a:gd name="T110" fmla="*/ 3105 w 3251"/>
                    <a:gd name="T111" fmla="*/ 0 h 9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51"/>
                    <a:gd name="T169" fmla="*/ 0 h 910"/>
                    <a:gd name="T170" fmla="*/ 3251 w 3251"/>
                    <a:gd name="T171" fmla="*/ 910 h 9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51" h="910">
                      <a:moveTo>
                        <a:pt x="3105" y="0"/>
                      </a:moveTo>
                      <a:lnTo>
                        <a:pt x="3116" y="0"/>
                      </a:lnTo>
                      <a:lnTo>
                        <a:pt x="3137" y="3"/>
                      </a:lnTo>
                      <a:lnTo>
                        <a:pt x="3158" y="8"/>
                      </a:lnTo>
                      <a:lnTo>
                        <a:pt x="3175" y="14"/>
                      </a:lnTo>
                      <a:lnTo>
                        <a:pt x="3195" y="24"/>
                      </a:lnTo>
                      <a:lnTo>
                        <a:pt x="3209" y="35"/>
                      </a:lnTo>
                      <a:lnTo>
                        <a:pt x="3223" y="46"/>
                      </a:lnTo>
                      <a:lnTo>
                        <a:pt x="3235" y="60"/>
                      </a:lnTo>
                      <a:lnTo>
                        <a:pt x="3243" y="74"/>
                      </a:lnTo>
                      <a:lnTo>
                        <a:pt x="3246" y="90"/>
                      </a:lnTo>
                      <a:lnTo>
                        <a:pt x="3250" y="104"/>
                      </a:lnTo>
                      <a:lnTo>
                        <a:pt x="3250" y="555"/>
                      </a:lnTo>
                      <a:lnTo>
                        <a:pt x="3250" y="563"/>
                      </a:lnTo>
                      <a:lnTo>
                        <a:pt x="3246" y="579"/>
                      </a:lnTo>
                      <a:lnTo>
                        <a:pt x="3239" y="595"/>
                      </a:lnTo>
                      <a:lnTo>
                        <a:pt x="3229" y="609"/>
                      </a:lnTo>
                      <a:lnTo>
                        <a:pt x="3218" y="620"/>
                      </a:lnTo>
                      <a:lnTo>
                        <a:pt x="3202" y="633"/>
                      </a:lnTo>
                      <a:lnTo>
                        <a:pt x="3185" y="643"/>
                      </a:lnTo>
                      <a:lnTo>
                        <a:pt x="3166" y="650"/>
                      </a:lnTo>
                      <a:lnTo>
                        <a:pt x="3147" y="656"/>
                      </a:lnTo>
                      <a:lnTo>
                        <a:pt x="3126" y="659"/>
                      </a:lnTo>
                      <a:lnTo>
                        <a:pt x="3105" y="660"/>
                      </a:lnTo>
                      <a:lnTo>
                        <a:pt x="1833" y="660"/>
                      </a:lnTo>
                      <a:lnTo>
                        <a:pt x="1833" y="747"/>
                      </a:lnTo>
                      <a:lnTo>
                        <a:pt x="2032" y="747"/>
                      </a:lnTo>
                      <a:lnTo>
                        <a:pt x="1626" y="909"/>
                      </a:lnTo>
                      <a:lnTo>
                        <a:pt x="1219" y="747"/>
                      </a:lnTo>
                      <a:lnTo>
                        <a:pt x="1426" y="747"/>
                      </a:lnTo>
                      <a:lnTo>
                        <a:pt x="1426" y="660"/>
                      </a:lnTo>
                      <a:lnTo>
                        <a:pt x="145" y="660"/>
                      </a:lnTo>
                      <a:lnTo>
                        <a:pt x="135" y="660"/>
                      </a:lnTo>
                      <a:lnTo>
                        <a:pt x="113" y="657"/>
                      </a:lnTo>
                      <a:lnTo>
                        <a:pt x="92" y="654"/>
                      </a:lnTo>
                      <a:lnTo>
                        <a:pt x="75" y="648"/>
                      </a:lnTo>
                      <a:lnTo>
                        <a:pt x="55" y="638"/>
                      </a:lnTo>
                      <a:lnTo>
                        <a:pt x="39" y="627"/>
                      </a:lnTo>
                      <a:lnTo>
                        <a:pt x="26" y="616"/>
                      </a:lnTo>
                      <a:lnTo>
                        <a:pt x="16" y="602"/>
                      </a:lnTo>
                      <a:lnTo>
                        <a:pt x="7" y="587"/>
                      </a:lnTo>
                      <a:lnTo>
                        <a:pt x="2" y="571"/>
                      </a:lnTo>
                      <a:lnTo>
                        <a:pt x="0" y="555"/>
                      </a:lnTo>
                      <a:lnTo>
                        <a:pt x="0" y="104"/>
                      </a:lnTo>
                      <a:lnTo>
                        <a:pt x="0" y="98"/>
                      </a:lnTo>
                      <a:lnTo>
                        <a:pt x="4" y="83"/>
                      </a:lnTo>
                      <a:lnTo>
                        <a:pt x="12" y="67"/>
                      </a:lnTo>
                      <a:lnTo>
                        <a:pt x="21" y="53"/>
                      </a:lnTo>
                      <a:lnTo>
                        <a:pt x="33" y="39"/>
                      </a:lnTo>
                      <a:lnTo>
                        <a:pt x="49" y="29"/>
                      </a:lnTo>
                      <a:lnTo>
                        <a:pt x="65" y="17"/>
                      </a:lnTo>
                      <a:lnTo>
                        <a:pt x="84" y="11"/>
                      </a:lnTo>
                      <a:lnTo>
                        <a:pt x="103" y="5"/>
                      </a:lnTo>
                      <a:lnTo>
                        <a:pt x="123" y="1"/>
                      </a:lnTo>
                      <a:lnTo>
                        <a:pt x="145" y="0"/>
                      </a:lnTo>
                      <a:lnTo>
                        <a:pt x="3105" y="0"/>
                      </a:lnTo>
                    </a:path>
                  </a:pathLst>
                </a:custGeom>
                <a:solidFill>
                  <a:srgbClr val="00B0F0"/>
                </a:solidFill>
                <a:ln w="12700" cap="rnd" cmpd="sng">
                  <a:solidFill>
                    <a:srgbClr val="000000"/>
                  </a:solidFill>
                  <a:prstDash val="solid"/>
                  <a:round/>
                  <a:headEnd type="none" w="med" len="med"/>
                  <a:tailEnd type="none" w="med" len="med"/>
                </a:ln>
              </p:spPr>
              <p:txBody>
                <a:bodyPr/>
                <a:lstStyle/>
                <a:p>
                  <a:endParaRPr lang="en-US" dirty="0"/>
                </a:p>
              </p:txBody>
            </p:sp>
          </p:grpSp>
          <p:grpSp>
            <p:nvGrpSpPr>
              <p:cNvPr id="20" name="Group 9"/>
              <p:cNvGrpSpPr>
                <a:grpSpLocks/>
              </p:cNvGrpSpPr>
              <p:nvPr/>
            </p:nvGrpSpPr>
            <p:grpSpPr bwMode="auto">
              <a:xfrm>
                <a:off x="1474" y="2441"/>
                <a:ext cx="2784" cy="751"/>
                <a:chOff x="1474" y="2441"/>
                <a:chExt cx="2784" cy="751"/>
              </a:xfrm>
            </p:grpSpPr>
            <p:sp>
              <p:nvSpPr>
                <p:cNvPr id="27" name="Freeform 10"/>
                <p:cNvSpPr>
                  <a:spLocks/>
                </p:cNvSpPr>
                <p:nvPr/>
              </p:nvSpPr>
              <p:spPr bwMode="auto">
                <a:xfrm>
                  <a:off x="1498" y="2511"/>
                  <a:ext cx="2760" cy="681"/>
                </a:xfrm>
                <a:custGeom>
                  <a:avLst/>
                  <a:gdLst>
                    <a:gd name="T0" fmla="*/ 2617 w 2741"/>
                    <a:gd name="T1" fmla="*/ 0 h 681"/>
                    <a:gd name="T2" fmla="*/ 2626 w 2741"/>
                    <a:gd name="T3" fmla="*/ 0 h 681"/>
                    <a:gd name="T4" fmla="*/ 2643 w 2741"/>
                    <a:gd name="T5" fmla="*/ 1 h 681"/>
                    <a:gd name="T6" fmla="*/ 2660 w 2741"/>
                    <a:gd name="T7" fmla="*/ 4 h 681"/>
                    <a:gd name="T8" fmla="*/ 2676 w 2741"/>
                    <a:gd name="T9" fmla="*/ 10 h 681"/>
                    <a:gd name="T10" fmla="*/ 2691 w 2741"/>
                    <a:gd name="T11" fmla="*/ 16 h 681"/>
                    <a:gd name="T12" fmla="*/ 2705 w 2741"/>
                    <a:gd name="T13" fmla="*/ 25 h 681"/>
                    <a:gd name="T14" fmla="*/ 2716 w 2741"/>
                    <a:gd name="T15" fmla="*/ 33 h 681"/>
                    <a:gd name="T16" fmla="*/ 2724 w 2741"/>
                    <a:gd name="T17" fmla="*/ 44 h 681"/>
                    <a:gd name="T18" fmla="*/ 2733 w 2741"/>
                    <a:gd name="T19" fmla="*/ 55 h 681"/>
                    <a:gd name="T20" fmla="*/ 2736 w 2741"/>
                    <a:gd name="T21" fmla="*/ 67 h 681"/>
                    <a:gd name="T22" fmla="*/ 2740 w 2741"/>
                    <a:gd name="T23" fmla="*/ 78 h 681"/>
                    <a:gd name="T24" fmla="*/ 2740 w 2741"/>
                    <a:gd name="T25" fmla="*/ 415 h 681"/>
                    <a:gd name="T26" fmla="*/ 2740 w 2741"/>
                    <a:gd name="T27" fmla="*/ 421 h 681"/>
                    <a:gd name="T28" fmla="*/ 2736 w 2741"/>
                    <a:gd name="T29" fmla="*/ 433 h 681"/>
                    <a:gd name="T30" fmla="*/ 2729 w 2741"/>
                    <a:gd name="T31" fmla="*/ 445 h 681"/>
                    <a:gd name="T32" fmla="*/ 2721 w 2741"/>
                    <a:gd name="T33" fmla="*/ 454 h 681"/>
                    <a:gd name="T34" fmla="*/ 2710 w 2741"/>
                    <a:gd name="T35" fmla="*/ 466 h 681"/>
                    <a:gd name="T36" fmla="*/ 2699 w 2741"/>
                    <a:gd name="T37" fmla="*/ 473 h 681"/>
                    <a:gd name="T38" fmla="*/ 2683 w 2741"/>
                    <a:gd name="T39" fmla="*/ 481 h 681"/>
                    <a:gd name="T40" fmla="*/ 2669 w 2741"/>
                    <a:gd name="T41" fmla="*/ 485 h 681"/>
                    <a:gd name="T42" fmla="*/ 2653 w 2741"/>
                    <a:gd name="T43" fmla="*/ 491 h 681"/>
                    <a:gd name="T44" fmla="*/ 2635 w 2741"/>
                    <a:gd name="T45" fmla="*/ 493 h 681"/>
                    <a:gd name="T46" fmla="*/ 2617 w 2741"/>
                    <a:gd name="T47" fmla="*/ 493 h 681"/>
                    <a:gd name="T48" fmla="*/ 1545 w 2741"/>
                    <a:gd name="T49" fmla="*/ 493 h 681"/>
                    <a:gd name="T50" fmla="*/ 1545 w 2741"/>
                    <a:gd name="T51" fmla="*/ 560 h 681"/>
                    <a:gd name="T52" fmla="*/ 1713 w 2741"/>
                    <a:gd name="T53" fmla="*/ 560 h 681"/>
                    <a:gd name="T54" fmla="*/ 1371 w 2741"/>
                    <a:gd name="T55" fmla="*/ 680 h 681"/>
                    <a:gd name="T56" fmla="*/ 1028 w 2741"/>
                    <a:gd name="T57" fmla="*/ 560 h 681"/>
                    <a:gd name="T58" fmla="*/ 1202 w 2741"/>
                    <a:gd name="T59" fmla="*/ 560 h 681"/>
                    <a:gd name="T60" fmla="*/ 1202 w 2741"/>
                    <a:gd name="T61" fmla="*/ 493 h 681"/>
                    <a:gd name="T62" fmla="*/ 122 w 2741"/>
                    <a:gd name="T63" fmla="*/ 493 h 681"/>
                    <a:gd name="T64" fmla="*/ 113 w 2741"/>
                    <a:gd name="T65" fmla="*/ 493 h 681"/>
                    <a:gd name="T66" fmla="*/ 96 w 2741"/>
                    <a:gd name="T67" fmla="*/ 491 h 681"/>
                    <a:gd name="T68" fmla="*/ 79 w 2741"/>
                    <a:gd name="T69" fmla="*/ 489 h 681"/>
                    <a:gd name="T70" fmla="*/ 64 w 2741"/>
                    <a:gd name="T71" fmla="*/ 483 h 681"/>
                    <a:gd name="T72" fmla="*/ 48 w 2741"/>
                    <a:gd name="T73" fmla="*/ 477 h 681"/>
                    <a:gd name="T74" fmla="*/ 34 w 2741"/>
                    <a:gd name="T75" fmla="*/ 469 h 681"/>
                    <a:gd name="T76" fmla="*/ 23 w 2741"/>
                    <a:gd name="T77" fmla="*/ 460 h 681"/>
                    <a:gd name="T78" fmla="*/ 14 w 2741"/>
                    <a:gd name="T79" fmla="*/ 450 h 681"/>
                    <a:gd name="T80" fmla="*/ 8 w 2741"/>
                    <a:gd name="T81" fmla="*/ 439 h 681"/>
                    <a:gd name="T82" fmla="*/ 3 w 2741"/>
                    <a:gd name="T83" fmla="*/ 427 h 681"/>
                    <a:gd name="T84" fmla="*/ 0 w 2741"/>
                    <a:gd name="T85" fmla="*/ 415 h 681"/>
                    <a:gd name="T86" fmla="*/ 0 w 2741"/>
                    <a:gd name="T87" fmla="*/ 78 h 681"/>
                    <a:gd name="T88" fmla="*/ 0 w 2741"/>
                    <a:gd name="T89" fmla="*/ 71 h 681"/>
                    <a:gd name="T90" fmla="*/ 4 w 2741"/>
                    <a:gd name="T91" fmla="*/ 61 h 681"/>
                    <a:gd name="T92" fmla="*/ 11 w 2741"/>
                    <a:gd name="T93" fmla="*/ 49 h 681"/>
                    <a:gd name="T94" fmla="*/ 18 w 2741"/>
                    <a:gd name="T95" fmla="*/ 39 h 681"/>
                    <a:gd name="T96" fmla="*/ 29 w 2741"/>
                    <a:gd name="T97" fmla="*/ 28 h 681"/>
                    <a:gd name="T98" fmla="*/ 42 w 2741"/>
                    <a:gd name="T99" fmla="*/ 20 h 681"/>
                    <a:gd name="T100" fmla="*/ 55 w 2741"/>
                    <a:gd name="T101" fmla="*/ 13 h 681"/>
                    <a:gd name="T102" fmla="*/ 70 w 2741"/>
                    <a:gd name="T103" fmla="*/ 7 h 681"/>
                    <a:gd name="T104" fmla="*/ 89 w 2741"/>
                    <a:gd name="T105" fmla="*/ 4 h 681"/>
                    <a:gd name="T106" fmla="*/ 105 w 2741"/>
                    <a:gd name="T107" fmla="*/ 1 h 681"/>
                    <a:gd name="T108" fmla="*/ 122 w 2741"/>
                    <a:gd name="T109" fmla="*/ 0 h 681"/>
                    <a:gd name="T110" fmla="*/ 2617 w 2741"/>
                    <a:gd name="T111" fmla="*/ 0 h 6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41"/>
                    <a:gd name="T169" fmla="*/ 0 h 681"/>
                    <a:gd name="T170" fmla="*/ 2741 w 2741"/>
                    <a:gd name="T171" fmla="*/ 681 h 6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41" h="681">
                      <a:moveTo>
                        <a:pt x="2617" y="0"/>
                      </a:moveTo>
                      <a:lnTo>
                        <a:pt x="2626" y="0"/>
                      </a:lnTo>
                      <a:lnTo>
                        <a:pt x="2643" y="1"/>
                      </a:lnTo>
                      <a:lnTo>
                        <a:pt x="2660" y="4"/>
                      </a:lnTo>
                      <a:lnTo>
                        <a:pt x="2676" y="10"/>
                      </a:lnTo>
                      <a:lnTo>
                        <a:pt x="2691" y="16"/>
                      </a:lnTo>
                      <a:lnTo>
                        <a:pt x="2705" y="25"/>
                      </a:lnTo>
                      <a:lnTo>
                        <a:pt x="2716" y="33"/>
                      </a:lnTo>
                      <a:lnTo>
                        <a:pt x="2724" y="44"/>
                      </a:lnTo>
                      <a:lnTo>
                        <a:pt x="2733" y="55"/>
                      </a:lnTo>
                      <a:lnTo>
                        <a:pt x="2736" y="67"/>
                      </a:lnTo>
                      <a:lnTo>
                        <a:pt x="2740" y="78"/>
                      </a:lnTo>
                      <a:lnTo>
                        <a:pt x="2740" y="415"/>
                      </a:lnTo>
                      <a:lnTo>
                        <a:pt x="2740" y="421"/>
                      </a:lnTo>
                      <a:lnTo>
                        <a:pt x="2736" y="433"/>
                      </a:lnTo>
                      <a:lnTo>
                        <a:pt x="2729" y="445"/>
                      </a:lnTo>
                      <a:lnTo>
                        <a:pt x="2721" y="454"/>
                      </a:lnTo>
                      <a:lnTo>
                        <a:pt x="2710" y="466"/>
                      </a:lnTo>
                      <a:lnTo>
                        <a:pt x="2699" y="473"/>
                      </a:lnTo>
                      <a:lnTo>
                        <a:pt x="2683" y="481"/>
                      </a:lnTo>
                      <a:lnTo>
                        <a:pt x="2669" y="485"/>
                      </a:lnTo>
                      <a:lnTo>
                        <a:pt x="2653" y="491"/>
                      </a:lnTo>
                      <a:lnTo>
                        <a:pt x="2635" y="493"/>
                      </a:lnTo>
                      <a:lnTo>
                        <a:pt x="2617" y="493"/>
                      </a:lnTo>
                      <a:lnTo>
                        <a:pt x="1545" y="493"/>
                      </a:lnTo>
                      <a:lnTo>
                        <a:pt x="1545" y="560"/>
                      </a:lnTo>
                      <a:lnTo>
                        <a:pt x="1713" y="560"/>
                      </a:lnTo>
                      <a:lnTo>
                        <a:pt x="1371" y="680"/>
                      </a:lnTo>
                      <a:lnTo>
                        <a:pt x="1028" y="560"/>
                      </a:lnTo>
                      <a:lnTo>
                        <a:pt x="1202" y="560"/>
                      </a:lnTo>
                      <a:lnTo>
                        <a:pt x="1202" y="493"/>
                      </a:lnTo>
                      <a:lnTo>
                        <a:pt x="122" y="493"/>
                      </a:lnTo>
                      <a:lnTo>
                        <a:pt x="113" y="493"/>
                      </a:lnTo>
                      <a:lnTo>
                        <a:pt x="96" y="491"/>
                      </a:lnTo>
                      <a:lnTo>
                        <a:pt x="79" y="489"/>
                      </a:lnTo>
                      <a:lnTo>
                        <a:pt x="64" y="483"/>
                      </a:lnTo>
                      <a:lnTo>
                        <a:pt x="48" y="477"/>
                      </a:lnTo>
                      <a:lnTo>
                        <a:pt x="34" y="469"/>
                      </a:lnTo>
                      <a:lnTo>
                        <a:pt x="23" y="460"/>
                      </a:lnTo>
                      <a:lnTo>
                        <a:pt x="14" y="450"/>
                      </a:lnTo>
                      <a:lnTo>
                        <a:pt x="8" y="439"/>
                      </a:lnTo>
                      <a:lnTo>
                        <a:pt x="3" y="427"/>
                      </a:lnTo>
                      <a:lnTo>
                        <a:pt x="0" y="415"/>
                      </a:lnTo>
                      <a:lnTo>
                        <a:pt x="0" y="78"/>
                      </a:lnTo>
                      <a:lnTo>
                        <a:pt x="0" y="71"/>
                      </a:lnTo>
                      <a:lnTo>
                        <a:pt x="4" y="61"/>
                      </a:lnTo>
                      <a:lnTo>
                        <a:pt x="11" y="49"/>
                      </a:lnTo>
                      <a:lnTo>
                        <a:pt x="18" y="39"/>
                      </a:lnTo>
                      <a:lnTo>
                        <a:pt x="29" y="28"/>
                      </a:lnTo>
                      <a:lnTo>
                        <a:pt x="42" y="20"/>
                      </a:lnTo>
                      <a:lnTo>
                        <a:pt x="55" y="13"/>
                      </a:lnTo>
                      <a:lnTo>
                        <a:pt x="70" y="7"/>
                      </a:lnTo>
                      <a:lnTo>
                        <a:pt x="89" y="4"/>
                      </a:lnTo>
                      <a:lnTo>
                        <a:pt x="105" y="1"/>
                      </a:lnTo>
                      <a:lnTo>
                        <a:pt x="122" y="0"/>
                      </a:lnTo>
                      <a:lnTo>
                        <a:pt x="26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dirty="0"/>
                </a:p>
              </p:txBody>
            </p:sp>
            <p:sp>
              <p:nvSpPr>
                <p:cNvPr id="28" name="Freeform 11"/>
                <p:cNvSpPr>
                  <a:spLocks/>
                </p:cNvSpPr>
                <p:nvPr/>
              </p:nvSpPr>
              <p:spPr bwMode="auto">
                <a:xfrm>
                  <a:off x="1474" y="2441"/>
                  <a:ext cx="2738" cy="681"/>
                </a:xfrm>
                <a:custGeom>
                  <a:avLst/>
                  <a:gdLst>
                    <a:gd name="T0" fmla="*/ 2615 w 2738"/>
                    <a:gd name="T1" fmla="*/ 0 h 681"/>
                    <a:gd name="T2" fmla="*/ 2624 w 2738"/>
                    <a:gd name="T3" fmla="*/ 0 h 681"/>
                    <a:gd name="T4" fmla="*/ 2642 w 2738"/>
                    <a:gd name="T5" fmla="*/ 1 h 681"/>
                    <a:gd name="T6" fmla="*/ 2659 w 2738"/>
                    <a:gd name="T7" fmla="*/ 4 h 681"/>
                    <a:gd name="T8" fmla="*/ 2674 w 2738"/>
                    <a:gd name="T9" fmla="*/ 11 h 681"/>
                    <a:gd name="T10" fmla="*/ 2690 w 2738"/>
                    <a:gd name="T11" fmla="*/ 16 h 681"/>
                    <a:gd name="T12" fmla="*/ 2703 w 2738"/>
                    <a:gd name="T13" fmla="*/ 25 h 681"/>
                    <a:gd name="T14" fmla="*/ 2714 w 2738"/>
                    <a:gd name="T15" fmla="*/ 33 h 681"/>
                    <a:gd name="T16" fmla="*/ 2725 w 2738"/>
                    <a:gd name="T17" fmla="*/ 44 h 681"/>
                    <a:gd name="T18" fmla="*/ 2731 w 2738"/>
                    <a:gd name="T19" fmla="*/ 54 h 681"/>
                    <a:gd name="T20" fmla="*/ 2734 w 2738"/>
                    <a:gd name="T21" fmla="*/ 67 h 681"/>
                    <a:gd name="T22" fmla="*/ 2737 w 2738"/>
                    <a:gd name="T23" fmla="*/ 79 h 681"/>
                    <a:gd name="T24" fmla="*/ 2737 w 2738"/>
                    <a:gd name="T25" fmla="*/ 415 h 681"/>
                    <a:gd name="T26" fmla="*/ 2737 w 2738"/>
                    <a:gd name="T27" fmla="*/ 421 h 681"/>
                    <a:gd name="T28" fmla="*/ 2734 w 2738"/>
                    <a:gd name="T29" fmla="*/ 433 h 681"/>
                    <a:gd name="T30" fmla="*/ 2728 w 2738"/>
                    <a:gd name="T31" fmla="*/ 444 h 681"/>
                    <a:gd name="T32" fmla="*/ 2719 w 2738"/>
                    <a:gd name="T33" fmla="*/ 456 h 681"/>
                    <a:gd name="T34" fmla="*/ 2710 w 2738"/>
                    <a:gd name="T35" fmla="*/ 464 h 681"/>
                    <a:gd name="T36" fmla="*/ 2697 w 2738"/>
                    <a:gd name="T37" fmla="*/ 474 h 681"/>
                    <a:gd name="T38" fmla="*/ 2682 w 2738"/>
                    <a:gd name="T39" fmla="*/ 481 h 681"/>
                    <a:gd name="T40" fmla="*/ 2667 w 2738"/>
                    <a:gd name="T41" fmla="*/ 487 h 681"/>
                    <a:gd name="T42" fmla="*/ 2650 w 2738"/>
                    <a:gd name="T43" fmla="*/ 490 h 681"/>
                    <a:gd name="T44" fmla="*/ 2632 w 2738"/>
                    <a:gd name="T45" fmla="*/ 494 h 681"/>
                    <a:gd name="T46" fmla="*/ 2615 w 2738"/>
                    <a:gd name="T47" fmla="*/ 494 h 681"/>
                    <a:gd name="T48" fmla="*/ 1543 w 2738"/>
                    <a:gd name="T49" fmla="*/ 494 h 681"/>
                    <a:gd name="T50" fmla="*/ 1543 w 2738"/>
                    <a:gd name="T51" fmla="*/ 560 h 681"/>
                    <a:gd name="T52" fmla="*/ 1711 w 2738"/>
                    <a:gd name="T53" fmla="*/ 560 h 681"/>
                    <a:gd name="T54" fmla="*/ 1370 w 2738"/>
                    <a:gd name="T55" fmla="*/ 680 h 681"/>
                    <a:gd name="T56" fmla="*/ 1027 w 2738"/>
                    <a:gd name="T57" fmla="*/ 560 h 681"/>
                    <a:gd name="T58" fmla="*/ 1201 w 2738"/>
                    <a:gd name="T59" fmla="*/ 560 h 681"/>
                    <a:gd name="T60" fmla="*/ 1201 w 2738"/>
                    <a:gd name="T61" fmla="*/ 494 h 681"/>
                    <a:gd name="T62" fmla="*/ 122 w 2738"/>
                    <a:gd name="T63" fmla="*/ 494 h 681"/>
                    <a:gd name="T64" fmla="*/ 114 w 2738"/>
                    <a:gd name="T65" fmla="*/ 494 h 681"/>
                    <a:gd name="T66" fmla="*/ 95 w 2738"/>
                    <a:gd name="T67" fmla="*/ 493 h 681"/>
                    <a:gd name="T68" fmla="*/ 78 w 2738"/>
                    <a:gd name="T69" fmla="*/ 488 h 681"/>
                    <a:gd name="T70" fmla="*/ 63 w 2738"/>
                    <a:gd name="T71" fmla="*/ 484 h 681"/>
                    <a:gd name="T72" fmla="*/ 47 w 2738"/>
                    <a:gd name="T73" fmla="*/ 477 h 681"/>
                    <a:gd name="T74" fmla="*/ 33 w 2738"/>
                    <a:gd name="T75" fmla="*/ 470 h 681"/>
                    <a:gd name="T76" fmla="*/ 22 w 2738"/>
                    <a:gd name="T77" fmla="*/ 459 h 681"/>
                    <a:gd name="T78" fmla="*/ 13 w 2738"/>
                    <a:gd name="T79" fmla="*/ 450 h 681"/>
                    <a:gd name="T80" fmla="*/ 6 w 2738"/>
                    <a:gd name="T81" fmla="*/ 439 h 681"/>
                    <a:gd name="T82" fmla="*/ 2 w 2738"/>
                    <a:gd name="T83" fmla="*/ 427 h 681"/>
                    <a:gd name="T84" fmla="*/ 0 w 2738"/>
                    <a:gd name="T85" fmla="*/ 415 h 681"/>
                    <a:gd name="T86" fmla="*/ 0 w 2738"/>
                    <a:gd name="T87" fmla="*/ 79 h 681"/>
                    <a:gd name="T88" fmla="*/ 0 w 2738"/>
                    <a:gd name="T89" fmla="*/ 72 h 681"/>
                    <a:gd name="T90" fmla="*/ 3 w 2738"/>
                    <a:gd name="T91" fmla="*/ 61 h 681"/>
                    <a:gd name="T92" fmla="*/ 10 w 2738"/>
                    <a:gd name="T93" fmla="*/ 49 h 681"/>
                    <a:gd name="T94" fmla="*/ 18 w 2738"/>
                    <a:gd name="T95" fmla="*/ 39 h 681"/>
                    <a:gd name="T96" fmla="*/ 28 w 2738"/>
                    <a:gd name="T97" fmla="*/ 29 h 681"/>
                    <a:gd name="T98" fmla="*/ 41 w 2738"/>
                    <a:gd name="T99" fmla="*/ 20 h 681"/>
                    <a:gd name="T100" fmla="*/ 55 w 2738"/>
                    <a:gd name="T101" fmla="*/ 13 h 681"/>
                    <a:gd name="T102" fmla="*/ 70 w 2738"/>
                    <a:gd name="T103" fmla="*/ 7 h 681"/>
                    <a:gd name="T104" fmla="*/ 87 w 2738"/>
                    <a:gd name="T105" fmla="*/ 4 h 681"/>
                    <a:gd name="T106" fmla="*/ 104 w 2738"/>
                    <a:gd name="T107" fmla="*/ 1 h 681"/>
                    <a:gd name="T108" fmla="*/ 122 w 2738"/>
                    <a:gd name="T109" fmla="*/ 0 h 681"/>
                    <a:gd name="T110" fmla="*/ 2615 w 2738"/>
                    <a:gd name="T111" fmla="*/ 0 h 6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8"/>
                    <a:gd name="T169" fmla="*/ 0 h 681"/>
                    <a:gd name="T170" fmla="*/ 2738 w 2738"/>
                    <a:gd name="T171" fmla="*/ 681 h 6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8" h="681">
                      <a:moveTo>
                        <a:pt x="2615" y="0"/>
                      </a:moveTo>
                      <a:lnTo>
                        <a:pt x="2624" y="0"/>
                      </a:lnTo>
                      <a:lnTo>
                        <a:pt x="2642" y="1"/>
                      </a:lnTo>
                      <a:lnTo>
                        <a:pt x="2659" y="4"/>
                      </a:lnTo>
                      <a:lnTo>
                        <a:pt x="2674" y="11"/>
                      </a:lnTo>
                      <a:lnTo>
                        <a:pt x="2690" y="16"/>
                      </a:lnTo>
                      <a:lnTo>
                        <a:pt x="2703" y="25"/>
                      </a:lnTo>
                      <a:lnTo>
                        <a:pt x="2714" y="33"/>
                      </a:lnTo>
                      <a:lnTo>
                        <a:pt x="2725" y="44"/>
                      </a:lnTo>
                      <a:lnTo>
                        <a:pt x="2731" y="54"/>
                      </a:lnTo>
                      <a:lnTo>
                        <a:pt x="2734" y="67"/>
                      </a:lnTo>
                      <a:lnTo>
                        <a:pt x="2737" y="79"/>
                      </a:lnTo>
                      <a:lnTo>
                        <a:pt x="2737" y="415"/>
                      </a:lnTo>
                      <a:lnTo>
                        <a:pt x="2737" y="421"/>
                      </a:lnTo>
                      <a:lnTo>
                        <a:pt x="2734" y="433"/>
                      </a:lnTo>
                      <a:lnTo>
                        <a:pt x="2728" y="444"/>
                      </a:lnTo>
                      <a:lnTo>
                        <a:pt x="2719" y="456"/>
                      </a:lnTo>
                      <a:lnTo>
                        <a:pt x="2710" y="464"/>
                      </a:lnTo>
                      <a:lnTo>
                        <a:pt x="2697" y="474"/>
                      </a:lnTo>
                      <a:lnTo>
                        <a:pt x="2682" y="481"/>
                      </a:lnTo>
                      <a:lnTo>
                        <a:pt x="2667" y="487"/>
                      </a:lnTo>
                      <a:lnTo>
                        <a:pt x="2650" y="490"/>
                      </a:lnTo>
                      <a:lnTo>
                        <a:pt x="2632" y="494"/>
                      </a:lnTo>
                      <a:lnTo>
                        <a:pt x="2615" y="494"/>
                      </a:lnTo>
                      <a:lnTo>
                        <a:pt x="1543" y="494"/>
                      </a:lnTo>
                      <a:lnTo>
                        <a:pt x="1543" y="560"/>
                      </a:lnTo>
                      <a:lnTo>
                        <a:pt x="1711" y="560"/>
                      </a:lnTo>
                      <a:lnTo>
                        <a:pt x="1370" y="680"/>
                      </a:lnTo>
                      <a:lnTo>
                        <a:pt x="1027" y="560"/>
                      </a:lnTo>
                      <a:lnTo>
                        <a:pt x="1201" y="560"/>
                      </a:lnTo>
                      <a:lnTo>
                        <a:pt x="1201" y="494"/>
                      </a:lnTo>
                      <a:lnTo>
                        <a:pt x="122" y="494"/>
                      </a:lnTo>
                      <a:lnTo>
                        <a:pt x="114" y="494"/>
                      </a:lnTo>
                      <a:lnTo>
                        <a:pt x="95" y="493"/>
                      </a:lnTo>
                      <a:lnTo>
                        <a:pt x="78" y="488"/>
                      </a:lnTo>
                      <a:lnTo>
                        <a:pt x="63" y="484"/>
                      </a:lnTo>
                      <a:lnTo>
                        <a:pt x="47" y="477"/>
                      </a:lnTo>
                      <a:lnTo>
                        <a:pt x="33" y="470"/>
                      </a:lnTo>
                      <a:lnTo>
                        <a:pt x="22" y="459"/>
                      </a:lnTo>
                      <a:lnTo>
                        <a:pt x="13" y="450"/>
                      </a:lnTo>
                      <a:lnTo>
                        <a:pt x="6" y="439"/>
                      </a:lnTo>
                      <a:lnTo>
                        <a:pt x="2" y="427"/>
                      </a:lnTo>
                      <a:lnTo>
                        <a:pt x="0" y="415"/>
                      </a:lnTo>
                      <a:lnTo>
                        <a:pt x="0" y="79"/>
                      </a:lnTo>
                      <a:lnTo>
                        <a:pt x="0" y="72"/>
                      </a:lnTo>
                      <a:lnTo>
                        <a:pt x="3" y="61"/>
                      </a:lnTo>
                      <a:lnTo>
                        <a:pt x="10" y="49"/>
                      </a:lnTo>
                      <a:lnTo>
                        <a:pt x="18" y="39"/>
                      </a:lnTo>
                      <a:lnTo>
                        <a:pt x="28" y="29"/>
                      </a:lnTo>
                      <a:lnTo>
                        <a:pt x="41" y="20"/>
                      </a:lnTo>
                      <a:lnTo>
                        <a:pt x="55" y="13"/>
                      </a:lnTo>
                      <a:lnTo>
                        <a:pt x="70" y="7"/>
                      </a:lnTo>
                      <a:lnTo>
                        <a:pt x="87" y="4"/>
                      </a:lnTo>
                      <a:lnTo>
                        <a:pt x="104" y="1"/>
                      </a:lnTo>
                      <a:lnTo>
                        <a:pt x="122" y="0"/>
                      </a:lnTo>
                      <a:lnTo>
                        <a:pt x="2615" y="0"/>
                      </a:lnTo>
                    </a:path>
                  </a:pathLst>
                </a:custGeom>
                <a:solidFill>
                  <a:srgbClr val="00CCFF"/>
                </a:solidFill>
                <a:ln w="12700" cap="rnd" cmpd="sng">
                  <a:solidFill>
                    <a:srgbClr val="000000"/>
                  </a:solidFill>
                  <a:prstDash val="solid"/>
                  <a:round/>
                  <a:headEnd type="none" w="med" len="med"/>
                  <a:tailEnd type="none" w="med" len="med"/>
                </a:ln>
              </p:spPr>
              <p:txBody>
                <a:bodyPr/>
                <a:lstStyle/>
                <a:p>
                  <a:endParaRPr lang="en-US" dirty="0"/>
                </a:p>
              </p:txBody>
            </p:sp>
          </p:grpSp>
          <p:sp>
            <p:nvSpPr>
              <p:cNvPr id="22" name="Rectangle 15"/>
              <p:cNvSpPr>
                <a:spLocks noChangeArrowheads="1"/>
              </p:cNvSpPr>
              <p:nvPr/>
            </p:nvSpPr>
            <p:spPr bwMode="auto">
              <a:xfrm>
                <a:off x="1744" y="1600"/>
                <a:ext cx="2256" cy="356"/>
              </a:xfrm>
              <a:prstGeom prst="rect">
                <a:avLst/>
              </a:prstGeom>
              <a:noFill/>
              <a:ln w="12700">
                <a:noFill/>
                <a:miter lim="800000"/>
                <a:headEnd/>
                <a:tailEnd/>
              </a:ln>
            </p:spPr>
            <p:txBody>
              <a:bodyPr lIns="90488" tIns="44450" rIns="90488" bIns="44450">
                <a:spAutoFit/>
              </a:bodyPr>
              <a:lstStyle/>
              <a:p>
                <a:pPr algn="ctr">
                  <a:spcBef>
                    <a:spcPct val="50000"/>
                  </a:spcBef>
                </a:pPr>
                <a:r>
                  <a:rPr lang="en-US" sz="3200" dirty="0">
                    <a:solidFill>
                      <a:srgbClr val="000000"/>
                    </a:solidFill>
                    <a:latin typeface="+mn-lt"/>
                  </a:rPr>
                  <a:t>Transaction Set</a:t>
                </a:r>
              </a:p>
            </p:txBody>
          </p:sp>
          <p:sp>
            <p:nvSpPr>
              <p:cNvPr id="23" name="Rectangle 16"/>
              <p:cNvSpPr>
                <a:spLocks noChangeArrowheads="1"/>
              </p:cNvSpPr>
              <p:nvPr/>
            </p:nvSpPr>
            <p:spPr bwMode="auto">
              <a:xfrm>
                <a:off x="1744" y="2514"/>
                <a:ext cx="2256" cy="356"/>
              </a:xfrm>
              <a:prstGeom prst="rect">
                <a:avLst/>
              </a:prstGeom>
              <a:noFill/>
              <a:ln w="12700">
                <a:noFill/>
                <a:miter lim="800000"/>
                <a:headEnd/>
                <a:tailEnd/>
              </a:ln>
            </p:spPr>
            <p:txBody>
              <a:bodyPr lIns="90488" tIns="44450" rIns="90488" bIns="44450">
                <a:spAutoFit/>
              </a:bodyPr>
              <a:lstStyle/>
              <a:p>
                <a:pPr algn="ctr">
                  <a:spcBef>
                    <a:spcPct val="50000"/>
                  </a:spcBef>
                </a:pPr>
                <a:r>
                  <a:rPr lang="en-US" sz="3200" dirty="0">
                    <a:solidFill>
                      <a:srgbClr val="000000"/>
                    </a:solidFill>
                    <a:latin typeface="+mn-lt"/>
                  </a:rPr>
                  <a:t>Data Segment</a:t>
                </a:r>
                <a:endParaRPr lang="en-US" sz="3200" dirty="0">
                  <a:solidFill>
                    <a:schemeClr val="bg2"/>
                  </a:solidFill>
                  <a:latin typeface="+mn-lt"/>
                </a:endParaRPr>
              </a:p>
            </p:txBody>
          </p:sp>
        </p:grpSp>
        <p:sp>
          <p:nvSpPr>
            <p:cNvPr id="33" name="Freeform 13"/>
            <p:cNvSpPr>
              <a:spLocks/>
            </p:cNvSpPr>
            <p:nvPr/>
          </p:nvSpPr>
          <p:spPr bwMode="auto">
            <a:xfrm>
              <a:off x="2895600" y="5486400"/>
              <a:ext cx="3355022" cy="762000"/>
            </a:xfrm>
            <a:custGeom>
              <a:avLst/>
              <a:gdLst>
                <a:gd name="T0" fmla="*/ 1938 w 2030"/>
                <a:gd name="T1" fmla="*/ 0 h 435"/>
                <a:gd name="T2" fmla="*/ 1945 w 2030"/>
                <a:gd name="T3" fmla="*/ 0 h 435"/>
                <a:gd name="T4" fmla="*/ 1957 w 2030"/>
                <a:gd name="T5" fmla="*/ 2 h 435"/>
                <a:gd name="T6" fmla="*/ 1970 w 2030"/>
                <a:gd name="T7" fmla="*/ 5 h 435"/>
                <a:gd name="T8" fmla="*/ 1981 w 2030"/>
                <a:gd name="T9" fmla="*/ 9 h 435"/>
                <a:gd name="T10" fmla="*/ 1993 w 2030"/>
                <a:gd name="T11" fmla="*/ 16 h 435"/>
                <a:gd name="T12" fmla="*/ 2003 w 2030"/>
                <a:gd name="T13" fmla="*/ 22 h 435"/>
                <a:gd name="T14" fmla="*/ 2011 w 2030"/>
                <a:gd name="T15" fmla="*/ 30 h 435"/>
                <a:gd name="T16" fmla="*/ 2017 w 2030"/>
                <a:gd name="T17" fmla="*/ 38 h 435"/>
                <a:gd name="T18" fmla="*/ 2024 w 2030"/>
                <a:gd name="T19" fmla="*/ 49 h 435"/>
                <a:gd name="T20" fmla="*/ 2026 w 2030"/>
                <a:gd name="T21" fmla="*/ 59 h 435"/>
                <a:gd name="T22" fmla="*/ 2029 w 2030"/>
                <a:gd name="T23" fmla="*/ 69 h 435"/>
                <a:gd name="T24" fmla="*/ 2029 w 2030"/>
                <a:gd name="T25" fmla="*/ 366 h 435"/>
                <a:gd name="T26" fmla="*/ 2029 w 2030"/>
                <a:gd name="T27" fmla="*/ 371 h 435"/>
                <a:gd name="T28" fmla="*/ 2026 w 2030"/>
                <a:gd name="T29" fmla="*/ 380 h 435"/>
                <a:gd name="T30" fmla="*/ 2021 w 2030"/>
                <a:gd name="T31" fmla="*/ 391 h 435"/>
                <a:gd name="T32" fmla="*/ 2015 w 2030"/>
                <a:gd name="T33" fmla="*/ 400 h 435"/>
                <a:gd name="T34" fmla="*/ 2007 w 2030"/>
                <a:gd name="T35" fmla="*/ 408 h 435"/>
                <a:gd name="T36" fmla="*/ 1998 w 2030"/>
                <a:gd name="T37" fmla="*/ 415 h 435"/>
                <a:gd name="T38" fmla="*/ 1987 w 2030"/>
                <a:gd name="T39" fmla="*/ 423 h 435"/>
                <a:gd name="T40" fmla="*/ 1976 w 2030"/>
                <a:gd name="T41" fmla="*/ 427 h 435"/>
                <a:gd name="T42" fmla="*/ 1965 w 2030"/>
                <a:gd name="T43" fmla="*/ 431 h 435"/>
                <a:gd name="T44" fmla="*/ 1952 w 2030"/>
                <a:gd name="T45" fmla="*/ 433 h 435"/>
                <a:gd name="T46" fmla="*/ 1938 w 2030"/>
                <a:gd name="T47" fmla="*/ 434 h 435"/>
                <a:gd name="T48" fmla="*/ 90 w 2030"/>
                <a:gd name="T49" fmla="*/ 434 h 435"/>
                <a:gd name="T50" fmla="*/ 84 w 2030"/>
                <a:gd name="T51" fmla="*/ 434 h 435"/>
                <a:gd name="T52" fmla="*/ 71 w 2030"/>
                <a:gd name="T53" fmla="*/ 432 h 435"/>
                <a:gd name="T54" fmla="*/ 58 w 2030"/>
                <a:gd name="T55" fmla="*/ 429 h 435"/>
                <a:gd name="T56" fmla="*/ 48 w 2030"/>
                <a:gd name="T57" fmla="*/ 425 h 435"/>
                <a:gd name="T58" fmla="*/ 35 w 2030"/>
                <a:gd name="T59" fmla="*/ 418 h 435"/>
                <a:gd name="T60" fmla="*/ 25 w 2030"/>
                <a:gd name="T61" fmla="*/ 412 h 435"/>
                <a:gd name="T62" fmla="*/ 17 w 2030"/>
                <a:gd name="T63" fmla="*/ 404 h 435"/>
                <a:gd name="T64" fmla="*/ 11 w 2030"/>
                <a:gd name="T65" fmla="*/ 395 h 435"/>
                <a:gd name="T66" fmla="*/ 6 w 2030"/>
                <a:gd name="T67" fmla="*/ 385 h 435"/>
                <a:gd name="T68" fmla="*/ 2 w 2030"/>
                <a:gd name="T69" fmla="*/ 375 h 435"/>
                <a:gd name="T70" fmla="*/ 0 w 2030"/>
                <a:gd name="T71" fmla="*/ 366 h 435"/>
                <a:gd name="T72" fmla="*/ 0 w 2030"/>
                <a:gd name="T73" fmla="*/ 69 h 435"/>
                <a:gd name="T74" fmla="*/ 0 w 2030"/>
                <a:gd name="T75" fmla="*/ 64 h 435"/>
                <a:gd name="T76" fmla="*/ 3 w 2030"/>
                <a:gd name="T77" fmla="*/ 54 h 435"/>
                <a:gd name="T78" fmla="*/ 8 w 2030"/>
                <a:gd name="T79" fmla="*/ 43 h 435"/>
                <a:gd name="T80" fmla="*/ 13 w 2030"/>
                <a:gd name="T81" fmla="*/ 34 h 435"/>
                <a:gd name="T82" fmla="*/ 21 w 2030"/>
                <a:gd name="T83" fmla="*/ 26 h 435"/>
                <a:gd name="T84" fmla="*/ 31 w 2030"/>
                <a:gd name="T85" fmla="*/ 18 h 435"/>
                <a:gd name="T86" fmla="*/ 41 w 2030"/>
                <a:gd name="T87" fmla="*/ 11 h 435"/>
                <a:gd name="T88" fmla="*/ 52 w 2030"/>
                <a:gd name="T89" fmla="*/ 7 h 435"/>
                <a:gd name="T90" fmla="*/ 66 w 2030"/>
                <a:gd name="T91" fmla="*/ 3 h 435"/>
                <a:gd name="T92" fmla="*/ 77 w 2030"/>
                <a:gd name="T93" fmla="*/ 1 h 435"/>
                <a:gd name="T94" fmla="*/ 90 w 2030"/>
                <a:gd name="T95" fmla="*/ 0 h 435"/>
                <a:gd name="T96" fmla="*/ 1938 w 2030"/>
                <a:gd name="T97" fmla="*/ 0 h 4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30"/>
                <a:gd name="T148" fmla="*/ 0 h 435"/>
                <a:gd name="T149" fmla="*/ 2030 w 2030"/>
                <a:gd name="T150" fmla="*/ 435 h 4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30" h="435">
                  <a:moveTo>
                    <a:pt x="1938" y="0"/>
                  </a:moveTo>
                  <a:lnTo>
                    <a:pt x="1945" y="0"/>
                  </a:lnTo>
                  <a:lnTo>
                    <a:pt x="1957" y="2"/>
                  </a:lnTo>
                  <a:lnTo>
                    <a:pt x="1970" y="5"/>
                  </a:lnTo>
                  <a:lnTo>
                    <a:pt x="1981" y="9"/>
                  </a:lnTo>
                  <a:lnTo>
                    <a:pt x="1993" y="16"/>
                  </a:lnTo>
                  <a:lnTo>
                    <a:pt x="2003" y="22"/>
                  </a:lnTo>
                  <a:lnTo>
                    <a:pt x="2011" y="30"/>
                  </a:lnTo>
                  <a:lnTo>
                    <a:pt x="2017" y="38"/>
                  </a:lnTo>
                  <a:lnTo>
                    <a:pt x="2024" y="49"/>
                  </a:lnTo>
                  <a:lnTo>
                    <a:pt x="2026" y="59"/>
                  </a:lnTo>
                  <a:lnTo>
                    <a:pt x="2029" y="69"/>
                  </a:lnTo>
                  <a:lnTo>
                    <a:pt x="2029" y="366"/>
                  </a:lnTo>
                  <a:lnTo>
                    <a:pt x="2029" y="371"/>
                  </a:lnTo>
                  <a:lnTo>
                    <a:pt x="2026" y="380"/>
                  </a:lnTo>
                  <a:lnTo>
                    <a:pt x="2021" y="391"/>
                  </a:lnTo>
                  <a:lnTo>
                    <a:pt x="2015" y="400"/>
                  </a:lnTo>
                  <a:lnTo>
                    <a:pt x="2007" y="408"/>
                  </a:lnTo>
                  <a:lnTo>
                    <a:pt x="1998" y="415"/>
                  </a:lnTo>
                  <a:lnTo>
                    <a:pt x="1987" y="423"/>
                  </a:lnTo>
                  <a:lnTo>
                    <a:pt x="1976" y="427"/>
                  </a:lnTo>
                  <a:lnTo>
                    <a:pt x="1965" y="431"/>
                  </a:lnTo>
                  <a:lnTo>
                    <a:pt x="1952" y="433"/>
                  </a:lnTo>
                  <a:lnTo>
                    <a:pt x="1938" y="434"/>
                  </a:lnTo>
                  <a:lnTo>
                    <a:pt x="90" y="434"/>
                  </a:lnTo>
                  <a:lnTo>
                    <a:pt x="84" y="434"/>
                  </a:lnTo>
                  <a:lnTo>
                    <a:pt x="71" y="432"/>
                  </a:lnTo>
                  <a:lnTo>
                    <a:pt x="58" y="429"/>
                  </a:lnTo>
                  <a:lnTo>
                    <a:pt x="48" y="425"/>
                  </a:lnTo>
                  <a:lnTo>
                    <a:pt x="35" y="418"/>
                  </a:lnTo>
                  <a:lnTo>
                    <a:pt x="25" y="412"/>
                  </a:lnTo>
                  <a:lnTo>
                    <a:pt x="17" y="404"/>
                  </a:lnTo>
                  <a:lnTo>
                    <a:pt x="11" y="395"/>
                  </a:lnTo>
                  <a:lnTo>
                    <a:pt x="6" y="385"/>
                  </a:lnTo>
                  <a:lnTo>
                    <a:pt x="2" y="375"/>
                  </a:lnTo>
                  <a:lnTo>
                    <a:pt x="0" y="366"/>
                  </a:lnTo>
                  <a:lnTo>
                    <a:pt x="0" y="69"/>
                  </a:lnTo>
                  <a:lnTo>
                    <a:pt x="0" y="64"/>
                  </a:lnTo>
                  <a:lnTo>
                    <a:pt x="3" y="54"/>
                  </a:lnTo>
                  <a:lnTo>
                    <a:pt x="8" y="43"/>
                  </a:lnTo>
                  <a:lnTo>
                    <a:pt x="13" y="34"/>
                  </a:lnTo>
                  <a:lnTo>
                    <a:pt x="21" y="26"/>
                  </a:lnTo>
                  <a:lnTo>
                    <a:pt x="31" y="18"/>
                  </a:lnTo>
                  <a:lnTo>
                    <a:pt x="41" y="11"/>
                  </a:lnTo>
                  <a:lnTo>
                    <a:pt x="52" y="7"/>
                  </a:lnTo>
                  <a:lnTo>
                    <a:pt x="66" y="3"/>
                  </a:lnTo>
                  <a:lnTo>
                    <a:pt x="77" y="1"/>
                  </a:lnTo>
                  <a:lnTo>
                    <a:pt x="90" y="0"/>
                  </a:lnTo>
                  <a:lnTo>
                    <a:pt x="1938"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dirty="0"/>
            </a:p>
          </p:txBody>
        </p:sp>
        <p:sp>
          <p:nvSpPr>
            <p:cNvPr id="36" name="Freeform 10"/>
            <p:cNvSpPr>
              <a:spLocks/>
            </p:cNvSpPr>
            <p:nvPr/>
          </p:nvSpPr>
          <p:spPr bwMode="auto">
            <a:xfrm>
              <a:off x="2601912" y="4462633"/>
              <a:ext cx="3875088" cy="1018422"/>
            </a:xfrm>
            <a:custGeom>
              <a:avLst/>
              <a:gdLst>
                <a:gd name="T0" fmla="*/ 2617 w 2741"/>
                <a:gd name="T1" fmla="*/ 0 h 681"/>
                <a:gd name="T2" fmla="*/ 2626 w 2741"/>
                <a:gd name="T3" fmla="*/ 0 h 681"/>
                <a:gd name="T4" fmla="*/ 2643 w 2741"/>
                <a:gd name="T5" fmla="*/ 1 h 681"/>
                <a:gd name="T6" fmla="*/ 2660 w 2741"/>
                <a:gd name="T7" fmla="*/ 4 h 681"/>
                <a:gd name="T8" fmla="*/ 2676 w 2741"/>
                <a:gd name="T9" fmla="*/ 10 h 681"/>
                <a:gd name="T10" fmla="*/ 2691 w 2741"/>
                <a:gd name="T11" fmla="*/ 16 h 681"/>
                <a:gd name="T12" fmla="*/ 2705 w 2741"/>
                <a:gd name="T13" fmla="*/ 25 h 681"/>
                <a:gd name="T14" fmla="*/ 2716 w 2741"/>
                <a:gd name="T15" fmla="*/ 33 h 681"/>
                <a:gd name="T16" fmla="*/ 2724 w 2741"/>
                <a:gd name="T17" fmla="*/ 44 h 681"/>
                <a:gd name="T18" fmla="*/ 2733 w 2741"/>
                <a:gd name="T19" fmla="*/ 55 h 681"/>
                <a:gd name="T20" fmla="*/ 2736 w 2741"/>
                <a:gd name="T21" fmla="*/ 67 h 681"/>
                <a:gd name="T22" fmla="*/ 2740 w 2741"/>
                <a:gd name="T23" fmla="*/ 78 h 681"/>
                <a:gd name="T24" fmla="*/ 2740 w 2741"/>
                <a:gd name="T25" fmla="*/ 415 h 681"/>
                <a:gd name="T26" fmla="*/ 2740 w 2741"/>
                <a:gd name="T27" fmla="*/ 421 h 681"/>
                <a:gd name="T28" fmla="*/ 2736 w 2741"/>
                <a:gd name="T29" fmla="*/ 433 h 681"/>
                <a:gd name="T30" fmla="*/ 2729 w 2741"/>
                <a:gd name="T31" fmla="*/ 445 h 681"/>
                <a:gd name="T32" fmla="*/ 2721 w 2741"/>
                <a:gd name="T33" fmla="*/ 454 h 681"/>
                <a:gd name="T34" fmla="*/ 2710 w 2741"/>
                <a:gd name="T35" fmla="*/ 466 h 681"/>
                <a:gd name="T36" fmla="*/ 2699 w 2741"/>
                <a:gd name="T37" fmla="*/ 473 h 681"/>
                <a:gd name="T38" fmla="*/ 2683 w 2741"/>
                <a:gd name="T39" fmla="*/ 481 h 681"/>
                <a:gd name="T40" fmla="*/ 2669 w 2741"/>
                <a:gd name="T41" fmla="*/ 485 h 681"/>
                <a:gd name="T42" fmla="*/ 2653 w 2741"/>
                <a:gd name="T43" fmla="*/ 491 h 681"/>
                <a:gd name="T44" fmla="*/ 2635 w 2741"/>
                <a:gd name="T45" fmla="*/ 493 h 681"/>
                <a:gd name="T46" fmla="*/ 2617 w 2741"/>
                <a:gd name="T47" fmla="*/ 493 h 681"/>
                <a:gd name="T48" fmla="*/ 1545 w 2741"/>
                <a:gd name="T49" fmla="*/ 493 h 681"/>
                <a:gd name="T50" fmla="*/ 1545 w 2741"/>
                <a:gd name="T51" fmla="*/ 560 h 681"/>
                <a:gd name="T52" fmla="*/ 1713 w 2741"/>
                <a:gd name="T53" fmla="*/ 560 h 681"/>
                <a:gd name="T54" fmla="*/ 1371 w 2741"/>
                <a:gd name="T55" fmla="*/ 680 h 681"/>
                <a:gd name="T56" fmla="*/ 1028 w 2741"/>
                <a:gd name="T57" fmla="*/ 560 h 681"/>
                <a:gd name="T58" fmla="*/ 1202 w 2741"/>
                <a:gd name="T59" fmla="*/ 560 h 681"/>
                <a:gd name="T60" fmla="*/ 1202 w 2741"/>
                <a:gd name="T61" fmla="*/ 493 h 681"/>
                <a:gd name="T62" fmla="*/ 122 w 2741"/>
                <a:gd name="T63" fmla="*/ 493 h 681"/>
                <a:gd name="T64" fmla="*/ 113 w 2741"/>
                <a:gd name="T65" fmla="*/ 493 h 681"/>
                <a:gd name="T66" fmla="*/ 96 w 2741"/>
                <a:gd name="T67" fmla="*/ 491 h 681"/>
                <a:gd name="T68" fmla="*/ 79 w 2741"/>
                <a:gd name="T69" fmla="*/ 489 h 681"/>
                <a:gd name="T70" fmla="*/ 64 w 2741"/>
                <a:gd name="T71" fmla="*/ 483 h 681"/>
                <a:gd name="T72" fmla="*/ 48 w 2741"/>
                <a:gd name="T73" fmla="*/ 477 h 681"/>
                <a:gd name="T74" fmla="*/ 34 w 2741"/>
                <a:gd name="T75" fmla="*/ 469 h 681"/>
                <a:gd name="T76" fmla="*/ 23 w 2741"/>
                <a:gd name="T77" fmla="*/ 460 h 681"/>
                <a:gd name="T78" fmla="*/ 14 w 2741"/>
                <a:gd name="T79" fmla="*/ 450 h 681"/>
                <a:gd name="T80" fmla="*/ 8 w 2741"/>
                <a:gd name="T81" fmla="*/ 439 h 681"/>
                <a:gd name="T82" fmla="*/ 3 w 2741"/>
                <a:gd name="T83" fmla="*/ 427 h 681"/>
                <a:gd name="T84" fmla="*/ 0 w 2741"/>
                <a:gd name="T85" fmla="*/ 415 h 681"/>
                <a:gd name="T86" fmla="*/ 0 w 2741"/>
                <a:gd name="T87" fmla="*/ 78 h 681"/>
                <a:gd name="T88" fmla="*/ 0 w 2741"/>
                <a:gd name="T89" fmla="*/ 71 h 681"/>
                <a:gd name="T90" fmla="*/ 4 w 2741"/>
                <a:gd name="T91" fmla="*/ 61 h 681"/>
                <a:gd name="T92" fmla="*/ 11 w 2741"/>
                <a:gd name="T93" fmla="*/ 49 h 681"/>
                <a:gd name="T94" fmla="*/ 18 w 2741"/>
                <a:gd name="T95" fmla="*/ 39 h 681"/>
                <a:gd name="T96" fmla="*/ 29 w 2741"/>
                <a:gd name="T97" fmla="*/ 28 h 681"/>
                <a:gd name="T98" fmla="*/ 42 w 2741"/>
                <a:gd name="T99" fmla="*/ 20 h 681"/>
                <a:gd name="T100" fmla="*/ 55 w 2741"/>
                <a:gd name="T101" fmla="*/ 13 h 681"/>
                <a:gd name="T102" fmla="*/ 70 w 2741"/>
                <a:gd name="T103" fmla="*/ 7 h 681"/>
                <a:gd name="T104" fmla="*/ 89 w 2741"/>
                <a:gd name="T105" fmla="*/ 4 h 681"/>
                <a:gd name="T106" fmla="*/ 105 w 2741"/>
                <a:gd name="T107" fmla="*/ 1 h 681"/>
                <a:gd name="T108" fmla="*/ 122 w 2741"/>
                <a:gd name="T109" fmla="*/ 0 h 681"/>
                <a:gd name="T110" fmla="*/ 2617 w 2741"/>
                <a:gd name="T111" fmla="*/ 0 h 6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41"/>
                <a:gd name="T169" fmla="*/ 0 h 681"/>
                <a:gd name="T170" fmla="*/ 2741 w 2741"/>
                <a:gd name="T171" fmla="*/ 681 h 6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41" h="681">
                  <a:moveTo>
                    <a:pt x="2617" y="0"/>
                  </a:moveTo>
                  <a:lnTo>
                    <a:pt x="2626" y="0"/>
                  </a:lnTo>
                  <a:lnTo>
                    <a:pt x="2643" y="1"/>
                  </a:lnTo>
                  <a:lnTo>
                    <a:pt x="2660" y="4"/>
                  </a:lnTo>
                  <a:lnTo>
                    <a:pt x="2676" y="10"/>
                  </a:lnTo>
                  <a:lnTo>
                    <a:pt x="2691" y="16"/>
                  </a:lnTo>
                  <a:lnTo>
                    <a:pt x="2705" y="25"/>
                  </a:lnTo>
                  <a:lnTo>
                    <a:pt x="2716" y="33"/>
                  </a:lnTo>
                  <a:lnTo>
                    <a:pt x="2724" y="44"/>
                  </a:lnTo>
                  <a:lnTo>
                    <a:pt x="2733" y="55"/>
                  </a:lnTo>
                  <a:lnTo>
                    <a:pt x="2736" y="67"/>
                  </a:lnTo>
                  <a:lnTo>
                    <a:pt x="2740" y="78"/>
                  </a:lnTo>
                  <a:lnTo>
                    <a:pt x="2740" y="415"/>
                  </a:lnTo>
                  <a:lnTo>
                    <a:pt x="2740" y="421"/>
                  </a:lnTo>
                  <a:lnTo>
                    <a:pt x="2736" y="433"/>
                  </a:lnTo>
                  <a:lnTo>
                    <a:pt x="2729" y="445"/>
                  </a:lnTo>
                  <a:lnTo>
                    <a:pt x="2721" y="454"/>
                  </a:lnTo>
                  <a:lnTo>
                    <a:pt x="2710" y="466"/>
                  </a:lnTo>
                  <a:lnTo>
                    <a:pt x="2699" y="473"/>
                  </a:lnTo>
                  <a:lnTo>
                    <a:pt x="2683" y="481"/>
                  </a:lnTo>
                  <a:lnTo>
                    <a:pt x="2669" y="485"/>
                  </a:lnTo>
                  <a:lnTo>
                    <a:pt x="2653" y="491"/>
                  </a:lnTo>
                  <a:lnTo>
                    <a:pt x="2635" y="493"/>
                  </a:lnTo>
                  <a:lnTo>
                    <a:pt x="2617" y="493"/>
                  </a:lnTo>
                  <a:lnTo>
                    <a:pt x="1545" y="493"/>
                  </a:lnTo>
                  <a:lnTo>
                    <a:pt x="1545" y="560"/>
                  </a:lnTo>
                  <a:lnTo>
                    <a:pt x="1713" y="560"/>
                  </a:lnTo>
                  <a:lnTo>
                    <a:pt x="1371" y="680"/>
                  </a:lnTo>
                  <a:lnTo>
                    <a:pt x="1028" y="560"/>
                  </a:lnTo>
                  <a:lnTo>
                    <a:pt x="1202" y="560"/>
                  </a:lnTo>
                  <a:lnTo>
                    <a:pt x="1202" y="493"/>
                  </a:lnTo>
                  <a:lnTo>
                    <a:pt x="122" y="493"/>
                  </a:lnTo>
                  <a:lnTo>
                    <a:pt x="113" y="493"/>
                  </a:lnTo>
                  <a:lnTo>
                    <a:pt x="96" y="491"/>
                  </a:lnTo>
                  <a:lnTo>
                    <a:pt x="79" y="489"/>
                  </a:lnTo>
                  <a:lnTo>
                    <a:pt x="64" y="483"/>
                  </a:lnTo>
                  <a:lnTo>
                    <a:pt x="48" y="477"/>
                  </a:lnTo>
                  <a:lnTo>
                    <a:pt x="34" y="469"/>
                  </a:lnTo>
                  <a:lnTo>
                    <a:pt x="23" y="460"/>
                  </a:lnTo>
                  <a:lnTo>
                    <a:pt x="14" y="450"/>
                  </a:lnTo>
                  <a:lnTo>
                    <a:pt x="8" y="439"/>
                  </a:lnTo>
                  <a:lnTo>
                    <a:pt x="3" y="427"/>
                  </a:lnTo>
                  <a:lnTo>
                    <a:pt x="0" y="415"/>
                  </a:lnTo>
                  <a:lnTo>
                    <a:pt x="0" y="78"/>
                  </a:lnTo>
                  <a:lnTo>
                    <a:pt x="0" y="71"/>
                  </a:lnTo>
                  <a:lnTo>
                    <a:pt x="4" y="61"/>
                  </a:lnTo>
                  <a:lnTo>
                    <a:pt x="11" y="49"/>
                  </a:lnTo>
                  <a:lnTo>
                    <a:pt x="18" y="39"/>
                  </a:lnTo>
                  <a:lnTo>
                    <a:pt x="29" y="28"/>
                  </a:lnTo>
                  <a:lnTo>
                    <a:pt x="42" y="20"/>
                  </a:lnTo>
                  <a:lnTo>
                    <a:pt x="55" y="13"/>
                  </a:lnTo>
                  <a:lnTo>
                    <a:pt x="70" y="7"/>
                  </a:lnTo>
                  <a:lnTo>
                    <a:pt x="89" y="4"/>
                  </a:lnTo>
                  <a:lnTo>
                    <a:pt x="105" y="1"/>
                  </a:lnTo>
                  <a:lnTo>
                    <a:pt x="122" y="0"/>
                  </a:lnTo>
                  <a:lnTo>
                    <a:pt x="2617" y="0"/>
                  </a:lnTo>
                </a:path>
              </a:pathLst>
            </a:custGeom>
            <a:solidFill>
              <a:srgbClr val="000000"/>
            </a:solidFill>
            <a:ln w="12700" cap="rnd" cmpd="sng">
              <a:solidFill>
                <a:srgbClr val="000000"/>
              </a:solidFill>
              <a:prstDash val="solid"/>
              <a:round/>
              <a:headEnd type="none" w="med" len="med"/>
              <a:tailEnd type="none" w="med" len="med"/>
            </a:ln>
          </p:spPr>
          <p:txBody>
            <a:bodyPr/>
            <a:lstStyle/>
            <a:p>
              <a:endParaRPr lang="en-US" dirty="0"/>
            </a:p>
          </p:txBody>
        </p:sp>
        <p:sp>
          <p:nvSpPr>
            <p:cNvPr id="37" name="Rectangle 16"/>
            <p:cNvSpPr>
              <a:spLocks noChangeArrowheads="1"/>
            </p:cNvSpPr>
            <p:nvPr/>
          </p:nvSpPr>
          <p:spPr bwMode="auto">
            <a:xfrm>
              <a:off x="2590800" y="4470261"/>
              <a:ext cx="3581400" cy="532391"/>
            </a:xfrm>
            <a:prstGeom prst="rect">
              <a:avLst/>
            </a:prstGeom>
            <a:noFill/>
            <a:ln w="12700">
              <a:noFill/>
              <a:miter lim="800000"/>
              <a:headEnd/>
              <a:tailEnd/>
            </a:ln>
          </p:spPr>
          <p:txBody>
            <a:bodyPr lIns="90488" tIns="44450" rIns="90488" bIns="44450">
              <a:spAutoFit/>
            </a:bodyPr>
            <a:lstStyle/>
            <a:p>
              <a:pPr algn="ctr">
                <a:spcBef>
                  <a:spcPct val="50000"/>
                </a:spcBef>
              </a:pPr>
              <a:r>
                <a:rPr lang="en-US" sz="3200" dirty="0">
                  <a:solidFill>
                    <a:srgbClr val="000000"/>
                  </a:solidFill>
                  <a:latin typeface="+mn-lt"/>
                </a:rPr>
                <a:t>Data Segment</a:t>
              </a:r>
              <a:endParaRPr lang="en-US" sz="3200" dirty="0">
                <a:solidFill>
                  <a:schemeClr val="bg2"/>
                </a:solidFill>
                <a:latin typeface="+mn-lt"/>
              </a:endParaRPr>
            </a:p>
          </p:txBody>
        </p:sp>
        <p:sp>
          <p:nvSpPr>
            <p:cNvPr id="38" name="Freeform 11"/>
            <p:cNvSpPr>
              <a:spLocks/>
            </p:cNvSpPr>
            <p:nvPr/>
          </p:nvSpPr>
          <p:spPr bwMode="auto">
            <a:xfrm>
              <a:off x="2514601" y="4343400"/>
              <a:ext cx="3886200" cy="1018422"/>
            </a:xfrm>
            <a:custGeom>
              <a:avLst/>
              <a:gdLst>
                <a:gd name="T0" fmla="*/ 2615 w 2738"/>
                <a:gd name="T1" fmla="*/ 0 h 681"/>
                <a:gd name="T2" fmla="*/ 2624 w 2738"/>
                <a:gd name="T3" fmla="*/ 0 h 681"/>
                <a:gd name="T4" fmla="*/ 2642 w 2738"/>
                <a:gd name="T5" fmla="*/ 1 h 681"/>
                <a:gd name="T6" fmla="*/ 2659 w 2738"/>
                <a:gd name="T7" fmla="*/ 4 h 681"/>
                <a:gd name="T8" fmla="*/ 2674 w 2738"/>
                <a:gd name="T9" fmla="*/ 11 h 681"/>
                <a:gd name="T10" fmla="*/ 2690 w 2738"/>
                <a:gd name="T11" fmla="*/ 16 h 681"/>
                <a:gd name="T12" fmla="*/ 2703 w 2738"/>
                <a:gd name="T13" fmla="*/ 25 h 681"/>
                <a:gd name="T14" fmla="*/ 2714 w 2738"/>
                <a:gd name="T15" fmla="*/ 33 h 681"/>
                <a:gd name="T16" fmla="*/ 2725 w 2738"/>
                <a:gd name="T17" fmla="*/ 44 h 681"/>
                <a:gd name="T18" fmla="*/ 2731 w 2738"/>
                <a:gd name="T19" fmla="*/ 54 h 681"/>
                <a:gd name="T20" fmla="*/ 2734 w 2738"/>
                <a:gd name="T21" fmla="*/ 67 h 681"/>
                <a:gd name="T22" fmla="*/ 2737 w 2738"/>
                <a:gd name="T23" fmla="*/ 79 h 681"/>
                <a:gd name="T24" fmla="*/ 2737 w 2738"/>
                <a:gd name="T25" fmla="*/ 415 h 681"/>
                <a:gd name="T26" fmla="*/ 2737 w 2738"/>
                <a:gd name="T27" fmla="*/ 421 h 681"/>
                <a:gd name="T28" fmla="*/ 2734 w 2738"/>
                <a:gd name="T29" fmla="*/ 433 h 681"/>
                <a:gd name="T30" fmla="*/ 2728 w 2738"/>
                <a:gd name="T31" fmla="*/ 444 h 681"/>
                <a:gd name="T32" fmla="*/ 2719 w 2738"/>
                <a:gd name="T33" fmla="*/ 456 h 681"/>
                <a:gd name="T34" fmla="*/ 2710 w 2738"/>
                <a:gd name="T35" fmla="*/ 464 h 681"/>
                <a:gd name="T36" fmla="*/ 2697 w 2738"/>
                <a:gd name="T37" fmla="*/ 474 h 681"/>
                <a:gd name="T38" fmla="*/ 2682 w 2738"/>
                <a:gd name="T39" fmla="*/ 481 h 681"/>
                <a:gd name="T40" fmla="*/ 2667 w 2738"/>
                <a:gd name="T41" fmla="*/ 487 h 681"/>
                <a:gd name="T42" fmla="*/ 2650 w 2738"/>
                <a:gd name="T43" fmla="*/ 490 h 681"/>
                <a:gd name="T44" fmla="*/ 2632 w 2738"/>
                <a:gd name="T45" fmla="*/ 494 h 681"/>
                <a:gd name="T46" fmla="*/ 2615 w 2738"/>
                <a:gd name="T47" fmla="*/ 494 h 681"/>
                <a:gd name="T48" fmla="*/ 1543 w 2738"/>
                <a:gd name="T49" fmla="*/ 494 h 681"/>
                <a:gd name="T50" fmla="*/ 1543 w 2738"/>
                <a:gd name="T51" fmla="*/ 560 h 681"/>
                <a:gd name="T52" fmla="*/ 1711 w 2738"/>
                <a:gd name="T53" fmla="*/ 560 h 681"/>
                <a:gd name="T54" fmla="*/ 1370 w 2738"/>
                <a:gd name="T55" fmla="*/ 680 h 681"/>
                <a:gd name="T56" fmla="*/ 1027 w 2738"/>
                <a:gd name="T57" fmla="*/ 560 h 681"/>
                <a:gd name="T58" fmla="*/ 1201 w 2738"/>
                <a:gd name="T59" fmla="*/ 560 h 681"/>
                <a:gd name="T60" fmla="*/ 1201 w 2738"/>
                <a:gd name="T61" fmla="*/ 494 h 681"/>
                <a:gd name="T62" fmla="*/ 122 w 2738"/>
                <a:gd name="T63" fmla="*/ 494 h 681"/>
                <a:gd name="T64" fmla="*/ 114 w 2738"/>
                <a:gd name="T65" fmla="*/ 494 h 681"/>
                <a:gd name="T66" fmla="*/ 95 w 2738"/>
                <a:gd name="T67" fmla="*/ 493 h 681"/>
                <a:gd name="T68" fmla="*/ 78 w 2738"/>
                <a:gd name="T69" fmla="*/ 488 h 681"/>
                <a:gd name="T70" fmla="*/ 63 w 2738"/>
                <a:gd name="T71" fmla="*/ 484 h 681"/>
                <a:gd name="T72" fmla="*/ 47 w 2738"/>
                <a:gd name="T73" fmla="*/ 477 h 681"/>
                <a:gd name="T74" fmla="*/ 33 w 2738"/>
                <a:gd name="T75" fmla="*/ 470 h 681"/>
                <a:gd name="T76" fmla="*/ 22 w 2738"/>
                <a:gd name="T77" fmla="*/ 459 h 681"/>
                <a:gd name="T78" fmla="*/ 13 w 2738"/>
                <a:gd name="T79" fmla="*/ 450 h 681"/>
                <a:gd name="T80" fmla="*/ 6 w 2738"/>
                <a:gd name="T81" fmla="*/ 439 h 681"/>
                <a:gd name="T82" fmla="*/ 2 w 2738"/>
                <a:gd name="T83" fmla="*/ 427 h 681"/>
                <a:gd name="T84" fmla="*/ 0 w 2738"/>
                <a:gd name="T85" fmla="*/ 415 h 681"/>
                <a:gd name="T86" fmla="*/ 0 w 2738"/>
                <a:gd name="T87" fmla="*/ 79 h 681"/>
                <a:gd name="T88" fmla="*/ 0 w 2738"/>
                <a:gd name="T89" fmla="*/ 72 h 681"/>
                <a:gd name="T90" fmla="*/ 3 w 2738"/>
                <a:gd name="T91" fmla="*/ 61 h 681"/>
                <a:gd name="T92" fmla="*/ 10 w 2738"/>
                <a:gd name="T93" fmla="*/ 49 h 681"/>
                <a:gd name="T94" fmla="*/ 18 w 2738"/>
                <a:gd name="T95" fmla="*/ 39 h 681"/>
                <a:gd name="T96" fmla="*/ 28 w 2738"/>
                <a:gd name="T97" fmla="*/ 29 h 681"/>
                <a:gd name="T98" fmla="*/ 41 w 2738"/>
                <a:gd name="T99" fmla="*/ 20 h 681"/>
                <a:gd name="T100" fmla="*/ 55 w 2738"/>
                <a:gd name="T101" fmla="*/ 13 h 681"/>
                <a:gd name="T102" fmla="*/ 70 w 2738"/>
                <a:gd name="T103" fmla="*/ 7 h 681"/>
                <a:gd name="T104" fmla="*/ 87 w 2738"/>
                <a:gd name="T105" fmla="*/ 4 h 681"/>
                <a:gd name="T106" fmla="*/ 104 w 2738"/>
                <a:gd name="T107" fmla="*/ 1 h 681"/>
                <a:gd name="T108" fmla="*/ 122 w 2738"/>
                <a:gd name="T109" fmla="*/ 0 h 681"/>
                <a:gd name="T110" fmla="*/ 2615 w 2738"/>
                <a:gd name="T111" fmla="*/ 0 h 6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8"/>
                <a:gd name="T169" fmla="*/ 0 h 681"/>
                <a:gd name="T170" fmla="*/ 2738 w 2738"/>
                <a:gd name="T171" fmla="*/ 681 h 6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8" h="681">
                  <a:moveTo>
                    <a:pt x="2615" y="0"/>
                  </a:moveTo>
                  <a:lnTo>
                    <a:pt x="2624" y="0"/>
                  </a:lnTo>
                  <a:lnTo>
                    <a:pt x="2642" y="1"/>
                  </a:lnTo>
                  <a:lnTo>
                    <a:pt x="2659" y="4"/>
                  </a:lnTo>
                  <a:lnTo>
                    <a:pt x="2674" y="11"/>
                  </a:lnTo>
                  <a:lnTo>
                    <a:pt x="2690" y="16"/>
                  </a:lnTo>
                  <a:lnTo>
                    <a:pt x="2703" y="25"/>
                  </a:lnTo>
                  <a:lnTo>
                    <a:pt x="2714" y="33"/>
                  </a:lnTo>
                  <a:lnTo>
                    <a:pt x="2725" y="44"/>
                  </a:lnTo>
                  <a:lnTo>
                    <a:pt x="2731" y="54"/>
                  </a:lnTo>
                  <a:lnTo>
                    <a:pt x="2734" y="67"/>
                  </a:lnTo>
                  <a:lnTo>
                    <a:pt x="2737" y="79"/>
                  </a:lnTo>
                  <a:lnTo>
                    <a:pt x="2737" y="415"/>
                  </a:lnTo>
                  <a:lnTo>
                    <a:pt x="2737" y="421"/>
                  </a:lnTo>
                  <a:lnTo>
                    <a:pt x="2734" y="433"/>
                  </a:lnTo>
                  <a:lnTo>
                    <a:pt x="2728" y="444"/>
                  </a:lnTo>
                  <a:lnTo>
                    <a:pt x="2719" y="456"/>
                  </a:lnTo>
                  <a:lnTo>
                    <a:pt x="2710" y="464"/>
                  </a:lnTo>
                  <a:lnTo>
                    <a:pt x="2697" y="474"/>
                  </a:lnTo>
                  <a:lnTo>
                    <a:pt x="2682" y="481"/>
                  </a:lnTo>
                  <a:lnTo>
                    <a:pt x="2667" y="487"/>
                  </a:lnTo>
                  <a:lnTo>
                    <a:pt x="2650" y="490"/>
                  </a:lnTo>
                  <a:lnTo>
                    <a:pt x="2632" y="494"/>
                  </a:lnTo>
                  <a:lnTo>
                    <a:pt x="2615" y="494"/>
                  </a:lnTo>
                  <a:lnTo>
                    <a:pt x="1543" y="494"/>
                  </a:lnTo>
                  <a:lnTo>
                    <a:pt x="1543" y="560"/>
                  </a:lnTo>
                  <a:lnTo>
                    <a:pt x="1711" y="560"/>
                  </a:lnTo>
                  <a:lnTo>
                    <a:pt x="1370" y="680"/>
                  </a:lnTo>
                  <a:lnTo>
                    <a:pt x="1027" y="560"/>
                  </a:lnTo>
                  <a:lnTo>
                    <a:pt x="1201" y="560"/>
                  </a:lnTo>
                  <a:lnTo>
                    <a:pt x="1201" y="494"/>
                  </a:lnTo>
                  <a:lnTo>
                    <a:pt x="122" y="494"/>
                  </a:lnTo>
                  <a:lnTo>
                    <a:pt x="114" y="494"/>
                  </a:lnTo>
                  <a:lnTo>
                    <a:pt x="95" y="493"/>
                  </a:lnTo>
                  <a:lnTo>
                    <a:pt x="78" y="488"/>
                  </a:lnTo>
                  <a:lnTo>
                    <a:pt x="63" y="484"/>
                  </a:lnTo>
                  <a:lnTo>
                    <a:pt x="47" y="477"/>
                  </a:lnTo>
                  <a:lnTo>
                    <a:pt x="33" y="470"/>
                  </a:lnTo>
                  <a:lnTo>
                    <a:pt x="22" y="459"/>
                  </a:lnTo>
                  <a:lnTo>
                    <a:pt x="13" y="450"/>
                  </a:lnTo>
                  <a:lnTo>
                    <a:pt x="6" y="439"/>
                  </a:lnTo>
                  <a:lnTo>
                    <a:pt x="2" y="427"/>
                  </a:lnTo>
                  <a:lnTo>
                    <a:pt x="0" y="415"/>
                  </a:lnTo>
                  <a:lnTo>
                    <a:pt x="0" y="79"/>
                  </a:lnTo>
                  <a:lnTo>
                    <a:pt x="0" y="72"/>
                  </a:lnTo>
                  <a:lnTo>
                    <a:pt x="3" y="61"/>
                  </a:lnTo>
                  <a:lnTo>
                    <a:pt x="10" y="49"/>
                  </a:lnTo>
                  <a:lnTo>
                    <a:pt x="18" y="39"/>
                  </a:lnTo>
                  <a:lnTo>
                    <a:pt x="28" y="29"/>
                  </a:lnTo>
                  <a:lnTo>
                    <a:pt x="41" y="20"/>
                  </a:lnTo>
                  <a:lnTo>
                    <a:pt x="55" y="13"/>
                  </a:lnTo>
                  <a:lnTo>
                    <a:pt x="70" y="7"/>
                  </a:lnTo>
                  <a:lnTo>
                    <a:pt x="87" y="4"/>
                  </a:lnTo>
                  <a:lnTo>
                    <a:pt x="104" y="1"/>
                  </a:lnTo>
                  <a:lnTo>
                    <a:pt x="122" y="0"/>
                  </a:lnTo>
                  <a:lnTo>
                    <a:pt x="2615" y="0"/>
                  </a:lnTo>
                </a:path>
              </a:pathLst>
            </a:custGeom>
            <a:solidFill>
              <a:srgbClr val="66FFFF"/>
            </a:solidFill>
            <a:ln w="12700" cap="rnd" cmpd="sng">
              <a:solidFill>
                <a:srgbClr val="000000"/>
              </a:solidFill>
              <a:prstDash val="solid"/>
              <a:round/>
              <a:headEnd type="none" w="med" len="med"/>
              <a:tailEnd type="none" w="med" len="med"/>
            </a:ln>
          </p:spPr>
          <p:txBody>
            <a:bodyPr/>
            <a:lstStyle/>
            <a:p>
              <a:pPr algn="ctr">
                <a:spcBef>
                  <a:spcPts val="1920"/>
                </a:spcBef>
              </a:pPr>
              <a:r>
                <a:rPr lang="en-US" sz="3000" dirty="0" smtClean="0">
                  <a:latin typeface="+mn-lt"/>
                </a:rPr>
                <a:t>Data Element</a:t>
              </a:r>
              <a:endParaRPr lang="en-US" sz="3000" dirty="0">
                <a:latin typeface="+mn-lt"/>
              </a:endParaRPr>
            </a:p>
          </p:txBody>
        </p:sp>
        <p:sp>
          <p:nvSpPr>
            <p:cNvPr id="3" name="Rounded Rectangle 2"/>
            <p:cNvSpPr/>
            <p:nvPr/>
          </p:nvSpPr>
          <p:spPr>
            <a:xfrm>
              <a:off x="2821622" y="5486400"/>
              <a:ext cx="3350578" cy="65053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920"/>
                </a:spcBef>
              </a:pPr>
              <a:r>
                <a:rPr lang="en-US" sz="3000" dirty="0" smtClean="0">
                  <a:solidFill>
                    <a:schemeClr val="tx1"/>
                  </a:solidFill>
                </a:rPr>
                <a:t>Qualifiers/Codes</a:t>
              </a:r>
              <a:endParaRPr lang="en-US" sz="3000" dirty="0">
                <a:solidFill>
                  <a:schemeClr val="tx1"/>
                </a:solidFill>
              </a:endParaRPr>
            </a:p>
          </p:txBody>
        </p:sp>
      </p:grpSp>
    </p:spTree>
    <p:extLst>
      <p:ext uri="{BB962C8B-B14F-4D97-AF65-F5344CB8AC3E}">
        <p14:creationId xmlns:p14="http://schemas.microsoft.com/office/powerpoint/2010/main" val="27682365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489065"/>
            <a:ext cx="8991600" cy="623455"/>
          </a:xfrm>
        </p:spPr>
        <p:txBody>
          <a:bodyPr/>
          <a:lstStyle/>
          <a:p>
            <a:r>
              <a:rPr lang="en-US" sz="3200" dirty="0" smtClean="0"/>
              <a:t>DLMS 511R IC - Transaction Set Table Diagram</a:t>
            </a:r>
          </a:p>
        </p:txBody>
      </p:sp>
      <p:pic>
        <p:nvPicPr>
          <p:cNvPr id="2478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92991"/>
            <a:ext cx="1644128"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78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0" y="1645391"/>
            <a:ext cx="6699250" cy="3917209"/>
          </a:xfrm>
          <a:prstGeom prst="rect">
            <a:avLst/>
          </a:prstGeom>
          <a:noFill/>
          <a:ln w="9525">
            <a:solidFill>
              <a:srgbClr val="2D2DB9"/>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3"/>
          <p:cNvSpPr txBox="1">
            <a:spLocks noChangeArrowheads="1"/>
          </p:cNvSpPr>
          <p:nvPr/>
        </p:nvSpPr>
        <p:spPr>
          <a:xfrm>
            <a:off x="88900" y="5486400"/>
            <a:ext cx="8991600" cy="914400"/>
          </a:xfrm>
          <a:prstGeom prst="rect">
            <a:avLst/>
          </a:prstGeom>
        </p:spPr>
        <p:txBody>
          <a:bodyPr/>
          <a:lstStyle>
            <a:lvl1pPr marL="342900" indent="-342900" algn="l" rtl="0" eaLnBrk="0" fontAlgn="base" hangingPunct="0">
              <a:spcBef>
                <a:spcPct val="20000"/>
              </a:spcBef>
              <a:spcAft>
                <a:spcPct val="0"/>
              </a:spcAft>
              <a:defRPr sz="3200" b="1">
                <a:solidFill>
                  <a:srgbClr val="000000"/>
                </a:solidFill>
                <a:latin typeface="+mn-lt"/>
                <a:ea typeface="+mn-ea"/>
                <a:cs typeface="+mn-cs"/>
              </a:defRPr>
            </a:lvl1pPr>
            <a:lvl2pPr marL="742950" indent="-285750" algn="l" rtl="0" eaLnBrk="0" fontAlgn="base" hangingPunct="0">
              <a:spcBef>
                <a:spcPct val="35000"/>
              </a:spcBef>
              <a:spcAft>
                <a:spcPct val="0"/>
              </a:spcAft>
              <a:buSzPct val="70000"/>
              <a:buFont typeface="Wingdings" pitchFamily="2" charset="2"/>
              <a:buChar char="l"/>
              <a:defRPr sz="2800" b="1">
                <a:solidFill>
                  <a:srgbClr val="000000"/>
                </a:solidFill>
                <a:latin typeface="+mn-lt"/>
              </a:defRPr>
            </a:lvl2pPr>
            <a:lvl3pPr marL="1143000" indent="-228600" algn="l" rtl="0" eaLnBrk="0" fontAlgn="base" hangingPunct="0">
              <a:spcBef>
                <a:spcPct val="35000"/>
              </a:spcBef>
              <a:spcAft>
                <a:spcPct val="0"/>
              </a:spcAft>
              <a:buFont typeface="Wingdings" pitchFamily="2" charset="2"/>
              <a:buChar char="ü"/>
              <a:defRPr sz="2400" b="1">
                <a:solidFill>
                  <a:srgbClr val="000000"/>
                </a:solidFill>
                <a:latin typeface="+mn-lt"/>
              </a:defRPr>
            </a:lvl3pPr>
            <a:lvl4pPr marL="1600200" indent="-228600" algn="l" rtl="0" eaLnBrk="0" fontAlgn="base" hangingPunct="0">
              <a:spcBef>
                <a:spcPct val="35000"/>
              </a:spcBef>
              <a:spcAft>
                <a:spcPct val="0"/>
              </a:spcAft>
              <a:buFont typeface="Wingdings" pitchFamily="2" charset="2"/>
              <a:buChar char="Ø"/>
              <a:defRPr sz="2000" b="1">
                <a:solidFill>
                  <a:srgbClr val="000000"/>
                </a:solidFill>
                <a:latin typeface="+mn-lt"/>
              </a:defRPr>
            </a:lvl4pPr>
            <a:lvl5pPr marL="2057400" indent="-228600" algn="l" rtl="0" eaLnBrk="0" fontAlgn="base" hangingPunct="0">
              <a:spcBef>
                <a:spcPct val="35000"/>
              </a:spcBef>
              <a:spcAft>
                <a:spcPct val="0"/>
              </a:spcAft>
              <a:buChar char="–"/>
              <a:defRPr sz="2000" b="1">
                <a:solidFill>
                  <a:srgbClr val="000000"/>
                </a:solidFill>
                <a:latin typeface="+mn-lt"/>
              </a:defRPr>
            </a:lvl5pPr>
            <a:lvl6pPr marL="2514600" indent="-228600" algn="l" rtl="0" eaLnBrk="0" fontAlgn="base" hangingPunct="0">
              <a:spcBef>
                <a:spcPct val="35000"/>
              </a:spcBef>
              <a:spcAft>
                <a:spcPct val="0"/>
              </a:spcAft>
              <a:buClr>
                <a:srgbClr val="FFFF00"/>
              </a:buClr>
              <a:buChar char="–"/>
              <a:defRPr sz="2000" b="1">
                <a:solidFill>
                  <a:schemeClr val="tx1"/>
                </a:solidFill>
                <a:latin typeface="+mn-lt"/>
              </a:defRPr>
            </a:lvl6pPr>
            <a:lvl7pPr marL="2971800" indent="-228600" algn="l" rtl="0" eaLnBrk="0" fontAlgn="base" hangingPunct="0">
              <a:spcBef>
                <a:spcPct val="35000"/>
              </a:spcBef>
              <a:spcAft>
                <a:spcPct val="0"/>
              </a:spcAft>
              <a:buClr>
                <a:srgbClr val="FFFF00"/>
              </a:buClr>
              <a:buChar char="–"/>
              <a:defRPr sz="2000" b="1">
                <a:solidFill>
                  <a:schemeClr val="tx1"/>
                </a:solidFill>
                <a:latin typeface="+mn-lt"/>
              </a:defRPr>
            </a:lvl7pPr>
            <a:lvl8pPr marL="3429000" indent="-228600" algn="l" rtl="0" eaLnBrk="0" fontAlgn="base" hangingPunct="0">
              <a:spcBef>
                <a:spcPct val="35000"/>
              </a:spcBef>
              <a:spcAft>
                <a:spcPct val="0"/>
              </a:spcAft>
              <a:buClr>
                <a:srgbClr val="FFFF00"/>
              </a:buClr>
              <a:buChar char="–"/>
              <a:defRPr sz="2000" b="1">
                <a:solidFill>
                  <a:schemeClr val="tx1"/>
                </a:solidFill>
                <a:latin typeface="+mn-lt"/>
              </a:defRPr>
            </a:lvl8pPr>
            <a:lvl9pPr marL="3886200" indent="-228600" algn="l" rtl="0" eaLnBrk="0" fontAlgn="base" hangingPunct="0">
              <a:spcBef>
                <a:spcPct val="35000"/>
              </a:spcBef>
              <a:spcAft>
                <a:spcPct val="0"/>
              </a:spcAft>
              <a:buClr>
                <a:srgbClr val="FFFF00"/>
              </a:buClr>
              <a:buChar char="–"/>
              <a:defRPr sz="2000" b="1">
                <a:solidFill>
                  <a:schemeClr val="tx1"/>
                </a:solidFill>
                <a:latin typeface="+mn-lt"/>
              </a:defRPr>
            </a:lvl9pPr>
          </a:lstStyle>
          <a:p>
            <a:pPr marL="457200" lvl="1" indent="-465138">
              <a:lnSpc>
                <a:spcPct val="100000"/>
              </a:lnSpc>
              <a:spcBef>
                <a:spcPts val="0"/>
              </a:spcBef>
              <a:buClr>
                <a:schemeClr val="tx2"/>
              </a:buClr>
              <a:buFont typeface="Arial" pitchFamily="34" charset="0"/>
              <a:buChar char="●"/>
            </a:pPr>
            <a:r>
              <a:rPr lang="en-US" sz="2400" b="0" dirty="0">
                <a:solidFill>
                  <a:prstClr val="black"/>
                </a:solidFill>
              </a:rPr>
              <a:t>T</a:t>
            </a:r>
            <a:r>
              <a:rPr lang="en-US" sz="2400" b="0" dirty="0" smtClean="0">
                <a:solidFill>
                  <a:prstClr val="black"/>
                </a:solidFill>
              </a:rPr>
              <a:t>ransaction set table hierarchy diagram</a:t>
            </a:r>
          </a:p>
          <a:p>
            <a:pPr marL="857250" lvl="2" indent="-465138">
              <a:lnSpc>
                <a:spcPct val="100000"/>
              </a:lnSpc>
              <a:spcBef>
                <a:spcPts val="0"/>
              </a:spcBef>
              <a:buClr>
                <a:schemeClr val="tx2"/>
              </a:buClr>
              <a:buFont typeface="Wingdings" panose="05000000000000000000" pitchFamily="2" charset="2"/>
              <a:buChar char="Ø"/>
            </a:pPr>
            <a:r>
              <a:rPr lang="en-US" sz="2000" b="0" dirty="0">
                <a:solidFill>
                  <a:prstClr val="black"/>
                </a:solidFill>
              </a:rPr>
              <a:t>I</a:t>
            </a:r>
            <a:r>
              <a:rPr lang="en-US" sz="2000" b="0" dirty="0" smtClean="0">
                <a:solidFill>
                  <a:prstClr val="black"/>
                </a:solidFill>
              </a:rPr>
              <a:t>dentifies </a:t>
            </a:r>
            <a:r>
              <a:rPr lang="en-US" sz="2000" b="0" dirty="0">
                <a:solidFill>
                  <a:prstClr val="black"/>
                </a:solidFill>
              </a:rPr>
              <a:t>the segments and loops that are used in the DLMS </a:t>
            </a:r>
            <a:r>
              <a:rPr lang="en-US" sz="2000" b="0" dirty="0" smtClean="0">
                <a:solidFill>
                  <a:prstClr val="black"/>
                </a:solidFill>
              </a:rPr>
              <a:t>511R.</a:t>
            </a:r>
          </a:p>
          <a:p>
            <a:pPr marL="457200" lvl="1" indent="-465138">
              <a:lnSpc>
                <a:spcPct val="100000"/>
              </a:lnSpc>
              <a:spcBef>
                <a:spcPts val="0"/>
              </a:spcBef>
              <a:buClr>
                <a:schemeClr val="tx2"/>
              </a:buClr>
              <a:buFont typeface="Arial" pitchFamily="34" charset="0"/>
              <a:buChar char="●"/>
            </a:pPr>
            <a:endParaRPr lang="en-US" sz="2400" b="0" dirty="0" smtClean="0">
              <a:solidFill>
                <a:prstClr val="black"/>
              </a:solidFill>
            </a:endParaRPr>
          </a:p>
        </p:txBody>
      </p:sp>
    </p:spTree>
    <p:extLst>
      <p:ext uri="{BB962C8B-B14F-4D97-AF65-F5344CB8AC3E}">
        <p14:creationId xmlns:p14="http://schemas.microsoft.com/office/powerpoint/2010/main" val="253136700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393700"/>
            <a:ext cx="8534400" cy="685800"/>
          </a:xfrm>
        </p:spPr>
        <p:txBody>
          <a:bodyPr/>
          <a:lstStyle/>
          <a:p>
            <a:r>
              <a:rPr lang="en-US" sz="3200" dirty="0"/>
              <a:t>DLMS 511R </a:t>
            </a:r>
            <a:r>
              <a:rPr lang="en-US" sz="3200" dirty="0" smtClean="0"/>
              <a:t>IC </a:t>
            </a:r>
            <a:r>
              <a:rPr lang="en-US" sz="3200" dirty="0"/>
              <a:t>- ST Segment</a:t>
            </a:r>
          </a:p>
        </p:txBody>
      </p:sp>
      <p:pic>
        <p:nvPicPr>
          <p:cNvPr id="2498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1257300"/>
            <a:ext cx="3581399" cy="2480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98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342585"/>
            <a:ext cx="3657600" cy="1116280"/>
          </a:xfrm>
          <a:prstGeom prst="rect">
            <a:avLst/>
          </a:prstGeom>
          <a:noFill/>
          <a:ln w="9525">
            <a:solidFill>
              <a:srgbClr val="2D2DB9"/>
            </a:solidFill>
            <a:miter lim="800000"/>
            <a:headEnd/>
            <a:tailEnd/>
          </a:ln>
          <a:extLst>
            <a:ext uri="{909E8E84-426E-40DD-AFC4-6F175D3DCCD1}">
              <a14:hiddenFill xmlns:a14="http://schemas.microsoft.com/office/drawing/2010/main">
                <a:solidFill>
                  <a:schemeClr val="accent1"/>
                </a:solidFill>
              </a14:hiddenFill>
            </a:ext>
          </a:extLst>
        </p:spPr>
      </p:pic>
      <p:pic>
        <p:nvPicPr>
          <p:cNvPr id="2498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913" y="3898900"/>
            <a:ext cx="7115175" cy="2526298"/>
          </a:xfrm>
          <a:prstGeom prst="rect">
            <a:avLst/>
          </a:prstGeom>
          <a:noFill/>
          <a:ln w="19050">
            <a:solidFill>
              <a:srgbClr val="2D2DB9"/>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Connector 3"/>
          <p:cNvCxnSpPr/>
          <p:nvPr/>
        </p:nvCxnSpPr>
        <p:spPr bwMode="auto">
          <a:xfrm flipV="1">
            <a:off x="3962400" y="1342586"/>
            <a:ext cx="685800" cy="194114"/>
          </a:xfrm>
          <a:prstGeom prst="line">
            <a:avLst/>
          </a:prstGeom>
          <a:noFill/>
          <a:ln w="127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3962400" y="1833735"/>
            <a:ext cx="685800" cy="625130"/>
          </a:xfrm>
          <a:prstGeom prst="line">
            <a:avLst/>
          </a:prstGeom>
          <a:noFill/>
          <a:ln w="12700" cap="flat" cmpd="sng" algn="ctr">
            <a:solidFill>
              <a:schemeClr val="tx1"/>
            </a:solidFill>
            <a:prstDash val="solid"/>
            <a:round/>
            <a:headEnd type="none" w="med" len="med"/>
            <a:tailEnd type="none" w="med" len="med"/>
          </a:ln>
          <a:effectLst/>
        </p:spPr>
      </p:cxnSp>
      <p:cxnSp>
        <p:nvCxnSpPr>
          <p:cNvPr id="11" name="Straight Connector 10"/>
          <p:cNvCxnSpPr>
            <a:stCxn id="249859" idx="3"/>
          </p:cNvCxnSpPr>
          <p:nvPr/>
        </p:nvCxnSpPr>
        <p:spPr bwMode="auto">
          <a:xfrm>
            <a:off x="3962400" y="2497625"/>
            <a:ext cx="4611688" cy="1401275"/>
          </a:xfrm>
          <a:prstGeom prst="line">
            <a:avLst/>
          </a:prstGeom>
          <a:no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381001" y="3737950"/>
            <a:ext cx="1077912" cy="160950"/>
          </a:xfrm>
          <a:prstGeom prst="line">
            <a:avLst/>
          </a:prstGeom>
          <a:noFill/>
          <a:ln w="12700" cap="flat" cmpd="sng" algn="ctr">
            <a:solidFill>
              <a:schemeClr val="tx1"/>
            </a:solidFill>
            <a:prstDash val="solid"/>
            <a:round/>
            <a:headEnd type="none" w="med" len="med"/>
            <a:tailEnd type="none" w="med" len="med"/>
          </a:ln>
          <a:effectLst/>
        </p:spPr>
      </p:cxnSp>
      <p:sp>
        <p:nvSpPr>
          <p:cNvPr id="2" name="Rectangle 1"/>
          <p:cNvSpPr/>
          <p:nvPr/>
        </p:nvSpPr>
        <p:spPr bwMode="auto">
          <a:xfrm>
            <a:off x="2708028" y="4696072"/>
            <a:ext cx="1219200" cy="38100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Times New Roman" pitchFamily="18" charset="0"/>
            </a:endParaRPr>
          </a:p>
        </p:txBody>
      </p:sp>
    </p:spTree>
    <p:extLst>
      <p:ext uri="{BB962C8B-B14F-4D97-AF65-F5344CB8AC3E}">
        <p14:creationId xmlns:p14="http://schemas.microsoft.com/office/powerpoint/2010/main" val="6197311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393700"/>
            <a:ext cx="8534400" cy="685800"/>
          </a:xfrm>
        </p:spPr>
        <p:txBody>
          <a:bodyPr/>
          <a:lstStyle/>
          <a:p>
            <a:r>
              <a:rPr lang="en-US" sz="3200" dirty="0"/>
              <a:t>DLMS 511R IC -  BR Segment</a:t>
            </a:r>
          </a:p>
        </p:txBody>
      </p:sp>
      <p:pic>
        <p:nvPicPr>
          <p:cNvPr id="2508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16001"/>
            <a:ext cx="1760947" cy="228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50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675" y="1193800"/>
            <a:ext cx="5708650" cy="5302250"/>
          </a:xfrm>
          <a:prstGeom prst="rect">
            <a:avLst/>
          </a:prstGeom>
          <a:noFill/>
          <a:ln w="9525">
            <a:solidFill>
              <a:srgbClr val="2D2DB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60053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riefing Template 1 Oct 09-Revise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CA837106F1E94082CF217E31203580" ma:contentTypeVersion="12" ma:contentTypeDescription="Create a new document." ma:contentTypeScope="" ma:versionID="c374ac04d5e2f7708bb93c14d5d0d8a6">
  <xsd:schema xmlns:xsd="http://www.w3.org/2001/XMLSchema" xmlns:xs="http://www.w3.org/2001/XMLSchema" xmlns:p="http://schemas.microsoft.com/office/2006/metadata/properties" targetNamespace="http://schemas.microsoft.com/office/2006/metadata/properties" ma:root="true" ma:fieldsID="454074b7ef53c248fa7008158675716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526B70A-93D0-4DCA-A863-A37CE10A44FB}">
  <ds:schemaRefs>
    <ds:schemaRef ds:uri="http://schemas.microsoft.com/sharepoint/v3/contenttype/forms"/>
  </ds:schemaRefs>
</ds:datastoreItem>
</file>

<file path=customXml/itemProps2.xml><?xml version="1.0" encoding="utf-8"?>
<ds:datastoreItem xmlns:ds="http://schemas.openxmlformats.org/officeDocument/2006/customXml" ds:itemID="{25C03541-741E-4C75-8D8D-A11A2EFF415E}">
  <ds:schemaRef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C1EFCB9-7E5F-4BF5-9B6D-0064A8082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7C4826A6-268B-4229-9DF7-B70B24AEEC4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Briefing Template 1 Oct 09-Revised1</Template>
  <TotalTime>6694</TotalTime>
  <Words>4263</Words>
  <Application>Microsoft Office PowerPoint</Application>
  <PresentationFormat>On-screen Show (4:3)</PresentationFormat>
  <Paragraphs>203</Paragraphs>
  <Slides>42</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ＭＳ Ｐゴシック</vt:lpstr>
      <vt:lpstr>Arial</vt:lpstr>
      <vt:lpstr>Calibri</vt:lpstr>
      <vt:lpstr>Cambria Math</vt:lpstr>
      <vt:lpstr>Copperplate Gothic Bold</vt:lpstr>
      <vt:lpstr>Times New Roman</vt:lpstr>
      <vt:lpstr>Wingdings</vt:lpstr>
      <vt:lpstr>Briefing Template 1 Oct 09-Revised1</vt:lpstr>
      <vt:lpstr>1_Custom Design</vt:lpstr>
      <vt:lpstr>Custom Design</vt:lpstr>
      <vt:lpstr>PowerPoint Presentation</vt:lpstr>
      <vt:lpstr>Introducing LOGDRMS</vt:lpstr>
      <vt:lpstr>PowerPoint Presentation</vt:lpstr>
      <vt:lpstr>PowerPoint Presentation</vt:lpstr>
      <vt:lpstr>PowerPoint Presentation</vt:lpstr>
      <vt:lpstr>Transaction Set Detail Hierarchy of Relationship</vt:lpstr>
      <vt:lpstr>DLMS 511R IC - Transaction Set Table Diagram</vt:lpstr>
      <vt:lpstr>DLMS 511R IC - ST Segment</vt:lpstr>
      <vt:lpstr>DLMS 511R IC -  BR Segment</vt:lpstr>
      <vt:lpstr>LOGDRMS Data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Defense Logistics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 Director's External Briefing Template</dc:title>
  <dc:creator>rca0100</dc:creator>
  <cp:lastModifiedBy>Williams, Sylvia CIV DLA INFO OPERATIONS (US)</cp:lastModifiedBy>
  <cp:revision>572</cp:revision>
  <dcterms:created xsi:type="dcterms:W3CDTF">2007-01-19T19:49:22Z</dcterms:created>
  <dcterms:modified xsi:type="dcterms:W3CDTF">2017-08-07T18:03:56Z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Fortier, Jamie L DLA CIV STRATEGIC PLANS AND POLICY</vt:lpwstr>
  </property>
  <property fmtid="{D5CDD505-2E9C-101B-9397-08002B2CF9AE}" pid="4" name="TemplateUrl">
    <vt:lpwstr/>
  </property>
  <property fmtid="{D5CDD505-2E9C-101B-9397-08002B2CF9AE}" pid="5" name="xd_ProgID">
    <vt:lpwstr/>
  </property>
  <property fmtid="{D5CDD505-2E9C-101B-9397-08002B2CF9AE}" pid="6" name="display_urn:schemas-microsoft-com:office:office#Author">
    <vt:lpwstr>Dobson, Michael DLA CIV INFORMATION OPERATIONS</vt:lpwstr>
  </property>
  <property fmtid="{D5CDD505-2E9C-101B-9397-08002B2CF9AE}" pid="7" name="Order">
    <vt:lpwstr>75800.0000000000</vt:lpwstr>
  </property>
  <property fmtid="{D5CDD505-2E9C-101B-9397-08002B2CF9AE}" pid="8" name="ContentTypeId">
    <vt:lpwstr>0x010100E8CA837106F1E94082CF217E31203580</vt:lpwstr>
  </property>
  <property fmtid="{D5CDD505-2E9C-101B-9397-08002B2CF9AE}" pid="9" name="_AdHocReviewCycleID">
    <vt:i4>969462481</vt:i4>
  </property>
  <property fmtid="{D5CDD505-2E9C-101B-9397-08002B2CF9AE}" pid="10" name="_NewReviewCycle">
    <vt:lpwstr/>
  </property>
  <property fmtid="{D5CDD505-2E9C-101B-9397-08002B2CF9AE}" pid="11" name="_EmailSubject">
    <vt:lpwstr>Update LOGDRMS User Guide</vt:lpwstr>
  </property>
  <property fmtid="{D5CDD505-2E9C-101B-9397-08002B2CF9AE}" pid="12" name="_AuthorEmail">
    <vt:lpwstr>Sylvia.Williams@dla.mil</vt:lpwstr>
  </property>
  <property fmtid="{D5CDD505-2E9C-101B-9397-08002B2CF9AE}" pid="13" name="_AuthorEmailDisplayName">
    <vt:lpwstr>Williams, Sylvia CIV DLA INFO OPERATIONS (US)</vt:lpwstr>
  </property>
</Properties>
</file>