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72" r:id="rId5"/>
    <p:sldMasterId id="2147483697" r:id="rId6"/>
  </p:sldMasterIdLst>
  <p:notesMasterIdLst>
    <p:notesMasterId r:id="rId36"/>
  </p:notesMasterIdLst>
  <p:handoutMasterIdLst>
    <p:handoutMasterId r:id="rId37"/>
  </p:handoutMasterIdLst>
  <p:sldIdLst>
    <p:sldId id="262" r:id="rId7"/>
    <p:sldId id="269" r:id="rId8"/>
    <p:sldId id="2280" r:id="rId9"/>
    <p:sldId id="2281" r:id="rId10"/>
    <p:sldId id="2282" r:id="rId11"/>
    <p:sldId id="2283" r:id="rId12"/>
    <p:sldId id="2284" r:id="rId13"/>
    <p:sldId id="272" r:id="rId14"/>
    <p:sldId id="279" r:id="rId15"/>
    <p:sldId id="278" r:id="rId16"/>
    <p:sldId id="277" r:id="rId17"/>
    <p:sldId id="276" r:id="rId18"/>
    <p:sldId id="275" r:id="rId19"/>
    <p:sldId id="274" r:id="rId20"/>
    <p:sldId id="283" r:id="rId21"/>
    <p:sldId id="284" r:id="rId22"/>
    <p:sldId id="285" r:id="rId23"/>
    <p:sldId id="286" r:id="rId24"/>
    <p:sldId id="287" r:id="rId25"/>
    <p:sldId id="288" r:id="rId26"/>
    <p:sldId id="2285" r:id="rId27"/>
    <p:sldId id="2290" r:id="rId28"/>
    <p:sldId id="2286" r:id="rId29"/>
    <p:sldId id="2287" r:id="rId30"/>
    <p:sldId id="2288" r:id="rId31"/>
    <p:sldId id="2291" r:id="rId32"/>
    <p:sldId id="2289" r:id="rId33"/>
    <p:sldId id="2278" r:id="rId34"/>
    <p:sldId id="26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oD SPRC Meeting [03/24/2022]" id="{2F2CBF9B-B133-46FF-9F66-54526A51D3D9}">
          <p14:sldIdLst>
            <p14:sldId id="262"/>
            <p14:sldId id="269"/>
          </p14:sldIdLst>
        </p14:section>
        <p14:section name="WebSDR Metrics" id="{124F407C-44BA-41C9-9BB7-9AC46C8249B6}">
          <p14:sldIdLst>
            <p14:sldId id="2280"/>
            <p14:sldId id="2281"/>
            <p14:sldId id="2282"/>
            <p14:sldId id="2283"/>
          </p14:sldIdLst>
        </p14:section>
        <p14:section name="WebSDR Document Type 5 SQCR Reply Functionality" id="{AB6606CA-F5BD-46A4-89A9-190FC2F215A9}">
          <p14:sldIdLst>
            <p14:sldId id="2284"/>
            <p14:sldId id="272"/>
            <p14:sldId id="279"/>
            <p14:sldId id="278"/>
            <p14:sldId id="277"/>
            <p14:sldId id="276"/>
            <p14:sldId id="275"/>
            <p14:sldId id="274"/>
          </p14:sldIdLst>
        </p14:section>
        <p14:section name="FMS PQDR" id="{497F91C0-373C-4890-94AA-F2B64FC8438E}">
          <p14:sldIdLst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SDR ADC Implementation Status Review" id="{39CA0FF8-5CE8-4150-B284-352E4AD39899}">
          <p14:sldIdLst>
            <p14:sldId id="2285"/>
            <p14:sldId id="2290"/>
            <p14:sldId id="2286"/>
            <p14:sldId id="2287"/>
            <p14:sldId id="2288"/>
            <p14:sldId id="2291"/>
            <p14:sldId id="2289"/>
          </p14:sldIdLst>
        </p14:section>
        <p14:section name="Wrap-up" id="{000E87AE-A7C0-4248-B20A-E33F63E0011E}">
          <p14:sldIdLst>
            <p14:sldId id="2278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A3"/>
    <a:srgbClr val="D9D9D9"/>
    <a:srgbClr val="CEB370"/>
    <a:srgbClr val="CAAD62"/>
    <a:srgbClr val="002060"/>
    <a:srgbClr val="002F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3111" autoAdjust="0"/>
  </p:normalViewPr>
  <p:slideViewPr>
    <p:cSldViewPr snapToGrid="0">
      <p:cViewPr varScale="1">
        <p:scale>
          <a:sx n="59" d="100"/>
          <a:sy n="59" d="100"/>
        </p:scale>
        <p:origin x="8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990CA-7879-4B69-842B-87D8749F4FFD}" type="doc">
      <dgm:prSet loTypeId="urn:microsoft.com/office/officeart/2005/8/layout/hProcess11" loCatId="process" qsTypeId="urn:microsoft.com/office/officeart/2005/8/quickstyle/simple5" qsCatId="simple" csTypeId="urn:microsoft.com/office/officeart/2005/8/colors/colorful5" csCatId="colorful" phldr="1"/>
      <dgm:spPr/>
    </dgm:pt>
    <dgm:pt modelId="{7DB0A8C7-FEE6-4ABD-9CAA-6C1DA544CB8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2008</a:t>
          </a:r>
        </a:p>
        <a:p>
          <a:r>
            <a:rPr lang="en-US" dirty="0">
              <a:solidFill>
                <a:srgbClr val="002060"/>
              </a:solidFill>
            </a:rPr>
            <a:t>WebSDR and PDREP interface for FMS quality reporting</a:t>
          </a:r>
        </a:p>
        <a:p>
          <a:endParaRPr lang="en-US" dirty="0"/>
        </a:p>
        <a:p>
          <a:endParaRPr lang="en-US" dirty="0"/>
        </a:p>
        <a:p>
          <a:endParaRPr lang="en-US" dirty="0"/>
        </a:p>
      </dgm:t>
    </dgm:pt>
    <dgm:pt modelId="{FE0CD9BD-C133-4FD6-8392-BE12C3718E96}" type="parTrans" cxnId="{1788EA0E-FA0D-4600-B440-2312584D4035}">
      <dgm:prSet/>
      <dgm:spPr/>
      <dgm:t>
        <a:bodyPr/>
        <a:lstStyle/>
        <a:p>
          <a:endParaRPr lang="en-US"/>
        </a:p>
      </dgm:t>
    </dgm:pt>
    <dgm:pt modelId="{FBC8E968-AECE-422B-95F7-AF7CA11E0C0B}" type="sibTrans" cxnId="{1788EA0E-FA0D-4600-B440-2312584D4035}">
      <dgm:prSet/>
      <dgm:spPr/>
      <dgm:t>
        <a:bodyPr/>
        <a:lstStyle/>
        <a:p>
          <a:endParaRPr lang="en-US"/>
        </a:p>
      </dgm:t>
    </dgm:pt>
    <dgm:pt modelId="{F115EF18-CC9F-4AE9-AA4B-5E2DA046DBEE}">
      <dgm:prSet phldrT="[Text]"/>
      <dgm:spPr/>
      <dgm:t>
        <a:bodyPr/>
        <a:lstStyle/>
        <a:p>
          <a:endParaRPr lang="en-US" b="1" dirty="0">
            <a:solidFill>
              <a:srgbClr val="002060"/>
            </a:solidFill>
          </a:endParaRPr>
        </a:p>
        <a:p>
          <a:endParaRPr lang="en-US" b="1" dirty="0">
            <a:solidFill>
              <a:srgbClr val="002060"/>
            </a:solidFill>
          </a:endParaRPr>
        </a:p>
        <a:p>
          <a:endParaRPr lang="en-US" b="1" dirty="0">
            <a:solidFill>
              <a:srgbClr val="002060"/>
            </a:solidFill>
          </a:endParaRPr>
        </a:p>
        <a:p>
          <a:r>
            <a:rPr lang="en-US" b="1" dirty="0">
              <a:solidFill>
                <a:schemeClr val="tx1"/>
              </a:solidFill>
            </a:rPr>
            <a:t>2012</a:t>
          </a:r>
        </a:p>
        <a:p>
          <a:r>
            <a:rPr lang="en-US" dirty="0">
              <a:solidFill>
                <a:srgbClr val="002060"/>
              </a:solidFill>
            </a:rPr>
            <a:t>842P IC for PQDR data exchange </a:t>
          </a:r>
        </a:p>
        <a:p>
          <a:r>
            <a:rPr lang="en-US" dirty="0">
              <a:solidFill>
                <a:srgbClr val="002060"/>
              </a:solidFill>
            </a:rPr>
            <a:t>(ADC 1007)</a:t>
          </a:r>
        </a:p>
      </dgm:t>
    </dgm:pt>
    <dgm:pt modelId="{2FD2B062-3840-4F32-AC1D-7E4A39527F85}" type="parTrans" cxnId="{814C8CB0-90FA-4673-8F55-66E5077099F9}">
      <dgm:prSet/>
      <dgm:spPr/>
      <dgm:t>
        <a:bodyPr/>
        <a:lstStyle/>
        <a:p>
          <a:endParaRPr lang="en-US"/>
        </a:p>
      </dgm:t>
    </dgm:pt>
    <dgm:pt modelId="{33117050-E919-4B39-B2FA-F63DCBC25496}" type="sibTrans" cxnId="{814C8CB0-90FA-4673-8F55-66E5077099F9}">
      <dgm:prSet/>
      <dgm:spPr/>
      <dgm:t>
        <a:bodyPr/>
        <a:lstStyle/>
        <a:p>
          <a:endParaRPr lang="en-US"/>
        </a:p>
      </dgm:t>
    </dgm:pt>
    <dgm:pt modelId="{A5D8DDAF-F7F3-44A9-B12F-0B108D1CF50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2014</a:t>
          </a:r>
        </a:p>
        <a:p>
          <a:r>
            <a:rPr lang="en-US" dirty="0">
              <a:solidFill>
                <a:srgbClr val="002060"/>
              </a:solidFill>
            </a:rPr>
            <a:t>DoD supply community meet to discuss FMS quality reporting background/issues</a:t>
          </a:r>
        </a:p>
        <a:p>
          <a:endParaRPr lang="en-US" dirty="0">
            <a:solidFill>
              <a:srgbClr val="002060"/>
            </a:solidFill>
          </a:endParaRPr>
        </a:p>
        <a:p>
          <a:endParaRPr lang="en-US" dirty="0">
            <a:solidFill>
              <a:srgbClr val="002060"/>
            </a:solidFill>
          </a:endParaRPr>
        </a:p>
      </dgm:t>
    </dgm:pt>
    <dgm:pt modelId="{15B3FC9C-5E1E-488B-8525-525BD823E519}" type="parTrans" cxnId="{1D265382-9B73-45A5-A182-3E8F2967D420}">
      <dgm:prSet/>
      <dgm:spPr/>
      <dgm:t>
        <a:bodyPr/>
        <a:lstStyle/>
        <a:p>
          <a:endParaRPr lang="en-US"/>
        </a:p>
      </dgm:t>
    </dgm:pt>
    <dgm:pt modelId="{08297CF5-E26F-449D-90EA-3544F9272B9E}" type="sibTrans" cxnId="{1D265382-9B73-45A5-A182-3E8F2967D420}">
      <dgm:prSet/>
      <dgm:spPr/>
      <dgm:t>
        <a:bodyPr/>
        <a:lstStyle/>
        <a:p>
          <a:endParaRPr lang="en-US"/>
        </a:p>
      </dgm:t>
    </dgm:pt>
    <dgm:pt modelId="{F2E7CAC8-4574-4122-BFD5-9D6A7AC19E9C}">
      <dgm:prSet phldrT="[Text]"/>
      <dgm:spPr/>
      <dgm:t>
        <a:bodyPr/>
        <a:lstStyle/>
        <a:p>
          <a:endParaRPr lang="en-US" b="1" dirty="0">
            <a:solidFill>
              <a:srgbClr val="002060"/>
            </a:solidFill>
          </a:endParaRPr>
        </a:p>
        <a:p>
          <a:endParaRPr lang="en-US" b="1" dirty="0">
            <a:solidFill>
              <a:srgbClr val="002060"/>
            </a:solidFill>
          </a:endParaRPr>
        </a:p>
        <a:p>
          <a:r>
            <a:rPr lang="en-US" b="1" dirty="0">
              <a:solidFill>
                <a:schemeClr val="tx1"/>
              </a:solidFill>
            </a:rPr>
            <a:t>2020</a:t>
          </a:r>
          <a:r>
            <a:rPr lang="en-US" dirty="0">
              <a:solidFill>
                <a:srgbClr val="002060"/>
              </a:solidFill>
            </a:rPr>
            <a:t>  </a:t>
          </a:r>
        </a:p>
        <a:p>
          <a:r>
            <a:rPr lang="en-US" dirty="0">
              <a:solidFill>
                <a:srgbClr val="002060"/>
              </a:solidFill>
            </a:rPr>
            <a:t>AFSAC Reports quality reporting issue by customer to DLA</a:t>
          </a:r>
        </a:p>
        <a:p>
          <a:r>
            <a:rPr lang="en-US" dirty="0">
              <a:solidFill>
                <a:srgbClr val="002060"/>
              </a:solidFill>
            </a:rPr>
            <a:t>/</a:t>
          </a:r>
        </a:p>
        <a:p>
          <a:r>
            <a:rPr lang="en-US" dirty="0">
              <a:solidFill>
                <a:srgbClr val="002060"/>
              </a:solidFill>
            </a:rPr>
            <a:t>DLA conducts an internal review of the FMS PQDR reporting process</a:t>
          </a:r>
        </a:p>
      </dgm:t>
    </dgm:pt>
    <dgm:pt modelId="{7AD6BA14-4355-4DBE-A00F-8ACA422B51CA}" type="parTrans" cxnId="{7EA366AB-85C6-4D8D-B777-2752888BF402}">
      <dgm:prSet/>
      <dgm:spPr/>
      <dgm:t>
        <a:bodyPr/>
        <a:lstStyle/>
        <a:p>
          <a:endParaRPr lang="en-US"/>
        </a:p>
      </dgm:t>
    </dgm:pt>
    <dgm:pt modelId="{97C60847-A8C8-4253-8292-25BF80074B28}" type="sibTrans" cxnId="{7EA366AB-85C6-4D8D-B777-2752888BF402}">
      <dgm:prSet/>
      <dgm:spPr/>
      <dgm:t>
        <a:bodyPr/>
        <a:lstStyle/>
        <a:p>
          <a:endParaRPr lang="en-US"/>
        </a:p>
      </dgm:t>
    </dgm:pt>
    <dgm:pt modelId="{F3886DD2-664F-42AD-85EA-22F4DD007AAB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2021</a:t>
          </a:r>
        </a:p>
        <a:p>
          <a:r>
            <a:rPr lang="en-US" dirty="0">
              <a:solidFill>
                <a:srgbClr val="002060"/>
              </a:solidFill>
            </a:rPr>
            <a:t>DoD PQDR/SDR policy representatives meet to discuss FMS</a:t>
          </a:r>
        </a:p>
        <a:p>
          <a:endParaRPr lang="en-US" dirty="0">
            <a:solidFill>
              <a:srgbClr val="002060"/>
            </a:solidFill>
          </a:endParaRPr>
        </a:p>
        <a:p>
          <a:endParaRPr lang="en-US" dirty="0">
            <a:solidFill>
              <a:srgbClr val="002060"/>
            </a:solidFill>
          </a:endParaRPr>
        </a:p>
      </dgm:t>
    </dgm:pt>
    <dgm:pt modelId="{99EBC550-81C5-4F19-9073-EC901CB5311E}" type="parTrans" cxnId="{45A00D96-EFA5-4777-9152-D1E9FDA4C9AF}">
      <dgm:prSet/>
      <dgm:spPr/>
      <dgm:t>
        <a:bodyPr/>
        <a:lstStyle/>
        <a:p>
          <a:endParaRPr lang="en-US"/>
        </a:p>
      </dgm:t>
    </dgm:pt>
    <dgm:pt modelId="{DC17217A-1304-4AAB-A6B7-1A256FE9B335}" type="sibTrans" cxnId="{45A00D96-EFA5-4777-9152-D1E9FDA4C9AF}">
      <dgm:prSet/>
      <dgm:spPr/>
      <dgm:t>
        <a:bodyPr/>
        <a:lstStyle/>
        <a:p>
          <a:endParaRPr lang="en-US"/>
        </a:p>
      </dgm:t>
    </dgm:pt>
    <dgm:pt modelId="{4E21406F-53F0-47EB-8D5E-EA055A592879}">
      <dgm:prSet phldrT="[Text]"/>
      <dgm:spPr/>
      <dgm:t>
        <a:bodyPr/>
        <a:lstStyle/>
        <a:p>
          <a:pPr algn="ctr"/>
          <a:endParaRPr lang="en-US" dirty="0">
            <a:solidFill>
              <a:srgbClr val="002060"/>
            </a:solidFill>
          </a:endParaRPr>
        </a:p>
        <a:p>
          <a:pPr algn="ctr"/>
          <a:endParaRPr lang="en-US" dirty="0">
            <a:solidFill>
              <a:srgbClr val="002060"/>
            </a:solidFill>
          </a:endParaRPr>
        </a:p>
        <a:p>
          <a:pPr algn="ctr"/>
          <a:r>
            <a:rPr lang="en-US" b="1" dirty="0">
              <a:solidFill>
                <a:schemeClr val="tx1"/>
              </a:solidFill>
            </a:rPr>
            <a:t>2022</a:t>
          </a:r>
        </a:p>
        <a:p>
          <a:pPr algn="ctr"/>
          <a:r>
            <a:rPr lang="en-US" dirty="0">
              <a:solidFill>
                <a:srgbClr val="002060"/>
              </a:solidFill>
            </a:rPr>
            <a:t>DoD SDR/PQDR policy members agree to standardize SDR/PQDR reporting</a:t>
          </a:r>
        </a:p>
      </dgm:t>
    </dgm:pt>
    <dgm:pt modelId="{8D109F53-3429-42A0-B467-010CEAB2D2BF}" type="parTrans" cxnId="{F6E65304-8D0F-478A-9D11-302104A9527C}">
      <dgm:prSet/>
      <dgm:spPr/>
      <dgm:t>
        <a:bodyPr/>
        <a:lstStyle/>
        <a:p>
          <a:endParaRPr lang="en-US"/>
        </a:p>
      </dgm:t>
    </dgm:pt>
    <dgm:pt modelId="{8036FC58-9F34-4D43-AB92-C38B0527620B}" type="sibTrans" cxnId="{F6E65304-8D0F-478A-9D11-302104A9527C}">
      <dgm:prSet/>
      <dgm:spPr/>
      <dgm:t>
        <a:bodyPr/>
        <a:lstStyle/>
        <a:p>
          <a:endParaRPr lang="en-US"/>
        </a:p>
      </dgm:t>
    </dgm:pt>
    <dgm:pt modelId="{0990623F-9EAD-4A3F-BB5A-468484B6CC9F}" type="pres">
      <dgm:prSet presAssocID="{8A2990CA-7879-4B69-842B-87D8749F4FFD}" presName="Name0" presStyleCnt="0">
        <dgm:presLayoutVars>
          <dgm:dir/>
          <dgm:resizeHandles val="exact"/>
        </dgm:presLayoutVars>
      </dgm:prSet>
      <dgm:spPr/>
    </dgm:pt>
    <dgm:pt modelId="{D7BAD5A6-B29C-43C7-847D-FC667DE73EF4}" type="pres">
      <dgm:prSet presAssocID="{8A2990CA-7879-4B69-842B-87D8749F4FFD}" presName="arrow" presStyleLbl="bgShp" presStyleIdx="0" presStyleCnt="1"/>
      <dgm:spPr/>
    </dgm:pt>
    <dgm:pt modelId="{F424C699-C7AB-40FC-BB55-5BF2E4B033C3}" type="pres">
      <dgm:prSet presAssocID="{8A2990CA-7879-4B69-842B-87D8749F4FFD}" presName="points" presStyleCnt="0"/>
      <dgm:spPr/>
    </dgm:pt>
    <dgm:pt modelId="{62B7B6BE-78D3-46FF-8D12-1417E91FF6DE}" type="pres">
      <dgm:prSet presAssocID="{7DB0A8C7-FEE6-4ABD-9CAA-6C1DA544CB87}" presName="compositeA" presStyleCnt="0"/>
      <dgm:spPr/>
    </dgm:pt>
    <dgm:pt modelId="{9CD26D06-B052-423A-87DF-F0DC4C945F2C}" type="pres">
      <dgm:prSet presAssocID="{7DB0A8C7-FEE6-4ABD-9CAA-6C1DA544CB87}" presName="textA" presStyleLbl="revTx" presStyleIdx="0" presStyleCnt="6">
        <dgm:presLayoutVars>
          <dgm:bulletEnabled val="1"/>
        </dgm:presLayoutVars>
      </dgm:prSet>
      <dgm:spPr/>
    </dgm:pt>
    <dgm:pt modelId="{2AC708E2-1981-4DE5-86A4-AAAA8BD35B6A}" type="pres">
      <dgm:prSet presAssocID="{7DB0A8C7-FEE6-4ABD-9CAA-6C1DA544CB87}" presName="circleA" presStyleLbl="node1" presStyleIdx="0" presStyleCnt="6"/>
      <dgm:spPr/>
    </dgm:pt>
    <dgm:pt modelId="{5EEC2980-B53A-4749-B41B-143C6D9A4013}" type="pres">
      <dgm:prSet presAssocID="{7DB0A8C7-FEE6-4ABD-9CAA-6C1DA544CB87}" presName="spaceA" presStyleCnt="0"/>
      <dgm:spPr/>
    </dgm:pt>
    <dgm:pt modelId="{495D5AD4-B58B-4E3B-AF23-008EDDD8766B}" type="pres">
      <dgm:prSet presAssocID="{FBC8E968-AECE-422B-95F7-AF7CA11E0C0B}" presName="space" presStyleCnt="0"/>
      <dgm:spPr/>
    </dgm:pt>
    <dgm:pt modelId="{1DF90344-04BA-49C0-8571-3521F42CCA33}" type="pres">
      <dgm:prSet presAssocID="{F115EF18-CC9F-4AE9-AA4B-5E2DA046DBEE}" presName="compositeB" presStyleCnt="0"/>
      <dgm:spPr/>
    </dgm:pt>
    <dgm:pt modelId="{9A5788DA-F5A0-4C2E-8AD7-DD3ADA3DF02A}" type="pres">
      <dgm:prSet presAssocID="{F115EF18-CC9F-4AE9-AA4B-5E2DA046DBEE}" presName="textB" presStyleLbl="revTx" presStyleIdx="1" presStyleCnt="6">
        <dgm:presLayoutVars>
          <dgm:bulletEnabled val="1"/>
        </dgm:presLayoutVars>
      </dgm:prSet>
      <dgm:spPr/>
    </dgm:pt>
    <dgm:pt modelId="{1FEA9291-26D6-4915-A182-2A0BB70FE0AD}" type="pres">
      <dgm:prSet presAssocID="{F115EF18-CC9F-4AE9-AA4B-5E2DA046DBEE}" presName="circleB" presStyleLbl="node1" presStyleIdx="1" presStyleCnt="6"/>
      <dgm:spPr/>
    </dgm:pt>
    <dgm:pt modelId="{647C166E-653E-48EF-93E6-2BA8D5F339AA}" type="pres">
      <dgm:prSet presAssocID="{F115EF18-CC9F-4AE9-AA4B-5E2DA046DBEE}" presName="spaceB" presStyleCnt="0"/>
      <dgm:spPr/>
    </dgm:pt>
    <dgm:pt modelId="{CF902564-8DBD-471A-B493-99A8E26A9104}" type="pres">
      <dgm:prSet presAssocID="{33117050-E919-4B39-B2FA-F63DCBC25496}" presName="space" presStyleCnt="0"/>
      <dgm:spPr/>
    </dgm:pt>
    <dgm:pt modelId="{188AA0B9-DB07-4DA5-A059-648913CDED12}" type="pres">
      <dgm:prSet presAssocID="{A5D8DDAF-F7F3-44A9-B12F-0B108D1CF503}" presName="compositeA" presStyleCnt="0"/>
      <dgm:spPr/>
    </dgm:pt>
    <dgm:pt modelId="{A53C91F7-668C-4A7E-B5C3-4B32012A80ED}" type="pres">
      <dgm:prSet presAssocID="{A5D8DDAF-F7F3-44A9-B12F-0B108D1CF503}" presName="textA" presStyleLbl="revTx" presStyleIdx="2" presStyleCnt="6">
        <dgm:presLayoutVars>
          <dgm:bulletEnabled val="1"/>
        </dgm:presLayoutVars>
      </dgm:prSet>
      <dgm:spPr/>
    </dgm:pt>
    <dgm:pt modelId="{CDA6F1CA-D9E7-4037-8638-F389521B701E}" type="pres">
      <dgm:prSet presAssocID="{A5D8DDAF-F7F3-44A9-B12F-0B108D1CF503}" presName="circleA" presStyleLbl="node1" presStyleIdx="2" presStyleCnt="6"/>
      <dgm:spPr/>
    </dgm:pt>
    <dgm:pt modelId="{1050712F-1104-4335-B26D-CF6B28F47BAB}" type="pres">
      <dgm:prSet presAssocID="{A5D8DDAF-F7F3-44A9-B12F-0B108D1CF503}" presName="spaceA" presStyleCnt="0"/>
      <dgm:spPr/>
    </dgm:pt>
    <dgm:pt modelId="{DD3BC335-B8DB-4620-83BC-DD40CE424B80}" type="pres">
      <dgm:prSet presAssocID="{08297CF5-E26F-449D-90EA-3544F9272B9E}" presName="space" presStyleCnt="0"/>
      <dgm:spPr/>
    </dgm:pt>
    <dgm:pt modelId="{53DA8BF0-CD21-4ED7-A46C-0D077003BD1D}" type="pres">
      <dgm:prSet presAssocID="{F2E7CAC8-4574-4122-BFD5-9D6A7AC19E9C}" presName="compositeB" presStyleCnt="0"/>
      <dgm:spPr/>
    </dgm:pt>
    <dgm:pt modelId="{686819B4-9263-4D0E-B576-0D304CEB2E23}" type="pres">
      <dgm:prSet presAssocID="{F2E7CAC8-4574-4122-BFD5-9D6A7AC19E9C}" presName="textB" presStyleLbl="revTx" presStyleIdx="3" presStyleCnt="6">
        <dgm:presLayoutVars>
          <dgm:bulletEnabled val="1"/>
        </dgm:presLayoutVars>
      </dgm:prSet>
      <dgm:spPr/>
    </dgm:pt>
    <dgm:pt modelId="{7F92FDD5-56C0-4C18-BCB4-8AE66FFD019C}" type="pres">
      <dgm:prSet presAssocID="{F2E7CAC8-4574-4122-BFD5-9D6A7AC19E9C}" presName="circleB" presStyleLbl="node1" presStyleIdx="3" presStyleCnt="6"/>
      <dgm:spPr/>
    </dgm:pt>
    <dgm:pt modelId="{1A58216A-75BD-4624-9451-0AF8553D4FBA}" type="pres">
      <dgm:prSet presAssocID="{F2E7CAC8-4574-4122-BFD5-9D6A7AC19E9C}" presName="spaceB" presStyleCnt="0"/>
      <dgm:spPr/>
    </dgm:pt>
    <dgm:pt modelId="{CE4453EE-C02F-4930-8FDB-6D74E3467528}" type="pres">
      <dgm:prSet presAssocID="{97C60847-A8C8-4253-8292-25BF80074B28}" presName="space" presStyleCnt="0"/>
      <dgm:spPr/>
    </dgm:pt>
    <dgm:pt modelId="{2B757408-B962-4838-8164-DFBA5188A603}" type="pres">
      <dgm:prSet presAssocID="{F3886DD2-664F-42AD-85EA-22F4DD007AAB}" presName="compositeA" presStyleCnt="0"/>
      <dgm:spPr/>
    </dgm:pt>
    <dgm:pt modelId="{50FE6C64-F50B-463E-8353-AAA58E25B13B}" type="pres">
      <dgm:prSet presAssocID="{F3886DD2-664F-42AD-85EA-22F4DD007AAB}" presName="textA" presStyleLbl="revTx" presStyleIdx="4" presStyleCnt="6">
        <dgm:presLayoutVars>
          <dgm:bulletEnabled val="1"/>
        </dgm:presLayoutVars>
      </dgm:prSet>
      <dgm:spPr/>
    </dgm:pt>
    <dgm:pt modelId="{EA8CD364-2FB8-4095-9000-0B6E74090654}" type="pres">
      <dgm:prSet presAssocID="{F3886DD2-664F-42AD-85EA-22F4DD007AAB}" presName="circleA" presStyleLbl="node1" presStyleIdx="4" presStyleCnt="6"/>
      <dgm:spPr/>
    </dgm:pt>
    <dgm:pt modelId="{DF7AADD1-689E-4244-BBF0-7CE10087F508}" type="pres">
      <dgm:prSet presAssocID="{F3886DD2-664F-42AD-85EA-22F4DD007AAB}" presName="spaceA" presStyleCnt="0"/>
      <dgm:spPr/>
    </dgm:pt>
    <dgm:pt modelId="{66378C5D-3491-47FB-AE56-3E530E2514D7}" type="pres">
      <dgm:prSet presAssocID="{DC17217A-1304-4AAB-A6B7-1A256FE9B335}" presName="space" presStyleCnt="0"/>
      <dgm:spPr/>
    </dgm:pt>
    <dgm:pt modelId="{FD4FBC31-2F54-4AE9-A366-257142E3AA52}" type="pres">
      <dgm:prSet presAssocID="{4E21406F-53F0-47EB-8D5E-EA055A592879}" presName="compositeB" presStyleCnt="0"/>
      <dgm:spPr/>
    </dgm:pt>
    <dgm:pt modelId="{5E1ED58A-61BE-405B-9249-38668A93CAF9}" type="pres">
      <dgm:prSet presAssocID="{4E21406F-53F0-47EB-8D5E-EA055A592879}" presName="textB" presStyleLbl="revTx" presStyleIdx="5" presStyleCnt="6">
        <dgm:presLayoutVars>
          <dgm:bulletEnabled val="1"/>
        </dgm:presLayoutVars>
      </dgm:prSet>
      <dgm:spPr/>
    </dgm:pt>
    <dgm:pt modelId="{4090185C-62F6-4127-8564-75021F25D883}" type="pres">
      <dgm:prSet presAssocID="{4E21406F-53F0-47EB-8D5E-EA055A592879}" presName="circleB" presStyleLbl="node1" presStyleIdx="5" presStyleCnt="6"/>
      <dgm:spPr/>
    </dgm:pt>
    <dgm:pt modelId="{EDE85B2C-74B0-4A1E-8F99-31E610C7E656}" type="pres">
      <dgm:prSet presAssocID="{4E21406F-53F0-47EB-8D5E-EA055A592879}" presName="spaceB" presStyleCnt="0"/>
      <dgm:spPr/>
    </dgm:pt>
  </dgm:ptLst>
  <dgm:cxnLst>
    <dgm:cxn modelId="{F6E65304-8D0F-478A-9D11-302104A9527C}" srcId="{8A2990CA-7879-4B69-842B-87D8749F4FFD}" destId="{4E21406F-53F0-47EB-8D5E-EA055A592879}" srcOrd="5" destOrd="0" parTransId="{8D109F53-3429-42A0-B467-010CEAB2D2BF}" sibTransId="{8036FC58-9F34-4D43-AB92-C38B0527620B}"/>
    <dgm:cxn modelId="{1788EA0E-FA0D-4600-B440-2312584D4035}" srcId="{8A2990CA-7879-4B69-842B-87D8749F4FFD}" destId="{7DB0A8C7-FEE6-4ABD-9CAA-6C1DA544CB87}" srcOrd="0" destOrd="0" parTransId="{FE0CD9BD-C133-4FD6-8392-BE12C3718E96}" sibTransId="{FBC8E968-AECE-422B-95F7-AF7CA11E0C0B}"/>
    <dgm:cxn modelId="{B363B342-5EA3-42B1-A50B-51B4E022F1E0}" type="presOf" srcId="{7DB0A8C7-FEE6-4ABD-9CAA-6C1DA544CB87}" destId="{9CD26D06-B052-423A-87DF-F0DC4C945F2C}" srcOrd="0" destOrd="0" presId="urn:microsoft.com/office/officeart/2005/8/layout/hProcess11"/>
    <dgm:cxn modelId="{76424946-0873-4FC1-B8C2-10BAFDB354AC}" type="presOf" srcId="{A5D8DDAF-F7F3-44A9-B12F-0B108D1CF503}" destId="{A53C91F7-668C-4A7E-B5C3-4B32012A80ED}" srcOrd="0" destOrd="0" presId="urn:microsoft.com/office/officeart/2005/8/layout/hProcess11"/>
    <dgm:cxn modelId="{89C5DC75-A77E-42FB-9615-AB7B7996CE15}" type="presOf" srcId="{4E21406F-53F0-47EB-8D5E-EA055A592879}" destId="{5E1ED58A-61BE-405B-9249-38668A93CAF9}" srcOrd="0" destOrd="0" presId="urn:microsoft.com/office/officeart/2005/8/layout/hProcess11"/>
    <dgm:cxn modelId="{1D265382-9B73-45A5-A182-3E8F2967D420}" srcId="{8A2990CA-7879-4B69-842B-87D8749F4FFD}" destId="{A5D8DDAF-F7F3-44A9-B12F-0B108D1CF503}" srcOrd="2" destOrd="0" parTransId="{15B3FC9C-5E1E-488B-8525-525BD823E519}" sibTransId="{08297CF5-E26F-449D-90EA-3544F9272B9E}"/>
    <dgm:cxn modelId="{65067F92-3652-4AFF-80B3-9F6B3601E7CB}" type="presOf" srcId="{F115EF18-CC9F-4AE9-AA4B-5E2DA046DBEE}" destId="{9A5788DA-F5A0-4C2E-8AD7-DD3ADA3DF02A}" srcOrd="0" destOrd="0" presId="urn:microsoft.com/office/officeart/2005/8/layout/hProcess11"/>
    <dgm:cxn modelId="{45A00D96-EFA5-4777-9152-D1E9FDA4C9AF}" srcId="{8A2990CA-7879-4B69-842B-87D8749F4FFD}" destId="{F3886DD2-664F-42AD-85EA-22F4DD007AAB}" srcOrd="4" destOrd="0" parTransId="{99EBC550-81C5-4F19-9073-EC901CB5311E}" sibTransId="{DC17217A-1304-4AAB-A6B7-1A256FE9B335}"/>
    <dgm:cxn modelId="{7EA366AB-85C6-4D8D-B777-2752888BF402}" srcId="{8A2990CA-7879-4B69-842B-87D8749F4FFD}" destId="{F2E7CAC8-4574-4122-BFD5-9D6A7AC19E9C}" srcOrd="3" destOrd="0" parTransId="{7AD6BA14-4355-4DBE-A00F-8ACA422B51CA}" sibTransId="{97C60847-A8C8-4253-8292-25BF80074B28}"/>
    <dgm:cxn modelId="{814C8CB0-90FA-4673-8F55-66E5077099F9}" srcId="{8A2990CA-7879-4B69-842B-87D8749F4FFD}" destId="{F115EF18-CC9F-4AE9-AA4B-5E2DA046DBEE}" srcOrd="1" destOrd="0" parTransId="{2FD2B062-3840-4F32-AC1D-7E4A39527F85}" sibTransId="{33117050-E919-4B39-B2FA-F63DCBC25496}"/>
    <dgm:cxn modelId="{E807D2D1-C84D-4821-A7E6-43649B2C2D65}" type="presOf" srcId="{F3886DD2-664F-42AD-85EA-22F4DD007AAB}" destId="{50FE6C64-F50B-463E-8353-AAA58E25B13B}" srcOrd="0" destOrd="0" presId="urn:microsoft.com/office/officeart/2005/8/layout/hProcess11"/>
    <dgm:cxn modelId="{CCFA98EB-9B17-46B7-BBC7-744AF0E452F4}" type="presOf" srcId="{F2E7CAC8-4574-4122-BFD5-9D6A7AC19E9C}" destId="{686819B4-9263-4D0E-B576-0D304CEB2E23}" srcOrd="0" destOrd="0" presId="urn:microsoft.com/office/officeart/2005/8/layout/hProcess11"/>
    <dgm:cxn modelId="{A8D20EFD-38EC-478A-8FB6-6CB20089D9BC}" type="presOf" srcId="{8A2990CA-7879-4B69-842B-87D8749F4FFD}" destId="{0990623F-9EAD-4A3F-BB5A-468484B6CC9F}" srcOrd="0" destOrd="0" presId="urn:microsoft.com/office/officeart/2005/8/layout/hProcess11"/>
    <dgm:cxn modelId="{CBFFA78C-9D10-4671-9010-000A66D33E98}" type="presParOf" srcId="{0990623F-9EAD-4A3F-BB5A-468484B6CC9F}" destId="{D7BAD5A6-B29C-43C7-847D-FC667DE73EF4}" srcOrd="0" destOrd="0" presId="urn:microsoft.com/office/officeart/2005/8/layout/hProcess11"/>
    <dgm:cxn modelId="{2D1AF27B-D5E0-45E0-B375-C42619444954}" type="presParOf" srcId="{0990623F-9EAD-4A3F-BB5A-468484B6CC9F}" destId="{F424C699-C7AB-40FC-BB55-5BF2E4B033C3}" srcOrd="1" destOrd="0" presId="urn:microsoft.com/office/officeart/2005/8/layout/hProcess11"/>
    <dgm:cxn modelId="{6590A2AC-9CBA-4ACE-B050-A7B9CDCFB46E}" type="presParOf" srcId="{F424C699-C7AB-40FC-BB55-5BF2E4B033C3}" destId="{62B7B6BE-78D3-46FF-8D12-1417E91FF6DE}" srcOrd="0" destOrd="0" presId="urn:microsoft.com/office/officeart/2005/8/layout/hProcess11"/>
    <dgm:cxn modelId="{2257688E-5908-48C8-BBB4-B0D975168531}" type="presParOf" srcId="{62B7B6BE-78D3-46FF-8D12-1417E91FF6DE}" destId="{9CD26D06-B052-423A-87DF-F0DC4C945F2C}" srcOrd="0" destOrd="0" presId="urn:microsoft.com/office/officeart/2005/8/layout/hProcess11"/>
    <dgm:cxn modelId="{32AFEF17-D1A1-499F-8D30-562969093A09}" type="presParOf" srcId="{62B7B6BE-78D3-46FF-8D12-1417E91FF6DE}" destId="{2AC708E2-1981-4DE5-86A4-AAAA8BD35B6A}" srcOrd="1" destOrd="0" presId="urn:microsoft.com/office/officeart/2005/8/layout/hProcess11"/>
    <dgm:cxn modelId="{585151BB-4795-45BA-A8D6-FDB7E368037E}" type="presParOf" srcId="{62B7B6BE-78D3-46FF-8D12-1417E91FF6DE}" destId="{5EEC2980-B53A-4749-B41B-143C6D9A4013}" srcOrd="2" destOrd="0" presId="urn:microsoft.com/office/officeart/2005/8/layout/hProcess11"/>
    <dgm:cxn modelId="{A5663C36-6866-43BD-A543-D1CC8129EE68}" type="presParOf" srcId="{F424C699-C7AB-40FC-BB55-5BF2E4B033C3}" destId="{495D5AD4-B58B-4E3B-AF23-008EDDD8766B}" srcOrd="1" destOrd="0" presId="urn:microsoft.com/office/officeart/2005/8/layout/hProcess11"/>
    <dgm:cxn modelId="{118775EF-C5AA-4C0D-BDA7-6507C8669D8F}" type="presParOf" srcId="{F424C699-C7AB-40FC-BB55-5BF2E4B033C3}" destId="{1DF90344-04BA-49C0-8571-3521F42CCA33}" srcOrd="2" destOrd="0" presId="urn:microsoft.com/office/officeart/2005/8/layout/hProcess11"/>
    <dgm:cxn modelId="{18E77462-6273-4EDD-8EC9-9EDF7160F776}" type="presParOf" srcId="{1DF90344-04BA-49C0-8571-3521F42CCA33}" destId="{9A5788DA-F5A0-4C2E-8AD7-DD3ADA3DF02A}" srcOrd="0" destOrd="0" presId="urn:microsoft.com/office/officeart/2005/8/layout/hProcess11"/>
    <dgm:cxn modelId="{CE56E1E0-EF9F-4FBE-9FBB-1214DEDD1764}" type="presParOf" srcId="{1DF90344-04BA-49C0-8571-3521F42CCA33}" destId="{1FEA9291-26D6-4915-A182-2A0BB70FE0AD}" srcOrd="1" destOrd="0" presId="urn:microsoft.com/office/officeart/2005/8/layout/hProcess11"/>
    <dgm:cxn modelId="{708B8EC4-8E31-46F2-9A99-FD8AB6AE7DB5}" type="presParOf" srcId="{1DF90344-04BA-49C0-8571-3521F42CCA33}" destId="{647C166E-653E-48EF-93E6-2BA8D5F339AA}" srcOrd="2" destOrd="0" presId="urn:microsoft.com/office/officeart/2005/8/layout/hProcess11"/>
    <dgm:cxn modelId="{04E26BBB-CF36-4C70-940C-576A8C0DBF32}" type="presParOf" srcId="{F424C699-C7AB-40FC-BB55-5BF2E4B033C3}" destId="{CF902564-8DBD-471A-B493-99A8E26A9104}" srcOrd="3" destOrd="0" presId="urn:microsoft.com/office/officeart/2005/8/layout/hProcess11"/>
    <dgm:cxn modelId="{FDBA4ABD-551F-42C4-9F1D-627530AEBBC9}" type="presParOf" srcId="{F424C699-C7AB-40FC-BB55-5BF2E4B033C3}" destId="{188AA0B9-DB07-4DA5-A059-648913CDED12}" srcOrd="4" destOrd="0" presId="urn:microsoft.com/office/officeart/2005/8/layout/hProcess11"/>
    <dgm:cxn modelId="{FDC22BE8-A281-4EC4-A670-8D926AF10483}" type="presParOf" srcId="{188AA0B9-DB07-4DA5-A059-648913CDED12}" destId="{A53C91F7-668C-4A7E-B5C3-4B32012A80ED}" srcOrd="0" destOrd="0" presId="urn:microsoft.com/office/officeart/2005/8/layout/hProcess11"/>
    <dgm:cxn modelId="{93134E36-6221-4029-9B7B-D4B081CE51EA}" type="presParOf" srcId="{188AA0B9-DB07-4DA5-A059-648913CDED12}" destId="{CDA6F1CA-D9E7-4037-8638-F389521B701E}" srcOrd="1" destOrd="0" presId="urn:microsoft.com/office/officeart/2005/8/layout/hProcess11"/>
    <dgm:cxn modelId="{4064DBD0-7789-4D6C-892F-894076729E4F}" type="presParOf" srcId="{188AA0B9-DB07-4DA5-A059-648913CDED12}" destId="{1050712F-1104-4335-B26D-CF6B28F47BAB}" srcOrd="2" destOrd="0" presId="urn:microsoft.com/office/officeart/2005/8/layout/hProcess11"/>
    <dgm:cxn modelId="{8AA62344-052D-4264-8BF8-4ADD92F9EC1F}" type="presParOf" srcId="{F424C699-C7AB-40FC-BB55-5BF2E4B033C3}" destId="{DD3BC335-B8DB-4620-83BC-DD40CE424B80}" srcOrd="5" destOrd="0" presId="urn:microsoft.com/office/officeart/2005/8/layout/hProcess11"/>
    <dgm:cxn modelId="{8E761FFC-5165-441B-822B-D903B4AD03F2}" type="presParOf" srcId="{F424C699-C7AB-40FC-BB55-5BF2E4B033C3}" destId="{53DA8BF0-CD21-4ED7-A46C-0D077003BD1D}" srcOrd="6" destOrd="0" presId="urn:microsoft.com/office/officeart/2005/8/layout/hProcess11"/>
    <dgm:cxn modelId="{5D6C90AC-2949-48F8-B1B5-D65F49814A7A}" type="presParOf" srcId="{53DA8BF0-CD21-4ED7-A46C-0D077003BD1D}" destId="{686819B4-9263-4D0E-B576-0D304CEB2E23}" srcOrd="0" destOrd="0" presId="urn:microsoft.com/office/officeart/2005/8/layout/hProcess11"/>
    <dgm:cxn modelId="{29BA11F4-91D9-47AD-BFDA-5A2324934501}" type="presParOf" srcId="{53DA8BF0-CD21-4ED7-A46C-0D077003BD1D}" destId="{7F92FDD5-56C0-4C18-BCB4-8AE66FFD019C}" srcOrd="1" destOrd="0" presId="urn:microsoft.com/office/officeart/2005/8/layout/hProcess11"/>
    <dgm:cxn modelId="{E86B5D4C-D831-4034-9EC3-50469CAA1B1F}" type="presParOf" srcId="{53DA8BF0-CD21-4ED7-A46C-0D077003BD1D}" destId="{1A58216A-75BD-4624-9451-0AF8553D4FBA}" srcOrd="2" destOrd="0" presId="urn:microsoft.com/office/officeart/2005/8/layout/hProcess11"/>
    <dgm:cxn modelId="{19B00B9A-11A2-45A1-A26F-0F8C2061EDED}" type="presParOf" srcId="{F424C699-C7AB-40FC-BB55-5BF2E4B033C3}" destId="{CE4453EE-C02F-4930-8FDB-6D74E3467528}" srcOrd="7" destOrd="0" presId="urn:microsoft.com/office/officeart/2005/8/layout/hProcess11"/>
    <dgm:cxn modelId="{6BC8FC8E-8327-46B7-94E4-BB5F72F59547}" type="presParOf" srcId="{F424C699-C7AB-40FC-BB55-5BF2E4B033C3}" destId="{2B757408-B962-4838-8164-DFBA5188A603}" srcOrd="8" destOrd="0" presId="urn:microsoft.com/office/officeart/2005/8/layout/hProcess11"/>
    <dgm:cxn modelId="{47D15FEC-9F7C-4680-A35F-6DD4C9B62873}" type="presParOf" srcId="{2B757408-B962-4838-8164-DFBA5188A603}" destId="{50FE6C64-F50B-463E-8353-AAA58E25B13B}" srcOrd="0" destOrd="0" presId="urn:microsoft.com/office/officeart/2005/8/layout/hProcess11"/>
    <dgm:cxn modelId="{DC0A5E9A-8B9C-4EF1-AA7A-D7EC35AAE0B8}" type="presParOf" srcId="{2B757408-B962-4838-8164-DFBA5188A603}" destId="{EA8CD364-2FB8-4095-9000-0B6E74090654}" srcOrd="1" destOrd="0" presId="urn:microsoft.com/office/officeart/2005/8/layout/hProcess11"/>
    <dgm:cxn modelId="{47B35D34-F420-4647-82EE-EC68AB4BA103}" type="presParOf" srcId="{2B757408-B962-4838-8164-DFBA5188A603}" destId="{DF7AADD1-689E-4244-BBF0-7CE10087F508}" srcOrd="2" destOrd="0" presId="urn:microsoft.com/office/officeart/2005/8/layout/hProcess11"/>
    <dgm:cxn modelId="{CC9EEA3C-F0D7-47ED-B808-988688564B1D}" type="presParOf" srcId="{F424C699-C7AB-40FC-BB55-5BF2E4B033C3}" destId="{66378C5D-3491-47FB-AE56-3E530E2514D7}" srcOrd="9" destOrd="0" presId="urn:microsoft.com/office/officeart/2005/8/layout/hProcess11"/>
    <dgm:cxn modelId="{E1F68F41-D523-40BB-AA26-E9D333501A8D}" type="presParOf" srcId="{F424C699-C7AB-40FC-BB55-5BF2E4B033C3}" destId="{FD4FBC31-2F54-4AE9-A366-257142E3AA52}" srcOrd="10" destOrd="0" presId="urn:microsoft.com/office/officeart/2005/8/layout/hProcess11"/>
    <dgm:cxn modelId="{AC232C0A-317B-498D-8C83-3A48941CC73C}" type="presParOf" srcId="{FD4FBC31-2F54-4AE9-A366-257142E3AA52}" destId="{5E1ED58A-61BE-405B-9249-38668A93CAF9}" srcOrd="0" destOrd="0" presId="urn:microsoft.com/office/officeart/2005/8/layout/hProcess11"/>
    <dgm:cxn modelId="{3D3A4490-7FC0-4838-A378-161F17BA8294}" type="presParOf" srcId="{FD4FBC31-2F54-4AE9-A366-257142E3AA52}" destId="{4090185C-62F6-4127-8564-75021F25D883}" srcOrd="1" destOrd="0" presId="urn:microsoft.com/office/officeart/2005/8/layout/hProcess11"/>
    <dgm:cxn modelId="{0D680276-BBA8-4F46-9D33-80CFF93BB474}" type="presParOf" srcId="{FD4FBC31-2F54-4AE9-A366-257142E3AA52}" destId="{EDE85B2C-74B0-4A1E-8F99-31E610C7E656}" srcOrd="2" destOrd="0" presId="urn:microsoft.com/office/officeart/2005/8/layout/hProcess1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DC196-481B-480F-8C74-C1079F34EEC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22310F-66A0-4975-8F38-A16D035DA56E}">
      <dgm:prSet phldrT="[Text]" custT="1"/>
      <dgm:spPr/>
      <dgm:t>
        <a:bodyPr/>
        <a:lstStyle/>
        <a:p>
          <a:r>
            <a:rPr lang="en-US" sz="1600" b="0" i="0" dirty="0">
              <a:effectLst/>
              <a:latin typeface="Arial" panose="020B0604020202020204" pitchFamily="34" charset="0"/>
            </a:rPr>
            <a:t>Supply Discrepancy Report (SDR) and PQDR policy are both conflicting and unclear on how FMS quality reporting is to be conducted</a:t>
          </a:r>
          <a:endParaRPr lang="en-US" sz="1600" dirty="0"/>
        </a:p>
      </dgm:t>
    </dgm:pt>
    <dgm:pt modelId="{4C6C8459-D016-484A-8B81-AEEAD307AA11}" type="parTrans" cxnId="{1723F55F-5C05-498E-9204-6F2D6D09C9FA}">
      <dgm:prSet/>
      <dgm:spPr/>
      <dgm:t>
        <a:bodyPr/>
        <a:lstStyle/>
        <a:p>
          <a:endParaRPr lang="en-US" sz="1600"/>
        </a:p>
      </dgm:t>
    </dgm:pt>
    <dgm:pt modelId="{560C2055-3898-49F6-986D-A555A5052970}" type="sibTrans" cxnId="{1723F55F-5C05-498E-9204-6F2D6D09C9FA}">
      <dgm:prSet/>
      <dgm:spPr/>
      <dgm:t>
        <a:bodyPr/>
        <a:lstStyle/>
        <a:p>
          <a:endParaRPr lang="en-US" sz="1600"/>
        </a:p>
      </dgm:t>
    </dgm:pt>
    <dgm:pt modelId="{7CFA21C7-5052-454D-A6B9-5934373D2633}">
      <dgm:prSet phldrT="[Text]" custT="1"/>
      <dgm:spPr/>
      <dgm:t>
        <a:bodyPr/>
        <a:lstStyle/>
        <a:p>
          <a:r>
            <a:rPr lang="en-US" sz="1600" b="0" i="0" dirty="0">
              <a:effectLst/>
              <a:latin typeface="Arial" panose="020B0604020202020204" pitchFamily="34" charset="0"/>
            </a:rPr>
            <a:t>There is no standardization with how ILCOs report quality related SDRs (sometimes as SDR sometimes as PQDR)</a:t>
          </a:r>
          <a:endParaRPr lang="en-US" sz="1600" dirty="0"/>
        </a:p>
      </dgm:t>
    </dgm:pt>
    <dgm:pt modelId="{DAD8D8F7-3432-4F28-8F41-890FFCFFE887}" type="parTrans" cxnId="{67D710CA-101E-4B5B-98BE-190FD8BDC8C9}">
      <dgm:prSet/>
      <dgm:spPr/>
      <dgm:t>
        <a:bodyPr/>
        <a:lstStyle/>
        <a:p>
          <a:endParaRPr lang="en-US" sz="1600"/>
        </a:p>
      </dgm:t>
    </dgm:pt>
    <dgm:pt modelId="{03A9D922-C925-45FE-9910-6A4D785D52B1}" type="sibTrans" cxnId="{67D710CA-101E-4B5B-98BE-190FD8BDC8C9}">
      <dgm:prSet/>
      <dgm:spPr/>
      <dgm:t>
        <a:bodyPr/>
        <a:lstStyle/>
        <a:p>
          <a:endParaRPr lang="en-US" sz="1600"/>
        </a:p>
      </dgm:t>
    </dgm:pt>
    <dgm:pt modelId="{F5A94B96-BF4C-4839-9A0F-7E68E4C9EDC9}">
      <dgm:prSet phldrT="[Text]" custT="1"/>
      <dgm:spPr/>
      <dgm:t>
        <a:bodyPr/>
        <a:lstStyle/>
        <a:p>
          <a:r>
            <a:rPr lang="en-US" sz="1600" b="0" i="0" dirty="0">
              <a:effectLst/>
              <a:latin typeface="Arial" panose="020B0604020202020204" pitchFamily="34" charset="0"/>
            </a:rPr>
            <a:t>There is no standardization for how the DoD supply activities are investigating FMS quality related SDRs</a:t>
          </a:r>
          <a:endParaRPr lang="en-US" sz="1600" dirty="0"/>
        </a:p>
      </dgm:t>
    </dgm:pt>
    <dgm:pt modelId="{60175FEE-2FE9-4181-8340-8B3FF6036E64}" type="parTrans" cxnId="{B0A0F0B6-4798-4332-95A9-0D1EDE7E5A5E}">
      <dgm:prSet/>
      <dgm:spPr/>
      <dgm:t>
        <a:bodyPr/>
        <a:lstStyle/>
        <a:p>
          <a:endParaRPr lang="en-US" sz="1600"/>
        </a:p>
      </dgm:t>
    </dgm:pt>
    <dgm:pt modelId="{5E1CCF0E-0F35-4A6E-AC87-3810FE653FEF}" type="sibTrans" cxnId="{B0A0F0B6-4798-4332-95A9-0D1EDE7E5A5E}">
      <dgm:prSet/>
      <dgm:spPr/>
      <dgm:t>
        <a:bodyPr/>
        <a:lstStyle/>
        <a:p>
          <a:endParaRPr lang="en-US" sz="1600"/>
        </a:p>
      </dgm:t>
    </dgm:pt>
    <dgm:pt modelId="{9B68A594-0CE8-47D9-A9FD-DD96B230B522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</a:rPr>
            <a:t>S</a:t>
          </a:r>
          <a:r>
            <a:rPr lang="en-US" sz="1600" b="0" i="0" dirty="0">
              <a:effectLst/>
              <a:latin typeface="Arial" panose="020B0604020202020204" pitchFamily="34" charset="0"/>
            </a:rPr>
            <a:t>DR systems were not designed to capture the same investigative information as SDRs, causing frustration for FMS customers</a:t>
          </a:r>
          <a:endParaRPr lang="en-US" sz="1600" dirty="0"/>
        </a:p>
      </dgm:t>
    </dgm:pt>
    <dgm:pt modelId="{DCE399BF-7772-4B31-ACCC-8181FA0AC48D}" type="parTrans" cxnId="{E6463C22-8A0F-41C1-8891-1BF160284450}">
      <dgm:prSet/>
      <dgm:spPr/>
      <dgm:t>
        <a:bodyPr/>
        <a:lstStyle/>
        <a:p>
          <a:endParaRPr lang="en-US" sz="1600"/>
        </a:p>
      </dgm:t>
    </dgm:pt>
    <dgm:pt modelId="{CDAB30E7-6053-4934-89F0-BB320B19D894}" type="sibTrans" cxnId="{E6463C22-8A0F-41C1-8891-1BF160284450}">
      <dgm:prSet/>
      <dgm:spPr/>
      <dgm:t>
        <a:bodyPr/>
        <a:lstStyle/>
        <a:p>
          <a:endParaRPr lang="en-US" sz="1600"/>
        </a:p>
      </dgm:t>
    </dgm:pt>
    <dgm:pt modelId="{34920094-5B71-46DD-8C9E-D66CDC284E91}">
      <dgm:prSet phldrT="[Text]" custT="1"/>
      <dgm:spPr/>
      <dgm:t>
        <a:bodyPr/>
        <a:lstStyle/>
        <a:p>
          <a:r>
            <a:rPr lang="en-US" sz="1600" b="0" i="0" dirty="0">
              <a:effectLst/>
              <a:latin typeface="Arial" panose="020B0604020202020204" pitchFamily="34" charset="0"/>
            </a:rPr>
            <a:t>SDR reporting has a limit on the amount of days that an SDR must be reported in, while the PQDR process does not</a:t>
          </a:r>
          <a:endParaRPr lang="en-US" sz="1600" dirty="0"/>
        </a:p>
      </dgm:t>
    </dgm:pt>
    <dgm:pt modelId="{1C2B00B1-77A8-4534-92A4-E07B4A045FA9}" type="parTrans" cxnId="{F20C72DB-ADE5-4B6C-A1AF-323308D26D4B}">
      <dgm:prSet/>
      <dgm:spPr/>
      <dgm:t>
        <a:bodyPr/>
        <a:lstStyle/>
        <a:p>
          <a:endParaRPr lang="en-US" sz="1600"/>
        </a:p>
      </dgm:t>
    </dgm:pt>
    <dgm:pt modelId="{1674E64A-B413-4F26-9919-A851712CD683}" type="sibTrans" cxnId="{F20C72DB-ADE5-4B6C-A1AF-323308D26D4B}">
      <dgm:prSet/>
      <dgm:spPr/>
      <dgm:t>
        <a:bodyPr/>
        <a:lstStyle/>
        <a:p>
          <a:endParaRPr lang="en-US" sz="1600"/>
        </a:p>
      </dgm:t>
    </dgm:pt>
    <dgm:pt modelId="{AC247602-CDC6-4990-890C-4AFEC557CE1E}" type="pres">
      <dgm:prSet presAssocID="{891DC196-481B-480F-8C74-C1079F34EEC2}" presName="linear" presStyleCnt="0">
        <dgm:presLayoutVars>
          <dgm:dir/>
          <dgm:animLvl val="lvl"/>
          <dgm:resizeHandles val="exact"/>
        </dgm:presLayoutVars>
      </dgm:prSet>
      <dgm:spPr/>
    </dgm:pt>
    <dgm:pt modelId="{55CF0976-46BD-4B29-87CA-885EA87DDB67}" type="pres">
      <dgm:prSet presAssocID="{D422310F-66A0-4975-8F38-A16D035DA56E}" presName="parentLin" presStyleCnt="0"/>
      <dgm:spPr/>
    </dgm:pt>
    <dgm:pt modelId="{CD598235-3843-4465-A8C2-E1C61D5C29E7}" type="pres">
      <dgm:prSet presAssocID="{D422310F-66A0-4975-8F38-A16D035DA56E}" presName="parentLeftMargin" presStyleLbl="node1" presStyleIdx="0" presStyleCnt="5"/>
      <dgm:spPr/>
    </dgm:pt>
    <dgm:pt modelId="{11AD9DA8-5271-404D-9CCF-0166818DDDEF}" type="pres">
      <dgm:prSet presAssocID="{D422310F-66A0-4975-8F38-A16D035DA56E}" presName="parentText" presStyleLbl="node1" presStyleIdx="0" presStyleCnt="5" custScaleY="125311">
        <dgm:presLayoutVars>
          <dgm:chMax val="0"/>
          <dgm:bulletEnabled val="1"/>
        </dgm:presLayoutVars>
      </dgm:prSet>
      <dgm:spPr/>
    </dgm:pt>
    <dgm:pt modelId="{D88545EC-6FE0-4B12-B651-43E706DDD79E}" type="pres">
      <dgm:prSet presAssocID="{D422310F-66A0-4975-8F38-A16D035DA56E}" presName="negativeSpace" presStyleCnt="0"/>
      <dgm:spPr/>
    </dgm:pt>
    <dgm:pt modelId="{DA736706-F587-4D54-955A-3BF4820C3CED}" type="pres">
      <dgm:prSet presAssocID="{D422310F-66A0-4975-8F38-A16D035DA56E}" presName="childText" presStyleLbl="conFgAcc1" presStyleIdx="0" presStyleCnt="5">
        <dgm:presLayoutVars>
          <dgm:bulletEnabled val="1"/>
        </dgm:presLayoutVars>
      </dgm:prSet>
      <dgm:spPr/>
    </dgm:pt>
    <dgm:pt modelId="{F222DD9A-BF52-4084-9F08-050AF7A29E1A}" type="pres">
      <dgm:prSet presAssocID="{560C2055-3898-49F6-986D-A555A5052970}" presName="spaceBetweenRectangles" presStyleCnt="0"/>
      <dgm:spPr/>
    </dgm:pt>
    <dgm:pt modelId="{14C019C5-690B-4A82-9CEC-E2942F33BE65}" type="pres">
      <dgm:prSet presAssocID="{7CFA21C7-5052-454D-A6B9-5934373D2633}" presName="parentLin" presStyleCnt="0"/>
      <dgm:spPr/>
    </dgm:pt>
    <dgm:pt modelId="{7B70E3D7-4640-4E42-ABE8-20203833E488}" type="pres">
      <dgm:prSet presAssocID="{7CFA21C7-5052-454D-A6B9-5934373D2633}" presName="parentLeftMargin" presStyleLbl="node1" presStyleIdx="0" presStyleCnt="5"/>
      <dgm:spPr/>
    </dgm:pt>
    <dgm:pt modelId="{F14B8349-FCFC-4235-A250-5068F8BCCAA3}" type="pres">
      <dgm:prSet presAssocID="{7CFA21C7-5052-454D-A6B9-5934373D263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2517E36-E185-4199-A188-D8E030BE36C9}" type="pres">
      <dgm:prSet presAssocID="{7CFA21C7-5052-454D-A6B9-5934373D2633}" presName="negativeSpace" presStyleCnt="0"/>
      <dgm:spPr/>
    </dgm:pt>
    <dgm:pt modelId="{5400999A-3963-49EB-BBC7-F24507948648}" type="pres">
      <dgm:prSet presAssocID="{7CFA21C7-5052-454D-A6B9-5934373D2633}" presName="childText" presStyleLbl="conFgAcc1" presStyleIdx="1" presStyleCnt="5">
        <dgm:presLayoutVars>
          <dgm:bulletEnabled val="1"/>
        </dgm:presLayoutVars>
      </dgm:prSet>
      <dgm:spPr/>
    </dgm:pt>
    <dgm:pt modelId="{1E05A997-FD64-4230-8749-D6F71D0B20A7}" type="pres">
      <dgm:prSet presAssocID="{03A9D922-C925-45FE-9910-6A4D785D52B1}" presName="spaceBetweenRectangles" presStyleCnt="0"/>
      <dgm:spPr/>
    </dgm:pt>
    <dgm:pt modelId="{F822A784-2E6F-445F-A5DD-F4B19C427D54}" type="pres">
      <dgm:prSet presAssocID="{F5A94B96-BF4C-4839-9A0F-7E68E4C9EDC9}" presName="parentLin" presStyleCnt="0"/>
      <dgm:spPr/>
    </dgm:pt>
    <dgm:pt modelId="{D810CB0D-12B3-437E-95D4-7FE14006DBDC}" type="pres">
      <dgm:prSet presAssocID="{F5A94B96-BF4C-4839-9A0F-7E68E4C9EDC9}" presName="parentLeftMargin" presStyleLbl="node1" presStyleIdx="1" presStyleCnt="5"/>
      <dgm:spPr/>
    </dgm:pt>
    <dgm:pt modelId="{8B031D44-1E66-44B3-8AEA-7EEFE3DB1488}" type="pres">
      <dgm:prSet presAssocID="{F5A94B96-BF4C-4839-9A0F-7E68E4C9EDC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90644EF-2241-4001-860A-DD28DC51743E}" type="pres">
      <dgm:prSet presAssocID="{F5A94B96-BF4C-4839-9A0F-7E68E4C9EDC9}" presName="negativeSpace" presStyleCnt="0"/>
      <dgm:spPr/>
    </dgm:pt>
    <dgm:pt modelId="{467FBA6A-8FC7-4867-B73A-7F438CBAD2A2}" type="pres">
      <dgm:prSet presAssocID="{F5A94B96-BF4C-4839-9A0F-7E68E4C9EDC9}" presName="childText" presStyleLbl="conFgAcc1" presStyleIdx="2" presStyleCnt="5">
        <dgm:presLayoutVars>
          <dgm:bulletEnabled val="1"/>
        </dgm:presLayoutVars>
      </dgm:prSet>
      <dgm:spPr/>
    </dgm:pt>
    <dgm:pt modelId="{7C57CDC2-707D-498A-BFEB-6E020597E9D1}" type="pres">
      <dgm:prSet presAssocID="{5E1CCF0E-0F35-4A6E-AC87-3810FE653FEF}" presName="spaceBetweenRectangles" presStyleCnt="0"/>
      <dgm:spPr/>
    </dgm:pt>
    <dgm:pt modelId="{84CDDA1B-0824-4CFC-80F6-5C9722F752CA}" type="pres">
      <dgm:prSet presAssocID="{9B68A594-0CE8-47D9-A9FD-DD96B230B522}" presName="parentLin" presStyleCnt="0"/>
      <dgm:spPr/>
    </dgm:pt>
    <dgm:pt modelId="{5ADE2265-74F2-4105-AADF-B925079ABC48}" type="pres">
      <dgm:prSet presAssocID="{9B68A594-0CE8-47D9-A9FD-DD96B230B522}" presName="parentLeftMargin" presStyleLbl="node1" presStyleIdx="2" presStyleCnt="5"/>
      <dgm:spPr/>
    </dgm:pt>
    <dgm:pt modelId="{7B5645D7-77FB-486E-8468-E7B14E4374BA}" type="pres">
      <dgm:prSet presAssocID="{9B68A594-0CE8-47D9-A9FD-DD96B230B522}" presName="parentText" presStyleLbl="node1" presStyleIdx="3" presStyleCnt="5" custScaleY="125334">
        <dgm:presLayoutVars>
          <dgm:chMax val="0"/>
          <dgm:bulletEnabled val="1"/>
        </dgm:presLayoutVars>
      </dgm:prSet>
      <dgm:spPr/>
    </dgm:pt>
    <dgm:pt modelId="{AD609EAE-82CB-4EBD-AE03-66A9D9F4D8B0}" type="pres">
      <dgm:prSet presAssocID="{9B68A594-0CE8-47D9-A9FD-DD96B230B522}" presName="negativeSpace" presStyleCnt="0"/>
      <dgm:spPr/>
    </dgm:pt>
    <dgm:pt modelId="{37D9D6A6-5039-45F8-A468-0DBB9AC572A6}" type="pres">
      <dgm:prSet presAssocID="{9B68A594-0CE8-47D9-A9FD-DD96B230B522}" presName="childText" presStyleLbl="conFgAcc1" presStyleIdx="3" presStyleCnt="5">
        <dgm:presLayoutVars>
          <dgm:bulletEnabled val="1"/>
        </dgm:presLayoutVars>
      </dgm:prSet>
      <dgm:spPr/>
    </dgm:pt>
    <dgm:pt modelId="{70970974-FBDA-472F-8CE6-142F689393E0}" type="pres">
      <dgm:prSet presAssocID="{CDAB30E7-6053-4934-89F0-BB320B19D894}" presName="spaceBetweenRectangles" presStyleCnt="0"/>
      <dgm:spPr/>
    </dgm:pt>
    <dgm:pt modelId="{D10BD192-77AF-47A2-990F-71C3F40FC7E9}" type="pres">
      <dgm:prSet presAssocID="{34920094-5B71-46DD-8C9E-D66CDC284E91}" presName="parentLin" presStyleCnt="0"/>
      <dgm:spPr/>
    </dgm:pt>
    <dgm:pt modelId="{503A7E80-A9AB-4998-9C9E-C82E44FBE1D1}" type="pres">
      <dgm:prSet presAssocID="{34920094-5B71-46DD-8C9E-D66CDC284E91}" presName="parentLeftMargin" presStyleLbl="node1" presStyleIdx="3" presStyleCnt="5"/>
      <dgm:spPr/>
    </dgm:pt>
    <dgm:pt modelId="{7D14B71D-770E-4319-A55E-C54E033D05B7}" type="pres">
      <dgm:prSet presAssocID="{34920094-5B71-46DD-8C9E-D66CDC284E9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A2EA2B9-8DC8-476D-A038-5ADAE6787A39}" type="pres">
      <dgm:prSet presAssocID="{34920094-5B71-46DD-8C9E-D66CDC284E91}" presName="negativeSpace" presStyleCnt="0"/>
      <dgm:spPr/>
    </dgm:pt>
    <dgm:pt modelId="{D5E9B143-A64D-4432-A293-6B98BD21691D}" type="pres">
      <dgm:prSet presAssocID="{34920094-5B71-46DD-8C9E-D66CDC284E9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8BC2C20-E536-429D-B6DC-20A0AD57DFEC}" type="presOf" srcId="{7CFA21C7-5052-454D-A6B9-5934373D2633}" destId="{F14B8349-FCFC-4235-A250-5068F8BCCAA3}" srcOrd="1" destOrd="0" presId="urn:microsoft.com/office/officeart/2005/8/layout/list1"/>
    <dgm:cxn modelId="{E6463C22-8A0F-41C1-8891-1BF160284450}" srcId="{891DC196-481B-480F-8C74-C1079F34EEC2}" destId="{9B68A594-0CE8-47D9-A9FD-DD96B230B522}" srcOrd="3" destOrd="0" parTransId="{DCE399BF-7772-4B31-ACCC-8181FA0AC48D}" sibTransId="{CDAB30E7-6053-4934-89F0-BB320B19D894}"/>
    <dgm:cxn modelId="{B51D3C26-F141-4921-B4B2-0AE028A00B09}" type="presOf" srcId="{34920094-5B71-46DD-8C9E-D66CDC284E91}" destId="{7D14B71D-770E-4319-A55E-C54E033D05B7}" srcOrd="1" destOrd="0" presId="urn:microsoft.com/office/officeart/2005/8/layout/list1"/>
    <dgm:cxn modelId="{1723F55F-5C05-498E-9204-6F2D6D09C9FA}" srcId="{891DC196-481B-480F-8C74-C1079F34EEC2}" destId="{D422310F-66A0-4975-8F38-A16D035DA56E}" srcOrd="0" destOrd="0" parTransId="{4C6C8459-D016-484A-8B81-AEEAD307AA11}" sibTransId="{560C2055-3898-49F6-986D-A555A5052970}"/>
    <dgm:cxn modelId="{1E185442-45B0-4241-B4F7-FDF24CE28ADC}" type="presOf" srcId="{891DC196-481B-480F-8C74-C1079F34EEC2}" destId="{AC247602-CDC6-4990-890C-4AFEC557CE1E}" srcOrd="0" destOrd="0" presId="urn:microsoft.com/office/officeart/2005/8/layout/list1"/>
    <dgm:cxn modelId="{70593F51-CFF5-40E2-95BE-C395EF2AAD1B}" type="presOf" srcId="{F5A94B96-BF4C-4839-9A0F-7E68E4C9EDC9}" destId="{D810CB0D-12B3-437E-95D4-7FE14006DBDC}" srcOrd="0" destOrd="0" presId="urn:microsoft.com/office/officeart/2005/8/layout/list1"/>
    <dgm:cxn modelId="{BCED0780-19AF-4700-BBBA-F00B596A0C1B}" type="presOf" srcId="{7CFA21C7-5052-454D-A6B9-5934373D2633}" destId="{7B70E3D7-4640-4E42-ABE8-20203833E488}" srcOrd="0" destOrd="0" presId="urn:microsoft.com/office/officeart/2005/8/layout/list1"/>
    <dgm:cxn modelId="{CECB9B95-D34E-4EA1-ADAC-F426099989DD}" type="presOf" srcId="{34920094-5B71-46DD-8C9E-D66CDC284E91}" destId="{503A7E80-A9AB-4998-9C9E-C82E44FBE1D1}" srcOrd="0" destOrd="0" presId="urn:microsoft.com/office/officeart/2005/8/layout/list1"/>
    <dgm:cxn modelId="{345921AF-CE4E-4A90-BD2A-95F2861F275D}" type="presOf" srcId="{D422310F-66A0-4975-8F38-A16D035DA56E}" destId="{11AD9DA8-5271-404D-9CCF-0166818DDDEF}" srcOrd="1" destOrd="0" presId="urn:microsoft.com/office/officeart/2005/8/layout/list1"/>
    <dgm:cxn modelId="{B0A0F0B6-4798-4332-95A9-0D1EDE7E5A5E}" srcId="{891DC196-481B-480F-8C74-C1079F34EEC2}" destId="{F5A94B96-BF4C-4839-9A0F-7E68E4C9EDC9}" srcOrd="2" destOrd="0" parTransId="{60175FEE-2FE9-4181-8340-8B3FF6036E64}" sibTransId="{5E1CCF0E-0F35-4A6E-AC87-3810FE653FEF}"/>
    <dgm:cxn modelId="{18DF27BD-24A5-4744-AF29-72CB8CFDBD59}" type="presOf" srcId="{D422310F-66A0-4975-8F38-A16D035DA56E}" destId="{CD598235-3843-4465-A8C2-E1C61D5C29E7}" srcOrd="0" destOrd="0" presId="urn:microsoft.com/office/officeart/2005/8/layout/list1"/>
    <dgm:cxn modelId="{717AD9C8-AFBB-4297-997E-1321672FE348}" type="presOf" srcId="{F5A94B96-BF4C-4839-9A0F-7E68E4C9EDC9}" destId="{8B031D44-1E66-44B3-8AEA-7EEFE3DB1488}" srcOrd="1" destOrd="0" presId="urn:microsoft.com/office/officeart/2005/8/layout/list1"/>
    <dgm:cxn modelId="{67D710CA-101E-4B5B-98BE-190FD8BDC8C9}" srcId="{891DC196-481B-480F-8C74-C1079F34EEC2}" destId="{7CFA21C7-5052-454D-A6B9-5934373D2633}" srcOrd="1" destOrd="0" parTransId="{DAD8D8F7-3432-4F28-8F41-890FFCFFE887}" sibTransId="{03A9D922-C925-45FE-9910-6A4D785D52B1}"/>
    <dgm:cxn modelId="{A3B450D2-EC22-4035-B8AC-DAF5AB482E77}" type="presOf" srcId="{9B68A594-0CE8-47D9-A9FD-DD96B230B522}" destId="{7B5645D7-77FB-486E-8468-E7B14E4374BA}" srcOrd="1" destOrd="0" presId="urn:microsoft.com/office/officeart/2005/8/layout/list1"/>
    <dgm:cxn modelId="{F20C72DB-ADE5-4B6C-A1AF-323308D26D4B}" srcId="{891DC196-481B-480F-8C74-C1079F34EEC2}" destId="{34920094-5B71-46DD-8C9E-D66CDC284E91}" srcOrd="4" destOrd="0" parTransId="{1C2B00B1-77A8-4534-92A4-E07B4A045FA9}" sibTransId="{1674E64A-B413-4F26-9919-A851712CD683}"/>
    <dgm:cxn modelId="{B36748E5-9D6A-4C07-AFBC-066DFC252AE9}" type="presOf" srcId="{9B68A594-0CE8-47D9-A9FD-DD96B230B522}" destId="{5ADE2265-74F2-4105-AADF-B925079ABC48}" srcOrd="0" destOrd="0" presId="urn:microsoft.com/office/officeart/2005/8/layout/list1"/>
    <dgm:cxn modelId="{D2166125-8E84-4CB1-AD94-99CAC6DF1CBD}" type="presParOf" srcId="{AC247602-CDC6-4990-890C-4AFEC557CE1E}" destId="{55CF0976-46BD-4B29-87CA-885EA87DDB67}" srcOrd="0" destOrd="0" presId="urn:microsoft.com/office/officeart/2005/8/layout/list1"/>
    <dgm:cxn modelId="{A3B6C1A2-07E1-480F-AEA7-CB11BC34F706}" type="presParOf" srcId="{55CF0976-46BD-4B29-87CA-885EA87DDB67}" destId="{CD598235-3843-4465-A8C2-E1C61D5C29E7}" srcOrd="0" destOrd="0" presId="urn:microsoft.com/office/officeart/2005/8/layout/list1"/>
    <dgm:cxn modelId="{1E81BD16-274D-4B99-A015-92B1153FB044}" type="presParOf" srcId="{55CF0976-46BD-4B29-87CA-885EA87DDB67}" destId="{11AD9DA8-5271-404D-9CCF-0166818DDDEF}" srcOrd="1" destOrd="0" presId="urn:microsoft.com/office/officeart/2005/8/layout/list1"/>
    <dgm:cxn modelId="{00EDEDA5-F27B-41B3-918E-70EE61CA203C}" type="presParOf" srcId="{AC247602-CDC6-4990-890C-4AFEC557CE1E}" destId="{D88545EC-6FE0-4B12-B651-43E706DDD79E}" srcOrd="1" destOrd="0" presId="urn:microsoft.com/office/officeart/2005/8/layout/list1"/>
    <dgm:cxn modelId="{467B7DA7-0BE8-41D0-A069-B8CC54A52EBC}" type="presParOf" srcId="{AC247602-CDC6-4990-890C-4AFEC557CE1E}" destId="{DA736706-F587-4D54-955A-3BF4820C3CED}" srcOrd="2" destOrd="0" presId="urn:microsoft.com/office/officeart/2005/8/layout/list1"/>
    <dgm:cxn modelId="{CBAF1BA0-0D1E-4106-8139-CAA4C8575620}" type="presParOf" srcId="{AC247602-CDC6-4990-890C-4AFEC557CE1E}" destId="{F222DD9A-BF52-4084-9F08-050AF7A29E1A}" srcOrd="3" destOrd="0" presId="urn:microsoft.com/office/officeart/2005/8/layout/list1"/>
    <dgm:cxn modelId="{F3269B81-9C0A-4ADB-BCE1-23917E68167F}" type="presParOf" srcId="{AC247602-CDC6-4990-890C-4AFEC557CE1E}" destId="{14C019C5-690B-4A82-9CEC-E2942F33BE65}" srcOrd="4" destOrd="0" presId="urn:microsoft.com/office/officeart/2005/8/layout/list1"/>
    <dgm:cxn modelId="{4C225358-EE86-4687-84B2-3BEE9FCB2897}" type="presParOf" srcId="{14C019C5-690B-4A82-9CEC-E2942F33BE65}" destId="{7B70E3D7-4640-4E42-ABE8-20203833E488}" srcOrd="0" destOrd="0" presId="urn:microsoft.com/office/officeart/2005/8/layout/list1"/>
    <dgm:cxn modelId="{06E702C5-A070-4786-9476-C4087AD3FE68}" type="presParOf" srcId="{14C019C5-690B-4A82-9CEC-E2942F33BE65}" destId="{F14B8349-FCFC-4235-A250-5068F8BCCAA3}" srcOrd="1" destOrd="0" presId="urn:microsoft.com/office/officeart/2005/8/layout/list1"/>
    <dgm:cxn modelId="{07788419-BA72-4021-A11A-68F726F3AF2C}" type="presParOf" srcId="{AC247602-CDC6-4990-890C-4AFEC557CE1E}" destId="{72517E36-E185-4199-A188-D8E030BE36C9}" srcOrd="5" destOrd="0" presId="urn:microsoft.com/office/officeart/2005/8/layout/list1"/>
    <dgm:cxn modelId="{F88D3DE4-ED51-4750-9CA2-7AB43F794029}" type="presParOf" srcId="{AC247602-CDC6-4990-890C-4AFEC557CE1E}" destId="{5400999A-3963-49EB-BBC7-F24507948648}" srcOrd="6" destOrd="0" presId="urn:microsoft.com/office/officeart/2005/8/layout/list1"/>
    <dgm:cxn modelId="{94BE63BD-765C-4037-ADC9-4C5D8B21E89C}" type="presParOf" srcId="{AC247602-CDC6-4990-890C-4AFEC557CE1E}" destId="{1E05A997-FD64-4230-8749-D6F71D0B20A7}" srcOrd="7" destOrd="0" presId="urn:microsoft.com/office/officeart/2005/8/layout/list1"/>
    <dgm:cxn modelId="{8F23EEA4-CB36-432E-A24C-926D41014238}" type="presParOf" srcId="{AC247602-CDC6-4990-890C-4AFEC557CE1E}" destId="{F822A784-2E6F-445F-A5DD-F4B19C427D54}" srcOrd="8" destOrd="0" presId="urn:microsoft.com/office/officeart/2005/8/layout/list1"/>
    <dgm:cxn modelId="{E500E4A6-CFFD-4C59-819F-D9D354960B06}" type="presParOf" srcId="{F822A784-2E6F-445F-A5DD-F4B19C427D54}" destId="{D810CB0D-12B3-437E-95D4-7FE14006DBDC}" srcOrd="0" destOrd="0" presId="urn:microsoft.com/office/officeart/2005/8/layout/list1"/>
    <dgm:cxn modelId="{C870D891-2395-4AAC-999E-333437FB8713}" type="presParOf" srcId="{F822A784-2E6F-445F-A5DD-F4B19C427D54}" destId="{8B031D44-1E66-44B3-8AEA-7EEFE3DB1488}" srcOrd="1" destOrd="0" presId="urn:microsoft.com/office/officeart/2005/8/layout/list1"/>
    <dgm:cxn modelId="{89C1DE4E-8DEF-45AA-9B3D-9AAC4400BAE5}" type="presParOf" srcId="{AC247602-CDC6-4990-890C-4AFEC557CE1E}" destId="{B90644EF-2241-4001-860A-DD28DC51743E}" srcOrd="9" destOrd="0" presId="urn:microsoft.com/office/officeart/2005/8/layout/list1"/>
    <dgm:cxn modelId="{025384FA-9FEC-446E-A252-5656A83D65D9}" type="presParOf" srcId="{AC247602-CDC6-4990-890C-4AFEC557CE1E}" destId="{467FBA6A-8FC7-4867-B73A-7F438CBAD2A2}" srcOrd="10" destOrd="0" presId="urn:microsoft.com/office/officeart/2005/8/layout/list1"/>
    <dgm:cxn modelId="{ABBA18EC-039B-4509-9A11-69318D30BBD4}" type="presParOf" srcId="{AC247602-CDC6-4990-890C-4AFEC557CE1E}" destId="{7C57CDC2-707D-498A-BFEB-6E020597E9D1}" srcOrd="11" destOrd="0" presId="urn:microsoft.com/office/officeart/2005/8/layout/list1"/>
    <dgm:cxn modelId="{9CB7B5A0-184C-4F3F-A5E9-20D4EA257B76}" type="presParOf" srcId="{AC247602-CDC6-4990-890C-4AFEC557CE1E}" destId="{84CDDA1B-0824-4CFC-80F6-5C9722F752CA}" srcOrd="12" destOrd="0" presId="urn:microsoft.com/office/officeart/2005/8/layout/list1"/>
    <dgm:cxn modelId="{BAB2ECCB-8BA3-467D-9F0F-7BB0AE78F2C6}" type="presParOf" srcId="{84CDDA1B-0824-4CFC-80F6-5C9722F752CA}" destId="{5ADE2265-74F2-4105-AADF-B925079ABC48}" srcOrd="0" destOrd="0" presId="urn:microsoft.com/office/officeart/2005/8/layout/list1"/>
    <dgm:cxn modelId="{6A99AB7B-4784-4CB7-B33F-A237978EC040}" type="presParOf" srcId="{84CDDA1B-0824-4CFC-80F6-5C9722F752CA}" destId="{7B5645D7-77FB-486E-8468-E7B14E4374BA}" srcOrd="1" destOrd="0" presId="urn:microsoft.com/office/officeart/2005/8/layout/list1"/>
    <dgm:cxn modelId="{C84E12D9-59F6-4EBB-A7A8-521C16B47F4F}" type="presParOf" srcId="{AC247602-CDC6-4990-890C-4AFEC557CE1E}" destId="{AD609EAE-82CB-4EBD-AE03-66A9D9F4D8B0}" srcOrd="13" destOrd="0" presId="urn:microsoft.com/office/officeart/2005/8/layout/list1"/>
    <dgm:cxn modelId="{3CB37EA9-7527-4C0C-A8F0-02D4FEFD2D4A}" type="presParOf" srcId="{AC247602-CDC6-4990-890C-4AFEC557CE1E}" destId="{37D9D6A6-5039-45F8-A468-0DBB9AC572A6}" srcOrd="14" destOrd="0" presId="urn:microsoft.com/office/officeart/2005/8/layout/list1"/>
    <dgm:cxn modelId="{BFB299FA-9E31-4F88-916F-E85A194AE7D8}" type="presParOf" srcId="{AC247602-CDC6-4990-890C-4AFEC557CE1E}" destId="{70970974-FBDA-472F-8CE6-142F689393E0}" srcOrd="15" destOrd="0" presId="urn:microsoft.com/office/officeart/2005/8/layout/list1"/>
    <dgm:cxn modelId="{567E01AE-0DD9-461C-AADC-72E22424FD9D}" type="presParOf" srcId="{AC247602-CDC6-4990-890C-4AFEC557CE1E}" destId="{D10BD192-77AF-47A2-990F-71C3F40FC7E9}" srcOrd="16" destOrd="0" presId="urn:microsoft.com/office/officeart/2005/8/layout/list1"/>
    <dgm:cxn modelId="{B36FDD43-189B-43FF-A237-C0C04D9678C1}" type="presParOf" srcId="{D10BD192-77AF-47A2-990F-71C3F40FC7E9}" destId="{503A7E80-A9AB-4998-9C9E-C82E44FBE1D1}" srcOrd="0" destOrd="0" presId="urn:microsoft.com/office/officeart/2005/8/layout/list1"/>
    <dgm:cxn modelId="{F23A1841-9664-46A1-A872-7E95DC42095F}" type="presParOf" srcId="{D10BD192-77AF-47A2-990F-71C3F40FC7E9}" destId="{7D14B71D-770E-4319-A55E-C54E033D05B7}" srcOrd="1" destOrd="0" presId="urn:microsoft.com/office/officeart/2005/8/layout/list1"/>
    <dgm:cxn modelId="{2B25FF7A-0985-4837-BD2B-1FCD264B06CE}" type="presParOf" srcId="{AC247602-CDC6-4990-890C-4AFEC557CE1E}" destId="{4A2EA2B9-8DC8-476D-A038-5ADAE6787A39}" srcOrd="17" destOrd="0" presId="urn:microsoft.com/office/officeart/2005/8/layout/list1"/>
    <dgm:cxn modelId="{6D4AC541-82FE-4916-8784-DAE486E0D1EE}" type="presParOf" srcId="{AC247602-CDC6-4990-890C-4AFEC557CE1E}" destId="{D5E9B143-A64D-4432-A293-6B98BD21691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AD5A6-B29C-43C7-847D-FC667DE73EF4}">
      <dsp:nvSpPr>
        <dsp:cNvPr id="0" name=""/>
        <dsp:cNvSpPr/>
      </dsp:nvSpPr>
      <dsp:spPr>
        <a:xfrm>
          <a:off x="0" y="1591055"/>
          <a:ext cx="9144000" cy="2121407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D26D06-B052-423A-87DF-F0DC4C945F2C}">
      <dsp:nvSpPr>
        <dsp:cNvPr id="0" name=""/>
        <dsp:cNvSpPr/>
      </dsp:nvSpPr>
      <dsp:spPr>
        <a:xfrm>
          <a:off x="2260" y="0"/>
          <a:ext cx="1316012" cy="212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2008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2060"/>
              </a:solidFill>
            </a:rPr>
            <a:t>WebSDR and PDREP interface for FMS quality reporting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2260" y="0"/>
        <a:ext cx="1316012" cy="2121407"/>
      </dsp:txXfrm>
    </dsp:sp>
    <dsp:sp modelId="{2AC708E2-1981-4DE5-86A4-AAAA8BD35B6A}">
      <dsp:nvSpPr>
        <dsp:cNvPr id="0" name=""/>
        <dsp:cNvSpPr/>
      </dsp:nvSpPr>
      <dsp:spPr>
        <a:xfrm>
          <a:off x="395090" y="2386583"/>
          <a:ext cx="530351" cy="53035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5788DA-F5A0-4C2E-8AD7-DD3ADA3DF02A}">
      <dsp:nvSpPr>
        <dsp:cNvPr id="0" name=""/>
        <dsp:cNvSpPr/>
      </dsp:nvSpPr>
      <dsp:spPr>
        <a:xfrm>
          <a:off x="1384073" y="3182111"/>
          <a:ext cx="1316012" cy="212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solidFill>
              <a:srgbClr val="002060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solidFill>
              <a:srgbClr val="002060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solidFill>
              <a:srgbClr val="002060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2012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2060"/>
              </a:solidFill>
            </a:rPr>
            <a:t>842P IC for PQDR data exchange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2060"/>
              </a:solidFill>
            </a:rPr>
            <a:t>(ADC 1007)</a:t>
          </a:r>
        </a:p>
      </dsp:txBody>
      <dsp:txXfrm>
        <a:off x="1384073" y="3182111"/>
        <a:ext cx="1316012" cy="2121407"/>
      </dsp:txXfrm>
    </dsp:sp>
    <dsp:sp modelId="{1FEA9291-26D6-4915-A182-2A0BB70FE0AD}">
      <dsp:nvSpPr>
        <dsp:cNvPr id="0" name=""/>
        <dsp:cNvSpPr/>
      </dsp:nvSpPr>
      <dsp:spPr>
        <a:xfrm>
          <a:off x="1776904" y="2386583"/>
          <a:ext cx="530351" cy="530351"/>
        </a:xfrm>
        <a:prstGeom prst="ellipse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3C91F7-668C-4A7E-B5C3-4B32012A80ED}">
      <dsp:nvSpPr>
        <dsp:cNvPr id="0" name=""/>
        <dsp:cNvSpPr/>
      </dsp:nvSpPr>
      <dsp:spPr>
        <a:xfrm>
          <a:off x="2765886" y="0"/>
          <a:ext cx="1316012" cy="212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2014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2060"/>
              </a:solidFill>
            </a:rPr>
            <a:t>DoD supply community meet to discuss FMS quality reporting background/issues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rgbClr val="002060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rgbClr val="002060"/>
            </a:solidFill>
          </a:endParaRPr>
        </a:p>
      </dsp:txBody>
      <dsp:txXfrm>
        <a:off x="2765886" y="0"/>
        <a:ext cx="1316012" cy="2121407"/>
      </dsp:txXfrm>
    </dsp:sp>
    <dsp:sp modelId="{CDA6F1CA-D9E7-4037-8638-F389521B701E}">
      <dsp:nvSpPr>
        <dsp:cNvPr id="0" name=""/>
        <dsp:cNvSpPr/>
      </dsp:nvSpPr>
      <dsp:spPr>
        <a:xfrm>
          <a:off x="3158717" y="2386583"/>
          <a:ext cx="530351" cy="530351"/>
        </a:xfrm>
        <a:prstGeom prst="ellipse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6819B4-9263-4D0E-B576-0D304CEB2E23}">
      <dsp:nvSpPr>
        <dsp:cNvPr id="0" name=""/>
        <dsp:cNvSpPr/>
      </dsp:nvSpPr>
      <dsp:spPr>
        <a:xfrm>
          <a:off x="4147700" y="3182111"/>
          <a:ext cx="1316012" cy="212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solidFill>
              <a:srgbClr val="002060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solidFill>
              <a:srgbClr val="002060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2020</a:t>
          </a:r>
          <a:r>
            <a:rPr lang="en-US" sz="1000" kern="1200" dirty="0">
              <a:solidFill>
                <a:srgbClr val="002060"/>
              </a:solidFill>
            </a:rPr>
            <a:t>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2060"/>
              </a:solidFill>
            </a:rPr>
            <a:t>AFSAC Reports quality reporting issue by customer to DLA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2060"/>
              </a:solidFill>
            </a:rPr>
            <a:t>/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2060"/>
              </a:solidFill>
            </a:rPr>
            <a:t>DLA conducts an internal review of the FMS PQDR reporting process</a:t>
          </a:r>
        </a:p>
      </dsp:txBody>
      <dsp:txXfrm>
        <a:off x="4147700" y="3182111"/>
        <a:ext cx="1316012" cy="2121407"/>
      </dsp:txXfrm>
    </dsp:sp>
    <dsp:sp modelId="{7F92FDD5-56C0-4C18-BCB4-8AE66FFD019C}">
      <dsp:nvSpPr>
        <dsp:cNvPr id="0" name=""/>
        <dsp:cNvSpPr/>
      </dsp:nvSpPr>
      <dsp:spPr>
        <a:xfrm>
          <a:off x="4540530" y="2386583"/>
          <a:ext cx="530351" cy="530351"/>
        </a:xfrm>
        <a:prstGeom prst="ellipse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FE6C64-F50B-463E-8353-AAA58E25B13B}">
      <dsp:nvSpPr>
        <dsp:cNvPr id="0" name=""/>
        <dsp:cNvSpPr/>
      </dsp:nvSpPr>
      <dsp:spPr>
        <a:xfrm>
          <a:off x="5529513" y="0"/>
          <a:ext cx="1316012" cy="212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2021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2060"/>
              </a:solidFill>
            </a:rPr>
            <a:t>DoD PQDR/SDR policy representatives meet to discuss FMS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rgbClr val="002060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rgbClr val="002060"/>
            </a:solidFill>
          </a:endParaRPr>
        </a:p>
      </dsp:txBody>
      <dsp:txXfrm>
        <a:off x="5529513" y="0"/>
        <a:ext cx="1316012" cy="2121407"/>
      </dsp:txXfrm>
    </dsp:sp>
    <dsp:sp modelId="{EA8CD364-2FB8-4095-9000-0B6E74090654}">
      <dsp:nvSpPr>
        <dsp:cNvPr id="0" name=""/>
        <dsp:cNvSpPr/>
      </dsp:nvSpPr>
      <dsp:spPr>
        <a:xfrm>
          <a:off x="5922344" y="2386583"/>
          <a:ext cx="530351" cy="530351"/>
        </a:xfrm>
        <a:prstGeom prst="ellipse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1ED58A-61BE-405B-9249-38668A93CAF9}">
      <dsp:nvSpPr>
        <dsp:cNvPr id="0" name=""/>
        <dsp:cNvSpPr/>
      </dsp:nvSpPr>
      <dsp:spPr>
        <a:xfrm>
          <a:off x="6911326" y="3182111"/>
          <a:ext cx="1316012" cy="212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rgbClr val="002060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rgbClr val="002060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2022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2060"/>
              </a:solidFill>
            </a:rPr>
            <a:t>DoD SDR/PQDR policy members agree to standardize SDR/PQDR reporting</a:t>
          </a:r>
        </a:p>
      </dsp:txBody>
      <dsp:txXfrm>
        <a:off x="6911326" y="3182111"/>
        <a:ext cx="1316012" cy="2121407"/>
      </dsp:txXfrm>
    </dsp:sp>
    <dsp:sp modelId="{4090185C-62F6-4127-8564-75021F25D883}">
      <dsp:nvSpPr>
        <dsp:cNvPr id="0" name=""/>
        <dsp:cNvSpPr/>
      </dsp:nvSpPr>
      <dsp:spPr>
        <a:xfrm>
          <a:off x="7304157" y="2386583"/>
          <a:ext cx="530351" cy="530351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36706-F587-4D54-955A-3BF4820C3CED}">
      <dsp:nvSpPr>
        <dsp:cNvPr id="0" name=""/>
        <dsp:cNvSpPr/>
      </dsp:nvSpPr>
      <dsp:spPr>
        <a:xfrm>
          <a:off x="0" y="521857"/>
          <a:ext cx="868679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D9DA8-5271-404D-9CCF-0166818DDDEF}">
      <dsp:nvSpPr>
        <dsp:cNvPr id="0" name=""/>
        <dsp:cNvSpPr/>
      </dsp:nvSpPr>
      <dsp:spPr>
        <a:xfrm>
          <a:off x="434339" y="99453"/>
          <a:ext cx="6080759" cy="7028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effectLst/>
              <a:latin typeface="Arial" panose="020B0604020202020204" pitchFamily="34" charset="0"/>
            </a:rPr>
            <a:t>Supply Discrepancy Report (SDR) and PQDR policy are both conflicting and unclear on how FMS quality reporting is to be conducted</a:t>
          </a:r>
          <a:endParaRPr lang="en-US" sz="1600" kern="1200" dirty="0"/>
        </a:p>
      </dsp:txBody>
      <dsp:txXfrm>
        <a:off x="468649" y="133763"/>
        <a:ext cx="6012139" cy="634224"/>
      </dsp:txXfrm>
    </dsp:sp>
    <dsp:sp modelId="{5400999A-3963-49EB-BBC7-F24507948648}">
      <dsp:nvSpPr>
        <dsp:cNvPr id="0" name=""/>
        <dsp:cNvSpPr/>
      </dsp:nvSpPr>
      <dsp:spPr>
        <a:xfrm>
          <a:off x="0" y="1383697"/>
          <a:ext cx="868679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B8349-FCFC-4235-A250-5068F8BCCAA3}">
      <dsp:nvSpPr>
        <dsp:cNvPr id="0" name=""/>
        <dsp:cNvSpPr/>
      </dsp:nvSpPr>
      <dsp:spPr>
        <a:xfrm>
          <a:off x="434339" y="1103257"/>
          <a:ext cx="6080759" cy="56088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effectLst/>
              <a:latin typeface="Arial" panose="020B0604020202020204" pitchFamily="34" charset="0"/>
            </a:rPr>
            <a:t>There is no standardization with how ILCOs report quality related SDRs (sometimes as SDR sometimes as PQDR)</a:t>
          </a:r>
          <a:endParaRPr lang="en-US" sz="1600" kern="1200" dirty="0"/>
        </a:p>
      </dsp:txBody>
      <dsp:txXfrm>
        <a:off x="461719" y="1130637"/>
        <a:ext cx="6025999" cy="506120"/>
      </dsp:txXfrm>
    </dsp:sp>
    <dsp:sp modelId="{467FBA6A-8FC7-4867-B73A-7F438CBAD2A2}">
      <dsp:nvSpPr>
        <dsp:cNvPr id="0" name=""/>
        <dsp:cNvSpPr/>
      </dsp:nvSpPr>
      <dsp:spPr>
        <a:xfrm>
          <a:off x="0" y="2245537"/>
          <a:ext cx="868679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31D44-1E66-44B3-8AEA-7EEFE3DB1488}">
      <dsp:nvSpPr>
        <dsp:cNvPr id="0" name=""/>
        <dsp:cNvSpPr/>
      </dsp:nvSpPr>
      <dsp:spPr>
        <a:xfrm>
          <a:off x="434339" y="1965097"/>
          <a:ext cx="6080759" cy="56088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effectLst/>
              <a:latin typeface="Arial" panose="020B0604020202020204" pitchFamily="34" charset="0"/>
            </a:rPr>
            <a:t>There is no standardization for how the DoD supply activities are investigating FMS quality related SDRs</a:t>
          </a:r>
          <a:endParaRPr lang="en-US" sz="1600" kern="1200" dirty="0"/>
        </a:p>
      </dsp:txBody>
      <dsp:txXfrm>
        <a:off x="461719" y="1992477"/>
        <a:ext cx="6025999" cy="506120"/>
      </dsp:txXfrm>
    </dsp:sp>
    <dsp:sp modelId="{37D9D6A6-5039-45F8-A468-0DBB9AC572A6}">
      <dsp:nvSpPr>
        <dsp:cNvPr id="0" name=""/>
        <dsp:cNvSpPr/>
      </dsp:nvSpPr>
      <dsp:spPr>
        <a:xfrm>
          <a:off x="0" y="3249471"/>
          <a:ext cx="868679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645D7-77FB-486E-8468-E7B14E4374BA}">
      <dsp:nvSpPr>
        <dsp:cNvPr id="0" name=""/>
        <dsp:cNvSpPr/>
      </dsp:nvSpPr>
      <dsp:spPr>
        <a:xfrm>
          <a:off x="434339" y="2826937"/>
          <a:ext cx="6080759" cy="702973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</a:rPr>
            <a:t>S</a:t>
          </a:r>
          <a:r>
            <a:rPr lang="en-US" sz="1600" b="0" i="0" kern="1200" dirty="0">
              <a:effectLst/>
              <a:latin typeface="Arial" panose="020B0604020202020204" pitchFamily="34" charset="0"/>
            </a:rPr>
            <a:t>DR systems were not designed to capture the same investigative information as SDRs, causing frustration for FMS customers</a:t>
          </a:r>
          <a:endParaRPr lang="en-US" sz="1600" kern="1200" dirty="0"/>
        </a:p>
      </dsp:txBody>
      <dsp:txXfrm>
        <a:off x="468655" y="2861253"/>
        <a:ext cx="6012127" cy="634341"/>
      </dsp:txXfrm>
    </dsp:sp>
    <dsp:sp modelId="{D5E9B143-A64D-4432-A293-6B98BD21691D}">
      <dsp:nvSpPr>
        <dsp:cNvPr id="0" name=""/>
        <dsp:cNvSpPr/>
      </dsp:nvSpPr>
      <dsp:spPr>
        <a:xfrm>
          <a:off x="0" y="4111311"/>
          <a:ext cx="868679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4B71D-770E-4319-A55E-C54E033D05B7}">
      <dsp:nvSpPr>
        <dsp:cNvPr id="0" name=""/>
        <dsp:cNvSpPr/>
      </dsp:nvSpPr>
      <dsp:spPr>
        <a:xfrm>
          <a:off x="434339" y="3830871"/>
          <a:ext cx="6080759" cy="56088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effectLst/>
              <a:latin typeface="Arial" panose="020B0604020202020204" pitchFamily="34" charset="0"/>
            </a:rPr>
            <a:t>SDR reporting has a limit on the amount of days that an SDR must be reported in, while the PQDR process does not</a:t>
          </a:r>
          <a:endParaRPr lang="en-US" sz="1600" kern="1200" dirty="0"/>
        </a:p>
      </dsp:txBody>
      <dsp:txXfrm>
        <a:off x="461719" y="3858251"/>
        <a:ext cx="6025999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7B1CE-3B17-4955-8832-F2CBB02D352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E227-8179-4484-9A99-BCCB14DE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30E3-DE1F-4117-9557-DA92E6C8B57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274320"/>
            <a:ext cx="6400800" cy="4800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5120640"/>
            <a:ext cx="6400800" cy="37490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6968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69679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A5C0E-4909-4CFA-9D5C-28EC43D0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120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85248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0173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41463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copy over a few WebSDR TRN slides on how to do a reply  and we just need to add Type 5 Screen shots, I can help with this, should only be about 5-8 slides for whole brief since we can copy the existing WebSDR TRN slides but just need to use Type 5 screen shots.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5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47285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51704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1049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990A7-067C-4B37-8FB1-0D8C37D5E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3037" y="1755746"/>
            <a:ext cx="4197927" cy="416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9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42393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84639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5803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82075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4C74B-638F-4912-A79A-EAE19ABE6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3037" y="1755746"/>
            <a:ext cx="4197927" cy="416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2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98997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EB7F85A-4225-408B-A471-A9AF1459F8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" y="3013"/>
            <a:ext cx="9144000" cy="1733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 userDrawn="1"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791B3D-D185-4D9E-98E9-03E0D31CCCD7}"/>
              </a:ext>
            </a:extLst>
          </p:cNvPr>
          <p:cNvSpPr txBox="1"/>
          <p:nvPr userDrawn="1"/>
        </p:nvSpPr>
        <p:spPr>
          <a:xfrm>
            <a:off x="1233130" y="929518"/>
            <a:ext cx="1574470" cy="2154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Established 1961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1512" y="6466003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pic>
        <p:nvPicPr>
          <p:cNvPr id="6" name="Picture 5" descr="A picture containing bicycle&#10;&#10;Description automatically generated">
            <a:extLst>
              <a:ext uri="{FF2B5EF4-FFF2-40B4-BE49-F238E27FC236}">
                <a16:creationId xmlns:a16="http://schemas.microsoft.com/office/drawing/2014/main" id="{E8A59FFB-0180-4F40-A82D-EEBFAF6A81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15" y="238420"/>
            <a:ext cx="650139" cy="64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4E134-A19D-4884-8B7F-7893412C22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1523"/>
            <a:ext cx="9143244" cy="11703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C288D-5F05-4221-A44B-781460D0FBA3}"/>
              </a:ext>
            </a:extLst>
          </p:cNvPr>
          <p:cNvSpPr txBox="1"/>
          <p:nvPr userDrawn="1"/>
        </p:nvSpPr>
        <p:spPr>
          <a:xfrm>
            <a:off x="-756" y="6443395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pic>
        <p:nvPicPr>
          <p:cNvPr id="13" name="Picture 12" descr="A picture containing bicycle&#10;&#10;Description automatically generated">
            <a:extLst>
              <a:ext uri="{FF2B5EF4-FFF2-40B4-BE49-F238E27FC236}">
                <a16:creationId xmlns:a16="http://schemas.microsoft.com/office/drawing/2014/main" id="{0940007C-7B07-4FD9-A3B9-B08B0560BBE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04" y="203528"/>
            <a:ext cx="579872" cy="57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81" r:id="rId5"/>
    <p:sldLayoutId id="2147483694" r:id="rId6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4E134-A19D-4884-8B7F-7893412C22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1523"/>
            <a:ext cx="9143244" cy="11703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C288D-5F05-4221-A44B-781460D0FBA3}"/>
              </a:ext>
            </a:extLst>
          </p:cNvPr>
          <p:cNvSpPr txBox="1"/>
          <p:nvPr userDrawn="1"/>
        </p:nvSpPr>
        <p:spPr>
          <a:xfrm>
            <a:off x="-1512" y="6435658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pic>
        <p:nvPicPr>
          <p:cNvPr id="10" name="Picture 9" descr="A picture containing bicycle&#10;&#10;Description automatically generated">
            <a:extLst>
              <a:ext uri="{FF2B5EF4-FFF2-40B4-BE49-F238E27FC236}">
                <a16:creationId xmlns:a16="http://schemas.microsoft.com/office/drawing/2014/main" id="{5AFD0FCD-678D-435D-92A7-17171D9F461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04" y="203528"/>
            <a:ext cx="579872" cy="57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8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la.mil/Defense-Data-Standards/Committees/SDR/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EF0AE2-33B2-44EB-B552-26AF69226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0"/>
            <a:ext cx="4455042" cy="12264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DoD Supply Discrepancy Reporting Process Review Committee Meeting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7BF173C-8F13-47C2-9F84-D7DB6987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4956895"/>
            <a:ext cx="4114800" cy="1097280"/>
          </a:xfrm>
        </p:spPr>
        <p:txBody>
          <a:bodyPr>
            <a:normAutofit fontScale="92500"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Mr. Ben Breen, </a:t>
            </a:r>
          </a:p>
          <a:p>
            <a:r>
              <a:rPr lang="en-US" sz="1400" dirty="0"/>
              <a:t>DoD Supply Discrepancy Reporting Administrator, Defense Enterprise Data Standards Office (DEDSO)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March 24, 2022</a:t>
            </a:r>
          </a:p>
        </p:txBody>
      </p:sp>
    </p:spTree>
    <p:extLst>
      <p:ext uri="{BB962C8B-B14F-4D97-AF65-F5344CB8AC3E}">
        <p14:creationId xmlns:p14="http://schemas.microsoft.com/office/powerpoint/2010/main" val="232745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0D192-9EBF-4DEF-AC51-D015B278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C52346-7F54-453A-85C5-BE89E9B2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949" y="255630"/>
            <a:ext cx="6400800" cy="823913"/>
          </a:xfrm>
        </p:spPr>
        <p:txBody>
          <a:bodyPr>
            <a:normAutofit/>
          </a:bodyPr>
          <a:lstStyle/>
          <a:p>
            <a:r>
              <a:rPr lang="en-US" dirty="0"/>
              <a:t>WebSDR Document Type 5 </a:t>
            </a:r>
            <a:br>
              <a:rPr lang="en-US" dirty="0"/>
            </a:br>
            <a:r>
              <a:rPr lang="en-US" dirty="0"/>
              <a:t>SQCR Reply Functionality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27F81-A353-4027-955C-FB0BF1E46A80}"/>
              </a:ext>
            </a:extLst>
          </p:cNvPr>
          <p:cNvSpPr txBox="1"/>
          <p:nvPr/>
        </p:nvSpPr>
        <p:spPr>
          <a:xfrm>
            <a:off x="1088039" y="1469447"/>
            <a:ext cx="73655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/>
              <a:t>Select the appropriate SDR from the list provided and click continue. (If you are not sure which SDR is needed, select the hyperlink to view the entire SDR record).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8EEA9-73AC-4883-803A-DFC976FD1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72" y="2576433"/>
            <a:ext cx="8666871" cy="36139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DDB9DE-E549-47A5-AA41-9684E4A89EFE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163371-DCF5-40B4-8140-AB5C50942147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WebSDR Type 5 SQCR Reply </a:t>
            </a:r>
            <a:r>
              <a:rPr lang="en-US" sz="1050" dirty="0">
                <a:latin typeface="Arial Narrow" panose="020B0606020202030204" pitchFamily="34" charset="0"/>
              </a:rPr>
              <a:t>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58BB8A-1BBF-4D6C-967C-55C9138F584D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CB0D3E7-75F3-458D-904C-F3F3C8EE2946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1795245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Ben Breen, DEDSO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DEDSO.SDR@dla.mil</a:t>
            </a:r>
          </a:p>
        </p:txBody>
      </p:sp>
    </p:spTree>
    <p:extLst>
      <p:ext uri="{BB962C8B-B14F-4D97-AF65-F5344CB8AC3E}">
        <p14:creationId xmlns:p14="http://schemas.microsoft.com/office/powerpoint/2010/main" val="273314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0D192-9EBF-4DEF-AC51-D015B278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11</a:t>
            </a:fld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131D2FA-5651-4393-967A-80A8DCCD325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240968"/>
            <a:ext cx="8229600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685800" eaLnBrk="1" hangingPunct="1">
              <a:lnSpc>
                <a:spcPct val="150000"/>
              </a:lnSpc>
              <a:spcBef>
                <a:spcPts val="9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0" dirty="0">
                <a:solidFill>
                  <a:prstClr val="black"/>
                </a:solidFill>
                <a:latin typeface="Arial" charset="0"/>
              </a:rPr>
              <a:t>Select at least one disposition reply code to assign to the discrepancy report.</a:t>
            </a:r>
          </a:p>
          <a:p>
            <a:pPr defTabSz="6858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  <a:latin typeface="Arial" charset="0"/>
              </a:rPr>
              <a:t>Note:</a:t>
            </a:r>
            <a:r>
              <a:rPr lang="en-US" altLang="en-US" sz="1800" b="0" dirty="0">
                <a:solidFill>
                  <a:prstClr val="black"/>
                </a:solidFill>
                <a:latin typeface="Arial" charset="0"/>
              </a:rPr>
              <a:t> Discrepancy code(s) are pre-filled from the original SDR as reported by the submitter.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F7549A-DDC7-40A1-9634-82FF56E5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157" y="278607"/>
            <a:ext cx="5903843" cy="823913"/>
          </a:xfrm>
        </p:spPr>
        <p:txBody>
          <a:bodyPr>
            <a:normAutofit/>
          </a:bodyPr>
          <a:lstStyle/>
          <a:p>
            <a:r>
              <a:rPr lang="en-US" dirty="0"/>
              <a:t>WebSDR Document Type 5 </a:t>
            </a:r>
            <a:br>
              <a:rPr lang="en-US" dirty="0"/>
            </a:br>
            <a:r>
              <a:rPr lang="en-US" dirty="0"/>
              <a:t>SQCR Reply Functionality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909ED-AAC7-4D85-887B-C18D77A88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9" y="2702249"/>
            <a:ext cx="8959839" cy="3196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5DBE71-7B18-4917-A550-FDB47D46816A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CA0B4C-6B17-444F-B938-7C3A1EBAB1FF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WebSDR Type 5 SQCR Reply </a:t>
            </a:r>
            <a:r>
              <a:rPr lang="en-US" sz="1050" dirty="0">
                <a:latin typeface="Arial Narrow" panose="020B0606020202030204" pitchFamily="34" charset="0"/>
              </a:rPr>
              <a:t>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86D2B8-F3CE-4324-8553-56E88163E4BF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7133C92-D0B5-4161-86B3-E016E404D84E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1795245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Ben Breen, DEDSO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DEDSO.SDR@dla.mil</a:t>
            </a:r>
          </a:p>
        </p:txBody>
      </p:sp>
    </p:spTree>
    <p:extLst>
      <p:ext uri="{BB962C8B-B14F-4D97-AF65-F5344CB8AC3E}">
        <p14:creationId xmlns:p14="http://schemas.microsoft.com/office/powerpoint/2010/main" val="174580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0D192-9EBF-4DEF-AC51-D015B278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12</a:t>
            </a:fld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9F0C830-3B55-4FEF-A8F6-B7DD2DCFC94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83603" y="1494873"/>
            <a:ext cx="265254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0" dirty="0">
                <a:latin typeface="Arial" charset="0"/>
              </a:rPr>
              <a:t>Use the “Comments” section to provide clarification for disposition instructions such things as ship-to address or to indicate that images, files or supporting documents are being provided offline.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8D1865-E7BD-4551-BF44-D07388E16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" t="918" r="33057" b="5033"/>
          <a:stretch/>
        </p:blipFill>
        <p:spPr>
          <a:xfrm>
            <a:off x="3099732" y="1459685"/>
            <a:ext cx="5836166" cy="4562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293DC3-D77A-4FCA-BA60-288F27A9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879" y="189224"/>
            <a:ext cx="5029200" cy="823913"/>
          </a:xfrm>
        </p:spPr>
        <p:txBody>
          <a:bodyPr>
            <a:normAutofit/>
          </a:bodyPr>
          <a:lstStyle/>
          <a:p>
            <a:r>
              <a:rPr lang="en-US" dirty="0"/>
              <a:t>WebSDR Document Type 5 </a:t>
            </a:r>
            <a:br>
              <a:rPr lang="en-US" dirty="0"/>
            </a:br>
            <a:r>
              <a:rPr lang="en-US" dirty="0"/>
              <a:t>SQCR Reply Functionality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1F112E-6F33-414A-AEC2-D228F622CB82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38C61-4F9C-4746-89C6-09AD9BEC3063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WebSDR Type 5 SQCR Reply </a:t>
            </a:r>
            <a:r>
              <a:rPr lang="en-US" sz="1050" dirty="0">
                <a:latin typeface="Arial Narrow" panose="020B0606020202030204" pitchFamily="34" charset="0"/>
              </a:rPr>
              <a:t>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71197D-74A2-43D4-BA1D-AB416FF96EA2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4CF4504-8396-4D0C-9D90-8D56C978F524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1795245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Ben Breen, DEDSO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DEDSO.SDR@dla.mil</a:t>
            </a:r>
          </a:p>
        </p:txBody>
      </p:sp>
    </p:spTree>
    <p:extLst>
      <p:ext uri="{BB962C8B-B14F-4D97-AF65-F5344CB8AC3E}">
        <p14:creationId xmlns:p14="http://schemas.microsoft.com/office/powerpoint/2010/main" val="182165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9B94F-3D03-4076-BB70-808E5958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13</a:t>
            </a:fld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95CF85A-D86F-4E8E-948B-8B79C4DF925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78904" y="1299656"/>
            <a:ext cx="256429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0" dirty="0">
                <a:latin typeface="Arial" charset="0"/>
              </a:rPr>
              <a:t>The response action is still not completed until you click on “</a:t>
            </a:r>
            <a:r>
              <a:rPr lang="en-US" altLang="en-US" sz="1800" dirty="0">
                <a:latin typeface="Arial" charset="0"/>
              </a:rPr>
              <a:t>SUBMIT</a:t>
            </a:r>
            <a:r>
              <a:rPr lang="en-US" altLang="en-US" sz="1800" b="0" dirty="0">
                <a:latin typeface="Arial" charset="0"/>
              </a:rPr>
              <a:t>.”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 startAt="8"/>
            </a:pPr>
            <a:endParaRPr lang="en-US" altLang="en-US" sz="1800" b="0" dirty="0"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0" dirty="0">
                <a:latin typeface="Arial" charset="0"/>
              </a:rPr>
              <a:t>Confirmation is then provided to the responder.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9D9734-3C50-4EC1-8E29-41D4DEFE4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13" y="1319103"/>
            <a:ext cx="5912901" cy="479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FBCC24-7ABA-42D3-8011-5C264ED8E1B7}"/>
              </a:ext>
            </a:extLst>
          </p:cNvPr>
          <p:cNvSpPr txBox="1"/>
          <p:nvPr/>
        </p:nvSpPr>
        <p:spPr>
          <a:xfrm>
            <a:off x="5456583" y="1987826"/>
            <a:ext cx="1083366" cy="2898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854A6A9-7895-438A-9809-62179216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257002"/>
            <a:ext cx="5029200" cy="823913"/>
          </a:xfrm>
        </p:spPr>
        <p:txBody>
          <a:bodyPr>
            <a:normAutofit/>
          </a:bodyPr>
          <a:lstStyle/>
          <a:p>
            <a:r>
              <a:rPr lang="en-US" dirty="0"/>
              <a:t>WebSDR Document Type 5 </a:t>
            </a:r>
            <a:br>
              <a:rPr lang="en-US" dirty="0"/>
            </a:br>
            <a:r>
              <a:rPr lang="en-US" dirty="0"/>
              <a:t>SQCR Reply Functionality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3B81B5-C6C2-4442-BE8B-E2FADEDA0CA6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45A5D2-93CE-4B29-8EC5-542152777ED3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WebSDR Type 5 SQCR Reply </a:t>
            </a:r>
            <a:r>
              <a:rPr lang="en-US" sz="1050" dirty="0">
                <a:latin typeface="Arial Narrow" panose="020B0606020202030204" pitchFamily="34" charset="0"/>
              </a:rPr>
              <a:t>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324826-DDBE-4E82-A5F8-F2CB4F61BD98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1CBEC68-DAA1-4200-AC71-685425E4B92E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1795245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Ben Breen, DEDSO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DEDSO.SDR@dla.mil</a:t>
            </a:r>
          </a:p>
        </p:txBody>
      </p:sp>
    </p:spTree>
    <p:extLst>
      <p:ext uri="{BB962C8B-B14F-4D97-AF65-F5344CB8AC3E}">
        <p14:creationId xmlns:p14="http://schemas.microsoft.com/office/powerpoint/2010/main" val="352994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3909F-3CE9-4BC3-87C8-B3AE324D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4F9B15-8FF0-4ABA-B7D4-2BF93C4D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264457"/>
            <a:ext cx="5029200" cy="823913"/>
          </a:xfrm>
        </p:spPr>
        <p:txBody>
          <a:bodyPr>
            <a:normAutofit/>
          </a:bodyPr>
          <a:lstStyle/>
          <a:p>
            <a:r>
              <a:rPr lang="en-US" dirty="0"/>
              <a:t>WebSDR Document Type 5 </a:t>
            </a:r>
            <a:br>
              <a:rPr lang="en-US" dirty="0"/>
            </a:br>
            <a:r>
              <a:rPr lang="en-US" dirty="0"/>
              <a:t>SQCR Reply Functionality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E5A24-E1FE-417F-9971-4B5B26DBC64A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36D9F-215C-4E2C-959E-FB9C470E701B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WebSDR Type 5 SQCR Reply </a:t>
            </a:r>
            <a:r>
              <a:rPr lang="en-US" sz="1050" dirty="0">
                <a:latin typeface="Arial Narrow" panose="020B0606020202030204" pitchFamily="34" charset="0"/>
              </a:rPr>
              <a:t>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B537D1-F3DE-4977-9708-871E34BB9CAA}"/>
              </a:ext>
            </a:extLst>
          </p:cNvPr>
          <p:cNvSpPr txBox="1"/>
          <p:nvPr/>
        </p:nvSpPr>
        <p:spPr>
          <a:xfrm>
            <a:off x="3886200" y="2146294"/>
            <a:ext cx="157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00" dirty="0">
                <a:solidFill>
                  <a:srgbClr val="D9D9D9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B4373C-D979-4502-BD2B-3433BAA396BE}"/>
              </a:ext>
            </a:extLst>
          </p:cNvPr>
          <p:cNvSpPr txBox="1"/>
          <p:nvPr/>
        </p:nvSpPr>
        <p:spPr>
          <a:xfrm>
            <a:off x="3534348" y="3486926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6A3"/>
                </a:solidFill>
              </a:rPr>
              <a:t>Questions?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73F55C-7F0D-4057-9C04-B17B30641AFF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9D8E82D-1AA7-466D-A108-FFBE04539FE5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1795245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Ben Breen, DEDSO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DEDSO.SDR@dla.mil</a:t>
            </a:r>
          </a:p>
        </p:txBody>
      </p:sp>
    </p:spTree>
    <p:extLst>
      <p:ext uri="{BB962C8B-B14F-4D97-AF65-F5344CB8AC3E}">
        <p14:creationId xmlns:p14="http://schemas.microsoft.com/office/powerpoint/2010/main" val="213779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7" y="3967993"/>
            <a:ext cx="5009905" cy="1097280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rgbClr val="002060"/>
                </a:solidFill>
              </a:rPr>
            </a:b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Foreign Military Sales (FMS) 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Product Quality Deficiency Reporting (PQDR)</a:t>
            </a:r>
            <a:br>
              <a:rPr lang="en-US" sz="2800" dirty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578710"/>
            <a:ext cx="4114800" cy="1724297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sz="1900" dirty="0">
                <a:solidFill>
                  <a:srgbClr val="002060"/>
                </a:solidFill>
              </a:rPr>
              <a:t>Steve </a:t>
            </a:r>
            <a:r>
              <a:rPr lang="en-US" sz="1900" dirty="0" err="1">
                <a:solidFill>
                  <a:srgbClr val="002060"/>
                </a:solidFill>
              </a:rPr>
              <a:t>Nace</a:t>
            </a:r>
            <a:r>
              <a:rPr lang="en-US" sz="1900" dirty="0">
                <a:solidFill>
                  <a:srgbClr val="002060"/>
                </a:solidFill>
              </a:rPr>
              <a:t> </a:t>
            </a:r>
          </a:p>
          <a:p>
            <a:r>
              <a:rPr lang="en-US" sz="1900" dirty="0">
                <a:solidFill>
                  <a:srgbClr val="002060"/>
                </a:solidFill>
              </a:rPr>
              <a:t>Sub-process Owner, PQDR</a:t>
            </a:r>
          </a:p>
          <a:p>
            <a:r>
              <a:rPr lang="en-US" sz="1900" dirty="0">
                <a:solidFill>
                  <a:srgbClr val="002060"/>
                </a:solidFill>
              </a:rPr>
              <a:t>March 24, 2022</a:t>
            </a:r>
          </a:p>
        </p:txBody>
      </p:sp>
    </p:spTree>
    <p:extLst>
      <p:ext uri="{BB962C8B-B14F-4D97-AF65-F5344CB8AC3E}">
        <p14:creationId xmlns:p14="http://schemas.microsoft.com/office/powerpoint/2010/main" val="2341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D8CB-2F2A-49D0-80AD-98F96FFD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7777F58-BC03-4D5E-824B-E54BE286FF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689894"/>
              </p:ext>
            </p:extLst>
          </p:nvPr>
        </p:nvGraphicFramePr>
        <p:xfrm>
          <a:off x="0" y="937051"/>
          <a:ext cx="9144000" cy="530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6EB13-E03D-4E6A-9B01-D4020CD5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68D58-059A-4BF4-A4FE-D4F187BD1EE7}"/>
              </a:ext>
            </a:extLst>
          </p:cNvPr>
          <p:cNvSpPr txBox="1"/>
          <p:nvPr/>
        </p:nvSpPr>
        <p:spPr>
          <a:xfrm>
            <a:off x="1698171" y="1046107"/>
            <a:ext cx="574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FMS PQDR Reporting Timeline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74CD7C-C165-4091-A336-8AD8B8341356}"/>
              </a:ext>
            </a:extLst>
          </p:cNvPr>
          <p:cNvCxnSpPr>
            <a:cxnSpLocks/>
          </p:cNvCxnSpPr>
          <p:nvPr/>
        </p:nvCxnSpPr>
        <p:spPr>
          <a:xfrm flipV="1">
            <a:off x="653143" y="2452341"/>
            <a:ext cx="0" cy="849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2B8E6B-FFAB-4D26-8BBE-3D8BFA1C63D6}"/>
              </a:ext>
            </a:extLst>
          </p:cNvPr>
          <p:cNvCxnSpPr>
            <a:cxnSpLocks/>
          </p:cNvCxnSpPr>
          <p:nvPr/>
        </p:nvCxnSpPr>
        <p:spPr>
          <a:xfrm flipV="1">
            <a:off x="2020389" y="3845713"/>
            <a:ext cx="0" cy="849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F6FC64-011C-4862-B261-77A0FEF55B47}"/>
              </a:ext>
            </a:extLst>
          </p:cNvPr>
          <p:cNvCxnSpPr>
            <a:cxnSpLocks/>
          </p:cNvCxnSpPr>
          <p:nvPr/>
        </p:nvCxnSpPr>
        <p:spPr>
          <a:xfrm flipV="1">
            <a:off x="3422469" y="2635221"/>
            <a:ext cx="0" cy="666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A1EDB4-BD84-4BD7-A360-6312216DD25F}"/>
              </a:ext>
            </a:extLst>
          </p:cNvPr>
          <p:cNvCxnSpPr>
            <a:cxnSpLocks/>
          </p:cNvCxnSpPr>
          <p:nvPr/>
        </p:nvCxnSpPr>
        <p:spPr>
          <a:xfrm flipV="1">
            <a:off x="4815840" y="3845713"/>
            <a:ext cx="0" cy="670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D4F43E-6B08-4307-BEB0-2E273D1680D3}"/>
              </a:ext>
            </a:extLst>
          </p:cNvPr>
          <p:cNvCxnSpPr>
            <a:cxnSpLocks/>
          </p:cNvCxnSpPr>
          <p:nvPr/>
        </p:nvCxnSpPr>
        <p:spPr>
          <a:xfrm flipV="1">
            <a:off x="6174377" y="2635221"/>
            <a:ext cx="0" cy="666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186B11-6889-4E44-B80D-DBF8072535E7}"/>
              </a:ext>
            </a:extLst>
          </p:cNvPr>
          <p:cNvCxnSpPr>
            <a:cxnSpLocks/>
          </p:cNvCxnSpPr>
          <p:nvPr/>
        </p:nvCxnSpPr>
        <p:spPr>
          <a:xfrm flipV="1">
            <a:off x="7572103" y="3902319"/>
            <a:ext cx="0" cy="6139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1412C0C-2B58-4001-B7C9-7CC2AA5ACA49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2869036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Steve </a:t>
            </a:r>
            <a:r>
              <a:rPr lang="en-US" sz="1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Nace</a:t>
            </a: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, DLA HQ, Sub-process Owner, PQDR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Steven.Nace@dla.mil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86CEB6-236C-4E62-8A3D-E196C33A27EB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F60DF9-ED44-4C1E-BDBD-38D34EE335BC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WebSDR Type 5 SQCR Reply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FMS PQDR </a:t>
            </a:r>
            <a:r>
              <a:rPr lang="en-US" sz="1050" dirty="0">
                <a:latin typeface="Arial Narrow" panose="020B0606020202030204" pitchFamily="34" charset="0"/>
              </a:rPr>
              <a:t>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</p:spTree>
    <p:extLst>
      <p:ext uri="{BB962C8B-B14F-4D97-AF65-F5344CB8AC3E}">
        <p14:creationId xmlns:p14="http://schemas.microsoft.com/office/powerpoint/2010/main" val="2758868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BC983-E7C6-48AF-B8A2-72C3AECB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046" y="274320"/>
            <a:ext cx="5029200" cy="822960"/>
          </a:xfrm>
        </p:spPr>
        <p:txBody>
          <a:bodyPr>
            <a:normAutofit/>
          </a:bodyPr>
          <a:lstStyle/>
          <a:p>
            <a:r>
              <a:rPr lang="en-US" dirty="0"/>
              <a:t>FY2021 FMS PQDR </a:t>
            </a:r>
            <a:br>
              <a:rPr lang="en-US" dirty="0"/>
            </a:br>
            <a:r>
              <a:rPr lang="en-US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FE15-A453-4946-A864-8BAADA246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86" y="1213725"/>
            <a:ext cx="8229600" cy="4754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effectLst/>
                <a:latin typeface="Arial" panose="020B0604020202020204" pitchFamily="34" charset="0"/>
              </a:rPr>
              <a:t>Assessment of FMS Quality Deficiency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8088D-A000-4FD7-9296-4022325D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3D4763F-B61F-4D96-B1B9-D7D0E2E08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934747"/>
              </p:ext>
            </p:extLst>
          </p:nvPr>
        </p:nvGraphicFramePr>
        <p:xfrm>
          <a:off x="339636" y="1467115"/>
          <a:ext cx="8686799" cy="468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EBF0926-7D19-4613-8A22-40583B367447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2869036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Steve </a:t>
            </a:r>
            <a:r>
              <a:rPr lang="en-US" sz="1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Nace</a:t>
            </a: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, DLA HQ, Sub-process Owner, PQDR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Steven.Nace@dla.mil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3F58B4-9D14-4C02-B8F2-1E144777BD2C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63252B-3A60-4566-8F43-D15FDE6D4BE3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WebSDR Type 5 SQCR Reply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FMS PQDR </a:t>
            </a:r>
            <a:r>
              <a:rPr lang="en-US" sz="1050" dirty="0">
                <a:latin typeface="Arial Narrow" panose="020B0606020202030204" pitchFamily="34" charset="0"/>
              </a:rPr>
              <a:t>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</p:spTree>
    <p:extLst>
      <p:ext uri="{BB962C8B-B14F-4D97-AF65-F5344CB8AC3E}">
        <p14:creationId xmlns:p14="http://schemas.microsoft.com/office/powerpoint/2010/main" val="3601138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1E9D-486A-48BC-81AD-E773772B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DoD SDR/PQDR Policy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2C252-CF14-4CB4-8E6F-18624573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8816"/>
            <a:ext cx="8229600" cy="47548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DoD SDR/PQDR Policy Representative Concur to Standardized Reporting with the Following Comments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effectLst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FMS quality deficiencies reporting through an established PQDR reporting system pending full implementation of DLMS 842P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>
              <a:effectLst/>
              <a:ea typeface="Calibri" panose="020F0502020204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US" sz="1600" dirty="0">
                <a:ea typeface="Calibri" panose="020F0502020204030204" pitchFamily="34" charset="0"/>
              </a:rPr>
              <a:t>Final 842P Implementation pending PDC 1007E –  PDC nearing completion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2000" dirty="0">
              <a:effectLst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This change will not affect the process partner nations use to submit their findings.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effectLst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The new language will clearly state that the timeframe for PQDR submission remains 12 months – current allowable timeframe for SDR submissions (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Requirement per DSCA General Counsel</a:t>
            </a:r>
            <a:r>
              <a:rPr lang="en-US" sz="2000" dirty="0">
                <a:effectLst/>
                <a:ea typeface="Calibri" panose="020F0502020204030204" pitchFamily="34" charset="0"/>
              </a:rPr>
              <a:t>).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>
              <a:effectLst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</a:rPr>
              <a:t>ILCOs receive formal training prior to go-live reporting through PQDR processing systems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B300B-9D91-4B37-A995-5B26D2E99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E5EFBC0-9B01-4A8E-B604-7F2192828892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2869036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Steve </a:t>
            </a:r>
            <a:r>
              <a:rPr lang="en-US" sz="1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Nace</a:t>
            </a: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, DLA HQ, Sub-process Owner, PQDR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Steven.Nace@dla.mil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3768C0-6ECE-468F-AC9A-D4429478092B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14CACB-9AC3-4768-98BF-3E75C7FAE539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WebSDR Type 5 SQCR Reply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FMS PQDR </a:t>
            </a:r>
            <a:r>
              <a:rPr lang="en-US" sz="1050" dirty="0">
                <a:latin typeface="Arial Narrow" panose="020B0606020202030204" pitchFamily="34" charset="0"/>
              </a:rPr>
              <a:t>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</p:spTree>
    <p:extLst>
      <p:ext uri="{BB962C8B-B14F-4D97-AF65-F5344CB8AC3E}">
        <p14:creationId xmlns:p14="http://schemas.microsoft.com/office/powerpoint/2010/main" val="4227965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5677-79C4-4454-9405-E152CA44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990" y="228600"/>
            <a:ext cx="5029200" cy="822960"/>
          </a:xfrm>
        </p:spPr>
        <p:txBody>
          <a:bodyPr/>
          <a:lstStyle/>
          <a:p>
            <a:r>
              <a:rPr lang="en-US" dirty="0"/>
              <a:t>Next Steps Towards 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46414-E1FB-4E34-AECF-6F6B18BBC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3983"/>
            <a:ext cx="8229600" cy="475488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Publications and Issuance Updates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DoDM 4140.01-V5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DLM 4000.25, Volume 2, Chapter 17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DLM 4000.25, Volume 2, Chapter 24</a:t>
            </a:r>
          </a:p>
          <a:p>
            <a:pPr lvl="2">
              <a:buFont typeface="Wingdings" panose="05000000000000000000" pitchFamily="2" charset="2"/>
              <a:buChar char=""/>
            </a:pPr>
            <a:r>
              <a:rPr lang="en-US" dirty="0"/>
              <a:t>DLMS 842P Implementation Convention FMS Requirements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DSCA Manual 5105.38-M (SAMM)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DLAR 4155.24/AR 702- 7/SECNAVINST 4855.21/AFI 21-115/DCMA INST 305</a:t>
            </a:r>
          </a:p>
          <a:p>
            <a:pPr lvl="1"/>
            <a:endParaRPr lang="en-US" dirty="0"/>
          </a:p>
          <a:p>
            <a:r>
              <a:rPr lang="en-US" dirty="0"/>
              <a:t>DLMS 842P Implementation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Publish and program PQDR processing systems IAW ADC 1007E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PQDR Training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Conduct formal training to support ILCOs PQDR processing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dirty="0"/>
              <a:t>DoD PQDR Steering Committee Expansion  </a:t>
            </a:r>
          </a:p>
          <a:p>
            <a:pPr lvl="1">
              <a:buFont typeface="Wingdings" panose="05000000000000000000" pitchFamily="2" charset="2"/>
              <a:buChar char=""/>
            </a:pPr>
            <a:r>
              <a:rPr lang="en-US" dirty="0"/>
              <a:t>Formally invite ILCOs to participate in recurring PQDR policy meetings</a:t>
            </a:r>
          </a:p>
          <a:p>
            <a:pPr lvl="1">
              <a:buFont typeface="Wingdings" panose="05000000000000000000" pitchFamily="2" charset="2"/>
              <a:buChar char="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793D4-894F-4CCD-8464-69872110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0060918-E693-4C05-A0BC-2779E0349690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2869036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Steve </a:t>
            </a:r>
            <a:r>
              <a:rPr lang="en-US" sz="1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Nace</a:t>
            </a: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, DLA HQ, Sub-process Owner, PQDR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Steven.Nace@dla.mil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73AB7-D86B-4C8B-9EF1-FC3793DB8A7E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B1B044-3AED-402D-91A9-DF97F4E06419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WebSDR Type 5 SQCR Reply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FMS PQDR </a:t>
            </a:r>
            <a:r>
              <a:rPr lang="en-US" sz="1050" dirty="0">
                <a:latin typeface="Arial Narrow" panose="020B0606020202030204" pitchFamily="34" charset="0"/>
              </a:rPr>
              <a:t>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</p:spTree>
    <p:extLst>
      <p:ext uri="{BB962C8B-B14F-4D97-AF65-F5344CB8AC3E}">
        <p14:creationId xmlns:p14="http://schemas.microsoft.com/office/powerpoint/2010/main" val="124011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CBFDF2-009A-4081-AF26-D82E460A93A6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8D748-821E-4967-89B0-DACE106F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91" y="173652"/>
            <a:ext cx="5615609" cy="1051560"/>
          </a:xfrm>
        </p:spPr>
        <p:txBody>
          <a:bodyPr>
            <a:normAutofit/>
          </a:bodyPr>
          <a:lstStyle/>
          <a:p>
            <a:r>
              <a:rPr lang="en-US" sz="2800" dirty="0"/>
              <a:t>Agenda</a:t>
            </a:r>
            <a:br>
              <a:rPr lang="en-US" dirty="0"/>
            </a:br>
            <a:r>
              <a:rPr lang="en-US" sz="2000" b="0" dirty="0"/>
              <a:t>DoD SDR PRC Meeting - March 24, 2022</a:t>
            </a:r>
            <a:endParaRPr lang="en-US" sz="2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CB869-798E-49FB-BE2D-40258F54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D6E97F20-2105-4483-90E3-C04FD04FF9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632339"/>
              </p:ext>
            </p:extLst>
          </p:nvPr>
        </p:nvGraphicFramePr>
        <p:xfrm>
          <a:off x="212650" y="1363660"/>
          <a:ext cx="8378456" cy="47284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456">
                  <a:extLst>
                    <a:ext uri="{9D8B030D-6E8A-4147-A177-3AD203B41FA5}">
                      <a16:colId xmlns:a16="http://schemas.microsoft.com/office/drawing/2014/main" val="969188809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1731775263"/>
                    </a:ext>
                  </a:extLst>
                </a:gridCol>
              </a:tblGrid>
              <a:tr h="699595">
                <a:tc>
                  <a:txBody>
                    <a:bodyPr/>
                    <a:lstStyle/>
                    <a:p>
                      <a:r>
                        <a:rPr lang="en-US" sz="1200" dirty="0"/>
                        <a:t>0900-0915 (15 min)</a:t>
                      </a:r>
                    </a:p>
                  </a:txBody>
                  <a:tcPr marB="9144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="1" dirty="0"/>
                        <a:t>Welcome, Admin, &amp; Introductions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Mr. Nelson Alvarez, Acting Division Chief, DEDSO &amp; Deputy Chief Data &amp; Analytics Officer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Mr. Ben Breen, DoD Supply Discrepancy Reporting Administrator, DEDSO</a:t>
                      </a:r>
                      <a:endParaRPr lang="en-US" sz="1200" i="1" dirty="0"/>
                    </a:p>
                  </a:txBody>
                  <a:tcPr marB="9144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407212"/>
                  </a:ext>
                </a:extLst>
              </a:tr>
              <a:tr h="342355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0915-0945 (30 min)</a:t>
                      </a:r>
                    </a:p>
                  </a:txBody>
                  <a:tcPr marB="9144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b="1" dirty="0"/>
                        <a:t>WebSDR Metrics 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Mr. </a:t>
                      </a:r>
                      <a:r>
                        <a:rPr lang="en-US" sz="1200" dirty="0"/>
                        <a:t>Ben Breen, DEDSO</a:t>
                      </a:r>
                      <a:endParaRPr lang="en-US" sz="12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673012"/>
                  </a:ext>
                </a:extLst>
              </a:tr>
              <a:tr h="550745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0945-1000 (15 min)</a:t>
                      </a:r>
                    </a:p>
                  </a:txBody>
                  <a:tcPr marB="9144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WebSDR Document Type 5 Storage Quality Control Report Reply Functionality </a:t>
                      </a:r>
                      <a:br>
                        <a:rPr lang="en-US" sz="1300" b="1" dirty="0"/>
                      </a:br>
                      <a:r>
                        <a:rPr lang="en-US" sz="1200" dirty="0"/>
                        <a:t>Mr. Ben Breen, DEDSO</a:t>
                      </a:r>
                      <a:endParaRPr lang="en-US" sz="1200" i="1" dirty="0"/>
                    </a:p>
                  </a:txBody>
                  <a:tcPr marB="9144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160943"/>
                  </a:ext>
                </a:extLst>
              </a:tr>
              <a:tr h="342355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1000-1030 (30 min)</a:t>
                      </a:r>
                    </a:p>
                  </a:txBody>
                  <a:tcPr marB="9144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Foreign Military Sales Product Quality Deficiency Reporting 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Mr. Steve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Nace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DLA HQ</a:t>
                      </a:r>
                    </a:p>
                  </a:txBody>
                  <a:tcPr marB="9144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42594"/>
                  </a:ext>
                </a:extLst>
              </a:tr>
              <a:tr h="33836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1030-1115 (45 min)</a:t>
                      </a:r>
                    </a:p>
                  </a:txBody>
                  <a:tcPr marB="9144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="1" i="0" dirty="0">
                          <a:latin typeface="+mj-lt"/>
                        </a:rPr>
                        <a:t>WebSDR - ADC Implementation Status Review  </a:t>
                      </a:r>
                      <a:r>
                        <a:rPr lang="en-US" sz="1200" dirty="0"/>
                        <a:t>Mr. Ben Breen, DEDSO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208293"/>
                  </a:ext>
                </a:extLst>
              </a:tr>
              <a:tr h="342355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1115-1200 (45 min)</a:t>
                      </a:r>
                    </a:p>
                  </a:txBody>
                  <a:tcPr marB="9144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</a:p>
                  </a:txBody>
                  <a:tcPr marB="9144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042790"/>
                  </a:ext>
                </a:extLst>
              </a:tr>
              <a:tr h="342355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1200-1245 (45 min)</a:t>
                      </a:r>
                    </a:p>
                  </a:txBody>
                  <a:tcPr marB="9144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Army – SDR ADC Implementation Status Review</a:t>
                      </a:r>
                    </a:p>
                  </a:txBody>
                  <a:tcPr marB="9144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919314"/>
                  </a:ext>
                </a:extLst>
              </a:tr>
              <a:tr h="342355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1245-1330 (45 min)</a:t>
                      </a:r>
                    </a:p>
                  </a:txBody>
                  <a:tcPr marB="9144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latin typeface="+mj-lt"/>
                        </a:rPr>
                        <a:t>Navy / USMC 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400" b="1" i="0" dirty="0">
                          <a:latin typeface="+mj-lt"/>
                        </a:rPr>
                        <a:t>SDR 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ADC Implementation Status Review</a:t>
                      </a:r>
                      <a:endParaRPr lang="en-US" sz="1400" b="1" i="0" dirty="0">
                        <a:latin typeface="+mj-lt"/>
                      </a:endParaRPr>
                    </a:p>
                  </a:txBody>
                  <a:tcPr marB="9144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446748"/>
                  </a:ext>
                </a:extLst>
              </a:tr>
              <a:tr h="342355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1330-1415 (45 min)</a:t>
                      </a:r>
                    </a:p>
                  </a:txBody>
                  <a:tcPr marB="9144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latin typeface="+mj-lt"/>
                        </a:rPr>
                        <a:t>Air Force – SDR 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ADC Implementation Status Review</a:t>
                      </a:r>
                      <a:endParaRPr lang="en-US" sz="1400" b="1" i="0" dirty="0">
                        <a:latin typeface="+mj-lt"/>
                      </a:endParaRPr>
                    </a:p>
                  </a:txBody>
                  <a:tcPr marB="9144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216959"/>
                  </a:ext>
                </a:extLst>
              </a:tr>
              <a:tr h="342355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1415-1430 (15 min)</a:t>
                      </a:r>
                    </a:p>
                  </a:txBody>
                  <a:tcPr marB="9144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 marB="9144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361426"/>
                  </a:ext>
                </a:extLst>
              </a:tr>
              <a:tr h="342355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1430-1530 (60 min)</a:t>
                      </a:r>
                    </a:p>
                  </a:txBody>
                  <a:tcPr marB="9144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DLA / DLA Distribution – SDR ADC Implementation Status Review</a:t>
                      </a:r>
                    </a:p>
                  </a:txBody>
                  <a:tcPr marB="9144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730138"/>
                  </a:ext>
                </a:extLst>
              </a:tr>
              <a:tr h="342355">
                <a:tc>
                  <a:txBody>
                    <a:bodyPr/>
                    <a:lstStyle/>
                    <a:p>
                      <a:r>
                        <a:rPr lang="en-US" sz="1200" dirty="0"/>
                        <a:t>1530-1600 (30 min)</a:t>
                      </a:r>
                    </a:p>
                  </a:txBody>
                  <a:tcPr marB="9144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Wrap-up/Action Items  </a:t>
                      </a:r>
                      <a:r>
                        <a:rPr lang="en-US" sz="1200" dirty="0"/>
                        <a:t>Mr. Ben Breen, DEDSO</a:t>
                      </a:r>
                      <a:endParaRPr lang="en-US" sz="1200" i="1" dirty="0"/>
                    </a:p>
                  </a:txBody>
                  <a:tcPr marB="9144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6391239"/>
                  </a:ext>
                </a:extLst>
              </a:tr>
            </a:tbl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D5CE758-5B60-4053-ADBA-34A477A22A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492240"/>
            <a:ext cx="1615736" cy="365760"/>
          </a:xfrm>
        </p:spPr>
        <p:txBody>
          <a:bodyPr/>
          <a:lstStyle/>
          <a:p>
            <a:r>
              <a:rPr lang="en-US" b="1" dirty="0"/>
              <a:t>Mr. Ben Breen, DEDSO</a:t>
            </a:r>
          </a:p>
          <a:p>
            <a:r>
              <a:rPr lang="en-US" dirty="0"/>
              <a:t>DEDSO.SDR@dla.mil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28383C-41D9-4ABC-8B50-4C2C80AD69DD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8E9F47-5779-4B7D-B612-C24A2EE1592E}"/>
              </a:ext>
            </a:extLst>
          </p:cNvPr>
          <p:cNvSpPr txBox="1"/>
          <p:nvPr/>
        </p:nvSpPr>
        <p:spPr>
          <a:xfrm>
            <a:off x="918386" y="6187454"/>
            <a:ext cx="73072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https://www.dla.mil/Defense-Data-Standards/Committees/SDR</a:t>
            </a:r>
            <a:r>
              <a:rPr lang="en-US" sz="1400" dirty="0">
                <a:hlinkClick r:id="rId2"/>
              </a:rPr>
              <a:t>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1039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DBE7460-EAC2-45FE-A526-BE3B9B3BD139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2869036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Steve </a:t>
            </a:r>
            <a:r>
              <a:rPr lang="en-US" sz="1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Nace</a:t>
            </a: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, DLA HQ, Sub-process Owner, PQDR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Steven.Nace@dla.mil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C14FA7-03AE-4ECA-B712-367E6A4F40B8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36D68-7381-4F1A-ACB1-FD37B8356813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WebSDR Type 5 SQCR Reply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FMS PQDR </a:t>
            </a:r>
            <a:r>
              <a:rPr lang="en-US" sz="1050" dirty="0">
                <a:latin typeface="Arial Narrow" panose="020B0606020202030204" pitchFamily="34" charset="0"/>
              </a:rPr>
              <a:t>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</p:spTree>
    <p:extLst>
      <p:ext uri="{BB962C8B-B14F-4D97-AF65-F5344CB8AC3E}">
        <p14:creationId xmlns:p14="http://schemas.microsoft.com/office/powerpoint/2010/main" val="1439481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6858-7717-47D8-A24F-4F68A78C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WebSDR</a:t>
            </a:r>
            <a:br>
              <a:rPr lang="en-US" dirty="0"/>
            </a:br>
            <a:r>
              <a:rPr lang="en-US" sz="2400" b="0" dirty="0"/>
              <a:t>SDR ADC Implementation Status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80C88-08C6-4677-A427-4A380E6F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47F972-0456-4FCD-A4AF-7D422ADA6521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25C3A-336A-44A1-8B48-0DA4BF2B7AF7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WebSDR Type 5 SQCR Reply | FMS PQDR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ADC Impl. Status - WebSDR </a:t>
            </a:r>
            <a:r>
              <a:rPr lang="en-US" sz="1050" dirty="0">
                <a:latin typeface="Arial Narrow" panose="020B0606020202030204" pitchFamily="34" charset="0"/>
              </a:rPr>
              <a:t>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33CD6-B1B5-442F-9262-FDB9222DB193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78FD61C-9512-4898-BB7D-8A4161D413C9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1795245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Ben Breen, DEDSO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DEDSO.SDR@dla.mil</a:t>
            </a:r>
          </a:p>
        </p:txBody>
      </p:sp>
    </p:spTree>
    <p:extLst>
      <p:ext uri="{BB962C8B-B14F-4D97-AF65-F5344CB8AC3E}">
        <p14:creationId xmlns:p14="http://schemas.microsoft.com/office/powerpoint/2010/main" val="2701571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6858-7717-47D8-A24F-4F68A78C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>
                <a:solidFill>
                  <a:schemeClr val="accent3"/>
                </a:solidFill>
              </a:rPr>
              <a:t>Lunch Break</a:t>
            </a:r>
            <a:endParaRPr lang="en-US" sz="4800" b="0" i="1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80C88-08C6-4677-A427-4A380E6F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47F972-0456-4FCD-A4AF-7D422ADA6521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25C3A-336A-44A1-8B48-0DA4BF2B7AF7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WebSDR Type 5 SQCR Reply | FMS PQDR | ADC Impl. Status - WebSDR | </a:t>
            </a:r>
            <a:r>
              <a:rPr lang="en-US" sz="1050" b="1" i="1" dirty="0">
                <a:solidFill>
                  <a:srgbClr val="0076A3"/>
                </a:solidFill>
                <a:latin typeface="Arial Narrow" panose="020B0606020202030204" pitchFamily="34" charset="0"/>
              </a:rPr>
              <a:t>Lunch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33CD6-B1B5-442F-9262-FDB9222DB193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</p:spTree>
    <p:extLst>
      <p:ext uri="{BB962C8B-B14F-4D97-AF65-F5344CB8AC3E}">
        <p14:creationId xmlns:p14="http://schemas.microsoft.com/office/powerpoint/2010/main" val="165706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6858-7717-47D8-A24F-4F68A78C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Army</a:t>
            </a:r>
            <a:br>
              <a:rPr lang="en-US" dirty="0"/>
            </a:br>
            <a:r>
              <a:rPr lang="en-US" sz="2400" b="0" dirty="0"/>
              <a:t>SDR ADC Implementation Status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80C88-08C6-4677-A427-4A380E6F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47F972-0456-4FCD-A4AF-7D422ADA6521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25C3A-336A-44A1-8B48-0DA4BF2B7AF7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WebSDR Type 5 SQCR Reply 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Army</a:t>
            </a:r>
            <a:r>
              <a:rPr lang="en-US" sz="1050" dirty="0">
                <a:latin typeface="Arial Narrow" panose="020B0606020202030204" pitchFamily="34" charset="0"/>
              </a:rPr>
              <a:t>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33CD6-B1B5-442F-9262-FDB9222DB193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</p:spTree>
    <p:extLst>
      <p:ext uri="{BB962C8B-B14F-4D97-AF65-F5344CB8AC3E}">
        <p14:creationId xmlns:p14="http://schemas.microsoft.com/office/powerpoint/2010/main" val="1065480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6858-7717-47D8-A24F-4F68A78C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Navy/USMC</a:t>
            </a:r>
            <a:br>
              <a:rPr lang="en-US" dirty="0"/>
            </a:br>
            <a:r>
              <a:rPr lang="en-US" sz="2400" b="0" dirty="0"/>
              <a:t>SDR ADC Implementation Status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80C88-08C6-4677-A427-4A380E6F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47F972-0456-4FCD-A4AF-7D422ADA6521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25C3A-336A-44A1-8B48-0DA4BF2B7AF7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WebSDR Type 5 SQCR Reply 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Navy &amp; USMC </a:t>
            </a:r>
            <a:r>
              <a:rPr lang="en-US" sz="1050" dirty="0">
                <a:latin typeface="Arial Narrow" panose="020B0606020202030204" pitchFamily="34" charset="0"/>
              </a:rPr>
              <a:t>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33CD6-B1B5-442F-9262-FDB9222DB193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</p:spTree>
    <p:extLst>
      <p:ext uri="{BB962C8B-B14F-4D97-AF65-F5344CB8AC3E}">
        <p14:creationId xmlns:p14="http://schemas.microsoft.com/office/powerpoint/2010/main" val="2753574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6858-7717-47D8-A24F-4F68A78C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Force</a:t>
            </a:r>
            <a:br>
              <a:rPr lang="en-US" dirty="0"/>
            </a:br>
            <a:r>
              <a:rPr lang="en-US" sz="2400" b="0" dirty="0"/>
              <a:t>SDR ADC Implementation Status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80C88-08C6-4677-A427-4A380E6F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47F972-0456-4FCD-A4AF-7D422ADA6521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25C3A-336A-44A1-8B48-0DA4BF2B7AF7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WebSDR Type 5 SQCR Reply 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Air Force </a:t>
            </a:r>
            <a:r>
              <a:rPr lang="en-US" sz="1050" dirty="0">
                <a:latin typeface="Arial Narrow" panose="020B0606020202030204" pitchFamily="34" charset="0"/>
              </a:rPr>
              <a:t>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33CD6-B1B5-442F-9262-FDB9222DB193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</p:spTree>
    <p:extLst>
      <p:ext uri="{BB962C8B-B14F-4D97-AF65-F5344CB8AC3E}">
        <p14:creationId xmlns:p14="http://schemas.microsoft.com/office/powerpoint/2010/main" val="786507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6858-7717-47D8-A24F-4F68A78C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>
                <a:solidFill>
                  <a:schemeClr val="accent3"/>
                </a:solidFill>
              </a:rPr>
              <a:t>Break</a:t>
            </a:r>
            <a:endParaRPr lang="en-US" sz="4800" b="0" i="1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80C88-08C6-4677-A427-4A380E6F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47F972-0456-4FCD-A4AF-7D422ADA6521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25C3A-336A-44A1-8B48-0DA4BF2B7AF7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WebSDR Type 5 SQCR Reply 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b="1" i="1" dirty="0">
                <a:solidFill>
                  <a:srgbClr val="0076A3"/>
                </a:solidFill>
                <a:latin typeface="Arial Narrow" panose="020B0606020202030204" pitchFamily="34" charset="0"/>
              </a:rPr>
              <a:t>Break</a:t>
            </a:r>
            <a:r>
              <a:rPr lang="en-US" sz="1050" i="1" dirty="0">
                <a:latin typeface="Arial Narrow" panose="020B0606020202030204" pitchFamily="34" charset="0"/>
              </a:rPr>
              <a:t>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33CD6-B1B5-442F-9262-FDB9222DB193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</p:spTree>
    <p:extLst>
      <p:ext uri="{BB962C8B-B14F-4D97-AF65-F5344CB8AC3E}">
        <p14:creationId xmlns:p14="http://schemas.microsoft.com/office/powerpoint/2010/main" val="707771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6858-7717-47D8-A24F-4F68A78C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DLA / DLA Distribution</a:t>
            </a:r>
            <a:br>
              <a:rPr lang="en-US" dirty="0"/>
            </a:br>
            <a:r>
              <a:rPr lang="en-US" sz="2400" b="0" dirty="0"/>
              <a:t>SDR ADC Implementation Status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80C88-08C6-4677-A427-4A380E6F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47F972-0456-4FCD-A4AF-7D422ADA6521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25C3A-336A-44A1-8B48-0DA4BF2B7AF7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WebSDR Type 5 SQCR Reply 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DLA </a:t>
            </a:r>
            <a:r>
              <a:rPr lang="en-US" sz="1050" dirty="0">
                <a:latin typeface="Arial Narrow" panose="020B0606020202030204" pitchFamily="34" charset="0"/>
              </a:rPr>
              <a:t>| 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33CD6-B1B5-442F-9262-FDB9222DB193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</p:spTree>
    <p:extLst>
      <p:ext uri="{BB962C8B-B14F-4D97-AF65-F5344CB8AC3E}">
        <p14:creationId xmlns:p14="http://schemas.microsoft.com/office/powerpoint/2010/main" val="1106334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99055-083F-4F08-8AD5-1E7E464D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B1200-15BC-417A-9CD8-4A52966BC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Action Items</a:t>
            </a:r>
          </a:p>
          <a:p>
            <a:r>
              <a:rPr lang="en-US" dirty="0"/>
              <a:t>Closing remarks</a:t>
            </a:r>
          </a:p>
          <a:p>
            <a:r>
              <a:rPr lang="en-US" dirty="0"/>
              <a:t>Upcoming PRC Meetings:</a:t>
            </a:r>
          </a:p>
          <a:p>
            <a:pPr lvl="1"/>
            <a:r>
              <a:rPr lang="en-US" dirty="0"/>
              <a:t>Supply PRC</a:t>
            </a:r>
          </a:p>
          <a:p>
            <a:pPr lvl="2"/>
            <a:r>
              <a:rPr lang="en-US" dirty="0"/>
              <a:t>July 2022</a:t>
            </a:r>
          </a:p>
          <a:p>
            <a:pPr lvl="2"/>
            <a:r>
              <a:rPr lang="en-US" dirty="0"/>
              <a:t>December 2022</a:t>
            </a:r>
          </a:p>
          <a:p>
            <a:pPr lvl="1"/>
            <a:r>
              <a:rPr lang="en-US" dirty="0"/>
              <a:t>Supply Discrepancy Reporting (SDR)</a:t>
            </a:r>
          </a:p>
          <a:p>
            <a:pPr lvl="2"/>
            <a:r>
              <a:rPr lang="en-US" dirty="0"/>
              <a:t>October 2022</a:t>
            </a:r>
          </a:p>
          <a:p>
            <a:pPr lvl="1"/>
            <a:r>
              <a:rPr lang="en-US" dirty="0"/>
              <a:t>Finance</a:t>
            </a:r>
          </a:p>
          <a:p>
            <a:pPr lvl="2"/>
            <a:r>
              <a:rPr lang="en-US" dirty="0"/>
              <a:t>May 4, 2022</a:t>
            </a:r>
          </a:p>
          <a:p>
            <a:pPr lvl="2"/>
            <a:r>
              <a:rPr lang="en-US" dirty="0"/>
              <a:t>November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674990-74A7-4F59-B67E-88D26049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D0C71-B9D0-4F02-A412-7BD299294022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16E090B-1148-45A3-BAFE-624787B0FE87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1795245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Ben Breen, DEDSO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DEDSO.SDR@dla.mil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969646-A5C1-4BC6-9800-737635528B1F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DA846-CD2E-4C64-B416-6652BAB20B31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WebSDR Type 5 SQCR Reply 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711376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9C51EA4-E86E-46A2-8EC3-F912C6EE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425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6858-7717-47D8-A24F-4F68A78C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WebSDR Metrics</a:t>
            </a:r>
            <a:br>
              <a:rPr lang="en-US" dirty="0"/>
            </a:br>
            <a:r>
              <a:rPr lang="en-US" sz="2400" b="0" dirty="0"/>
              <a:t>Proposed Status Codes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80C88-08C6-4677-A427-4A380E6F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47F972-0456-4FCD-A4AF-7D422ADA6521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25C3A-336A-44A1-8B48-0DA4BF2B7AF7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WebSDR Metrics </a:t>
            </a:r>
            <a:r>
              <a:rPr lang="en-US" sz="1050" dirty="0">
                <a:latin typeface="Arial Narrow" panose="020B0606020202030204" pitchFamily="34" charset="0"/>
              </a:rPr>
              <a:t>| WebSDR Type 5 SQCR Reply 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33CD6-B1B5-442F-9262-FDB9222DB193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78FD61C-9512-4898-BB7D-8A4161D413C9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1795245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Ben Breen, DEDSO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DEDSO.SDR@dla.mil</a:t>
            </a:r>
          </a:p>
        </p:txBody>
      </p:sp>
    </p:spTree>
    <p:extLst>
      <p:ext uri="{BB962C8B-B14F-4D97-AF65-F5344CB8AC3E}">
        <p14:creationId xmlns:p14="http://schemas.microsoft.com/office/powerpoint/2010/main" val="286101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0013-48DE-4BF7-ABCF-6E154CC4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760"/>
            <a:ext cx="5368954" cy="822960"/>
          </a:xfrm>
        </p:spPr>
        <p:txBody>
          <a:bodyPr>
            <a:normAutofit fontScale="90000"/>
          </a:bodyPr>
          <a:lstStyle/>
          <a:p>
            <a:r>
              <a:rPr lang="en-US" dirty="0"/>
              <a:t>WebSDR Metrics</a:t>
            </a:r>
            <a:br>
              <a:rPr lang="en-US" dirty="0"/>
            </a:br>
            <a:r>
              <a:rPr lang="en-US" sz="1800" b="0" dirty="0"/>
              <a:t>Proposed Status Codes to Define Current Status of SDR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D3F4A-EA82-4FCB-8F61-98359A63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1D3E5-0189-401F-A182-8F7E6F738F54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BB73105-B5D8-4128-A223-41C1AD3FF80F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1795245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Ben Breen, DEDSO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DEDSO.SDR@dla.mil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6F53FE3-4CA3-4C7E-BA11-A8D25F802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5633"/>
              </p:ext>
            </p:extLst>
          </p:nvPr>
        </p:nvGraphicFramePr>
        <p:xfrm>
          <a:off x="457201" y="1281836"/>
          <a:ext cx="8229599" cy="4881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2049">
                  <a:extLst>
                    <a:ext uri="{9D8B030D-6E8A-4147-A177-3AD203B41FA5}">
                      <a16:colId xmlns:a16="http://schemas.microsoft.com/office/drawing/2014/main" val="3860564542"/>
                    </a:ext>
                  </a:extLst>
                </a:gridCol>
                <a:gridCol w="1308682">
                  <a:extLst>
                    <a:ext uri="{9D8B030D-6E8A-4147-A177-3AD203B41FA5}">
                      <a16:colId xmlns:a16="http://schemas.microsoft.com/office/drawing/2014/main" val="1124074259"/>
                    </a:ext>
                  </a:extLst>
                </a:gridCol>
                <a:gridCol w="708868">
                  <a:extLst>
                    <a:ext uri="{9D8B030D-6E8A-4147-A177-3AD203B41FA5}">
                      <a16:colId xmlns:a16="http://schemas.microsoft.com/office/drawing/2014/main" val="3275229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Open/Awaiting Disposition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Status Code: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6239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Interpreted to mean that no disposition/status reply codes have posted or a reply was used to indicate forwarding or interim response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Valid Submission Type 00 (Original) – initially sets status = 1 upon record creation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87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Open/Awaiting Reconsideration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Status Code: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4828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Valid Submission Type 15 (Reconsideration)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35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Open/Awaiting Second Reconsideration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Status Code: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66165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Valid Submission Type 50 (Contested)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17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Open/Awaiting Disposition after Follow-up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Status Code: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TBD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62195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Valid Submission Type 45 (Follow Up)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First, Second, Third Follow up status and calculate days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103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Validated/Disposition Provided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Status Code: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14904"/>
                  </a:ext>
                </a:extLst>
              </a:tr>
              <a:tr h="918064">
                <a:tc gridSpan="3">
                  <a:txBody>
                    <a:bodyPr/>
                    <a:lstStyle/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Interpreted to mean that an SDR reply from shipper or the ICP has been provided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Valid 11 reply codes of 100/200 series (except 103,104,107,108) </a:t>
                      </a:r>
                    </a:p>
                    <a:p>
                      <a:pPr marL="10858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Valid 11 with 600s except 601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Calculate the 00 date, from the validated disposition date and determine if response falls within standard response timeframe</a:t>
                      </a:r>
                    </a:p>
                    <a:p>
                      <a:pPr marL="10858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504/Reconsideration will not reset the date of creation of the SDR for response time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75206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D2715A6-23FD-472B-8139-63B92151C525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FCE7A4-9E4C-4C8E-9C2D-24A2F0CF5D0E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WebSDR Metrics </a:t>
            </a:r>
            <a:r>
              <a:rPr lang="en-US" sz="1050" dirty="0">
                <a:latin typeface="Arial Narrow" panose="020B0606020202030204" pitchFamily="34" charset="0"/>
              </a:rPr>
              <a:t>| WebSDR Type 5 SQCR Reply 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</p:spTree>
    <p:extLst>
      <p:ext uri="{BB962C8B-B14F-4D97-AF65-F5344CB8AC3E}">
        <p14:creationId xmlns:p14="http://schemas.microsoft.com/office/powerpoint/2010/main" val="415360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0013-48DE-4BF7-ABCF-6E154CC4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760"/>
            <a:ext cx="5368954" cy="822960"/>
          </a:xfrm>
        </p:spPr>
        <p:txBody>
          <a:bodyPr>
            <a:normAutofit fontScale="90000"/>
          </a:bodyPr>
          <a:lstStyle/>
          <a:p>
            <a:r>
              <a:rPr lang="en-US" dirty="0"/>
              <a:t>WebSDR Metrics</a:t>
            </a:r>
            <a:br>
              <a:rPr lang="en-US" dirty="0"/>
            </a:br>
            <a:r>
              <a:rPr lang="en-US" sz="1800" b="0" dirty="0"/>
              <a:t>Proposed Status Codes to Define Current Status of SDR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D3F4A-EA82-4FCB-8F61-98359A63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1D3E5-0189-401F-A182-8F7E6F738F54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BB73105-B5D8-4128-A223-41C1AD3FF80F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1795245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Ben Breen, DEDSO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DEDSO.SDR@dla.mil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6F53FE3-4CA3-4C7E-BA11-A8D25F802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318818"/>
              </p:ext>
            </p:extLst>
          </p:nvPr>
        </p:nvGraphicFramePr>
        <p:xfrm>
          <a:off x="457201" y="1256670"/>
          <a:ext cx="8229599" cy="50848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2049">
                  <a:extLst>
                    <a:ext uri="{9D8B030D-6E8A-4147-A177-3AD203B41FA5}">
                      <a16:colId xmlns:a16="http://schemas.microsoft.com/office/drawing/2014/main" val="3860564542"/>
                    </a:ext>
                  </a:extLst>
                </a:gridCol>
                <a:gridCol w="1308682">
                  <a:extLst>
                    <a:ext uri="{9D8B030D-6E8A-4147-A177-3AD203B41FA5}">
                      <a16:colId xmlns:a16="http://schemas.microsoft.com/office/drawing/2014/main" val="1124074259"/>
                    </a:ext>
                  </a:extLst>
                </a:gridCol>
                <a:gridCol w="708868">
                  <a:extLst>
                    <a:ext uri="{9D8B030D-6E8A-4147-A177-3AD203B41FA5}">
                      <a16:colId xmlns:a16="http://schemas.microsoft.com/office/drawing/2014/main" val="3275229313"/>
                    </a:ext>
                  </a:extLst>
                </a:gridCol>
              </a:tblGrid>
              <a:tr h="341057">
                <a:tc>
                  <a:txBody>
                    <a:bodyPr/>
                    <a:lstStyle/>
                    <a:p>
                      <a:r>
                        <a:rPr lang="en-US" sz="1400" dirty="0"/>
                        <a:t>SDR Cancelled by Initiator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Status Code: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62399"/>
                  </a:ext>
                </a:extLst>
              </a:tr>
              <a:tr h="341057">
                <a:tc gridSpan="3">
                  <a:txBody>
                    <a:bodyPr/>
                    <a:lstStyle/>
                    <a:p>
                      <a:pPr marL="628650" lvl="1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Valid Submission Type 01 (Cancellation)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870044"/>
                  </a:ext>
                </a:extLst>
              </a:tr>
              <a:tr h="341057">
                <a:tc>
                  <a:txBody>
                    <a:bodyPr/>
                    <a:lstStyle/>
                    <a:p>
                      <a:r>
                        <a:rPr lang="en-US" sz="1400" dirty="0"/>
                        <a:t>SDR Denied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Status Code: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48288"/>
                  </a:ext>
                </a:extLst>
              </a:tr>
              <a:tr h="1135262">
                <a:tc gridSpan="3">
                  <a:txBody>
                    <a:bodyPr/>
                    <a:lstStyle/>
                    <a:p>
                      <a:pPr marL="628650" lvl="1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Interpreted to mean that an SDR reply with one of the following reply codes has been posted </a:t>
                      </a:r>
                    </a:p>
                    <a:p>
                      <a:pPr marL="628650" lvl="1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Valid Submission Type 11 (Reply) </a:t>
                      </a:r>
                    </a:p>
                    <a:p>
                      <a:pPr marL="1085850" lvl="2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200-Series Discrepancy Code(s)</a:t>
                      </a:r>
                    </a:p>
                    <a:p>
                      <a:pPr marL="1085850" lvl="2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700-Series Discrepancy Code(s)</a:t>
                      </a:r>
                    </a:p>
                    <a:p>
                      <a:pPr marL="1085850" lvl="2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800-Series Discrepancy Code(s)</a:t>
                      </a:r>
                    </a:p>
                    <a:p>
                      <a:pPr marL="1085850" lvl="2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900-Series Discrepancy Code(s) exception (936,937)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358028"/>
                  </a:ext>
                </a:extLst>
              </a:tr>
              <a:tr h="3410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ILCO Rejection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Status Code: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661651"/>
                  </a:ext>
                </a:extLst>
              </a:tr>
              <a:tr h="341057">
                <a:tc gridSpan="3">
                  <a:txBody>
                    <a:bodyPr/>
                    <a:lstStyle/>
                    <a:p>
                      <a:pPr marL="628650" marR="0" lvl="1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Valid Submission Type 44 (ILCO Rejection)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17228"/>
                  </a:ext>
                </a:extLst>
              </a:tr>
              <a:tr h="341057">
                <a:tc>
                  <a:txBody>
                    <a:bodyPr/>
                    <a:lstStyle/>
                    <a:p>
                      <a:r>
                        <a:rPr lang="en-US" sz="1400" dirty="0"/>
                        <a:t>SDR Closed – CN Closure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Status Code: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TBD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621958"/>
                  </a:ext>
                </a:extLst>
              </a:tr>
              <a:tr h="634522">
                <a:tc gridSpan="3">
                  <a:txBody>
                    <a:bodyPr/>
                    <a:lstStyle/>
                    <a:p>
                      <a:pPr marL="628650" lvl="1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Valid Submission Type CN (Closure Notification)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Calculate the time from the validated 11 response, with when the CN sent</a:t>
                      </a:r>
                    </a:p>
                    <a:p>
                      <a:pPr marL="1085850" marR="0" lvl="2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If SCC is J/K DSS has 30 days to send CN, and 3 days for SCC L  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103860"/>
                  </a:ext>
                </a:extLst>
              </a:tr>
              <a:tr h="341057">
                <a:tc>
                  <a:txBody>
                    <a:bodyPr/>
                    <a:lstStyle/>
                    <a:p>
                      <a:r>
                        <a:rPr lang="en-US" sz="1400" dirty="0"/>
                        <a:t>SDR Closed – Info Only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Status Code: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TBD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14904"/>
                  </a:ext>
                </a:extLst>
              </a:tr>
              <a:tr h="844333">
                <a:tc gridSpan="3">
                  <a:txBody>
                    <a:bodyPr/>
                    <a:lstStyle/>
                    <a:p>
                      <a:pPr marL="628650" lvl="1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Valid Submission Type 00 (Original)</a:t>
                      </a:r>
                    </a:p>
                    <a:p>
                      <a:pPr marL="628650" lvl="1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With an Action Code “1H” </a:t>
                      </a:r>
                    </a:p>
                    <a:p>
                      <a:pPr marL="628650" lvl="1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With an Action Code “3B”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75206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B749D17-C9BA-40B3-8F6B-E51697D99B74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DED57F-B250-4E2A-B78C-56108DAA2AF3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WebSDR Metrics </a:t>
            </a:r>
            <a:r>
              <a:rPr lang="en-US" sz="1050" dirty="0">
                <a:latin typeface="Arial Narrow" panose="020B0606020202030204" pitchFamily="34" charset="0"/>
              </a:rPr>
              <a:t>| WebSDR Type 5 SQCR Reply 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</p:spTree>
    <p:extLst>
      <p:ext uri="{BB962C8B-B14F-4D97-AF65-F5344CB8AC3E}">
        <p14:creationId xmlns:p14="http://schemas.microsoft.com/office/powerpoint/2010/main" val="281154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A14E54A-08C8-477C-BFAB-F5D4BD3AF00D}"/>
              </a:ext>
            </a:extLst>
          </p:cNvPr>
          <p:cNvSpPr txBox="1"/>
          <p:nvPr/>
        </p:nvSpPr>
        <p:spPr>
          <a:xfrm>
            <a:off x="3782949" y="3337530"/>
            <a:ext cx="157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00" dirty="0">
                <a:solidFill>
                  <a:srgbClr val="D9D9D9"/>
                </a:solidFill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A0013-48DE-4BF7-ABCF-6E154CC4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760"/>
            <a:ext cx="5368954" cy="822960"/>
          </a:xfrm>
        </p:spPr>
        <p:txBody>
          <a:bodyPr>
            <a:normAutofit fontScale="90000"/>
          </a:bodyPr>
          <a:lstStyle/>
          <a:p>
            <a:r>
              <a:rPr lang="en-US" dirty="0"/>
              <a:t>WebSDR Metrics</a:t>
            </a:r>
            <a:br>
              <a:rPr lang="en-US" dirty="0"/>
            </a:br>
            <a:r>
              <a:rPr lang="en-US" sz="1800" b="0" dirty="0"/>
              <a:t>Proposed Status Codes to Define Current Status of SDR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D3F4A-EA82-4FCB-8F61-98359A63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1D3E5-0189-401F-A182-8F7E6F738F54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BB73105-B5D8-4128-A223-41C1AD3FF80F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1795245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Ben Breen, DEDSO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DEDSO.SDR@dla.mil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6F53FE3-4CA3-4C7E-BA11-A8D25F802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980142"/>
              </p:ext>
            </p:extLst>
          </p:nvPr>
        </p:nvGraphicFramePr>
        <p:xfrm>
          <a:off x="457201" y="1315393"/>
          <a:ext cx="8229599" cy="1914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2049">
                  <a:extLst>
                    <a:ext uri="{9D8B030D-6E8A-4147-A177-3AD203B41FA5}">
                      <a16:colId xmlns:a16="http://schemas.microsoft.com/office/drawing/2014/main" val="3860564542"/>
                    </a:ext>
                  </a:extLst>
                </a:gridCol>
                <a:gridCol w="1308682">
                  <a:extLst>
                    <a:ext uri="{9D8B030D-6E8A-4147-A177-3AD203B41FA5}">
                      <a16:colId xmlns:a16="http://schemas.microsoft.com/office/drawing/2014/main" val="1124074259"/>
                    </a:ext>
                  </a:extLst>
                </a:gridCol>
                <a:gridCol w="708868">
                  <a:extLst>
                    <a:ext uri="{9D8B030D-6E8A-4147-A177-3AD203B41FA5}">
                      <a16:colId xmlns:a16="http://schemas.microsoft.com/office/drawing/2014/main" val="3275229313"/>
                    </a:ext>
                  </a:extLst>
                </a:gridCol>
              </a:tblGrid>
              <a:tr h="341057">
                <a:tc>
                  <a:txBody>
                    <a:bodyPr/>
                    <a:lstStyle/>
                    <a:p>
                      <a:r>
                        <a:rPr lang="en-US" sz="1400" dirty="0"/>
                        <a:t>SDR Open – Interim Response Provided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Status Code: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62399"/>
                  </a:ext>
                </a:extLst>
              </a:tr>
              <a:tr h="341057">
                <a:tc gridSpan="3">
                  <a:txBody>
                    <a:bodyPr/>
                    <a:lstStyle/>
                    <a:p>
                      <a:pPr marL="628650" lvl="1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11 with 103, 520, 519, 521</a:t>
                      </a:r>
                    </a:p>
                    <a:p>
                      <a:pPr marL="628650" lvl="1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104 and get a 321- calculate this time, should not exceed 30 days</a:t>
                      </a:r>
                    </a:p>
                    <a:p>
                      <a:pPr marL="628650" lvl="1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608 with 320- calculate this time, should not exceed 30 days 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870044"/>
                  </a:ext>
                </a:extLst>
              </a:tr>
              <a:tr h="341057">
                <a:tc>
                  <a:txBody>
                    <a:bodyPr/>
                    <a:lstStyle/>
                    <a:p>
                      <a:r>
                        <a:rPr lang="en-US" sz="1400" dirty="0"/>
                        <a:t>SDR Closed - Invalid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Status Code: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48288"/>
                  </a:ext>
                </a:extLst>
              </a:tr>
              <a:tr h="567853">
                <a:tc gridSpan="3">
                  <a:txBody>
                    <a:bodyPr/>
                    <a:lstStyle/>
                    <a:p>
                      <a:pPr marL="628650" lvl="1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Invalid Submission Type 00 (Original) </a:t>
                      </a:r>
                    </a:p>
                    <a:p>
                      <a:pPr marL="628650" lvl="1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No valid Submission Type 00 (Original)  (should we exclude these from metrics entirely)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3580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97E188B-92D6-4330-8327-B7DE1EF67ED8}"/>
              </a:ext>
            </a:extLst>
          </p:cNvPr>
          <p:cNvSpPr txBox="1"/>
          <p:nvPr/>
        </p:nvSpPr>
        <p:spPr>
          <a:xfrm>
            <a:off x="3431097" y="4678162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6A3"/>
                </a:solidFill>
              </a:rPr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F9CA37-F01C-43E4-8AB3-CFBFC363D4CA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7F37FB-4355-4F58-88FA-D92BD92CE506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WebSDR Metrics </a:t>
            </a:r>
            <a:r>
              <a:rPr lang="en-US" sz="1050" dirty="0">
                <a:latin typeface="Arial Narrow" panose="020B0606020202030204" pitchFamily="34" charset="0"/>
              </a:rPr>
              <a:t>| WebSDR Type 5 SQCR Reply 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</p:spTree>
    <p:extLst>
      <p:ext uri="{BB962C8B-B14F-4D97-AF65-F5344CB8AC3E}">
        <p14:creationId xmlns:p14="http://schemas.microsoft.com/office/powerpoint/2010/main" val="134743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6858-7717-47D8-A24F-4F68A78C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WebSDR Document Type 5 </a:t>
            </a:r>
            <a:br>
              <a:rPr lang="en-US" dirty="0"/>
            </a:br>
            <a:r>
              <a:rPr lang="en-US" dirty="0"/>
              <a:t>Storage Quality Control Report (SQCR) Reply Functionality </a:t>
            </a:r>
            <a:br>
              <a:rPr lang="en-US" dirty="0"/>
            </a:b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80C88-08C6-4677-A427-4A380E6F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47F972-0456-4FCD-A4AF-7D422ADA6521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25C3A-336A-44A1-8B48-0DA4BF2B7AF7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WebSDR Type 5 SQCR Reply </a:t>
            </a:r>
            <a:r>
              <a:rPr lang="en-US" sz="1050" dirty="0">
                <a:latin typeface="Arial Narrow" panose="020B0606020202030204" pitchFamily="34" charset="0"/>
              </a:rPr>
              <a:t>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33CD6-B1B5-442F-9262-FDB9222DB193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78FD61C-9512-4898-BB7D-8A4161D413C9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1795245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Ben Breen, DEDSO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DEDSO.SDR@dla.mil</a:t>
            </a:r>
          </a:p>
        </p:txBody>
      </p:sp>
    </p:spTree>
    <p:extLst>
      <p:ext uri="{BB962C8B-B14F-4D97-AF65-F5344CB8AC3E}">
        <p14:creationId xmlns:p14="http://schemas.microsoft.com/office/powerpoint/2010/main" val="26140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2310-F086-4B1F-9D69-EC516B83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637" y="315426"/>
            <a:ext cx="6020972" cy="822960"/>
          </a:xfrm>
        </p:spPr>
        <p:txBody>
          <a:bodyPr>
            <a:normAutofit/>
          </a:bodyPr>
          <a:lstStyle/>
          <a:p>
            <a:r>
              <a:rPr lang="en-US" dirty="0"/>
              <a:t>WebSDR Document Type 5 </a:t>
            </a:r>
            <a:br>
              <a:rPr lang="en-US" dirty="0"/>
            </a:br>
            <a:r>
              <a:rPr lang="en-US" dirty="0"/>
              <a:t>SQCR Reply Functionality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0044-9B01-4B94-8CA5-07C793CBF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512" y="1463040"/>
            <a:ext cx="7457813" cy="4754880"/>
          </a:xfrm>
        </p:spPr>
        <p:txBody>
          <a:bodyPr>
            <a:normAutofit/>
          </a:bodyPr>
          <a:lstStyle/>
          <a:p>
            <a:r>
              <a:rPr lang="en-US" sz="2000" dirty="0"/>
              <a:t>SDR replies are used to pass pertinent information from the SDR action activity to the SDR initiator and other interested parties. </a:t>
            </a:r>
          </a:p>
          <a:p>
            <a:endParaRPr lang="en-US" sz="2000" dirty="0"/>
          </a:p>
          <a:p>
            <a:r>
              <a:rPr lang="en-US" sz="2000" dirty="0"/>
              <a:t>Typical Disposition instructions would provide the following:</a:t>
            </a:r>
          </a:p>
          <a:p>
            <a:pPr lvl="1"/>
            <a:r>
              <a:rPr lang="en-US" sz="1800" dirty="0"/>
              <a:t>Repackaging disposition instructions</a:t>
            </a:r>
          </a:p>
          <a:p>
            <a:pPr lvl="1"/>
            <a:r>
              <a:rPr lang="en-US" sz="1800" dirty="0"/>
              <a:t>Interim status requesting more information</a:t>
            </a:r>
          </a:p>
          <a:p>
            <a:pPr lvl="1"/>
            <a:r>
              <a:rPr lang="en-US" sz="1800" dirty="0"/>
              <a:t>Disposition instructions for discrepant materiel</a:t>
            </a:r>
          </a:p>
          <a:p>
            <a:pPr lvl="1"/>
            <a:r>
              <a:rPr lang="en-US" sz="1800" dirty="0"/>
              <a:t>Disposition instructions to upgrade material</a:t>
            </a:r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0D192-9EBF-4DEF-AC51-D015B278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1FEED-3C97-4EA7-BADF-1048D5A06491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B2A0B2E-8CC9-4AA5-A9BA-00D83E747E74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1795245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Ben Breen, DEDSO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DEDSO.SDR@dla.mil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AE6F2-BC65-4615-892A-7EBF18B52B6D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77EC8C-18E9-49D9-B1D2-E92FCFA45064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WebSDR Type 5 SQCR Reply </a:t>
            </a:r>
            <a:r>
              <a:rPr lang="en-US" sz="1050" dirty="0">
                <a:latin typeface="Arial Narrow" panose="020B0606020202030204" pitchFamily="34" charset="0"/>
              </a:rPr>
              <a:t>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</p:spTree>
    <p:extLst>
      <p:ext uri="{BB962C8B-B14F-4D97-AF65-F5344CB8AC3E}">
        <p14:creationId xmlns:p14="http://schemas.microsoft.com/office/powerpoint/2010/main" val="349677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0044-9B01-4B94-8CA5-07C793CBF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5" y="1463040"/>
            <a:ext cx="8225406" cy="2751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Action Activity Response</a:t>
            </a:r>
          </a:p>
          <a:p>
            <a:r>
              <a:rPr lang="en-US" sz="1800" dirty="0"/>
              <a:t>Log into https://www2.transactionservices.dla.mil , select “WebSDR”      </a:t>
            </a:r>
          </a:p>
          <a:p>
            <a:r>
              <a:rPr lang="en-US" sz="1800" dirty="0"/>
              <a:t>From the side menu, select “Reply to an SDR” to prepare a reply to an SDR you have received for action.</a:t>
            </a:r>
          </a:p>
          <a:p>
            <a:r>
              <a:rPr lang="en-US" sz="1800" dirty="0"/>
              <a:t>Using the document number or SDR control number, locate the SDR record.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0D192-9EBF-4DEF-AC51-D015B278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558F4A-BB44-4CAB-8736-E45C22FF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028" y="247361"/>
            <a:ext cx="6020972" cy="823913"/>
          </a:xfrm>
        </p:spPr>
        <p:txBody>
          <a:bodyPr>
            <a:normAutofit/>
          </a:bodyPr>
          <a:lstStyle/>
          <a:p>
            <a:r>
              <a:rPr lang="en-US" dirty="0"/>
              <a:t>WebSDR Document Type 5 </a:t>
            </a:r>
            <a:br>
              <a:rPr lang="en-US" dirty="0"/>
            </a:br>
            <a:r>
              <a:rPr lang="en-US" dirty="0"/>
              <a:t>SQCR Reply Functionality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9820DB-C88F-4D8C-949A-48BE0137B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92" y="3776896"/>
            <a:ext cx="6582210" cy="2361227"/>
          </a:xfrm>
          <a:prstGeom prst="rect">
            <a:avLst/>
          </a:prstGeom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258727-0074-479B-8E7C-3CAAADD78DC1}"/>
              </a:ext>
            </a:extLst>
          </p:cNvPr>
          <p:cNvSpPr/>
          <p:nvPr/>
        </p:nvSpPr>
        <p:spPr>
          <a:xfrm>
            <a:off x="0" y="6215344"/>
            <a:ext cx="9144000" cy="276896"/>
          </a:xfrm>
          <a:prstGeom prst="rect">
            <a:avLst/>
          </a:prstGeom>
          <a:solidFill>
            <a:srgbClr val="E2E6E5"/>
          </a:solidFill>
          <a:ln>
            <a:solidFill>
              <a:srgbClr val="E2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D0F7D-BDB5-483F-B209-77C58BFF857F}"/>
              </a:ext>
            </a:extLst>
          </p:cNvPr>
          <p:cNvSpPr txBox="1"/>
          <p:nvPr/>
        </p:nvSpPr>
        <p:spPr>
          <a:xfrm>
            <a:off x="0" y="6215344"/>
            <a:ext cx="9143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 Narrow" panose="020B0606020202030204" pitchFamily="34" charset="0"/>
              </a:rPr>
              <a:t>Welcome | WebSDR Metrics | </a:t>
            </a:r>
            <a:r>
              <a:rPr lang="en-US" sz="1050" b="1" dirty="0">
                <a:solidFill>
                  <a:srgbClr val="0076A3"/>
                </a:solidFill>
                <a:latin typeface="Arial Narrow" panose="020B0606020202030204" pitchFamily="34" charset="0"/>
              </a:rPr>
              <a:t>WebSDR Type 5 SQCR Reply </a:t>
            </a:r>
            <a:r>
              <a:rPr lang="en-US" sz="1050" dirty="0">
                <a:latin typeface="Arial Narrow" panose="020B0606020202030204" pitchFamily="34" charset="0"/>
              </a:rPr>
              <a:t>| FMS PQDR | ADC Impl. Status - WebSDR | </a:t>
            </a:r>
            <a:r>
              <a:rPr lang="en-US" sz="1050" i="1" dirty="0">
                <a:latin typeface="Arial Narrow" panose="020B0606020202030204" pitchFamily="34" charset="0"/>
              </a:rPr>
              <a:t>Lunch </a:t>
            </a:r>
            <a:r>
              <a:rPr lang="en-US" sz="1050" dirty="0">
                <a:latin typeface="Arial Narrow" panose="020B0606020202030204" pitchFamily="34" charset="0"/>
              </a:rPr>
              <a:t>| Army | Navy &amp; USMC | Air Force | </a:t>
            </a:r>
            <a:r>
              <a:rPr lang="en-US" sz="1050" i="1" dirty="0">
                <a:latin typeface="Arial Narrow" panose="020B0606020202030204" pitchFamily="34" charset="0"/>
              </a:rPr>
              <a:t>Break </a:t>
            </a:r>
            <a:r>
              <a:rPr lang="en-US" sz="1050" dirty="0">
                <a:latin typeface="Arial Narrow" panose="020B0606020202030204" pitchFamily="34" charset="0"/>
              </a:rPr>
              <a:t>| DLA | 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793B5E-4623-4577-ABC6-2E49B39BC12D}"/>
              </a:ext>
            </a:extLst>
          </p:cNvPr>
          <p:cNvSpPr txBox="1"/>
          <p:nvPr/>
        </p:nvSpPr>
        <p:spPr>
          <a:xfrm>
            <a:off x="3083880" y="6615321"/>
            <a:ext cx="297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https://www.dla.mil/Defense-Data-Standards/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DC927AB-9A38-489B-B7E2-BCEB21CA9842}"/>
              </a:ext>
            </a:extLst>
          </p:cNvPr>
          <p:cNvSpPr txBox="1">
            <a:spLocks/>
          </p:cNvSpPr>
          <p:nvPr/>
        </p:nvSpPr>
        <p:spPr>
          <a:xfrm>
            <a:off x="-1" y="6492240"/>
            <a:ext cx="1795245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Ben Breen, DEDSO</a:t>
            </a:r>
            <a:b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DEDSO.SDR@dla.mil</a:t>
            </a:r>
          </a:p>
        </p:txBody>
      </p:sp>
    </p:spTree>
    <p:extLst>
      <p:ext uri="{BB962C8B-B14F-4D97-AF65-F5344CB8AC3E}">
        <p14:creationId xmlns:p14="http://schemas.microsoft.com/office/powerpoint/2010/main" val="301014952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 xmlns="285639a9-1903-4c4b-b008-ef5107d44cb5">
      <Value>Breen</Value>
      <Value>Belcher</Value>
    </Assigned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67591ED77D34A898142EA7400D04A" ma:contentTypeVersion="16" ma:contentTypeDescription="Create a new document." ma:contentTypeScope="" ma:versionID="e572efd13bfa7a05f0b82658b86c925f">
  <xsd:schema xmlns:xsd="http://www.w3.org/2001/XMLSchema" xmlns:xs="http://www.w3.org/2001/XMLSchema" xmlns:p="http://schemas.microsoft.com/office/2006/metadata/properties" xmlns:ns1="http://schemas.microsoft.com/sharepoint/v3" xmlns:ns2="285639a9-1903-4c4b-b008-ef5107d44cb5" xmlns:ns3="http://schemas.microsoft.com/sharepoint/v4" xmlns:ns4="20c6e9ec-10ab-44a3-a789-2f95b600109b" targetNamespace="http://schemas.microsoft.com/office/2006/metadata/properties" ma:root="true" ma:fieldsID="1759bfe884af24323afc7770091ea530" ns1:_="" ns2:_="" ns3:_="" ns4:_="">
    <xsd:import namespace="http://schemas.microsoft.com/sharepoint/v3"/>
    <xsd:import namespace="285639a9-1903-4c4b-b008-ef5107d44cb5"/>
    <xsd:import namespace="http://schemas.microsoft.com/sharepoint/v4"/>
    <xsd:import namespace="20c6e9ec-10ab-44a3-a789-2f95b600109b"/>
    <xsd:element name="properties">
      <xsd:complexType>
        <xsd:sequence>
          <xsd:element name="documentManagement">
            <xsd:complexType>
              <xsd:all>
                <xsd:element ref="ns2:Assigned" minOccurs="0"/>
                <xsd:element ref="ns1:_vti_ItemHoldRecordStatus" minOccurs="0"/>
                <xsd:element ref="ns3:IconOverlay" minOccurs="0"/>
                <xsd:element ref="ns4:SharedWithUsers" minOccurs="0"/>
                <xsd:element ref="ns4:SharedWithDetail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HoldRecordStatus" ma:index="8" nillable="true" ma:displayName="Hold and Record Status" ma:decimals="0" ma:hidden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639a9-1903-4c4b-b008-ef5107d44cb5" elementFormDefault="qualified">
    <xsd:import namespace="http://schemas.microsoft.com/office/2006/documentManagement/types"/>
    <xsd:import namespace="http://schemas.microsoft.com/office/infopath/2007/PartnerControls"/>
    <xsd:element name="Assigned" ma:index="2" nillable="true" ma:displayName="Assigned to" ma:description="Assigned for review" ma:internalName="Assigne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elcher"/>
                    <xsd:enumeration value="Best"/>
                    <xsd:enumeration value="Breen"/>
                    <xsd:enumeration value="Clark"/>
                    <xsd:enumeration value="DAAS"/>
                    <xsd:enumeration value="Daniels-Carter"/>
                    <xsd:enumeration value="DASD(L)"/>
                    <xsd:enumeration value="Davis"/>
                    <xsd:enumeration value="DeLaney"/>
                    <xsd:enumeration value="Fuller"/>
                    <xsd:enumeration value="Gonzalez"/>
                    <xsd:enumeration value="Jensen"/>
                    <xsd:enumeration value="Kohlbacher (DAAS)"/>
                    <xsd:enumeration value="Macias"/>
                    <xsd:enumeration value="Maurer (DAAS)"/>
                    <xsd:enumeration value="Morrow"/>
                    <xsd:enumeration value="Nguyen B"/>
                    <xsd:enumeration value="Nguyen S"/>
                    <xsd:enumeration value="Rockwell"/>
                    <xsd:enumeration value="Tanner"/>
                    <xsd:enumeration value="Vadala"/>
                    <xsd:enumeration value="Wiker"/>
                    <xsd:enumeration value="Williams, R"/>
                    <xsd:enumeration value="Williams, S"/>
                    <xsd:enumeration value="Young"/>
                    <xsd:enumeration value="Zappola"/>
                    <xsd:enumeration value="Zink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6e9ec-10ab-44a3-a789-2f95b600109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901619-C8F2-4BFE-B838-130663EF14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1611CA-949D-4ED8-9CF7-6A1622CB0DDD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20c6e9ec-10ab-44a3-a789-2f95b600109b"/>
    <ds:schemaRef ds:uri="http://schemas.microsoft.com/sharepoint/v4"/>
    <ds:schemaRef ds:uri="http://purl.org/dc/terms/"/>
    <ds:schemaRef ds:uri="285639a9-1903-4c4b-b008-ef5107d44cb5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93CDB10-EA10-4558-9C24-E9AA32F4AB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5639a9-1903-4c4b-b008-ef5107d44cb5"/>
    <ds:schemaRef ds:uri="http://schemas.microsoft.com/sharepoint/v4"/>
    <ds:schemaRef ds:uri="20c6e9ec-10ab-44a3-a789-2f95b60010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3066</Words>
  <Application>Microsoft Office PowerPoint</Application>
  <PresentationFormat>On-screen Show (4:3)</PresentationFormat>
  <Paragraphs>319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Bodoni MT</vt:lpstr>
      <vt:lpstr>Roboto</vt:lpstr>
      <vt:lpstr>Wingdings</vt:lpstr>
      <vt:lpstr>Title Slide</vt:lpstr>
      <vt:lpstr>DLA Template 2020</vt:lpstr>
      <vt:lpstr>1_DLA Template 2020</vt:lpstr>
      <vt:lpstr>DoD Supply Discrepancy Reporting Process Review Committee Meeting</vt:lpstr>
      <vt:lpstr>Agenda DoD SDR PRC Meeting - March 24, 2022</vt:lpstr>
      <vt:lpstr>WebSDR Metrics Proposed Status Codes</vt:lpstr>
      <vt:lpstr>WebSDR Metrics Proposed Status Codes to Define Current Status of SDR</vt:lpstr>
      <vt:lpstr>WebSDR Metrics Proposed Status Codes to Define Current Status of SDR</vt:lpstr>
      <vt:lpstr>WebSDR Metrics Proposed Status Codes to Define Current Status of SDR</vt:lpstr>
      <vt:lpstr>WebSDR Document Type 5  Storage Quality Control Report (SQCR) Reply Functionality  </vt:lpstr>
      <vt:lpstr>WebSDR Document Type 5  SQCR Reply Functionality </vt:lpstr>
      <vt:lpstr>WebSDR Document Type 5  SQCR Reply Functionality (con’t)</vt:lpstr>
      <vt:lpstr>WebSDR Document Type 5  SQCR Reply Functionality (con’t)</vt:lpstr>
      <vt:lpstr>WebSDR Document Type 5  SQCR Reply Functionality (con’t)</vt:lpstr>
      <vt:lpstr>WebSDR Document Type 5  SQCR Reply Functionality (con’t)</vt:lpstr>
      <vt:lpstr>WebSDR Document Type 5  SQCR Reply Functionality (con’t)</vt:lpstr>
      <vt:lpstr>WebSDR Document Type 5  SQCR Reply Functionality (con’t)</vt:lpstr>
      <vt:lpstr>  Foreign Military Sales (FMS)  Product Quality Deficiency Reporting (PQDR) </vt:lpstr>
      <vt:lpstr>Background</vt:lpstr>
      <vt:lpstr>FY2021 FMS PQDR  Assessment</vt:lpstr>
      <vt:lpstr>DoD SDR/PQDR Policy Positions</vt:lpstr>
      <vt:lpstr>Next Steps Towards Standardization</vt:lpstr>
      <vt:lpstr>PowerPoint Presentation</vt:lpstr>
      <vt:lpstr>WebSDR SDR ADC Implementation Status Review</vt:lpstr>
      <vt:lpstr>Lunch Break</vt:lpstr>
      <vt:lpstr>Army SDR ADC Implementation Status Review</vt:lpstr>
      <vt:lpstr>Navy/USMC SDR ADC Implementation Status Review</vt:lpstr>
      <vt:lpstr>Air Force SDR ADC Implementation Status Review</vt:lpstr>
      <vt:lpstr>Break</vt:lpstr>
      <vt:lpstr>DLA / DLA Distribution SDR ADC Implementation Status Review</vt:lpstr>
      <vt:lpstr>Wrap-up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Breen March 24 2022 -DLA Template 60th Anniversary 2022 - J8 Variant</dc:title>
  <dc:creator>Edmiston, Emma J CIV DLA FINANCE (USA)</dc:creator>
  <cp:lastModifiedBy>Nguyen, Bao X CTR DLA INFO OPERATIONS (USA)</cp:lastModifiedBy>
  <cp:revision>79</cp:revision>
  <dcterms:created xsi:type="dcterms:W3CDTF">2020-08-25T20:47:09Z</dcterms:created>
  <dcterms:modified xsi:type="dcterms:W3CDTF">2022-03-15T13:18:36Z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0x0101002B067591ED77D34A898142EA7400D04A</vt:lpwstr>
  </property>
</Properties>
</file>