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72" r:id="rId5"/>
    <p:sldMasterId id="2147483697" r:id="rId6"/>
    <p:sldMasterId id="2147483704" r:id="rId7"/>
    <p:sldMasterId id="2147483706" r:id="rId8"/>
    <p:sldMasterId id="2147483713" r:id="rId9"/>
    <p:sldMasterId id="2147483715" r:id="rId10"/>
  </p:sldMasterIdLst>
  <p:notesMasterIdLst>
    <p:notesMasterId r:id="rId38"/>
  </p:notesMasterIdLst>
  <p:handoutMasterIdLst>
    <p:handoutMasterId r:id="rId39"/>
  </p:handoutMasterIdLst>
  <p:sldIdLst>
    <p:sldId id="262" r:id="rId11"/>
    <p:sldId id="269" r:id="rId12"/>
    <p:sldId id="2294" r:id="rId13"/>
    <p:sldId id="371" r:id="rId14"/>
    <p:sldId id="896" r:id="rId15"/>
    <p:sldId id="894" r:id="rId16"/>
    <p:sldId id="898" r:id="rId17"/>
    <p:sldId id="899" r:id="rId18"/>
    <p:sldId id="897" r:id="rId19"/>
    <p:sldId id="900" r:id="rId20"/>
    <p:sldId id="878" r:id="rId21"/>
    <p:sldId id="901" r:id="rId22"/>
    <p:sldId id="895" r:id="rId23"/>
    <p:sldId id="265" r:id="rId24"/>
    <p:sldId id="281" r:id="rId25"/>
    <p:sldId id="275" r:id="rId26"/>
    <p:sldId id="2292" r:id="rId27"/>
    <p:sldId id="278" r:id="rId28"/>
    <p:sldId id="276" r:id="rId29"/>
    <p:sldId id="279" r:id="rId30"/>
    <p:sldId id="277" r:id="rId31"/>
    <p:sldId id="273" r:id="rId32"/>
    <p:sldId id="2293" r:id="rId33"/>
    <p:sldId id="2280" r:id="rId34"/>
    <p:sldId id="274" r:id="rId35"/>
    <p:sldId id="2278" r:id="rId36"/>
    <p:sldId id="26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D SDR PRC Meeting 22-1 [03/24/2022]" id="{2F2CBF9B-B133-46FF-9F66-54526A51D3D9}">
          <p14:sldIdLst>
            <p14:sldId id="262"/>
            <p14:sldId id="269"/>
            <p14:sldId id="2294"/>
            <p14:sldId id="371"/>
            <p14:sldId id="896"/>
            <p14:sldId id="894"/>
            <p14:sldId id="898"/>
            <p14:sldId id="899"/>
            <p14:sldId id="897"/>
            <p14:sldId id="900"/>
            <p14:sldId id="878"/>
            <p14:sldId id="901"/>
            <p14:sldId id="895"/>
            <p14:sldId id="265"/>
            <p14:sldId id="281"/>
            <p14:sldId id="275"/>
            <p14:sldId id="2292"/>
            <p14:sldId id="278"/>
            <p14:sldId id="276"/>
            <p14:sldId id="279"/>
            <p14:sldId id="277"/>
            <p14:sldId id="273"/>
            <p14:sldId id="2293"/>
          </p14:sldIdLst>
        </p14:section>
        <p14:section name="WebSDR Metrics" id="{124F407C-44BA-41C9-9BB7-9AC46C8249B6}">
          <p14:sldIdLst>
            <p14:sldId id="2280"/>
          </p14:sldIdLst>
        </p14:section>
        <p14:section name="WebSDR Document Type 5 SQCR Reply Functionality" id="{AB6606CA-F5BD-46A4-89A9-190FC2F215A9}">
          <p14:sldIdLst>
            <p14:sldId id="274"/>
          </p14:sldIdLst>
        </p14:section>
        <p14:section name="Wrap-up" id="{000E87AE-A7C0-4248-B20A-E33F63E0011E}">
          <p14:sldIdLst>
            <p14:sldId id="2278"/>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3"/>
    <a:srgbClr val="D9D9D9"/>
    <a:srgbClr val="CEB370"/>
    <a:srgbClr val="CAAD62"/>
    <a:srgbClr val="002060"/>
    <a:srgbClr val="002F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7BC15-7435-4957-8EF9-39E6DD022386}" v="1" dt="2022-11-14T11:37:04.444"/>
    <p1510:client id="{93BC4DC2-D49F-4605-84C7-4BEDBB14CC32}" v="38" dt="2022-11-14T13:14:53.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CC2B6-A777-44A5-9812-1AE7112E6DD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A96FC91D-090F-4BD0-B776-38906ADCEF2B}">
      <dgm:prSet phldrT="[Text]" custT="1"/>
      <dgm:spPr>
        <a:solidFill>
          <a:srgbClr val="0076A3"/>
        </a:solidFill>
        <a:effectLst>
          <a:glow rad="63500">
            <a:schemeClr val="accent6">
              <a:satMod val="175000"/>
            </a:schemeClr>
          </a:glow>
        </a:effectLst>
      </dgm:spPr>
      <dgm:t>
        <a:bodyPr/>
        <a:lstStyle/>
        <a:p>
          <a:r>
            <a:rPr lang="en-US" sz="1400" i="1" u="sng">
              <a:solidFill>
                <a:schemeClr val="accent4"/>
              </a:solidFill>
            </a:rPr>
            <a:t>Army PQDR Community</a:t>
          </a:r>
          <a:r>
            <a:rPr lang="en-US" sz="1400" i="1">
              <a:solidFill>
                <a:schemeClr val="bg1"/>
              </a:solidFill>
            </a:rPr>
            <a:t>:</a:t>
          </a:r>
          <a:r>
            <a:rPr lang="en-US" sz="1400" i="1">
              <a:solidFill>
                <a:schemeClr val="accent4"/>
              </a:solidFill>
            </a:rPr>
            <a:t>  </a:t>
          </a:r>
          <a:r>
            <a:rPr lang="en-US" sz="1400" i="1"/>
            <a:t>Final disposition of the material would most likely depend upon PQDR investigation findings.  However, YES, the originator should be offered the return of their material.</a:t>
          </a:r>
          <a:r>
            <a:rPr lang="en-US" sz="1400"/>
            <a:t> </a:t>
          </a:r>
        </a:p>
        <a:p>
          <a:r>
            <a:rPr lang="en-US" sz="1400" u="sng">
              <a:solidFill>
                <a:schemeClr val="accent4"/>
              </a:solidFill>
            </a:rPr>
            <a:t>USASAC (FMS SDRs)</a:t>
          </a:r>
          <a:r>
            <a:rPr lang="en-US" sz="1400" u="none">
              <a:solidFill>
                <a:srgbClr val="FFFFFF"/>
              </a:solidFill>
            </a:rPr>
            <a:t>:  </a:t>
          </a:r>
          <a:r>
            <a:rPr lang="en-US" sz="1400"/>
            <a:t>Yes, however most of the time when a quality SDR is submitted country requests disposition instructions and credit. </a:t>
          </a:r>
          <a:endParaRPr lang="en-US" sz="1600" b="0">
            <a:solidFill>
              <a:srgbClr val="CBAE62"/>
            </a:solidFill>
          </a:endParaRPr>
        </a:p>
      </dgm:t>
    </dgm:pt>
    <dgm:pt modelId="{8331E70A-5EEE-4916-B4B3-543EE20D23DA}" type="parTrans" cxnId="{EBE6D477-5BF7-4886-B11D-E58C060F3474}">
      <dgm:prSet/>
      <dgm:spPr/>
      <dgm:t>
        <a:bodyPr/>
        <a:lstStyle/>
        <a:p>
          <a:endParaRPr lang="en-US"/>
        </a:p>
      </dgm:t>
    </dgm:pt>
    <dgm:pt modelId="{32C86F6B-C996-4354-BE93-988E39F3E00D}" type="sibTrans" cxnId="{EBE6D477-5BF7-4886-B11D-E58C060F3474}">
      <dgm:prSet/>
      <dgm:spPr/>
      <dgm:t>
        <a:bodyPr/>
        <a:lstStyle/>
        <a:p>
          <a:endParaRPr lang="en-US"/>
        </a:p>
      </dgm:t>
    </dgm:pt>
    <dgm:pt modelId="{7A92D68B-D12B-4806-B848-4A98DDE253E2}">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Navy SDR/PQDR</a:t>
          </a:r>
          <a:r>
            <a:rPr lang="en-US" sz="1400" u="none">
              <a:solidFill>
                <a:srgbClr val="FFFFFF"/>
              </a:solidFill>
            </a:rPr>
            <a:t>:  </a:t>
          </a:r>
          <a:r>
            <a:rPr lang="en-US" sz="1400"/>
            <a:t>Yes, the Originator shall have the option to request their exhibit returned upon completion of investigation, even if the exhibit cannot be repaired or replaced. </a:t>
          </a:r>
          <a:endParaRPr lang="en-US" sz="1600">
            <a:solidFill>
              <a:srgbClr val="CBAE62"/>
            </a:solidFill>
          </a:endParaRPr>
        </a:p>
      </dgm:t>
    </dgm:pt>
    <dgm:pt modelId="{4A1E2A2D-3857-4BBE-888F-09EBD67922DD}" type="parTrans" cxnId="{86C92A73-13C3-42D6-A11C-7AAE35C2AD7B}">
      <dgm:prSet/>
      <dgm:spPr/>
      <dgm:t>
        <a:bodyPr/>
        <a:lstStyle/>
        <a:p>
          <a:endParaRPr lang="en-US"/>
        </a:p>
      </dgm:t>
    </dgm:pt>
    <dgm:pt modelId="{0A801BCE-2977-4804-9576-5DF063D27C15}" type="sibTrans" cxnId="{86C92A73-13C3-42D6-A11C-7AAE35C2AD7B}">
      <dgm:prSet/>
      <dgm:spPr/>
      <dgm:t>
        <a:bodyPr/>
        <a:lstStyle/>
        <a:p>
          <a:endParaRPr lang="en-US"/>
        </a:p>
      </dgm:t>
    </dgm:pt>
    <dgm:pt modelId="{824E2096-2F76-457B-8355-29B7B4EDC42E}">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Marine Corps PQDR</a:t>
          </a:r>
          <a:r>
            <a:rPr lang="en-US" sz="1400" u="none">
              <a:solidFill>
                <a:srgbClr val="FFFFFF"/>
              </a:solidFill>
            </a:rPr>
            <a:t>: </a:t>
          </a:r>
          <a:r>
            <a:rPr lang="en-US" sz="1400"/>
            <a:t> Yes they should request to have equipment sent back.  Sometimes the service will decide to DRMO the equipment instead of it being sent back to them. </a:t>
          </a:r>
          <a:endParaRPr lang="en-US" sz="1600">
            <a:solidFill>
              <a:srgbClr val="CBAE62"/>
            </a:solidFill>
          </a:endParaRPr>
        </a:p>
      </dgm:t>
    </dgm:pt>
    <dgm:pt modelId="{FB5CEBB1-EBFF-4B1F-958D-0B0A29E2DBC3}" type="sibTrans" cxnId="{32DC64C8-00DB-4D42-B710-6FEEAB633A13}">
      <dgm:prSet/>
      <dgm:spPr/>
      <dgm:t>
        <a:bodyPr/>
        <a:lstStyle/>
        <a:p>
          <a:endParaRPr lang="en-US"/>
        </a:p>
      </dgm:t>
    </dgm:pt>
    <dgm:pt modelId="{E95F9649-464A-4316-BA73-82D373DE907F}" type="parTrans" cxnId="{32DC64C8-00DB-4D42-B710-6FEEAB633A13}">
      <dgm:prSet/>
      <dgm:spPr/>
      <dgm:t>
        <a:bodyPr/>
        <a:lstStyle/>
        <a:p>
          <a:endParaRPr lang="en-US"/>
        </a:p>
      </dgm:t>
    </dgm:pt>
    <dgm:pt modelId="{3E340985-B52F-4FE9-A4B7-F0425978B683}">
      <dgm:prSet custT="1"/>
      <dgm:spPr>
        <a:solidFill>
          <a:srgbClr val="0076A3"/>
        </a:solidFill>
        <a:effectLst>
          <a:glow rad="63500">
            <a:schemeClr val="accent6">
              <a:satMod val="175000"/>
            </a:schemeClr>
          </a:glow>
        </a:effectLst>
      </dgm:spPr>
      <dgm:t>
        <a:bodyPr/>
        <a:lstStyle/>
        <a:p>
          <a:endParaRPr lang="en-US" sz="1400"/>
        </a:p>
      </dgm:t>
    </dgm:pt>
    <dgm:pt modelId="{8C1822F7-CE88-4274-BBC2-759049FF0482}" type="sibTrans" cxnId="{FAD09BB0-5A27-4C53-908B-8E3A0B70DAC5}">
      <dgm:prSet/>
      <dgm:spPr/>
      <dgm:t>
        <a:bodyPr/>
        <a:lstStyle/>
        <a:p>
          <a:endParaRPr lang="en-US"/>
        </a:p>
      </dgm:t>
    </dgm:pt>
    <dgm:pt modelId="{E8CE3869-A729-4220-986F-F45E51B9396F}" type="parTrans" cxnId="{FAD09BB0-5A27-4C53-908B-8E3A0B70DAC5}">
      <dgm:prSet/>
      <dgm:spPr/>
      <dgm:t>
        <a:bodyPr/>
        <a:lstStyle/>
        <a:p>
          <a:endParaRPr lang="en-US"/>
        </a:p>
      </dgm:t>
    </dgm:pt>
    <dgm:pt modelId="{7849D2D2-6ECC-41F6-BC01-5D50DB4D902C}">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Air Force SDR</a:t>
          </a:r>
          <a:r>
            <a:rPr lang="en-US" sz="1400" u="none">
              <a:solidFill>
                <a:srgbClr val="FFFFFF"/>
              </a:solidFill>
            </a:rPr>
            <a:t>:  </a:t>
          </a:r>
          <a:r>
            <a:rPr lang="en-US" sz="1400" u="none"/>
            <a:t>Yes</a:t>
          </a:r>
          <a:r>
            <a:rPr lang="en-US" sz="1400"/>
            <a:t>.</a:t>
          </a:r>
        </a:p>
      </dgm:t>
    </dgm:pt>
    <dgm:pt modelId="{23D8380D-7031-4056-9E58-1AC1A930746B}" type="parTrans" cxnId="{63EF3A40-7A63-4245-9A66-80EC35A3E650}">
      <dgm:prSet/>
      <dgm:spPr/>
      <dgm:t>
        <a:bodyPr/>
        <a:lstStyle/>
        <a:p>
          <a:endParaRPr lang="en-US"/>
        </a:p>
      </dgm:t>
    </dgm:pt>
    <dgm:pt modelId="{7A8A0BA7-998E-4D4B-A13C-384096A81857}" type="sibTrans" cxnId="{63EF3A40-7A63-4245-9A66-80EC35A3E650}">
      <dgm:prSet/>
      <dgm:spPr/>
      <dgm:t>
        <a:bodyPr/>
        <a:lstStyle/>
        <a:p>
          <a:endParaRPr lang="en-US"/>
        </a:p>
      </dgm:t>
    </dgm:pt>
    <dgm:pt modelId="{3BDEE5D4-BCB7-4256-A498-3EC010218EEA}">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DLA SDR/PQDR</a:t>
          </a:r>
          <a:r>
            <a:rPr lang="en-US" sz="1400" u="none">
              <a:solidFill>
                <a:srgbClr val="FFFFFF"/>
              </a:solidFill>
            </a:rPr>
            <a:t>:</a:t>
          </a:r>
          <a:r>
            <a:rPr lang="en-US" sz="1400" u="none">
              <a:solidFill>
                <a:schemeClr val="bg1"/>
              </a:solidFill>
            </a:rPr>
            <a:t>  Yes.  The entity that submitted the SDR or PQDR should provide this information up front as part of the initial SDR/PQDR submission</a:t>
          </a:r>
          <a:endParaRPr lang="en-US" sz="1400"/>
        </a:p>
      </dgm:t>
    </dgm:pt>
    <dgm:pt modelId="{642CA19A-7A05-46B7-8445-7D001B9066BF}" type="parTrans" cxnId="{148DF48E-0300-4D8B-ABF4-F11EB6936A75}">
      <dgm:prSet/>
      <dgm:spPr/>
      <dgm:t>
        <a:bodyPr/>
        <a:lstStyle/>
        <a:p>
          <a:endParaRPr lang="en-US"/>
        </a:p>
      </dgm:t>
    </dgm:pt>
    <dgm:pt modelId="{38CB3B47-1934-4501-9B58-B6D537763742}" type="sibTrans" cxnId="{148DF48E-0300-4D8B-ABF4-F11EB6936A75}">
      <dgm:prSet/>
      <dgm:spPr/>
      <dgm:t>
        <a:bodyPr/>
        <a:lstStyle/>
        <a:p>
          <a:endParaRPr lang="en-US"/>
        </a:p>
      </dgm:t>
    </dgm:pt>
    <dgm:pt modelId="{76550D29-38F6-45CA-983A-D5D40092B1D9}" type="pres">
      <dgm:prSet presAssocID="{ED6CC2B6-A777-44A5-9812-1AE7112E6DD1}" presName="linear" presStyleCnt="0">
        <dgm:presLayoutVars>
          <dgm:dir/>
          <dgm:resizeHandles val="exact"/>
        </dgm:presLayoutVars>
      </dgm:prSet>
      <dgm:spPr/>
    </dgm:pt>
    <dgm:pt modelId="{C083852A-102D-4691-8F0C-5E2A3A5781A3}" type="pres">
      <dgm:prSet presAssocID="{A96FC91D-090F-4BD0-B776-38906ADCEF2B}" presName="comp" presStyleCnt="0"/>
      <dgm:spPr/>
    </dgm:pt>
    <dgm:pt modelId="{F0F5A396-2DF5-497A-9C23-AAAE900E62A7}" type="pres">
      <dgm:prSet presAssocID="{A96FC91D-090F-4BD0-B776-38906ADCEF2B}" presName="box" presStyleLbl="node1" presStyleIdx="0" presStyleCnt="5" custScaleX="100000" custScaleY="120051" custLinFactNeighborX="1010" custLinFactNeighborY="22419"/>
      <dgm:spPr/>
    </dgm:pt>
    <dgm:pt modelId="{81E80C07-3A8E-4B62-959D-F7194CCD41D7}" type="pres">
      <dgm:prSet presAssocID="{A96FC91D-090F-4BD0-B776-38906ADCEF2B}" presName="img" presStyleLbl="fgImgPlace1" presStyleIdx="0" presStyleCnt="5" custScaleX="55556" custScaleY="115410" custLinFactNeighborX="140" custLinFactNeighborY="27111"/>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dgm:spPr>
    </dgm:pt>
    <dgm:pt modelId="{0E46D7A7-B0E1-4E85-B14C-B9C955903C52}" type="pres">
      <dgm:prSet presAssocID="{A96FC91D-090F-4BD0-B776-38906ADCEF2B}" presName="text" presStyleLbl="node1" presStyleIdx="0" presStyleCnt="5">
        <dgm:presLayoutVars>
          <dgm:bulletEnabled val="1"/>
        </dgm:presLayoutVars>
      </dgm:prSet>
      <dgm:spPr/>
    </dgm:pt>
    <dgm:pt modelId="{677AD89E-9AFA-4FBB-9842-DB9A77DFB4DD}" type="pres">
      <dgm:prSet presAssocID="{32C86F6B-C996-4354-BE93-988E39F3E00D}" presName="spacer" presStyleCnt="0"/>
      <dgm:spPr/>
    </dgm:pt>
    <dgm:pt modelId="{D39F4D9C-C0EC-4C20-A210-98B9F6DB7463}" type="pres">
      <dgm:prSet presAssocID="{824E2096-2F76-457B-8355-29B7B4EDC42E}" presName="comp" presStyleCnt="0"/>
      <dgm:spPr/>
    </dgm:pt>
    <dgm:pt modelId="{45E12C17-C7A4-45BC-849A-7CA97780865B}" type="pres">
      <dgm:prSet presAssocID="{824E2096-2F76-457B-8355-29B7B4EDC42E}" presName="box" presStyleLbl="node1" presStyleIdx="1" presStyleCnt="5" custScaleX="100000" custScaleY="102234" custLinFactNeighborY="17109"/>
      <dgm:spPr/>
    </dgm:pt>
    <dgm:pt modelId="{95D0F6C2-AED7-444A-946E-BF00A0233D7D}" type="pres">
      <dgm:prSet presAssocID="{824E2096-2F76-457B-8355-29B7B4EDC42E}" presName="img" presStyleLbl="fgImgPlace1" presStyleIdx="1" presStyleCnt="5" custScaleX="55556" custScaleY="127710" custLinFactNeighborX="-356" custLinFactNeighborY="19492"/>
      <dgm:spPr>
        <a:prstGeom prst="ellipse">
          <a:avLst/>
        </a:prstGeom>
        <a:blipFill>
          <a:blip xmlns:r="http://schemas.openxmlformats.org/officeDocument/2006/relationships" r:embed="rId2"/>
          <a:srcRect/>
          <a:stretch>
            <a:fillRect/>
          </a:stretch>
        </a:blipFill>
        <a:ln>
          <a:noFill/>
        </a:ln>
      </dgm:spPr>
    </dgm:pt>
    <dgm:pt modelId="{34DE58E8-B4F0-41FF-A593-C71B0A2E5DA2}" type="pres">
      <dgm:prSet presAssocID="{824E2096-2F76-457B-8355-29B7B4EDC42E}" presName="text" presStyleLbl="node1" presStyleIdx="1" presStyleCnt="5">
        <dgm:presLayoutVars>
          <dgm:bulletEnabled val="1"/>
        </dgm:presLayoutVars>
      </dgm:prSet>
      <dgm:spPr/>
    </dgm:pt>
    <dgm:pt modelId="{FFD6402E-DF1B-4534-9F4A-65CFAFF8B132}" type="pres">
      <dgm:prSet presAssocID="{FB5CEBB1-EBFF-4B1F-958D-0B0A29E2DBC3}" presName="spacer" presStyleCnt="0"/>
      <dgm:spPr/>
    </dgm:pt>
    <dgm:pt modelId="{BAA4FF45-8251-4F2D-8CBF-6BEAE1CBD87B}" type="pres">
      <dgm:prSet presAssocID="{7A92D68B-D12B-4806-B848-4A98DDE253E2}" presName="comp" presStyleCnt="0"/>
      <dgm:spPr/>
    </dgm:pt>
    <dgm:pt modelId="{5967865B-B1AE-4E9A-8A02-B2A2002BCAE0}" type="pres">
      <dgm:prSet presAssocID="{7A92D68B-D12B-4806-B848-4A98DDE253E2}" presName="box" presStyleLbl="node1" presStyleIdx="2" presStyleCnt="5" custScaleX="100000" custScaleY="105590" custLinFactNeighborY="13088"/>
      <dgm:spPr/>
    </dgm:pt>
    <dgm:pt modelId="{3F411829-E3AD-4046-B9D3-FC491BDBB746}" type="pres">
      <dgm:prSet presAssocID="{7A92D68B-D12B-4806-B848-4A98DDE253E2}" presName="img" presStyleLbl="fgImgPlace1" presStyleIdx="2" presStyleCnt="5" custScaleX="55556" custScaleY="128233" custLinFactNeighborX="-356" custLinFactNeighborY="12533"/>
      <dgm:spPr>
        <a:prstGeom prst="ellipse">
          <a:avLst/>
        </a:prstGeom>
        <a:blipFill>
          <a:blip xmlns:r="http://schemas.openxmlformats.org/officeDocument/2006/relationships" r:embed="rId3"/>
          <a:srcRect/>
          <a:stretch>
            <a:fillRect l="-6000" r="-6000"/>
          </a:stretch>
        </a:blipFill>
        <a:ln>
          <a:noFill/>
        </a:ln>
      </dgm:spPr>
    </dgm:pt>
    <dgm:pt modelId="{6CD195E5-EF02-42EF-A468-FCCF25DE9B66}" type="pres">
      <dgm:prSet presAssocID="{7A92D68B-D12B-4806-B848-4A98DDE253E2}" presName="text" presStyleLbl="node1" presStyleIdx="2" presStyleCnt="5">
        <dgm:presLayoutVars>
          <dgm:bulletEnabled val="1"/>
        </dgm:presLayoutVars>
      </dgm:prSet>
      <dgm:spPr/>
    </dgm:pt>
    <dgm:pt modelId="{004FEB04-2F75-406E-94A0-7C6B0E2D35A6}" type="pres">
      <dgm:prSet presAssocID="{0A801BCE-2977-4804-9576-5DF063D27C15}" presName="spacer" presStyleCnt="0"/>
      <dgm:spPr/>
    </dgm:pt>
    <dgm:pt modelId="{10909650-4774-4099-A67C-2E9409B43AAD}" type="pres">
      <dgm:prSet presAssocID="{7849D2D2-6ECC-41F6-BC01-5D50DB4D902C}" presName="comp" presStyleCnt="0"/>
      <dgm:spPr/>
    </dgm:pt>
    <dgm:pt modelId="{27B9D92E-D4EF-4B59-B82E-7493FE2AB217}" type="pres">
      <dgm:prSet presAssocID="{7849D2D2-6ECC-41F6-BC01-5D50DB4D902C}" presName="box" presStyleLbl="node1" presStyleIdx="3" presStyleCnt="5" custScaleX="100000" custScaleY="103395" custLinFactNeighborY="7874"/>
      <dgm:spPr/>
    </dgm:pt>
    <dgm:pt modelId="{6E4523E8-EC04-4E5F-9BFA-A8F47A696373}" type="pres">
      <dgm:prSet presAssocID="{7849D2D2-6ECC-41F6-BC01-5D50DB4D902C}" presName="img" presStyleLbl="fgImgPlace1" presStyleIdx="3" presStyleCnt="5" custScaleX="61111" custScaleY="115410" custLinFactNeighborX="-1580" custLinFactNeighborY="10645"/>
      <dgm:spPr>
        <a:prstGeom prst="ellipse">
          <a:avLst/>
        </a:prstGeom>
        <a:blipFill>
          <a:blip xmlns:r="http://schemas.openxmlformats.org/officeDocument/2006/relationships" r:embed="rId4"/>
          <a:srcRect/>
          <a:stretch>
            <a:fillRect t="-4000" b="-4000"/>
          </a:stretch>
        </a:blipFill>
        <a:ln>
          <a:noFill/>
        </a:ln>
      </dgm:spPr>
    </dgm:pt>
    <dgm:pt modelId="{3BCA1512-45CB-43C5-BBBF-4238F15AA922}" type="pres">
      <dgm:prSet presAssocID="{7849D2D2-6ECC-41F6-BC01-5D50DB4D902C}" presName="text" presStyleLbl="node1" presStyleIdx="3" presStyleCnt="5">
        <dgm:presLayoutVars>
          <dgm:bulletEnabled val="1"/>
        </dgm:presLayoutVars>
      </dgm:prSet>
      <dgm:spPr/>
    </dgm:pt>
    <dgm:pt modelId="{18D52559-3B83-4979-ABCD-C697B737B32C}" type="pres">
      <dgm:prSet presAssocID="{7A8A0BA7-998E-4D4B-A13C-384096A81857}" presName="spacer" presStyleCnt="0"/>
      <dgm:spPr/>
    </dgm:pt>
    <dgm:pt modelId="{EFCCE9D8-FD1A-420D-9245-566B799BD703}" type="pres">
      <dgm:prSet presAssocID="{3BDEE5D4-BCB7-4256-A498-3EC010218EEA}" presName="comp" presStyleCnt="0"/>
      <dgm:spPr/>
    </dgm:pt>
    <dgm:pt modelId="{F078C9BA-0DA3-42E4-84A5-81950581CA4A}" type="pres">
      <dgm:prSet presAssocID="{3BDEE5D4-BCB7-4256-A498-3EC010218EEA}" presName="box" presStyleLbl="node1" presStyleIdx="4" presStyleCnt="5" custScaleX="100000" custScaleY="88034" custLinFactNeighborY="30367"/>
      <dgm:spPr/>
    </dgm:pt>
    <dgm:pt modelId="{2F08927B-B60A-425B-8ADC-800B4296F8E7}" type="pres">
      <dgm:prSet presAssocID="{3BDEE5D4-BCB7-4256-A498-3EC010218EEA}" presName="img" presStyleLbl="fgImgPlace1" presStyleIdx="4" presStyleCnt="5" custScaleX="74870" custScaleY="84710" custLinFactNeighborX="-859"/>
      <dgm:spPr>
        <a:blipFill rotWithShape="1">
          <a:blip xmlns:r="http://schemas.openxmlformats.org/officeDocument/2006/relationships" r:embed="rId5"/>
          <a:srcRect/>
          <a:stretch>
            <a:fillRect t="-4000" b="-4000"/>
          </a:stretch>
        </a:blipFill>
        <a:ln>
          <a:noFill/>
        </a:ln>
      </dgm:spPr>
    </dgm:pt>
    <dgm:pt modelId="{132B128F-3D8A-47F2-A6BA-4F8308235A52}" type="pres">
      <dgm:prSet presAssocID="{3BDEE5D4-BCB7-4256-A498-3EC010218EEA}" presName="text" presStyleLbl="node1" presStyleIdx="4" presStyleCnt="5">
        <dgm:presLayoutVars>
          <dgm:bulletEnabled val="1"/>
        </dgm:presLayoutVars>
      </dgm:prSet>
      <dgm:spPr/>
    </dgm:pt>
  </dgm:ptLst>
  <dgm:cxnLst>
    <dgm:cxn modelId="{C4191037-AE67-4853-8110-17D574321577}" type="presOf" srcId="{824E2096-2F76-457B-8355-29B7B4EDC42E}" destId="{45E12C17-C7A4-45BC-849A-7CA97780865B}" srcOrd="0" destOrd="0" presId="urn:microsoft.com/office/officeart/2005/8/layout/vList4"/>
    <dgm:cxn modelId="{63EF3A40-7A63-4245-9A66-80EC35A3E650}" srcId="{ED6CC2B6-A777-44A5-9812-1AE7112E6DD1}" destId="{7849D2D2-6ECC-41F6-BC01-5D50DB4D902C}" srcOrd="3" destOrd="0" parTransId="{23D8380D-7031-4056-9E58-1AC1A930746B}" sibTransId="{7A8A0BA7-998E-4D4B-A13C-384096A81857}"/>
    <dgm:cxn modelId="{766CDE40-7FA8-4DBB-969D-62865759C79C}" type="presOf" srcId="{3BDEE5D4-BCB7-4256-A498-3EC010218EEA}" destId="{132B128F-3D8A-47F2-A6BA-4F8308235A52}" srcOrd="1" destOrd="0" presId="urn:microsoft.com/office/officeart/2005/8/layout/vList4"/>
    <dgm:cxn modelId="{6E173564-B0FF-46FF-8BEB-513E72771673}" type="presOf" srcId="{7849D2D2-6ECC-41F6-BC01-5D50DB4D902C}" destId="{3BCA1512-45CB-43C5-BBBF-4238F15AA922}" srcOrd="1" destOrd="0" presId="urn:microsoft.com/office/officeart/2005/8/layout/vList4"/>
    <dgm:cxn modelId="{C919A167-19A1-4CA9-9244-7DCC7F516DB3}" type="presOf" srcId="{824E2096-2F76-457B-8355-29B7B4EDC42E}" destId="{34DE58E8-B4F0-41FF-A593-C71B0A2E5DA2}" srcOrd="1" destOrd="0" presId="urn:microsoft.com/office/officeart/2005/8/layout/vList4"/>
    <dgm:cxn modelId="{86C92A73-13C3-42D6-A11C-7AAE35C2AD7B}" srcId="{ED6CC2B6-A777-44A5-9812-1AE7112E6DD1}" destId="{7A92D68B-D12B-4806-B848-4A98DDE253E2}" srcOrd="2" destOrd="0" parTransId="{4A1E2A2D-3857-4BBE-888F-09EBD67922DD}" sibTransId="{0A801BCE-2977-4804-9576-5DF063D27C15}"/>
    <dgm:cxn modelId="{8CA49056-CD99-427D-87A5-F419CFA15D30}" type="presOf" srcId="{7A92D68B-D12B-4806-B848-4A98DDE253E2}" destId="{6CD195E5-EF02-42EF-A468-FCCF25DE9B66}" srcOrd="1" destOrd="0" presId="urn:microsoft.com/office/officeart/2005/8/layout/vList4"/>
    <dgm:cxn modelId="{EBE6D477-5BF7-4886-B11D-E58C060F3474}" srcId="{ED6CC2B6-A777-44A5-9812-1AE7112E6DD1}" destId="{A96FC91D-090F-4BD0-B776-38906ADCEF2B}" srcOrd="0" destOrd="0" parTransId="{8331E70A-5EEE-4916-B4B3-543EE20D23DA}" sibTransId="{32C86F6B-C996-4354-BE93-988E39F3E00D}"/>
    <dgm:cxn modelId="{389D3F7D-2B3B-413C-A5B7-D46BB9896449}" type="presOf" srcId="{ED6CC2B6-A777-44A5-9812-1AE7112E6DD1}" destId="{76550D29-38F6-45CA-983A-D5D40092B1D9}" srcOrd="0" destOrd="0" presId="urn:microsoft.com/office/officeart/2005/8/layout/vList4"/>
    <dgm:cxn modelId="{0E5B3A86-2087-483B-847C-BBF337B353EE}" type="presOf" srcId="{3BDEE5D4-BCB7-4256-A498-3EC010218EEA}" destId="{F078C9BA-0DA3-42E4-84A5-81950581CA4A}" srcOrd="0" destOrd="0" presId="urn:microsoft.com/office/officeart/2005/8/layout/vList4"/>
    <dgm:cxn modelId="{A80A8E88-3F9C-465E-870C-46889A02330E}" type="presOf" srcId="{7849D2D2-6ECC-41F6-BC01-5D50DB4D902C}" destId="{27B9D92E-D4EF-4B59-B82E-7493FE2AB217}" srcOrd="0" destOrd="0" presId="urn:microsoft.com/office/officeart/2005/8/layout/vList4"/>
    <dgm:cxn modelId="{3B027C89-35EC-4597-8291-3C1C6E2D7946}" type="presOf" srcId="{7A92D68B-D12B-4806-B848-4A98DDE253E2}" destId="{5967865B-B1AE-4E9A-8A02-B2A2002BCAE0}" srcOrd="0" destOrd="0" presId="urn:microsoft.com/office/officeart/2005/8/layout/vList4"/>
    <dgm:cxn modelId="{148DF48E-0300-4D8B-ABF4-F11EB6936A75}" srcId="{ED6CC2B6-A777-44A5-9812-1AE7112E6DD1}" destId="{3BDEE5D4-BCB7-4256-A498-3EC010218EEA}" srcOrd="4" destOrd="0" parTransId="{642CA19A-7A05-46B7-8445-7D001B9066BF}" sibTransId="{38CB3B47-1934-4501-9B58-B6D537763742}"/>
    <dgm:cxn modelId="{7000D899-256D-410A-88F5-89AE594A60AB}" type="presOf" srcId="{3E340985-B52F-4FE9-A4B7-F0425978B683}" destId="{45E12C17-C7A4-45BC-849A-7CA97780865B}" srcOrd="0" destOrd="1" presId="urn:microsoft.com/office/officeart/2005/8/layout/vList4"/>
    <dgm:cxn modelId="{D25185A0-4ADE-46B8-AE84-F755EADB74A1}" type="presOf" srcId="{3E340985-B52F-4FE9-A4B7-F0425978B683}" destId="{34DE58E8-B4F0-41FF-A593-C71B0A2E5DA2}" srcOrd="1" destOrd="1" presId="urn:microsoft.com/office/officeart/2005/8/layout/vList4"/>
    <dgm:cxn modelId="{9621CDAA-A33D-4D0B-BC70-81F1F15EC718}" type="presOf" srcId="{A96FC91D-090F-4BD0-B776-38906ADCEF2B}" destId="{F0F5A396-2DF5-497A-9C23-AAAE900E62A7}" srcOrd="0" destOrd="0" presId="urn:microsoft.com/office/officeart/2005/8/layout/vList4"/>
    <dgm:cxn modelId="{FAD09BB0-5A27-4C53-908B-8E3A0B70DAC5}" srcId="{824E2096-2F76-457B-8355-29B7B4EDC42E}" destId="{3E340985-B52F-4FE9-A4B7-F0425978B683}" srcOrd="0" destOrd="0" parTransId="{E8CE3869-A729-4220-986F-F45E51B9396F}" sibTransId="{8C1822F7-CE88-4274-BBC2-759049FF0482}"/>
    <dgm:cxn modelId="{32DC64C8-00DB-4D42-B710-6FEEAB633A13}" srcId="{ED6CC2B6-A777-44A5-9812-1AE7112E6DD1}" destId="{824E2096-2F76-457B-8355-29B7B4EDC42E}" srcOrd="1" destOrd="0" parTransId="{E95F9649-464A-4316-BA73-82D373DE907F}" sibTransId="{FB5CEBB1-EBFF-4B1F-958D-0B0A29E2DBC3}"/>
    <dgm:cxn modelId="{A6CF25F5-0C23-49F7-84F9-1C428EECB785}" type="presOf" srcId="{A96FC91D-090F-4BD0-B776-38906ADCEF2B}" destId="{0E46D7A7-B0E1-4E85-B14C-B9C955903C52}" srcOrd="1" destOrd="0" presId="urn:microsoft.com/office/officeart/2005/8/layout/vList4"/>
    <dgm:cxn modelId="{18952A88-D498-408B-9A8F-FE90C655D968}" type="presParOf" srcId="{76550D29-38F6-45CA-983A-D5D40092B1D9}" destId="{C083852A-102D-4691-8F0C-5E2A3A5781A3}" srcOrd="0" destOrd="0" presId="urn:microsoft.com/office/officeart/2005/8/layout/vList4"/>
    <dgm:cxn modelId="{4DB282F6-C764-4941-B4AE-0389DBF77C2A}" type="presParOf" srcId="{C083852A-102D-4691-8F0C-5E2A3A5781A3}" destId="{F0F5A396-2DF5-497A-9C23-AAAE900E62A7}" srcOrd="0" destOrd="0" presId="urn:microsoft.com/office/officeart/2005/8/layout/vList4"/>
    <dgm:cxn modelId="{624E07AA-0447-4A81-8540-16461E6E96F5}" type="presParOf" srcId="{C083852A-102D-4691-8F0C-5E2A3A5781A3}" destId="{81E80C07-3A8E-4B62-959D-F7194CCD41D7}" srcOrd="1" destOrd="0" presId="urn:microsoft.com/office/officeart/2005/8/layout/vList4"/>
    <dgm:cxn modelId="{D3B6F221-3DE4-449A-A539-D2334BFFC35C}" type="presParOf" srcId="{C083852A-102D-4691-8F0C-5E2A3A5781A3}" destId="{0E46D7A7-B0E1-4E85-B14C-B9C955903C52}" srcOrd="2" destOrd="0" presId="urn:microsoft.com/office/officeart/2005/8/layout/vList4"/>
    <dgm:cxn modelId="{6A75A082-01B0-4931-9876-EA4EEFCEE943}" type="presParOf" srcId="{76550D29-38F6-45CA-983A-D5D40092B1D9}" destId="{677AD89E-9AFA-4FBB-9842-DB9A77DFB4DD}" srcOrd="1" destOrd="0" presId="urn:microsoft.com/office/officeart/2005/8/layout/vList4"/>
    <dgm:cxn modelId="{2DA1E3BC-C568-48FE-8557-C31966BDF098}" type="presParOf" srcId="{76550D29-38F6-45CA-983A-D5D40092B1D9}" destId="{D39F4D9C-C0EC-4C20-A210-98B9F6DB7463}" srcOrd="2" destOrd="0" presId="urn:microsoft.com/office/officeart/2005/8/layout/vList4"/>
    <dgm:cxn modelId="{B0B3D06E-8582-4344-83A5-08B13A2AF677}" type="presParOf" srcId="{D39F4D9C-C0EC-4C20-A210-98B9F6DB7463}" destId="{45E12C17-C7A4-45BC-849A-7CA97780865B}" srcOrd="0" destOrd="0" presId="urn:microsoft.com/office/officeart/2005/8/layout/vList4"/>
    <dgm:cxn modelId="{F2759E70-1FA6-4362-8ACA-07E9A2B64978}" type="presParOf" srcId="{D39F4D9C-C0EC-4C20-A210-98B9F6DB7463}" destId="{95D0F6C2-AED7-444A-946E-BF00A0233D7D}" srcOrd="1" destOrd="0" presId="urn:microsoft.com/office/officeart/2005/8/layout/vList4"/>
    <dgm:cxn modelId="{B7E6A2DD-B06A-4F7D-95CB-78738F6E65C8}" type="presParOf" srcId="{D39F4D9C-C0EC-4C20-A210-98B9F6DB7463}" destId="{34DE58E8-B4F0-41FF-A593-C71B0A2E5DA2}" srcOrd="2" destOrd="0" presId="urn:microsoft.com/office/officeart/2005/8/layout/vList4"/>
    <dgm:cxn modelId="{E263C750-CEC3-4E0C-9156-2C51687C8805}" type="presParOf" srcId="{76550D29-38F6-45CA-983A-D5D40092B1D9}" destId="{FFD6402E-DF1B-4534-9F4A-65CFAFF8B132}" srcOrd="3" destOrd="0" presId="urn:microsoft.com/office/officeart/2005/8/layout/vList4"/>
    <dgm:cxn modelId="{EC3C7180-FBED-4571-A0BB-EE51E4109CC6}" type="presParOf" srcId="{76550D29-38F6-45CA-983A-D5D40092B1D9}" destId="{BAA4FF45-8251-4F2D-8CBF-6BEAE1CBD87B}" srcOrd="4" destOrd="0" presId="urn:microsoft.com/office/officeart/2005/8/layout/vList4"/>
    <dgm:cxn modelId="{8AA181C9-B8C1-475C-8B36-0B63CDC72F8B}" type="presParOf" srcId="{BAA4FF45-8251-4F2D-8CBF-6BEAE1CBD87B}" destId="{5967865B-B1AE-4E9A-8A02-B2A2002BCAE0}" srcOrd="0" destOrd="0" presId="urn:microsoft.com/office/officeart/2005/8/layout/vList4"/>
    <dgm:cxn modelId="{6A426007-C7B4-456B-8092-2C12E7EFC452}" type="presParOf" srcId="{BAA4FF45-8251-4F2D-8CBF-6BEAE1CBD87B}" destId="{3F411829-E3AD-4046-B9D3-FC491BDBB746}" srcOrd="1" destOrd="0" presId="urn:microsoft.com/office/officeart/2005/8/layout/vList4"/>
    <dgm:cxn modelId="{EAB54DBC-78A4-4910-8E1B-CB9F5FA71FA4}" type="presParOf" srcId="{BAA4FF45-8251-4F2D-8CBF-6BEAE1CBD87B}" destId="{6CD195E5-EF02-42EF-A468-FCCF25DE9B66}" srcOrd="2" destOrd="0" presId="urn:microsoft.com/office/officeart/2005/8/layout/vList4"/>
    <dgm:cxn modelId="{81B10306-2F24-44C6-B0AF-5F8A30AE080B}" type="presParOf" srcId="{76550D29-38F6-45CA-983A-D5D40092B1D9}" destId="{004FEB04-2F75-406E-94A0-7C6B0E2D35A6}" srcOrd="5" destOrd="0" presId="urn:microsoft.com/office/officeart/2005/8/layout/vList4"/>
    <dgm:cxn modelId="{108D5B0E-F170-457E-A843-B62744FF6848}" type="presParOf" srcId="{76550D29-38F6-45CA-983A-D5D40092B1D9}" destId="{10909650-4774-4099-A67C-2E9409B43AAD}" srcOrd="6" destOrd="0" presId="urn:microsoft.com/office/officeart/2005/8/layout/vList4"/>
    <dgm:cxn modelId="{12B79A52-4B55-4675-AF32-C6E308EA90F4}" type="presParOf" srcId="{10909650-4774-4099-A67C-2E9409B43AAD}" destId="{27B9D92E-D4EF-4B59-B82E-7493FE2AB217}" srcOrd="0" destOrd="0" presId="urn:microsoft.com/office/officeart/2005/8/layout/vList4"/>
    <dgm:cxn modelId="{DBECE170-8241-44E7-9581-4E506D5E59D4}" type="presParOf" srcId="{10909650-4774-4099-A67C-2E9409B43AAD}" destId="{6E4523E8-EC04-4E5F-9BFA-A8F47A696373}" srcOrd="1" destOrd="0" presId="urn:microsoft.com/office/officeart/2005/8/layout/vList4"/>
    <dgm:cxn modelId="{A29E8C76-10F1-4EA6-BC5B-C4804FA47865}" type="presParOf" srcId="{10909650-4774-4099-A67C-2E9409B43AAD}" destId="{3BCA1512-45CB-43C5-BBBF-4238F15AA922}" srcOrd="2" destOrd="0" presId="urn:microsoft.com/office/officeart/2005/8/layout/vList4"/>
    <dgm:cxn modelId="{CC14603C-3ED9-4B82-8B2D-BC1429C0037A}" type="presParOf" srcId="{76550D29-38F6-45CA-983A-D5D40092B1D9}" destId="{18D52559-3B83-4979-ABCD-C697B737B32C}" srcOrd="7" destOrd="0" presId="urn:microsoft.com/office/officeart/2005/8/layout/vList4"/>
    <dgm:cxn modelId="{ACFDCA16-6EEC-433B-BE06-4777138B8C89}" type="presParOf" srcId="{76550D29-38F6-45CA-983A-D5D40092B1D9}" destId="{EFCCE9D8-FD1A-420D-9245-566B799BD703}" srcOrd="8" destOrd="0" presId="urn:microsoft.com/office/officeart/2005/8/layout/vList4"/>
    <dgm:cxn modelId="{17310451-ED32-4909-BA6A-871D4B9CA519}" type="presParOf" srcId="{EFCCE9D8-FD1A-420D-9245-566B799BD703}" destId="{F078C9BA-0DA3-42E4-84A5-81950581CA4A}" srcOrd="0" destOrd="0" presId="urn:microsoft.com/office/officeart/2005/8/layout/vList4"/>
    <dgm:cxn modelId="{AFE3D82E-4DB7-4196-B3B8-68DE26614522}" type="presParOf" srcId="{EFCCE9D8-FD1A-420D-9245-566B799BD703}" destId="{2F08927B-B60A-425B-8ADC-800B4296F8E7}" srcOrd="1" destOrd="0" presId="urn:microsoft.com/office/officeart/2005/8/layout/vList4"/>
    <dgm:cxn modelId="{28159C7D-1D10-4B38-A432-A5440967AB7D}" type="presParOf" srcId="{EFCCE9D8-FD1A-420D-9245-566B799BD703}" destId="{132B128F-3D8A-47F2-A6BA-4F8308235A52}"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CC2B6-A777-44A5-9812-1AE7112E6DD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A96FC91D-090F-4BD0-B776-38906ADCEF2B}">
      <dgm:prSet phldrT="[Text]" custT="1"/>
      <dgm:spPr>
        <a:solidFill>
          <a:srgbClr val="0076A3"/>
        </a:solidFill>
        <a:effectLst/>
      </dgm:spPr>
      <dgm:t>
        <a:bodyPr/>
        <a:lstStyle/>
        <a:p>
          <a:r>
            <a:rPr lang="en-US" sz="1400" i="1" u="sng">
              <a:solidFill>
                <a:schemeClr val="accent4"/>
              </a:solidFill>
            </a:rPr>
            <a:t>Army PQDR Community</a:t>
          </a:r>
          <a:r>
            <a:rPr lang="en-US" sz="1400" i="1"/>
            <a:t>:  Given DLA had requested the material for the PQDR investigation, then DLA should pay for its return.</a:t>
          </a:r>
          <a:endParaRPr lang="en-US" sz="1400"/>
        </a:p>
        <a:p>
          <a:r>
            <a:rPr lang="en-US" sz="1400" u="sng">
              <a:solidFill>
                <a:schemeClr val="accent4"/>
              </a:solidFill>
            </a:rPr>
            <a:t>USASAC (FMS SDRs)</a:t>
          </a:r>
          <a:r>
            <a:rPr lang="en-US" sz="1400" u="none">
              <a:solidFill>
                <a:srgbClr val="FFFFFF"/>
              </a:solidFill>
            </a:rPr>
            <a:t>: </a:t>
          </a:r>
          <a:r>
            <a:rPr lang="en-US" sz="1400"/>
            <a:t> FMS uses transportation reimbursements (information attached). According to the attachment- Reimbursements to the FMS customer will be paid from the FMS Transportation Account (L009) and PC&amp;H Account (L081).</a:t>
          </a:r>
          <a:endParaRPr lang="en-US" sz="1600" b="0">
            <a:solidFill>
              <a:srgbClr val="CBAE62"/>
            </a:solidFill>
          </a:endParaRPr>
        </a:p>
      </dgm:t>
    </dgm:pt>
    <dgm:pt modelId="{8331E70A-5EEE-4916-B4B3-543EE20D23DA}" type="parTrans" cxnId="{EBE6D477-5BF7-4886-B11D-E58C060F3474}">
      <dgm:prSet/>
      <dgm:spPr/>
      <dgm:t>
        <a:bodyPr/>
        <a:lstStyle/>
        <a:p>
          <a:endParaRPr lang="en-US"/>
        </a:p>
      </dgm:t>
    </dgm:pt>
    <dgm:pt modelId="{32C86F6B-C996-4354-BE93-988E39F3E00D}" type="sibTrans" cxnId="{EBE6D477-5BF7-4886-B11D-E58C060F3474}">
      <dgm:prSet/>
      <dgm:spPr/>
      <dgm:t>
        <a:bodyPr/>
        <a:lstStyle/>
        <a:p>
          <a:endParaRPr lang="en-US"/>
        </a:p>
      </dgm:t>
    </dgm:pt>
    <dgm:pt modelId="{7A92D68B-D12B-4806-B848-4A98DDE253E2}">
      <dgm:prSet phldrT="[Text]" custT="1"/>
      <dgm:spPr>
        <a:solidFill>
          <a:srgbClr val="0076A3"/>
        </a:solidFill>
        <a:effectLst/>
      </dgm:spPr>
      <dgm:t>
        <a:bodyPr/>
        <a:lstStyle/>
        <a:p>
          <a:r>
            <a:rPr lang="en-US" sz="1400" u="sng">
              <a:solidFill>
                <a:schemeClr val="accent4"/>
              </a:solidFill>
            </a:rPr>
            <a:t>Navy SDR/PQDR</a:t>
          </a:r>
          <a:r>
            <a:rPr lang="en-US" sz="1400" u="none">
              <a:solidFill>
                <a:srgbClr val="FFFFFF"/>
              </a:solidFill>
            </a:rPr>
            <a:t>:</a:t>
          </a:r>
          <a:r>
            <a:rPr lang="en-US" sz="1400" u="none">
              <a:solidFill>
                <a:srgbClr val="002060"/>
              </a:solidFill>
            </a:rPr>
            <a:t>  </a:t>
          </a:r>
          <a:r>
            <a:rPr lang="en-US" sz="1400"/>
            <a:t>If the Action Point determines they are not the crediting activity agrees there is a discrepancy and requests the exhibit for repair or replacement, the Action Point will handle the shipping charges to receive the exhibit, to ship exhibit to/from the vendor, and to ship the exhibit back upon Originators request. </a:t>
          </a:r>
          <a:endParaRPr lang="en-US" sz="1600">
            <a:solidFill>
              <a:srgbClr val="CBAE62"/>
            </a:solidFill>
          </a:endParaRPr>
        </a:p>
      </dgm:t>
    </dgm:pt>
    <dgm:pt modelId="{4A1E2A2D-3857-4BBE-888F-09EBD67922DD}" type="parTrans" cxnId="{86C92A73-13C3-42D6-A11C-7AAE35C2AD7B}">
      <dgm:prSet/>
      <dgm:spPr/>
      <dgm:t>
        <a:bodyPr/>
        <a:lstStyle/>
        <a:p>
          <a:endParaRPr lang="en-US"/>
        </a:p>
      </dgm:t>
    </dgm:pt>
    <dgm:pt modelId="{0A801BCE-2977-4804-9576-5DF063D27C15}" type="sibTrans" cxnId="{86C92A73-13C3-42D6-A11C-7AAE35C2AD7B}">
      <dgm:prSet/>
      <dgm:spPr/>
      <dgm:t>
        <a:bodyPr/>
        <a:lstStyle/>
        <a:p>
          <a:endParaRPr lang="en-US"/>
        </a:p>
      </dgm:t>
    </dgm:pt>
    <dgm:pt modelId="{824E2096-2F76-457B-8355-29B7B4EDC42E}">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Marine Corps PQDR</a:t>
          </a:r>
          <a:r>
            <a:rPr lang="en-US" sz="1400" u="none">
              <a:solidFill>
                <a:srgbClr val="FFFFFF"/>
              </a:solidFill>
            </a:rPr>
            <a:t>:  </a:t>
          </a:r>
          <a:r>
            <a:rPr lang="en-US" sz="1400"/>
            <a:t>Source of supply or the person who made error.  User fault Vs. Manufacturer</a:t>
          </a:r>
          <a:endParaRPr lang="en-US" sz="1600">
            <a:solidFill>
              <a:srgbClr val="CBAE62"/>
            </a:solidFill>
          </a:endParaRPr>
        </a:p>
      </dgm:t>
    </dgm:pt>
    <dgm:pt modelId="{FB5CEBB1-EBFF-4B1F-958D-0B0A29E2DBC3}" type="sibTrans" cxnId="{32DC64C8-00DB-4D42-B710-6FEEAB633A13}">
      <dgm:prSet/>
      <dgm:spPr/>
      <dgm:t>
        <a:bodyPr/>
        <a:lstStyle/>
        <a:p>
          <a:endParaRPr lang="en-US"/>
        </a:p>
      </dgm:t>
    </dgm:pt>
    <dgm:pt modelId="{E95F9649-464A-4316-BA73-82D373DE907F}" type="parTrans" cxnId="{32DC64C8-00DB-4D42-B710-6FEEAB633A13}">
      <dgm:prSet/>
      <dgm:spPr/>
      <dgm:t>
        <a:bodyPr/>
        <a:lstStyle/>
        <a:p>
          <a:endParaRPr lang="en-US"/>
        </a:p>
      </dgm:t>
    </dgm:pt>
    <dgm:pt modelId="{3E340985-B52F-4FE9-A4B7-F0425978B683}">
      <dgm:prSet custT="1"/>
      <dgm:spPr>
        <a:solidFill>
          <a:srgbClr val="0076A3"/>
        </a:solidFill>
        <a:effectLst>
          <a:glow rad="63500">
            <a:schemeClr val="accent6">
              <a:satMod val="175000"/>
            </a:schemeClr>
          </a:glow>
        </a:effectLst>
      </dgm:spPr>
      <dgm:t>
        <a:bodyPr/>
        <a:lstStyle/>
        <a:p>
          <a:endParaRPr lang="en-US" sz="1400"/>
        </a:p>
      </dgm:t>
    </dgm:pt>
    <dgm:pt modelId="{8C1822F7-CE88-4274-BBC2-759049FF0482}" type="sibTrans" cxnId="{FAD09BB0-5A27-4C53-908B-8E3A0B70DAC5}">
      <dgm:prSet/>
      <dgm:spPr/>
      <dgm:t>
        <a:bodyPr/>
        <a:lstStyle/>
        <a:p>
          <a:endParaRPr lang="en-US"/>
        </a:p>
      </dgm:t>
    </dgm:pt>
    <dgm:pt modelId="{E8CE3869-A729-4220-986F-F45E51B9396F}" type="parTrans" cxnId="{FAD09BB0-5A27-4C53-908B-8E3A0B70DAC5}">
      <dgm:prSet/>
      <dgm:spPr/>
      <dgm:t>
        <a:bodyPr/>
        <a:lstStyle/>
        <a:p>
          <a:endParaRPr lang="en-US"/>
        </a:p>
      </dgm:t>
    </dgm:pt>
    <dgm:pt modelId="{7849D2D2-6ECC-41F6-BC01-5D50DB4D902C}">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Air Force SDR</a:t>
          </a:r>
          <a:r>
            <a:rPr lang="en-US" sz="1400" u="none">
              <a:solidFill>
                <a:srgbClr val="FFFFFF"/>
              </a:solidFill>
            </a:rPr>
            <a:t>:  </a:t>
          </a:r>
          <a:r>
            <a:rPr lang="en-US" sz="1400"/>
            <a:t>After the investigation as mentioned in question 1.A, the responsible and/or at fault party should be responsible to pay for the return shipping..</a:t>
          </a:r>
        </a:p>
      </dgm:t>
    </dgm:pt>
    <dgm:pt modelId="{23D8380D-7031-4056-9E58-1AC1A930746B}" type="parTrans" cxnId="{63EF3A40-7A63-4245-9A66-80EC35A3E650}">
      <dgm:prSet/>
      <dgm:spPr/>
      <dgm:t>
        <a:bodyPr/>
        <a:lstStyle/>
        <a:p>
          <a:endParaRPr lang="en-US"/>
        </a:p>
      </dgm:t>
    </dgm:pt>
    <dgm:pt modelId="{7A8A0BA7-998E-4D4B-A13C-384096A81857}" type="sibTrans" cxnId="{63EF3A40-7A63-4245-9A66-80EC35A3E650}">
      <dgm:prSet/>
      <dgm:spPr/>
      <dgm:t>
        <a:bodyPr/>
        <a:lstStyle/>
        <a:p>
          <a:endParaRPr lang="en-US"/>
        </a:p>
      </dgm:t>
    </dgm:pt>
    <dgm:pt modelId="{3BDEE5D4-BCB7-4256-A498-3EC010218EEA}">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DLA SDR/PQDR</a:t>
          </a:r>
          <a:r>
            <a:rPr lang="en-US" sz="1400" u="none">
              <a:solidFill>
                <a:srgbClr val="FFFFFF"/>
              </a:solidFill>
            </a:rPr>
            <a:t>: </a:t>
          </a:r>
          <a:r>
            <a:rPr lang="en-US" sz="1400" u="none">
              <a:solidFill>
                <a:schemeClr val="bg1"/>
              </a:solidFill>
            </a:rPr>
            <a:t> This should be dependent on who was responsible for the defect.</a:t>
          </a:r>
          <a:endParaRPr lang="en-US" sz="1400"/>
        </a:p>
      </dgm:t>
    </dgm:pt>
    <dgm:pt modelId="{642CA19A-7A05-46B7-8445-7D001B9066BF}" type="parTrans" cxnId="{148DF48E-0300-4D8B-ABF4-F11EB6936A75}">
      <dgm:prSet/>
      <dgm:spPr/>
      <dgm:t>
        <a:bodyPr/>
        <a:lstStyle/>
        <a:p>
          <a:endParaRPr lang="en-US"/>
        </a:p>
      </dgm:t>
    </dgm:pt>
    <dgm:pt modelId="{38CB3B47-1934-4501-9B58-B6D537763742}" type="sibTrans" cxnId="{148DF48E-0300-4D8B-ABF4-F11EB6936A75}">
      <dgm:prSet/>
      <dgm:spPr/>
      <dgm:t>
        <a:bodyPr/>
        <a:lstStyle/>
        <a:p>
          <a:endParaRPr lang="en-US"/>
        </a:p>
      </dgm:t>
    </dgm:pt>
    <dgm:pt modelId="{76550D29-38F6-45CA-983A-D5D40092B1D9}" type="pres">
      <dgm:prSet presAssocID="{ED6CC2B6-A777-44A5-9812-1AE7112E6DD1}" presName="linear" presStyleCnt="0">
        <dgm:presLayoutVars>
          <dgm:dir/>
          <dgm:resizeHandles val="exact"/>
        </dgm:presLayoutVars>
      </dgm:prSet>
      <dgm:spPr/>
    </dgm:pt>
    <dgm:pt modelId="{C083852A-102D-4691-8F0C-5E2A3A5781A3}" type="pres">
      <dgm:prSet presAssocID="{A96FC91D-090F-4BD0-B776-38906ADCEF2B}" presName="comp" presStyleCnt="0"/>
      <dgm:spPr/>
    </dgm:pt>
    <dgm:pt modelId="{F0F5A396-2DF5-497A-9C23-AAAE900E62A7}" type="pres">
      <dgm:prSet presAssocID="{A96FC91D-090F-4BD0-B776-38906ADCEF2B}" presName="box" presStyleLbl="node1" presStyleIdx="0" presStyleCnt="5" custScaleX="100000" custScaleY="142561" custLinFactNeighborX="1010" custLinFactNeighborY="22419"/>
      <dgm:spPr/>
    </dgm:pt>
    <dgm:pt modelId="{81E80C07-3A8E-4B62-959D-F7194CCD41D7}" type="pres">
      <dgm:prSet presAssocID="{A96FC91D-090F-4BD0-B776-38906ADCEF2B}" presName="img" presStyleLbl="fgImgPlace1" presStyleIdx="0" presStyleCnt="5" custScaleX="55556" custScaleY="115410" custLinFactNeighborX="140" custLinFactNeighborY="27111"/>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dgm:spPr>
    </dgm:pt>
    <dgm:pt modelId="{0E46D7A7-B0E1-4E85-B14C-B9C955903C52}" type="pres">
      <dgm:prSet presAssocID="{A96FC91D-090F-4BD0-B776-38906ADCEF2B}" presName="text" presStyleLbl="node1" presStyleIdx="0" presStyleCnt="5">
        <dgm:presLayoutVars>
          <dgm:bulletEnabled val="1"/>
        </dgm:presLayoutVars>
      </dgm:prSet>
      <dgm:spPr/>
    </dgm:pt>
    <dgm:pt modelId="{677AD89E-9AFA-4FBB-9842-DB9A77DFB4DD}" type="pres">
      <dgm:prSet presAssocID="{32C86F6B-C996-4354-BE93-988E39F3E00D}" presName="spacer" presStyleCnt="0"/>
      <dgm:spPr/>
    </dgm:pt>
    <dgm:pt modelId="{D39F4D9C-C0EC-4C20-A210-98B9F6DB7463}" type="pres">
      <dgm:prSet presAssocID="{824E2096-2F76-457B-8355-29B7B4EDC42E}" presName="comp" presStyleCnt="0"/>
      <dgm:spPr/>
    </dgm:pt>
    <dgm:pt modelId="{45E12C17-C7A4-45BC-849A-7CA97780865B}" type="pres">
      <dgm:prSet presAssocID="{824E2096-2F76-457B-8355-29B7B4EDC42E}" presName="box" presStyleLbl="node1" presStyleIdx="1" presStyleCnt="5" custScaleX="100000" custScaleY="102234" custLinFactNeighborY="17109"/>
      <dgm:spPr/>
    </dgm:pt>
    <dgm:pt modelId="{95D0F6C2-AED7-444A-946E-BF00A0233D7D}" type="pres">
      <dgm:prSet presAssocID="{824E2096-2F76-457B-8355-29B7B4EDC42E}" presName="img" presStyleLbl="fgImgPlace1" presStyleIdx="1" presStyleCnt="5" custScaleX="55556" custScaleY="127710" custLinFactNeighborX="-356" custLinFactNeighborY="19492"/>
      <dgm:spPr>
        <a:prstGeom prst="ellipse">
          <a:avLst/>
        </a:prstGeom>
        <a:blipFill>
          <a:blip xmlns:r="http://schemas.openxmlformats.org/officeDocument/2006/relationships" r:embed="rId2"/>
          <a:srcRect/>
          <a:stretch>
            <a:fillRect/>
          </a:stretch>
        </a:blipFill>
        <a:ln>
          <a:noFill/>
        </a:ln>
      </dgm:spPr>
    </dgm:pt>
    <dgm:pt modelId="{34DE58E8-B4F0-41FF-A593-C71B0A2E5DA2}" type="pres">
      <dgm:prSet presAssocID="{824E2096-2F76-457B-8355-29B7B4EDC42E}" presName="text" presStyleLbl="node1" presStyleIdx="1" presStyleCnt="5">
        <dgm:presLayoutVars>
          <dgm:bulletEnabled val="1"/>
        </dgm:presLayoutVars>
      </dgm:prSet>
      <dgm:spPr/>
    </dgm:pt>
    <dgm:pt modelId="{FFD6402E-DF1B-4534-9F4A-65CFAFF8B132}" type="pres">
      <dgm:prSet presAssocID="{FB5CEBB1-EBFF-4B1F-958D-0B0A29E2DBC3}" presName="spacer" presStyleCnt="0"/>
      <dgm:spPr/>
    </dgm:pt>
    <dgm:pt modelId="{BAA4FF45-8251-4F2D-8CBF-6BEAE1CBD87B}" type="pres">
      <dgm:prSet presAssocID="{7A92D68B-D12B-4806-B848-4A98DDE253E2}" presName="comp" presStyleCnt="0"/>
      <dgm:spPr/>
    </dgm:pt>
    <dgm:pt modelId="{5967865B-B1AE-4E9A-8A02-B2A2002BCAE0}" type="pres">
      <dgm:prSet presAssocID="{7A92D68B-D12B-4806-B848-4A98DDE253E2}" presName="box" presStyleLbl="node1" presStyleIdx="2" presStyleCnt="5" custScaleX="100000" custScaleY="124019" custLinFactNeighborY="13088"/>
      <dgm:spPr/>
    </dgm:pt>
    <dgm:pt modelId="{3F411829-E3AD-4046-B9D3-FC491BDBB746}" type="pres">
      <dgm:prSet presAssocID="{7A92D68B-D12B-4806-B848-4A98DDE253E2}" presName="img" presStyleLbl="fgImgPlace1" presStyleIdx="2" presStyleCnt="5" custScaleX="55556" custScaleY="128233" custLinFactNeighborX="-356" custLinFactNeighborY="12533"/>
      <dgm:spPr>
        <a:prstGeom prst="ellipse">
          <a:avLst/>
        </a:prstGeom>
        <a:blipFill>
          <a:blip xmlns:r="http://schemas.openxmlformats.org/officeDocument/2006/relationships" r:embed="rId3"/>
          <a:srcRect/>
          <a:stretch>
            <a:fillRect l="-6000" r="-6000"/>
          </a:stretch>
        </a:blipFill>
        <a:ln>
          <a:noFill/>
        </a:ln>
      </dgm:spPr>
    </dgm:pt>
    <dgm:pt modelId="{6CD195E5-EF02-42EF-A468-FCCF25DE9B66}" type="pres">
      <dgm:prSet presAssocID="{7A92D68B-D12B-4806-B848-4A98DDE253E2}" presName="text" presStyleLbl="node1" presStyleIdx="2" presStyleCnt="5">
        <dgm:presLayoutVars>
          <dgm:bulletEnabled val="1"/>
        </dgm:presLayoutVars>
      </dgm:prSet>
      <dgm:spPr/>
    </dgm:pt>
    <dgm:pt modelId="{004FEB04-2F75-406E-94A0-7C6B0E2D35A6}" type="pres">
      <dgm:prSet presAssocID="{0A801BCE-2977-4804-9576-5DF063D27C15}" presName="spacer" presStyleCnt="0"/>
      <dgm:spPr/>
    </dgm:pt>
    <dgm:pt modelId="{10909650-4774-4099-A67C-2E9409B43AAD}" type="pres">
      <dgm:prSet presAssocID="{7849D2D2-6ECC-41F6-BC01-5D50DB4D902C}" presName="comp" presStyleCnt="0"/>
      <dgm:spPr/>
    </dgm:pt>
    <dgm:pt modelId="{27B9D92E-D4EF-4B59-B82E-7493FE2AB217}" type="pres">
      <dgm:prSet presAssocID="{7849D2D2-6ECC-41F6-BC01-5D50DB4D902C}" presName="box" presStyleLbl="node1" presStyleIdx="3" presStyleCnt="5" custScaleX="100000" custScaleY="103395" custLinFactNeighborY="7874"/>
      <dgm:spPr/>
    </dgm:pt>
    <dgm:pt modelId="{6E4523E8-EC04-4E5F-9BFA-A8F47A696373}" type="pres">
      <dgm:prSet presAssocID="{7849D2D2-6ECC-41F6-BC01-5D50DB4D902C}" presName="img" presStyleLbl="fgImgPlace1" presStyleIdx="3" presStyleCnt="5" custScaleX="61111" custScaleY="115410" custLinFactNeighborX="-1580" custLinFactNeighborY="10645"/>
      <dgm:spPr>
        <a:prstGeom prst="ellipse">
          <a:avLst/>
        </a:prstGeom>
        <a:blipFill>
          <a:blip xmlns:r="http://schemas.openxmlformats.org/officeDocument/2006/relationships" r:embed="rId4"/>
          <a:srcRect/>
          <a:stretch>
            <a:fillRect t="-4000" b="-4000"/>
          </a:stretch>
        </a:blipFill>
        <a:ln>
          <a:noFill/>
        </a:ln>
      </dgm:spPr>
    </dgm:pt>
    <dgm:pt modelId="{3BCA1512-45CB-43C5-BBBF-4238F15AA922}" type="pres">
      <dgm:prSet presAssocID="{7849D2D2-6ECC-41F6-BC01-5D50DB4D902C}" presName="text" presStyleLbl="node1" presStyleIdx="3" presStyleCnt="5">
        <dgm:presLayoutVars>
          <dgm:bulletEnabled val="1"/>
        </dgm:presLayoutVars>
      </dgm:prSet>
      <dgm:spPr/>
    </dgm:pt>
    <dgm:pt modelId="{18D52559-3B83-4979-ABCD-C697B737B32C}" type="pres">
      <dgm:prSet presAssocID="{7A8A0BA7-998E-4D4B-A13C-384096A81857}" presName="spacer" presStyleCnt="0"/>
      <dgm:spPr/>
    </dgm:pt>
    <dgm:pt modelId="{EFCCE9D8-FD1A-420D-9245-566B799BD703}" type="pres">
      <dgm:prSet presAssocID="{3BDEE5D4-BCB7-4256-A498-3EC010218EEA}" presName="comp" presStyleCnt="0"/>
      <dgm:spPr/>
    </dgm:pt>
    <dgm:pt modelId="{F078C9BA-0DA3-42E4-84A5-81950581CA4A}" type="pres">
      <dgm:prSet presAssocID="{3BDEE5D4-BCB7-4256-A498-3EC010218EEA}" presName="box" presStyleLbl="node1" presStyleIdx="4" presStyleCnt="5" custScaleX="100000" custScaleY="88034" custLinFactNeighborY="30367"/>
      <dgm:spPr/>
    </dgm:pt>
    <dgm:pt modelId="{2F08927B-B60A-425B-8ADC-800B4296F8E7}" type="pres">
      <dgm:prSet presAssocID="{3BDEE5D4-BCB7-4256-A498-3EC010218EEA}" presName="img" presStyleLbl="fgImgPlace1" presStyleIdx="4" presStyleCnt="5" custScaleX="74870" custScaleY="84710" custLinFactNeighborX="-859"/>
      <dgm:spPr>
        <a:blipFill rotWithShape="1">
          <a:blip xmlns:r="http://schemas.openxmlformats.org/officeDocument/2006/relationships" r:embed="rId5"/>
          <a:srcRect/>
          <a:stretch>
            <a:fillRect t="-4000" b="-4000"/>
          </a:stretch>
        </a:blipFill>
        <a:ln>
          <a:noFill/>
        </a:ln>
      </dgm:spPr>
    </dgm:pt>
    <dgm:pt modelId="{132B128F-3D8A-47F2-A6BA-4F8308235A52}" type="pres">
      <dgm:prSet presAssocID="{3BDEE5D4-BCB7-4256-A498-3EC010218EEA}" presName="text" presStyleLbl="node1" presStyleIdx="4" presStyleCnt="5">
        <dgm:presLayoutVars>
          <dgm:bulletEnabled val="1"/>
        </dgm:presLayoutVars>
      </dgm:prSet>
      <dgm:spPr/>
    </dgm:pt>
  </dgm:ptLst>
  <dgm:cxnLst>
    <dgm:cxn modelId="{C4191037-AE67-4853-8110-17D574321577}" type="presOf" srcId="{824E2096-2F76-457B-8355-29B7B4EDC42E}" destId="{45E12C17-C7A4-45BC-849A-7CA97780865B}" srcOrd="0" destOrd="0" presId="urn:microsoft.com/office/officeart/2005/8/layout/vList4"/>
    <dgm:cxn modelId="{63EF3A40-7A63-4245-9A66-80EC35A3E650}" srcId="{ED6CC2B6-A777-44A5-9812-1AE7112E6DD1}" destId="{7849D2D2-6ECC-41F6-BC01-5D50DB4D902C}" srcOrd="3" destOrd="0" parTransId="{23D8380D-7031-4056-9E58-1AC1A930746B}" sibTransId="{7A8A0BA7-998E-4D4B-A13C-384096A81857}"/>
    <dgm:cxn modelId="{766CDE40-7FA8-4DBB-969D-62865759C79C}" type="presOf" srcId="{3BDEE5D4-BCB7-4256-A498-3EC010218EEA}" destId="{132B128F-3D8A-47F2-A6BA-4F8308235A52}" srcOrd="1" destOrd="0" presId="urn:microsoft.com/office/officeart/2005/8/layout/vList4"/>
    <dgm:cxn modelId="{6E173564-B0FF-46FF-8BEB-513E72771673}" type="presOf" srcId="{7849D2D2-6ECC-41F6-BC01-5D50DB4D902C}" destId="{3BCA1512-45CB-43C5-BBBF-4238F15AA922}" srcOrd="1" destOrd="0" presId="urn:microsoft.com/office/officeart/2005/8/layout/vList4"/>
    <dgm:cxn modelId="{C919A167-19A1-4CA9-9244-7DCC7F516DB3}" type="presOf" srcId="{824E2096-2F76-457B-8355-29B7B4EDC42E}" destId="{34DE58E8-B4F0-41FF-A593-C71B0A2E5DA2}" srcOrd="1" destOrd="0" presId="urn:microsoft.com/office/officeart/2005/8/layout/vList4"/>
    <dgm:cxn modelId="{86C92A73-13C3-42D6-A11C-7AAE35C2AD7B}" srcId="{ED6CC2B6-A777-44A5-9812-1AE7112E6DD1}" destId="{7A92D68B-D12B-4806-B848-4A98DDE253E2}" srcOrd="2" destOrd="0" parTransId="{4A1E2A2D-3857-4BBE-888F-09EBD67922DD}" sibTransId="{0A801BCE-2977-4804-9576-5DF063D27C15}"/>
    <dgm:cxn modelId="{8CA49056-CD99-427D-87A5-F419CFA15D30}" type="presOf" srcId="{7A92D68B-D12B-4806-B848-4A98DDE253E2}" destId="{6CD195E5-EF02-42EF-A468-FCCF25DE9B66}" srcOrd="1" destOrd="0" presId="urn:microsoft.com/office/officeart/2005/8/layout/vList4"/>
    <dgm:cxn modelId="{EBE6D477-5BF7-4886-B11D-E58C060F3474}" srcId="{ED6CC2B6-A777-44A5-9812-1AE7112E6DD1}" destId="{A96FC91D-090F-4BD0-B776-38906ADCEF2B}" srcOrd="0" destOrd="0" parTransId="{8331E70A-5EEE-4916-B4B3-543EE20D23DA}" sibTransId="{32C86F6B-C996-4354-BE93-988E39F3E00D}"/>
    <dgm:cxn modelId="{389D3F7D-2B3B-413C-A5B7-D46BB9896449}" type="presOf" srcId="{ED6CC2B6-A777-44A5-9812-1AE7112E6DD1}" destId="{76550D29-38F6-45CA-983A-D5D40092B1D9}" srcOrd="0" destOrd="0" presId="urn:microsoft.com/office/officeart/2005/8/layout/vList4"/>
    <dgm:cxn modelId="{0E5B3A86-2087-483B-847C-BBF337B353EE}" type="presOf" srcId="{3BDEE5D4-BCB7-4256-A498-3EC010218EEA}" destId="{F078C9BA-0DA3-42E4-84A5-81950581CA4A}" srcOrd="0" destOrd="0" presId="urn:microsoft.com/office/officeart/2005/8/layout/vList4"/>
    <dgm:cxn modelId="{A80A8E88-3F9C-465E-870C-46889A02330E}" type="presOf" srcId="{7849D2D2-6ECC-41F6-BC01-5D50DB4D902C}" destId="{27B9D92E-D4EF-4B59-B82E-7493FE2AB217}" srcOrd="0" destOrd="0" presId="urn:microsoft.com/office/officeart/2005/8/layout/vList4"/>
    <dgm:cxn modelId="{3B027C89-35EC-4597-8291-3C1C6E2D7946}" type="presOf" srcId="{7A92D68B-D12B-4806-B848-4A98DDE253E2}" destId="{5967865B-B1AE-4E9A-8A02-B2A2002BCAE0}" srcOrd="0" destOrd="0" presId="urn:microsoft.com/office/officeart/2005/8/layout/vList4"/>
    <dgm:cxn modelId="{148DF48E-0300-4D8B-ABF4-F11EB6936A75}" srcId="{ED6CC2B6-A777-44A5-9812-1AE7112E6DD1}" destId="{3BDEE5D4-BCB7-4256-A498-3EC010218EEA}" srcOrd="4" destOrd="0" parTransId="{642CA19A-7A05-46B7-8445-7D001B9066BF}" sibTransId="{38CB3B47-1934-4501-9B58-B6D537763742}"/>
    <dgm:cxn modelId="{7000D899-256D-410A-88F5-89AE594A60AB}" type="presOf" srcId="{3E340985-B52F-4FE9-A4B7-F0425978B683}" destId="{45E12C17-C7A4-45BC-849A-7CA97780865B}" srcOrd="0" destOrd="1" presId="urn:microsoft.com/office/officeart/2005/8/layout/vList4"/>
    <dgm:cxn modelId="{D25185A0-4ADE-46B8-AE84-F755EADB74A1}" type="presOf" srcId="{3E340985-B52F-4FE9-A4B7-F0425978B683}" destId="{34DE58E8-B4F0-41FF-A593-C71B0A2E5DA2}" srcOrd="1" destOrd="1" presId="urn:microsoft.com/office/officeart/2005/8/layout/vList4"/>
    <dgm:cxn modelId="{9621CDAA-A33D-4D0B-BC70-81F1F15EC718}" type="presOf" srcId="{A96FC91D-090F-4BD0-B776-38906ADCEF2B}" destId="{F0F5A396-2DF5-497A-9C23-AAAE900E62A7}" srcOrd="0" destOrd="0" presId="urn:microsoft.com/office/officeart/2005/8/layout/vList4"/>
    <dgm:cxn modelId="{FAD09BB0-5A27-4C53-908B-8E3A0B70DAC5}" srcId="{824E2096-2F76-457B-8355-29B7B4EDC42E}" destId="{3E340985-B52F-4FE9-A4B7-F0425978B683}" srcOrd="0" destOrd="0" parTransId="{E8CE3869-A729-4220-986F-F45E51B9396F}" sibTransId="{8C1822F7-CE88-4274-BBC2-759049FF0482}"/>
    <dgm:cxn modelId="{32DC64C8-00DB-4D42-B710-6FEEAB633A13}" srcId="{ED6CC2B6-A777-44A5-9812-1AE7112E6DD1}" destId="{824E2096-2F76-457B-8355-29B7B4EDC42E}" srcOrd="1" destOrd="0" parTransId="{E95F9649-464A-4316-BA73-82D373DE907F}" sibTransId="{FB5CEBB1-EBFF-4B1F-958D-0B0A29E2DBC3}"/>
    <dgm:cxn modelId="{A6CF25F5-0C23-49F7-84F9-1C428EECB785}" type="presOf" srcId="{A96FC91D-090F-4BD0-B776-38906ADCEF2B}" destId="{0E46D7A7-B0E1-4E85-B14C-B9C955903C52}" srcOrd="1" destOrd="0" presId="urn:microsoft.com/office/officeart/2005/8/layout/vList4"/>
    <dgm:cxn modelId="{18952A88-D498-408B-9A8F-FE90C655D968}" type="presParOf" srcId="{76550D29-38F6-45CA-983A-D5D40092B1D9}" destId="{C083852A-102D-4691-8F0C-5E2A3A5781A3}" srcOrd="0" destOrd="0" presId="urn:microsoft.com/office/officeart/2005/8/layout/vList4"/>
    <dgm:cxn modelId="{4DB282F6-C764-4941-B4AE-0389DBF77C2A}" type="presParOf" srcId="{C083852A-102D-4691-8F0C-5E2A3A5781A3}" destId="{F0F5A396-2DF5-497A-9C23-AAAE900E62A7}" srcOrd="0" destOrd="0" presId="urn:microsoft.com/office/officeart/2005/8/layout/vList4"/>
    <dgm:cxn modelId="{624E07AA-0447-4A81-8540-16461E6E96F5}" type="presParOf" srcId="{C083852A-102D-4691-8F0C-5E2A3A5781A3}" destId="{81E80C07-3A8E-4B62-959D-F7194CCD41D7}" srcOrd="1" destOrd="0" presId="urn:microsoft.com/office/officeart/2005/8/layout/vList4"/>
    <dgm:cxn modelId="{D3B6F221-3DE4-449A-A539-D2334BFFC35C}" type="presParOf" srcId="{C083852A-102D-4691-8F0C-5E2A3A5781A3}" destId="{0E46D7A7-B0E1-4E85-B14C-B9C955903C52}" srcOrd="2" destOrd="0" presId="urn:microsoft.com/office/officeart/2005/8/layout/vList4"/>
    <dgm:cxn modelId="{6A75A082-01B0-4931-9876-EA4EEFCEE943}" type="presParOf" srcId="{76550D29-38F6-45CA-983A-D5D40092B1D9}" destId="{677AD89E-9AFA-4FBB-9842-DB9A77DFB4DD}" srcOrd="1" destOrd="0" presId="urn:microsoft.com/office/officeart/2005/8/layout/vList4"/>
    <dgm:cxn modelId="{2DA1E3BC-C568-48FE-8557-C31966BDF098}" type="presParOf" srcId="{76550D29-38F6-45CA-983A-D5D40092B1D9}" destId="{D39F4D9C-C0EC-4C20-A210-98B9F6DB7463}" srcOrd="2" destOrd="0" presId="urn:microsoft.com/office/officeart/2005/8/layout/vList4"/>
    <dgm:cxn modelId="{B0B3D06E-8582-4344-83A5-08B13A2AF677}" type="presParOf" srcId="{D39F4D9C-C0EC-4C20-A210-98B9F6DB7463}" destId="{45E12C17-C7A4-45BC-849A-7CA97780865B}" srcOrd="0" destOrd="0" presId="urn:microsoft.com/office/officeart/2005/8/layout/vList4"/>
    <dgm:cxn modelId="{F2759E70-1FA6-4362-8ACA-07E9A2B64978}" type="presParOf" srcId="{D39F4D9C-C0EC-4C20-A210-98B9F6DB7463}" destId="{95D0F6C2-AED7-444A-946E-BF00A0233D7D}" srcOrd="1" destOrd="0" presId="urn:microsoft.com/office/officeart/2005/8/layout/vList4"/>
    <dgm:cxn modelId="{B7E6A2DD-B06A-4F7D-95CB-78738F6E65C8}" type="presParOf" srcId="{D39F4D9C-C0EC-4C20-A210-98B9F6DB7463}" destId="{34DE58E8-B4F0-41FF-A593-C71B0A2E5DA2}" srcOrd="2" destOrd="0" presId="urn:microsoft.com/office/officeart/2005/8/layout/vList4"/>
    <dgm:cxn modelId="{E263C750-CEC3-4E0C-9156-2C51687C8805}" type="presParOf" srcId="{76550D29-38F6-45CA-983A-D5D40092B1D9}" destId="{FFD6402E-DF1B-4534-9F4A-65CFAFF8B132}" srcOrd="3" destOrd="0" presId="urn:microsoft.com/office/officeart/2005/8/layout/vList4"/>
    <dgm:cxn modelId="{EC3C7180-FBED-4571-A0BB-EE51E4109CC6}" type="presParOf" srcId="{76550D29-38F6-45CA-983A-D5D40092B1D9}" destId="{BAA4FF45-8251-4F2D-8CBF-6BEAE1CBD87B}" srcOrd="4" destOrd="0" presId="urn:microsoft.com/office/officeart/2005/8/layout/vList4"/>
    <dgm:cxn modelId="{8AA181C9-B8C1-475C-8B36-0B63CDC72F8B}" type="presParOf" srcId="{BAA4FF45-8251-4F2D-8CBF-6BEAE1CBD87B}" destId="{5967865B-B1AE-4E9A-8A02-B2A2002BCAE0}" srcOrd="0" destOrd="0" presId="urn:microsoft.com/office/officeart/2005/8/layout/vList4"/>
    <dgm:cxn modelId="{6A426007-C7B4-456B-8092-2C12E7EFC452}" type="presParOf" srcId="{BAA4FF45-8251-4F2D-8CBF-6BEAE1CBD87B}" destId="{3F411829-E3AD-4046-B9D3-FC491BDBB746}" srcOrd="1" destOrd="0" presId="urn:microsoft.com/office/officeart/2005/8/layout/vList4"/>
    <dgm:cxn modelId="{EAB54DBC-78A4-4910-8E1B-CB9F5FA71FA4}" type="presParOf" srcId="{BAA4FF45-8251-4F2D-8CBF-6BEAE1CBD87B}" destId="{6CD195E5-EF02-42EF-A468-FCCF25DE9B66}" srcOrd="2" destOrd="0" presId="urn:microsoft.com/office/officeart/2005/8/layout/vList4"/>
    <dgm:cxn modelId="{81B10306-2F24-44C6-B0AF-5F8A30AE080B}" type="presParOf" srcId="{76550D29-38F6-45CA-983A-D5D40092B1D9}" destId="{004FEB04-2F75-406E-94A0-7C6B0E2D35A6}" srcOrd="5" destOrd="0" presId="urn:microsoft.com/office/officeart/2005/8/layout/vList4"/>
    <dgm:cxn modelId="{108D5B0E-F170-457E-A843-B62744FF6848}" type="presParOf" srcId="{76550D29-38F6-45CA-983A-D5D40092B1D9}" destId="{10909650-4774-4099-A67C-2E9409B43AAD}" srcOrd="6" destOrd="0" presId="urn:microsoft.com/office/officeart/2005/8/layout/vList4"/>
    <dgm:cxn modelId="{12B79A52-4B55-4675-AF32-C6E308EA90F4}" type="presParOf" srcId="{10909650-4774-4099-A67C-2E9409B43AAD}" destId="{27B9D92E-D4EF-4B59-B82E-7493FE2AB217}" srcOrd="0" destOrd="0" presId="urn:microsoft.com/office/officeart/2005/8/layout/vList4"/>
    <dgm:cxn modelId="{DBECE170-8241-44E7-9581-4E506D5E59D4}" type="presParOf" srcId="{10909650-4774-4099-A67C-2E9409B43AAD}" destId="{6E4523E8-EC04-4E5F-9BFA-A8F47A696373}" srcOrd="1" destOrd="0" presId="urn:microsoft.com/office/officeart/2005/8/layout/vList4"/>
    <dgm:cxn modelId="{A29E8C76-10F1-4EA6-BC5B-C4804FA47865}" type="presParOf" srcId="{10909650-4774-4099-A67C-2E9409B43AAD}" destId="{3BCA1512-45CB-43C5-BBBF-4238F15AA922}" srcOrd="2" destOrd="0" presId="urn:microsoft.com/office/officeart/2005/8/layout/vList4"/>
    <dgm:cxn modelId="{CC14603C-3ED9-4B82-8B2D-BC1429C0037A}" type="presParOf" srcId="{76550D29-38F6-45CA-983A-D5D40092B1D9}" destId="{18D52559-3B83-4979-ABCD-C697B737B32C}" srcOrd="7" destOrd="0" presId="urn:microsoft.com/office/officeart/2005/8/layout/vList4"/>
    <dgm:cxn modelId="{ACFDCA16-6EEC-433B-BE06-4777138B8C89}" type="presParOf" srcId="{76550D29-38F6-45CA-983A-D5D40092B1D9}" destId="{EFCCE9D8-FD1A-420D-9245-566B799BD703}" srcOrd="8" destOrd="0" presId="urn:microsoft.com/office/officeart/2005/8/layout/vList4"/>
    <dgm:cxn modelId="{17310451-ED32-4909-BA6A-871D4B9CA519}" type="presParOf" srcId="{EFCCE9D8-FD1A-420D-9245-566B799BD703}" destId="{F078C9BA-0DA3-42E4-84A5-81950581CA4A}" srcOrd="0" destOrd="0" presId="urn:microsoft.com/office/officeart/2005/8/layout/vList4"/>
    <dgm:cxn modelId="{AFE3D82E-4DB7-4196-B3B8-68DE26614522}" type="presParOf" srcId="{EFCCE9D8-FD1A-420D-9245-566B799BD703}" destId="{2F08927B-B60A-425B-8ADC-800B4296F8E7}" srcOrd="1" destOrd="0" presId="urn:microsoft.com/office/officeart/2005/8/layout/vList4"/>
    <dgm:cxn modelId="{28159C7D-1D10-4B38-A432-A5440967AB7D}" type="presParOf" srcId="{EFCCE9D8-FD1A-420D-9245-566B799BD703}" destId="{132B128F-3D8A-47F2-A6BA-4F8308235A52}"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6CC2B6-A777-44A5-9812-1AE7112E6DD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A96FC91D-090F-4BD0-B776-38906ADCEF2B}">
      <dgm:prSet phldrT="[Text]" custT="1"/>
      <dgm:spPr>
        <a:solidFill>
          <a:srgbClr val="0076A3"/>
        </a:solidFill>
        <a:effectLst/>
      </dgm:spPr>
      <dgm:t>
        <a:bodyPr/>
        <a:lstStyle/>
        <a:p>
          <a:r>
            <a:rPr lang="en-US" sz="1400" i="1" u="sng">
              <a:solidFill>
                <a:schemeClr val="accent4"/>
              </a:solidFill>
            </a:rPr>
            <a:t>Army PQDR Community</a:t>
          </a:r>
          <a:r>
            <a:rPr lang="en-US" sz="1400" i="1"/>
            <a:t>:  Given DLA had requested the material for the PQDR investigation, then DLA should pay for disposal of any material not returned to the originator.   </a:t>
          </a:r>
          <a:endParaRPr lang="en-US" sz="1400"/>
        </a:p>
        <a:p>
          <a:r>
            <a:rPr lang="en-US" sz="1400" u="sng">
              <a:solidFill>
                <a:schemeClr val="accent4"/>
              </a:solidFill>
            </a:rPr>
            <a:t>USASAC (FMS SDRs)</a:t>
          </a:r>
          <a:r>
            <a:rPr lang="en-US" sz="1400" u="none">
              <a:solidFill>
                <a:schemeClr val="bg1"/>
              </a:solidFill>
            </a:rPr>
            <a:t>:</a:t>
          </a:r>
          <a:r>
            <a:rPr lang="en-US" sz="1400" u="none">
              <a:solidFill>
                <a:schemeClr val="accent4"/>
              </a:solidFill>
            </a:rPr>
            <a:t>  </a:t>
          </a:r>
          <a:r>
            <a:rPr lang="en-US" sz="1400"/>
            <a:t>The customer is responsible for local disposals will receive a 5% of the discrepant value back.</a:t>
          </a:r>
          <a:endParaRPr lang="en-US" sz="1600" b="0">
            <a:solidFill>
              <a:srgbClr val="CBAE62"/>
            </a:solidFill>
          </a:endParaRPr>
        </a:p>
      </dgm:t>
    </dgm:pt>
    <dgm:pt modelId="{8331E70A-5EEE-4916-B4B3-543EE20D23DA}" type="parTrans" cxnId="{EBE6D477-5BF7-4886-B11D-E58C060F3474}">
      <dgm:prSet/>
      <dgm:spPr/>
      <dgm:t>
        <a:bodyPr/>
        <a:lstStyle/>
        <a:p>
          <a:endParaRPr lang="en-US"/>
        </a:p>
      </dgm:t>
    </dgm:pt>
    <dgm:pt modelId="{32C86F6B-C996-4354-BE93-988E39F3E00D}" type="sibTrans" cxnId="{EBE6D477-5BF7-4886-B11D-E58C060F3474}">
      <dgm:prSet/>
      <dgm:spPr/>
      <dgm:t>
        <a:bodyPr/>
        <a:lstStyle/>
        <a:p>
          <a:endParaRPr lang="en-US"/>
        </a:p>
      </dgm:t>
    </dgm:pt>
    <dgm:pt modelId="{7A92D68B-D12B-4806-B848-4A98DDE253E2}">
      <dgm:prSet phldrT="[Text]" custT="1"/>
      <dgm:spPr>
        <a:solidFill>
          <a:srgbClr val="0076A3"/>
        </a:solidFill>
        <a:effectLst/>
      </dgm:spPr>
      <dgm:t>
        <a:bodyPr/>
        <a:lstStyle/>
        <a:p>
          <a:r>
            <a:rPr lang="en-US" sz="1400" u="sng">
              <a:solidFill>
                <a:schemeClr val="accent4"/>
              </a:solidFill>
            </a:rPr>
            <a:t>Navy SDR/PQDR</a:t>
          </a:r>
          <a:r>
            <a:rPr lang="en-US" sz="1400" u="none">
              <a:solidFill>
                <a:srgbClr val="FFFFFF"/>
              </a:solidFill>
            </a:rPr>
            <a:t>: </a:t>
          </a:r>
          <a:r>
            <a:rPr lang="en-US" sz="1400">
              <a:solidFill>
                <a:srgbClr val="002060"/>
              </a:solidFill>
            </a:rPr>
            <a:t> </a:t>
          </a:r>
          <a:r>
            <a:rPr lang="en-US" sz="1400"/>
            <a:t>If the Action Point determines they are not the crediting activity, but the Action Point wants the material back in order to return the material to the vendor for repair or replacement, the Action Point will handle the shipping charges and disposal charges.</a:t>
          </a:r>
          <a:endParaRPr lang="en-US" sz="1600">
            <a:solidFill>
              <a:srgbClr val="CBAE62"/>
            </a:solidFill>
          </a:endParaRPr>
        </a:p>
      </dgm:t>
    </dgm:pt>
    <dgm:pt modelId="{4A1E2A2D-3857-4BBE-888F-09EBD67922DD}" type="parTrans" cxnId="{86C92A73-13C3-42D6-A11C-7AAE35C2AD7B}">
      <dgm:prSet/>
      <dgm:spPr/>
      <dgm:t>
        <a:bodyPr/>
        <a:lstStyle/>
        <a:p>
          <a:endParaRPr lang="en-US"/>
        </a:p>
      </dgm:t>
    </dgm:pt>
    <dgm:pt modelId="{0A801BCE-2977-4804-9576-5DF063D27C15}" type="sibTrans" cxnId="{86C92A73-13C3-42D6-A11C-7AAE35C2AD7B}">
      <dgm:prSet/>
      <dgm:spPr/>
      <dgm:t>
        <a:bodyPr/>
        <a:lstStyle/>
        <a:p>
          <a:endParaRPr lang="en-US"/>
        </a:p>
      </dgm:t>
    </dgm:pt>
    <dgm:pt modelId="{824E2096-2F76-457B-8355-29B7B4EDC42E}">
      <dgm:prSet phldrT="[Text]" custT="1"/>
      <dgm:spPr>
        <a:solidFill>
          <a:srgbClr val="0076A3"/>
        </a:solidFill>
        <a:effectLst>
          <a:glow rad="63500">
            <a:schemeClr val="accent6">
              <a:satMod val="175000"/>
            </a:schemeClr>
          </a:glow>
        </a:effectLst>
      </dgm:spPr>
      <dgm:t>
        <a:bodyPr/>
        <a:lstStyle/>
        <a:p>
          <a:endParaRPr lang="en-US" sz="1400" u="sng">
            <a:solidFill>
              <a:srgbClr val="002060"/>
            </a:solidFill>
          </a:endParaRPr>
        </a:p>
        <a:p>
          <a:r>
            <a:rPr lang="en-US" sz="1400" u="sng">
              <a:solidFill>
                <a:schemeClr val="accent4"/>
              </a:solidFill>
            </a:rPr>
            <a:t>Marine Corps PQDR</a:t>
          </a:r>
          <a:r>
            <a:rPr lang="en-US" sz="1400" u="none">
              <a:solidFill>
                <a:srgbClr val="FFFFFF"/>
              </a:solidFill>
            </a:rPr>
            <a:t>:</a:t>
          </a:r>
          <a:r>
            <a:rPr lang="en-US" sz="1400">
              <a:solidFill>
                <a:srgbClr val="002060"/>
              </a:solidFill>
            </a:rPr>
            <a:t> </a:t>
          </a:r>
          <a:r>
            <a:rPr lang="en-US" sz="1400"/>
            <a:t>Could change depending on fault. User vs. Manufacturer.  Unit providing disposition instructions.  Service is if it is end of life.</a:t>
          </a:r>
          <a:endParaRPr lang="en-US" sz="1600">
            <a:solidFill>
              <a:srgbClr val="CBAE62"/>
            </a:solidFill>
          </a:endParaRPr>
        </a:p>
      </dgm:t>
    </dgm:pt>
    <dgm:pt modelId="{FB5CEBB1-EBFF-4B1F-958D-0B0A29E2DBC3}" type="sibTrans" cxnId="{32DC64C8-00DB-4D42-B710-6FEEAB633A13}">
      <dgm:prSet/>
      <dgm:spPr/>
      <dgm:t>
        <a:bodyPr/>
        <a:lstStyle/>
        <a:p>
          <a:endParaRPr lang="en-US"/>
        </a:p>
      </dgm:t>
    </dgm:pt>
    <dgm:pt modelId="{E95F9649-464A-4316-BA73-82D373DE907F}" type="parTrans" cxnId="{32DC64C8-00DB-4D42-B710-6FEEAB633A13}">
      <dgm:prSet/>
      <dgm:spPr/>
      <dgm:t>
        <a:bodyPr/>
        <a:lstStyle/>
        <a:p>
          <a:endParaRPr lang="en-US"/>
        </a:p>
      </dgm:t>
    </dgm:pt>
    <dgm:pt modelId="{3E340985-B52F-4FE9-A4B7-F0425978B683}">
      <dgm:prSet custT="1"/>
      <dgm:spPr>
        <a:solidFill>
          <a:srgbClr val="0076A3"/>
        </a:solidFill>
        <a:effectLst>
          <a:glow rad="63500">
            <a:schemeClr val="accent6">
              <a:satMod val="175000"/>
            </a:schemeClr>
          </a:glow>
        </a:effectLst>
      </dgm:spPr>
      <dgm:t>
        <a:bodyPr/>
        <a:lstStyle/>
        <a:p>
          <a:endParaRPr lang="en-US" sz="1400"/>
        </a:p>
      </dgm:t>
    </dgm:pt>
    <dgm:pt modelId="{8C1822F7-CE88-4274-BBC2-759049FF0482}" type="sibTrans" cxnId="{FAD09BB0-5A27-4C53-908B-8E3A0B70DAC5}">
      <dgm:prSet/>
      <dgm:spPr/>
      <dgm:t>
        <a:bodyPr/>
        <a:lstStyle/>
        <a:p>
          <a:endParaRPr lang="en-US"/>
        </a:p>
      </dgm:t>
    </dgm:pt>
    <dgm:pt modelId="{E8CE3869-A729-4220-986F-F45E51B9396F}" type="parTrans" cxnId="{FAD09BB0-5A27-4C53-908B-8E3A0B70DAC5}">
      <dgm:prSet/>
      <dgm:spPr/>
      <dgm:t>
        <a:bodyPr/>
        <a:lstStyle/>
        <a:p>
          <a:endParaRPr lang="en-US"/>
        </a:p>
      </dgm:t>
    </dgm:pt>
    <dgm:pt modelId="{7849D2D2-6ECC-41F6-BC01-5D50DB4D902C}">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Air Force SDR</a:t>
          </a:r>
          <a:r>
            <a:rPr lang="en-US" sz="1400" u="none">
              <a:solidFill>
                <a:srgbClr val="FFFFFF"/>
              </a:solidFill>
            </a:rPr>
            <a:t>:  </a:t>
          </a:r>
          <a:r>
            <a:rPr lang="en-US" sz="1400"/>
            <a:t>As to the same effect at question 2 above, the responsible and/or at fault party should be responsible for paying for disposal fees.</a:t>
          </a:r>
        </a:p>
      </dgm:t>
    </dgm:pt>
    <dgm:pt modelId="{23D8380D-7031-4056-9E58-1AC1A930746B}" type="parTrans" cxnId="{63EF3A40-7A63-4245-9A66-80EC35A3E650}">
      <dgm:prSet/>
      <dgm:spPr/>
      <dgm:t>
        <a:bodyPr/>
        <a:lstStyle/>
        <a:p>
          <a:endParaRPr lang="en-US"/>
        </a:p>
      </dgm:t>
    </dgm:pt>
    <dgm:pt modelId="{7A8A0BA7-998E-4D4B-A13C-384096A81857}" type="sibTrans" cxnId="{63EF3A40-7A63-4245-9A66-80EC35A3E650}">
      <dgm:prSet/>
      <dgm:spPr/>
      <dgm:t>
        <a:bodyPr/>
        <a:lstStyle/>
        <a:p>
          <a:endParaRPr lang="en-US"/>
        </a:p>
      </dgm:t>
    </dgm:pt>
    <dgm:pt modelId="{3BDEE5D4-BCB7-4256-A498-3EC010218EEA}">
      <dgm:prSet phldrT="[Text]" custT="1"/>
      <dgm:spPr>
        <a:solidFill>
          <a:srgbClr val="0076A3"/>
        </a:solidFill>
        <a:effectLst>
          <a:glow rad="63500">
            <a:schemeClr val="accent6">
              <a:satMod val="175000"/>
            </a:schemeClr>
          </a:glow>
        </a:effectLst>
      </dgm:spPr>
      <dgm:t>
        <a:bodyPr/>
        <a:lstStyle/>
        <a:p>
          <a:r>
            <a:rPr lang="en-US" sz="1400" u="sng">
              <a:solidFill>
                <a:schemeClr val="accent4"/>
              </a:solidFill>
            </a:rPr>
            <a:t>DLA SDR/PQDR</a:t>
          </a:r>
          <a:r>
            <a:rPr lang="en-US" sz="1400" u="none">
              <a:solidFill>
                <a:srgbClr val="FFFFFF"/>
              </a:solidFill>
            </a:rPr>
            <a:t>:  </a:t>
          </a:r>
          <a:r>
            <a:rPr lang="en-US" sz="1400" u="none">
              <a:solidFill>
                <a:schemeClr val="bg1"/>
              </a:solidFill>
            </a:rPr>
            <a:t>The same as question two above, where the responsible party for the defect pays for the disposal. </a:t>
          </a:r>
          <a:endParaRPr lang="en-US" sz="1400"/>
        </a:p>
      </dgm:t>
    </dgm:pt>
    <dgm:pt modelId="{642CA19A-7A05-46B7-8445-7D001B9066BF}" type="parTrans" cxnId="{148DF48E-0300-4D8B-ABF4-F11EB6936A75}">
      <dgm:prSet/>
      <dgm:spPr/>
      <dgm:t>
        <a:bodyPr/>
        <a:lstStyle/>
        <a:p>
          <a:endParaRPr lang="en-US"/>
        </a:p>
      </dgm:t>
    </dgm:pt>
    <dgm:pt modelId="{38CB3B47-1934-4501-9B58-B6D537763742}" type="sibTrans" cxnId="{148DF48E-0300-4D8B-ABF4-F11EB6936A75}">
      <dgm:prSet/>
      <dgm:spPr/>
      <dgm:t>
        <a:bodyPr/>
        <a:lstStyle/>
        <a:p>
          <a:endParaRPr lang="en-US"/>
        </a:p>
      </dgm:t>
    </dgm:pt>
    <dgm:pt modelId="{76550D29-38F6-45CA-983A-D5D40092B1D9}" type="pres">
      <dgm:prSet presAssocID="{ED6CC2B6-A777-44A5-9812-1AE7112E6DD1}" presName="linear" presStyleCnt="0">
        <dgm:presLayoutVars>
          <dgm:dir/>
          <dgm:resizeHandles val="exact"/>
        </dgm:presLayoutVars>
      </dgm:prSet>
      <dgm:spPr/>
    </dgm:pt>
    <dgm:pt modelId="{C083852A-102D-4691-8F0C-5E2A3A5781A3}" type="pres">
      <dgm:prSet presAssocID="{A96FC91D-090F-4BD0-B776-38906ADCEF2B}" presName="comp" presStyleCnt="0"/>
      <dgm:spPr/>
    </dgm:pt>
    <dgm:pt modelId="{F0F5A396-2DF5-497A-9C23-AAAE900E62A7}" type="pres">
      <dgm:prSet presAssocID="{A96FC91D-090F-4BD0-B776-38906ADCEF2B}" presName="box" presStyleLbl="node1" presStyleIdx="0" presStyleCnt="5" custScaleX="100000" custScaleY="142561" custLinFactNeighborX="1010" custLinFactNeighborY="22419"/>
      <dgm:spPr/>
    </dgm:pt>
    <dgm:pt modelId="{81E80C07-3A8E-4B62-959D-F7194CCD41D7}" type="pres">
      <dgm:prSet presAssocID="{A96FC91D-090F-4BD0-B776-38906ADCEF2B}" presName="img" presStyleLbl="fgImgPlace1" presStyleIdx="0" presStyleCnt="5" custScaleX="55556" custScaleY="115410" custLinFactNeighborX="140" custLinFactNeighborY="27111"/>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dgm:spPr>
    </dgm:pt>
    <dgm:pt modelId="{0E46D7A7-B0E1-4E85-B14C-B9C955903C52}" type="pres">
      <dgm:prSet presAssocID="{A96FC91D-090F-4BD0-B776-38906ADCEF2B}" presName="text" presStyleLbl="node1" presStyleIdx="0" presStyleCnt="5">
        <dgm:presLayoutVars>
          <dgm:bulletEnabled val="1"/>
        </dgm:presLayoutVars>
      </dgm:prSet>
      <dgm:spPr/>
    </dgm:pt>
    <dgm:pt modelId="{677AD89E-9AFA-4FBB-9842-DB9A77DFB4DD}" type="pres">
      <dgm:prSet presAssocID="{32C86F6B-C996-4354-BE93-988E39F3E00D}" presName="spacer" presStyleCnt="0"/>
      <dgm:spPr/>
    </dgm:pt>
    <dgm:pt modelId="{D39F4D9C-C0EC-4C20-A210-98B9F6DB7463}" type="pres">
      <dgm:prSet presAssocID="{824E2096-2F76-457B-8355-29B7B4EDC42E}" presName="comp" presStyleCnt="0"/>
      <dgm:spPr/>
    </dgm:pt>
    <dgm:pt modelId="{45E12C17-C7A4-45BC-849A-7CA97780865B}" type="pres">
      <dgm:prSet presAssocID="{824E2096-2F76-457B-8355-29B7B4EDC42E}" presName="box" presStyleLbl="node1" presStyleIdx="1" presStyleCnt="5" custScaleX="100000" custScaleY="102234" custLinFactNeighborY="17109"/>
      <dgm:spPr/>
    </dgm:pt>
    <dgm:pt modelId="{95D0F6C2-AED7-444A-946E-BF00A0233D7D}" type="pres">
      <dgm:prSet presAssocID="{824E2096-2F76-457B-8355-29B7B4EDC42E}" presName="img" presStyleLbl="fgImgPlace1" presStyleIdx="1" presStyleCnt="5" custScaleX="55556" custScaleY="127710" custLinFactNeighborX="-356" custLinFactNeighborY="19492"/>
      <dgm:spPr>
        <a:prstGeom prst="ellipse">
          <a:avLst/>
        </a:prstGeom>
        <a:blipFill>
          <a:blip xmlns:r="http://schemas.openxmlformats.org/officeDocument/2006/relationships" r:embed="rId2"/>
          <a:srcRect/>
          <a:stretch>
            <a:fillRect/>
          </a:stretch>
        </a:blipFill>
        <a:ln>
          <a:noFill/>
        </a:ln>
      </dgm:spPr>
    </dgm:pt>
    <dgm:pt modelId="{34DE58E8-B4F0-41FF-A593-C71B0A2E5DA2}" type="pres">
      <dgm:prSet presAssocID="{824E2096-2F76-457B-8355-29B7B4EDC42E}" presName="text" presStyleLbl="node1" presStyleIdx="1" presStyleCnt="5">
        <dgm:presLayoutVars>
          <dgm:bulletEnabled val="1"/>
        </dgm:presLayoutVars>
      </dgm:prSet>
      <dgm:spPr/>
    </dgm:pt>
    <dgm:pt modelId="{FFD6402E-DF1B-4534-9F4A-65CFAFF8B132}" type="pres">
      <dgm:prSet presAssocID="{FB5CEBB1-EBFF-4B1F-958D-0B0A29E2DBC3}" presName="spacer" presStyleCnt="0"/>
      <dgm:spPr/>
    </dgm:pt>
    <dgm:pt modelId="{BAA4FF45-8251-4F2D-8CBF-6BEAE1CBD87B}" type="pres">
      <dgm:prSet presAssocID="{7A92D68B-D12B-4806-B848-4A98DDE253E2}" presName="comp" presStyleCnt="0"/>
      <dgm:spPr/>
    </dgm:pt>
    <dgm:pt modelId="{5967865B-B1AE-4E9A-8A02-B2A2002BCAE0}" type="pres">
      <dgm:prSet presAssocID="{7A92D68B-D12B-4806-B848-4A98DDE253E2}" presName="box" presStyleLbl="node1" presStyleIdx="2" presStyleCnt="5" custScaleX="100000" custScaleY="124019" custLinFactNeighborY="13088"/>
      <dgm:spPr/>
    </dgm:pt>
    <dgm:pt modelId="{3F411829-E3AD-4046-B9D3-FC491BDBB746}" type="pres">
      <dgm:prSet presAssocID="{7A92D68B-D12B-4806-B848-4A98DDE253E2}" presName="img" presStyleLbl="fgImgPlace1" presStyleIdx="2" presStyleCnt="5" custScaleX="55556" custScaleY="128233" custLinFactNeighborX="-356" custLinFactNeighborY="12533"/>
      <dgm:spPr>
        <a:prstGeom prst="ellipse">
          <a:avLst/>
        </a:prstGeom>
        <a:blipFill>
          <a:blip xmlns:r="http://schemas.openxmlformats.org/officeDocument/2006/relationships" r:embed="rId3"/>
          <a:srcRect/>
          <a:stretch>
            <a:fillRect l="-6000" r="-6000"/>
          </a:stretch>
        </a:blipFill>
        <a:ln>
          <a:noFill/>
        </a:ln>
      </dgm:spPr>
    </dgm:pt>
    <dgm:pt modelId="{6CD195E5-EF02-42EF-A468-FCCF25DE9B66}" type="pres">
      <dgm:prSet presAssocID="{7A92D68B-D12B-4806-B848-4A98DDE253E2}" presName="text" presStyleLbl="node1" presStyleIdx="2" presStyleCnt="5">
        <dgm:presLayoutVars>
          <dgm:bulletEnabled val="1"/>
        </dgm:presLayoutVars>
      </dgm:prSet>
      <dgm:spPr/>
    </dgm:pt>
    <dgm:pt modelId="{004FEB04-2F75-406E-94A0-7C6B0E2D35A6}" type="pres">
      <dgm:prSet presAssocID="{0A801BCE-2977-4804-9576-5DF063D27C15}" presName="spacer" presStyleCnt="0"/>
      <dgm:spPr/>
    </dgm:pt>
    <dgm:pt modelId="{10909650-4774-4099-A67C-2E9409B43AAD}" type="pres">
      <dgm:prSet presAssocID="{7849D2D2-6ECC-41F6-BC01-5D50DB4D902C}" presName="comp" presStyleCnt="0"/>
      <dgm:spPr/>
    </dgm:pt>
    <dgm:pt modelId="{27B9D92E-D4EF-4B59-B82E-7493FE2AB217}" type="pres">
      <dgm:prSet presAssocID="{7849D2D2-6ECC-41F6-BC01-5D50DB4D902C}" presName="box" presStyleLbl="node1" presStyleIdx="3" presStyleCnt="5" custScaleX="100000" custScaleY="103395" custLinFactNeighborY="7874"/>
      <dgm:spPr/>
    </dgm:pt>
    <dgm:pt modelId="{6E4523E8-EC04-4E5F-9BFA-A8F47A696373}" type="pres">
      <dgm:prSet presAssocID="{7849D2D2-6ECC-41F6-BC01-5D50DB4D902C}" presName="img" presStyleLbl="fgImgPlace1" presStyleIdx="3" presStyleCnt="5" custScaleX="61111" custScaleY="115410" custLinFactNeighborX="-1580" custLinFactNeighborY="10645"/>
      <dgm:spPr>
        <a:prstGeom prst="ellipse">
          <a:avLst/>
        </a:prstGeom>
        <a:blipFill>
          <a:blip xmlns:r="http://schemas.openxmlformats.org/officeDocument/2006/relationships" r:embed="rId4"/>
          <a:srcRect/>
          <a:stretch>
            <a:fillRect t="-4000" b="-4000"/>
          </a:stretch>
        </a:blipFill>
        <a:ln>
          <a:noFill/>
        </a:ln>
      </dgm:spPr>
    </dgm:pt>
    <dgm:pt modelId="{3BCA1512-45CB-43C5-BBBF-4238F15AA922}" type="pres">
      <dgm:prSet presAssocID="{7849D2D2-6ECC-41F6-BC01-5D50DB4D902C}" presName="text" presStyleLbl="node1" presStyleIdx="3" presStyleCnt="5">
        <dgm:presLayoutVars>
          <dgm:bulletEnabled val="1"/>
        </dgm:presLayoutVars>
      </dgm:prSet>
      <dgm:spPr/>
    </dgm:pt>
    <dgm:pt modelId="{18D52559-3B83-4979-ABCD-C697B737B32C}" type="pres">
      <dgm:prSet presAssocID="{7A8A0BA7-998E-4D4B-A13C-384096A81857}" presName="spacer" presStyleCnt="0"/>
      <dgm:spPr/>
    </dgm:pt>
    <dgm:pt modelId="{EFCCE9D8-FD1A-420D-9245-566B799BD703}" type="pres">
      <dgm:prSet presAssocID="{3BDEE5D4-BCB7-4256-A498-3EC010218EEA}" presName="comp" presStyleCnt="0"/>
      <dgm:spPr/>
    </dgm:pt>
    <dgm:pt modelId="{F078C9BA-0DA3-42E4-84A5-81950581CA4A}" type="pres">
      <dgm:prSet presAssocID="{3BDEE5D4-BCB7-4256-A498-3EC010218EEA}" presName="box" presStyleLbl="node1" presStyleIdx="4" presStyleCnt="5" custScaleX="100000" custScaleY="88034" custLinFactNeighborY="30367"/>
      <dgm:spPr/>
    </dgm:pt>
    <dgm:pt modelId="{2F08927B-B60A-425B-8ADC-800B4296F8E7}" type="pres">
      <dgm:prSet presAssocID="{3BDEE5D4-BCB7-4256-A498-3EC010218EEA}" presName="img" presStyleLbl="fgImgPlace1" presStyleIdx="4" presStyleCnt="5" custScaleX="74870" custScaleY="84710" custLinFactNeighborX="-859"/>
      <dgm:spPr>
        <a:blipFill rotWithShape="1">
          <a:blip xmlns:r="http://schemas.openxmlformats.org/officeDocument/2006/relationships" r:embed="rId5"/>
          <a:srcRect/>
          <a:stretch>
            <a:fillRect t="-4000" b="-4000"/>
          </a:stretch>
        </a:blipFill>
        <a:ln>
          <a:noFill/>
        </a:ln>
      </dgm:spPr>
    </dgm:pt>
    <dgm:pt modelId="{132B128F-3D8A-47F2-A6BA-4F8308235A52}" type="pres">
      <dgm:prSet presAssocID="{3BDEE5D4-BCB7-4256-A498-3EC010218EEA}" presName="text" presStyleLbl="node1" presStyleIdx="4" presStyleCnt="5">
        <dgm:presLayoutVars>
          <dgm:bulletEnabled val="1"/>
        </dgm:presLayoutVars>
      </dgm:prSet>
      <dgm:spPr/>
    </dgm:pt>
  </dgm:ptLst>
  <dgm:cxnLst>
    <dgm:cxn modelId="{C4191037-AE67-4853-8110-17D574321577}" type="presOf" srcId="{824E2096-2F76-457B-8355-29B7B4EDC42E}" destId="{45E12C17-C7A4-45BC-849A-7CA97780865B}" srcOrd="0" destOrd="0" presId="urn:microsoft.com/office/officeart/2005/8/layout/vList4"/>
    <dgm:cxn modelId="{63EF3A40-7A63-4245-9A66-80EC35A3E650}" srcId="{ED6CC2B6-A777-44A5-9812-1AE7112E6DD1}" destId="{7849D2D2-6ECC-41F6-BC01-5D50DB4D902C}" srcOrd="3" destOrd="0" parTransId="{23D8380D-7031-4056-9E58-1AC1A930746B}" sibTransId="{7A8A0BA7-998E-4D4B-A13C-384096A81857}"/>
    <dgm:cxn modelId="{766CDE40-7FA8-4DBB-969D-62865759C79C}" type="presOf" srcId="{3BDEE5D4-BCB7-4256-A498-3EC010218EEA}" destId="{132B128F-3D8A-47F2-A6BA-4F8308235A52}" srcOrd="1" destOrd="0" presId="urn:microsoft.com/office/officeart/2005/8/layout/vList4"/>
    <dgm:cxn modelId="{6E173564-B0FF-46FF-8BEB-513E72771673}" type="presOf" srcId="{7849D2D2-6ECC-41F6-BC01-5D50DB4D902C}" destId="{3BCA1512-45CB-43C5-BBBF-4238F15AA922}" srcOrd="1" destOrd="0" presId="urn:microsoft.com/office/officeart/2005/8/layout/vList4"/>
    <dgm:cxn modelId="{C919A167-19A1-4CA9-9244-7DCC7F516DB3}" type="presOf" srcId="{824E2096-2F76-457B-8355-29B7B4EDC42E}" destId="{34DE58E8-B4F0-41FF-A593-C71B0A2E5DA2}" srcOrd="1" destOrd="0" presId="urn:microsoft.com/office/officeart/2005/8/layout/vList4"/>
    <dgm:cxn modelId="{86C92A73-13C3-42D6-A11C-7AAE35C2AD7B}" srcId="{ED6CC2B6-A777-44A5-9812-1AE7112E6DD1}" destId="{7A92D68B-D12B-4806-B848-4A98DDE253E2}" srcOrd="2" destOrd="0" parTransId="{4A1E2A2D-3857-4BBE-888F-09EBD67922DD}" sibTransId="{0A801BCE-2977-4804-9576-5DF063D27C15}"/>
    <dgm:cxn modelId="{8CA49056-CD99-427D-87A5-F419CFA15D30}" type="presOf" srcId="{7A92D68B-D12B-4806-B848-4A98DDE253E2}" destId="{6CD195E5-EF02-42EF-A468-FCCF25DE9B66}" srcOrd="1" destOrd="0" presId="urn:microsoft.com/office/officeart/2005/8/layout/vList4"/>
    <dgm:cxn modelId="{EBE6D477-5BF7-4886-B11D-E58C060F3474}" srcId="{ED6CC2B6-A777-44A5-9812-1AE7112E6DD1}" destId="{A96FC91D-090F-4BD0-B776-38906ADCEF2B}" srcOrd="0" destOrd="0" parTransId="{8331E70A-5EEE-4916-B4B3-543EE20D23DA}" sibTransId="{32C86F6B-C996-4354-BE93-988E39F3E00D}"/>
    <dgm:cxn modelId="{389D3F7D-2B3B-413C-A5B7-D46BB9896449}" type="presOf" srcId="{ED6CC2B6-A777-44A5-9812-1AE7112E6DD1}" destId="{76550D29-38F6-45CA-983A-D5D40092B1D9}" srcOrd="0" destOrd="0" presId="urn:microsoft.com/office/officeart/2005/8/layout/vList4"/>
    <dgm:cxn modelId="{0E5B3A86-2087-483B-847C-BBF337B353EE}" type="presOf" srcId="{3BDEE5D4-BCB7-4256-A498-3EC010218EEA}" destId="{F078C9BA-0DA3-42E4-84A5-81950581CA4A}" srcOrd="0" destOrd="0" presId="urn:microsoft.com/office/officeart/2005/8/layout/vList4"/>
    <dgm:cxn modelId="{A80A8E88-3F9C-465E-870C-46889A02330E}" type="presOf" srcId="{7849D2D2-6ECC-41F6-BC01-5D50DB4D902C}" destId="{27B9D92E-D4EF-4B59-B82E-7493FE2AB217}" srcOrd="0" destOrd="0" presId="urn:microsoft.com/office/officeart/2005/8/layout/vList4"/>
    <dgm:cxn modelId="{3B027C89-35EC-4597-8291-3C1C6E2D7946}" type="presOf" srcId="{7A92D68B-D12B-4806-B848-4A98DDE253E2}" destId="{5967865B-B1AE-4E9A-8A02-B2A2002BCAE0}" srcOrd="0" destOrd="0" presId="urn:microsoft.com/office/officeart/2005/8/layout/vList4"/>
    <dgm:cxn modelId="{148DF48E-0300-4D8B-ABF4-F11EB6936A75}" srcId="{ED6CC2B6-A777-44A5-9812-1AE7112E6DD1}" destId="{3BDEE5D4-BCB7-4256-A498-3EC010218EEA}" srcOrd="4" destOrd="0" parTransId="{642CA19A-7A05-46B7-8445-7D001B9066BF}" sibTransId="{38CB3B47-1934-4501-9B58-B6D537763742}"/>
    <dgm:cxn modelId="{7000D899-256D-410A-88F5-89AE594A60AB}" type="presOf" srcId="{3E340985-B52F-4FE9-A4B7-F0425978B683}" destId="{45E12C17-C7A4-45BC-849A-7CA97780865B}" srcOrd="0" destOrd="1" presId="urn:microsoft.com/office/officeart/2005/8/layout/vList4"/>
    <dgm:cxn modelId="{D25185A0-4ADE-46B8-AE84-F755EADB74A1}" type="presOf" srcId="{3E340985-B52F-4FE9-A4B7-F0425978B683}" destId="{34DE58E8-B4F0-41FF-A593-C71B0A2E5DA2}" srcOrd="1" destOrd="1" presId="urn:microsoft.com/office/officeart/2005/8/layout/vList4"/>
    <dgm:cxn modelId="{9621CDAA-A33D-4D0B-BC70-81F1F15EC718}" type="presOf" srcId="{A96FC91D-090F-4BD0-B776-38906ADCEF2B}" destId="{F0F5A396-2DF5-497A-9C23-AAAE900E62A7}" srcOrd="0" destOrd="0" presId="urn:microsoft.com/office/officeart/2005/8/layout/vList4"/>
    <dgm:cxn modelId="{FAD09BB0-5A27-4C53-908B-8E3A0B70DAC5}" srcId="{824E2096-2F76-457B-8355-29B7B4EDC42E}" destId="{3E340985-B52F-4FE9-A4B7-F0425978B683}" srcOrd="0" destOrd="0" parTransId="{E8CE3869-A729-4220-986F-F45E51B9396F}" sibTransId="{8C1822F7-CE88-4274-BBC2-759049FF0482}"/>
    <dgm:cxn modelId="{32DC64C8-00DB-4D42-B710-6FEEAB633A13}" srcId="{ED6CC2B6-A777-44A5-9812-1AE7112E6DD1}" destId="{824E2096-2F76-457B-8355-29B7B4EDC42E}" srcOrd="1" destOrd="0" parTransId="{E95F9649-464A-4316-BA73-82D373DE907F}" sibTransId="{FB5CEBB1-EBFF-4B1F-958D-0B0A29E2DBC3}"/>
    <dgm:cxn modelId="{A6CF25F5-0C23-49F7-84F9-1C428EECB785}" type="presOf" srcId="{A96FC91D-090F-4BD0-B776-38906ADCEF2B}" destId="{0E46D7A7-B0E1-4E85-B14C-B9C955903C52}" srcOrd="1" destOrd="0" presId="urn:microsoft.com/office/officeart/2005/8/layout/vList4"/>
    <dgm:cxn modelId="{18952A88-D498-408B-9A8F-FE90C655D968}" type="presParOf" srcId="{76550D29-38F6-45CA-983A-D5D40092B1D9}" destId="{C083852A-102D-4691-8F0C-5E2A3A5781A3}" srcOrd="0" destOrd="0" presId="urn:microsoft.com/office/officeart/2005/8/layout/vList4"/>
    <dgm:cxn modelId="{4DB282F6-C764-4941-B4AE-0389DBF77C2A}" type="presParOf" srcId="{C083852A-102D-4691-8F0C-5E2A3A5781A3}" destId="{F0F5A396-2DF5-497A-9C23-AAAE900E62A7}" srcOrd="0" destOrd="0" presId="urn:microsoft.com/office/officeart/2005/8/layout/vList4"/>
    <dgm:cxn modelId="{624E07AA-0447-4A81-8540-16461E6E96F5}" type="presParOf" srcId="{C083852A-102D-4691-8F0C-5E2A3A5781A3}" destId="{81E80C07-3A8E-4B62-959D-F7194CCD41D7}" srcOrd="1" destOrd="0" presId="urn:microsoft.com/office/officeart/2005/8/layout/vList4"/>
    <dgm:cxn modelId="{D3B6F221-3DE4-449A-A539-D2334BFFC35C}" type="presParOf" srcId="{C083852A-102D-4691-8F0C-5E2A3A5781A3}" destId="{0E46D7A7-B0E1-4E85-B14C-B9C955903C52}" srcOrd="2" destOrd="0" presId="urn:microsoft.com/office/officeart/2005/8/layout/vList4"/>
    <dgm:cxn modelId="{6A75A082-01B0-4931-9876-EA4EEFCEE943}" type="presParOf" srcId="{76550D29-38F6-45CA-983A-D5D40092B1D9}" destId="{677AD89E-9AFA-4FBB-9842-DB9A77DFB4DD}" srcOrd="1" destOrd="0" presId="urn:microsoft.com/office/officeart/2005/8/layout/vList4"/>
    <dgm:cxn modelId="{2DA1E3BC-C568-48FE-8557-C31966BDF098}" type="presParOf" srcId="{76550D29-38F6-45CA-983A-D5D40092B1D9}" destId="{D39F4D9C-C0EC-4C20-A210-98B9F6DB7463}" srcOrd="2" destOrd="0" presId="urn:microsoft.com/office/officeart/2005/8/layout/vList4"/>
    <dgm:cxn modelId="{B0B3D06E-8582-4344-83A5-08B13A2AF677}" type="presParOf" srcId="{D39F4D9C-C0EC-4C20-A210-98B9F6DB7463}" destId="{45E12C17-C7A4-45BC-849A-7CA97780865B}" srcOrd="0" destOrd="0" presId="urn:microsoft.com/office/officeart/2005/8/layout/vList4"/>
    <dgm:cxn modelId="{F2759E70-1FA6-4362-8ACA-07E9A2B64978}" type="presParOf" srcId="{D39F4D9C-C0EC-4C20-A210-98B9F6DB7463}" destId="{95D0F6C2-AED7-444A-946E-BF00A0233D7D}" srcOrd="1" destOrd="0" presId="urn:microsoft.com/office/officeart/2005/8/layout/vList4"/>
    <dgm:cxn modelId="{B7E6A2DD-B06A-4F7D-95CB-78738F6E65C8}" type="presParOf" srcId="{D39F4D9C-C0EC-4C20-A210-98B9F6DB7463}" destId="{34DE58E8-B4F0-41FF-A593-C71B0A2E5DA2}" srcOrd="2" destOrd="0" presId="urn:microsoft.com/office/officeart/2005/8/layout/vList4"/>
    <dgm:cxn modelId="{E263C750-CEC3-4E0C-9156-2C51687C8805}" type="presParOf" srcId="{76550D29-38F6-45CA-983A-D5D40092B1D9}" destId="{FFD6402E-DF1B-4534-9F4A-65CFAFF8B132}" srcOrd="3" destOrd="0" presId="urn:microsoft.com/office/officeart/2005/8/layout/vList4"/>
    <dgm:cxn modelId="{EC3C7180-FBED-4571-A0BB-EE51E4109CC6}" type="presParOf" srcId="{76550D29-38F6-45CA-983A-D5D40092B1D9}" destId="{BAA4FF45-8251-4F2D-8CBF-6BEAE1CBD87B}" srcOrd="4" destOrd="0" presId="urn:microsoft.com/office/officeart/2005/8/layout/vList4"/>
    <dgm:cxn modelId="{8AA181C9-B8C1-475C-8B36-0B63CDC72F8B}" type="presParOf" srcId="{BAA4FF45-8251-4F2D-8CBF-6BEAE1CBD87B}" destId="{5967865B-B1AE-4E9A-8A02-B2A2002BCAE0}" srcOrd="0" destOrd="0" presId="urn:microsoft.com/office/officeart/2005/8/layout/vList4"/>
    <dgm:cxn modelId="{6A426007-C7B4-456B-8092-2C12E7EFC452}" type="presParOf" srcId="{BAA4FF45-8251-4F2D-8CBF-6BEAE1CBD87B}" destId="{3F411829-E3AD-4046-B9D3-FC491BDBB746}" srcOrd="1" destOrd="0" presId="urn:microsoft.com/office/officeart/2005/8/layout/vList4"/>
    <dgm:cxn modelId="{EAB54DBC-78A4-4910-8E1B-CB9F5FA71FA4}" type="presParOf" srcId="{BAA4FF45-8251-4F2D-8CBF-6BEAE1CBD87B}" destId="{6CD195E5-EF02-42EF-A468-FCCF25DE9B66}" srcOrd="2" destOrd="0" presId="urn:microsoft.com/office/officeart/2005/8/layout/vList4"/>
    <dgm:cxn modelId="{81B10306-2F24-44C6-B0AF-5F8A30AE080B}" type="presParOf" srcId="{76550D29-38F6-45CA-983A-D5D40092B1D9}" destId="{004FEB04-2F75-406E-94A0-7C6B0E2D35A6}" srcOrd="5" destOrd="0" presId="urn:microsoft.com/office/officeart/2005/8/layout/vList4"/>
    <dgm:cxn modelId="{108D5B0E-F170-457E-A843-B62744FF6848}" type="presParOf" srcId="{76550D29-38F6-45CA-983A-D5D40092B1D9}" destId="{10909650-4774-4099-A67C-2E9409B43AAD}" srcOrd="6" destOrd="0" presId="urn:microsoft.com/office/officeart/2005/8/layout/vList4"/>
    <dgm:cxn modelId="{12B79A52-4B55-4675-AF32-C6E308EA90F4}" type="presParOf" srcId="{10909650-4774-4099-A67C-2E9409B43AAD}" destId="{27B9D92E-D4EF-4B59-B82E-7493FE2AB217}" srcOrd="0" destOrd="0" presId="urn:microsoft.com/office/officeart/2005/8/layout/vList4"/>
    <dgm:cxn modelId="{DBECE170-8241-44E7-9581-4E506D5E59D4}" type="presParOf" srcId="{10909650-4774-4099-A67C-2E9409B43AAD}" destId="{6E4523E8-EC04-4E5F-9BFA-A8F47A696373}" srcOrd="1" destOrd="0" presId="urn:microsoft.com/office/officeart/2005/8/layout/vList4"/>
    <dgm:cxn modelId="{A29E8C76-10F1-4EA6-BC5B-C4804FA47865}" type="presParOf" srcId="{10909650-4774-4099-A67C-2E9409B43AAD}" destId="{3BCA1512-45CB-43C5-BBBF-4238F15AA922}" srcOrd="2" destOrd="0" presId="urn:microsoft.com/office/officeart/2005/8/layout/vList4"/>
    <dgm:cxn modelId="{CC14603C-3ED9-4B82-8B2D-BC1429C0037A}" type="presParOf" srcId="{76550D29-38F6-45CA-983A-D5D40092B1D9}" destId="{18D52559-3B83-4979-ABCD-C697B737B32C}" srcOrd="7" destOrd="0" presId="urn:microsoft.com/office/officeart/2005/8/layout/vList4"/>
    <dgm:cxn modelId="{ACFDCA16-6EEC-433B-BE06-4777138B8C89}" type="presParOf" srcId="{76550D29-38F6-45CA-983A-D5D40092B1D9}" destId="{EFCCE9D8-FD1A-420D-9245-566B799BD703}" srcOrd="8" destOrd="0" presId="urn:microsoft.com/office/officeart/2005/8/layout/vList4"/>
    <dgm:cxn modelId="{17310451-ED32-4909-BA6A-871D4B9CA519}" type="presParOf" srcId="{EFCCE9D8-FD1A-420D-9245-566B799BD703}" destId="{F078C9BA-0DA3-42E4-84A5-81950581CA4A}" srcOrd="0" destOrd="0" presId="urn:microsoft.com/office/officeart/2005/8/layout/vList4"/>
    <dgm:cxn modelId="{AFE3D82E-4DB7-4196-B3B8-68DE26614522}" type="presParOf" srcId="{EFCCE9D8-FD1A-420D-9245-566B799BD703}" destId="{2F08927B-B60A-425B-8ADC-800B4296F8E7}" srcOrd="1" destOrd="0" presId="urn:microsoft.com/office/officeart/2005/8/layout/vList4"/>
    <dgm:cxn modelId="{28159C7D-1D10-4B38-A432-A5440967AB7D}" type="presParOf" srcId="{EFCCE9D8-FD1A-420D-9245-566B799BD703}" destId="{132B128F-3D8A-47F2-A6BA-4F8308235A52}"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1B4E2-9C32-4E50-9F45-2BD0E8C64F76}"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60F8B236-073A-488D-961E-3A487AEDE123}">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en-US" sz="1600">
              <a:solidFill>
                <a:schemeClr val="bg1"/>
              </a:solidFill>
            </a:rPr>
            <a:t>Out of </a:t>
          </a:r>
          <a:r>
            <a:rPr lang="en-US" sz="1600" b="1">
              <a:solidFill>
                <a:schemeClr val="accent4"/>
              </a:solidFill>
            </a:rPr>
            <a:t>3,517</a:t>
          </a:r>
          <a:r>
            <a:rPr lang="en-US" sz="1600">
              <a:solidFill>
                <a:schemeClr val="accent4"/>
              </a:solidFill>
            </a:rPr>
            <a:t> </a:t>
          </a:r>
          <a:r>
            <a:rPr lang="en-US" sz="1600">
              <a:solidFill>
                <a:schemeClr val="bg1"/>
              </a:solidFill>
            </a:rPr>
            <a:t>PQDRs received by DLA (open and closed reports) this CY, </a:t>
          </a:r>
          <a:r>
            <a:rPr lang="en-US" sz="1600" b="1">
              <a:solidFill>
                <a:schemeClr val="accent4"/>
              </a:solidFill>
            </a:rPr>
            <a:t>only 174 (~5%) reference a constructed document</a:t>
          </a:r>
          <a:r>
            <a:rPr lang="en-US" sz="1600">
              <a:solidFill>
                <a:schemeClr val="accent4"/>
              </a:solidFill>
            </a:rPr>
            <a:t> </a:t>
          </a:r>
          <a:r>
            <a:rPr lang="en-US" sz="1600">
              <a:solidFill>
                <a:schemeClr val="bg1"/>
              </a:solidFill>
            </a:rPr>
            <a:t>in reporting. </a:t>
          </a:r>
        </a:p>
      </dgm:t>
    </dgm:pt>
    <dgm:pt modelId="{09CA6EA6-D414-4D8B-BFC9-82F274EC78D9}" type="parTrans" cxnId="{B788CB8B-B522-4915-9FE2-E413DEE98CAF}">
      <dgm:prSet/>
      <dgm:spPr/>
      <dgm:t>
        <a:bodyPr/>
        <a:lstStyle/>
        <a:p>
          <a:endParaRPr lang="en-US"/>
        </a:p>
      </dgm:t>
    </dgm:pt>
    <dgm:pt modelId="{73724292-9191-48C1-8244-F5025C0A937D}" type="sibTrans" cxnId="{B788CB8B-B522-4915-9FE2-E413DEE98CAF}">
      <dgm:prSet/>
      <dgm:spPr/>
      <dgm:t>
        <a:bodyPr/>
        <a:lstStyle/>
        <a:p>
          <a:endParaRPr lang="en-US"/>
        </a:p>
      </dgm:t>
    </dgm:pt>
    <dgm:pt modelId="{0EFA3FEF-B63D-46BA-9DA1-B0B3FE4F84E9}">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en-US" sz="1600">
              <a:solidFill>
                <a:schemeClr val="bg1"/>
              </a:solidFill>
            </a:rPr>
            <a:t>Out of </a:t>
          </a:r>
          <a:r>
            <a:rPr lang="en-US" sz="1600" b="1">
              <a:solidFill>
                <a:schemeClr val="accent4"/>
              </a:solidFill>
            </a:rPr>
            <a:t>1156 PQDRs </a:t>
          </a:r>
          <a:r>
            <a:rPr lang="en-US" sz="1600">
              <a:solidFill>
                <a:schemeClr val="bg1"/>
              </a:solidFill>
            </a:rPr>
            <a:t>completed by DLA as </a:t>
          </a:r>
          <a:r>
            <a:rPr lang="en-US" sz="1600" b="1">
              <a:solidFill>
                <a:schemeClr val="accent4"/>
              </a:solidFill>
            </a:rPr>
            <a:t>vendor non-compliance</a:t>
          </a:r>
          <a:r>
            <a:rPr lang="en-US" sz="1600" b="1">
              <a:solidFill>
                <a:schemeClr val="bg1"/>
              </a:solidFill>
            </a:rPr>
            <a:t> </a:t>
          </a:r>
          <a:r>
            <a:rPr lang="en-US" sz="1600">
              <a:solidFill>
                <a:schemeClr val="bg1"/>
              </a:solidFill>
            </a:rPr>
            <a:t>this CY, </a:t>
          </a:r>
          <a:r>
            <a:rPr lang="en-US" sz="1600" b="1">
              <a:solidFill>
                <a:schemeClr val="accent4"/>
              </a:solidFill>
            </a:rPr>
            <a:t>only 92 of those referenced a constructed document number</a:t>
          </a:r>
          <a:r>
            <a:rPr lang="en-US" sz="1600">
              <a:solidFill>
                <a:schemeClr val="bg1"/>
              </a:solidFill>
            </a:rPr>
            <a:t>.</a:t>
          </a:r>
        </a:p>
        <a:p>
          <a:endParaRPr lang="en-US" sz="1600"/>
        </a:p>
      </dgm:t>
    </dgm:pt>
    <dgm:pt modelId="{3AB61A14-8142-479B-88E2-8F95D2DF15B4}" type="parTrans" cxnId="{CDC28CEC-2FA8-4447-9F2D-ACA8423D4992}">
      <dgm:prSet/>
      <dgm:spPr/>
      <dgm:t>
        <a:bodyPr/>
        <a:lstStyle/>
        <a:p>
          <a:endParaRPr lang="en-US"/>
        </a:p>
      </dgm:t>
    </dgm:pt>
    <dgm:pt modelId="{978563FC-4D69-498D-B2A6-92EB158E139B}" type="sibTrans" cxnId="{CDC28CEC-2FA8-4447-9F2D-ACA8423D4992}">
      <dgm:prSet/>
      <dgm:spPr/>
      <dgm:t>
        <a:bodyPr/>
        <a:lstStyle/>
        <a:p>
          <a:endParaRPr lang="en-US"/>
        </a:p>
      </dgm:t>
    </dgm:pt>
    <dgm:pt modelId="{AEA2DF30-F28C-4CD8-86B9-36CD91AD176F}">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en-US" sz="1600">
              <a:solidFill>
                <a:schemeClr val="bg1"/>
              </a:solidFill>
            </a:rPr>
            <a:t>Out of </a:t>
          </a:r>
          <a:r>
            <a:rPr lang="en-US" sz="1600" b="1">
              <a:solidFill>
                <a:schemeClr val="accent4"/>
              </a:solidFill>
            </a:rPr>
            <a:t>225 PQDRs </a:t>
          </a:r>
          <a:r>
            <a:rPr lang="en-US" sz="1600">
              <a:solidFill>
                <a:schemeClr val="bg1"/>
              </a:solidFill>
            </a:rPr>
            <a:t>completed by DLA as </a:t>
          </a:r>
          <a:r>
            <a:rPr lang="en-US" sz="1600" b="1">
              <a:solidFill>
                <a:schemeClr val="bg1"/>
              </a:solidFill>
            </a:rPr>
            <a:t>procuremen</a:t>
          </a:r>
          <a:r>
            <a:rPr lang="en-US" sz="1600">
              <a:solidFill>
                <a:schemeClr val="bg1"/>
              </a:solidFill>
            </a:rPr>
            <a:t>t being the </a:t>
          </a:r>
          <a:r>
            <a:rPr lang="en-US" sz="1600" b="1">
              <a:solidFill>
                <a:schemeClr val="accent4"/>
              </a:solidFill>
            </a:rPr>
            <a:t>responsible</a:t>
          </a:r>
          <a:r>
            <a:rPr lang="en-US" sz="1600">
              <a:solidFill>
                <a:schemeClr val="bg1"/>
              </a:solidFill>
            </a:rPr>
            <a:t> for the defect this CY, </a:t>
          </a:r>
          <a:r>
            <a:rPr lang="en-US" sz="1600" b="1">
              <a:solidFill>
                <a:schemeClr val="bg1"/>
              </a:solidFill>
            </a:rPr>
            <a:t>0 </a:t>
          </a:r>
          <a:r>
            <a:rPr lang="en-US" sz="1600" b="1">
              <a:solidFill>
                <a:schemeClr val="accent4"/>
              </a:solidFill>
            </a:rPr>
            <a:t>referenced a constructed document number</a:t>
          </a:r>
          <a:r>
            <a:rPr lang="en-US" sz="1600">
              <a:solidFill>
                <a:schemeClr val="bg1"/>
              </a:solidFill>
            </a:rPr>
            <a:t>.</a:t>
          </a:r>
        </a:p>
      </dgm:t>
    </dgm:pt>
    <dgm:pt modelId="{D8CDE41D-21DA-41B8-BA4D-6FBC533C144E}" type="parTrans" cxnId="{7FEDA760-79F9-490C-8D59-25BF380A1954}">
      <dgm:prSet/>
      <dgm:spPr/>
      <dgm:t>
        <a:bodyPr/>
        <a:lstStyle/>
        <a:p>
          <a:endParaRPr lang="en-US"/>
        </a:p>
      </dgm:t>
    </dgm:pt>
    <dgm:pt modelId="{90C6F35E-7C14-40B8-9923-4800EF9A0690}" type="sibTrans" cxnId="{7FEDA760-79F9-490C-8D59-25BF380A1954}">
      <dgm:prSet/>
      <dgm:spPr/>
      <dgm:t>
        <a:bodyPr/>
        <a:lstStyle/>
        <a:p>
          <a:endParaRPr lang="en-US"/>
        </a:p>
      </dgm:t>
    </dgm:pt>
    <dgm:pt modelId="{6CCBBACA-6B02-4B17-B725-D1006D697DDB}">
      <dgm:prSet phldrT="[Text]" custT="1"/>
      <dgm:spPr>
        <a:ln>
          <a:noFill/>
        </a:ln>
        <a:effectLst/>
        <a:scene3d>
          <a:camera prst="orthographicFront">
            <a:rot lat="0" lon="0" rev="0"/>
          </a:camera>
          <a:lightRig rig="contrasting" dir="t">
            <a:rot lat="0" lon="0" rev="7800000"/>
          </a:lightRig>
        </a:scene3d>
        <a:sp3d>
          <a:bevelT w="139700" h="139700"/>
        </a:sp3d>
      </dgm:spPr>
      <dgm:t>
        <a:bodyPr/>
        <a:lstStyle/>
        <a:p>
          <a:r>
            <a:rPr lang="en-US" sz="1600">
              <a:solidFill>
                <a:schemeClr val="bg1"/>
              </a:solidFill>
            </a:rPr>
            <a:t>Out of </a:t>
          </a:r>
          <a:r>
            <a:rPr lang="en-US" sz="1600" b="1">
              <a:solidFill>
                <a:schemeClr val="accent4"/>
              </a:solidFill>
            </a:rPr>
            <a:t>51 PQDRs </a:t>
          </a:r>
          <a:r>
            <a:rPr lang="en-US" sz="1600">
              <a:solidFill>
                <a:schemeClr val="bg1"/>
              </a:solidFill>
            </a:rPr>
            <a:t>completed by DLA as the </a:t>
          </a:r>
          <a:r>
            <a:rPr lang="en-US" sz="1600" b="1">
              <a:solidFill>
                <a:schemeClr val="accent4"/>
              </a:solidFill>
            </a:rPr>
            <a:t>using activity</a:t>
          </a:r>
          <a:r>
            <a:rPr lang="en-US" sz="1600" b="1">
              <a:solidFill>
                <a:schemeClr val="bg1"/>
              </a:solidFill>
            </a:rPr>
            <a:t> </a:t>
          </a:r>
          <a:r>
            <a:rPr lang="en-US" sz="1600">
              <a:solidFill>
                <a:schemeClr val="bg1"/>
              </a:solidFill>
            </a:rPr>
            <a:t>being </a:t>
          </a:r>
          <a:r>
            <a:rPr lang="en-US" sz="1600" b="1">
              <a:solidFill>
                <a:schemeClr val="accent4"/>
              </a:solidFill>
            </a:rPr>
            <a:t>responsible</a:t>
          </a:r>
          <a:r>
            <a:rPr lang="en-US" sz="1600">
              <a:solidFill>
                <a:schemeClr val="accent4"/>
              </a:solidFill>
            </a:rPr>
            <a:t> </a:t>
          </a:r>
          <a:r>
            <a:rPr lang="en-US" sz="1600">
              <a:solidFill>
                <a:schemeClr val="bg1"/>
              </a:solidFill>
            </a:rPr>
            <a:t>for the defect this CY, only </a:t>
          </a:r>
          <a:r>
            <a:rPr lang="en-US" sz="1600" b="1">
              <a:solidFill>
                <a:schemeClr val="accent4"/>
              </a:solidFill>
            </a:rPr>
            <a:t>10 referenced a constructed document number</a:t>
          </a:r>
          <a:r>
            <a:rPr lang="en-US" sz="1600" b="1">
              <a:solidFill>
                <a:schemeClr val="bg1"/>
              </a:solidFill>
            </a:rPr>
            <a:t>.</a:t>
          </a:r>
        </a:p>
        <a:p>
          <a:endParaRPr lang="en-US" sz="1600"/>
        </a:p>
      </dgm:t>
    </dgm:pt>
    <dgm:pt modelId="{C6D63251-74A1-4370-8B10-E329365B9653}" type="parTrans" cxnId="{3E14F88E-2808-468F-96EF-9AA8E5B128B9}">
      <dgm:prSet/>
      <dgm:spPr/>
      <dgm:t>
        <a:bodyPr/>
        <a:lstStyle/>
        <a:p>
          <a:endParaRPr lang="en-US"/>
        </a:p>
      </dgm:t>
    </dgm:pt>
    <dgm:pt modelId="{77720830-03EE-4CBE-B58D-5D7FDAFB479C}" type="sibTrans" cxnId="{3E14F88E-2808-468F-96EF-9AA8E5B128B9}">
      <dgm:prSet/>
      <dgm:spPr/>
      <dgm:t>
        <a:bodyPr/>
        <a:lstStyle/>
        <a:p>
          <a:endParaRPr lang="en-US"/>
        </a:p>
      </dgm:t>
    </dgm:pt>
    <dgm:pt modelId="{786A702C-D960-4630-9BAF-14AA3A83B9B2}" type="pres">
      <dgm:prSet presAssocID="{1BA1B4E2-9C32-4E50-9F45-2BD0E8C64F76}" presName="outerComposite" presStyleCnt="0">
        <dgm:presLayoutVars>
          <dgm:chMax val="5"/>
          <dgm:dir/>
          <dgm:resizeHandles val="exact"/>
        </dgm:presLayoutVars>
      </dgm:prSet>
      <dgm:spPr/>
    </dgm:pt>
    <dgm:pt modelId="{BFFDFF06-916B-436D-B32A-128EA8A4E570}" type="pres">
      <dgm:prSet presAssocID="{1BA1B4E2-9C32-4E50-9F45-2BD0E8C64F76}" presName="dummyMaxCanvas" presStyleCnt="0">
        <dgm:presLayoutVars/>
      </dgm:prSet>
      <dgm:spPr/>
    </dgm:pt>
    <dgm:pt modelId="{86602F0E-E5F3-4FD7-871A-F66AF9B59D45}" type="pres">
      <dgm:prSet presAssocID="{1BA1B4E2-9C32-4E50-9F45-2BD0E8C64F76}" presName="FourNodes_1" presStyleLbl="node1" presStyleIdx="0" presStyleCnt="4">
        <dgm:presLayoutVars>
          <dgm:bulletEnabled val="1"/>
        </dgm:presLayoutVars>
      </dgm:prSet>
      <dgm:spPr/>
    </dgm:pt>
    <dgm:pt modelId="{41A5F23B-2215-4340-A568-CB377BB016A3}" type="pres">
      <dgm:prSet presAssocID="{1BA1B4E2-9C32-4E50-9F45-2BD0E8C64F76}" presName="FourNodes_2" presStyleLbl="node1" presStyleIdx="1" presStyleCnt="4">
        <dgm:presLayoutVars>
          <dgm:bulletEnabled val="1"/>
        </dgm:presLayoutVars>
      </dgm:prSet>
      <dgm:spPr/>
    </dgm:pt>
    <dgm:pt modelId="{1C49AD4D-C333-4AAD-ABCA-73E1DA6BB7F2}" type="pres">
      <dgm:prSet presAssocID="{1BA1B4E2-9C32-4E50-9F45-2BD0E8C64F76}" presName="FourNodes_3" presStyleLbl="node1" presStyleIdx="2" presStyleCnt="4">
        <dgm:presLayoutVars>
          <dgm:bulletEnabled val="1"/>
        </dgm:presLayoutVars>
      </dgm:prSet>
      <dgm:spPr/>
    </dgm:pt>
    <dgm:pt modelId="{68A3B1B0-46BA-44D9-A488-067AD81F7746}" type="pres">
      <dgm:prSet presAssocID="{1BA1B4E2-9C32-4E50-9F45-2BD0E8C64F76}" presName="FourNodes_4" presStyleLbl="node1" presStyleIdx="3" presStyleCnt="4">
        <dgm:presLayoutVars>
          <dgm:bulletEnabled val="1"/>
        </dgm:presLayoutVars>
      </dgm:prSet>
      <dgm:spPr/>
    </dgm:pt>
    <dgm:pt modelId="{547F9E77-C8F0-4E5E-89E3-2E6A02567490}" type="pres">
      <dgm:prSet presAssocID="{1BA1B4E2-9C32-4E50-9F45-2BD0E8C64F76}" presName="FourConn_1-2" presStyleLbl="fgAccFollowNode1" presStyleIdx="0" presStyleCnt="3">
        <dgm:presLayoutVars>
          <dgm:bulletEnabled val="1"/>
        </dgm:presLayoutVars>
      </dgm:prSet>
      <dgm:spPr/>
    </dgm:pt>
    <dgm:pt modelId="{CAE93203-C3E4-4B22-B199-E62DF2002578}" type="pres">
      <dgm:prSet presAssocID="{1BA1B4E2-9C32-4E50-9F45-2BD0E8C64F76}" presName="FourConn_2-3" presStyleLbl="fgAccFollowNode1" presStyleIdx="1" presStyleCnt="3">
        <dgm:presLayoutVars>
          <dgm:bulletEnabled val="1"/>
        </dgm:presLayoutVars>
      </dgm:prSet>
      <dgm:spPr/>
    </dgm:pt>
    <dgm:pt modelId="{BEB548EF-B7F7-4B67-9CF4-E41F1902C8E8}" type="pres">
      <dgm:prSet presAssocID="{1BA1B4E2-9C32-4E50-9F45-2BD0E8C64F76}" presName="FourConn_3-4" presStyleLbl="fgAccFollowNode1" presStyleIdx="2" presStyleCnt="3">
        <dgm:presLayoutVars>
          <dgm:bulletEnabled val="1"/>
        </dgm:presLayoutVars>
      </dgm:prSet>
      <dgm:spPr/>
    </dgm:pt>
    <dgm:pt modelId="{353856E5-22CB-4BCA-A6A3-7763225DCA97}" type="pres">
      <dgm:prSet presAssocID="{1BA1B4E2-9C32-4E50-9F45-2BD0E8C64F76}" presName="FourNodes_1_text" presStyleLbl="node1" presStyleIdx="3" presStyleCnt="4">
        <dgm:presLayoutVars>
          <dgm:bulletEnabled val="1"/>
        </dgm:presLayoutVars>
      </dgm:prSet>
      <dgm:spPr/>
    </dgm:pt>
    <dgm:pt modelId="{EBF0467B-E101-4FD9-802D-0C62C668A2D2}" type="pres">
      <dgm:prSet presAssocID="{1BA1B4E2-9C32-4E50-9F45-2BD0E8C64F76}" presName="FourNodes_2_text" presStyleLbl="node1" presStyleIdx="3" presStyleCnt="4">
        <dgm:presLayoutVars>
          <dgm:bulletEnabled val="1"/>
        </dgm:presLayoutVars>
      </dgm:prSet>
      <dgm:spPr/>
    </dgm:pt>
    <dgm:pt modelId="{FB8B5C28-B059-4119-A4DA-B94728B6BF58}" type="pres">
      <dgm:prSet presAssocID="{1BA1B4E2-9C32-4E50-9F45-2BD0E8C64F76}" presName="FourNodes_3_text" presStyleLbl="node1" presStyleIdx="3" presStyleCnt="4">
        <dgm:presLayoutVars>
          <dgm:bulletEnabled val="1"/>
        </dgm:presLayoutVars>
      </dgm:prSet>
      <dgm:spPr/>
    </dgm:pt>
    <dgm:pt modelId="{E1815B45-E4FE-4F40-8B1F-AE5B7A0722BD}" type="pres">
      <dgm:prSet presAssocID="{1BA1B4E2-9C32-4E50-9F45-2BD0E8C64F76}" presName="FourNodes_4_text" presStyleLbl="node1" presStyleIdx="3" presStyleCnt="4">
        <dgm:presLayoutVars>
          <dgm:bulletEnabled val="1"/>
        </dgm:presLayoutVars>
      </dgm:prSet>
      <dgm:spPr/>
    </dgm:pt>
  </dgm:ptLst>
  <dgm:cxnLst>
    <dgm:cxn modelId="{3973E00B-C73A-4123-BCBB-F7FB488FADE1}" type="presOf" srcId="{90C6F35E-7C14-40B8-9923-4800EF9A0690}" destId="{BEB548EF-B7F7-4B67-9CF4-E41F1902C8E8}" srcOrd="0" destOrd="0" presId="urn:microsoft.com/office/officeart/2005/8/layout/vProcess5"/>
    <dgm:cxn modelId="{DD90D824-8AA6-4767-A1A7-4495C1C3B33D}" type="presOf" srcId="{978563FC-4D69-498D-B2A6-92EB158E139B}" destId="{CAE93203-C3E4-4B22-B199-E62DF2002578}" srcOrd="0" destOrd="0" presId="urn:microsoft.com/office/officeart/2005/8/layout/vProcess5"/>
    <dgm:cxn modelId="{84D3C35C-C00E-4520-B762-04EAB9101DD9}" type="presOf" srcId="{AEA2DF30-F28C-4CD8-86B9-36CD91AD176F}" destId="{1C49AD4D-C333-4AAD-ABCA-73E1DA6BB7F2}" srcOrd="0" destOrd="0" presId="urn:microsoft.com/office/officeart/2005/8/layout/vProcess5"/>
    <dgm:cxn modelId="{7FEDA760-79F9-490C-8D59-25BF380A1954}" srcId="{1BA1B4E2-9C32-4E50-9F45-2BD0E8C64F76}" destId="{AEA2DF30-F28C-4CD8-86B9-36CD91AD176F}" srcOrd="2" destOrd="0" parTransId="{D8CDE41D-21DA-41B8-BA4D-6FBC533C144E}" sibTransId="{90C6F35E-7C14-40B8-9923-4800EF9A0690}"/>
    <dgm:cxn modelId="{C3314444-23CC-4BBE-BA4B-6632837F8E2B}" type="presOf" srcId="{6CCBBACA-6B02-4B17-B725-D1006D697DDB}" destId="{E1815B45-E4FE-4F40-8B1F-AE5B7A0722BD}" srcOrd="1" destOrd="0" presId="urn:microsoft.com/office/officeart/2005/8/layout/vProcess5"/>
    <dgm:cxn modelId="{0ADC2249-47B7-4547-B66A-F3A12A7896C7}" type="presOf" srcId="{0EFA3FEF-B63D-46BA-9DA1-B0B3FE4F84E9}" destId="{41A5F23B-2215-4340-A568-CB377BB016A3}" srcOrd="0" destOrd="0" presId="urn:microsoft.com/office/officeart/2005/8/layout/vProcess5"/>
    <dgm:cxn modelId="{7B33824A-3D9A-4291-BDAE-DD06C3AA2A57}" type="presOf" srcId="{60F8B236-073A-488D-961E-3A487AEDE123}" destId="{353856E5-22CB-4BCA-A6A3-7763225DCA97}" srcOrd="1" destOrd="0" presId="urn:microsoft.com/office/officeart/2005/8/layout/vProcess5"/>
    <dgm:cxn modelId="{4C2FDE77-1AEC-49AA-8284-A6DB5F801E87}" type="presOf" srcId="{0EFA3FEF-B63D-46BA-9DA1-B0B3FE4F84E9}" destId="{EBF0467B-E101-4FD9-802D-0C62C668A2D2}" srcOrd="1" destOrd="0" presId="urn:microsoft.com/office/officeart/2005/8/layout/vProcess5"/>
    <dgm:cxn modelId="{2CC9697E-086B-4A11-BA5A-B11E149D7E69}" type="presOf" srcId="{AEA2DF30-F28C-4CD8-86B9-36CD91AD176F}" destId="{FB8B5C28-B059-4119-A4DA-B94728B6BF58}" srcOrd="1" destOrd="0" presId="urn:microsoft.com/office/officeart/2005/8/layout/vProcess5"/>
    <dgm:cxn modelId="{E0CB698A-4230-4D2E-B91A-E761A8F8AE1F}" type="presOf" srcId="{73724292-9191-48C1-8244-F5025C0A937D}" destId="{547F9E77-C8F0-4E5E-89E3-2E6A02567490}" srcOrd="0" destOrd="0" presId="urn:microsoft.com/office/officeart/2005/8/layout/vProcess5"/>
    <dgm:cxn modelId="{B788CB8B-B522-4915-9FE2-E413DEE98CAF}" srcId="{1BA1B4E2-9C32-4E50-9F45-2BD0E8C64F76}" destId="{60F8B236-073A-488D-961E-3A487AEDE123}" srcOrd="0" destOrd="0" parTransId="{09CA6EA6-D414-4D8B-BFC9-82F274EC78D9}" sibTransId="{73724292-9191-48C1-8244-F5025C0A937D}"/>
    <dgm:cxn modelId="{3E14F88E-2808-468F-96EF-9AA8E5B128B9}" srcId="{1BA1B4E2-9C32-4E50-9F45-2BD0E8C64F76}" destId="{6CCBBACA-6B02-4B17-B725-D1006D697DDB}" srcOrd="3" destOrd="0" parTransId="{C6D63251-74A1-4370-8B10-E329365B9653}" sibTransId="{77720830-03EE-4CBE-B58D-5D7FDAFB479C}"/>
    <dgm:cxn modelId="{527045BC-F674-4CE8-8266-E0907ACCF97F}" type="presOf" srcId="{1BA1B4E2-9C32-4E50-9F45-2BD0E8C64F76}" destId="{786A702C-D960-4630-9BAF-14AA3A83B9B2}" srcOrd="0" destOrd="0" presId="urn:microsoft.com/office/officeart/2005/8/layout/vProcess5"/>
    <dgm:cxn modelId="{4D3C1EEB-175E-4123-9C4B-F7CF55805CE9}" type="presOf" srcId="{60F8B236-073A-488D-961E-3A487AEDE123}" destId="{86602F0E-E5F3-4FD7-871A-F66AF9B59D45}" srcOrd="0" destOrd="0" presId="urn:microsoft.com/office/officeart/2005/8/layout/vProcess5"/>
    <dgm:cxn modelId="{CDC28CEC-2FA8-4447-9F2D-ACA8423D4992}" srcId="{1BA1B4E2-9C32-4E50-9F45-2BD0E8C64F76}" destId="{0EFA3FEF-B63D-46BA-9DA1-B0B3FE4F84E9}" srcOrd="1" destOrd="0" parTransId="{3AB61A14-8142-479B-88E2-8F95D2DF15B4}" sibTransId="{978563FC-4D69-498D-B2A6-92EB158E139B}"/>
    <dgm:cxn modelId="{25476BF5-047E-451E-B6DE-12CCB559D9D6}" type="presOf" srcId="{6CCBBACA-6B02-4B17-B725-D1006D697DDB}" destId="{68A3B1B0-46BA-44D9-A488-067AD81F7746}" srcOrd="0" destOrd="0" presId="urn:microsoft.com/office/officeart/2005/8/layout/vProcess5"/>
    <dgm:cxn modelId="{2443F6FB-C65D-4E42-9C10-D20920D281D3}" type="presParOf" srcId="{786A702C-D960-4630-9BAF-14AA3A83B9B2}" destId="{BFFDFF06-916B-436D-B32A-128EA8A4E570}" srcOrd="0" destOrd="0" presId="urn:microsoft.com/office/officeart/2005/8/layout/vProcess5"/>
    <dgm:cxn modelId="{692CF9BD-864A-4DA0-8451-E8A70FAD4554}" type="presParOf" srcId="{786A702C-D960-4630-9BAF-14AA3A83B9B2}" destId="{86602F0E-E5F3-4FD7-871A-F66AF9B59D45}" srcOrd="1" destOrd="0" presId="urn:microsoft.com/office/officeart/2005/8/layout/vProcess5"/>
    <dgm:cxn modelId="{0745293A-03BD-4E64-8403-E2853030976B}" type="presParOf" srcId="{786A702C-D960-4630-9BAF-14AA3A83B9B2}" destId="{41A5F23B-2215-4340-A568-CB377BB016A3}" srcOrd="2" destOrd="0" presId="urn:microsoft.com/office/officeart/2005/8/layout/vProcess5"/>
    <dgm:cxn modelId="{814D6FD0-04AB-4E79-A809-D13525D35E46}" type="presParOf" srcId="{786A702C-D960-4630-9BAF-14AA3A83B9B2}" destId="{1C49AD4D-C333-4AAD-ABCA-73E1DA6BB7F2}" srcOrd="3" destOrd="0" presId="urn:microsoft.com/office/officeart/2005/8/layout/vProcess5"/>
    <dgm:cxn modelId="{680440EE-8DC7-461B-8ABA-94FAF950555B}" type="presParOf" srcId="{786A702C-D960-4630-9BAF-14AA3A83B9B2}" destId="{68A3B1B0-46BA-44D9-A488-067AD81F7746}" srcOrd="4" destOrd="0" presId="urn:microsoft.com/office/officeart/2005/8/layout/vProcess5"/>
    <dgm:cxn modelId="{9BD97F36-58F5-444D-84C9-F89AE310A3D9}" type="presParOf" srcId="{786A702C-D960-4630-9BAF-14AA3A83B9B2}" destId="{547F9E77-C8F0-4E5E-89E3-2E6A02567490}" srcOrd="5" destOrd="0" presId="urn:microsoft.com/office/officeart/2005/8/layout/vProcess5"/>
    <dgm:cxn modelId="{66883180-676C-43D9-86AB-BDC071F450A0}" type="presParOf" srcId="{786A702C-D960-4630-9BAF-14AA3A83B9B2}" destId="{CAE93203-C3E4-4B22-B199-E62DF2002578}" srcOrd="6" destOrd="0" presId="urn:microsoft.com/office/officeart/2005/8/layout/vProcess5"/>
    <dgm:cxn modelId="{60C5B251-0C70-4BD8-A807-7F934F77CFA5}" type="presParOf" srcId="{786A702C-D960-4630-9BAF-14AA3A83B9B2}" destId="{BEB548EF-B7F7-4B67-9CF4-E41F1902C8E8}" srcOrd="7" destOrd="0" presId="urn:microsoft.com/office/officeart/2005/8/layout/vProcess5"/>
    <dgm:cxn modelId="{63096B42-DAE5-473B-9EC3-F518A4F91FF2}" type="presParOf" srcId="{786A702C-D960-4630-9BAF-14AA3A83B9B2}" destId="{353856E5-22CB-4BCA-A6A3-7763225DCA97}" srcOrd="8" destOrd="0" presId="urn:microsoft.com/office/officeart/2005/8/layout/vProcess5"/>
    <dgm:cxn modelId="{BF11E27F-D614-4441-83C7-3F7C5635363C}" type="presParOf" srcId="{786A702C-D960-4630-9BAF-14AA3A83B9B2}" destId="{EBF0467B-E101-4FD9-802D-0C62C668A2D2}" srcOrd="9" destOrd="0" presId="urn:microsoft.com/office/officeart/2005/8/layout/vProcess5"/>
    <dgm:cxn modelId="{1CD00F96-E6EB-4BCC-BE51-68BF9101B015}" type="presParOf" srcId="{786A702C-D960-4630-9BAF-14AA3A83B9B2}" destId="{FB8B5C28-B059-4119-A4DA-B94728B6BF58}" srcOrd="10" destOrd="0" presId="urn:microsoft.com/office/officeart/2005/8/layout/vProcess5"/>
    <dgm:cxn modelId="{21BA5BD8-9700-46D2-9BF2-C6635EAD22F9}" type="presParOf" srcId="{786A702C-D960-4630-9BAF-14AA3A83B9B2}" destId="{E1815B45-E4FE-4F40-8B1F-AE5B7A0722BD}" srcOrd="11" destOrd="0" presId="urn:microsoft.com/office/officeart/2005/8/layout/vProcess5"/>
  </dgm:cxnLst>
  <dgm:bg>
    <a:solidFill>
      <a:schemeClr val="bg2">
        <a:lumMod val="90000"/>
      </a:schemeClr>
    </a:solidFill>
  </dgm:bg>
  <dgm:whole>
    <a:ln>
      <a:solidFill>
        <a:srgbClr val="0076A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5A396-2DF5-497A-9C23-AAAE900E62A7}">
      <dsp:nvSpPr>
        <dsp:cNvPr id="0" name=""/>
        <dsp:cNvSpPr/>
      </dsp:nvSpPr>
      <dsp:spPr>
        <a:xfrm>
          <a:off x="0" y="208918"/>
          <a:ext cx="8229600" cy="1118731"/>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1" u="sng" kern="1200">
              <a:solidFill>
                <a:schemeClr val="accent4"/>
              </a:solidFill>
            </a:rPr>
            <a:t>Army PQDR Community</a:t>
          </a:r>
          <a:r>
            <a:rPr lang="en-US" sz="1400" i="1" kern="1200">
              <a:solidFill>
                <a:schemeClr val="bg1"/>
              </a:solidFill>
            </a:rPr>
            <a:t>:</a:t>
          </a:r>
          <a:r>
            <a:rPr lang="en-US" sz="1400" i="1" kern="1200">
              <a:solidFill>
                <a:schemeClr val="accent4"/>
              </a:solidFill>
            </a:rPr>
            <a:t>  </a:t>
          </a:r>
          <a:r>
            <a:rPr lang="en-US" sz="1400" i="1" kern="1200"/>
            <a:t>Final disposition of the material would most likely depend upon PQDR investigation findings.  However, YES, the originator should be offered the return of their material.</a:t>
          </a:r>
          <a:r>
            <a:rPr lang="en-US" sz="1400" kern="1200"/>
            <a:t> </a:t>
          </a:r>
        </a:p>
        <a:p>
          <a:pPr marL="0" lvl="0" indent="0" algn="l" defTabSz="622300">
            <a:lnSpc>
              <a:spcPct val="90000"/>
            </a:lnSpc>
            <a:spcBef>
              <a:spcPct val="0"/>
            </a:spcBef>
            <a:spcAft>
              <a:spcPct val="35000"/>
            </a:spcAft>
            <a:buNone/>
          </a:pPr>
          <a:r>
            <a:rPr lang="en-US" sz="1400" u="sng" kern="1200">
              <a:solidFill>
                <a:schemeClr val="accent4"/>
              </a:solidFill>
            </a:rPr>
            <a:t>USASAC (FMS SDRs)</a:t>
          </a:r>
          <a:r>
            <a:rPr lang="en-US" sz="1400" u="none" kern="1200">
              <a:solidFill>
                <a:srgbClr val="FFFFFF"/>
              </a:solidFill>
            </a:rPr>
            <a:t>:  </a:t>
          </a:r>
          <a:r>
            <a:rPr lang="en-US" sz="1400" kern="1200"/>
            <a:t>Yes, however most of the time when a quality SDR is submitted country requests disposition instructions and credit. </a:t>
          </a:r>
          <a:endParaRPr lang="en-US" sz="1600" b="0" kern="1200">
            <a:solidFill>
              <a:srgbClr val="CBAE62"/>
            </a:solidFill>
          </a:endParaRPr>
        </a:p>
      </dsp:txBody>
      <dsp:txXfrm>
        <a:off x="1739108" y="208918"/>
        <a:ext cx="6490491" cy="1118731"/>
      </dsp:txXfrm>
    </dsp:sp>
    <dsp:sp modelId="{81E80C07-3A8E-4B62-959D-F7194CCD41D7}">
      <dsp:nvSpPr>
        <dsp:cNvPr id="0" name=""/>
        <dsp:cNvSpPr/>
      </dsp:nvSpPr>
      <dsp:spPr>
        <a:xfrm>
          <a:off x="461248" y="331286"/>
          <a:ext cx="914407" cy="8603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5E12C17-C7A4-45BC-849A-7CA97780865B}">
      <dsp:nvSpPr>
        <dsp:cNvPr id="0" name=""/>
        <dsp:cNvSpPr/>
      </dsp:nvSpPr>
      <dsp:spPr>
        <a:xfrm>
          <a:off x="0" y="1371354"/>
          <a:ext cx="8229600" cy="952698"/>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Marine Corps PQDR</a:t>
          </a:r>
          <a:r>
            <a:rPr lang="en-US" sz="1400" u="none" kern="1200">
              <a:solidFill>
                <a:srgbClr val="FFFFFF"/>
              </a:solidFill>
            </a:rPr>
            <a:t>: </a:t>
          </a:r>
          <a:r>
            <a:rPr lang="en-US" sz="1400" kern="1200"/>
            <a:t> Yes they should request to have equipment sent back.  Sometimes the service will decide to DRMO the equipment instead of it being sent back to them. </a:t>
          </a:r>
          <a:endParaRPr lang="en-US" sz="1600" kern="1200">
            <a:solidFill>
              <a:srgbClr val="CBAE62"/>
            </a:solidFill>
          </a:endParaRPr>
        </a:p>
        <a:p>
          <a:pPr marL="114300" lvl="1" indent="-114300" algn="l" defTabSz="622300">
            <a:lnSpc>
              <a:spcPct val="90000"/>
            </a:lnSpc>
            <a:spcBef>
              <a:spcPct val="0"/>
            </a:spcBef>
            <a:spcAft>
              <a:spcPct val="15000"/>
            </a:spcAft>
            <a:buChar char="•"/>
          </a:pPr>
          <a:endParaRPr lang="en-US" sz="1400" kern="1200"/>
        </a:p>
      </dsp:txBody>
      <dsp:txXfrm>
        <a:off x="1739108" y="1371354"/>
        <a:ext cx="6490491" cy="952698"/>
      </dsp:txXfrm>
    </dsp:sp>
    <dsp:sp modelId="{95D0F6C2-AED7-444A-946E-BF00A0233D7D}">
      <dsp:nvSpPr>
        <dsp:cNvPr id="0" name=""/>
        <dsp:cNvSpPr/>
      </dsp:nvSpPr>
      <dsp:spPr>
        <a:xfrm>
          <a:off x="453084" y="1357540"/>
          <a:ext cx="914407" cy="952083"/>
        </a:xfrm>
        <a:prstGeom prst="ellipse">
          <a:avLst/>
        </a:prstGeom>
        <a:blipFill>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967865B-B1AE-4E9A-8A02-B2A2002BCAE0}">
      <dsp:nvSpPr>
        <dsp:cNvPr id="0" name=""/>
        <dsp:cNvSpPr/>
      </dsp:nvSpPr>
      <dsp:spPr>
        <a:xfrm>
          <a:off x="0" y="2379770"/>
          <a:ext cx="8229600" cy="983972"/>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Navy SDR/PQDR</a:t>
          </a:r>
          <a:r>
            <a:rPr lang="en-US" sz="1400" u="none" kern="1200">
              <a:solidFill>
                <a:srgbClr val="FFFFFF"/>
              </a:solidFill>
            </a:rPr>
            <a:t>:  </a:t>
          </a:r>
          <a:r>
            <a:rPr lang="en-US" sz="1400" kern="1200"/>
            <a:t>Yes, the Originator shall have the option to request their exhibit returned upon completion of investigation, even if the exhibit cannot be repaired or replaced. </a:t>
          </a:r>
          <a:endParaRPr lang="en-US" sz="1600" kern="1200">
            <a:solidFill>
              <a:srgbClr val="CBAE62"/>
            </a:solidFill>
          </a:endParaRPr>
        </a:p>
      </dsp:txBody>
      <dsp:txXfrm>
        <a:off x="1739108" y="2379770"/>
        <a:ext cx="6490491" cy="983972"/>
      </dsp:txXfrm>
    </dsp:sp>
    <dsp:sp modelId="{3F411829-E3AD-4046-B9D3-FC491BDBB746}">
      <dsp:nvSpPr>
        <dsp:cNvPr id="0" name=""/>
        <dsp:cNvSpPr/>
      </dsp:nvSpPr>
      <dsp:spPr>
        <a:xfrm>
          <a:off x="453084" y="2365234"/>
          <a:ext cx="914407" cy="955982"/>
        </a:xfrm>
        <a:prstGeom prst="ellipse">
          <a:avLst/>
        </a:prstGeom>
        <a:blipFill>
          <a:blip xmlns:r="http://schemas.openxmlformats.org/officeDocument/2006/relationships" r:embed="rId3"/>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B9D92E-D4EF-4B59-B82E-7493FE2AB217}">
      <dsp:nvSpPr>
        <dsp:cNvPr id="0" name=""/>
        <dsp:cNvSpPr/>
      </dsp:nvSpPr>
      <dsp:spPr>
        <a:xfrm>
          <a:off x="0" y="3408342"/>
          <a:ext cx="8229600" cy="963517"/>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Air Force SDR</a:t>
          </a:r>
          <a:r>
            <a:rPr lang="en-US" sz="1400" u="none" kern="1200">
              <a:solidFill>
                <a:srgbClr val="FFFFFF"/>
              </a:solidFill>
            </a:rPr>
            <a:t>:  </a:t>
          </a:r>
          <a:r>
            <a:rPr lang="en-US" sz="1400" u="none" kern="1200"/>
            <a:t>Yes</a:t>
          </a:r>
          <a:r>
            <a:rPr lang="en-US" sz="1400" kern="1200"/>
            <a:t>.</a:t>
          </a:r>
        </a:p>
      </dsp:txBody>
      <dsp:txXfrm>
        <a:off x="1739108" y="3408342"/>
        <a:ext cx="6490491" cy="963517"/>
      </dsp:txXfrm>
    </dsp:sp>
    <dsp:sp modelId="{6E4523E8-EC04-4E5F-9BFA-A8F47A696373}">
      <dsp:nvSpPr>
        <dsp:cNvPr id="0" name=""/>
        <dsp:cNvSpPr/>
      </dsp:nvSpPr>
      <dsp:spPr>
        <a:xfrm>
          <a:off x="387223" y="3465890"/>
          <a:ext cx="1005838" cy="860386"/>
        </a:xfrm>
        <a:prstGeom prst="ellipse">
          <a:avLst/>
        </a:prstGeom>
        <a:blipFill>
          <a:blip xmlns:r="http://schemas.openxmlformats.org/officeDocument/2006/relationships" r:embed="rId4"/>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078C9BA-0DA3-42E4-84A5-81950581CA4A}">
      <dsp:nvSpPr>
        <dsp:cNvPr id="0" name=""/>
        <dsp:cNvSpPr/>
      </dsp:nvSpPr>
      <dsp:spPr>
        <a:xfrm>
          <a:off x="0" y="4394083"/>
          <a:ext cx="8229600" cy="820371"/>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DLA SDR/PQDR</a:t>
          </a:r>
          <a:r>
            <a:rPr lang="en-US" sz="1400" u="none" kern="1200">
              <a:solidFill>
                <a:srgbClr val="FFFFFF"/>
              </a:solidFill>
            </a:rPr>
            <a:t>:</a:t>
          </a:r>
          <a:r>
            <a:rPr lang="en-US" sz="1400" u="none" kern="1200">
              <a:solidFill>
                <a:schemeClr val="bg1"/>
              </a:solidFill>
            </a:rPr>
            <a:t>  Yes.  The entity that submitted the SDR or PQDR should provide this information up front as part of the initial SDR/PQDR submission</a:t>
          </a:r>
          <a:endParaRPr lang="en-US" sz="1400" kern="1200"/>
        </a:p>
      </dsp:txBody>
      <dsp:txXfrm>
        <a:off x="1739108" y="4394083"/>
        <a:ext cx="6490491" cy="820371"/>
      </dsp:txXfrm>
    </dsp:sp>
    <dsp:sp modelId="{2F08927B-B60A-425B-8ADC-800B4296F8E7}">
      <dsp:nvSpPr>
        <dsp:cNvPr id="0" name=""/>
        <dsp:cNvSpPr/>
      </dsp:nvSpPr>
      <dsp:spPr>
        <a:xfrm>
          <a:off x="285859" y="4486098"/>
          <a:ext cx="1232300" cy="631516"/>
        </a:xfrm>
        <a:prstGeom prst="roundRect">
          <a:avLst>
            <a:gd name="adj" fmla="val 10000"/>
          </a:avLst>
        </a:prstGeom>
        <a:blipFill rotWithShape="1">
          <a:blip xmlns:r="http://schemas.openxmlformats.org/officeDocument/2006/relationships" r:embed="rId5"/>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5A396-2DF5-497A-9C23-AAAE900E62A7}">
      <dsp:nvSpPr>
        <dsp:cNvPr id="0" name=""/>
        <dsp:cNvSpPr/>
      </dsp:nvSpPr>
      <dsp:spPr>
        <a:xfrm>
          <a:off x="0" y="194647"/>
          <a:ext cx="8229600" cy="1237753"/>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1" u="sng" kern="1200">
              <a:solidFill>
                <a:schemeClr val="accent4"/>
              </a:solidFill>
            </a:rPr>
            <a:t>Army PQDR Community</a:t>
          </a:r>
          <a:r>
            <a:rPr lang="en-US" sz="1400" i="1" kern="1200"/>
            <a:t>:  Given DLA had requested the material for the PQDR investigation, then DLA should pay for its return.</a:t>
          </a:r>
          <a:endParaRPr lang="en-US" sz="1400" kern="1200"/>
        </a:p>
        <a:p>
          <a:pPr marL="0" lvl="0" indent="0" algn="l" defTabSz="622300">
            <a:lnSpc>
              <a:spcPct val="90000"/>
            </a:lnSpc>
            <a:spcBef>
              <a:spcPct val="0"/>
            </a:spcBef>
            <a:spcAft>
              <a:spcPct val="35000"/>
            </a:spcAft>
            <a:buNone/>
          </a:pPr>
          <a:r>
            <a:rPr lang="en-US" sz="1400" u="sng" kern="1200">
              <a:solidFill>
                <a:schemeClr val="accent4"/>
              </a:solidFill>
            </a:rPr>
            <a:t>USASAC (FMS SDRs)</a:t>
          </a:r>
          <a:r>
            <a:rPr lang="en-US" sz="1400" u="none" kern="1200">
              <a:solidFill>
                <a:srgbClr val="FFFFFF"/>
              </a:solidFill>
            </a:rPr>
            <a:t>: </a:t>
          </a:r>
          <a:r>
            <a:rPr lang="en-US" sz="1400" kern="1200"/>
            <a:t> FMS uses transportation reimbursements (information attached). According to the attachment- Reimbursements to the FMS customer will be paid from the FMS Transportation Account (L009) and PC&amp;H Account (L081).</a:t>
          </a:r>
          <a:endParaRPr lang="en-US" sz="1600" b="0" kern="1200">
            <a:solidFill>
              <a:srgbClr val="CBAE62"/>
            </a:solidFill>
          </a:endParaRPr>
        </a:p>
      </dsp:txBody>
      <dsp:txXfrm>
        <a:off x="1732742" y="194647"/>
        <a:ext cx="6496857" cy="1237753"/>
      </dsp:txXfrm>
    </dsp:sp>
    <dsp:sp modelId="{81E80C07-3A8E-4B62-959D-F7194CCD41D7}">
      <dsp:nvSpPr>
        <dsp:cNvPr id="0" name=""/>
        <dsp:cNvSpPr/>
      </dsp:nvSpPr>
      <dsp:spPr>
        <a:xfrm>
          <a:off x="454883" y="406376"/>
          <a:ext cx="914407" cy="801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5E12C17-C7A4-45BC-849A-7CA97780865B}">
      <dsp:nvSpPr>
        <dsp:cNvPr id="0" name=""/>
        <dsp:cNvSpPr/>
      </dsp:nvSpPr>
      <dsp:spPr>
        <a:xfrm>
          <a:off x="0" y="1473120"/>
          <a:ext cx="8229600" cy="887623"/>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Marine Corps PQDR</a:t>
          </a:r>
          <a:r>
            <a:rPr lang="en-US" sz="1400" u="none" kern="1200">
              <a:solidFill>
                <a:srgbClr val="FFFFFF"/>
              </a:solidFill>
            </a:rPr>
            <a:t>:  </a:t>
          </a:r>
          <a:r>
            <a:rPr lang="en-US" sz="1400" kern="1200"/>
            <a:t>Source of supply or the person who made error.  User fault Vs. Manufacturer</a:t>
          </a:r>
          <a:endParaRPr lang="en-US" sz="1600" kern="1200">
            <a:solidFill>
              <a:srgbClr val="CBAE62"/>
            </a:solidFill>
          </a:endParaRPr>
        </a:p>
        <a:p>
          <a:pPr marL="114300" lvl="1" indent="-114300" algn="l" defTabSz="622300">
            <a:lnSpc>
              <a:spcPct val="90000"/>
            </a:lnSpc>
            <a:spcBef>
              <a:spcPct val="0"/>
            </a:spcBef>
            <a:spcAft>
              <a:spcPct val="15000"/>
            </a:spcAft>
            <a:buChar char="•"/>
          </a:pPr>
          <a:endParaRPr lang="en-US" sz="1400" kern="1200"/>
        </a:p>
      </dsp:txBody>
      <dsp:txXfrm>
        <a:off x="1732742" y="1473120"/>
        <a:ext cx="6496857" cy="887623"/>
      </dsp:txXfrm>
    </dsp:sp>
    <dsp:sp modelId="{95D0F6C2-AED7-444A-946E-BF00A0233D7D}">
      <dsp:nvSpPr>
        <dsp:cNvPr id="0" name=""/>
        <dsp:cNvSpPr/>
      </dsp:nvSpPr>
      <dsp:spPr>
        <a:xfrm>
          <a:off x="446719" y="1460250"/>
          <a:ext cx="914407" cy="887050"/>
        </a:xfrm>
        <a:prstGeom prst="ellipse">
          <a:avLst/>
        </a:prstGeom>
        <a:blipFill>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967865B-B1AE-4E9A-8A02-B2A2002BCAE0}">
      <dsp:nvSpPr>
        <dsp:cNvPr id="0" name=""/>
        <dsp:cNvSpPr/>
      </dsp:nvSpPr>
      <dsp:spPr>
        <a:xfrm>
          <a:off x="0" y="2412655"/>
          <a:ext cx="8229600" cy="1076766"/>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Navy SDR/PQDR</a:t>
          </a:r>
          <a:r>
            <a:rPr lang="en-US" sz="1400" u="none" kern="1200">
              <a:solidFill>
                <a:srgbClr val="FFFFFF"/>
              </a:solidFill>
            </a:rPr>
            <a:t>:</a:t>
          </a:r>
          <a:r>
            <a:rPr lang="en-US" sz="1400" u="none" kern="1200">
              <a:solidFill>
                <a:srgbClr val="002060"/>
              </a:solidFill>
            </a:rPr>
            <a:t>  </a:t>
          </a:r>
          <a:r>
            <a:rPr lang="en-US" sz="1400" kern="1200"/>
            <a:t>If the Action Point determines they are not the crediting activity agrees there is a discrepancy and requests the exhibit for repair or replacement, the Action Point will handle the shipping charges to receive the exhibit, to ship exhibit to/from the vendor, and to ship the exhibit back upon Originators request. </a:t>
          </a:r>
          <a:endParaRPr lang="en-US" sz="1600" kern="1200">
            <a:solidFill>
              <a:srgbClr val="CBAE62"/>
            </a:solidFill>
          </a:endParaRPr>
        </a:p>
      </dsp:txBody>
      <dsp:txXfrm>
        <a:off x="1732742" y="2412655"/>
        <a:ext cx="6496857" cy="1076766"/>
      </dsp:txXfrm>
    </dsp:sp>
    <dsp:sp modelId="{3F411829-E3AD-4046-B9D3-FC491BDBB746}">
      <dsp:nvSpPr>
        <dsp:cNvPr id="0" name=""/>
        <dsp:cNvSpPr/>
      </dsp:nvSpPr>
      <dsp:spPr>
        <a:xfrm>
          <a:off x="446719" y="2479115"/>
          <a:ext cx="914407" cy="890682"/>
        </a:xfrm>
        <a:prstGeom prst="ellipse">
          <a:avLst/>
        </a:prstGeom>
        <a:blipFill>
          <a:blip xmlns:r="http://schemas.openxmlformats.org/officeDocument/2006/relationships" r:embed="rId3"/>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B9D92E-D4EF-4B59-B82E-7493FE2AB217}">
      <dsp:nvSpPr>
        <dsp:cNvPr id="0" name=""/>
        <dsp:cNvSpPr/>
      </dsp:nvSpPr>
      <dsp:spPr>
        <a:xfrm>
          <a:off x="0" y="3530975"/>
          <a:ext cx="8229600" cy="897703"/>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Air Force SDR</a:t>
          </a:r>
          <a:r>
            <a:rPr lang="en-US" sz="1400" u="none" kern="1200">
              <a:solidFill>
                <a:srgbClr val="FFFFFF"/>
              </a:solidFill>
            </a:rPr>
            <a:t>:  </a:t>
          </a:r>
          <a:r>
            <a:rPr lang="en-US" sz="1400" kern="1200"/>
            <a:t>After the investigation as mentioned in question 1.A, the responsible and/or at fault party should be responsible to pay for the return shipping..</a:t>
          </a:r>
        </a:p>
      </dsp:txBody>
      <dsp:txXfrm>
        <a:off x="1732742" y="3530975"/>
        <a:ext cx="6496857" cy="897703"/>
      </dsp:txXfrm>
    </dsp:sp>
    <dsp:sp modelId="{6E4523E8-EC04-4E5F-9BFA-A8F47A696373}">
      <dsp:nvSpPr>
        <dsp:cNvPr id="0" name=""/>
        <dsp:cNvSpPr/>
      </dsp:nvSpPr>
      <dsp:spPr>
        <a:xfrm>
          <a:off x="380858" y="3584592"/>
          <a:ext cx="1005838" cy="801616"/>
        </a:xfrm>
        <a:prstGeom prst="ellipse">
          <a:avLst/>
        </a:prstGeom>
        <a:blipFill>
          <a:blip xmlns:r="http://schemas.openxmlformats.org/officeDocument/2006/relationships" r:embed="rId4"/>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078C9BA-0DA3-42E4-84A5-81950581CA4A}">
      <dsp:nvSpPr>
        <dsp:cNvPr id="0" name=""/>
        <dsp:cNvSpPr/>
      </dsp:nvSpPr>
      <dsp:spPr>
        <a:xfrm>
          <a:off x="0" y="4450119"/>
          <a:ext cx="8229600" cy="764335"/>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DLA SDR/PQDR</a:t>
          </a:r>
          <a:r>
            <a:rPr lang="en-US" sz="1400" u="none" kern="1200">
              <a:solidFill>
                <a:srgbClr val="FFFFFF"/>
              </a:solidFill>
            </a:rPr>
            <a:t>: </a:t>
          </a:r>
          <a:r>
            <a:rPr lang="en-US" sz="1400" u="none" kern="1200">
              <a:solidFill>
                <a:schemeClr val="bg1"/>
              </a:solidFill>
            </a:rPr>
            <a:t> This should be dependent on who was responsible for the defect.</a:t>
          </a:r>
          <a:endParaRPr lang="en-US" sz="1400" kern="1200"/>
        </a:p>
      </dsp:txBody>
      <dsp:txXfrm>
        <a:off x="1732742" y="4450119"/>
        <a:ext cx="6496857" cy="764335"/>
      </dsp:txXfrm>
    </dsp:sp>
    <dsp:sp modelId="{2F08927B-B60A-425B-8ADC-800B4296F8E7}">
      <dsp:nvSpPr>
        <dsp:cNvPr id="0" name=""/>
        <dsp:cNvSpPr/>
      </dsp:nvSpPr>
      <dsp:spPr>
        <a:xfrm>
          <a:off x="279494" y="4535114"/>
          <a:ext cx="1232300" cy="588380"/>
        </a:xfrm>
        <a:prstGeom prst="roundRect">
          <a:avLst>
            <a:gd name="adj" fmla="val 10000"/>
          </a:avLst>
        </a:prstGeom>
        <a:blipFill rotWithShape="1">
          <a:blip xmlns:r="http://schemas.openxmlformats.org/officeDocument/2006/relationships" r:embed="rId5"/>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5A396-2DF5-497A-9C23-AAAE900E62A7}">
      <dsp:nvSpPr>
        <dsp:cNvPr id="0" name=""/>
        <dsp:cNvSpPr/>
      </dsp:nvSpPr>
      <dsp:spPr>
        <a:xfrm>
          <a:off x="0" y="194647"/>
          <a:ext cx="8229600" cy="1237753"/>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1" u="sng" kern="1200">
              <a:solidFill>
                <a:schemeClr val="accent4"/>
              </a:solidFill>
            </a:rPr>
            <a:t>Army PQDR Community</a:t>
          </a:r>
          <a:r>
            <a:rPr lang="en-US" sz="1400" i="1" kern="1200"/>
            <a:t>:  Given DLA had requested the material for the PQDR investigation, then DLA should pay for disposal of any material not returned to the originator.   </a:t>
          </a:r>
          <a:endParaRPr lang="en-US" sz="1400" kern="1200"/>
        </a:p>
        <a:p>
          <a:pPr marL="0" lvl="0" indent="0" algn="l" defTabSz="622300">
            <a:lnSpc>
              <a:spcPct val="90000"/>
            </a:lnSpc>
            <a:spcBef>
              <a:spcPct val="0"/>
            </a:spcBef>
            <a:spcAft>
              <a:spcPct val="35000"/>
            </a:spcAft>
            <a:buNone/>
          </a:pPr>
          <a:r>
            <a:rPr lang="en-US" sz="1400" u="sng" kern="1200">
              <a:solidFill>
                <a:schemeClr val="accent4"/>
              </a:solidFill>
            </a:rPr>
            <a:t>USASAC (FMS SDRs)</a:t>
          </a:r>
          <a:r>
            <a:rPr lang="en-US" sz="1400" u="none" kern="1200">
              <a:solidFill>
                <a:schemeClr val="bg1"/>
              </a:solidFill>
            </a:rPr>
            <a:t>:</a:t>
          </a:r>
          <a:r>
            <a:rPr lang="en-US" sz="1400" u="none" kern="1200">
              <a:solidFill>
                <a:schemeClr val="accent4"/>
              </a:solidFill>
            </a:rPr>
            <a:t>  </a:t>
          </a:r>
          <a:r>
            <a:rPr lang="en-US" sz="1400" kern="1200"/>
            <a:t>The customer is responsible for local disposals will receive a 5% of the discrepant value back.</a:t>
          </a:r>
          <a:endParaRPr lang="en-US" sz="1600" b="0" kern="1200">
            <a:solidFill>
              <a:srgbClr val="CBAE62"/>
            </a:solidFill>
          </a:endParaRPr>
        </a:p>
      </dsp:txBody>
      <dsp:txXfrm>
        <a:off x="1732742" y="194647"/>
        <a:ext cx="6496857" cy="1237753"/>
      </dsp:txXfrm>
    </dsp:sp>
    <dsp:sp modelId="{81E80C07-3A8E-4B62-959D-F7194CCD41D7}">
      <dsp:nvSpPr>
        <dsp:cNvPr id="0" name=""/>
        <dsp:cNvSpPr/>
      </dsp:nvSpPr>
      <dsp:spPr>
        <a:xfrm>
          <a:off x="454883" y="406376"/>
          <a:ext cx="914407" cy="801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5E12C17-C7A4-45BC-849A-7CA97780865B}">
      <dsp:nvSpPr>
        <dsp:cNvPr id="0" name=""/>
        <dsp:cNvSpPr/>
      </dsp:nvSpPr>
      <dsp:spPr>
        <a:xfrm>
          <a:off x="0" y="1473120"/>
          <a:ext cx="8229600" cy="887623"/>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u="sng" kern="1200">
            <a:solidFill>
              <a:srgbClr val="002060"/>
            </a:solidFill>
          </a:endParaRPr>
        </a:p>
        <a:p>
          <a:pPr marL="0" lvl="0" indent="0" algn="l" defTabSz="622300">
            <a:lnSpc>
              <a:spcPct val="90000"/>
            </a:lnSpc>
            <a:spcBef>
              <a:spcPct val="0"/>
            </a:spcBef>
            <a:spcAft>
              <a:spcPct val="35000"/>
            </a:spcAft>
            <a:buNone/>
          </a:pPr>
          <a:r>
            <a:rPr lang="en-US" sz="1400" u="sng" kern="1200">
              <a:solidFill>
                <a:schemeClr val="accent4"/>
              </a:solidFill>
            </a:rPr>
            <a:t>Marine Corps PQDR</a:t>
          </a:r>
          <a:r>
            <a:rPr lang="en-US" sz="1400" u="none" kern="1200">
              <a:solidFill>
                <a:srgbClr val="FFFFFF"/>
              </a:solidFill>
            </a:rPr>
            <a:t>:</a:t>
          </a:r>
          <a:r>
            <a:rPr lang="en-US" sz="1400" kern="1200">
              <a:solidFill>
                <a:srgbClr val="002060"/>
              </a:solidFill>
            </a:rPr>
            <a:t> </a:t>
          </a:r>
          <a:r>
            <a:rPr lang="en-US" sz="1400" kern="1200"/>
            <a:t>Could change depending on fault. User vs. Manufacturer.  Unit providing disposition instructions.  Service is if it is end of life.</a:t>
          </a:r>
          <a:endParaRPr lang="en-US" sz="1600" kern="1200">
            <a:solidFill>
              <a:srgbClr val="CBAE62"/>
            </a:solidFill>
          </a:endParaRPr>
        </a:p>
        <a:p>
          <a:pPr marL="114300" lvl="1" indent="-114300" algn="l" defTabSz="622300">
            <a:lnSpc>
              <a:spcPct val="90000"/>
            </a:lnSpc>
            <a:spcBef>
              <a:spcPct val="0"/>
            </a:spcBef>
            <a:spcAft>
              <a:spcPct val="15000"/>
            </a:spcAft>
            <a:buChar char="•"/>
          </a:pPr>
          <a:endParaRPr lang="en-US" sz="1400" kern="1200"/>
        </a:p>
      </dsp:txBody>
      <dsp:txXfrm>
        <a:off x="1732742" y="1473120"/>
        <a:ext cx="6496857" cy="887623"/>
      </dsp:txXfrm>
    </dsp:sp>
    <dsp:sp modelId="{95D0F6C2-AED7-444A-946E-BF00A0233D7D}">
      <dsp:nvSpPr>
        <dsp:cNvPr id="0" name=""/>
        <dsp:cNvSpPr/>
      </dsp:nvSpPr>
      <dsp:spPr>
        <a:xfrm>
          <a:off x="446719" y="1460250"/>
          <a:ext cx="914407" cy="887050"/>
        </a:xfrm>
        <a:prstGeom prst="ellipse">
          <a:avLst/>
        </a:prstGeom>
        <a:blipFill>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967865B-B1AE-4E9A-8A02-B2A2002BCAE0}">
      <dsp:nvSpPr>
        <dsp:cNvPr id="0" name=""/>
        <dsp:cNvSpPr/>
      </dsp:nvSpPr>
      <dsp:spPr>
        <a:xfrm>
          <a:off x="0" y="2412655"/>
          <a:ext cx="8229600" cy="1076766"/>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Navy SDR/PQDR</a:t>
          </a:r>
          <a:r>
            <a:rPr lang="en-US" sz="1400" u="none" kern="1200">
              <a:solidFill>
                <a:srgbClr val="FFFFFF"/>
              </a:solidFill>
            </a:rPr>
            <a:t>: </a:t>
          </a:r>
          <a:r>
            <a:rPr lang="en-US" sz="1400" kern="1200">
              <a:solidFill>
                <a:srgbClr val="002060"/>
              </a:solidFill>
            </a:rPr>
            <a:t> </a:t>
          </a:r>
          <a:r>
            <a:rPr lang="en-US" sz="1400" kern="1200"/>
            <a:t>If the Action Point determines they are not the crediting activity, but the Action Point wants the material back in order to return the material to the vendor for repair or replacement, the Action Point will handle the shipping charges and disposal charges.</a:t>
          </a:r>
          <a:endParaRPr lang="en-US" sz="1600" kern="1200">
            <a:solidFill>
              <a:srgbClr val="CBAE62"/>
            </a:solidFill>
          </a:endParaRPr>
        </a:p>
      </dsp:txBody>
      <dsp:txXfrm>
        <a:off x="1732742" y="2412655"/>
        <a:ext cx="6496857" cy="1076766"/>
      </dsp:txXfrm>
    </dsp:sp>
    <dsp:sp modelId="{3F411829-E3AD-4046-B9D3-FC491BDBB746}">
      <dsp:nvSpPr>
        <dsp:cNvPr id="0" name=""/>
        <dsp:cNvSpPr/>
      </dsp:nvSpPr>
      <dsp:spPr>
        <a:xfrm>
          <a:off x="446719" y="2479115"/>
          <a:ext cx="914407" cy="890682"/>
        </a:xfrm>
        <a:prstGeom prst="ellipse">
          <a:avLst/>
        </a:prstGeom>
        <a:blipFill>
          <a:blip xmlns:r="http://schemas.openxmlformats.org/officeDocument/2006/relationships" r:embed="rId3"/>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B9D92E-D4EF-4B59-B82E-7493FE2AB217}">
      <dsp:nvSpPr>
        <dsp:cNvPr id="0" name=""/>
        <dsp:cNvSpPr/>
      </dsp:nvSpPr>
      <dsp:spPr>
        <a:xfrm>
          <a:off x="0" y="3530975"/>
          <a:ext cx="8229600" cy="897703"/>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Air Force SDR</a:t>
          </a:r>
          <a:r>
            <a:rPr lang="en-US" sz="1400" u="none" kern="1200">
              <a:solidFill>
                <a:srgbClr val="FFFFFF"/>
              </a:solidFill>
            </a:rPr>
            <a:t>:  </a:t>
          </a:r>
          <a:r>
            <a:rPr lang="en-US" sz="1400" kern="1200"/>
            <a:t>As to the same effect at question 2 above, the responsible and/or at fault party should be responsible for paying for disposal fees.</a:t>
          </a:r>
        </a:p>
      </dsp:txBody>
      <dsp:txXfrm>
        <a:off x="1732742" y="3530975"/>
        <a:ext cx="6496857" cy="897703"/>
      </dsp:txXfrm>
    </dsp:sp>
    <dsp:sp modelId="{6E4523E8-EC04-4E5F-9BFA-A8F47A696373}">
      <dsp:nvSpPr>
        <dsp:cNvPr id="0" name=""/>
        <dsp:cNvSpPr/>
      </dsp:nvSpPr>
      <dsp:spPr>
        <a:xfrm>
          <a:off x="380858" y="3584592"/>
          <a:ext cx="1005838" cy="801616"/>
        </a:xfrm>
        <a:prstGeom prst="ellipse">
          <a:avLst/>
        </a:prstGeom>
        <a:blipFill>
          <a:blip xmlns:r="http://schemas.openxmlformats.org/officeDocument/2006/relationships" r:embed="rId4"/>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078C9BA-0DA3-42E4-84A5-81950581CA4A}">
      <dsp:nvSpPr>
        <dsp:cNvPr id="0" name=""/>
        <dsp:cNvSpPr/>
      </dsp:nvSpPr>
      <dsp:spPr>
        <a:xfrm>
          <a:off x="0" y="4450119"/>
          <a:ext cx="8229600" cy="764335"/>
        </a:xfrm>
        <a:prstGeom prst="roundRect">
          <a:avLst>
            <a:gd name="adj" fmla="val 10000"/>
          </a:avLst>
        </a:prstGeom>
        <a:solidFill>
          <a:srgbClr val="0076A3"/>
        </a:solidFill>
        <a:ln w="12700" cap="flat" cmpd="sng" algn="ctr">
          <a:solidFill>
            <a:schemeClr val="lt1">
              <a:hueOff val="0"/>
              <a:satOff val="0"/>
              <a:lumOff val="0"/>
              <a:alphaOff val="0"/>
            </a:schemeClr>
          </a:solidFill>
          <a:prstDash val="solid"/>
          <a:miter lim="800000"/>
        </a:ln>
        <a:effectLst>
          <a:glow rad="63500">
            <a:schemeClr val="accent6">
              <a:satMod val="17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solidFill>
                <a:schemeClr val="accent4"/>
              </a:solidFill>
            </a:rPr>
            <a:t>DLA SDR/PQDR</a:t>
          </a:r>
          <a:r>
            <a:rPr lang="en-US" sz="1400" u="none" kern="1200">
              <a:solidFill>
                <a:srgbClr val="FFFFFF"/>
              </a:solidFill>
            </a:rPr>
            <a:t>:  </a:t>
          </a:r>
          <a:r>
            <a:rPr lang="en-US" sz="1400" u="none" kern="1200">
              <a:solidFill>
                <a:schemeClr val="bg1"/>
              </a:solidFill>
            </a:rPr>
            <a:t>The same as question two above, where the responsible party for the defect pays for the disposal. </a:t>
          </a:r>
          <a:endParaRPr lang="en-US" sz="1400" kern="1200"/>
        </a:p>
      </dsp:txBody>
      <dsp:txXfrm>
        <a:off x="1732742" y="4450119"/>
        <a:ext cx="6496857" cy="764335"/>
      </dsp:txXfrm>
    </dsp:sp>
    <dsp:sp modelId="{2F08927B-B60A-425B-8ADC-800B4296F8E7}">
      <dsp:nvSpPr>
        <dsp:cNvPr id="0" name=""/>
        <dsp:cNvSpPr/>
      </dsp:nvSpPr>
      <dsp:spPr>
        <a:xfrm>
          <a:off x="279494" y="4535114"/>
          <a:ext cx="1232300" cy="588380"/>
        </a:xfrm>
        <a:prstGeom prst="roundRect">
          <a:avLst>
            <a:gd name="adj" fmla="val 10000"/>
          </a:avLst>
        </a:prstGeom>
        <a:blipFill rotWithShape="1">
          <a:blip xmlns:r="http://schemas.openxmlformats.org/officeDocument/2006/relationships" r:embed="rId5"/>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2F0E-E5F3-4FD7-871A-F66AF9B59D45}">
      <dsp:nvSpPr>
        <dsp:cNvPr id="0" name=""/>
        <dsp:cNvSpPr/>
      </dsp:nvSpPr>
      <dsp:spPr>
        <a:xfrm>
          <a:off x="0" y="0"/>
          <a:ext cx="6583680" cy="1046003"/>
        </a:xfrm>
        <a:prstGeom prst="roundRect">
          <a:avLst>
            <a:gd name="adj" fmla="val 10000"/>
          </a:avLst>
        </a:prstGeom>
        <a:solidFill>
          <a:schemeClr val="dk2">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Out of </a:t>
          </a:r>
          <a:r>
            <a:rPr lang="en-US" sz="1600" b="1" kern="1200">
              <a:solidFill>
                <a:schemeClr val="accent4"/>
              </a:solidFill>
            </a:rPr>
            <a:t>3,517</a:t>
          </a:r>
          <a:r>
            <a:rPr lang="en-US" sz="1600" kern="1200">
              <a:solidFill>
                <a:schemeClr val="accent4"/>
              </a:solidFill>
            </a:rPr>
            <a:t> </a:t>
          </a:r>
          <a:r>
            <a:rPr lang="en-US" sz="1600" kern="1200">
              <a:solidFill>
                <a:schemeClr val="bg1"/>
              </a:solidFill>
            </a:rPr>
            <a:t>PQDRs received by DLA (open and closed reports) this CY, </a:t>
          </a:r>
          <a:r>
            <a:rPr lang="en-US" sz="1600" b="1" kern="1200">
              <a:solidFill>
                <a:schemeClr val="accent4"/>
              </a:solidFill>
            </a:rPr>
            <a:t>only 174 (~5%) reference a constructed document</a:t>
          </a:r>
          <a:r>
            <a:rPr lang="en-US" sz="1600" kern="1200">
              <a:solidFill>
                <a:schemeClr val="accent4"/>
              </a:solidFill>
            </a:rPr>
            <a:t> </a:t>
          </a:r>
          <a:r>
            <a:rPr lang="en-US" sz="1600" kern="1200">
              <a:solidFill>
                <a:schemeClr val="bg1"/>
              </a:solidFill>
            </a:rPr>
            <a:t>in reporting. </a:t>
          </a:r>
        </a:p>
      </dsp:txBody>
      <dsp:txXfrm>
        <a:off x="30636" y="30636"/>
        <a:ext cx="5366573" cy="984731"/>
      </dsp:txXfrm>
    </dsp:sp>
    <dsp:sp modelId="{41A5F23B-2215-4340-A568-CB377BB016A3}">
      <dsp:nvSpPr>
        <dsp:cNvPr id="0" name=""/>
        <dsp:cNvSpPr/>
      </dsp:nvSpPr>
      <dsp:spPr>
        <a:xfrm>
          <a:off x="551383" y="1236186"/>
          <a:ext cx="6583680" cy="1046003"/>
        </a:xfrm>
        <a:prstGeom prst="roundRect">
          <a:avLst>
            <a:gd name="adj" fmla="val 10000"/>
          </a:avLst>
        </a:prstGeom>
        <a:solidFill>
          <a:schemeClr val="dk2">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Out of </a:t>
          </a:r>
          <a:r>
            <a:rPr lang="en-US" sz="1600" b="1" kern="1200">
              <a:solidFill>
                <a:schemeClr val="accent4"/>
              </a:solidFill>
            </a:rPr>
            <a:t>1156 PQDRs </a:t>
          </a:r>
          <a:r>
            <a:rPr lang="en-US" sz="1600" kern="1200">
              <a:solidFill>
                <a:schemeClr val="bg1"/>
              </a:solidFill>
            </a:rPr>
            <a:t>completed by DLA as </a:t>
          </a:r>
          <a:r>
            <a:rPr lang="en-US" sz="1600" b="1" kern="1200">
              <a:solidFill>
                <a:schemeClr val="accent4"/>
              </a:solidFill>
            </a:rPr>
            <a:t>vendor non-compliance</a:t>
          </a:r>
          <a:r>
            <a:rPr lang="en-US" sz="1600" b="1" kern="1200">
              <a:solidFill>
                <a:schemeClr val="bg1"/>
              </a:solidFill>
            </a:rPr>
            <a:t> </a:t>
          </a:r>
          <a:r>
            <a:rPr lang="en-US" sz="1600" kern="1200">
              <a:solidFill>
                <a:schemeClr val="bg1"/>
              </a:solidFill>
            </a:rPr>
            <a:t>this CY, </a:t>
          </a:r>
          <a:r>
            <a:rPr lang="en-US" sz="1600" b="1" kern="1200">
              <a:solidFill>
                <a:schemeClr val="accent4"/>
              </a:solidFill>
            </a:rPr>
            <a:t>only 92 of those referenced a constructed document number</a:t>
          </a:r>
          <a:r>
            <a:rPr lang="en-US" sz="1600" kern="1200">
              <a:solidFill>
                <a:schemeClr val="bg1"/>
              </a:solidFill>
            </a:rPr>
            <a:t>.</a:t>
          </a:r>
        </a:p>
        <a:p>
          <a:pPr marL="0" lvl="0" indent="0" algn="l" defTabSz="711200">
            <a:lnSpc>
              <a:spcPct val="90000"/>
            </a:lnSpc>
            <a:spcBef>
              <a:spcPct val="0"/>
            </a:spcBef>
            <a:spcAft>
              <a:spcPct val="35000"/>
            </a:spcAft>
            <a:buNone/>
          </a:pPr>
          <a:endParaRPr lang="en-US" sz="1600" kern="1200"/>
        </a:p>
      </dsp:txBody>
      <dsp:txXfrm>
        <a:off x="582019" y="1266822"/>
        <a:ext cx="5291122" cy="984731"/>
      </dsp:txXfrm>
    </dsp:sp>
    <dsp:sp modelId="{1C49AD4D-C333-4AAD-ABCA-73E1DA6BB7F2}">
      <dsp:nvSpPr>
        <dsp:cNvPr id="0" name=""/>
        <dsp:cNvSpPr/>
      </dsp:nvSpPr>
      <dsp:spPr>
        <a:xfrm>
          <a:off x="1094536" y="2472372"/>
          <a:ext cx="6583680" cy="1046003"/>
        </a:xfrm>
        <a:prstGeom prst="roundRect">
          <a:avLst>
            <a:gd name="adj" fmla="val 10000"/>
          </a:avLst>
        </a:prstGeom>
        <a:solidFill>
          <a:schemeClr val="dk2">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Out of </a:t>
          </a:r>
          <a:r>
            <a:rPr lang="en-US" sz="1600" b="1" kern="1200">
              <a:solidFill>
                <a:schemeClr val="accent4"/>
              </a:solidFill>
            </a:rPr>
            <a:t>225 PQDRs </a:t>
          </a:r>
          <a:r>
            <a:rPr lang="en-US" sz="1600" kern="1200">
              <a:solidFill>
                <a:schemeClr val="bg1"/>
              </a:solidFill>
            </a:rPr>
            <a:t>completed by DLA as </a:t>
          </a:r>
          <a:r>
            <a:rPr lang="en-US" sz="1600" b="1" kern="1200">
              <a:solidFill>
                <a:schemeClr val="bg1"/>
              </a:solidFill>
            </a:rPr>
            <a:t>procuremen</a:t>
          </a:r>
          <a:r>
            <a:rPr lang="en-US" sz="1600" kern="1200">
              <a:solidFill>
                <a:schemeClr val="bg1"/>
              </a:solidFill>
            </a:rPr>
            <a:t>t being the </a:t>
          </a:r>
          <a:r>
            <a:rPr lang="en-US" sz="1600" b="1" kern="1200">
              <a:solidFill>
                <a:schemeClr val="accent4"/>
              </a:solidFill>
            </a:rPr>
            <a:t>responsible</a:t>
          </a:r>
          <a:r>
            <a:rPr lang="en-US" sz="1600" kern="1200">
              <a:solidFill>
                <a:schemeClr val="bg1"/>
              </a:solidFill>
            </a:rPr>
            <a:t> for the defect this CY, </a:t>
          </a:r>
          <a:r>
            <a:rPr lang="en-US" sz="1600" b="1" kern="1200">
              <a:solidFill>
                <a:schemeClr val="bg1"/>
              </a:solidFill>
            </a:rPr>
            <a:t>0 </a:t>
          </a:r>
          <a:r>
            <a:rPr lang="en-US" sz="1600" b="1" kern="1200">
              <a:solidFill>
                <a:schemeClr val="accent4"/>
              </a:solidFill>
            </a:rPr>
            <a:t>referenced a constructed document number</a:t>
          </a:r>
          <a:r>
            <a:rPr lang="en-US" sz="1600" kern="1200">
              <a:solidFill>
                <a:schemeClr val="bg1"/>
              </a:solidFill>
            </a:rPr>
            <a:t>.</a:t>
          </a:r>
        </a:p>
      </dsp:txBody>
      <dsp:txXfrm>
        <a:off x="1125172" y="2503008"/>
        <a:ext cx="5299351" cy="984731"/>
      </dsp:txXfrm>
    </dsp:sp>
    <dsp:sp modelId="{68A3B1B0-46BA-44D9-A488-067AD81F7746}">
      <dsp:nvSpPr>
        <dsp:cNvPr id="0" name=""/>
        <dsp:cNvSpPr/>
      </dsp:nvSpPr>
      <dsp:spPr>
        <a:xfrm>
          <a:off x="1645920" y="3708559"/>
          <a:ext cx="6583680" cy="1046003"/>
        </a:xfrm>
        <a:prstGeom prst="roundRect">
          <a:avLst>
            <a:gd name="adj" fmla="val 10000"/>
          </a:avLst>
        </a:prstGeom>
        <a:solidFill>
          <a:schemeClr val="dk2">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Out of </a:t>
          </a:r>
          <a:r>
            <a:rPr lang="en-US" sz="1600" b="1" kern="1200">
              <a:solidFill>
                <a:schemeClr val="accent4"/>
              </a:solidFill>
            </a:rPr>
            <a:t>51 PQDRs </a:t>
          </a:r>
          <a:r>
            <a:rPr lang="en-US" sz="1600" kern="1200">
              <a:solidFill>
                <a:schemeClr val="bg1"/>
              </a:solidFill>
            </a:rPr>
            <a:t>completed by DLA as the </a:t>
          </a:r>
          <a:r>
            <a:rPr lang="en-US" sz="1600" b="1" kern="1200">
              <a:solidFill>
                <a:schemeClr val="accent4"/>
              </a:solidFill>
            </a:rPr>
            <a:t>using activity</a:t>
          </a:r>
          <a:r>
            <a:rPr lang="en-US" sz="1600" b="1" kern="1200">
              <a:solidFill>
                <a:schemeClr val="bg1"/>
              </a:solidFill>
            </a:rPr>
            <a:t> </a:t>
          </a:r>
          <a:r>
            <a:rPr lang="en-US" sz="1600" kern="1200">
              <a:solidFill>
                <a:schemeClr val="bg1"/>
              </a:solidFill>
            </a:rPr>
            <a:t>being </a:t>
          </a:r>
          <a:r>
            <a:rPr lang="en-US" sz="1600" b="1" kern="1200">
              <a:solidFill>
                <a:schemeClr val="accent4"/>
              </a:solidFill>
            </a:rPr>
            <a:t>responsible</a:t>
          </a:r>
          <a:r>
            <a:rPr lang="en-US" sz="1600" kern="1200">
              <a:solidFill>
                <a:schemeClr val="accent4"/>
              </a:solidFill>
            </a:rPr>
            <a:t> </a:t>
          </a:r>
          <a:r>
            <a:rPr lang="en-US" sz="1600" kern="1200">
              <a:solidFill>
                <a:schemeClr val="bg1"/>
              </a:solidFill>
            </a:rPr>
            <a:t>for the defect this CY, only </a:t>
          </a:r>
          <a:r>
            <a:rPr lang="en-US" sz="1600" b="1" kern="1200">
              <a:solidFill>
                <a:schemeClr val="accent4"/>
              </a:solidFill>
            </a:rPr>
            <a:t>10 referenced a constructed document number</a:t>
          </a:r>
          <a:r>
            <a:rPr lang="en-US" sz="1600" b="1" kern="1200">
              <a:solidFill>
                <a:schemeClr val="bg1"/>
              </a:solidFill>
            </a:rPr>
            <a:t>.</a:t>
          </a:r>
        </a:p>
        <a:p>
          <a:pPr marL="0" lvl="0" indent="0" algn="l" defTabSz="711200">
            <a:lnSpc>
              <a:spcPct val="90000"/>
            </a:lnSpc>
            <a:spcBef>
              <a:spcPct val="0"/>
            </a:spcBef>
            <a:spcAft>
              <a:spcPct val="35000"/>
            </a:spcAft>
            <a:buNone/>
          </a:pPr>
          <a:endParaRPr lang="en-US" sz="1600" kern="1200"/>
        </a:p>
      </dsp:txBody>
      <dsp:txXfrm>
        <a:off x="1676556" y="3739195"/>
        <a:ext cx="5291122" cy="984731"/>
      </dsp:txXfrm>
    </dsp:sp>
    <dsp:sp modelId="{547F9E77-C8F0-4E5E-89E3-2E6A02567490}">
      <dsp:nvSpPr>
        <dsp:cNvPr id="0" name=""/>
        <dsp:cNvSpPr/>
      </dsp:nvSpPr>
      <dsp:spPr>
        <a:xfrm>
          <a:off x="5903777" y="801143"/>
          <a:ext cx="679902" cy="67990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056755" y="801143"/>
        <a:ext cx="373946" cy="511626"/>
      </dsp:txXfrm>
    </dsp:sp>
    <dsp:sp modelId="{CAE93203-C3E4-4B22-B199-E62DF2002578}">
      <dsp:nvSpPr>
        <dsp:cNvPr id="0" name=""/>
        <dsp:cNvSpPr/>
      </dsp:nvSpPr>
      <dsp:spPr>
        <a:xfrm>
          <a:off x="6455160" y="2037330"/>
          <a:ext cx="679902" cy="67990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608138" y="2037330"/>
        <a:ext cx="373946" cy="511626"/>
      </dsp:txXfrm>
    </dsp:sp>
    <dsp:sp modelId="{BEB548EF-B7F7-4B67-9CF4-E41F1902C8E8}">
      <dsp:nvSpPr>
        <dsp:cNvPr id="0" name=""/>
        <dsp:cNvSpPr/>
      </dsp:nvSpPr>
      <dsp:spPr>
        <a:xfrm>
          <a:off x="6998314" y="3273516"/>
          <a:ext cx="679902" cy="67990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151292" y="3273516"/>
        <a:ext cx="373946" cy="51162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7B1CE-3B17-4955-8832-F2CBB02D3529}" type="datetimeFigureOut">
              <a:rPr lang="en-US" smtClean="0"/>
              <a:t>12/6/2022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43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274320"/>
          </a:xfrm>
          <a:prstGeom prst="rect">
            <a:avLst/>
          </a:prstGeom>
        </p:spPr>
        <p:txBody>
          <a:bodyPr vert="horz" lIns="91440" tIns="45720" rIns="91440" bIns="45720" rtlCol="0"/>
          <a:lstStyle>
            <a:lvl1pPr algn="r">
              <a:defRPr sz="1200"/>
            </a:lvl1pPr>
          </a:lstStyle>
          <a:p>
            <a:fld id="{352C30E3-DE1F-4117-9557-DA92E6C8B57D}" type="datetimeFigureOut">
              <a:rPr lang="en-US" smtClean="0"/>
              <a:t>12/6/2022</a:t>
            </a:fld>
            <a:endParaRPr lang="en-US"/>
          </a:p>
        </p:txBody>
      </p:sp>
      <p:sp>
        <p:nvSpPr>
          <p:cNvPr id="4" name="Slide Image Placeholder 3"/>
          <p:cNvSpPr>
            <a:spLocks noGrp="1" noRot="1" noChangeAspect="1"/>
          </p:cNvSpPr>
          <p:nvPr>
            <p:ph type="sldImg" idx="2"/>
          </p:nvPr>
        </p:nvSpPr>
        <p:spPr>
          <a:xfrm>
            <a:off x="228600" y="274320"/>
            <a:ext cx="6400800" cy="4800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5120640"/>
            <a:ext cx="6400800" cy="37490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69680"/>
            <a:ext cx="2971800" cy="2743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69679"/>
            <a:ext cx="2971800" cy="274320"/>
          </a:xfrm>
          <a:prstGeom prst="rect">
            <a:avLst/>
          </a:prstGeom>
        </p:spPr>
        <p:txBody>
          <a:bodyPr vert="horz" lIns="91440" tIns="45720" rIns="91440" bIns="45720"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pPr marL="0" indent="0">
              <a:spcBef>
                <a:spcPts val="0"/>
              </a:spcBef>
              <a:buNone/>
            </a:pPr>
            <a:r>
              <a:rPr lang="en-US" sz="1800" dirty="0">
                <a:solidFill>
                  <a:srgbClr val="1F497D"/>
                </a:solidFill>
                <a:latin typeface="Calibri" panose="020F0502020204030204" pitchFamily="34" charset="0"/>
                <a:ea typeface="Gulim"/>
              </a:rPr>
              <a:t> </a:t>
            </a:r>
            <a:endParaRPr lang="en-US" sz="1800" dirty="0">
              <a:latin typeface="Calibri" panose="020F0502020204030204" pitchFamily="34" charset="0"/>
              <a:ea typeface="Gulim"/>
            </a:endParaRPr>
          </a:p>
          <a:p>
            <a:pPr>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05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8943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pPr marL="0" indent="0">
              <a:spcBef>
                <a:spcPts val="0"/>
              </a:spcBef>
              <a:buNone/>
            </a:pPr>
            <a:r>
              <a:rPr lang="en-US" sz="1800" dirty="0">
                <a:solidFill>
                  <a:srgbClr val="1F497D"/>
                </a:solidFill>
                <a:latin typeface="Calibri" panose="020F0502020204030204" pitchFamily="34" charset="0"/>
                <a:ea typeface="Gulim"/>
              </a:rPr>
              <a:t> </a:t>
            </a:r>
            <a:endParaRPr lang="en-US" sz="1800" dirty="0">
              <a:latin typeface="Calibri" panose="020F0502020204030204" pitchFamily="34" charset="0"/>
              <a:ea typeface="Gulim"/>
            </a:endParaRPr>
          </a:p>
          <a:p>
            <a:pPr>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9773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pPr marL="0" indent="0">
              <a:spcBef>
                <a:spcPts val="0"/>
              </a:spcBef>
              <a:buNone/>
            </a:pPr>
            <a:r>
              <a:rPr lang="en-US" sz="1800" dirty="0">
                <a:solidFill>
                  <a:srgbClr val="1F497D"/>
                </a:solidFill>
                <a:latin typeface="Calibri" panose="020F0502020204030204" pitchFamily="34" charset="0"/>
                <a:ea typeface="Gulim"/>
              </a:rPr>
              <a:t> </a:t>
            </a:r>
            <a:endParaRPr lang="en-US" sz="1800" dirty="0">
              <a:latin typeface="Calibri" panose="020F0502020204030204" pitchFamily="34" charset="0"/>
              <a:ea typeface="Gulim"/>
            </a:endParaRPr>
          </a:p>
          <a:p>
            <a:pPr>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2923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35509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47285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1704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10493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7" name="Picture 6">
            <a:extLst>
              <a:ext uri="{FF2B5EF4-FFF2-40B4-BE49-F238E27FC236}">
                <a16:creationId xmlns:a16="http://schemas.microsoft.com/office/drawing/2014/main" id="{244990A7-067C-4B37-8FB1-0D8C37D5EC0E}"/>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275239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1324128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7796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67027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332926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14066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78209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379297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dirty="0"/>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2523754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401713618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182023236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947562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197132678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216201824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309230570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287206218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25295771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269669316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224199050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377192661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2557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071165" y="1188084"/>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
        <p:nvSpPr>
          <p:cNvPr id="12" name="Rectangle 11">
            <a:extLst>
              <a:ext uri="{FF2B5EF4-FFF2-40B4-BE49-F238E27FC236}">
                <a16:creationId xmlns:a16="http://schemas.microsoft.com/office/drawing/2014/main" id="{694248FD-6028-42FC-9A4B-5A35679F84F3}"/>
              </a:ext>
            </a:extLst>
          </p:cNvPr>
          <p:cNvSpPr/>
          <p:nvPr userDrawn="1"/>
        </p:nvSpPr>
        <p:spPr>
          <a:xfrm>
            <a:off x="1" y="1188720"/>
            <a:ext cx="3045279" cy="2682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1675D5-661D-4C11-8BB1-940B00E57BEF}"/>
              </a:ext>
            </a:extLst>
          </p:cNvPr>
          <p:cNvSpPr/>
          <p:nvPr userDrawn="1"/>
        </p:nvSpPr>
        <p:spPr>
          <a:xfrm>
            <a:off x="3045280" y="3870903"/>
            <a:ext cx="3045279" cy="2620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0D79D3-883C-4309-B5BD-B89061007CA4}"/>
              </a:ext>
            </a:extLst>
          </p:cNvPr>
          <p:cNvSpPr/>
          <p:nvPr userDrawn="1"/>
        </p:nvSpPr>
        <p:spPr>
          <a:xfrm>
            <a:off x="6116444" y="1188085"/>
            <a:ext cx="3025680" cy="2682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2">
            <a:extLst>
              <a:ext uri="{FF2B5EF4-FFF2-40B4-BE49-F238E27FC236}">
                <a16:creationId xmlns:a16="http://schemas.microsoft.com/office/drawing/2014/main" id="{7B58942F-8DF4-4DF3-BD2F-6B6B816DCF0B}"/>
              </a:ext>
            </a:extLst>
          </p:cNvPr>
          <p:cNvSpPr>
            <a:spLocks noGrp="1"/>
          </p:cNvSpPr>
          <p:nvPr>
            <p:ph type="pic" idx="17"/>
          </p:nvPr>
        </p:nvSpPr>
        <p:spPr>
          <a:xfrm>
            <a:off x="-10035" y="3881937"/>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0A7D377D-D7C7-4A6E-AEBF-4B6E85B1B7E3}"/>
              </a:ext>
            </a:extLst>
          </p:cNvPr>
          <p:cNvSpPr>
            <a:spLocks noGrp="1"/>
          </p:cNvSpPr>
          <p:nvPr>
            <p:ph type="pic" idx="18"/>
          </p:nvPr>
        </p:nvSpPr>
        <p:spPr>
          <a:xfrm>
            <a:off x="6091405" y="3809422"/>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0570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7387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989970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2.png"/><Relationship Id="rId4" Type="http://schemas.openxmlformats.org/officeDocument/2006/relationships/slideLayout" Target="../slideLayouts/slideLayout18.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5.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66003"/>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Tree>
    <p:extLst>
      <p:ext uri="{BB962C8B-B14F-4D97-AF65-F5344CB8AC3E}">
        <p14:creationId xmlns:p14="http://schemas.microsoft.com/office/powerpoint/2010/main" val="425636315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81" r:id="rId5"/>
    <p:sldLayoutId id="2147483694"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35658"/>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0" name="Picture 9" descr="A picture containing bicycle&#10;&#10;Description automatically generated">
            <a:extLst>
              <a:ext uri="{FF2B5EF4-FFF2-40B4-BE49-F238E27FC236}">
                <a16:creationId xmlns:a16="http://schemas.microsoft.com/office/drawing/2014/main" id="{5AFD0FCD-678D-435D-92A7-17171D9F461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22068883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935458" y="194231"/>
            <a:ext cx="545032" cy="678463"/>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1413538895"/>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71836" y="132828"/>
            <a:ext cx="483467" cy="601826"/>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172659908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dirty="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
        <p:nvSpPr>
          <p:cNvPr id="14" name="Rectangle 13">
            <a:extLst>
              <a:ext uri="{FF2B5EF4-FFF2-40B4-BE49-F238E27FC236}">
                <a16:creationId xmlns:a16="http://schemas.microsoft.com/office/drawing/2014/main" id="{E16EAFFA-CA90-4D21-B18B-5DB06B2614A2}"/>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sp>
        <p:nvSpPr>
          <p:cNvPr id="15" name="Slide Number Placeholder 5">
            <a:extLst>
              <a:ext uri="{FF2B5EF4-FFF2-40B4-BE49-F238E27FC236}">
                <a16:creationId xmlns:a16="http://schemas.microsoft.com/office/drawing/2014/main" id="{D2791995-84C9-4C18-86A1-4784E93D2B31}"/>
              </a:ext>
            </a:extLst>
          </p:cNvPr>
          <p:cNvSpPr>
            <a:spLocks noGrp="1"/>
          </p:cNvSpPr>
          <p:nvPr>
            <p:ph type="sldNum" sz="quarter" idx="4"/>
          </p:nvPr>
        </p:nvSpPr>
        <p:spPr>
          <a:xfrm>
            <a:off x="8640417" y="6492240"/>
            <a:ext cx="503583" cy="365125"/>
          </a:xfrm>
          <a:prstGeom prst="rect">
            <a:avLst/>
          </a:prstGeom>
        </p:spPr>
        <p:txBody>
          <a:bodyPr/>
          <a:lstStyle>
            <a:lvl1pPr algn="r">
              <a:defRPr sz="1600">
                <a:solidFill>
                  <a:schemeClr val="bg1"/>
                </a:solidFill>
              </a:defRPr>
            </a:lvl1p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2597723501"/>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ED8AD556-4ED1-E6D8-FD5E-A02847E6632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pic>
        <p:nvPicPr>
          <p:cNvPr id="8" name="Picture 7">
            <a:extLst>
              <a:ext uri="{FF2B5EF4-FFF2-40B4-BE49-F238E27FC236}">
                <a16:creationId xmlns:a16="http://schemas.microsoft.com/office/drawing/2014/main" id="{6ECBC6D6-8D2C-1FCF-5CAE-5FCAD79591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9" name="Rectangle 8">
            <a:extLst>
              <a:ext uri="{FF2B5EF4-FFF2-40B4-BE49-F238E27FC236}">
                <a16:creationId xmlns:a16="http://schemas.microsoft.com/office/drawing/2014/main" id="{4431427D-E689-48FF-A508-5CBD85684368}"/>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sp>
        <p:nvSpPr>
          <p:cNvPr id="10" name="TextBox 9">
            <a:extLst>
              <a:ext uri="{FF2B5EF4-FFF2-40B4-BE49-F238E27FC236}">
                <a16:creationId xmlns:a16="http://schemas.microsoft.com/office/drawing/2014/main" id="{642CB8D9-24F9-F25F-2ED4-B6750370549C}"/>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spTree>
    <p:extLst>
      <p:ext uri="{BB962C8B-B14F-4D97-AF65-F5344CB8AC3E}">
        <p14:creationId xmlns:p14="http://schemas.microsoft.com/office/powerpoint/2010/main" val="319293837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hyperlink" Target="https://www.dla.mil/Defense-Data-Standards/Committees/SDR/"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1226489"/>
          </a:xfrm>
        </p:spPr>
        <p:txBody>
          <a:bodyPr>
            <a:normAutofit fontScale="90000"/>
          </a:bodyPr>
          <a:lstStyle/>
          <a:p>
            <a:r>
              <a:rPr lang="en-US">
                <a:solidFill>
                  <a:srgbClr val="002060"/>
                </a:solidFill>
              </a:rPr>
              <a:t>DoD Supply Discrepancy Reporting Process Review Committee Meeting</a:t>
            </a:r>
            <a:br>
              <a:rPr lang="en-US">
                <a:solidFill>
                  <a:srgbClr val="002060"/>
                </a:solidFill>
              </a:rPr>
            </a:br>
            <a:r>
              <a:rPr lang="en-US">
                <a:solidFill>
                  <a:srgbClr val="002060"/>
                </a:solidFill>
              </a:rPr>
              <a:t>22-2</a:t>
            </a: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182880" y="4956895"/>
            <a:ext cx="4114800" cy="1097280"/>
          </a:xfrm>
        </p:spPr>
        <p:txBody>
          <a:bodyPr>
            <a:normAutofit fontScale="92500"/>
          </a:bodyPr>
          <a:lstStyle/>
          <a:p>
            <a:r>
              <a:rPr lang="en-US" sz="1400">
                <a:solidFill>
                  <a:srgbClr val="002060"/>
                </a:solidFill>
              </a:rPr>
              <a:t>Mr. Ben Breen, </a:t>
            </a:r>
          </a:p>
          <a:p>
            <a:r>
              <a:rPr lang="en-US" sz="1400"/>
              <a:t>DoD Supply Discrepancy Reporting Administrator, Defense Enterprise Data Standards Office (DEDSO)</a:t>
            </a:r>
          </a:p>
          <a:p>
            <a:endParaRPr lang="en-US" sz="1400">
              <a:solidFill>
                <a:srgbClr val="002060"/>
              </a:solidFill>
            </a:endParaRPr>
          </a:p>
          <a:p>
            <a:r>
              <a:rPr lang="en-US" sz="1400">
                <a:solidFill>
                  <a:srgbClr val="002060"/>
                </a:solidFill>
              </a:rPr>
              <a:t>November 15, 2022</a:t>
            </a:r>
          </a:p>
        </p:txBody>
      </p:sp>
    </p:spTree>
    <p:extLst>
      <p:ext uri="{BB962C8B-B14F-4D97-AF65-F5344CB8AC3E}">
        <p14:creationId xmlns:p14="http://schemas.microsoft.com/office/powerpoint/2010/main" val="23274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8C6837-9EF1-236F-252F-E36EE91EF3D3}"/>
              </a:ext>
            </a:extLst>
          </p:cNvPr>
          <p:cNvSpPr>
            <a:spLocks noGrp="1"/>
          </p:cNvSpPr>
          <p:nvPr>
            <p:ph type="title"/>
          </p:nvPr>
        </p:nvSpPr>
        <p:spPr>
          <a:xfrm>
            <a:off x="2226631" y="2"/>
            <a:ext cx="6917369" cy="1242872"/>
          </a:xfrm>
        </p:spPr>
        <p:txBody>
          <a:bodyPr>
            <a:normAutofit fontScale="90000"/>
          </a:bodyPr>
          <a:lstStyle/>
          <a:p>
            <a:pPr algn="r"/>
            <a:r>
              <a:rPr lang="en-US" dirty="0"/>
              <a:t>Conceptual Improvements- Proposal</a:t>
            </a:r>
            <a:r>
              <a:rPr lang="en-US" sz="1800" dirty="0"/>
              <a:t>(continued)</a:t>
            </a:r>
          </a:p>
        </p:txBody>
      </p:sp>
      <p:sp>
        <p:nvSpPr>
          <p:cNvPr id="4" name="Slide Number Placeholder 3">
            <a:extLst>
              <a:ext uri="{FF2B5EF4-FFF2-40B4-BE49-F238E27FC236}">
                <a16:creationId xmlns:a16="http://schemas.microsoft.com/office/drawing/2014/main" id="{8EF126BB-A6E8-01C3-31A0-DF342D6DF5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4AF417A-51C1-958C-D535-E28A92D41456}"/>
              </a:ext>
            </a:extLst>
          </p:cNvPr>
          <p:cNvSpPr txBox="1"/>
          <p:nvPr/>
        </p:nvSpPr>
        <p:spPr>
          <a:xfrm>
            <a:off x="237636" y="1536710"/>
            <a:ext cx="8540319" cy="51090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For the items without a systemic 527D/856, the concept we feel has the most promise to pursue is a to post to a holding RIC.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holding RIC will allow for our customers to identify their items and claim via a 527D.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 also believe for customers without the capability to transmit 527D transactions, a web-based application can be leveraged to transmit the transaction, effectively providing the accountable transaction we desire to offset financial pitfalls and improve DoD’s audit posture.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 are still working thru how to account for the suspense RIC, which is a temporary place to record assets until their supported financial posting is determined.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If items are not claimed in each rolling time period (proposed 30 days post receipt) the DLA system can develop the capability to dispose of unclaimed items or post to the PICA , and the generator DODAAC will be billed for the processing charges.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intent here is for generators of shipments destined to an entity responsible for multiple accounts to ensure prior to shipment, a 527D is present to avoid surcharges, improving DoD audit and processing cost reductions for all agencies.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75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AA334D-5D64-C0EA-6DD7-37C7B0E43078}"/>
              </a:ext>
            </a:extLst>
          </p:cNvPr>
          <p:cNvSpPr/>
          <p:nvPr/>
        </p:nvSpPr>
        <p:spPr>
          <a:xfrm flipH="1">
            <a:off x="97653" y="1226796"/>
            <a:ext cx="8928304" cy="51828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638498-63E8-48F3-B252-3BD26A7C5EC9}"/>
              </a:ext>
            </a:extLst>
          </p:cNvPr>
          <p:cNvSpPr>
            <a:spLocks noGrp="1"/>
          </p:cNvSpPr>
          <p:nvPr>
            <p:ph type="title"/>
          </p:nvPr>
        </p:nvSpPr>
        <p:spPr/>
        <p:txBody>
          <a:bodyPr>
            <a:normAutofit/>
          </a:bodyPr>
          <a:lstStyle/>
          <a:p>
            <a:pPr>
              <a:defRPr/>
            </a:pPr>
            <a:r>
              <a:rPr lang="en-US" dirty="0">
                <a:solidFill>
                  <a:schemeClr val="accent5">
                    <a:lumMod val="50000"/>
                  </a:schemeClr>
                </a:solidFill>
              </a:rPr>
              <a:t>Basic Concept</a:t>
            </a:r>
          </a:p>
        </p:txBody>
      </p:sp>
      <p:sp>
        <p:nvSpPr>
          <p:cNvPr id="4" name="Slide Number Placeholder 3">
            <a:extLst>
              <a:ext uri="{FF2B5EF4-FFF2-40B4-BE49-F238E27FC236}">
                <a16:creationId xmlns:a16="http://schemas.microsoft.com/office/drawing/2014/main" id="{9EBD43E3-D4CF-4623-B61E-8F3567445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8" name="TextBox 67">
            <a:extLst>
              <a:ext uri="{FF2B5EF4-FFF2-40B4-BE49-F238E27FC236}">
                <a16:creationId xmlns:a16="http://schemas.microsoft.com/office/drawing/2014/main" id="{B02E66B7-FEBF-B112-8C55-4B320B0DB535}"/>
              </a:ext>
            </a:extLst>
          </p:cNvPr>
          <p:cNvSpPr txBox="1"/>
          <p:nvPr/>
        </p:nvSpPr>
        <p:spPr>
          <a:xfrm>
            <a:off x="-140943" y="4237081"/>
            <a:ext cx="129953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Navy</a:t>
            </a:r>
          </a:p>
        </p:txBody>
      </p:sp>
      <p:grpSp>
        <p:nvGrpSpPr>
          <p:cNvPr id="12" name="Group 11">
            <a:extLst>
              <a:ext uri="{FF2B5EF4-FFF2-40B4-BE49-F238E27FC236}">
                <a16:creationId xmlns:a16="http://schemas.microsoft.com/office/drawing/2014/main" id="{0482F7D3-B8FC-2DA9-BF5B-59F5FC8D88D4}"/>
              </a:ext>
            </a:extLst>
          </p:cNvPr>
          <p:cNvGrpSpPr/>
          <p:nvPr/>
        </p:nvGrpSpPr>
        <p:grpSpPr>
          <a:xfrm>
            <a:off x="200946" y="2683620"/>
            <a:ext cx="4597088" cy="2983304"/>
            <a:chOff x="87501" y="1782769"/>
            <a:chExt cx="5221290" cy="3439170"/>
          </a:xfrm>
        </p:grpSpPr>
        <p:sp>
          <p:nvSpPr>
            <p:cNvPr id="64" name="TextBox 63">
              <a:extLst>
                <a:ext uri="{FF2B5EF4-FFF2-40B4-BE49-F238E27FC236}">
                  <a16:creationId xmlns:a16="http://schemas.microsoft.com/office/drawing/2014/main" id="{FF338053-2BFA-660D-C08B-F7CA526FBBA5}"/>
                </a:ext>
              </a:extLst>
            </p:cNvPr>
            <p:cNvSpPr txBox="1"/>
            <p:nvPr/>
          </p:nvSpPr>
          <p:spPr>
            <a:xfrm>
              <a:off x="87501" y="1850268"/>
              <a:ext cx="1526039" cy="476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Army</a:t>
              </a:r>
            </a:p>
          </p:txBody>
        </p:sp>
        <p:grpSp>
          <p:nvGrpSpPr>
            <p:cNvPr id="9" name="Group 8">
              <a:extLst>
                <a:ext uri="{FF2B5EF4-FFF2-40B4-BE49-F238E27FC236}">
                  <a16:creationId xmlns:a16="http://schemas.microsoft.com/office/drawing/2014/main" id="{86BE2E28-E7F4-54C9-D882-29C6B5AC08D1}"/>
                </a:ext>
              </a:extLst>
            </p:cNvPr>
            <p:cNvGrpSpPr/>
            <p:nvPr/>
          </p:nvGrpSpPr>
          <p:grpSpPr>
            <a:xfrm>
              <a:off x="870139" y="1782769"/>
              <a:ext cx="2909480" cy="2960810"/>
              <a:chOff x="2380038" y="1797918"/>
              <a:chExt cx="3610892" cy="3674597"/>
            </a:xfrm>
          </p:grpSpPr>
          <p:sp>
            <p:nvSpPr>
              <p:cNvPr id="217" name="Oval 216">
                <a:extLst>
                  <a:ext uri="{FF2B5EF4-FFF2-40B4-BE49-F238E27FC236}">
                    <a16:creationId xmlns:a16="http://schemas.microsoft.com/office/drawing/2014/main" id="{E28A6C37-FB2E-2D55-515B-4B8B27908AD8}"/>
                  </a:ext>
                </a:extLst>
              </p:cNvPr>
              <p:cNvSpPr/>
              <p:nvPr/>
            </p:nvSpPr>
            <p:spPr>
              <a:xfrm>
                <a:off x="2382275" y="1797918"/>
                <a:ext cx="3602282" cy="360228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5D909215-59D9-2788-4A3A-3B84E1F1069F}"/>
                  </a:ext>
                </a:extLst>
              </p:cNvPr>
              <p:cNvSpPr/>
              <p:nvPr/>
            </p:nvSpPr>
            <p:spPr>
              <a:xfrm>
                <a:off x="2668003" y="1973630"/>
                <a:ext cx="1512044" cy="1232987"/>
              </a:xfrm>
              <a:custGeom>
                <a:avLst/>
                <a:gdLst>
                  <a:gd name="connsiteX0" fmla="*/ 1512044 w 1512044"/>
                  <a:gd name="connsiteY0" fmla="*/ 0 h 1232987"/>
                  <a:gd name="connsiteX1" fmla="*/ 1512044 w 1512044"/>
                  <a:gd name="connsiteY1" fmla="*/ 491259 h 1232987"/>
                  <a:gd name="connsiteX2" fmla="*/ 1403805 w 1512044"/>
                  <a:gd name="connsiteY2" fmla="*/ 496725 h 1232987"/>
                  <a:gd name="connsiteX3" fmla="*/ 461324 w 1512044"/>
                  <a:gd name="connsiteY3" fmla="*/ 1211400 h 1232987"/>
                  <a:gd name="connsiteX4" fmla="*/ 453948 w 1512044"/>
                  <a:gd name="connsiteY4" fmla="*/ 1232987 h 1232987"/>
                  <a:gd name="connsiteX5" fmla="*/ 0 w 1512044"/>
                  <a:gd name="connsiteY5" fmla="*/ 1039425 h 1232987"/>
                  <a:gd name="connsiteX6" fmla="*/ 2377 w 1512044"/>
                  <a:gd name="connsiteY6" fmla="*/ 1032468 h 1232987"/>
                  <a:gd name="connsiteX7" fmla="*/ 1353383 w 1512044"/>
                  <a:gd name="connsiteY7" fmla="*/ 8012 h 1232987"/>
                  <a:gd name="connsiteX8" fmla="*/ 1512044 w 1512044"/>
                  <a:gd name="connsiteY8" fmla="*/ 0 h 123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2044" h="1232987">
                    <a:moveTo>
                      <a:pt x="1512044" y="0"/>
                    </a:moveTo>
                    <a:lnTo>
                      <a:pt x="1512044" y="491259"/>
                    </a:lnTo>
                    <a:lnTo>
                      <a:pt x="1403805" y="496725"/>
                    </a:lnTo>
                    <a:cubicBezTo>
                      <a:pt x="973528" y="540422"/>
                      <a:pt x="614131" y="823884"/>
                      <a:pt x="461324" y="1211400"/>
                    </a:cubicBezTo>
                    <a:lnTo>
                      <a:pt x="453948" y="1232987"/>
                    </a:lnTo>
                    <a:lnTo>
                      <a:pt x="0" y="1039425"/>
                    </a:lnTo>
                    <a:lnTo>
                      <a:pt x="2377" y="1032468"/>
                    </a:lnTo>
                    <a:cubicBezTo>
                      <a:pt x="221418" y="476980"/>
                      <a:pt x="736599" y="70650"/>
                      <a:pt x="1353383" y="8012"/>
                    </a:cubicBezTo>
                    <a:lnTo>
                      <a:pt x="1512044" y="0"/>
                    </a:lnTo>
                    <a:close/>
                  </a:path>
                </a:pathLst>
              </a:custGeom>
              <a:solidFill>
                <a:schemeClr val="bg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C65423A3-236F-E72C-7612-79DD0B480129}"/>
                  </a:ext>
                </a:extLst>
              </p:cNvPr>
              <p:cNvSpPr/>
              <p:nvPr/>
            </p:nvSpPr>
            <p:spPr>
              <a:xfrm>
                <a:off x="4225767" y="1975122"/>
                <a:ext cx="1501600" cy="1252207"/>
              </a:xfrm>
              <a:custGeom>
                <a:avLst/>
                <a:gdLst>
                  <a:gd name="connsiteX0" fmla="*/ 0 w 1501600"/>
                  <a:gd name="connsiteY0" fmla="*/ 0 h 1252207"/>
                  <a:gd name="connsiteX1" fmla="*/ 129116 w 1501600"/>
                  <a:gd name="connsiteY1" fmla="*/ 6520 h 1252207"/>
                  <a:gd name="connsiteX2" fmla="*/ 1480122 w 1501600"/>
                  <a:gd name="connsiteY2" fmla="*/ 1030976 h 1252207"/>
                  <a:gd name="connsiteX3" fmla="*/ 1501600 w 1501600"/>
                  <a:gd name="connsiteY3" fmla="*/ 1093828 h 1252207"/>
                  <a:gd name="connsiteX4" fmla="*/ 1035629 w 1501600"/>
                  <a:gd name="connsiteY4" fmla="*/ 1252207 h 1252207"/>
                  <a:gd name="connsiteX5" fmla="*/ 1021175 w 1501600"/>
                  <a:gd name="connsiteY5" fmla="*/ 1209908 h 1252207"/>
                  <a:gd name="connsiteX6" fmla="*/ 78694 w 1501600"/>
                  <a:gd name="connsiteY6" fmla="*/ 495233 h 1252207"/>
                  <a:gd name="connsiteX7" fmla="*/ 0 w 1501600"/>
                  <a:gd name="connsiteY7" fmla="*/ 491259 h 1252207"/>
                  <a:gd name="connsiteX8" fmla="*/ 0 w 1501600"/>
                  <a:gd name="connsiteY8" fmla="*/ 0 h 12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0" h="1252207">
                    <a:moveTo>
                      <a:pt x="0" y="0"/>
                    </a:moveTo>
                    <a:lnTo>
                      <a:pt x="129116" y="6520"/>
                    </a:lnTo>
                    <a:cubicBezTo>
                      <a:pt x="745900" y="69158"/>
                      <a:pt x="1261081" y="475488"/>
                      <a:pt x="1480122" y="1030976"/>
                    </a:cubicBezTo>
                    <a:lnTo>
                      <a:pt x="1501600" y="1093828"/>
                    </a:lnTo>
                    <a:lnTo>
                      <a:pt x="1035629" y="1252207"/>
                    </a:lnTo>
                    <a:lnTo>
                      <a:pt x="1021175" y="1209908"/>
                    </a:lnTo>
                    <a:cubicBezTo>
                      <a:pt x="868369" y="822392"/>
                      <a:pt x="508971" y="538930"/>
                      <a:pt x="78694" y="495233"/>
                    </a:cubicBezTo>
                    <a:lnTo>
                      <a:pt x="0" y="491259"/>
                    </a:lnTo>
                    <a:lnTo>
                      <a:pt x="0" y="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3180D05-7A23-3504-0BCC-0F7E87A9FFB2}"/>
                  </a:ext>
                </a:extLst>
              </p:cNvPr>
              <p:cNvSpPr/>
              <p:nvPr/>
            </p:nvSpPr>
            <p:spPr>
              <a:xfrm>
                <a:off x="4891022" y="3112213"/>
                <a:ext cx="927990" cy="1782130"/>
              </a:xfrm>
              <a:custGeom>
                <a:avLst/>
                <a:gdLst>
                  <a:gd name="connsiteX0" fmla="*/ 851128 w 927990"/>
                  <a:gd name="connsiteY0" fmla="*/ 0 h 1782130"/>
                  <a:gd name="connsiteX1" fmla="*/ 863345 w 927990"/>
                  <a:gd name="connsiteY1" fmla="*/ 35751 h 1782130"/>
                  <a:gd name="connsiteX2" fmla="*/ 927990 w 927990"/>
                  <a:gd name="connsiteY2" fmla="*/ 491886 h 1782130"/>
                  <a:gd name="connsiteX3" fmla="*/ 334502 w 927990"/>
                  <a:gd name="connsiteY3" fmla="*/ 1750350 h 1782130"/>
                  <a:gd name="connsiteX4" fmla="*/ 292004 w 927990"/>
                  <a:gd name="connsiteY4" fmla="*/ 1782130 h 1782130"/>
                  <a:gd name="connsiteX5" fmla="*/ 0 w 927990"/>
                  <a:gd name="connsiteY5" fmla="*/ 1383475 h 1782130"/>
                  <a:gd name="connsiteX6" fmla="*/ 20810 w 927990"/>
                  <a:gd name="connsiteY6" fmla="*/ 1367913 h 1782130"/>
                  <a:gd name="connsiteX7" fmla="*/ 434836 w 927990"/>
                  <a:gd name="connsiteY7" fmla="*/ 489991 h 1782130"/>
                  <a:gd name="connsiteX8" fmla="*/ 389739 w 927990"/>
                  <a:gd name="connsiteY8" fmla="*/ 171785 h 1782130"/>
                  <a:gd name="connsiteX9" fmla="*/ 385158 w 927990"/>
                  <a:gd name="connsiteY9" fmla="*/ 158379 h 1782130"/>
                  <a:gd name="connsiteX10" fmla="*/ 851128 w 927990"/>
                  <a:gd name="connsiteY10" fmla="*/ 0 h 178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7990" h="1782130">
                    <a:moveTo>
                      <a:pt x="851128" y="0"/>
                    </a:moveTo>
                    <a:lnTo>
                      <a:pt x="863345" y="35751"/>
                    </a:lnTo>
                    <a:cubicBezTo>
                      <a:pt x="905429" y="180500"/>
                      <a:pt x="927990" y="333559"/>
                      <a:pt x="927990" y="491886"/>
                    </a:cubicBezTo>
                    <a:cubicBezTo>
                      <a:pt x="927990" y="998534"/>
                      <a:pt x="696960" y="1451223"/>
                      <a:pt x="334502" y="1750350"/>
                    </a:cubicBezTo>
                    <a:lnTo>
                      <a:pt x="292004" y="1782130"/>
                    </a:lnTo>
                    <a:lnTo>
                      <a:pt x="0" y="1383475"/>
                    </a:lnTo>
                    <a:lnTo>
                      <a:pt x="20810" y="1367913"/>
                    </a:lnTo>
                    <a:cubicBezTo>
                      <a:pt x="273666" y="1159238"/>
                      <a:pt x="434836" y="843436"/>
                      <a:pt x="434836" y="489991"/>
                    </a:cubicBezTo>
                    <a:cubicBezTo>
                      <a:pt x="434836" y="379540"/>
                      <a:pt x="419097" y="272764"/>
                      <a:pt x="389739" y="171785"/>
                    </a:cubicBezTo>
                    <a:lnTo>
                      <a:pt x="385158" y="158379"/>
                    </a:lnTo>
                    <a:lnTo>
                      <a:pt x="851128" y="0"/>
                    </a:lnTo>
                    <a:close/>
                  </a:path>
                </a:pathLst>
              </a:cu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E1A243DE-DAEB-081A-E2CF-10CC122B335A}"/>
                  </a:ext>
                </a:extLst>
              </p:cNvPr>
              <p:cNvSpPr/>
              <p:nvPr/>
            </p:nvSpPr>
            <p:spPr>
              <a:xfrm>
                <a:off x="3279576" y="4523069"/>
                <a:ext cx="1866833" cy="711907"/>
              </a:xfrm>
              <a:custGeom>
                <a:avLst/>
                <a:gdLst>
                  <a:gd name="connsiteX0" fmla="*/ 1574830 w 1866833"/>
                  <a:gd name="connsiteY0" fmla="*/ 0 h 711907"/>
                  <a:gd name="connsiteX1" fmla="*/ 1866833 w 1866833"/>
                  <a:gd name="connsiteY1" fmla="*/ 398656 h 711907"/>
                  <a:gd name="connsiteX2" fmla="*/ 1820398 w 1866833"/>
                  <a:gd name="connsiteY2" fmla="*/ 433379 h 711907"/>
                  <a:gd name="connsiteX3" fmla="*/ 908559 w 1866833"/>
                  <a:gd name="connsiteY3" fmla="*/ 711907 h 711907"/>
                  <a:gd name="connsiteX4" fmla="*/ 131186 w 1866833"/>
                  <a:gd name="connsiteY4" fmla="*/ 515069 h 711907"/>
                  <a:gd name="connsiteX5" fmla="*/ 0 w 1866833"/>
                  <a:gd name="connsiteY5" fmla="*/ 435372 h 711907"/>
                  <a:gd name="connsiteX6" fmla="*/ 318260 w 1866833"/>
                  <a:gd name="connsiteY6" fmla="*/ 50385 h 711907"/>
                  <a:gd name="connsiteX7" fmla="*/ 366253 w 1866833"/>
                  <a:gd name="connsiteY7" fmla="*/ 79541 h 711907"/>
                  <a:gd name="connsiteX8" fmla="*/ 908559 w 1866833"/>
                  <a:gd name="connsiteY8" fmla="*/ 216858 h 711907"/>
                  <a:gd name="connsiteX9" fmla="*/ 1544671 w 1866833"/>
                  <a:gd name="connsiteY9" fmla="*/ 22553 h 711907"/>
                  <a:gd name="connsiteX10" fmla="*/ 1574830 w 1866833"/>
                  <a:gd name="connsiteY10" fmla="*/ 0 h 71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6833" h="711907">
                    <a:moveTo>
                      <a:pt x="1574830" y="0"/>
                    </a:moveTo>
                    <a:lnTo>
                      <a:pt x="1866833" y="398656"/>
                    </a:lnTo>
                    <a:lnTo>
                      <a:pt x="1820398" y="433379"/>
                    </a:lnTo>
                    <a:cubicBezTo>
                      <a:pt x="1560108" y="609227"/>
                      <a:pt x="1246325" y="711907"/>
                      <a:pt x="908559" y="711907"/>
                    </a:cubicBezTo>
                    <a:cubicBezTo>
                      <a:pt x="627088" y="711907"/>
                      <a:pt x="362271" y="640602"/>
                      <a:pt x="131186" y="515069"/>
                    </a:cubicBezTo>
                    <a:lnTo>
                      <a:pt x="0" y="435372"/>
                    </a:lnTo>
                    <a:lnTo>
                      <a:pt x="318260" y="50385"/>
                    </a:lnTo>
                    <a:lnTo>
                      <a:pt x="366253" y="79541"/>
                    </a:lnTo>
                    <a:cubicBezTo>
                      <a:pt x="527461" y="167114"/>
                      <a:pt x="712201" y="216858"/>
                      <a:pt x="908559" y="216858"/>
                    </a:cubicBezTo>
                    <a:cubicBezTo>
                      <a:pt x="1144189" y="216858"/>
                      <a:pt x="1363089" y="145227"/>
                      <a:pt x="1544671" y="22553"/>
                    </a:cubicBezTo>
                    <a:lnTo>
                      <a:pt x="1574830" y="0"/>
                    </a:lnTo>
                    <a:close/>
                  </a:path>
                </a:pathLst>
              </a:cu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C32F2884-B41B-6EEB-27E7-DCCBFB3EA650}"/>
                  </a:ext>
                </a:extLst>
              </p:cNvPr>
              <p:cNvSpPr/>
              <p:nvPr/>
            </p:nvSpPr>
            <p:spPr>
              <a:xfrm>
                <a:off x="2557258" y="3056436"/>
                <a:ext cx="1001091" cy="1874877"/>
              </a:xfrm>
              <a:custGeom>
                <a:avLst/>
                <a:gdLst>
                  <a:gd name="connsiteX0" fmla="*/ 95922 w 1001091"/>
                  <a:gd name="connsiteY0" fmla="*/ 0 h 1874877"/>
                  <a:gd name="connsiteX1" fmla="*/ 549870 w 1001091"/>
                  <a:gd name="connsiteY1" fmla="*/ 193561 h 1874877"/>
                  <a:gd name="connsiteX2" fmla="*/ 538251 w 1001091"/>
                  <a:gd name="connsiteY2" fmla="*/ 227562 h 1874877"/>
                  <a:gd name="connsiteX3" fmla="*/ 493154 w 1001091"/>
                  <a:gd name="connsiteY3" fmla="*/ 545768 h 1874877"/>
                  <a:gd name="connsiteX4" fmla="*/ 994765 w 1001091"/>
                  <a:gd name="connsiteY4" fmla="*/ 1489186 h 1874877"/>
                  <a:gd name="connsiteX5" fmla="*/ 1001091 w 1001091"/>
                  <a:gd name="connsiteY5" fmla="*/ 1493029 h 1874877"/>
                  <a:gd name="connsiteX6" fmla="*/ 685426 w 1001091"/>
                  <a:gd name="connsiteY6" fmla="*/ 1874877 h 1874877"/>
                  <a:gd name="connsiteX7" fmla="*/ 593488 w 1001091"/>
                  <a:gd name="connsiteY7" fmla="*/ 1806127 h 1874877"/>
                  <a:gd name="connsiteX8" fmla="*/ 0 w 1001091"/>
                  <a:gd name="connsiteY8" fmla="*/ 547663 h 1874877"/>
                  <a:gd name="connsiteX9" fmla="*/ 64645 w 1001091"/>
                  <a:gd name="connsiteY9" fmla="*/ 91528 h 1874877"/>
                  <a:gd name="connsiteX10" fmla="*/ 95922 w 1001091"/>
                  <a:gd name="connsiteY10" fmla="*/ 0 h 187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091" h="1874877">
                    <a:moveTo>
                      <a:pt x="95922" y="0"/>
                    </a:moveTo>
                    <a:lnTo>
                      <a:pt x="549870" y="193561"/>
                    </a:lnTo>
                    <a:lnTo>
                      <a:pt x="538251" y="227562"/>
                    </a:lnTo>
                    <a:cubicBezTo>
                      <a:pt x="508893" y="328541"/>
                      <a:pt x="493154" y="435317"/>
                      <a:pt x="493154" y="545768"/>
                    </a:cubicBezTo>
                    <a:cubicBezTo>
                      <a:pt x="493154" y="938485"/>
                      <a:pt x="692129" y="1284729"/>
                      <a:pt x="994765" y="1489186"/>
                    </a:cubicBezTo>
                    <a:lnTo>
                      <a:pt x="1001091" y="1493029"/>
                    </a:lnTo>
                    <a:lnTo>
                      <a:pt x="685426" y="1874877"/>
                    </a:lnTo>
                    <a:lnTo>
                      <a:pt x="593488" y="1806127"/>
                    </a:lnTo>
                    <a:cubicBezTo>
                      <a:pt x="231030" y="1507000"/>
                      <a:pt x="0" y="1054311"/>
                      <a:pt x="0" y="547663"/>
                    </a:cubicBezTo>
                    <a:cubicBezTo>
                      <a:pt x="0" y="389336"/>
                      <a:pt x="22562" y="236277"/>
                      <a:pt x="64645" y="91528"/>
                    </a:cubicBezTo>
                    <a:lnTo>
                      <a:pt x="95922" y="0"/>
                    </a:lnTo>
                    <a:close/>
                  </a:path>
                </a:pathLst>
              </a:cu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Oval 222">
                <a:extLst>
                  <a:ext uri="{FF2B5EF4-FFF2-40B4-BE49-F238E27FC236}">
                    <a16:creationId xmlns:a16="http://schemas.microsoft.com/office/drawing/2014/main" id="{C1D3765A-1EBE-D22C-6939-EFA573C079B0}"/>
                  </a:ext>
                </a:extLst>
              </p:cNvPr>
              <p:cNvSpPr/>
              <p:nvPr/>
            </p:nvSpPr>
            <p:spPr>
              <a:xfrm>
                <a:off x="4729937" y="2019632"/>
                <a:ext cx="725733" cy="725733"/>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Oval 223">
                <a:extLst>
                  <a:ext uri="{FF2B5EF4-FFF2-40B4-BE49-F238E27FC236}">
                    <a16:creationId xmlns:a16="http://schemas.microsoft.com/office/drawing/2014/main" id="{CC3E04E6-3CEA-DD46-36A0-45855C4410F1}"/>
                  </a:ext>
                </a:extLst>
              </p:cNvPr>
              <p:cNvSpPr/>
              <p:nvPr/>
            </p:nvSpPr>
            <p:spPr>
              <a:xfrm>
                <a:off x="5265197" y="3824769"/>
                <a:ext cx="725733" cy="725733"/>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Oval 224">
                <a:extLst>
                  <a:ext uri="{FF2B5EF4-FFF2-40B4-BE49-F238E27FC236}">
                    <a16:creationId xmlns:a16="http://schemas.microsoft.com/office/drawing/2014/main" id="{D43F1976-6934-AB74-0712-6FEB81397D86}"/>
                  </a:ext>
                </a:extLst>
              </p:cNvPr>
              <p:cNvSpPr/>
              <p:nvPr/>
            </p:nvSpPr>
            <p:spPr>
              <a:xfrm>
                <a:off x="3842416" y="4746782"/>
                <a:ext cx="725733" cy="725733"/>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Oval 225">
                <a:extLst>
                  <a:ext uri="{FF2B5EF4-FFF2-40B4-BE49-F238E27FC236}">
                    <a16:creationId xmlns:a16="http://schemas.microsoft.com/office/drawing/2014/main" id="{0F1159AA-732F-7D57-EF91-D552B607CBD7}"/>
                  </a:ext>
                </a:extLst>
              </p:cNvPr>
              <p:cNvSpPr/>
              <p:nvPr/>
            </p:nvSpPr>
            <p:spPr>
              <a:xfrm>
                <a:off x="2380038" y="3810874"/>
                <a:ext cx="725733" cy="725733"/>
              </a:xfrm>
              <a:prstGeom prst="ellips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F5863C49-7555-6E69-3B61-C5B950BB7669}"/>
                  </a:ext>
                </a:extLst>
              </p:cNvPr>
              <p:cNvSpPr/>
              <p:nvPr/>
            </p:nvSpPr>
            <p:spPr>
              <a:xfrm>
                <a:off x="2981787" y="1973630"/>
                <a:ext cx="725733" cy="725733"/>
              </a:xfrm>
              <a:prstGeom prst="ellipse">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8" name="Group 227">
                <a:extLst>
                  <a:ext uri="{FF2B5EF4-FFF2-40B4-BE49-F238E27FC236}">
                    <a16:creationId xmlns:a16="http://schemas.microsoft.com/office/drawing/2014/main" id="{308B1980-6E38-0691-83E9-8D783F8172A2}"/>
                  </a:ext>
                </a:extLst>
              </p:cNvPr>
              <p:cNvGrpSpPr>
                <a:grpSpLocks noChangeAspect="1"/>
              </p:cNvGrpSpPr>
              <p:nvPr/>
            </p:nvGrpSpPr>
            <p:grpSpPr bwMode="auto">
              <a:xfrm>
                <a:off x="4880240" y="2193482"/>
                <a:ext cx="436280" cy="451474"/>
                <a:chOff x="2603" y="672"/>
                <a:chExt cx="402" cy="416"/>
              </a:xfrm>
              <a:solidFill>
                <a:schemeClr val="bg1"/>
              </a:solidFill>
            </p:grpSpPr>
            <p:sp>
              <p:nvSpPr>
                <p:cNvPr id="229" name="Freeform 33">
                  <a:extLst>
                    <a:ext uri="{FF2B5EF4-FFF2-40B4-BE49-F238E27FC236}">
                      <a16:creationId xmlns:a16="http://schemas.microsoft.com/office/drawing/2014/main" id="{F42E2A57-4943-64A3-2AC1-B0D2E226E567}"/>
                    </a:ext>
                  </a:extLst>
                </p:cNvPr>
                <p:cNvSpPr>
                  <a:spLocks/>
                </p:cNvSpPr>
                <p:nvPr/>
              </p:nvSpPr>
              <p:spPr bwMode="auto">
                <a:xfrm>
                  <a:off x="2603" y="672"/>
                  <a:ext cx="159" cy="159"/>
                </a:xfrm>
                <a:custGeom>
                  <a:avLst/>
                  <a:gdLst>
                    <a:gd name="T0" fmla="*/ 102 w 104"/>
                    <a:gd name="T1" fmla="*/ 93 h 106"/>
                    <a:gd name="T2" fmla="*/ 104 w 104"/>
                    <a:gd name="T3" fmla="*/ 98 h 106"/>
                    <a:gd name="T4" fmla="*/ 102 w 104"/>
                    <a:gd name="T5" fmla="*/ 103 h 106"/>
                    <a:gd name="T6" fmla="*/ 92 w 104"/>
                    <a:gd name="T7" fmla="*/ 103 h 106"/>
                    <a:gd name="T8" fmla="*/ 52 w 104"/>
                    <a:gd name="T9" fmla="*/ 63 h 106"/>
                    <a:gd name="T10" fmla="*/ 12 w 104"/>
                    <a:gd name="T11" fmla="*/ 103 h 106"/>
                    <a:gd name="T12" fmla="*/ 2 w 104"/>
                    <a:gd name="T13" fmla="*/ 103 h 106"/>
                    <a:gd name="T14" fmla="*/ 0 w 104"/>
                    <a:gd name="T15" fmla="*/ 98 h 106"/>
                    <a:gd name="T16" fmla="*/ 2 w 104"/>
                    <a:gd name="T17" fmla="*/ 93 h 106"/>
                    <a:gd name="T18" fmla="*/ 42 w 104"/>
                    <a:gd name="T19" fmla="*/ 53 h 106"/>
                    <a:gd name="T20" fmla="*/ 2 w 104"/>
                    <a:gd name="T21" fmla="*/ 13 h 106"/>
                    <a:gd name="T22" fmla="*/ 0 w 104"/>
                    <a:gd name="T23" fmla="*/ 8 h 106"/>
                    <a:gd name="T24" fmla="*/ 2 w 104"/>
                    <a:gd name="T25" fmla="*/ 3 h 106"/>
                    <a:gd name="T26" fmla="*/ 12 w 104"/>
                    <a:gd name="T27" fmla="*/ 3 h 106"/>
                    <a:gd name="T28" fmla="*/ 52 w 104"/>
                    <a:gd name="T29" fmla="*/ 42 h 106"/>
                    <a:gd name="T30" fmla="*/ 92 w 104"/>
                    <a:gd name="T31" fmla="*/ 3 h 106"/>
                    <a:gd name="T32" fmla="*/ 102 w 104"/>
                    <a:gd name="T33" fmla="*/ 3 h 106"/>
                    <a:gd name="T34" fmla="*/ 104 w 104"/>
                    <a:gd name="T35" fmla="*/ 8 h 106"/>
                    <a:gd name="T36" fmla="*/ 102 w 104"/>
                    <a:gd name="T37" fmla="*/ 13 h 106"/>
                    <a:gd name="T38" fmla="*/ 62 w 104"/>
                    <a:gd name="T39" fmla="*/ 53 h 106"/>
                    <a:gd name="T40" fmla="*/ 102 w 104"/>
                    <a:gd name="T4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6">
                      <a:moveTo>
                        <a:pt x="102" y="93"/>
                      </a:moveTo>
                      <a:cubicBezTo>
                        <a:pt x="104" y="94"/>
                        <a:pt x="104" y="96"/>
                        <a:pt x="104" y="98"/>
                      </a:cubicBezTo>
                      <a:cubicBezTo>
                        <a:pt x="104" y="100"/>
                        <a:pt x="104" y="102"/>
                        <a:pt x="102" y="103"/>
                      </a:cubicBezTo>
                      <a:cubicBezTo>
                        <a:pt x="99" y="106"/>
                        <a:pt x="95" y="106"/>
                        <a:pt x="92" y="103"/>
                      </a:cubicBezTo>
                      <a:cubicBezTo>
                        <a:pt x="52" y="63"/>
                        <a:pt x="52" y="63"/>
                        <a:pt x="52" y="63"/>
                      </a:cubicBezTo>
                      <a:cubicBezTo>
                        <a:pt x="12" y="103"/>
                        <a:pt x="12" y="103"/>
                        <a:pt x="12" y="103"/>
                      </a:cubicBezTo>
                      <a:cubicBezTo>
                        <a:pt x="9" y="106"/>
                        <a:pt x="5" y="106"/>
                        <a:pt x="2" y="103"/>
                      </a:cubicBezTo>
                      <a:cubicBezTo>
                        <a:pt x="0" y="102"/>
                        <a:pt x="0" y="100"/>
                        <a:pt x="0" y="98"/>
                      </a:cubicBezTo>
                      <a:cubicBezTo>
                        <a:pt x="0" y="96"/>
                        <a:pt x="0" y="94"/>
                        <a:pt x="2" y="93"/>
                      </a:cubicBezTo>
                      <a:cubicBezTo>
                        <a:pt x="42" y="53"/>
                        <a:pt x="42" y="53"/>
                        <a:pt x="42" y="53"/>
                      </a:cubicBezTo>
                      <a:cubicBezTo>
                        <a:pt x="2" y="13"/>
                        <a:pt x="2" y="13"/>
                        <a:pt x="2" y="13"/>
                      </a:cubicBezTo>
                      <a:cubicBezTo>
                        <a:pt x="0" y="11"/>
                        <a:pt x="0" y="10"/>
                        <a:pt x="0" y="8"/>
                      </a:cubicBezTo>
                      <a:cubicBezTo>
                        <a:pt x="0" y="6"/>
                        <a:pt x="0" y="4"/>
                        <a:pt x="2" y="3"/>
                      </a:cubicBezTo>
                      <a:cubicBezTo>
                        <a:pt x="5" y="0"/>
                        <a:pt x="9" y="0"/>
                        <a:pt x="12" y="3"/>
                      </a:cubicBezTo>
                      <a:cubicBezTo>
                        <a:pt x="52" y="42"/>
                        <a:pt x="52" y="42"/>
                        <a:pt x="52" y="42"/>
                      </a:cubicBezTo>
                      <a:cubicBezTo>
                        <a:pt x="92" y="3"/>
                        <a:pt x="92" y="3"/>
                        <a:pt x="92" y="3"/>
                      </a:cubicBezTo>
                      <a:cubicBezTo>
                        <a:pt x="95" y="0"/>
                        <a:pt x="99" y="0"/>
                        <a:pt x="102" y="3"/>
                      </a:cubicBezTo>
                      <a:cubicBezTo>
                        <a:pt x="104" y="4"/>
                        <a:pt x="104" y="6"/>
                        <a:pt x="104" y="8"/>
                      </a:cubicBezTo>
                      <a:cubicBezTo>
                        <a:pt x="104" y="10"/>
                        <a:pt x="104" y="11"/>
                        <a:pt x="102" y="13"/>
                      </a:cubicBezTo>
                      <a:cubicBezTo>
                        <a:pt x="62" y="53"/>
                        <a:pt x="62" y="53"/>
                        <a:pt x="62" y="53"/>
                      </a:cubicBezTo>
                      <a:lnTo>
                        <a:pt x="10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Freeform 34">
                  <a:extLst>
                    <a:ext uri="{FF2B5EF4-FFF2-40B4-BE49-F238E27FC236}">
                      <a16:creationId xmlns:a16="http://schemas.microsoft.com/office/drawing/2014/main" id="{45AA5071-640E-9AAB-2F0F-4C5D49F35FA1}"/>
                    </a:ext>
                  </a:extLst>
                </p:cNvPr>
                <p:cNvSpPr>
                  <a:spLocks noEditPoints="1"/>
                </p:cNvSpPr>
                <p:nvPr/>
              </p:nvSpPr>
              <p:spPr bwMode="auto">
                <a:xfrm>
                  <a:off x="2839" y="925"/>
                  <a:ext cx="166" cy="163"/>
                </a:xfrm>
                <a:custGeom>
                  <a:avLst/>
                  <a:gdLst>
                    <a:gd name="T0" fmla="*/ 55 w 109"/>
                    <a:gd name="T1" fmla="*/ 0 h 109"/>
                    <a:gd name="T2" fmla="*/ 0 w 109"/>
                    <a:gd name="T3" fmla="*/ 54 h 109"/>
                    <a:gd name="T4" fmla="*/ 55 w 109"/>
                    <a:gd name="T5" fmla="*/ 109 h 109"/>
                    <a:gd name="T6" fmla="*/ 109 w 109"/>
                    <a:gd name="T7" fmla="*/ 54 h 109"/>
                    <a:gd name="T8" fmla="*/ 55 w 109"/>
                    <a:gd name="T9" fmla="*/ 0 h 109"/>
                    <a:gd name="T10" fmla="*/ 55 w 109"/>
                    <a:gd name="T11" fmla="*/ 94 h 109"/>
                    <a:gd name="T12" fmla="*/ 15 w 109"/>
                    <a:gd name="T13" fmla="*/ 54 h 109"/>
                    <a:gd name="T14" fmla="*/ 55 w 109"/>
                    <a:gd name="T15" fmla="*/ 14 h 109"/>
                    <a:gd name="T16" fmla="*/ 95 w 109"/>
                    <a:gd name="T17" fmla="*/ 54 h 109"/>
                    <a:gd name="T18" fmla="*/ 55 w 109"/>
                    <a:gd name="T19"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0"/>
                      </a:moveTo>
                      <a:cubicBezTo>
                        <a:pt x="25" y="0"/>
                        <a:pt x="0" y="24"/>
                        <a:pt x="0" y="54"/>
                      </a:cubicBezTo>
                      <a:cubicBezTo>
                        <a:pt x="0" y="84"/>
                        <a:pt x="25" y="109"/>
                        <a:pt x="55" y="109"/>
                      </a:cubicBezTo>
                      <a:cubicBezTo>
                        <a:pt x="85" y="109"/>
                        <a:pt x="109" y="84"/>
                        <a:pt x="109" y="54"/>
                      </a:cubicBezTo>
                      <a:cubicBezTo>
                        <a:pt x="109" y="24"/>
                        <a:pt x="85" y="0"/>
                        <a:pt x="55" y="0"/>
                      </a:cubicBezTo>
                      <a:close/>
                      <a:moveTo>
                        <a:pt x="55" y="94"/>
                      </a:moveTo>
                      <a:cubicBezTo>
                        <a:pt x="33" y="94"/>
                        <a:pt x="15" y="76"/>
                        <a:pt x="15" y="54"/>
                      </a:cubicBezTo>
                      <a:cubicBezTo>
                        <a:pt x="15" y="32"/>
                        <a:pt x="33" y="14"/>
                        <a:pt x="55" y="14"/>
                      </a:cubicBezTo>
                      <a:cubicBezTo>
                        <a:pt x="77" y="14"/>
                        <a:pt x="95" y="32"/>
                        <a:pt x="95" y="54"/>
                      </a:cubicBezTo>
                      <a:cubicBezTo>
                        <a:pt x="95" y="76"/>
                        <a:pt x="77" y="94"/>
                        <a:pt x="5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1" name="Freeform 35">
                  <a:extLst>
                    <a:ext uri="{FF2B5EF4-FFF2-40B4-BE49-F238E27FC236}">
                      <a16:creationId xmlns:a16="http://schemas.microsoft.com/office/drawing/2014/main" id="{2C8641F1-2CAB-B405-F85B-F06125B9DFC0}"/>
                    </a:ext>
                  </a:extLst>
                </p:cNvPr>
                <p:cNvSpPr>
                  <a:spLocks/>
                </p:cNvSpPr>
                <p:nvPr/>
              </p:nvSpPr>
              <p:spPr bwMode="auto">
                <a:xfrm>
                  <a:off x="2675" y="750"/>
                  <a:ext cx="295" cy="276"/>
                </a:xfrm>
                <a:custGeom>
                  <a:avLst/>
                  <a:gdLst>
                    <a:gd name="T0" fmla="*/ 193 w 193"/>
                    <a:gd name="T1" fmla="*/ 22 h 185"/>
                    <a:gd name="T2" fmla="*/ 193 w 193"/>
                    <a:gd name="T3" fmla="*/ 23 h 185"/>
                    <a:gd name="T4" fmla="*/ 192 w 193"/>
                    <a:gd name="T5" fmla="*/ 24 h 185"/>
                    <a:gd name="T6" fmla="*/ 192 w 193"/>
                    <a:gd name="T7" fmla="*/ 25 h 185"/>
                    <a:gd name="T8" fmla="*/ 192 w 193"/>
                    <a:gd name="T9" fmla="*/ 25 h 185"/>
                    <a:gd name="T10" fmla="*/ 164 w 193"/>
                    <a:gd name="T11" fmla="*/ 87 h 185"/>
                    <a:gd name="T12" fmla="*/ 154 w 193"/>
                    <a:gd name="T13" fmla="*/ 90 h 185"/>
                    <a:gd name="T14" fmla="*/ 150 w 193"/>
                    <a:gd name="T15" fmla="*/ 86 h 185"/>
                    <a:gd name="T16" fmla="*/ 151 w 193"/>
                    <a:gd name="T17" fmla="*/ 81 h 185"/>
                    <a:gd name="T18" fmla="*/ 172 w 193"/>
                    <a:gd name="T19" fmla="*/ 35 h 185"/>
                    <a:gd name="T20" fmla="*/ 161 w 193"/>
                    <a:gd name="T21" fmla="*/ 40 h 185"/>
                    <a:gd name="T22" fmla="*/ 15 w 193"/>
                    <a:gd name="T23" fmla="*/ 180 h 185"/>
                    <a:gd name="T24" fmla="*/ 5 w 193"/>
                    <a:gd name="T25" fmla="*/ 183 h 185"/>
                    <a:gd name="T26" fmla="*/ 2 w 193"/>
                    <a:gd name="T27" fmla="*/ 173 h 185"/>
                    <a:gd name="T28" fmla="*/ 147 w 193"/>
                    <a:gd name="T29" fmla="*/ 30 h 185"/>
                    <a:gd name="T30" fmla="*/ 160 w 193"/>
                    <a:gd name="T31" fmla="*/ 24 h 185"/>
                    <a:gd name="T32" fmla="*/ 113 w 193"/>
                    <a:gd name="T33" fmla="*/ 14 h 185"/>
                    <a:gd name="T34" fmla="*/ 109 w 193"/>
                    <a:gd name="T35" fmla="*/ 11 h 185"/>
                    <a:gd name="T36" fmla="*/ 108 w 193"/>
                    <a:gd name="T37" fmla="*/ 6 h 185"/>
                    <a:gd name="T38" fmla="*/ 111 w 193"/>
                    <a:gd name="T39" fmla="*/ 1 h 185"/>
                    <a:gd name="T40" fmla="*/ 115 w 193"/>
                    <a:gd name="T41" fmla="*/ 0 h 185"/>
                    <a:gd name="T42" fmla="*/ 116 w 193"/>
                    <a:gd name="T43" fmla="*/ 0 h 185"/>
                    <a:gd name="T44" fmla="*/ 187 w 193"/>
                    <a:gd name="T45" fmla="*/ 15 h 185"/>
                    <a:gd name="T46" fmla="*/ 187 w 193"/>
                    <a:gd name="T47" fmla="*/ 15 h 185"/>
                    <a:gd name="T48" fmla="*/ 188 w 193"/>
                    <a:gd name="T49" fmla="*/ 15 h 185"/>
                    <a:gd name="T50" fmla="*/ 189 w 193"/>
                    <a:gd name="T51" fmla="*/ 15 h 185"/>
                    <a:gd name="T52" fmla="*/ 191 w 193"/>
                    <a:gd name="T53" fmla="*/ 17 h 185"/>
                    <a:gd name="T54" fmla="*/ 191 w 193"/>
                    <a:gd name="T55" fmla="*/ 18 h 185"/>
                    <a:gd name="T56" fmla="*/ 192 w 193"/>
                    <a:gd name="T57" fmla="*/ 19 h 185"/>
                    <a:gd name="T58" fmla="*/ 192 w 193"/>
                    <a:gd name="T59" fmla="*/ 19 h 185"/>
                    <a:gd name="T60" fmla="*/ 192 w 193"/>
                    <a:gd name="T61" fmla="*/ 19 h 185"/>
                    <a:gd name="T62" fmla="*/ 192 w 193"/>
                    <a:gd name="T63" fmla="*/ 20 h 185"/>
                    <a:gd name="T64" fmla="*/ 193 w 193"/>
                    <a:gd name="T65" fmla="*/ 21 h 185"/>
                    <a:gd name="T66" fmla="*/ 193 w 193"/>
                    <a:gd name="T67" fmla="*/ 22 h 185"/>
                    <a:gd name="T68" fmla="*/ 193 w 193"/>
                    <a:gd name="T69" fmla="*/ 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5">
                      <a:moveTo>
                        <a:pt x="193" y="22"/>
                      </a:moveTo>
                      <a:cubicBezTo>
                        <a:pt x="193" y="22"/>
                        <a:pt x="193" y="23"/>
                        <a:pt x="193" y="23"/>
                      </a:cubicBezTo>
                      <a:cubicBezTo>
                        <a:pt x="192" y="24"/>
                        <a:pt x="192" y="24"/>
                        <a:pt x="192" y="24"/>
                      </a:cubicBezTo>
                      <a:cubicBezTo>
                        <a:pt x="192" y="24"/>
                        <a:pt x="192" y="24"/>
                        <a:pt x="192" y="25"/>
                      </a:cubicBezTo>
                      <a:cubicBezTo>
                        <a:pt x="192" y="25"/>
                        <a:pt x="192" y="25"/>
                        <a:pt x="192" y="25"/>
                      </a:cubicBezTo>
                      <a:cubicBezTo>
                        <a:pt x="164" y="87"/>
                        <a:pt x="164" y="87"/>
                        <a:pt x="164" y="87"/>
                      </a:cubicBezTo>
                      <a:cubicBezTo>
                        <a:pt x="162" y="90"/>
                        <a:pt x="158" y="92"/>
                        <a:pt x="154" y="90"/>
                      </a:cubicBezTo>
                      <a:cubicBezTo>
                        <a:pt x="152" y="90"/>
                        <a:pt x="151" y="88"/>
                        <a:pt x="150" y="86"/>
                      </a:cubicBezTo>
                      <a:cubicBezTo>
                        <a:pt x="150" y="84"/>
                        <a:pt x="150" y="83"/>
                        <a:pt x="151" y="81"/>
                      </a:cubicBezTo>
                      <a:cubicBezTo>
                        <a:pt x="172" y="35"/>
                        <a:pt x="172" y="35"/>
                        <a:pt x="172" y="35"/>
                      </a:cubicBezTo>
                      <a:cubicBezTo>
                        <a:pt x="161" y="40"/>
                        <a:pt x="161" y="40"/>
                        <a:pt x="161" y="40"/>
                      </a:cubicBezTo>
                      <a:cubicBezTo>
                        <a:pt x="97" y="68"/>
                        <a:pt x="46" y="118"/>
                        <a:pt x="15" y="180"/>
                      </a:cubicBezTo>
                      <a:cubicBezTo>
                        <a:pt x="13" y="183"/>
                        <a:pt x="9" y="185"/>
                        <a:pt x="5" y="183"/>
                      </a:cubicBezTo>
                      <a:cubicBezTo>
                        <a:pt x="2" y="181"/>
                        <a:pt x="0" y="177"/>
                        <a:pt x="2" y="173"/>
                      </a:cubicBezTo>
                      <a:cubicBezTo>
                        <a:pt x="33" y="111"/>
                        <a:pt x="85" y="60"/>
                        <a:pt x="147" y="30"/>
                      </a:cubicBezTo>
                      <a:cubicBezTo>
                        <a:pt x="160" y="24"/>
                        <a:pt x="160" y="24"/>
                        <a:pt x="160" y="24"/>
                      </a:cubicBezTo>
                      <a:cubicBezTo>
                        <a:pt x="113" y="14"/>
                        <a:pt x="113" y="14"/>
                        <a:pt x="113" y="14"/>
                      </a:cubicBezTo>
                      <a:cubicBezTo>
                        <a:pt x="111" y="14"/>
                        <a:pt x="110" y="13"/>
                        <a:pt x="109" y="11"/>
                      </a:cubicBezTo>
                      <a:cubicBezTo>
                        <a:pt x="108" y="10"/>
                        <a:pt x="107" y="8"/>
                        <a:pt x="108" y="6"/>
                      </a:cubicBezTo>
                      <a:cubicBezTo>
                        <a:pt x="108" y="4"/>
                        <a:pt x="109" y="2"/>
                        <a:pt x="111" y="1"/>
                      </a:cubicBezTo>
                      <a:cubicBezTo>
                        <a:pt x="112" y="1"/>
                        <a:pt x="113" y="0"/>
                        <a:pt x="115" y="0"/>
                      </a:cubicBezTo>
                      <a:cubicBezTo>
                        <a:pt x="115" y="0"/>
                        <a:pt x="116" y="0"/>
                        <a:pt x="116" y="0"/>
                      </a:cubicBezTo>
                      <a:cubicBezTo>
                        <a:pt x="187" y="15"/>
                        <a:pt x="187" y="15"/>
                        <a:pt x="187" y="15"/>
                      </a:cubicBezTo>
                      <a:cubicBezTo>
                        <a:pt x="187" y="15"/>
                        <a:pt x="187" y="15"/>
                        <a:pt x="187" y="15"/>
                      </a:cubicBezTo>
                      <a:cubicBezTo>
                        <a:pt x="187" y="15"/>
                        <a:pt x="188" y="15"/>
                        <a:pt x="188" y="15"/>
                      </a:cubicBezTo>
                      <a:cubicBezTo>
                        <a:pt x="189" y="15"/>
                        <a:pt x="189" y="15"/>
                        <a:pt x="189" y="15"/>
                      </a:cubicBezTo>
                      <a:cubicBezTo>
                        <a:pt x="189" y="16"/>
                        <a:pt x="190" y="17"/>
                        <a:pt x="191" y="17"/>
                      </a:cubicBezTo>
                      <a:cubicBezTo>
                        <a:pt x="191" y="18"/>
                        <a:pt x="191" y="18"/>
                        <a:pt x="191" y="18"/>
                      </a:cubicBezTo>
                      <a:cubicBezTo>
                        <a:pt x="191" y="18"/>
                        <a:pt x="192" y="18"/>
                        <a:pt x="192" y="19"/>
                      </a:cubicBezTo>
                      <a:cubicBezTo>
                        <a:pt x="192" y="19"/>
                        <a:pt x="192" y="19"/>
                        <a:pt x="192" y="19"/>
                      </a:cubicBezTo>
                      <a:cubicBezTo>
                        <a:pt x="192" y="19"/>
                        <a:pt x="192" y="19"/>
                        <a:pt x="192" y="19"/>
                      </a:cubicBezTo>
                      <a:cubicBezTo>
                        <a:pt x="192" y="20"/>
                        <a:pt x="192" y="20"/>
                        <a:pt x="192" y="20"/>
                      </a:cubicBezTo>
                      <a:cubicBezTo>
                        <a:pt x="192" y="20"/>
                        <a:pt x="192" y="20"/>
                        <a:pt x="193" y="21"/>
                      </a:cubicBezTo>
                      <a:cubicBezTo>
                        <a:pt x="193" y="21"/>
                        <a:pt x="193" y="21"/>
                        <a:pt x="193" y="22"/>
                      </a:cubicBezTo>
                      <a:cubicBezTo>
                        <a:pt x="193" y="22"/>
                        <a:pt x="193" y="22"/>
                        <a:pt x="19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2" name="Group 231">
                <a:extLst>
                  <a:ext uri="{FF2B5EF4-FFF2-40B4-BE49-F238E27FC236}">
                    <a16:creationId xmlns:a16="http://schemas.microsoft.com/office/drawing/2014/main" id="{FAD9AA1F-FF10-F33D-FAE9-C172ACFDD5AF}"/>
                  </a:ext>
                </a:extLst>
              </p:cNvPr>
              <p:cNvGrpSpPr>
                <a:grpSpLocks noChangeAspect="1"/>
              </p:cNvGrpSpPr>
              <p:nvPr/>
            </p:nvGrpSpPr>
            <p:grpSpPr bwMode="auto">
              <a:xfrm>
                <a:off x="5407986" y="3953602"/>
                <a:ext cx="436280" cy="451474"/>
                <a:chOff x="2603" y="672"/>
                <a:chExt cx="402" cy="416"/>
              </a:xfrm>
              <a:solidFill>
                <a:schemeClr val="bg1"/>
              </a:solidFill>
            </p:grpSpPr>
            <p:sp>
              <p:nvSpPr>
                <p:cNvPr id="233" name="Freeform 33">
                  <a:extLst>
                    <a:ext uri="{FF2B5EF4-FFF2-40B4-BE49-F238E27FC236}">
                      <a16:creationId xmlns:a16="http://schemas.microsoft.com/office/drawing/2014/main" id="{CD1ABCC4-E41A-864C-8722-53C510DDD631}"/>
                    </a:ext>
                  </a:extLst>
                </p:cNvPr>
                <p:cNvSpPr>
                  <a:spLocks/>
                </p:cNvSpPr>
                <p:nvPr/>
              </p:nvSpPr>
              <p:spPr bwMode="auto">
                <a:xfrm>
                  <a:off x="2603" y="672"/>
                  <a:ext cx="159" cy="159"/>
                </a:xfrm>
                <a:custGeom>
                  <a:avLst/>
                  <a:gdLst>
                    <a:gd name="T0" fmla="*/ 102 w 104"/>
                    <a:gd name="T1" fmla="*/ 93 h 106"/>
                    <a:gd name="T2" fmla="*/ 104 w 104"/>
                    <a:gd name="T3" fmla="*/ 98 h 106"/>
                    <a:gd name="T4" fmla="*/ 102 w 104"/>
                    <a:gd name="T5" fmla="*/ 103 h 106"/>
                    <a:gd name="T6" fmla="*/ 92 w 104"/>
                    <a:gd name="T7" fmla="*/ 103 h 106"/>
                    <a:gd name="T8" fmla="*/ 52 w 104"/>
                    <a:gd name="T9" fmla="*/ 63 h 106"/>
                    <a:gd name="T10" fmla="*/ 12 w 104"/>
                    <a:gd name="T11" fmla="*/ 103 h 106"/>
                    <a:gd name="T12" fmla="*/ 2 w 104"/>
                    <a:gd name="T13" fmla="*/ 103 h 106"/>
                    <a:gd name="T14" fmla="*/ 0 w 104"/>
                    <a:gd name="T15" fmla="*/ 98 h 106"/>
                    <a:gd name="T16" fmla="*/ 2 w 104"/>
                    <a:gd name="T17" fmla="*/ 93 h 106"/>
                    <a:gd name="T18" fmla="*/ 42 w 104"/>
                    <a:gd name="T19" fmla="*/ 53 h 106"/>
                    <a:gd name="T20" fmla="*/ 2 w 104"/>
                    <a:gd name="T21" fmla="*/ 13 h 106"/>
                    <a:gd name="T22" fmla="*/ 0 w 104"/>
                    <a:gd name="T23" fmla="*/ 8 h 106"/>
                    <a:gd name="T24" fmla="*/ 2 w 104"/>
                    <a:gd name="T25" fmla="*/ 3 h 106"/>
                    <a:gd name="T26" fmla="*/ 12 w 104"/>
                    <a:gd name="T27" fmla="*/ 3 h 106"/>
                    <a:gd name="T28" fmla="*/ 52 w 104"/>
                    <a:gd name="T29" fmla="*/ 42 h 106"/>
                    <a:gd name="T30" fmla="*/ 92 w 104"/>
                    <a:gd name="T31" fmla="*/ 3 h 106"/>
                    <a:gd name="T32" fmla="*/ 102 w 104"/>
                    <a:gd name="T33" fmla="*/ 3 h 106"/>
                    <a:gd name="T34" fmla="*/ 104 w 104"/>
                    <a:gd name="T35" fmla="*/ 8 h 106"/>
                    <a:gd name="T36" fmla="*/ 102 w 104"/>
                    <a:gd name="T37" fmla="*/ 13 h 106"/>
                    <a:gd name="T38" fmla="*/ 62 w 104"/>
                    <a:gd name="T39" fmla="*/ 53 h 106"/>
                    <a:gd name="T40" fmla="*/ 102 w 104"/>
                    <a:gd name="T4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6">
                      <a:moveTo>
                        <a:pt x="102" y="93"/>
                      </a:moveTo>
                      <a:cubicBezTo>
                        <a:pt x="104" y="94"/>
                        <a:pt x="104" y="96"/>
                        <a:pt x="104" y="98"/>
                      </a:cubicBezTo>
                      <a:cubicBezTo>
                        <a:pt x="104" y="100"/>
                        <a:pt x="104" y="102"/>
                        <a:pt x="102" y="103"/>
                      </a:cubicBezTo>
                      <a:cubicBezTo>
                        <a:pt x="99" y="106"/>
                        <a:pt x="95" y="106"/>
                        <a:pt x="92" y="103"/>
                      </a:cubicBezTo>
                      <a:cubicBezTo>
                        <a:pt x="52" y="63"/>
                        <a:pt x="52" y="63"/>
                        <a:pt x="52" y="63"/>
                      </a:cubicBezTo>
                      <a:cubicBezTo>
                        <a:pt x="12" y="103"/>
                        <a:pt x="12" y="103"/>
                        <a:pt x="12" y="103"/>
                      </a:cubicBezTo>
                      <a:cubicBezTo>
                        <a:pt x="9" y="106"/>
                        <a:pt x="5" y="106"/>
                        <a:pt x="2" y="103"/>
                      </a:cubicBezTo>
                      <a:cubicBezTo>
                        <a:pt x="0" y="102"/>
                        <a:pt x="0" y="100"/>
                        <a:pt x="0" y="98"/>
                      </a:cubicBezTo>
                      <a:cubicBezTo>
                        <a:pt x="0" y="96"/>
                        <a:pt x="0" y="94"/>
                        <a:pt x="2" y="93"/>
                      </a:cubicBezTo>
                      <a:cubicBezTo>
                        <a:pt x="42" y="53"/>
                        <a:pt x="42" y="53"/>
                        <a:pt x="42" y="53"/>
                      </a:cubicBezTo>
                      <a:cubicBezTo>
                        <a:pt x="2" y="13"/>
                        <a:pt x="2" y="13"/>
                        <a:pt x="2" y="13"/>
                      </a:cubicBezTo>
                      <a:cubicBezTo>
                        <a:pt x="0" y="11"/>
                        <a:pt x="0" y="10"/>
                        <a:pt x="0" y="8"/>
                      </a:cubicBezTo>
                      <a:cubicBezTo>
                        <a:pt x="0" y="6"/>
                        <a:pt x="0" y="4"/>
                        <a:pt x="2" y="3"/>
                      </a:cubicBezTo>
                      <a:cubicBezTo>
                        <a:pt x="5" y="0"/>
                        <a:pt x="9" y="0"/>
                        <a:pt x="12" y="3"/>
                      </a:cubicBezTo>
                      <a:cubicBezTo>
                        <a:pt x="52" y="42"/>
                        <a:pt x="52" y="42"/>
                        <a:pt x="52" y="42"/>
                      </a:cubicBezTo>
                      <a:cubicBezTo>
                        <a:pt x="92" y="3"/>
                        <a:pt x="92" y="3"/>
                        <a:pt x="92" y="3"/>
                      </a:cubicBezTo>
                      <a:cubicBezTo>
                        <a:pt x="95" y="0"/>
                        <a:pt x="99" y="0"/>
                        <a:pt x="102" y="3"/>
                      </a:cubicBezTo>
                      <a:cubicBezTo>
                        <a:pt x="104" y="4"/>
                        <a:pt x="104" y="6"/>
                        <a:pt x="104" y="8"/>
                      </a:cubicBezTo>
                      <a:cubicBezTo>
                        <a:pt x="104" y="10"/>
                        <a:pt x="104" y="11"/>
                        <a:pt x="102" y="13"/>
                      </a:cubicBezTo>
                      <a:cubicBezTo>
                        <a:pt x="62" y="53"/>
                        <a:pt x="62" y="53"/>
                        <a:pt x="62" y="53"/>
                      </a:cubicBezTo>
                      <a:lnTo>
                        <a:pt x="10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4" name="Freeform 34">
                  <a:extLst>
                    <a:ext uri="{FF2B5EF4-FFF2-40B4-BE49-F238E27FC236}">
                      <a16:creationId xmlns:a16="http://schemas.microsoft.com/office/drawing/2014/main" id="{FD2DDD35-DB63-DD35-E4CF-C70E3A34D2BC}"/>
                    </a:ext>
                  </a:extLst>
                </p:cNvPr>
                <p:cNvSpPr>
                  <a:spLocks noEditPoints="1"/>
                </p:cNvSpPr>
                <p:nvPr/>
              </p:nvSpPr>
              <p:spPr bwMode="auto">
                <a:xfrm>
                  <a:off x="2839" y="925"/>
                  <a:ext cx="166" cy="163"/>
                </a:xfrm>
                <a:custGeom>
                  <a:avLst/>
                  <a:gdLst>
                    <a:gd name="T0" fmla="*/ 55 w 109"/>
                    <a:gd name="T1" fmla="*/ 0 h 109"/>
                    <a:gd name="T2" fmla="*/ 0 w 109"/>
                    <a:gd name="T3" fmla="*/ 54 h 109"/>
                    <a:gd name="T4" fmla="*/ 55 w 109"/>
                    <a:gd name="T5" fmla="*/ 109 h 109"/>
                    <a:gd name="T6" fmla="*/ 109 w 109"/>
                    <a:gd name="T7" fmla="*/ 54 h 109"/>
                    <a:gd name="T8" fmla="*/ 55 w 109"/>
                    <a:gd name="T9" fmla="*/ 0 h 109"/>
                    <a:gd name="T10" fmla="*/ 55 w 109"/>
                    <a:gd name="T11" fmla="*/ 94 h 109"/>
                    <a:gd name="T12" fmla="*/ 15 w 109"/>
                    <a:gd name="T13" fmla="*/ 54 h 109"/>
                    <a:gd name="T14" fmla="*/ 55 w 109"/>
                    <a:gd name="T15" fmla="*/ 14 h 109"/>
                    <a:gd name="T16" fmla="*/ 95 w 109"/>
                    <a:gd name="T17" fmla="*/ 54 h 109"/>
                    <a:gd name="T18" fmla="*/ 55 w 109"/>
                    <a:gd name="T19"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0"/>
                      </a:moveTo>
                      <a:cubicBezTo>
                        <a:pt x="25" y="0"/>
                        <a:pt x="0" y="24"/>
                        <a:pt x="0" y="54"/>
                      </a:cubicBezTo>
                      <a:cubicBezTo>
                        <a:pt x="0" y="84"/>
                        <a:pt x="25" y="109"/>
                        <a:pt x="55" y="109"/>
                      </a:cubicBezTo>
                      <a:cubicBezTo>
                        <a:pt x="85" y="109"/>
                        <a:pt x="109" y="84"/>
                        <a:pt x="109" y="54"/>
                      </a:cubicBezTo>
                      <a:cubicBezTo>
                        <a:pt x="109" y="24"/>
                        <a:pt x="85" y="0"/>
                        <a:pt x="55" y="0"/>
                      </a:cubicBezTo>
                      <a:close/>
                      <a:moveTo>
                        <a:pt x="55" y="94"/>
                      </a:moveTo>
                      <a:cubicBezTo>
                        <a:pt x="33" y="94"/>
                        <a:pt x="15" y="76"/>
                        <a:pt x="15" y="54"/>
                      </a:cubicBezTo>
                      <a:cubicBezTo>
                        <a:pt x="15" y="32"/>
                        <a:pt x="33" y="14"/>
                        <a:pt x="55" y="14"/>
                      </a:cubicBezTo>
                      <a:cubicBezTo>
                        <a:pt x="77" y="14"/>
                        <a:pt x="95" y="32"/>
                        <a:pt x="95" y="54"/>
                      </a:cubicBezTo>
                      <a:cubicBezTo>
                        <a:pt x="95" y="76"/>
                        <a:pt x="77" y="94"/>
                        <a:pt x="5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Freeform 35">
                  <a:extLst>
                    <a:ext uri="{FF2B5EF4-FFF2-40B4-BE49-F238E27FC236}">
                      <a16:creationId xmlns:a16="http://schemas.microsoft.com/office/drawing/2014/main" id="{BFE280AC-D5E9-2676-FE79-0D5C5D138156}"/>
                    </a:ext>
                  </a:extLst>
                </p:cNvPr>
                <p:cNvSpPr>
                  <a:spLocks/>
                </p:cNvSpPr>
                <p:nvPr/>
              </p:nvSpPr>
              <p:spPr bwMode="auto">
                <a:xfrm>
                  <a:off x="2675" y="750"/>
                  <a:ext cx="295" cy="276"/>
                </a:xfrm>
                <a:custGeom>
                  <a:avLst/>
                  <a:gdLst>
                    <a:gd name="T0" fmla="*/ 193 w 193"/>
                    <a:gd name="T1" fmla="*/ 22 h 185"/>
                    <a:gd name="T2" fmla="*/ 193 w 193"/>
                    <a:gd name="T3" fmla="*/ 23 h 185"/>
                    <a:gd name="T4" fmla="*/ 192 w 193"/>
                    <a:gd name="T5" fmla="*/ 24 h 185"/>
                    <a:gd name="T6" fmla="*/ 192 w 193"/>
                    <a:gd name="T7" fmla="*/ 25 h 185"/>
                    <a:gd name="T8" fmla="*/ 192 w 193"/>
                    <a:gd name="T9" fmla="*/ 25 h 185"/>
                    <a:gd name="T10" fmla="*/ 164 w 193"/>
                    <a:gd name="T11" fmla="*/ 87 h 185"/>
                    <a:gd name="T12" fmla="*/ 154 w 193"/>
                    <a:gd name="T13" fmla="*/ 90 h 185"/>
                    <a:gd name="T14" fmla="*/ 150 w 193"/>
                    <a:gd name="T15" fmla="*/ 86 h 185"/>
                    <a:gd name="T16" fmla="*/ 151 w 193"/>
                    <a:gd name="T17" fmla="*/ 81 h 185"/>
                    <a:gd name="T18" fmla="*/ 172 w 193"/>
                    <a:gd name="T19" fmla="*/ 35 h 185"/>
                    <a:gd name="T20" fmla="*/ 161 w 193"/>
                    <a:gd name="T21" fmla="*/ 40 h 185"/>
                    <a:gd name="T22" fmla="*/ 15 w 193"/>
                    <a:gd name="T23" fmla="*/ 180 h 185"/>
                    <a:gd name="T24" fmla="*/ 5 w 193"/>
                    <a:gd name="T25" fmla="*/ 183 h 185"/>
                    <a:gd name="T26" fmla="*/ 2 w 193"/>
                    <a:gd name="T27" fmla="*/ 173 h 185"/>
                    <a:gd name="T28" fmla="*/ 147 w 193"/>
                    <a:gd name="T29" fmla="*/ 30 h 185"/>
                    <a:gd name="T30" fmla="*/ 160 w 193"/>
                    <a:gd name="T31" fmla="*/ 24 h 185"/>
                    <a:gd name="T32" fmla="*/ 113 w 193"/>
                    <a:gd name="T33" fmla="*/ 14 h 185"/>
                    <a:gd name="T34" fmla="*/ 109 w 193"/>
                    <a:gd name="T35" fmla="*/ 11 h 185"/>
                    <a:gd name="T36" fmla="*/ 108 w 193"/>
                    <a:gd name="T37" fmla="*/ 6 h 185"/>
                    <a:gd name="T38" fmla="*/ 111 w 193"/>
                    <a:gd name="T39" fmla="*/ 1 h 185"/>
                    <a:gd name="T40" fmla="*/ 115 w 193"/>
                    <a:gd name="T41" fmla="*/ 0 h 185"/>
                    <a:gd name="T42" fmla="*/ 116 w 193"/>
                    <a:gd name="T43" fmla="*/ 0 h 185"/>
                    <a:gd name="T44" fmla="*/ 187 w 193"/>
                    <a:gd name="T45" fmla="*/ 15 h 185"/>
                    <a:gd name="T46" fmla="*/ 187 w 193"/>
                    <a:gd name="T47" fmla="*/ 15 h 185"/>
                    <a:gd name="T48" fmla="*/ 188 w 193"/>
                    <a:gd name="T49" fmla="*/ 15 h 185"/>
                    <a:gd name="T50" fmla="*/ 189 w 193"/>
                    <a:gd name="T51" fmla="*/ 15 h 185"/>
                    <a:gd name="T52" fmla="*/ 191 w 193"/>
                    <a:gd name="T53" fmla="*/ 17 h 185"/>
                    <a:gd name="T54" fmla="*/ 191 w 193"/>
                    <a:gd name="T55" fmla="*/ 18 h 185"/>
                    <a:gd name="T56" fmla="*/ 192 w 193"/>
                    <a:gd name="T57" fmla="*/ 19 h 185"/>
                    <a:gd name="T58" fmla="*/ 192 w 193"/>
                    <a:gd name="T59" fmla="*/ 19 h 185"/>
                    <a:gd name="T60" fmla="*/ 192 w 193"/>
                    <a:gd name="T61" fmla="*/ 19 h 185"/>
                    <a:gd name="T62" fmla="*/ 192 w 193"/>
                    <a:gd name="T63" fmla="*/ 20 h 185"/>
                    <a:gd name="T64" fmla="*/ 193 w 193"/>
                    <a:gd name="T65" fmla="*/ 21 h 185"/>
                    <a:gd name="T66" fmla="*/ 193 w 193"/>
                    <a:gd name="T67" fmla="*/ 22 h 185"/>
                    <a:gd name="T68" fmla="*/ 193 w 193"/>
                    <a:gd name="T69" fmla="*/ 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5">
                      <a:moveTo>
                        <a:pt x="193" y="22"/>
                      </a:moveTo>
                      <a:cubicBezTo>
                        <a:pt x="193" y="22"/>
                        <a:pt x="193" y="23"/>
                        <a:pt x="193" y="23"/>
                      </a:cubicBezTo>
                      <a:cubicBezTo>
                        <a:pt x="192" y="24"/>
                        <a:pt x="192" y="24"/>
                        <a:pt x="192" y="24"/>
                      </a:cubicBezTo>
                      <a:cubicBezTo>
                        <a:pt x="192" y="24"/>
                        <a:pt x="192" y="24"/>
                        <a:pt x="192" y="25"/>
                      </a:cubicBezTo>
                      <a:cubicBezTo>
                        <a:pt x="192" y="25"/>
                        <a:pt x="192" y="25"/>
                        <a:pt x="192" y="25"/>
                      </a:cubicBezTo>
                      <a:cubicBezTo>
                        <a:pt x="164" y="87"/>
                        <a:pt x="164" y="87"/>
                        <a:pt x="164" y="87"/>
                      </a:cubicBezTo>
                      <a:cubicBezTo>
                        <a:pt x="162" y="90"/>
                        <a:pt x="158" y="92"/>
                        <a:pt x="154" y="90"/>
                      </a:cubicBezTo>
                      <a:cubicBezTo>
                        <a:pt x="152" y="90"/>
                        <a:pt x="151" y="88"/>
                        <a:pt x="150" y="86"/>
                      </a:cubicBezTo>
                      <a:cubicBezTo>
                        <a:pt x="150" y="84"/>
                        <a:pt x="150" y="83"/>
                        <a:pt x="151" y="81"/>
                      </a:cubicBezTo>
                      <a:cubicBezTo>
                        <a:pt x="172" y="35"/>
                        <a:pt x="172" y="35"/>
                        <a:pt x="172" y="35"/>
                      </a:cubicBezTo>
                      <a:cubicBezTo>
                        <a:pt x="161" y="40"/>
                        <a:pt x="161" y="40"/>
                        <a:pt x="161" y="40"/>
                      </a:cubicBezTo>
                      <a:cubicBezTo>
                        <a:pt x="97" y="68"/>
                        <a:pt x="46" y="118"/>
                        <a:pt x="15" y="180"/>
                      </a:cubicBezTo>
                      <a:cubicBezTo>
                        <a:pt x="13" y="183"/>
                        <a:pt x="9" y="185"/>
                        <a:pt x="5" y="183"/>
                      </a:cubicBezTo>
                      <a:cubicBezTo>
                        <a:pt x="2" y="181"/>
                        <a:pt x="0" y="177"/>
                        <a:pt x="2" y="173"/>
                      </a:cubicBezTo>
                      <a:cubicBezTo>
                        <a:pt x="33" y="111"/>
                        <a:pt x="85" y="60"/>
                        <a:pt x="147" y="30"/>
                      </a:cubicBezTo>
                      <a:cubicBezTo>
                        <a:pt x="160" y="24"/>
                        <a:pt x="160" y="24"/>
                        <a:pt x="160" y="24"/>
                      </a:cubicBezTo>
                      <a:cubicBezTo>
                        <a:pt x="113" y="14"/>
                        <a:pt x="113" y="14"/>
                        <a:pt x="113" y="14"/>
                      </a:cubicBezTo>
                      <a:cubicBezTo>
                        <a:pt x="111" y="14"/>
                        <a:pt x="110" y="13"/>
                        <a:pt x="109" y="11"/>
                      </a:cubicBezTo>
                      <a:cubicBezTo>
                        <a:pt x="108" y="10"/>
                        <a:pt x="107" y="8"/>
                        <a:pt x="108" y="6"/>
                      </a:cubicBezTo>
                      <a:cubicBezTo>
                        <a:pt x="108" y="4"/>
                        <a:pt x="109" y="2"/>
                        <a:pt x="111" y="1"/>
                      </a:cubicBezTo>
                      <a:cubicBezTo>
                        <a:pt x="112" y="1"/>
                        <a:pt x="113" y="0"/>
                        <a:pt x="115" y="0"/>
                      </a:cubicBezTo>
                      <a:cubicBezTo>
                        <a:pt x="115" y="0"/>
                        <a:pt x="116" y="0"/>
                        <a:pt x="116" y="0"/>
                      </a:cubicBezTo>
                      <a:cubicBezTo>
                        <a:pt x="187" y="15"/>
                        <a:pt x="187" y="15"/>
                        <a:pt x="187" y="15"/>
                      </a:cubicBezTo>
                      <a:cubicBezTo>
                        <a:pt x="187" y="15"/>
                        <a:pt x="187" y="15"/>
                        <a:pt x="187" y="15"/>
                      </a:cubicBezTo>
                      <a:cubicBezTo>
                        <a:pt x="187" y="15"/>
                        <a:pt x="188" y="15"/>
                        <a:pt x="188" y="15"/>
                      </a:cubicBezTo>
                      <a:cubicBezTo>
                        <a:pt x="189" y="15"/>
                        <a:pt x="189" y="15"/>
                        <a:pt x="189" y="15"/>
                      </a:cubicBezTo>
                      <a:cubicBezTo>
                        <a:pt x="189" y="16"/>
                        <a:pt x="190" y="17"/>
                        <a:pt x="191" y="17"/>
                      </a:cubicBezTo>
                      <a:cubicBezTo>
                        <a:pt x="191" y="18"/>
                        <a:pt x="191" y="18"/>
                        <a:pt x="191" y="18"/>
                      </a:cubicBezTo>
                      <a:cubicBezTo>
                        <a:pt x="191" y="18"/>
                        <a:pt x="192" y="18"/>
                        <a:pt x="192" y="19"/>
                      </a:cubicBezTo>
                      <a:cubicBezTo>
                        <a:pt x="192" y="19"/>
                        <a:pt x="192" y="19"/>
                        <a:pt x="192" y="19"/>
                      </a:cubicBezTo>
                      <a:cubicBezTo>
                        <a:pt x="192" y="19"/>
                        <a:pt x="192" y="19"/>
                        <a:pt x="192" y="19"/>
                      </a:cubicBezTo>
                      <a:cubicBezTo>
                        <a:pt x="192" y="20"/>
                        <a:pt x="192" y="20"/>
                        <a:pt x="192" y="20"/>
                      </a:cubicBezTo>
                      <a:cubicBezTo>
                        <a:pt x="192" y="20"/>
                        <a:pt x="192" y="20"/>
                        <a:pt x="193" y="21"/>
                      </a:cubicBezTo>
                      <a:cubicBezTo>
                        <a:pt x="193" y="21"/>
                        <a:pt x="193" y="21"/>
                        <a:pt x="193" y="22"/>
                      </a:cubicBezTo>
                      <a:cubicBezTo>
                        <a:pt x="193" y="22"/>
                        <a:pt x="193" y="22"/>
                        <a:pt x="19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6" name="Group 235">
                <a:extLst>
                  <a:ext uri="{FF2B5EF4-FFF2-40B4-BE49-F238E27FC236}">
                    <a16:creationId xmlns:a16="http://schemas.microsoft.com/office/drawing/2014/main" id="{104256C4-82CE-E881-575B-1AEE8CF527F4}"/>
                  </a:ext>
                </a:extLst>
              </p:cNvPr>
              <p:cNvGrpSpPr>
                <a:grpSpLocks noChangeAspect="1"/>
              </p:cNvGrpSpPr>
              <p:nvPr/>
            </p:nvGrpSpPr>
            <p:grpSpPr bwMode="auto">
              <a:xfrm>
                <a:off x="3987142" y="4898827"/>
                <a:ext cx="436280" cy="451474"/>
                <a:chOff x="2603" y="672"/>
                <a:chExt cx="402" cy="416"/>
              </a:xfrm>
              <a:solidFill>
                <a:schemeClr val="bg1"/>
              </a:solidFill>
            </p:grpSpPr>
            <p:sp>
              <p:nvSpPr>
                <p:cNvPr id="237" name="Freeform 33">
                  <a:extLst>
                    <a:ext uri="{FF2B5EF4-FFF2-40B4-BE49-F238E27FC236}">
                      <a16:creationId xmlns:a16="http://schemas.microsoft.com/office/drawing/2014/main" id="{08160D54-04D2-1689-073F-57FEADF7BCE7}"/>
                    </a:ext>
                  </a:extLst>
                </p:cNvPr>
                <p:cNvSpPr>
                  <a:spLocks/>
                </p:cNvSpPr>
                <p:nvPr/>
              </p:nvSpPr>
              <p:spPr bwMode="auto">
                <a:xfrm>
                  <a:off x="2603" y="672"/>
                  <a:ext cx="159" cy="159"/>
                </a:xfrm>
                <a:custGeom>
                  <a:avLst/>
                  <a:gdLst>
                    <a:gd name="T0" fmla="*/ 102 w 104"/>
                    <a:gd name="T1" fmla="*/ 93 h 106"/>
                    <a:gd name="T2" fmla="*/ 104 w 104"/>
                    <a:gd name="T3" fmla="*/ 98 h 106"/>
                    <a:gd name="T4" fmla="*/ 102 w 104"/>
                    <a:gd name="T5" fmla="*/ 103 h 106"/>
                    <a:gd name="T6" fmla="*/ 92 w 104"/>
                    <a:gd name="T7" fmla="*/ 103 h 106"/>
                    <a:gd name="T8" fmla="*/ 52 w 104"/>
                    <a:gd name="T9" fmla="*/ 63 h 106"/>
                    <a:gd name="T10" fmla="*/ 12 w 104"/>
                    <a:gd name="T11" fmla="*/ 103 h 106"/>
                    <a:gd name="T12" fmla="*/ 2 w 104"/>
                    <a:gd name="T13" fmla="*/ 103 h 106"/>
                    <a:gd name="T14" fmla="*/ 0 w 104"/>
                    <a:gd name="T15" fmla="*/ 98 h 106"/>
                    <a:gd name="T16" fmla="*/ 2 w 104"/>
                    <a:gd name="T17" fmla="*/ 93 h 106"/>
                    <a:gd name="T18" fmla="*/ 42 w 104"/>
                    <a:gd name="T19" fmla="*/ 53 h 106"/>
                    <a:gd name="T20" fmla="*/ 2 w 104"/>
                    <a:gd name="T21" fmla="*/ 13 h 106"/>
                    <a:gd name="T22" fmla="*/ 0 w 104"/>
                    <a:gd name="T23" fmla="*/ 8 h 106"/>
                    <a:gd name="T24" fmla="*/ 2 w 104"/>
                    <a:gd name="T25" fmla="*/ 3 h 106"/>
                    <a:gd name="T26" fmla="*/ 12 w 104"/>
                    <a:gd name="T27" fmla="*/ 3 h 106"/>
                    <a:gd name="T28" fmla="*/ 52 w 104"/>
                    <a:gd name="T29" fmla="*/ 42 h 106"/>
                    <a:gd name="T30" fmla="*/ 92 w 104"/>
                    <a:gd name="T31" fmla="*/ 3 h 106"/>
                    <a:gd name="T32" fmla="*/ 102 w 104"/>
                    <a:gd name="T33" fmla="*/ 3 h 106"/>
                    <a:gd name="T34" fmla="*/ 104 w 104"/>
                    <a:gd name="T35" fmla="*/ 8 h 106"/>
                    <a:gd name="T36" fmla="*/ 102 w 104"/>
                    <a:gd name="T37" fmla="*/ 13 h 106"/>
                    <a:gd name="T38" fmla="*/ 62 w 104"/>
                    <a:gd name="T39" fmla="*/ 53 h 106"/>
                    <a:gd name="T40" fmla="*/ 102 w 104"/>
                    <a:gd name="T4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6">
                      <a:moveTo>
                        <a:pt x="102" y="93"/>
                      </a:moveTo>
                      <a:cubicBezTo>
                        <a:pt x="104" y="94"/>
                        <a:pt x="104" y="96"/>
                        <a:pt x="104" y="98"/>
                      </a:cubicBezTo>
                      <a:cubicBezTo>
                        <a:pt x="104" y="100"/>
                        <a:pt x="104" y="102"/>
                        <a:pt x="102" y="103"/>
                      </a:cubicBezTo>
                      <a:cubicBezTo>
                        <a:pt x="99" y="106"/>
                        <a:pt x="95" y="106"/>
                        <a:pt x="92" y="103"/>
                      </a:cubicBezTo>
                      <a:cubicBezTo>
                        <a:pt x="52" y="63"/>
                        <a:pt x="52" y="63"/>
                        <a:pt x="52" y="63"/>
                      </a:cubicBezTo>
                      <a:cubicBezTo>
                        <a:pt x="12" y="103"/>
                        <a:pt x="12" y="103"/>
                        <a:pt x="12" y="103"/>
                      </a:cubicBezTo>
                      <a:cubicBezTo>
                        <a:pt x="9" y="106"/>
                        <a:pt x="5" y="106"/>
                        <a:pt x="2" y="103"/>
                      </a:cubicBezTo>
                      <a:cubicBezTo>
                        <a:pt x="0" y="102"/>
                        <a:pt x="0" y="100"/>
                        <a:pt x="0" y="98"/>
                      </a:cubicBezTo>
                      <a:cubicBezTo>
                        <a:pt x="0" y="96"/>
                        <a:pt x="0" y="94"/>
                        <a:pt x="2" y="93"/>
                      </a:cubicBezTo>
                      <a:cubicBezTo>
                        <a:pt x="42" y="53"/>
                        <a:pt x="42" y="53"/>
                        <a:pt x="42" y="53"/>
                      </a:cubicBezTo>
                      <a:cubicBezTo>
                        <a:pt x="2" y="13"/>
                        <a:pt x="2" y="13"/>
                        <a:pt x="2" y="13"/>
                      </a:cubicBezTo>
                      <a:cubicBezTo>
                        <a:pt x="0" y="11"/>
                        <a:pt x="0" y="10"/>
                        <a:pt x="0" y="8"/>
                      </a:cubicBezTo>
                      <a:cubicBezTo>
                        <a:pt x="0" y="6"/>
                        <a:pt x="0" y="4"/>
                        <a:pt x="2" y="3"/>
                      </a:cubicBezTo>
                      <a:cubicBezTo>
                        <a:pt x="5" y="0"/>
                        <a:pt x="9" y="0"/>
                        <a:pt x="12" y="3"/>
                      </a:cubicBezTo>
                      <a:cubicBezTo>
                        <a:pt x="52" y="42"/>
                        <a:pt x="52" y="42"/>
                        <a:pt x="52" y="42"/>
                      </a:cubicBezTo>
                      <a:cubicBezTo>
                        <a:pt x="92" y="3"/>
                        <a:pt x="92" y="3"/>
                        <a:pt x="92" y="3"/>
                      </a:cubicBezTo>
                      <a:cubicBezTo>
                        <a:pt x="95" y="0"/>
                        <a:pt x="99" y="0"/>
                        <a:pt x="102" y="3"/>
                      </a:cubicBezTo>
                      <a:cubicBezTo>
                        <a:pt x="104" y="4"/>
                        <a:pt x="104" y="6"/>
                        <a:pt x="104" y="8"/>
                      </a:cubicBezTo>
                      <a:cubicBezTo>
                        <a:pt x="104" y="10"/>
                        <a:pt x="104" y="11"/>
                        <a:pt x="102" y="13"/>
                      </a:cubicBezTo>
                      <a:cubicBezTo>
                        <a:pt x="62" y="53"/>
                        <a:pt x="62" y="53"/>
                        <a:pt x="62" y="53"/>
                      </a:cubicBezTo>
                      <a:lnTo>
                        <a:pt x="10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Freeform 34">
                  <a:extLst>
                    <a:ext uri="{FF2B5EF4-FFF2-40B4-BE49-F238E27FC236}">
                      <a16:creationId xmlns:a16="http://schemas.microsoft.com/office/drawing/2014/main" id="{08028A8F-C6B8-251D-9D34-BA823FF85575}"/>
                    </a:ext>
                  </a:extLst>
                </p:cNvPr>
                <p:cNvSpPr>
                  <a:spLocks noEditPoints="1"/>
                </p:cNvSpPr>
                <p:nvPr/>
              </p:nvSpPr>
              <p:spPr bwMode="auto">
                <a:xfrm>
                  <a:off x="2839" y="925"/>
                  <a:ext cx="166" cy="163"/>
                </a:xfrm>
                <a:custGeom>
                  <a:avLst/>
                  <a:gdLst>
                    <a:gd name="T0" fmla="*/ 55 w 109"/>
                    <a:gd name="T1" fmla="*/ 0 h 109"/>
                    <a:gd name="T2" fmla="*/ 0 w 109"/>
                    <a:gd name="T3" fmla="*/ 54 h 109"/>
                    <a:gd name="T4" fmla="*/ 55 w 109"/>
                    <a:gd name="T5" fmla="*/ 109 h 109"/>
                    <a:gd name="T6" fmla="*/ 109 w 109"/>
                    <a:gd name="T7" fmla="*/ 54 h 109"/>
                    <a:gd name="T8" fmla="*/ 55 w 109"/>
                    <a:gd name="T9" fmla="*/ 0 h 109"/>
                    <a:gd name="T10" fmla="*/ 55 w 109"/>
                    <a:gd name="T11" fmla="*/ 94 h 109"/>
                    <a:gd name="T12" fmla="*/ 15 w 109"/>
                    <a:gd name="T13" fmla="*/ 54 h 109"/>
                    <a:gd name="T14" fmla="*/ 55 w 109"/>
                    <a:gd name="T15" fmla="*/ 14 h 109"/>
                    <a:gd name="T16" fmla="*/ 95 w 109"/>
                    <a:gd name="T17" fmla="*/ 54 h 109"/>
                    <a:gd name="T18" fmla="*/ 55 w 109"/>
                    <a:gd name="T19"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0"/>
                      </a:moveTo>
                      <a:cubicBezTo>
                        <a:pt x="25" y="0"/>
                        <a:pt x="0" y="24"/>
                        <a:pt x="0" y="54"/>
                      </a:cubicBezTo>
                      <a:cubicBezTo>
                        <a:pt x="0" y="84"/>
                        <a:pt x="25" y="109"/>
                        <a:pt x="55" y="109"/>
                      </a:cubicBezTo>
                      <a:cubicBezTo>
                        <a:pt x="85" y="109"/>
                        <a:pt x="109" y="84"/>
                        <a:pt x="109" y="54"/>
                      </a:cubicBezTo>
                      <a:cubicBezTo>
                        <a:pt x="109" y="24"/>
                        <a:pt x="85" y="0"/>
                        <a:pt x="55" y="0"/>
                      </a:cubicBezTo>
                      <a:close/>
                      <a:moveTo>
                        <a:pt x="55" y="94"/>
                      </a:moveTo>
                      <a:cubicBezTo>
                        <a:pt x="33" y="94"/>
                        <a:pt x="15" y="76"/>
                        <a:pt x="15" y="54"/>
                      </a:cubicBezTo>
                      <a:cubicBezTo>
                        <a:pt x="15" y="32"/>
                        <a:pt x="33" y="14"/>
                        <a:pt x="55" y="14"/>
                      </a:cubicBezTo>
                      <a:cubicBezTo>
                        <a:pt x="77" y="14"/>
                        <a:pt x="95" y="32"/>
                        <a:pt x="95" y="54"/>
                      </a:cubicBezTo>
                      <a:cubicBezTo>
                        <a:pt x="95" y="76"/>
                        <a:pt x="77" y="94"/>
                        <a:pt x="5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Freeform 35">
                  <a:extLst>
                    <a:ext uri="{FF2B5EF4-FFF2-40B4-BE49-F238E27FC236}">
                      <a16:creationId xmlns:a16="http://schemas.microsoft.com/office/drawing/2014/main" id="{1CBCAEAF-C3D4-4902-9C60-DB581F6E08FA}"/>
                    </a:ext>
                  </a:extLst>
                </p:cNvPr>
                <p:cNvSpPr>
                  <a:spLocks/>
                </p:cNvSpPr>
                <p:nvPr/>
              </p:nvSpPr>
              <p:spPr bwMode="auto">
                <a:xfrm>
                  <a:off x="2675" y="750"/>
                  <a:ext cx="295" cy="276"/>
                </a:xfrm>
                <a:custGeom>
                  <a:avLst/>
                  <a:gdLst>
                    <a:gd name="T0" fmla="*/ 193 w 193"/>
                    <a:gd name="T1" fmla="*/ 22 h 185"/>
                    <a:gd name="T2" fmla="*/ 193 w 193"/>
                    <a:gd name="T3" fmla="*/ 23 h 185"/>
                    <a:gd name="T4" fmla="*/ 192 w 193"/>
                    <a:gd name="T5" fmla="*/ 24 h 185"/>
                    <a:gd name="T6" fmla="*/ 192 w 193"/>
                    <a:gd name="T7" fmla="*/ 25 h 185"/>
                    <a:gd name="T8" fmla="*/ 192 w 193"/>
                    <a:gd name="T9" fmla="*/ 25 h 185"/>
                    <a:gd name="T10" fmla="*/ 164 w 193"/>
                    <a:gd name="T11" fmla="*/ 87 h 185"/>
                    <a:gd name="T12" fmla="*/ 154 w 193"/>
                    <a:gd name="T13" fmla="*/ 90 h 185"/>
                    <a:gd name="T14" fmla="*/ 150 w 193"/>
                    <a:gd name="T15" fmla="*/ 86 h 185"/>
                    <a:gd name="T16" fmla="*/ 151 w 193"/>
                    <a:gd name="T17" fmla="*/ 81 h 185"/>
                    <a:gd name="T18" fmla="*/ 172 w 193"/>
                    <a:gd name="T19" fmla="*/ 35 h 185"/>
                    <a:gd name="T20" fmla="*/ 161 w 193"/>
                    <a:gd name="T21" fmla="*/ 40 h 185"/>
                    <a:gd name="T22" fmla="*/ 15 w 193"/>
                    <a:gd name="T23" fmla="*/ 180 h 185"/>
                    <a:gd name="T24" fmla="*/ 5 w 193"/>
                    <a:gd name="T25" fmla="*/ 183 h 185"/>
                    <a:gd name="T26" fmla="*/ 2 w 193"/>
                    <a:gd name="T27" fmla="*/ 173 h 185"/>
                    <a:gd name="T28" fmla="*/ 147 w 193"/>
                    <a:gd name="T29" fmla="*/ 30 h 185"/>
                    <a:gd name="T30" fmla="*/ 160 w 193"/>
                    <a:gd name="T31" fmla="*/ 24 h 185"/>
                    <a:gd name="T32" fmla="*/ 113 w 193"/>
                    <a:gd name="T33" fmla="*/ 14 h 185"/>
                    <a:gd name="T34" fmla="*/ 109 w 193"/>
                    <a:gd name="T35" fmla="*/ 11 h 185"/>
                    <a:gd name="T36" fmla="*/ 108 w 193"/>
                    <a:gd name="T37" fmla="*/ 6 h 185"/>
                    <a:gd name="T38" fmla="*/ 111 w 193"/>
                    <a:gd name="T39" fmla="*/ 1 h 185"/>
                    <a:gd name="T40" fmla="*/ 115 w 193"/>
                    <a:gd name="T41" fmla="*/ 0 h 185"/>
                    <a:gd name="T42" fmla="*/ 116 w 193"/>
                    <a:gd name="T43" fmla="*/ 0 h 185"/>
                    <a:gd name="T44" fmla="*/ 187 w 193"/>
                    <a:gd name="T45" fmla="*/ 15 h 185"/>
                    <a:gd name="T46" fmla="*/ 187 w 193"/>
                    <a:gd name="T47" fmla="*/ 15 h 185"/>
                    <a:gd name="T48" fmla="*/ 188 w 193"/>
                    <a:gd name="T49" fmla="*/ 15 h 185"/>
                    <a:gd name="T50" fmla="*/ 189 w 193"/>
                    <a:gd name="T51" fmla="*/ 15 h 185"/>
                    <a:gd name="T52" fmla="*/ 191 w 193"/>
                    <a:gd name="T53" fmla="*/ 17 h 185"/>
                    <a:gd name="T54" fmla="*/ 191 w 193"/>
                    <a:gd name="T55" fmla="*/ 18 h 185"/>
                    <a:gd name="T56" fmla="*/ 192 w 193"/>
                    <a:gd name="T57" fmla="*/ 19 h 185"/>
                    <a:gd name="T58" fmla="*/ 192 w 193"/>
                    <a:gd name="T59" fmla="*/ 19 h 185"/>
                    <a:gd name="T60" fmla="*/ 192 w 193"/>
                    <a:gd name="T61" fmla="*/ 19 h 185"/>
                    <a:gd name="T62" fmla="*/ 192 w 193"/>
                    <a:gd name="T63" fmla="*/ 20 h 185"/>
                    <a:gd name="T64" fmla="*/ 193 w 193"/>
                    <a:gd name="T65" fmla="*/ 21 h 185"/>
                    <a:gd name="T66" fmla="*/ 193 w 193"/>
                    <a:gd name="T67" fmla="*/ 22 h 185"/>
                    <a:gd name="T68" fmla="*/ 193 w 193"/>
                    <a:gd name="T69" fmla="*/ 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5">
                      <a:moveTo>
                        <a:pt x="193" y="22"/>
                      </a:moveTo>
                      <a:cubicBezTo>
                        <a:pt x="193" y="22"/>
                        <a:pt x="193" y="23"/>
                        <a:pt x="193" y="23"/>
                      </a:cubicBezTo>
                      <a:cubicBezTo>
                        <a:pt x="192" y="24"/>
                        <a:pt x="192" y="24"/>
                        <a:pt x="192" y="24"/>
                      </a:cubicBezTo>
                      <a:cubicBezTo>
                        <a:pt x="192" y="24"/>
                        <a:pt x="192" y="24"/>
                        <a:pt x="192" y="25"/>
                      </a:cubicBezTo>
                      <a:cubicBezTo>
                        <a:pt x="192" y="25"/>
                        <a:pt x="192" y="25"/>
                        <a:pt x="192" y="25"/>
                      </a:cubicBezTo>
                      <a:cubicBezTo>
                        <a:pt x="164" y="87"/>
                        <a:pt x="164" y="87"/>
                        <a:pt x="164" y="87"/>
                      </a:cubicBezTo>
                      <a:cubicBezTo>
                        <a:pt x="162" y="90"/>
                        <a:pt x="158" y="92"/>
                        <a:pt x="154" y="90"/>
                      </a:cubicBezTo>
                      <a:cubicBezTo>
                        <a:pt x="152" y="90"/>
                        <a:pt x="151" y="88"/>
                        <a:pt x="150" y="86"/>
                      </a:cubicBezTo>
                      <a:cubicBezTo>
                        <a:pt x="150" y="84"/>
                        <a:pt x="150" y="83"/>
                        <a:pt x="151" y="81"/>
                      </a:cubicBezTo>
                      <a:cubicBezTo>
                        <a:pt x="172" y="35"/>
                        <a:pt x="172" y="35"/>
                        <a:pt x="172" y="35"/>
                      </a:cubicBezTo>
                      <a:cubicBezTo>
                        <a:pt x="161" y="40"/>
                        <a:pt x="161" y="40"/>
                        <a:pt x="161" y="40"/>
                      </a:cubicBezTo>
                      <a:cubicBezTo>
                        <a:pt x="97" y="68"/>
                        <a:pt x="46" y="118"/>
                        <a:pt x="15" y="180"/>
                      </a:cubicBezTo>
                      <a:cubicBezTo>
                        <a:pt x="13" y="183"/>
                        <a:pt x="9" y="185"/>
                        <a:pt x="5" y="183"/>
                      </a:cubicBezTo>
                      <a:cubicBezTo>
                        <a:pt x="2" y="181"/>
                        <a:pt x="0" y="177"/>
                        <a:pt x="2" y="173"/>
                      </a:cubicBezTo>
                      <a:cubicBezTo>
                        <a:pt x="33" y="111"/>
                        <a:pt x="85" y="60"/>
                        <a:pt x="147" y="30"/>
                      </a:cubicBezTo>
                      <a:cubicBezTo>
                        <a:pt x="160" y="24"/>
                        <a:pt x="160" y="24"/>
                        <a:pt x="160" y="24"/>
                      </a:cubicBezTo>
                      <a:cubicBezTo>
                        <a:pt x="113" y="14"/>
                        <a:pt x="113" y="14"/>
                        <a:pt x="113" y="14"/>
                      </a:cubicBezTo>
                      <a:cubicBezTo>
                        <a:pt x="111" y="14"/>
                        <a:pt x="110" y="13"/>
                        <a:pt x="109" y="11"/>
                      </a:cubicBezTo>
                      <a:cubicBezTo>
                        <a:pt x="108" y="10"/>
                        <a:pt x="107" y="8"/>
                        <a:pt x="108" y="6"/>
                      </a:cubicBezTo>
                      <a:cubicBezTo>
                        <a:pt x="108" y="4"/>
                        <a:pt x="109" y="2"/>
                        <a:pt x="111" y="1"/>
                      </a:cubicBezTo>
                      <a:cubicBezTo>
                        <a:pt x="112" y="1"/>
                        <a:pt x="113" y="0"/>
                        <a:pt x="115" y="0"/>
                      </a:cubicBezTo>
                      <a:cubicBezTo>
                        <a:pt x="115" y="0"/>
                        <a:pt x="116" y="0"/>
                        <a:pt x="116" y="0"/>
                      </a:cubicBezTo>
                      <a:cubicBezTo>
                        <a:pt x="187" y="15"/>
                        <a:pt x="187" y="15"/>
                        <a:pt x="187" y="15"/>
                      </a:cubicBezTo>
                      <a:cubicBezTo>
                        <a:pt x="187" y="15"/>
                        <a:pt x="187" y="15"/>
                        <a:pt x="187" y="15"/>
                      </a:cubicBezTo>
                      <a:cubicBezTo>
                        <a:pt x="187" y="15"/>
                        <a:pt x="188" y="15"/>
                        <a:pt x="188" y="15"/>
                      </a:cubicBezTo>
                      <a:cubicBezTo>
                        <a:pt x="189" y="15"/>
                        <a:pt x="189" y="15"/>
                        <a:pt x="189" y="15"/>
                      </a:cubicBezTo>
                      <a:cubicBezTo>
                        <a:pt x="189" y="16"/>
                        <a:pt x="190" y="17"/>
                        <a:pt x="191" y="17"/>
                      </a:cubicBezTo>
                      <a:cubicBezTo>
                        <a:pt x="191" y="18"/>
                        <a:pt x="191" y="18"/>
                        <a:pt x="191" y="18"/>
                      </a:cubicBezTo>
                      <a:cubicBezTo>
                        <a:pt x="191" y="18"/>
                        <a:pt x="192" y="18"/>
                        <a:pt x="192" y="19"/>
                      </a:cubicBezTo>
                      <a:cubicBezTo>
                        <a:pt x="192" y="19"/>
                        <a:pt x="192" y="19"/>
                        <a:pt x="192" y="19"/>
                      </a:cubicBezTo>
                      <a:cubicBezTo>
                        <a:pt x="192" y="19"/>
                        <a:pt x="192" y="19"/>
                        <a:pt x="192" y="19"/>
                      </a:cubicBezTo>
                      <a:cubicBezTo>
                        <a:pt x="192" y="20"/>
                        <a:pt x="192" y="20"/>
                        <a:pt x="192" y="20"/>
                      </a:cubicBezTo>
                      <a:cubicBezTo>
                        <a:pt x="192" y="20"/>
                        <a:pt x="192" y="20"/>
                        <a:pt x="193" y="21"/>
                      </a:cubicBezTo>
                      <a:cubicBezTo>
                        <a:pt x="193" y="21"/>
                        <a:pt x="193" y="21"/>
                        <a:pt x="193" y="22"/>
                      </a:cubicBezTo>
                      <a:cubicBezTo>
                        <a:pt x="193" y="22"/>
                        <a:pt x="193" y="22"/>
                        <a:pt x="19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0" name="Group 239">
                <a:extLst>
                  <a:ext uri="{FF2B5EF4-FFF2-40B4-BE49-F238E27FC236}">
                    <a16:creationId xmlns:a16="http://schemas.microsoft.com/office/drawing/2014/main" id="{8A934DB7-99DB-C364-D5C0-484B40AA15E6}"/>
                  </a:ext>
                </a:extLst>
              </p:cNvPr>
              <p:cNvGrpSpPr>
                <a:grpSpLocks noChangeAspect="1"/>
              </p:cNvGrpSpPr>
              <p:nvPr/>
            </p:nvGrpSpPr>
            <p:grpSpPr bwMode="auto">
              <a:xfrm>
                <a:off x="2515197" y="3962288"/>
                <a:ext cx="436280" cy="451474"/>
                <a:chOff x="2603" y="672"/>
                <a:chExt cx="402" cy="416"/>
              </a:xfrm>
              <a:solidFill>
                <a:schemeClr val="bg1"/>
              </a:solidFill>
            </p:grpSpPr>
            <p:sp>
              <p:nvSpPr>
                <p:cNvPr id="241" name="Freeform 33">
                  <a:extLst>
                    <a:ext uri="{FF2B5EF4-FFF2-40B4-BE49-F238E27FC236}">
                      <a16:creationId xmlns:a16="http://schemas.microsoft.com/office/drawing/2014/main" id="{AFFD62FA-16F3-4F7D-B4BE-673DA7F102A2}"/>
                    </a:ext>
                  </a:extLst>
                </p:cNvPr>
                <p:cNvSpPr>
                  <a:spLocks/>
                </p:cNvSpPr>
                <p:nvPr/>
              </p:nvSpPr>
              <p:spPr bwMode="auto">
                <a:xfrm>
                  <a:off x="2603" y="672"/>
                  <a:ext cx="159" cy="159"/>
                </a:xfrm>
                <a:custGeom>
                  <a:avLst/>
                  <a:gdLst>
                    <a:gd name="T0" fmla="*/ 102 w 104"/>
                    <a:gd name="T1" fmla="*/ 93 h 106"/>
                    <a:gd name="T2" fmla="*/ 104 w 104"/>
                    <a:gd name="T3" fmla="*/ 98 h 106"/>
                    <a:gd name="T4" fmla="*/ 102 w 104"/>
                    <a:gd name="T5" fmla="*/ 103 h 106"/>
                    <a:gd name="T6" fmla="*/ 92 w 104"/>
                    <a:gd name="T7" fmla="*/ 103 h 106"/>
                    <a:gd name="T8" fmla="*/ 52 w 104"/>
                    <a:gd name="T9" fmla="*/ 63 h 106"/>
                    <a:gd name="T10" fmla="*/ 12 w 104"/>
                    <a:gd name="T11" fmla="*/ 103 h 106"/>
                    <a:gd name="T12" fmla="*/ 2 w 104"/>
                    <a:gd name="T13" fmla="*/ 103 h 106"/>
                    <a:gd name="T14" fmla="*/ 0 w 104"/>
                    <a:gd name="T15" fmla="*/ 98 h 106"/>
                    <a:gd name="T16" fmla="*/ 2 w 104"/>
                    <a:gd name="T17" fmla="*/ 93 h 106"/>
                    <a:gd name="T18" fmla="*/ 42 w 104"/>
                    <a:gd name="T19" fmla="*/ 53 h 106"/>
                    <a:gd name="T20" fmla="*/ 2 w 104"/>
                    <a:gd name="T21" fmla="*/ 13 h 106"/>
                    <a:gd name="T22" fmla="*/ 0 w 104"/>
                    <a:gd name="T23" fmla="*/ 8 h 106"/>
                    <a:gd name="T24" fmla="*/ 2 w 104"/>
                    <a:gd name="T25" fmla="*/ 3 h 106"/>
                    <a:gd name="T26" fmla="*/ 12 w 104"/>
                    <a:gd name="T27" fmla="*/ 3 h 106"/>
                    <a:gd name="T28" fmla="*/ 52 w 104"/>
                    <a:gd name="T29" fmla="*/ 42 h 106"/>
                    <a:gd name="T30" fmla="*/ 92 w 104"/>
                    <a:gd name="T31" fmla="*/ 3 h 106"/>
                    <a:gd name="T32" fmla="*/ 102 w 104"/>
                    <a:gd name="T33" fmla="*/ 3 h 106"/>
                    <a:gd name="T34" fmla="*/ 104 w 104"/>
                    <a:gd name="T35" fmla="*/ 8 h 106"/>
                    <a:gd name="T36" fmla="*/ 102 w 104"/>
                    <a:gd name="T37" fmla="*/ 13 h 106"/>
                    <a:gd name="T38" fmla="*/ 62 w 104"/>
                    <a:gd name="T39" fmla="*/ 53 h 106"/>
                    <a:gd name="T40" fmla="*/ 102 w 104"/>
                    <a:gd name="T4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6">
                      <a:moveTo>
                        <a:pt x="102" y="93"/>
                      </a:moveTo>
                      <a:cubicBezTo>
                        <a:pt x="104" y="94"/>
                        <a:pt x="104" y="96"/>
                        <a:pt x="104" y="98"/>
                      </a:cubicBezTo>
                      <a:cubicBezTo>
                        <a:pt x="104" y="100"/>
                        <a:pt x="104" y="102"/>
                        <a:pt x="102" y="103"/>
                      </a:cubicBezTo>
                      <a:cubicBezTo>
                        <a:pt x="99" y="106"/>
                        <a:pt x="95" y="106"/>
                        <a:pt x="92" y="103"/>
                      </a:cubicBezTo>
                      <a:cubicBezTo>
                        <a:pt x="52" y="63"/>
                        <a:pt x="52" y="63"/>
                        <a:pt x="52" y="63"/>
                      </a:cubicBezTo>
                      <a:cubicBezTo>
                        <a:pt x="12" y="103"/>
                        <a:pt x="12" y="103"/>
                        <a:pt x="12" y="103"/>
                      </a:cubicBezTo>
                      <a:cubicBezTo>
                        <a:pt x="9" y="106"/>
                        <a:pt x="5" y="106"/>
                        <a:pt x="2" y="103"/>
                      </a:cubicBezTo>
                      <a:cubicBezTo>
                        <a:pt x="0" y="102"/>
                        <a:pt x="0" y="100"/>
                        <a:pt x="0" y="98"/>
                      </a:cubicBezTo>
                      <a:cubicBezTo>
                        <a:pt x="0" y="96"/>
                        <a:pt x="0" y="94"/>
                        <a:pt x="2" y="93"/>
                      </a:cubicBezTo>
                      <a:cubicBezTo>
                        <a:pt x="42" y="53"/>
                        <a:pt x="42" y="53"/>
                        <a:pt x="42" y="53"/>
                      </a:cubicBezTo>
                      <a:cubicBezTo>
                        <a:pt x="2" y="13"/>
                        <a:pt x="2" y="13"/>
                        <a:pt x="2" y="13"/>
                      </a:cubicBezTo>
                      <a:cubicBezTo>
                        <a:pt x="0" y="11"/>
                        <a:pt x="0" y="10"/>
                        <a:pt x="0" y="8"/>
                      </a:cubicBezTo>
                      <a:cubicBezTo>
                        <a:pt x="0" y="6"/>
                        <a:pt x="0" y="4"/>
                        <a:pt x="2" y="3"/>
                      </a:cubicBezTo>
                      <a:cubicBezTo>
                        <a:pt x="5" y="0"/>
                        <a:pt x="9" y="0"/>
                        <a:pt x="12" y="3"/>
                      </a:cubicBezTo>
                      <a:cubicBezTo>
                        <a:pt x="52" y="42"/>
                        <a:pt x="52" y="42"/>
                        <a:pt x="52" y="42"/>
                      </a:cubicBezTo>
                      <a:cubicBezTo>
                        <a:pt x="92" y="3"/>
                        <a:pt x="92" y="3"/>
                        <a:pt x="92" y="3"/>
                      </a:cubicBezTo>
                      <a:cubicBezTo>
                        <a:pt x="95" y="0"/>
                        <a:pt x="99" y="0"/>
                        <a:pt x="102" y="3"/>
                      </a:cubicBezTo>
                      <a:cubicBezTo>
                        <a:pt x="104" y="4"/>
                        <a:pt x="104" y="6"/>
                        <a:pt x="104" y="8"/>
                      </a:cubicBezTo>
                      <a:cubicBezTo>
                        <a:pt x="104" y="10"/>
                        <a:pt x="104" y="11"/>
                        <a:pt x="102" y="13"/>
                      </a:cubicBezTo>
                      <a:cubicBezTo>
                        <a:pt x="62" y="53"/>
                        <a:pt x="62" y="53"/>
                        <a:pt x="62" y="53"/>
                      </a:cubicBezTo>
                      <a:lnTo>
                        <a:pt x="10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2" name="Freeform 34">
                  <a:extLst>
                    <a:ext uri="{FF2B5EF4-FFF2-40B4-BE49-F238E27FC236}">
                      <a16:creationId xmlns:a16="http://schemas.microsoft.com/office/drawing/2014/main" id="{A2789311-144E-1437-B051-7F5381F52F5D}"/>
                    </a:ext>
                  </a:extLst>
                </p:cNvPr>
                <p:cNvSpPr>
                  <a:spLocks noEditPoints="1"/>
                </p:cNvSpPr>
                <p:nvPr/>
              </p:nvSpPr>
              <p:spPr bwMode="auto">
                <a:xfrm>
                  <a:off x="2839" y="925"/>
                  <a:ext cx="166" cy="163"/>
                </a:xfrm>
                <a:custGeom>
                  <a:avLst/>
                  <a:gdLst>
                    <a:gd name="T0" fmla="*/ 55 w 109"/>
                    <a:gd name="T1" fmla="*/ 0 h 109"/>
                    <a:gd name="T2" fmla="*/ 0 w 109"/>
                    <a:gd name="T3" fmla="*/ 54 h 109"/>
                    <a:gd name="T4" fmla="*/ 55 w 109"/>
                    <a:gd name="T5" fmla="*/ 109 h 109"/>
                    <a:gd name="T6" fmla="*/ 109 w 109"/>
                    <a:gd name="T7" fmla="*/ 54 h 109"/>
                    <a:gd name="T8" fmla="*/ 55 w 109"/>
                    <a:gd name="T9" fmla="*/ 0 h 109"/>
                    <a:gd name="T10" fmla="*/ 55 w 109"/>
                    <a:gd name="T11" fmla="*/ 94 h 109"/>
                    <a:gd name="T12" fmla="*/ 15 w 109"/>
                    <a:gd name="T13" fmla="*/ 54 h 109"/>
                    <a:gd name="T14" fmla="*/ 55 w 109"/>
                    <a:gd name="T15" fmla="*/ 14 h 109"/>
                    <a:gd name="T16" fmla="*/ 95 w 109"/>
                    <a:gd name="T17" fmla="*/ 54 h 109"/>
                    <a:gd name="T18" fmla="*/ 55 w 109"/>
                    <a:gd name="T19"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0"/>
                      </a:moveTo>
                      <a:cubicBezTo>
                        <a:pt x="25" y="0"/>
                        <a:pt x="0" y="24"/>
                        <a:pt x="0" y="54"/>
                      </a:cubicBezTo>
                      <a:cubicBezTo>
                        <a:pt x="0" y="84"/>
                        <a:pt x="25" y="109"/>
                        <a:pt x="55" y="109"/>
                      </a:cubicBezTo>
                      <a:cubicBezTo>
                        <a:pt x="85" y="109"/>
                        <a:pt x="109" y="84"/>
                        <a:pt x="109" y="54"/>
                      </a:cubicBezTo>
                      <a:cubicBezTo>
                        <a:pt x="109" y="24"/>
                        <a:pt x="85" y="0"/>
                        <a:pt x="55" y="0"/>
                      </a:cubicBezTo>
                      <a:close/>
                      <a:moveTo>
                        <a:pt x="55" y="94"/>
                      </a:moveTo>
                      <a:cubicBezTo>
                        <a:pt x="33" y="94"/>
                        <a:pt x="15" y="76"/>
                        <a:pt x="15" y="54"/>
                      </a:cubicBezTo>
                      <a:cubicBezTo>
                        <a:pt x="15" y="32"/>
                        <a:pt x="33" y="14"/>
                        <a:pt x="55" y="14"/>
                      </a:cubicBezTo>
                      <a:cubicBezTo>
                        <a:pt x="77" y="14"/>
                        <a:pt x="95" y="32"/>
                        <a:pt x="95" y="54"/>
                      </a:cubicBezTo>
                      <a:cubicBezTo>
                        <a:pt x="95" y="76"/>
                        <a:pt x="77" y="94"/>
                        <a:pt x="5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3" name="Freeform 35">
                  <a:extLst>
                    <a:ext uri="{FF2B5EF4-FFF2-40B4-BE49-F238E27FC236}">
                      <a16:creationId xmlns:a16="http://schemas.microsoft.com/office/drawing/2014/main" id="{84ED2F39-3155-58FE-3658-A77FE788D61E}"/>
                    </a:ext>
                  </a:extLst>
                </p:cNvPr>
                <p:cNvSpPr>
                  <a:spLocks/>
                </p:cNvSpPr>
                <p:nvPr/>
              </p:nvSpPr>
              <p:spPr bwMode="auto">
                <a:xfrm>
                  <a:off x="2675" y="750"/>
                  <a:ext cx="295" cy="276"/>
                </a:xfrm>
                <a:custGeom>
                  <a:avLst/>
                  <a:gdLst>
                    <a:gd name="T0" fmla="*/ 193 w 193"/>
                    <a:gd name="T1" fmla="*/ 22 h 185"/>
                    <a:gd name="T2" fmla="*/ 193 w 193"/>
                    <a:gd name="T3" fmla="*/ 23 h 185"/>
                    <a:gd name="T4" fmla="*/ 192 w 193"/>
                    <a:gd name="T5" fmla="*/ 24 h 185"/>
                    <a:gd name="T6" fmla="*/ 192 w 193"/>
                    <a:gd name="T7" fmla="*/ 25 h 185"/>
                    <a:gd name="T8" fmla="*/ 192 w 193"/>
                    <a:gd name="T9" fmla="*/ 25 h 185"/>
                    <a:gd name="T10" fmla="*/ 164 w 193"/>
                    <a:gd name="T11" fmla="*/ 87 h 185"/>
                    <a:gd name="T12" fmla="*/ 154 w 193"/>
                    <a:gd name="T13" fmla="*/ 90 h 185"/>
                    <a:gd name="T14" fmla="*/ 150 w 193"/>
                    <a:gd name="T15" fmla="*/ 86 h 185"/>
                    <a:gd name="T16" fmla="*/ 151 w 193"/>
                    <a:gd name="T17" fmla="*/ 81 h 185"/>
                    <a:gd name="T18" fmla="*/ 172 w 193"/>
                    <a:gd name="T19" fmla="*/ 35 h 185"/>
                    <a:gd name="T20" fmla="*/ 161 w 193"/>
                    <a:gd name="T21" fmla="*/ 40 h 185"/>
                    <a:gd name="T22" fmla="*/ 15 w 193"/>
                    <a:gd name="T23" fmla="*/ 180 h 185"/>
                    <a:gd name="T24" fmla="*/ 5 w 193"/>
                    <a:gd name="T25" fmla="*/ 183 h 185"/>
                    <a:gd name="T26" fmla="*/ 2 w 193"/>
                    <a:gd name="T27" fmla="*/ 173 h 185"/>
                    <a:gd name="T28" fmla="*/ 147 w 193"/>
                    <a:gd name="T29" fmla="*/ 30 h 185"/>
                    <a:gd name="T30" fmla="*/ 160 w 193"/>
                    <a:gd name="T31" fmla="*/ 24 h 185"/>
                    <a:gd name="T32" fmla="*/ 113 w 193"/>
                    <a:gd name="T33" fmla="*/ 14 h 185"/>
                    <a:gd name="T34" fmla="*/ 109 w 193"/>
                    <a:gd name="T35" fmla="*/ 11 h 185"/>
                    <a:gd name="T36" fmla="*/ 108 w 193"/>
                    <a:gd name="T37" fmla="*/ 6 h 185"/>
                    <a:gd name="T38" fmla="*/ 111 w 193"/>
                    <a:gd name="T39" fmla="*/ 1 h 185"/>
                    <a:gd name="T40" fmla="*/ 115 w 193"/>
                    <a:gd name="T41" fmla="*/ 0 h 185"/>
                    <a:gd name="T42" fmla="*/ 116 w 193"/>
                    <a:gd name="T43" fmla="*/ 0 h 185"/>
                    <a:gd name="T44" fmla="*/ 187 w 193"/>
                    <a:gd name="T45" fmla="*/ 15 h 185"/>
                    <a:gd name="T46" fmla="*/ 187 w 193"/>
                    <a:gd name="T47" fmla="*/ 15 h 185"/>
                    <a:gd name="T48" fmla="*/ 188 w 193"/>
                    <a:gd name="T49" fmla="*/ 15 h 185"/>
                    <a:gd name="T50" fmla="*/ 189 w 193"/>
                    <a:gd name="T51" fmla="*/ 15 h 185"/>
                    <a:gd name="T52" fmla="*/ 191 w 193"/>
                    <a:gd name="T53" fmla="*/ 17 h 185"/>
                    <a:gd name="T54" fmla="*/ 191 w 193"/>
                    <a:gd name="T55" fmla="*/ 18 h 185"/>
                    <a:gd name="T56" fmla="*/ 192 w 193"/>
                    <a:gd name="T57" fmla="*/ 19 h 185"/>
                    <a:gd name="T58" fmla="*/ 192 w 193"/>
                    <a:gd name="T59" fmla="*/ 19 h 185"/>
                    <a:gd name="T60" fmla="*/ 192 w 193"/>
                    <a:gd name="T61" fmla="*/ 19 h 185"/>
                    <a:gd name="T62" fmla="*/ 192 w 193"/>
                    <a:gd name="T63" fmla="*/ 20 h 185"/>
                    <a:gd name="T64" fmla="*/ 193 w 193"/>
                    <a:gd name="T65" fmla="*/ 21 h 185"/>
                    <a:gd name="T66" fmla="*/ 193 w 193"/>
                    <a:gd name="T67" fmla="*/ 22 h 185"/>
                    <a:gd name="T68" fmla="*/ 193 w 193"/>
                    <a:gd name="T69" fmla="*/ 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5">
                      <a:moveTo>
                        <a:pt x="193" y="22"/>
                      </a:moveTo>
                      <a:cubicBezTo>
                        <a:pt x="193" y="22"/>
                        <a:pt x="193" y="23"/>
                        <a:pt x="193" y="23"/>
                      </a:cubicBezTo>
                      <a:cubicBezTo>
                        <a:pt x="192" y="24"/>
                        <a:pt x="192" y="24"/>
                        <a:pt x="192" y="24"/>
                      </a:cubicBezTo>
                      <a:cubicBezTo>
                        <a:pt x="192" y="24"/>
                        <a:pt x="192" y="24"/>
                        <a:pt x="192" y="25"/>
                      </a:cubicBezTo>
                      <a:cubicBezTo>
                        <a:pt x="192" y="25"/>
                        <a:pt x="192" y="25"/>
                        <a:pt x="192" y="25"/>
                      </a:cubicBezTo>
                      <a:cubicBezTo>
                        <a:pt x="164" y="87"/>
                        <a:pt x="164" y="87"/>
                        <a:pt x="164" y="87"/>
                      </a:cubicBezTo>
                      <a:cubicBezTo>
                        <a:pt x="162" y="90"/>
                        <a:pt x="158" y="92"/>
                        <a:pt x="154" y="90"/>
                      </a:cubicBezTo>
                      <a:cubicBezTo>
                        <a:pt x="152" y="90"/>
                        <a:pt x="151" y="88"/>
                        <a:pt x="150" y="86"/>
                      </a:cubicBezTo>
                      <a:cubicBezTo>
                        <a:pt x="150" y="84"/>
                        <a:pt x="150" y="83"/>
                        <a:pt x="151" y="81"/>
                      </a:cubicBezTo>
                      <a:cubicBezTo>
                        <a:pt x="172" y="35"/>
                        <a:pt x="172" y="35"/>
                        <a:pt x="172" y="35"/>
                      </a:cubicBezTo>
                      <a:cubicBezTo>
                        <a:pt x="161" y="40"/>
                        <a:pt x="161" y="40"/>
                        <a:pt x="161" y="40"/>
                      </a:cubicBezTo>
                      <a:cubicBezTo>
                        <a:pt x="97" y="68"/>
                        <a:pt x="46" y="118"/>
                        <a:pt x="15" y="180"/>
                      </a:cubicBezTo>
                      <a:cubicBezTo>
                        <a:pt x="13" y="183"/>
                        <a:pt x="9" y="185"/>
                        <a:pt x="5" y="183"/>
                      </a:cubicBezTo>
                      <a:cubicBezTo>
                        <a:pt x="2" y="181"/>
                        <a:pt x="0" y="177"/>
                        <a:pt x="2" y="173"/>
                      </a:cubicBezTo>
                      <a:cubicBezTo>
                        <a:pt x="33" y="111"/>
                        <a:pt x="85" y="60"/>
                        <a:pt x="147" y="30"/>
                      </a:cubicBezTo>
                      <a:cubicBezTo>
                        <a:pt x="160" y="24"/>
                        <a:pt x="160" y="24"/>
                        <a:pt x="160" y="24"/>
                      </a:cubicBezTo>
                      <a:cubicBezTo>
                        <a:pt x="113" y="14"/>
                        <a:pt x="113" y="14"/>
                        <a:pt x="113" y="14"/>
                      </a:cubicBezTo>
                      <a:cubicBezTo>
                        <a:pt x="111" y="14"/>
                        <a:pt x="110" y="13"/>
                        <a:pt x="109" y="11"/>
                      </a:cubicBezTo>
                      <a:cubicBezTo>
                        <a:pt x="108" y="10"/>
                        <a:pt x="107" y="8"/>
                        <a:pt x="108" y="6"/>
                      </a:cubicBezTo>
                      <a:cubicBezTo>
                        <a:pt x="108" y="4"/>
                        <a:pt x="109" y="2"/>
                        <a:pt x="111" y="1"/>
                      </a:cubicBezTo>
                      <a:cubicBezTo>
                        <a:pt x="112" y="1"/>
                        <a:pt x="113" y="0"/>
                        <a:pt x="115" y="0"/>
                      </a:cubicBezTo>
                      <a:cubicBezTo>
                        <a:pt x="115" y="0"/>
                        <a:pt x="116" y="0"/>
                        <a:pt x="116" y="0"/>
                      </a:cubicBezTo>
                      <a:cubicBezTo>
                        <a:pt x="187" y="15"/>
                        <a:pt x="187" y="15"/>
                        <a:pt x="187" y="15"/>
                      </a:cubicBezTo>
                      <a:cubicBezTo>
                        <a:pt x="187" y="15"/>
                        <a:pt x="187" y="15"/>
                        <a:pt x="187" y="15"/>
                      </a:cubicBezTo>
                      <a:cubicBezTo>
                        <a:pt x="187" y="15"/>
                        <a:pt x="188" y="15"/>
                        <a:pt x="188" y="15"/>
                      </a:cubicBezTo>
                      <a:cubicBezTo>
                        <a:pt x="189" y="15"/>
                        <a:pt x="189" y="15"/>
                        <a:pt x="189" y="15"/>
                      </a:cubicBezTo>
                      <a:cubicBezTo>
                        <a:pt x="189" y="16"/>
                        <a:pt x="190" y="17"/>
                        <a:pt x="191" y="17"/>
                      </a:cubicBezTo>
                      <a:cubicBezTo>
                        <a:pt x="191" y="18"/>
                        <a:pt x="191" y="18"/>
                        <a:pt x="191" y="18"/>
                      </a:cubicBezTo>
                      <a:cubicBezTo>
                        <a:pt x="191" y="18"/>
                        <a:pt x="192" y="18"/>
                        <a:pt x="192" y="19"/>
                      </a:cubicBezTo>
                      <a:cubicBezTo>
                        <a:pt x="192" y="19"/>
                        <a:pt x="192" y="19"/>
                        <a:pt x="192" y="19"/>
                      </a:cubicBezTo>
                      <a:cubicBezTo>
                        <a:pt x="192" y="19"/>
                        <a:pt x="192" y="19"/>
                        <a:pt x="192" y="19"/>
                      </a:cubicBezTo>
                      <a:cubicBezTo>
                        <a:pt x="192" y="20"/>
                        <a:pt x="192" y="20"/>
                        <a:pt x="192" y="20"/>
                      </a:cubicBezTo>
                      <a:cubicBezTo>
                        <a:pt x="192" y="20"/>
                        <a:pt x="192" y="20"/>
                        <a:pt x="193" y="21"/>
                      </a:cubicBezTo>
                      <a:cubicBezTo>
                        <a:pt x="193" y="21"/>
                        <a:pt x="193" y="21"/>
                        <a:pt x="193" y="22"/>
                      </a:cubicBezTo>
                      <a:cubicBezTo>
                        <a:pt x="193" y="22"/>
                        <a:pt x="193" y="22"/>
                        <a:pt x="19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4" name="Group 243">
                <a:extLst>
                  <a:ext uri="{FF2B5EF4-FFF2-40B4-BE49-F238E27FC236}">
                    <a16:creationId xmlns:a16="http://schemas.microsoft.com/office/drawing/2014/main" id="{6DCBFAD6-FC41-EEDC-F1E9-976B3BFF8A6C}"/>
                  </a:ext>
                </a:extLst>
              </p:cNvPr>
              <p:cNvGrpSpPr>
                <a:grpSpLocks noChangeAspect="1"/>
              </p:cNvGrpSpPr>
              <p:nvPr/>
            </p:nvGrpSpPr>
            <p:grpSpPr bwMode="auto">
              <a:xfrm>
                <a:off x="3145799" y="2110759"/>
                <a:ext cx="436280" cy="451474"/>
                <a:chOff x="2603" y="672"/>
                <a:chExt cx="402" cy="416"/>
              </a:xfrm>
              <a:solidFill>
                <a:schemeClr val="bg1"/>
              </a:solidFill>
            </p:grpSpPr>
            <p:sp>
              <p:nvSpPr>
                <p:cNvPr id="245" name="Freeform 33">
                  <a:extLst>
                    <a:ext uri="{FF2B5EF4-FFF2-40B4-BE49-F238E27FC236}">
                      <a16:creationId xmlns:a16="http://schemas.microsoft.com/office/drawing/2014/main" id="{F2D8901A-8DF1-980C-4C5B-874484F8A3D7}"/>
                    </a:ext>
                  </a:extLst>
                </p:cNvPr>
                <p:cNvSpPr>
                  <a:spLocks/>
                </p:cNvSpPr>
                <p:nvPr/>
              </p:nvSpPr>
              <p:spPr bwMode="auto">
                <a:xfrm>
                  <a:off x="2603" y="672"/>
                  <a:ext cx="159" cy="159"/>
                </a:xfrm>
                <a:custGeom>
                  <a:avLst/>
                  <a:gdLst>
                    <a:gd name="T0" fmla="*/ 102 w 104"/>
                    <a:gd name="T1" fmla="*/ 93 h 106"/>
                    <a:gd name="T2" fmla="*/ 104 w 104"/>
                    <a:gd name="T3" fmla="*/ 98 h 106"/>
                    <a:gd name="T4" fmla="*/ 102 w 104"/>
                    <a:gd name="T5" fmla="*/ 103 h 106"/>
                    <a:gd name="T6" fmla="*/ 92 w 104"/>
                    <a:gd name="T7" fmla="*/ 103 h 106"/>
                    <a:gd name="T8" fmla="*/ 52 w 104"/>
                    <a:gd name="T9" fmla="*/ 63 h 106"/>
                    <a:gd name="T10" fmla="*/ 12 w 104"/>
                    <a:gd name="T11" fmla="*/ 103 h 106"/>
                    <a:gd name="T12" fmla="*/ 2 w 104"/>
                    <a:gd name="T13" fmla="*/ 103 h 106"/>
                    <a:gd name="T14" fmla="*/ 0 w 104"/>
                    <a:gd name="T15" fmla="*/ 98 h 106"/>
                    <a:gd name="T16" fmla="*/ 2 w 104"/>
                    <a:gd name="T17" fmla="*/ 93 h 106"/>
                    <a:gd name="T18" fmla="*/ 42 w 104"/>
                    <a:gd name="T19" fmla="*/ 53 h 106"/>
                    <a:gd name="T20" fmla="*/ 2 w 104"/>
                    <a:gd name="T21" fmla="*/ 13 h 106"/>
                    <a:gd name="T22" fmla="*/ 0 w 104"/>
                    <a:gd name="T23" fmla="*/ 8 h 106"/>
                    <a:gd name="T24" fmla="*/ 2 w 104"/>
                    <a:gd name="T25" fmla="*/ 3 h 106"/>
                    <a:gd name="T26" fmla="*/ 12 w 104"/>
                    <a:gd name="T27" fmla="*/ 3 h 106"/>
                    <a:gd name="T28" fmla="*/ 52 w 104"/>
                    <a:gd name="T29" fmla="*/ 42 h 106"/>
                    <a:gd name="T30" fmla="*/ 92 w 104"/>
                    <a:gd name="T31" fmla="*/ 3 h 106"/>
                    <a:gd name="T32" fmla="*/ 102 w 104"/>
                    <a:gd name="T33" fmla="*/ 3 h 106"/>
                    <a:gd name="T34" fmla="*/ 104 w 104"/>
                    <a:gd name="T35" fmla="*/ 8 h 106"/>
                    <a:gd name="T36" fmla="*/ 102 w 104"/>
                    <a:gd name="T37" fmla="*/ 13 h 106"/>
                    <a:gd name="T38" fmla="*/ 62 w 104"/>
                    <a:gd name="T39" fmla="*/ 53 h 106"/>
                    <a:gd name="T40" fmla="*/ 102 w 104"/>
                    <a:gd name="T4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6">
                      <a:moveTo>
                        <a:pt x="102" y="93"/>
                      </a:moveTo>
                      <a:cubicBezTo>
                        <a:pt x="104" y="94"/>
                        <a:pt x="104" y="96"/>
                        <a:pt x="104" y="98"/>
                      </a:cubicBezTo>
                      <a:cubicBezTo>
                        <a:pt x="104" y="100"/>
                        <a:pt x="104" y="102"/>
                        <a:pt x="102" y="103"/>
                      </a:cubicBezTo>
                      <a:cubicBezTo>
                        <a:pt x="99" y="106"/>
                        <a:pt x="95" y="106"/>
                        <a:pt x="92" y="103"/>
                      </a:cubicBezTo>
                      <a:cubicBezTo>
                        <a:pt x="52" y="63"/>
                        <a:pt x="52" y="63"/>
                        <a:pt x="52" y="63"/>
                      </a:cubicBezTo>
                      <a:cubicBezTo>
                        <a:pt x="12" y="103"/>
                        <a:pt x="12" y="103"/>
                        <a:pt x="12" y="103"/>
                      </a:cubicBezTo>
                      <a:cubicBezTo>
                        <a:pt x="9" y="106"/>
                        <a:pt x="5" y="106"/>
                        <a:pt x="2" y="103"/>
                      </a:cubicBezTo>
                      <a:cubicBezTo>
                        <a:pt x="0" y="102"/>
                        <a:pt x="0" y="100"/>
                        <a:pt x="0" y="98"/>
                      </a:cubicBezTo>
                      <a:cubicBezTo>
                        <a:pt x="0" y="96"/>
                        <a:pt x="0" y="94"/>
                        <a:pt x="2" y="93"/>
                      </a:cubicBezTo>
                      <a:cubicBezTo>
                        <a:pt x="42" y="53"/>
                        <a:pt x="42" y="53"/>
                        <a:pt x="42" y="53"/>
                      </a:cubicBezTo>
                      <a:cubicBezTo>
                        <a:pt x="2" y="13"/>
                        <a:pt x="2" y="13"/>
                        <a:pt x="2" y="13"/>
                      </a:cubicBezTo>
                      <a:cubicBezTo>
                        <a:pt x="0" y="11"/>
                        <a:pt x="0" y="10"/>
                        <a:pt x="0" y="8"/>
                      </a:cubicBezTo>
                      <a:cubicBezTo>
                        <a:pt x="0" y="6"/>
                        <a:pt x="0" y="4"/>
                        <a:pt x="2" y="3"/>
                      </a:cubicBezTo>
                      <a:cubicBezTo>
                        <a:pt x="5" y="0"/>
                        <a:pt x="9" y="0"/>
                        <a:pt x="12" y="3"/>
                      </a:cubicBezTo>
                      <a:cubicBezTo>
                        <a:pt x="52" y="42"/>
                        <a:pt x="52" y="42"/>
                        <a:pt x="52" y="42"/>
                      </a:cubicBezTo>
                      <a:cubicBezTo>
                        <a:pt x="92" y="3"/>
                        <a:pt x="92" y="3"/>
                        <a:pt x="92" y="3"/>
                      </a:cubicBezTo>
                      <a:cubicBezTo>
                        <a:pt x="95" y="0"/>
                        <a:pt x="99" y="0"/>
                        <a:pt x="102" y="3"/>
                      </a:cubicBezTo>
                      <a:cubicBezTo>
                        <a:pt x="104" y="4"/>
                        <a:pt x="104" y="6"/>
                        <a:pt x="104" y="8"/>
                      </a:cubicBezTo>
                      <a:cubicBezTo>
                        <a:pt x="104" y="10"/>
                        <a:pt x="104" y="11"/>
                        <a:pt x="102" y="13"/>
                      </a:cubicBezTo>
                      <a:cubicBezTo>
                        <a:pt x="62" y="53"/>
                        <a:pt x="62" y="53"/>
                        <a:pt x="62" y="53"/>
                      </a:cubicBezTo>
                      <a:lnTo>
                        <a:pt x="102"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6" name="Freeform 34">
                  <a:extLst>
                    <a:ext uri="{FF2B5EF4-FFF2-40B4-BE49-F238E27FC236}">
                      <a16:creationId xmlns:a16="http://schemas.microsoft.com/office/drawing/2014/main" id="{74882BF7-EB8A-6F3E-2F4D-D37527D6FC99}"/>
                    </a:ext>
                  </a:extLst>
                </p:cNvPr>
                <p:cNvSpPr>
                  <a:spLocks noEditPoints="1"/>
                </p:cNvSpPr>
                <p:nvPr/>
              </p:nvSpPr>
              <p:spPr bwMode="auto">
                <a:xfrm>
                  <a:off x="2839" y="925"/>
                  <a:ext cx="166" cy="163"/>
                </a:xfrm>
                <a:custGeom>
                  <a:avLst/>
                  <a:gdLst>
                    <a:gd name="T0" fmla="*/ 55 w 109"/>
                    <a:gd name="T1" fmla="*/ 0 h 109"/>
                    <a:gd name="T2" fmla="*/ 0 w 109"/>
                    <a:gd name="T3" fmla="*/ 54 h 109"/>
                    <a:gd name="T4" fmla="*/ 55 w 109"/>
                    <a:gd name="T5" fmla="*/ 109 h 109"/>
                    <a:gd name="T6" fmla="*/ 109 w 109"/>
                    <a:gd name="T7" fmla="*/ 54 h 109"/>
                    <a:gd name="T8" fmla="*/ 55 w 109"/>
                    <a:gd name="T9" fmla="*/ 0 h 109"/>
                    <a:gd name="T10" fmla="*/ 55 w 109"/>
                    <a:gd name="T11" fmla="*/ 94 h 109"/>
                    <a:gd name="T12" fmla="*/ 15 w 109"/>
                    <a:gd name="T13" fmla="*/ 54 h 109"/>
                    <a:gd name="T14" fmla="*/ 55 w 109"/>
                    <a:gd name="T15" fmla="*/ 14 h 109"/>
                    <a:gd name="T16" fmla="*/ 95 w 109"/>
                    <a:gd name="T17" fmla="*/ 54 h 109"/>
                    <a:gd name="T18" fmla="*/ 55 w 109"/>
                    <a:gd name="T19" fmla="*/ 9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0"/>
                      </a:moveTo>
                      <a:cubicBezTo>
                        <a:pt x="25" y="0"/>
                        <a:pt x="0" y="24"/>
                        <a:pt x="0" y="54"/>
                      </a:cubicBezTo>
                      <a:cubicBezTo>
                        <a:pt x="0" y="84"/>
                        <a:pt x="25" y="109"/>
                        <a:pt x="55" y="109"/>
                      </a:cubicBezTo>
                      <a:cubicBezTo>
                        <a:pt x="85" y="109"/>
                        <a:pt x="109" y="84"/>
                        <a:pt x="109" y="54"/>
                      </a:cubicBezTo>
                      <a:cubicBezTo>
                        <a:pt x="109" y="24"/>
                        <a:pt x="85" y="0"/>
                        <a:pt x="55" y="0"/>
                      </a:cubicBezTo>
                      <a:close/>
                      <a:moveTo>
                        <a:pt x="55" y="94"/>
                      </a:moveTo>
                      <a:cubicBezTo>
                        <a:pt x="33" y="94"/>
                        <a:pt x="15" y="76"/>
                        <a:pt x="15" y="54"/>
                      </a:cubicBezTo>
                      <a:cubicBezTo>
                        <a:pt x="15" y="32"/>
                        <a:pt x="33" y="14"/>
                        <a:pt x="55" y="14"/>
                      </a:cubicBezTo>
                      <a:cubicBezTo>
                        <a:pt x="77" y="14"/>
                        <a:pt x="95" y="32"/>
                        <a:pt x="95" y="54"/>
                      </a:cubicBezTo>
                      <a:cubicBezTo>
                        <a:pt x="95" y="76"/>
                        <a:pt x="77" y="94"/>
                        <a:pt x="5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7" name="Freeform 35">
                  <a:extLst>
                    <a:ext uri="{FF2B5EF4-FFF2-40B4-BE49-F238E27FC236}">
                      <a16:creationId xmlns:a16="http://schemas.microsoft.com/office/drawing/2014/main" id="{D837FE88-2535-D75E-42B2-8BA3160C7867}"/>
                    </a:ext>
                  </a:extLst>
                </p:cNvPr>
                <p:cNvSpPr>
                  <a:spLocks/>
                </p:cNvSpPr>
                <p:nvPr/>
              </p:nvSpPr>
              <p:spPr bwMode="auto">
                <a:xfrm>
                  <a:off x="2675" y="750"/>
                  <a:ext cx="295" cy="276"/>
                </a:xfrm>
                <a:custGeom>
                  <a:avLst/>
                  <a:gdLst>
                    <a:gd name="T0" fmla="*/ 193 w 193"/>
                    <a:gd name="T1" fmla="*/ 22 h 185"/>
                    <a:gd name="T2" fmla="*/ 193 w 193"/>
                    <a:gd name="T3" fmla="*/ 23 h 185"/>
                    <a:gd name="T4" fmla="*/ 192 w 193"/>
                    <a:gd name="T5" fmla="*/ 24 h 185"/>
                    <a:gd name="T6" fmla="*/ 192 w 193"/>
                    <a:gd name="T7" fmla="*/ 25 h 185"/>
                    <a:gd name="T8" fmla="*/ 192 w 193"/>
                    <a:gd name="T9" fmla="*/ 25 h 185"/>
                    <a:gd name="T10" fmla="*/ 164 w 193"/>
                    <a:gd name="T11" fmla="*/ 87 h 185"/>
                    <a:gd name="T12" fmla="*/ 154 w 193"/>
                    <a:gd name="T13" fmla="*/ 90 h 185"/>
                    <a:gd name="T14" fmla="*/ 150 w 193"/>
                    <a:gd name="T15" fmla="*/ 86 h 185"/>
                    <a:gd name="T16" fmla="*/ 151 w 193"/>
                    <a:gd name="T17" fmla="*/ 81 h 185"/>
                    <a:gd name="T18" fmla="*/ 172 w 193"/>
                    <a:gd name="T19" fmla="*/ 35 h 185"/>
                    <a:gd name="T20" fmla="*/ 161 w 193"/>
                    <a:gd name="T21" fmla="*/ 40 h 185"/>
                    <a:gd name="T22" fmla="*/ 15 w 193"/>
                    <a:gd name="T23" fmla="*/ 180 h 185"/>
                    <a:gd name="T24" fmla="*/ 5 w 193"/>
                    <a:gd name="T25" fmla="*/ 183 h 185"/>
                    <a:gd name="T26" fmla="*/ 2 w 193"/>
                    <a:gd name="T27" fmla="*/ 173 h 185"/>
                    <a:gd name="T28" fmla="*/ 147 w 193"/>
                    <a:gd name="T29" fmla="*/ 30 h 185"/>
                    <a:gd name="T30" fmla="*/ 160 w 193"/>
                    <a:gd name="T31" fmla="*/ 24 h 185"/>
                    <a:gd name="T32" fmla="*/ 113 w 193"/>
                    <a:gd name="T33" fmla="*/ 14 h 185"/>
                    <a:gd name="T34" fmla="*/ 109 w 193"/>
                    <a:gd name="T35" fmla="*/ 11 h 185"/>
                    <a:gd name="T36" fmla="*/ 108 w 193"/>
                    <a:gd name="T37" fmla="*/ 6 h 185"/>
                    <a:gd name="T38" fmla="*/ 111 w 193"/>
                    <a:gd name="T39" fmla="*/ 1 h 185"/>
                    <a:gd name="T40" fmla="*/ 115 w 193"/>
                    <a:gd name="T41" fmla="*/ 0 h 185"/>
                    <a:gd name="T42" fmla="*/ 116 w 193"/>
                    <a:gd name="T43" fmla="*/ 0 h 185"/>
                    <a:gd name="T44" fmla="*/ 187 w 193"/>
                    <a:gd name="T45" fmla="*/ 15 h 185"/>
                    <a:gd name="T46" fmla="*/ 187 w 193"/>
                    <a:gd name="T47" fmla="*/ 15 h 185"/>
                    <a:gd name="T48" fmla="*/ 188 w 193"/>
                    <a:gd name="T49" fmla="*/ 15 h 185"/>
                    <a:gd name="T50" fmla="*/ 189 w 193"/>
                    <a:gd name="T51" fmla="*/ 15 h 185"/>
                    <a:gd name="T52" fmla="*/ 191 w 193"/>
                    <a:gd name="T53" fmla="*/ 17 h 185"/>
                    <a:gd name="T54" fmla="*/ 191 w 193"/>
                    <a:gd name="T55" fmla="*/ 18 h 185"/>
                    <a:gd name="T56" fmla="*/ 192 w 193"/>
                    <a:gd name="T57" fmla="*/ 19 h 185"/>
                    <a:gd name="T58" fmla="*/ 192 w 193"/>
                    <a:gd name="T59" fmla="*/ 19 h 185"/>
                    <a:gd name="T60" fmla="*/ 192 w 193"/>
                    <a:gd name="T61" fmla="*/ 19 h 185"/>
                    <a:gd name="T62" fmla="*/ 192 w 193"/>
                    <a:gd name="T63" fmla="*/ 20 h 185"/>
                    <a:gd name="T64" fmla="*/ 193 w 193"/>
                    <a:gd name="T65" fmla="*/ 21 h 185"/>
                    <a:gd name="T66" fmla="*/ 193 w 193"/>
                    <a:gd name="T67" fmla="*/ 22 h 185"/>
                    <a:gd name="T68" fmla="*/ 193 w 193"/>
                    <a:gd name="T69" fmla="*/ 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5">
                      <a:moveTo>
                        <a:pt x="193" y="22"/>
                      </a:moveTo>
                      <a:cubicBezTo>
                        <a:pt x="193" y="22"/>
                        <a:pt x="193" y="23"/>
                        <a:pt x="193" y="23"/>
                      </a:cubicBezTo>
                      <a:cubicBezTo>
                        <a:pt x="192" y="24"/>
                        <a:pt x="192" y="24"/>
                        <a:pt x="192" y="24"/>
                      </a:cubicBezTo>
                      <a:cubicBezTo>
                        <a:pt x="192" y="24"/>
                        <a:pt x="192" y="24"/>
                        <a:pt x="192" y="25"/>
                      </a:cubicBezTo>
                      <a:cubicBezTo>
                        <a:pt x="192" y="25"/>
                        <a:pt x="192" y="25"/>
                        <a:pt x="192" y="25"/>
                      </a:cubicBezTo>
                      <a:cubicBezTo>
                        <a:pt x="164" y="87"/>
                        <a:pt x="164" y="87"/>
                        <a:pt x="164" y="87"/>
                      </a:cubicBezTo>
                      <a:cubicBezTo>
                        <a:pt x="162" y="90"/>
                        <a:pt x="158" y="92"/>
                        <a:pt x="154" y="90"/>
                      </a:cubicBezTo>
                      <a:cubicBezTo>
                        <a:pt x="152" y="90"/>
                        <a:pt x="151" y="88"/>
                        <a:pt x="150" y="86"/>
                      </a:cubicBezTo>
                      <a:cubicBezTo>
                        <a:pt x="150" y="84"/>
                        <a:pt x="150" y="83"/>
                        <a:pt x="151" y="81"/>
                      </a:cubicBezTo>
                      <a:cubicBezTo>
                        <a:pt x="172" y="35"/>
                        <a:pt x="172" y="35"/>
                        <a:pt x="172" y="35"/>
                      </a:cubicBezTo>
                      <a:cubicBezTo>
                        <a:pt x="161" y="40"/>
                        <a:pt x="161" y="40"/>
                        <a:pt x="161" y="40"/>
                      </a:cubicBezTo>
                      <a:cubicBezTo>
                        <a:pt x="97" y="68"/>
                        <a:pt x="46" y="118"/>
                        <a:pt x="15" y="180"/>
                      </a:cubicBezTo>
                      <a:cubicBezTo>
                        <a:pt x="13" y="183"/>
                        <a:pt x="9" y="185"/>
                        <a:pt x="5" y="183"/>
                      </a:cubicBezTo>
                      <a:cubicBezTo>
                        <a:pt x="2" y="181"/>
                        <a:pt x="0" y="177"/>
                        <a:pt x="2" y="173"/>
                      </a:cubicBezTo>
                      <a:cubicBezTo>
                        <a:pt x="33" y="111"/>
                        <a:pt x="85" y="60"/>
                        <a:pt x="147" y="30"/>
                      </a:cubicBezTo>
                      <a:cubicBezTo>
                        <a:pt x="160" y="24"/>
                        <a:pt x="160" y="24"/>
                        <a:pt x="160" y="24"/>
                      </a:cubicBezTo>
                      <a:cubicBezTo>
                        <a:pt x="113" y="14"/>
                        <a:pt x="113" y="14"/>
                        <a:pt x="113" y="14"/>
                      </a:cubicBezTo>
                      <a:cubicBezTo>
                        <a:pt x="111" y="14"/>
                        <a:pt x="110" y="13"/>
                        <a:pt x="109" y="11"/>
                      </a:cubicBezTo>
                      <a:cubicBezTo>
                        <a:pt x="108" y="10"/>
                        <a:pt x="107" y="8"/>
                        <a:pt x="108" y="6"/>
                      </a:cubicBezTo>
                      <a:cubicBezTo>
                        <a:pt x="108" y="4"/>
                        <a:pt x="109" y="2"/>
                        <a:pt x="111" y="1"/>
                      </a:cubicBezTo>
                      <a:cubicBezTo>
                        <a:pt x="112" y="1"/>
                        <a:pt x="113" y="0"/>
                        <a:pt x="115" y="0"/>
                      </a:cubicBezTo>
                      <a:cubicBezTo>
                        <a:pt x="115" y="0"/>
                        <a:pt x="116" y="0"/>
                        <a:pt x="116" y="0"/>
                      </a:cubicBezTo>
                      <a:cubicBezTo>
                        <a:pt x="187" y="15"/>
                        <a:pt x="187" y="15"/>
                        <a:pt x="187" y="15"/>
                      </a:cubicBezTo>
                      <a:cubicBezTo>
                        <a:pt x="187" y="15"/>
                        <a:pt x="187" y="15"/>
                        <a:pt x="187" y="15"/>
                      </a:cubicBezTo>
                      <a:cubicBezTo>
                        <a:pt x="187" y="15"/>
                        <a:pt x="188" y="15"/>
                        <a:pt x="188" y="15"/>
                      </a:cubicBezTo>
                      <a:cubicBezTo>
                        <a:pt x="189" y="15"/>
                        <a:pt x="189" y="15"/>
                        <a:pt x="189" y="15"/>
                      </a:cubicBezTo>
                      <a:cubicBezTo>
                        <a:pt x="189" y="16"/>
                        <a:pt x="190" y="17"/>
                        <a:pt x="191" y="17"/>
                      </a:cubicBezTo>
                      <a:cubicBezTo>
                        <a:pt x="191" y="18"/>
                        <a:pt x="191" y="18"/>
                        <a:pt x="191" y="18"/>
                      </a:cubicBezTo>
                      <a:cubicBezTo>
                        <a:pt x="191" y="18"/>
                        <a:pt x="192" y="18"/>
                        <a:pt x="192" y="19"/>
                      </a:cubicBezTo>
                      <a:cubicBezTo>
                        <a:pt x="192" y="19"/>
                        <a:pt x="192" y="19"/>
                        <a:pt x="192" y="19"/>
                      </a:cubicBezTo>
                      <a:cubicBezTo>
                        <a:pt x="192" y="19"/>
                        <a:pt x="192" y="19"/>
                        <a:pt x="192" y="19"/>
                      </a:cubicBezTo>
                      <a:cubicBezTo>
                        <a:pt x="192" y="20"/>
                        <a:pt x="192" y="20"/>
                        <a:pt x="192" y="20"/>
                      </a:cubicBezTo>
                      <a:cubicBezTo>
                        <a:pt x="192" y="20"/>
                        <a:pt x="192" y="20"/>
                        <a:pt x="193" y="21"/>
                      </a:cubicBezTo>
                      <a:cubicBezTo>
                        <a:pt x="193" y="21"/>
                        <a:pt x="193" y="21"/>
                        <a:pt x="193" y="22"/>
                      </a:cubicBezTo>
                      <a:cubicBezTo>
                        <a:pt x="193" y="22"/>
                        <a:pt x="193" y="22"/>
                        <a:pt x="19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8" name="TextBox 247">
                <a:extLst>
                  <a:ext uri="{FF2B5EF4-FFF2-40B4-BE49-F238E27FC236}">
                    <a16:creationId xmlns:a16="http://schemas.microsoft.com/office/drawing/2014/main" id="{5302A22A-10EA-F4A8-462D-858F6CF5B4E6}"/>
                  </a:ext>
                </a:extLst>
              </p:cNvPr>
              <p:cNvSpPr txBox="1"/>
              <p:nvPr/>
            </p:nvSpPr>
            <p:spPr>
              <a:xfrm>
                <a:off x="2864317" y="2485962"/>
                <a:ext cx="2599226" cy="7680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DLA</a:t>
                </a:r>
              </a:p>
            </p:txBody>
          </p:sp>
        </p:grpSp>
        <p:sp>
          <p:nvSpPr>
            <p:cNvPr id="249" name="TextBox 248">
              <a:extLst>
                <a:ext uri="{FF2B5EF4-FFF2-40B4-BE49-F238E27FC236}">
                  <a16:creationId xmlns:a16="http://schemas.microsoft.com/office/drawing/2014/main" id="{63876E99-632C-E56C-D2E9-4C4219845BD5}"/>
                </a:ext>
              </a:extLst>
            </p:cNvPr>
            <p:cNvSpPr txBox="1"/>
            <p:nvPr/>
          </p:nvSpPr>
          <p:spPr>
            <a:xfrm>
              <a:off x="3194859" y="1837985"/>
              <a:ext cx="1708580" cy="476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Marines</a:t>
              </a:r>
            </a:p>
          </p:txBody>
        </p:sp>
        <p:sp>
          <p:nvSpPr>
            <p:cNvPr id="250" name="TextBox 249">
              <a:extLst>
                <a:ext uri="{FF2B5EF4-FFF2-40B4-BE49-F238E27FC236}">
                  <a16:creationId xmlns:a16="http://schemas.microsoft.com/office/drawing/2014/main" id="{EDC7294B-CA9E-B36F-CAA9-7B53653C6148}"/>
                </a:ext>
              </a:extLst>
            </p:cNvPr>
            <p:cNvSpPr txBox="1"/>
            <p:nvPr/>
          </p:nvSpPr>
          <p:spPr>
            <a:xfrm>
              <a:off x="3647209" y="3511496"/>
              <a:ext cx="1661582" cy="476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Air Force</a:t>
              </a:r>
            </a:p>
          </p:txBody>
        </p:sp>
        <p:sp>
          <p:nvSpPr>
            <p:cNvPr id="251" name="TextBox 250">
              <a:extLst>
                <a:ext uri="{FF2B5EF4-FFF2-40B4-BE49-F238E27FC236}">
                  <a16:creationId xmlns:a16="http://schemas.microsoft.com/office/drawing/2014/main" id="{ACF1AD80-01F1-AB8B-339B-D391574EA6D1}"/>
                </a:ext>
              </a:extLst>
            </p:cNvPr>
            <p:cNvSpPr txBox="1"/>
            <p:nvPr/>
          </p:nvSpPr>
          <p:spPr>
            <a:xfrm>
              <a:off x="1515153" y="4745884"/>
              <a:ext cx="1933798" cy="476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Coast Guard</a:t>
              </a:r>
            </a:p>
          </p:txBody>
        </p:sp>
      </p:grpSp>
      <p:sp>
        <p:nvSpPr>
          <p:cNvPr id="52" name="Rectangle 51">
            <a:extLst>
              <a:ext uri="{FF2B5EF4-FFF2-40B4-BE49-F238E27FC236}">
                <a16:creationId xmlns:a16="http://schemas.microsoft.com/office/drawing/2014/main" id="{6A1E3F09-ADBE-3C90-724A-3E8E6AE52004}"/>
              </a:ext>
            </a:extLst>
          </p:cNvPr>
          <p:cNvSpPr/>
          <p:nvPr/>
        </p:nvSpPr>
        <p:spPr>
          <a:xfrm>
            <a:off x="101408" y="1248629"/>
            <a:ext cx="4494322" cy="914400"/>
          </a:xfrm>
          <a:prstGeom prst="rect">
            <a:avLst/>
          </a:prstGeom>
          <a:solidFill>
            <a:srgbClr val="0076A3"/>
          </a:solidFill>
          <a:ln w="38100">
            <a:solidFill>
              <a:srgbClr val="007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Inter-service support network of specialists to help identify items </a:t>
            </a:r>
            <a:endPar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pic>
        <p:nvPicPr>
          <p:cNvPr id="11" name="Graphic 10" descr="Warehouse outline">
            <a:extLst>
              <a:ext uri="{FF2B5EF4-FFF2-40B4-BE49-F238E27FC236}">
                <a16:creationId xmlns:a16="http://schemas.microsoft.com/office/drawing/2014/main" id="{A1EBF08F-F789-CF4D-7F3E-40A1EA3E27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1817" y="3487747"/>
            <a:ext cx="914400" cy="914400"/>
          </a:xfrm>
          <a:prstGeom prst="rect">
            <a:avLst/>
          </a:prstGeom>
        </p:spPr>
      </p:pic>
      <p:sp>
        <p:nvSpPr>
          <p:cNvPr id="62" name="Rectangle 61">
            <a:extLst>
              <a:ext uri="{FF2B5EF4-FFF2-40B4-BE49-F238E27FC236}">
                <a16:creationId xmlns:a16="http://schemas.microsoft.com/office/drawing/2014/main" id="{9EFA36AA-7F15-22F3-611D-ED68F9C1A717}"/>
              </a:ext>
            </a:extLst>
          </p:cNvPr>
          <p:cNvSpPr/>
          <p:nvPr/>
        </p:nvSpPr>
        <p:spPr>
          <a:xfrm flipH="1">
            <a:off x="4619295" y="1226796"/>
            <a:ext cx="4412476" cy="51828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1BE619B7-A668-DD18-F8AF-B7F4259FAFAA}"/>
              </a:ext>
            </a:extLst>
          </p:cNvPr>
          <p:cNvSpPr/>
          <p:nvPr/>
        </p:nvSpPr>
        <p:spPr>
          <a:xfrm>
            <a:off x="4613481" y="5495277"/>
            <a:ext cx="4412476" cy="914400"/>
          </a:xfrm>
          <a:prstGeom prst="rect">
            <a:avLst/>
          </a:prstGeom>
          <a:solidFill>
            <a:srgbClr val="0076A3"/>
          </a:solidFill>
          <a:ln w="38100">
            <a:solidFill>
              <a:srgbClr val="007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Present to DoD SDR Committee (Nov 15, 2022)</a:t>
            </a:r>
            <a:endPar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12BCCD34-9F8D-F764-BD1F-D51CF162B3D6}"/>
              </a:ext>
            </a:extLst>
          </p:cNvPr>
          <p:cNvSpPr/>
          <p:nvPr/>
        </p:nvSpPr>
        <p:spPr>
          <a:xfrm>
            <a:off x="4644753" y="1465569"/>
            <a:ext cx="897919" cy="3628450"/>
          </a:xfrm>
          <a:custGeom>
            <a:avLst/>
            <a:gdLst>
              <a:gd name="connsiteX0" fmla="*/ 0 w 1369208"/>
              <a:gd name="connsiteY0" fmla="*/ 0 h 4015168"/>
              <a:gd name="connsiteX1" fmla="*/ 111249 w 1369208"/>
              <a:gd name="connsiteY1" fmla="*/ 21844 h 4015168"/>
              <a:gd name="connsiteX2" fmla="*/ 1369208 w 1369208"/>
              <a:gd name="connsiteY2" fmla="*/ 2007584 h 4015168"/>
              <a:gd name="connsiteX3" fmla="*/ 111249 w 1369208"/>
              <a:gd name="connsiteY3" fmla="*/ 3993324 h 4015168"/>
              <a:gd name="connsiteX4" fmla="*/ 0 w 1369208"/>
              <a:gd name="connsiteY4" fmla="*/ 4015168 h 401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208" h="4015168">
                <a:moveTo>
                  <a:pt x="0" y="0"/>
                </a:moveTo>
                <a:lnTo>
                  <a:pt x="111249" y="21844"/>
                </a:lnTo>
                <a:cubicBezTo>
                  <a:pt x="829165" y="210847"/>
                  <a:pt x="1369208" y="1028077"/>
                  <a:pt x="1369208" y="2007584"/>
                </a:cubicBezTo>
                <a:cubicBezTo>
                  <a:pt x="1369208" y="2987092"/>
                  <a:pt x="829165" y="3804322"/>
                  <a:pt x="111249" y="3993324"/>
                </a:cubicBezTo>
                <a:lnTo>
                  <a:pt x="0" y="4015168"/>
                </a:lnTo>
                <a:close/>
              </a:path>
            </a:pathLst>
          </a:custGeom>
          <a:solidFill>
            <a:schemeClr val="bg1">
              <a:lumMod val="85000"/>
            </a:schemeClr>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Content Placeholder 2">
            <a:extLst>
              <a:ext uri="{FF2B5EF4-FFF2-40B4-BE49-F238E27FC236}">
                <a16:creationId xmlns:a16="http://schemas.microsoft.com/office/drawing/2014/main" id="{89E97571-43BD-AA77-05A6-695DB9FCED33}"/>
              </a:ext>
            </a:extLst>
          </p:cNvPr>
          <p:cNvSpPr txBox="1">
            <a:spLocks/>
          </p:cNvSpPr>
          <p:nvPr/>
        </p:nvSpPr>
        <p:spPr>
          <a:xfrm>
            <a:off x="5268788" y="3358025"/>
            <a:ext cx="3735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Timeframe for identification and claim (30, 45, 60 day)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79138E58-0B41-42E7-463C-8AB786688B49}"/>
              </a:ext>
            </a:extLst>
          </p:cNvPr>
          <p:cNvSpPr/>
          <p:nvPr/>
        </p:nvSpPr>
        <p:spPr>
          <a:xfrm>
            <a:off x="4910637" y="1502947"/>
            <a:ext cx="580172" cy="584174"/>
          </a:xfrm>
          <a:prstGeom prst="ellipse">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B0AC2621-17CF-200E-5437-4A52EEDA99BB}"/>
              </a:ext>
            </a:extLst>
          </p:cNvPr>
          <p:cNvSpPr/>
          <p:nvPr/>
        </p:nvSpPr>
        <p:spPr>
          <a:xfrm>
            <a:off x="4830780" y="4175272"/>
            <a:ext cx="580172" cy="584174"/>
          </a:xfrm>
          <a:prstGeom prst="ellipse">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3" name="Group 92">
            <a:extLst>
              <a:ext uri="{FF2B5EF4-FFF2-40B4-BE49-F238E27FC236}">
                <a16:creationId xmlns:a16="http://schemas.microsoft.com/office/drawing/2014/main" id="{6E47D3B3-2B5E-48EB-ECA1-42E357D1A311}"/>
              </a:ext>
            </a:extLst>
          </p:cNvPr>
          <p:cNvGrpSpPr/>
          <p:nvPr/>
        </p:nvGrpSpPr>
        <p:grpSpPr>
          <a:xfrm>
            <a:off x="7586391" y="3937730"/>
            <a:ext cx="428553" cy="431509"/>
            <a:chOff x="4285529" y="4838336"/>
            <a:chExt cx="457884" cy="457884"/>
          </a:xfrm>
          <a:solidFill>
            <a:schemeClr val="bg1"/>
          </a:solidFill>
        </p:grpSpPr>
        <p:sp>
          <p:nvSpPr>
            <p:cNvPr id="94" name="Freeform 134">
              <a:extLst>
                <a:ext uri="{FF2B5EF4-FFF2-40B4-BE49-F238E27FC236}">
                  <a16:creationId xmlns:a16="http://schemas.microsoft.com/office/drawing/2014/main" id="{27595C63-ED73-A7CD-0818-AF26B7D3D060}"/>
                </a:ext>
              </a:extLst>
            </p:cNvPr>
            <p:cNvSpPr>
              <a:spLocks/>
            </p:cNvSpPr>
            <p:nvPr/>
          </p:nvSpPr>
          <p:spPr bwMode="auto">
            <a:xfrm>
              <a:off x="4455768" y="4868862"/>
              <a:ext cx="287645" cy="427358"/>
            </a:xfrm>
            <a:custGeom>
              <a:avLst/>
              <a:gdLst>
                <a:gd name="T0" fmla="*/ 34 w 166"/>
                <a:gd name="T1" fmla="*/ 246 h 246"/>
                <a:gd name="T2" fmla="*/ 5 w 166"/>
                <a:gd name="T3" fmla="*/ 243 h 246"/>
                <a:gd name="T4" fmla="*/ 1 w 166"/>
                <a:gd name="T5" fmla="*/ 235 h 246"/>
                <a:gd name="T6" fmla="*/ 8 w 166"/>
                <a:gd name="T7" fmla="*/ 231 h 246"/>
                <a:gd name="T8" fmla="*/ 34 w 166"/>
                <a:gd name="T9" fmla="*/ 234 h 246"/>
                <a:gd name="T10" fmla="*/ 154 w 166"/>
                <a:gd name="T11" fmla="*/ 114 h 246"/>
                <a:gd name="T12" fmla="*/ 97 w 166"/>
                <a:gd name="T13" fmla="*/ 12 h 246"/>
                <a:gd name="T14" fmla="*/ 95 w 166"/>
                <a:gd name="T15" fmla="*/ 3 h 246"/>
                <a:gd name="T16" fmla="*/ 103 w 166"/>
                <a:gd name="T17" fmla="*/ 1 h 246"/>
                <a:gd name="T18" fmla="*/ 166 w 166"/>
                <a:gd name="T19" fmla="*/ 114 h 246"/>
                <a:gd name="T20" fmla="*/ 34 w 166"/>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46">
                  <a:moveTo>
                    <a:pt x="34" y="246"/>
                  </a:moveTo>
                  <a:cubicBezTo>
                    <a:pt x="24" y="246"/>
                    <a:pt x="15" y="245"/>
                    <a:pt x="5" y="243"/>
                  </a:cubicBezTo>
                  <a:cubicBezTo>
                    <a:pt x="2" y="242"/>
                    <a:pt x="0" y="239"/>
                    <a:pt x="1" y="235"/>
                  </a:cubicBezTo>
                  <a:cubicBezTo>
                    <a:pt x="2" y="232"/>
                    <a:pt x="5" y="230"/>
                    <a:pt x="8" y="231"/>
                  </a:cubicBezTo>
                  <a:cubicBezTo>
                    <a:pt x="16" y="233"/>
                    <a:pt x="25" y="234"/>
                    <a:pt x="34" y="234"/>
                  </a:cubicBezTo>
                  <a:cubicBezTo>
                    <a:pt x="100" y="234"/>
                    <a:pt x="154" y="180"/>
                    <a:pt x="154" y="114"/>
                  </a:cubicBezTo>
                  <a:cubicBezTo>
                    <a:pt x="154" y="72"/>
                    <a:pt x="132" y="34"/>
                    <a:pt x="97" y="12"/>
                  </a:cubicBezTo>
                  <a:cubicBezTo>
                    <a:pt x="94" y="10"/>
                    <a:pt x="93" y="6"/>
                    <a:pt x="95" y="3"/>
                  </a:cubicBezTo>
                  <a:cubicBezTo>
                    <a:pt x="97" y="1"/>
                    <a:pt x="100" y="0"/>
                    <a:pt x="103" y="1"/>
                  </a:cubicBezTo>
                  <a:cubicBezTo>
                    <a:pt x="142" y="26"/>
                    <a:pt x="166" y="68"/>
                    <a:pt x="166" y="114"/>
                  </a:cubicBezTo>
                  <a:cubicBezTo>
                    <a:pt x="166" y="186"/>
                    <a:pt x="106" y="246"/>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5" name="Group 94">
              <a:extLst>
                <a:ext uri="{FF2B5EF4-FFF2-40B4-BE49-F238E27FC236}">
                  <a16:creationId xmlns:a16="http://schemas.microsoft.com/office/drawing/2014/main" id="{1C76EED8-9398-B1EF-19E5-3C1DEB101A41}"/>
                </a:ext>
              </a:extLst>
            </p:cNvPr>
            <p:cNvGrpSpPr/>
            <p:nvPr/>
          </p:nvGrpSpPr>
          <p:grpSpPr>
            <a:xfrm>
              <a:off x="4285529" y="4838336"/>
              <a:ext cx="437924" cy="425010"/>
              <a:chOff x="4285529" y="4838336"/>
              <a:chExt cx="437924" cy="425010"/>
            </a:xfrm>
            <a:grpFill/>
          </p:grpSpPr>
          <p:sp>
            <p:nvSpPr>
              <p:cNvPr id="96" name="Freeform 132">
                <a:extLst>
                  <a:ext uri="{FF2B5EF4-FFF2-40B4-BE49-F238E27FC236}">
                    <a16:creationId xmlns:a16="http://schemas.microsoft.com/office/drawing/2014/main" id="{625AE3F5-2B47-7671-1F0D-B591FF58185B}"/>
                  </a:ext>
                </a:extLst>
              </p:cNvPr>
              <p:cNvSpPr>
                <a:spLocks/>
              </p:cNvSpPr>
              <p:nvPr/>
            </p:nvSpPr>
            <p:spPr bwMode="auto">
              <a:xfrm>
                <a:off x="4618962" y="4868862"/>
                <a:ext cx="104491" cy="92751"/>
              </a:xfrm>
              <a:custGeom>
                <a:avLst/>
                <a:gdLst>
                  <a:gd name="T0" fmla="*/ 10 w 60"/>
                  <a:gd name="T1" fmla="*/ 53 h 53"/>
                  <a:gd name="T2" fmla="*/ 4 w 60"/>
                  <a:gd name="T3" fmla="*/ 48 h 53"/>
                  <a:gd name="T4" fmla="*/ 0 w 60"/>
                  <a:gd name="T5" fmla="*/ 7 h 53"/>
                  <a:gd name="T6" fmla="*/ 2 w 60"/>
                  <a:gd name="T7" fmla="*/ 2 h 53"/>
                  <a:gd name="T8" fmla="*/ 7 w 60"/>
                  <a:gd name="T9" fmla="*/ 1 h 53"/>
                  <a:gd name="T10" fmla="*/ 54 w 60"/>
                  <a:gd name="T11" fmla="*/ 10 h 53"/>
                  <a:gd name="T12" fmla="*/ 59 w 60"/>
                  <a:gd name="T13" fmla="*/ 17 h 53"/>
                  <a:gd name="T14" fmla="*/ 52 w 60"/>
                  <a:gd name="T15" fmla="*/ 22 h 53"/>
                  <a:gd name="T16" fmla="*/ 13 w 60"/>
                  <a:gd name="T17" fmla="*/ 14 h 53"/>
                  <a:gd name="T18" fmla="*/ 16 w 60"/>
                  <a:gd name="T19" fmla="*/ 46 h 53"/>
                  <a:gd name="T20" fmla="*/ 10 w 60"/>
                  <a:gd name="T21" fmla="*/ 53 h 53"/>
                  <a:gd name="T22" fmla="*/ 10 w 60"/>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53">
                    <a:moveTo>
                      <a:pt x="10" y="53"/>
                    </a:moveTo>
                    <a:cubicBezTo>
                      <a:pt x="7" y="53"/>
                      <a:pt x="4" y="51"/>
                      <a:pt x="4" y="48"/>
                    </a:cubicBezTo>
                    <a:cubicBezTo>
                      <a:pt x="0" y="7"/>
                      <a:pt x="0" y="7"/>
                      <a:pt x="0" y="7"/>
                    </a:cubicBezTo>
                    <a:cubicBezTo>
                      <a:pt x="0" y="5"/>
                      <a:pt x="1" y="3"/>
                      <a:pt x="2" y="2"/>
                    </a:cubicBezTo>
                    <a:cubicBezTo>
                      <a:pt x="3" y="1"/>
                      <a:pt x="5" y="0"/>
                      <a:pt x="7" y="1"/>
                    </a:cubicBezTo>
                    <a:cubicBezTo>
                      <a:pt x="54" y="10"/>
                      <a:pt x="54" y="10"/>
                      <a:pt x="54" y="10"/>
                    </a:cubicBezTo>
                    <a:cubicBezTo>
                      <a:pt x="58" y="11"/>
                      <a:pt x="60" y="14"/>
                      <a:pt x="59" y="17"/>
                    </a:cubicBezTo>
                    <a:cubicBezTo>
                      <a:pt x="58" y="20"/>
                      <a:pt x="55" y="22"/>
                      <a:pt x="52" y="22"/>
                    </a:cubicBezTo>
                    <a:cubicBezTo>
                      <a:pt x="13" y="14"/>
                      <a:pt x="13" y="14"/>
                      <a:pt x="13" y="14"/>
                    </a:cubicBezTo>
                    <a:cubicBezTo>
                      <a:pt x="16" y="46"/>
                      <a:pt x="16" y="46"/>
                      <a:pt x="16" y="46"/>
                    </a:cubicBezTo>
                    <a:cubicBezTo>
                      <a:pt x="16" y="50"/>
                      <a:pt x="14" y="53"/>
                      <a:pt x="10" y="53"/>
                    </a:cubicBezTo>
                    <a:cubicBezTo>
                      <a:pt x="10" y="53"/>
                      <a:pt x="10" y="53"/>
                      <a:pt x="1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133">
                <a:extLst>
                  <a:ext uri="{FF2B5EF4-FFF2-40B4-BE49-F238E27FC236}">
                    <a16:creationId xmlns:a16="http://schemas.microsoft.com/office/drawing/2014/main" id="{93A18522-F18A-9097-3D8B-263E09BB6AA4}"/>
                  </a:ext>
                </a:extLst>
              </p:cNvPr>
              <p:cNvSpPr>
                <a:spLocks/>
              </p:cNvSpPr>
              <p:nvPr/>
            </p:nvSpPr>
            <p:spPr bwMode="auto">
              <a:xfrm>
                <a:off x="4293747" y="5171769"/>
                <a:ext cx="115058" cy="91577"/>
              </a:xfrm>
              <a:custGeom>
                <a:avLst/>
                <a:gdLst>
                  <a:gd name="T0" fmla="*/ 60 w 66"/>
                  <a:gd name="T1" fmla="*/ 53 h 53"/>
                  <a:gd name="T2" fmla="*/ 59 w 66"/>
                  <a:gd name="T3" fmla="*/ 53 h 53"/>
                  <a:gd name="T4" fmla="*/ 5 w 66"/>
                  <a:gd name="T5" fmla="*/ 41 h 53"/>
                  <a:gd name="T6" fmla="*/ 1 w 66"/>
                  <a:gd name="T7" fmla="*/ 34 h 53"/>
                  <a:gd name="T8" fmla="*/ 8 w 66"/>
                  <a:gd name="T9" fmla="*/ 30 h 53"/>
                  <a:gd name="T10" fmla="*/ 53 w 66"/>
                  <a:gd name="T11" fmla="*/ 39 h 53"/>
                  <a:gd name="T12" fmla="*/ 50 w 66"/>
                  <a:gd name="T13" fmla="*/ 7 h 53"/>
                  <a:gd name="T14" fmla="*/ 55 w 66"/>
                  <a:gd name="T15" fmla="*/ 0 h 53"/>
                  <a:gd name="T16" fmla="*/ 62 w 66"/>
                  <a:gd name="T17" fmla="*/ 6 h 53"/>
                  <a:gd name="T18" fmla="*/ 66 w 66"/>
                  <a:gd name="T19" fmla="*/ 46 h 53"/>
                  <a:gd name="T20" fmla="*/ 64 w 66"/>
                  <a:gd name="T21" fmla="*/ 51 h 53"/>
                  <a:gd name="T22" fmla="*/ 60 w 66"/>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3">
                    <a:moveTo>
                      <a:pt x="60" y="53"/>
                    </a:moveTo>
                    <a:cubicBezTo>
                      <a:pt x="60" y="53"/>
                      <a:pt x="59" y="53"/>
                      <a:pt x="59" y="53"/>
                    </a:cubicBezTo>
                    <a:cubicBezTo>
                      <a:pt x="5" y="41"/>
                      <a:pt x="5" y="41"/>
                      <a:pt x="5" y="41"/>
                    </a:cubicBezTo>
                    <a:cubicBezTo>
                      <a:pt x="2" y="41"/>
                      <a:pt x="0" y="38"/>
                      <a:pt x="1" y="34"/>
                    </a:cubicBezTo>
                    <a:cubicBezTo>
                      <a:pt x="2" y="31"/>
                      <a:pt x="5" y="29"/>
                      <a:pt x="8" y="30"/>
                    </a:cubicBezTo>
                    <a:cubicBezTo>
                      <a:pt x="53" y="39"/>
                      <a:pt x="53" y="39"/>
                      <a:pt x="53" y="39"/>
                    </a:cubicBezTo>
                    <a:cubicBezTo>
                      <a:pt x="50" y="7"/>
                      <a:pt x="50" y="7"/>
                      <a:pt x="50" y="7"/>
                    </a:cubicBezTo>
                    <a:cubicBezTo>
                      <a:pt x="50" y="4"/>
                      <a:pt x="52" y="1"/>
                      <a:pt x="55" y="0"/>
                    </a:cubicBezTo>
                    <a:cubicBezTo>
                      <a:pt x="59" y="0"/>
                      <a:pt x="62" y="2"/>
                      <a:pt x="62" y="6"/>
                    </a:cubicBezTo>
                    <a:cubicBezTo>
                      <a:pt x="66" y="46"/>
                      <a:pt x="66" y="46"/>
                      <a:pt x="66" y="46"/>
                    </a:cubicBezTo>
                    <a:cubicBezTo>
                      <a:pt x="66" y="48"/>
                      <a:pt x="66" y="50"/>
                      <a:pt x="64" y="51"/>
                    </a:cubicBezTo>
                    <a:cubicBezTo>
                      <a:pt x="63" y="52"/>
                      <a:pt x="62" y="53"/>
                      <a:pt x="6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135">
                <a:extLst>
                  <a:ext uri="{FF2B5EF4-FFF2-40B4-BE49-F238E27FC236}">
                    <a16:creationId xmlns:a16="http://schemas.microsoft.com/office/drawing/2014/main" id="{0C1C3EB9-8CC2-A928-6100-7D362E919350}"/>
                  </a:ext>
                </a:extLst>
              </p:cNvPr>
              <p:cNvSpPr>
                <a:spLocks/>
              </p:cNvSpPr>
              <p:nvPr/>
            </p:nvSpPr>
            <p:spPr bwMode="auto">
              <a:xfrm>
                <a:off x="4285529" y="4838336"/>
                <a:ext cx="286471" cy="425010"/>
              </a:xfrm>
              <a:custGeom>
                <a:avLst/>
                <a:gdLst>
                  <a:gd name="T0" fmla="*/ 65 w 165"/>
                  <a:gd name="T1" fmla="*/ 245 h 245"/>
                  <a:gd name="T2" fmla="*/ 62 w 165"/>
                  <a:gd name="T3" fmla="*/ 244 h 245"/>
                  <a:gd name="T4" fmla="*/ 0 w 165"/>
                  <a:gd name="T5" fmla="*/ 132 h 245"/>
                  <a:gd name="T6" fmla="*/ 132 w 165"/>
                  <a:gd name="T7" fmla="*/ 0 h 245"/>
                  <a:gd name="T8" fmla="*/ 160 w 165"/>
                  <a:gd name="T9" fmla="*/ 3 h 245"/>
                  <a:gd name="T10" fmla="*/ 164 w 165"/>
                  <a:gd name="T11" fmla="*/ 10 h 245"/>
                  <a:gd name="T12" fmla="*/ 157 w 165"/>
                  <a:gd name="T13" fmla="*/ 14 h 245"/>
                  <a:gd name="T14" fmla="*/ 132 w 165"/>
                  <a:gd name="T15" fmla="*/ 12 h 245"/>
                  <a:gd name="T16" fmla="*/ 12 w 165"/>
                  <a:gd name="T17" fmla="*/ 132 h 245"/>
                  <a:gd name="T18" fmla="*/ 68 w 165"/>
                  <a:gd name="T19" fmla="*/ 234 h 245"/>
                  <a:gd name="T20" fmla="*/ 70 w 165"/>
                  <a:gd name="T21" fmla="*/ 242 h 245"/>
                  <a:gd name="T22" fmla="*/ 65 w 165"/>
                  <a:gd name="T23"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45">
                    <a:moveTo>
                      <a:pt x="65" y="245"/>
                    </a:moveTo>
                    <a:cubicBezTo>
                      <a:pt x="64" y="245"/>
                      <a:pt x="63" y="244"/>
                      <a:pt x="62" y="244"/>
                    </a:cubicBezTo>
                    <a:cubicBezTo>
                      <a:pt x="23" y="220"/>
                      <a:pt x="0" y="178"/>
                      <a:pt x="0" y="132"/>
                    </a:cubicBezTo>
                    <a:cubicBezTo>
                      <a:pt x="0" y="59"/>
                      <a:pt x="59" y="0"/>
                      <a:pt x="132" y="0"/>
                    </a:cubicBezTo>
                    <a:cubicBezTo>
                      <a:pt x="141" y="0"/>
                      <a:pt x="150" y="1"/>
                      <a:pt x="160" y="3"/>
                    </a:cubicBezTo>
                    <a:cubicBezTo>
                      <a:pt x="163" y="3"/>
                      <a:pt x="165" y="6"/>
                      <a:pt x="164" y="10"/>
                    </a:cubicBezTo>
                    <a:cubicBezTo>
                      <a:pt x="163" y="13"/>
                      <a:pt x="160" y="15"/>
                      <a:pt x="157" y="14"/>
                    </a:cubicBezTo>
                    <a:cubicBezTo>
                      <a:pt x="149" y="13"/>
                      <a:pt x="140" y="12"/>
                      <a:pt x="132" y="12"/>
                    </a:cubicBezTo>
                    <a:cubicBezTo>
                      <a:pt x="65" y="12"/>
                      <a:pt x="12" y="65"/>
                      <a:pt x="12" y="132"/>
                    </a:cubicBezTo>
                    <a:cubicBezTo>
                      <a:pt x="12" y="173"/>
                      <a:pt x="33" y="212"/>
                      <a:pt x="68" y="234"/>
                    </a:cubicBezTo>
                    <a:cubicBezTo>
                      <a:pt x="71" y="235"/>
                      <a:pt x="72" y="239"/>
                      <a:pt x="70" y="242"/>
                    </a:cubicBezTo>
                    <a:cubicBezTo>
                      <a:pt x="69" y="244"/>
                      <a:pt x="67" y="245"/>
                      <a:pt x="65"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9" name="Group 98">
                <a:extLst>
                  <a:ext uri="{FF2B5EF4-FFF2-40B4-BE49-F238E27FC236}">
                    <a16:creationId xmlns:a16="http://schemas.microsoft.com/office/drawing/2014/main" id="{9865169E-8885-D6A4-3D57-091317FEC41D}"/>
                  </a:ext>
                </a:extLst>
              </p:cNvPr>
              <p:cNvGrpSpPr/>
              <p:nvPr/>
            </p:nvGrpSpPr>
            <p:grpSpPr>
              <a:xfrm>
                <a:off x="4370696" y="4918147"/>
                <a:ext cx="286471" cy="287418"/>
                <a:chOff x="3644492" y="4948759"/>
                <a:chExt cx="346394" cy="347539"/>
              </a:xfrm>
              <a:grpFill/>
            </p:grpSpPr>
            <p:sp>
              <p:nvSpPr>
                <p:cNvPr id="100" name="Freeform 128">
                  <a:extLst>
                    <a:ext uri="{FF2B5EF4-FFF2-40B4-BE49-F238E27FC236}">
                      <a16:creationId xmlns:a16="http://schemas.microsoft.com/office/drawing/2014/main" id="{0DF6A59C-30C7-C42D-4191-F457BE2095E1}"/>
                    </a:ext>
                  </a:extLst>
                </p:cNvPr>
                <p:cNvSpPr>
                  <a:spLocks noEditPoints="1"/>
                </p:cNvSpPr>
                <p:nvPr/>
              </p:nvSpPr>
              <p:spPr bwMode="auto">
                <a:xfrm>
                  <a:off x="3744281" y="5050841"/>
                  <a:ext cx="143375" cy="143374"/>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6"/>
                        <a:pt x="0" y="42"/>
                      </a:cubicBezTo>
                      <a:cubicBezTo>
                        <a:pt x="0" y="19"/>
                        <a:pt x="19" y="0"/>
                        <a:pt x="42" y="0"/>
                      </a:cubicBezTo>
                      <a:cubicBezTo>
                        <a:pt x="66" y="0"/>
                        <a:pt x="84" y="19"/>
                        <a:pt x="84" y="42"/>
                      </a:cubicBezTo>
                      <a:cubicBezTo>
                        <a:pt x="84" y="66"/>
                        <a:pt x="66" y="84"/>
                        <a:pt x="42" y="84"/>
                      </a:cubicBezTo>
                      <a:close/>
                      <a:moveTo>
                        <a:pt x="42" y="12"/>
                      </a:moveTo>
                      <a:cubicBezTo>
                        <a:pt x="26" y="12"/>
                        <a:pt x="12" y="26"/>
                        <a:pt x="12" y="42"/>
                      </a:cubicBezTo>
                      <a:cubicBezTo>
                        <a:pt x="12" y="59"/>
                        <a:pt x="26" y="72"/>
                        <a:pt x="42" y="72"/>
                      </a:cubicBezTo>
                      <a:cubicBezTo>
                        <a:pt x="59" y="72"/>
                        <a:pt x="72" y="59"/>
                        <a:pt x="72" y="42"/>
                      </a:cubicBezTo>
                      <a:cubicBezTo>
                        <a:pt x="72" y="26"/>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129">
                  <a:extLst>
                    <a:ext uri="{FF2B5EF4-FFF2-40B4-BE49-F238E27FC236}">
                      <a16:creationId xmlns:a16="http://schemas.microsoft.com/office/drawing/2014/main" id="{D5625758-5894-19E9-4A8D-F8E896CCCF9D}"/>
                    </a:ext>
                  </a:extLst>
                </p:cNvPr>
                <p:cNvSpPr>
                  <a:spLocks noEditPoints="1"/>
                </p:cNvSpPr>
                <p:nvPr/>
              </p:nvSpPr>
              <p:spPr bwMode="auto">
                <a:xfrm>
                  <a:off x="3644492" y="4948759"/>
                  <a:ext cx="346394" cy="347539"/>
                </a:xfrm>
                <a:custGeom>
                  <a:avLst/>
                  <a:gdLst>
                    <a:gd name="T0" fmla="*/ 78 w 204"/>
                    <a:gd name="T1" fmla="*/ 204 h 204"/>
                    <a:gd name="T2" fmla="*/ 72 w 204"/>
                    <a:gd name="T3" fmla="*/ 181 h 204"/>
                    <a:gd name="T4" fmla="*/ 33 w 204"/>
                    <a:gd name="T5" fmla="*/ 176 h 204"/>
                    <a:gd name="T6" fmla="*/ 1 w 204"/>
                    <a:gd name="T7" fmla="*/ 133 h 204"/>
                    <a:gd name="T8" fmla="*/ 19 w 204"/>
                    <a:gd name="T9" fmla="*/ 116 h 204"/>
                    <a:gd name="T10" fmla="*/ 19 w 204"/>
                    <a:gd name="T11" fmla="*/ 89 h 204"/>
                    <a:gd name="T12" fmla="*/ 1 w 204"/>
                    <a:gd name="T13" fmla="*/ 77 h 204"/>
                    <a:gd name="T14" fmla="*/ 25 w 204"/>
                    <a:gd name="T15" fmla="*/ 31 h 204"/>
                    <a:gd name="T16" fmla="*/ 49 w 204"/>
                    <a:gd name="T17" fmla="*/ 37 h 204"/>
                    <a:gd name="T18" fmla="*/ 72 w 204"/>
                    <a:gd name="T19" fmla="*/ 6 h 204"/>
                    <a:gd name="T20" fmla="*/ 126 w 204"/>
                    <a:gd name="T21" fmla="*/ 0 h 204"/>
                    <a:gd name="T22" fmla="*/ 132 w 204"/>
                    <a:gd name="T23" fmla="*/ 24 h 204"/>
                    <a:gd name="T24" fmla="*/ 170 w 204"/>
                    <a:gd name="T25" fmla="*/ 29 h 204"/>
                    <a:gd name="T26" fmla="*/ 178 w 204"/>
                    <a:gd name="T27" fmla="*/ 31 h 204"/>
                    <a:gd name="T28" fmla="*/ 200 w 204"/>
                    <a:gd name="T29" fmla="*/ 80 h 204"/>
                    <a:gd name="T30" fmla="*/ 185 w 204"/>
                    <a:gd name="T31" fmla="*/ 102 h 204"/>
                    <a:gd name="T32" fmla="*/ 200 w 204"/>
                    <a:gd name="T33" fmla="*/ 124 h 204"/>
                    <a:gd name="T34" fmla="*/ 178 w 204"/>
                    <a:gd name="T35" fmla="*/ 174 h 204"/>
                    <a:gd name="T36" fmla="*/ 170 w 204"/>
                    <a:gd name="T37" fmla="*/ 176 h 204"/>
                    <a:gd name="T38" fmla="*/ 132 w 204"/>
                    <a:gd name="T39" fmla="*/ 181 h 204"/>
                    <a:gd name="T40" fmla="*/ 126 w 204"/>
                    <a:gd name="T41" fmla="*/ 204 h 204"/>
                    <a:gd name="T42" fmla="*/ 120 w 204"/>
                    <a:gd name="T43" fmla="*/ 192 h 204"/>
                    <a:gd name="T44" fmla="*/ 125 w 204"/>
                    <a:gd name="T45" fmla="*/ 171 h 204"/>
                    <a:gd name="T46" fmla="*/ 157 w 204"/>
                    <a:gd name="T47" fmla="*/ 155 h 204"/>
                    <a:gd name="T48" fmla="*/ 189 w 204"/>
                    <a:gd name="T49" fmla="*/ 132 h 204"/>
                    <a:gd name="T50" fmla="*/ 172 w 204"/>
                    <a:gd name="T51" fmla="*/ 118 h 204"/>
                    <a:gd name="T52" fmla="*/ 172 w 204"/>
                    <a:gd name="T53" fmla="*/ 87 h 204"/>
                    <a:gd name="T54" fmla="*/ 188 w 204"/>
                    <a:gd name="T55" fmla="*/ 73 h 204"/>
                    <a:gd name="T56" fmla="*/ 157 w 204"/>
                    <a:gd name="T57" fmla="*/ 50 h 204"/>
                    <a:gd name="T58" fmla="*/ 125 w 204"/>
                    <a:gd name="T59" fmla="*/ 34 h 204"/>
                    <a:gd name="T60" fmla="*/ 120 w 204"/>
                    <a:gd name="T61" fmla="*/ 12 h 204"/>
                    <a:gd name="T62" fmla="*/ 84 w 204"/>
                    <a:gd name="T63" fmla="*/ 28 h 204"/>
                    <a:gd name="T64" fmla="*/ 54 w 204"/>
                    <a:gd name="T65" fmla="*/ 49 h 204"/>
                    <a:gd name="T66" fmla="*/ 33 w 204"/>
                    <a:gd name="T67" fmla="*/ 42 h 204"/>
                    <a:gd name="T68" fmla="*/ 28 w 204"/>
                    <a:gd name="T69" fmla="*/ 81 h 204"/>
                    <a:gd name="T70" fmla="*/ 30 w 204"/>
                    <a:gd name="T71" fmla="*/ 102 h 204"/>
                    <a:gd name="T72" fmla="*/ 28 w 204"/>
                    <a:gd name="T73" fmla="*/ 124 h 204"/>
                    <a:gd name="T74" fmla="*/ 33 w 204"/>
                    <a:gd name="T75" fmla="*/ 163 h 204"/>
                    <a:gd name="T76" fmla="*/ 54 w 204"/>
                    <a:gd name="T77" fmla="*/ 156 h 204"/>
                    <a:gd name="T78" fmla="*/ 84 w 204"/>
                    <a:gd name="T79" fmla="*/ 1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204">
                      <a:moveTo>
                        <a:pt x="126" y="204"/>
                      </a:moveTo>
                      <a:cubicBezTo>
                        <a:pt x="78" y="204"/>
                        <a:pt x="78" y="204"/>
                        <a:pt x="78" y="204"/>
                      </a:cubicBezTo>
                      <a:cubicBezTo>
                        <a:pt x="75" y="204"/>
                        <a:pt x="72" y="202"/>
                        <a:pt x="72" y="198"/>
                      </a:cubicBezTo>
                      <a:cubicBezTo>
                        <a:pt x="72" y="181"/>
                        <a:pt x="72" y="181"/>
                        <a:pt x="72" y="181"/>
                      </a:cubicBezTo>
                      <a:cubicBezTo>
                        <a:pt x="64" y="178"/>
                        <a:pt x="56" y="174"/>
                        <a:pt x="49" y="168"/>
                      </a:cubicBezTo>
                      <a:cubicBezTo>
                        <a:pt x="33" y="176"/>
                        <a:pt x="33" y="176"/>
                        <a:pt x="33" y="176"/>
                      </a:cubicBezTo>
                      <a:cubicBezTo>
                        <a:pt x="30" y="178"/>
                        <a:pt x="27" y="177"/>
                        <a:pt x="25" y="174"/>
                      </a:cubicBezTo>
                      <a:cubicBezTo>
                        <a:pt x="1" y="133"/>
                        <a:pt x="1" y="133"/>
                        <a:pt x="1" y="133"/>
                      </a:cubicBezTo>
                      <a:cubicBezTo>
                        <a:pt x="0" y="130"/>
                        <a:pt x="0" y="126"/>
                        <a:pt x="3" y="124"/>
                      </a:cubicBezTo>
                      <a:cubicBezTo>
                        <a:pt x="19" y="116"/>
                        <a:pt x="19" y="116"/>
                        <a:pt x="19" y="116"/>
                      </a:cubicBezTo>
                      <a:cubicBezTo>
                        <a:pt x="18" y="111"/>
                        <a:pt x="18" y="107"/>
                        <a:pt x="18" y="102"/>
                      </a:cubicBezTo>
                      <a:cubicBezTo>
                        <a:pt x="18" y="98"/>
                        <a:pt x="18" y="94"/>
                        <a:pt x="19" y="89"/>
                      </a:cubicBezTo>
                      <a:cubicBezTo>
                        <a:pt x="3" y="80"/>
                        <a:pt x="3" y="80"/>
                        <a:pt x="3" y="80"/>
                      </a:cubicBezTo>
                      <a:cubicBezTo>
                        <a:pt x="2" y="80"/>
                        <a:pt x="1" y="78"/>
                        <a:pt x="1" y="77"/>
                      </a:cubicBezTo>
                      <a:cubicBezTo>
                        <a:pt x="0" y="75"/>
                        <a:pt x="0" y="74"/>
                        <a:pt x="1" y="72"/>
                      </a:cubicBezTo>
                      <a:cubicBezTo>
                        <a:pt x="25" y="31"/>
                        <a:pt x="25" y="31"/>
                        <a:pt x="25" y="31"/>
                      </a:cubicBezTo>
                      <a:cubicBezTo>
                        <a:pt x="27" y="28"/>
                        <a:pt x="31" y="27"/>
                        <a:pt x="34" y="28"/>
                      </a:cubicBezTo>
                      <a:cubicBezTo>
                        <a:pt x="49" y="37"/>
                        <a:pt x="49" y="37"/>
                        <a:pt x="49" y="37"/>
                      </a:cubicBezTo>
                      <a:cubicBezTo>
                        <a:pt x="56" y="31"/>
                        <a:pt x="64" y="27"/>
                        <a:pt x="72" y="24"/>
                      </a:cubicBezTo>
                      <a:cubicBezTo>
                        <a:pt x="72" y="6"/>
                        <a:pt x="72" y="6"/>
                        <a:pt x="72" y="6"/>
                      </a:cubicBezTo>
                      <a:cubicBezTo>
                        <a:pt x="72" y="3"/>
                        <a:pt x="75" y="0"/>
                        <a:pt x="78" y="0"/>
                      </a:cubicBezTo>
                      <a:cubicBezTo>
                        <a:pt x="126" y="0"/>
                        <a:pt x="126" y="0"/>
                        <a:pt x="126" y="0"/>
                      </a:cubicBezTo>
                      <a:cubicBezTo>
                        <a:pt x="130" y="0"/>
                        <a:pt x="132" y="3"/>
                        <a:pt x="132" y="6"/>
                      </a:cubicBezTo>
                      <a:cubicBezTo>
                        <a:pt x="132" y="24"/>
                        <a:pt x="132" y="24"/>
                        <a:pt x="132" y="24"/>
                      </a:cubicBezTo>
                      <a:cubicBezTo>
                        <a:pt x="141" y="27"/>
                        <a:pt x="148" y="32"/>
                        <a:pt x="155" y="37"/>
                      </a:cubicBezTo>
                      <a:cubicBezTo>
                        <a:pt x="170" y="29"/>
                        <a:pt x="170" y="29"/>
                        <a:pt x="170" y="29"/>
                      </a:cubicBezTo>
                      <a:cubicBezTo>
                        <a:pt x="171" y="28"/>
                        <a:pt x="173" y="27"/>
                        <a:pt x="174" y="28"/>
                      </a:cubicBezTo>
                      <a:cubicBezTo>
                        <a:pt x="176" y="28"/>
                        <a:pt x="177" y="29"/>
                        <a:pt x="178" y="31"/>
                      </a:cubicBezTo>
                      <a:cubicBezTo>
                        <a:pt x="202" y="72"/>
                        <a:pt x="202" y="72"/>
                        <a:pt x="202" y="72"/>
                      </a:cubicBezTo>
                      <a:cubicBezTo>
                        <a:pt x="203" y="75"/>
                        <a:pt x="202" y="79"/>
                        <a:pt x="200" y="80"/>
                      </a:cubicBezTo>
                      <a:cubicBezTo>
                        <a:pt x="184" y="89"/>
                        <a:pt x="184" y="89"/>
                        <a:pt x="184" y="89"/>
                      </a:cubicBezTo>
                      <a:cubicBezTo>
                        <a:pt x="185" y="94"/>
                        <a:pt x="185" y="98"/>
                        <a:pt x="185" y="102"/>
                      </a:cubicBezTo>
                      <a:cubicBezTo>
                        <a:pt x="185" y="107"/>
                        <a:pt x="185" y="111"/>
                        <a:pt x="184" y="116"/>
                      </a:cubicBezTo>
                      <a:cubicBezTo>
                        <a:pt x="200" y="124"/>
                        <a:pt x="200" y="124"/>
                        <a:pt x="200" y="124"/>
                      </a:cubicBezTo>
                      <a:cubicBezTo>
                        <a:pt x="203" y="126"/>
                        <a:pt x="204" y="130"/>
                        <a:pt x="202" y="133"/>
                      </a:cubicBezTo>
                      <a:cubicBezTo>
                        <a:pt x="178" y="174"/>
                        <a:pt x="178" y="174"/>
                        <a:pt x="178" y="174"/>
                      </a:cubicBezTo>
                      <a:cubicBezTo>
                        <a:pt x="177" y="176"/>
                        <a:pt x="176" y="177"/>
                        <a:pt x="174" y="177"/>
                      </a:cubicBezTo>
                      <a:cubicBezTo>
                        <a:pt x="173" y="177"/>
                        <a:pt x="171" y="177"/>
                        <a:pt x="170" y="176"/>
                      </a:cubicBezTo>
                      <a:cubicBezTo>
                        <a:pt x="155" y="168"/>
                        <a:pt x="155" y="168"/>
                        <a:pt x="155" y="168"/>
                      </a:cubicBezTo>
                      <a:cubicBezTo>
                        <a:pt x="148" y="173"/>
                        <a:pt x="141" y="178"/>
                        <a:pt x="132" y="181"/>
                      </a:cubicBezTo>
                      <a:cubicBezTo>
                        <a:pt x="132" y="198"/>
                        <a:pt x="132" y="198"/>
                        <a:pt x="132" y="198"/>
                      </a:cubicBezTo>
                      <a:cubicBezTo>
                        <a:pt x="132" y="202"/>
                        <a:pt x="130" y="204"/>
                        <a:pt x="126" y="204"/>
                      </a:cubicBezTo>
                      <a:close/>
                      <a:moveTo>
                        <a:pt x="84" y="192"/>
                      </a:moveTo>
                      <a:cubicBezTo>
                        <a:pt x="120" y="192"/>
                        <a:pt x="120" y="192"/>
                        <a:pt x="120" y="192"/>
                      </a:cubicBezTo>
                      <a:cubicBezTo>
                        <a:pt x="120" y="177"/>
                        <a:pt x="120" y="177"/>
                        <a:pt x="120" y="177"/>
                      </a:cubicBezTo>
                      <a:cubicBezTo>
                        <a:pt x="120" y="174"/>
                        <a:pt x="122" y="172"/>
                        <a:pt x="125" y="171"/>
                      </a:cubicBezTo>
                      <a:cubicBezTo>
                        <a:pt x="135" y="168"/>
                        <a:pt x="142" y="163"/>
                        <a:pt x="150" y="156"/>
                      </a:cubicBezTo>
                      <a:cubicBezTo>
                        <a:pt x="152" y="154"/>
                        <a:pt x="155" y="154"/>
                        <a:pt x="157" y="155"/>
                      </a:cubicBezTo>
                      <a:cubicBezTo>
                        <a:pt x="171" y="163"/>
                        <a:pt x="171" y="163"/>
                        <a:pt x="171" y="163"/>
                      </a:cubicBezTo>
                      <a:cubicBezTo>
                        <a:pt x="189" y="132"/>
                        <a:pt x="189" y="132"/>
                        <a:pt x="189" y="132"/>
                      </a:cubicBezTo>
                      <a:cubicBezTo>
                        <a:pt x="175" y="124"/>
                        <a:pt x="175" y="124"/>
                        <a:pt x="175" y="124"/>
                      </a:cubicBezTo>
                      <a:cubicBezTo>
                        <a:pt x="173" y="123"/>
                        <a:pt x="171" y="120"/>
                        <a:pt x="172" y="118"/>
                      </a:cubicBezTo>
                      <a:cubicBezTo>
                        <a:pt x="173" y="113"/>
                        <a:pt x="173" y="108"/>
                        <a:pt x="173" y="102"/>
                      </a:cubicBezTo>
                      <a:cubicBezTo>
                        <a:pt x="173" y="98"/>
                        <a:pt x="173" y="92"/>
                        <a:pt x="172" y="87"/>
                      </a:cubicBezTo>
                      <a:cubicBezTo>
                        <a:pt x="171" y="85"/>
                        <a:pt x="173" y="82"/>
                        <a:pt x="175" y="81"/>
                      </a:cubicBezTo>
                      <a:cubicBezTo>
                        <a:pt x="188" y="73"/>
                        <a:pt x="188" y="73"/>
                        <a:pt x="188" y="73"/>
                      </a:cubicBezTo>
                      <a:cubicBezTo>
                        <a:pt x="170" y="42"/>
                        <a:pt x="170" y="42"/>
                        <a:pt x="170" y="42"/>
                      </a:cubicBezTo>
                      <a:cubicBezTo>
                        <a:pt x="157" y="50"/>
                        <a:pt x="157" y="50"/>
                        <a:pt x="157" y="50"/>
                      </a:cubicBezTo>
                      <a:cubicBezTo>
                        <a:pt x="155" y="51"/>
                        <a:pt x="152" y="51"/>
                        <a:pt x="150" y="49"/>
                      </a:cubicBezTo>
                      <a:cubicBezTo>
                        <a:pt x="142" y="42"/>
                        <a:pt x="135" y="37"/>
                        <a:pt x="125" y="34"/>
                      </a:cubicBezTo>
                      <a:cubicBezTo>
                        <a:pt x="122" y="33"/>
                        <a:pt x="120" y="31"/>
                        <a:pt x="120" y="28"/>
                      </a:cubicBezTo>
                      <a:cubicBezTo>
                        <a:pt x="120" y="12"/>
                        <a:pt x="120" y="12"/>
                        <a:pt x="120" y="12"/>
                      </a:cubicBezTo>
                      <a:cubicBezTo>
                        <a:pt x="84" y="12"/>
                        <a:pt x="84" y="12"/>
                        <a:pt x="84" y="12"/>
                      </a:cubicBezTo>
                      <a:cubicBezTo>
                        <a:pt x="84" y="28"/>
                        <a:pt x="84" y="28"/>
                        <a:pt x="84" y="28"/>
                      </a:cubicBezTo>
                      <a:cubicBezTo>
                        <a:pt x="84" y="31"/>
                        <a:pt x="83" y="33"/>
                        <a:pt x="80" y="34"/>
                      </a:cubicBezTo>
                      <a:cubicBezTo>
                        <a:pt x="70" y="37"/>
                        <a:pt x="62" y="41"/>
                        <a:pt x="54" y="49"/>
                      </a:cubicBezTo>
                      <a:cubicBezTo>
                        <a:pt x="52" y="51"/>
                        <a:pt x="49" y="51"/>
                        <a:pt x="47" y="50"/>
                      </a:cubicBezTo>
                      <a:cubicBezTo>
                        <a:pt x="33" y="42"/>
                        <a:pt x="33" y="42"/>
                        <a:pt x="33" y="42"/>
                      </a:cubicBezTo>
                      <a:cubicBezTo>
                        <a:pt x="15" y="73"/>
                        <a:pt x="15" y="73"/>
                        <a:pt x="15" y="73"/>
                      </a:cubicBezTo>
                      <a:cubicBezTo>
                        <a:pt x="28" y="81"/>
                        <a:pt x="28" y="81"/>
                        <a:pt x="28" y="81"/>
                      </a:cubicBezTo>
                      <a:cubicBezTo>
                        <a:pt x="31" y="82"/>
                        <a:pt x="32" y="85"/>
                        <a:pt x="31" y="87"/>
                      </a:cubicBezTo>
                      <a:cubicBezTo>
                        <a:pt x="30" y="92"/>
                        <a:pt x="30" y="97"/>
                        <a:pt x="30" y="102"/>
                      </a:cubicBezTo>
                      <a:cubicBezTo>
                        <a:pt x="30" y="108"/>
                        <a:pt x="30" y="113"/>
                        <a:pt x="31" y="117"/>
                      </a:cubicBezTo>
                      <a:cubicBezTo>
                        <a:pt x="32" y="120"/>
                        <a:pt x="30" y="123"/>
                        <a:pt x="28" y="124"/>
                      </a:cubicBezTo>
                      <a:cubicBezTo>
                        <a:pt x="15" y="132"/>
                        <a:pt x="15" y="132"/>
                        <a:pt x="15" y="132"/>
                      </a:cubicBezTo>
                      <a:cubicBezTo>
                        <a:pt x="33" y="163"/>
                        <a:pt x="33" y="163"/>
                        <a:pt x="33" y="163"/>
                      </a:cubicBezTo>
                      <a:cubicBezTo>
                        <a:pt x="47" y="155"/>
                        <a:pt x="47" y="155"/>
                        <a:pt x="47" y="155"/>
                      </a:cubicBezTo>
                      <a:cubicBezTo>
                        <a:pt x="49" y="154"/>
                        <a:pt x="52" y="154"/>
                        <a:pt x="54" y="156"/>
                      </a:cubicBezTo>
                      <a:cubicBezTo>
                        <a:pt x="62" y="164"/>
                        <a:pt x="70" y="168"/>
                        <a:pt x="80" y="171"/>
                      </a:cubicBezTo>
                      <a:cubicBezTo>
                        <a:pt x="83" y="172"/>
                        <a:pt x="84" y="174"/>
                        <a:pt x="84" y="177"/>
                      </a:cubicBezTo>
                      <a:lnTo>
                        <a:pt x="84"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03" name="Oval 102">
            <a:extLst>
              <a:ext uri="{FF2B5EF4-FFF2-40B4-BE49-F238E27FC236}">
                <a16:creationId xmlns:a16="http://schemas.microsoft.com/office/drawing/2014/main" id="{D5F08ABD-23A5-AD0C-AAFE-374777717D92}"/>
              </a:ext>
            </a:extLst>
          </p:cNvPr>
          <p:cNvSpPr/>
          <p:nvPr/>
        </p:nvSpPr>
        <p:spPr>
          <a:xfrm>
            <a:off x="5111999" y="2404677"/>
            <a:ext cx="580172" cy="584174"/>
          </a:xfrm>
          <a:prstGeom prst="ellipse">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Content Placeholder 2">
            <a:extLst>
              <a:ext uri="{FF2B5EF4-FFF2-40B4-BE49-F238E27FC236}">
                <a16:creationId xmlns:a16="http://schemas.microsoft.com/office/drawing/2014/main" id="{2A22BD72-3903-D13F-071F-D2A16D0BA3F8}"/>
              </a:ext>
            </a:extLst>
          </p:cNvPr>
          <p:cNvSpPr txBox="1">
            <a:spLocks/>
          </p:cNvSpPr>
          <p:nvPr/>
        </p:nvSpPr>
        <p:spPr>
          <a:xfrm>
            <a:off x="5273679" y="2352703"/>
            <a:ext cx="3735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Potential to account for material that is frustrated immediately</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post offload.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78106620-E370-BE14-D71B-A02AF4D168F5}"/>
              </a:ext>
            </a:extLst>
          </p:cNvPr>
          <p:cNvSpPr txBox="1"/>
          <p:nvPr/>
        </p:nvSpPr>
        <p:spPr>
          <a:xfrm>
            <a:off x="5535562" y="1489543"/>
            <a:ext cx="3529129"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Establish a DoD network of experts to identify materiel </a:t>
            </a:r>
          </a:p>
        </p:txBody>
      </p:sp>
      <p:sp>
        <p:nvSpPr>
          <p:cNvPr id="107" name="Content Placeholder 2">
            <a:extLst>
              <a:ext uri="{FF2B5EF4-FFF2-40B4-BE49-F238E27FC236}">
                <a16:creationId xmlns:a16="http://schemas.microsoft.com/office/drawing/2014/main" id="{F8D00976-5226-1CF6-70A2-3CF470186E9B}"/>
              </a:ext>
            </a:extLst>
          </p:cNvPr>
          <p:cNvSpPr txBox="1">
            <a:spLocks/>
          </p:cNvSpPr>
          <p:nvPr/>
        </p:nvSpPr>
        <p:spPr>
          <a:xfrm>
            <a:off x="5000578" y="4239400"/>
            <a:ext cx="3735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Content Placeholder 2">
            <a:extLst>
              <a:ext uri="{FF2B5EF4-FFF2-40B4-BE49-F238E27FC236}">
                <a16:creationId xmlns:a16="http://schemas.microsoft.com/office/drawing/2014/main" id="{04E5D7F3-A395-D9DC-E513-971B9CB2B7F2}"/>
              </a:ext>
            </a:extLst>
          </p:cNvPr>
          <p:cNvSpPr txBox="1">
            <a:spLocks/>
          </p:cNvSpPr>
          <p:nvPr/>
        </p:nvSpPr>
        <p:spPr>
          <a:xfrm>
            <a:off x="4991721" y="4280480"/>
            <a:ext cx="3735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Enables trend analysis and root cause remediation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6C7D5F3E-897B-674E-5489-CA7804621A04}"/>
              </a:ext>
            </a:extLst>
          </p:cNvPr>
          <p:cNvSpPr/>
          <p:nvPr/>
        </p:nvSpPr>
        <p:spPr>
          <a:xfrm>
            <a:off x="5161240" y="3314512"/>
            <a:ext cx="580172" cy="584174"/>
          </a:xfrm>
          <a:prstGeom prst="ellipse">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descr="Research outline">
            <a:extLst>
              <a:ext uri="{FF2B5EF4-FFF2-40B4-BE49-F238E27FC236}">
                <a16:creationId xmlns:a16="http://schemas.microsoft.com/office/drawing/2014/main" id="{C363C0AE-0143-B816-F0D9-D8DBD90E1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3876" y="1505234"/>
            <a:ext cx="551212" cy="551212"/>
          </a:xfrm>
          <a:prstGeom prst="rect">
            <a:avLst/>
          </a:prstGeom>
        </p:spPr>
      </p:pic>
      <p:pic>
        <p:nvPicPr>
          <p:cNvPr id="21" name="Graphic 20" descr="Good Inventory outline">
            <a:extLst>
              <a:ext uri="{FF2B5EF4-FFF2-40B4-BE49-F238E27FC236}">
                <a16:creationId xmlns:a16="http://schemas.microsoft.com/office/drawing/2014/main" id="{2449F159-CB37-00EA-9D4F-3D3E8A868F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51628" y="2427835"/>
            <a:ext cx="518647" cy="518647"/>
          </a:xfrm>
          <a:prstGeom prst="rect">
            <a:avLst/>
          </a:prstGeom>
        </p:spPr>
      </p:pic>
      <p:pic>
        <p:nvPicPr>
          <p:cNvPr id="23" name="Graphic 22" descr="Monthly calendar outline">
            <a:extLst>
              <a:ext uri="{FF2B5EF4-FFF2-40B4-BE49-F238E27FC236}">
                <a16:creationId xmlns:a16="http://schemas.microsoft.com/office/drawing/2014/main" id="{1BF5B3E6-8924-B963-5DC1-BA8680E3F5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83946" y="3330577"/>
            <a:ext cx="539649" cy="539649"/>
          </a:xfrm>
          <a:prstGeom prst="rect">
            <a:avLst/>
          </a:prstGeom>
        </p:spPr>
      </p:pic>
      <p:pic>
        <p:nvPicPr>
          <p:cNvPr id="25" name="Graphic 24" descr="Bar graph with downward trend outline">
            <a:extLst>
              <a:ext uri="{FF2B5EF4-FFF2-40B4-BE49-F238E27FC236}">
                <a16:creationId xmlns:a16="http://schemas.microsoft.com/office/drawing/2014/main" id="{FD38A988-025D-6A71-DBC0-0AA502FA8F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70053" y="4154237"/>
            <a:ext cx="558287" cy="558287"/>
          </a:xfrm>
          <a:prstGeom prst="rect">
            <a:avLst/>
          </a:prstGeom>
        </p:spPr>
      </p:pic>
    </p:spTree>
    <p:extLst>
      <p:ext uri="{BB962C8B-B14F-4D97-AF65-F5344CB8AC3E}">
        <p14:creationId xmlns:p14="http://schemas.microsoft.com/office/powerpoint/2010/main" val="57229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607B-DEB8-4CCC-8236-A51968AE7217}"/>
              </a:ext>
            </a:extLst>
          </p:cNvPr>
          <p:cNvSpPr>
            <a:spLocks noGrp="1"/>
          </p:cNvSpPr>
          <p:nvPr>
            <p:ph type="title"/>
          </p:nvPr>
        </p:nvSpPr>
        <p:spPr>
          <a:xfrm>
            <a:off x="3841746" y="287716"/>
            <a:ext cx="5029200" cy="822960"/>
          </a:xfrm>
        </p:spPr>
        <p:txBody>
          <a:bodyPr>
            <a:normAutofit fontScale="90000"/>
          </a:bodyPr>
          <a:lstStyle/>
          <a:p>
            <a:r>
              <a:rPr lang="en-US" dirty="0"/>
              <a:t>Next Steps-Way Ahead</a:t>
            </a:r>
          </a:p>
        </p:txBody>
      </p:sp>
      <p:sp>
        <p:nvSpPr>
          <p:cNvPr id="4" name="Slide Number Placeholder 3">
            <a:extLst>
              <a:ext uri="{FF2B5EF4-FFF2-40B4-BE49-F238E27FC236}">
                <a16:creationId xmlns:a16="http://schemas.microsoft.com/office/drawing/2014/main" id="{F01CEED3-EB29-4503-8B25-B8C8889E8958}"/>
              </a:ext>
            </a:extLst>
          </p:cNvPr>
          <p:cNvSpPr>
            <a:spLocks noGrp="1"/>
          </p:cNvSpPr>
          <p:nvPr>
            <p:ph type="sldNum" sz="quarter" idx="12"/>
          </p:nvPr>
        </p:nvSpPr>
        <p:spPr>
          <a:xfrm>
            <a:off x="8686800" y="637031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2" name="Content Placeholder 2">
            <a:extLst>
              <a:ext uri="{FF2B5EF4-FFF2-40B4-BE49-F238E27FC236}">
                <a16:creationId xmlns:a16="http://schemas.microsoft.com/office/drawing/2014/main" id="{853C8A74-F99B-4C53-9F72-BAA70EE6C968}"/>
              </a:ext>
            </a:extLst>
          </p:cNvPr>
          <p:cNvSpPr txBox="1">
            <a:spLocks/>
          </p:cNvSpPr>
          <p:nvPr/>
        </p:nvSpPr>
        <p:spPr>
          <a:xfrm>
            <a:off x="6719500" y="4229039"/>
            <a:ext cx="2029741" cy="1759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4287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360045" algn="l"/>
                <a:tab pos="360680" algn="l"/>
              </a:tabLst>
              <a:defRPr/>
            </a:pPr>
            <a:endParaRPr kumimoji="0" lang="en-US" sz="2000" b="0" i="0" u="none" strike="noStrike" kern="1200" cap="none" spc="-5" normalizeH="0" baseline="0" noProof="0">
              <a:ln>
                <a:noFill/>
              </a:ln>
              <a:solidFill>
                <a:prstClr val="black"/>
              </a:solidFill>
              <a:effectLst/>
              <a:uLnTx/>
              <a:uFillTx/>
              <a:latin typeface="Calibri Light" panose="020F0302020204030204"/>
              <a:ea typeface="+mn-ea"/>
              <a:cs typeface="Arial"/>
            </a:endParaRPr>
          </a:p>
        </p:txBody>
      </p:sp>
      <p:sp>
        <p:nvSpPr>
          <p:cNvPr id="12" name="Rectangle 11">
            <a:extLst>
              <a:ext uri="{FF2B5EF4-FFF2-40B4-BE49-F238E27FC236}">
                <a16:creationId xmlns:a16="http://schemas.microsoft.com/office/drawing/2014/main" id="{4D05C743-E312-B7BF-7ADF-7EF740E32C09}"/>
              </a:ext>
            </a:extLst>
          </p:cNvPr>
          <p:cNvSpPr/>
          <p:nvPr/>
        </p:nvSpPr>
        <p:spPr>
          <a:xfrm>
            <a:off x="141236" y="5425356"/>
            <a:ext cx="8774164" cy="914400"/>
          </a:xfrm>
          <a:prstGeom prst="rect">
            <a:avLst/>
          </a:prstGeom>
          <a:solidFill>
            <a:srgbClr val="0076A3"/>
          </a:solidFill>
          <a:ln w="38100">
            <a:solidFill>
              <a:srgbClr val="007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Questions?</a:t>
            </a:r>
          </a:p>
        </p:txBody>
      </p:sp>
      <p:sp>
        <p:nvSpPr>
          <p:cNvPr id="6" name="TextBox 5">
            <a:extLst>
              <a:ext uri="{FF2B5EF4-FFF2-40B4-BE49-F238E27FC236}">
                <a16:creationId xmlns:a16="http://schemas.microsoft.com/office/drawing/2014/main" id="{16F49378-3C9C-9B2F-6C54-515FFD1C7A71}"/>
              </a:ext>
            </a:extLst>
          </p:cNvPr>
          <p:cNvSpPr txBox="1"/>
          <p:nvPr/>
        </p:nvSpPr>
        <p:spPr>
          <a:xfrm>
            <a:off x="257452" y="1402672"/>
            <a:ext cx="8676236"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Based on what we have discussed, do we have proponent level support to work together to work on solutions to the issues presented?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What we feel we need: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Policy adjustments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Logistics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Finance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Operational adjustments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Shipment Preparation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Receipt Processing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Systemic Adjustments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DLMS Compliance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Web Based App support </a:t>
            </a:r>
          </a:p>
        </p:txBody>
      </p:sp>
    </p:spTree>
    <p:extLst>
      <p:ext uri="{BB962C8B-B14F-4D97-AF65-F5344CB8AC3E}">
        <p14:creationId xmlns:p14="http://schemas.microsoft.com/office/powerpoint/2010/main" val="176773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607B-DEB8-4CCC-8236-A51968AE7217}"/>
              </a:ext>
            </a:extLst>
          </p:cNvPr>
          <p:cNvSpPr>
            <a:spLocks noGrp="1"/>
          </p:cNvSpPr>
          <p:nvPr>
            <p:ph type="title"/>
          </p:nvPr>
        </p:nvSpPr>
        <p:spPr>
          <a:xfrm>
            <a:off x="3841746" y="287716"/>
            <a:ext cx="5029200" cy="822960"/>
          </a:xfrm>
        </p:spPr>
        <p:txBody>
          <a:bodyPr>
            <a:normAutofit/>
          </a:bodyPr>
          <a:lstStyle/>
          <a:p>
            <a:r>
              <a:rPr lang="en-US" dirty="0"/>
              <a:t>Wrap up</a:t>
            </a:r>
          </a:p>
        </p:txBody>
      </p:sp>
      <p:sp>
        <p:nvSpPr>
          <p:cNvPr id="4" name="Slide Number Placeholder 3">
            <a:extLst>
              <a:ext uri="{FF2B5EF4-FFF2-40B4-BE49-F238E27FC236}">
                <a16:creationId xmlns:a16="http://schemas.microsoft.com/office/drawing/2014/main" id="{F01CEED3-EB29-4503-8B25-B8C8889E8958}"/>
              </a:ext>
            </a:extLst>
          </p:cNvPr>
          <p:cNvSpPr>
            <a:spLocks noGrp="1"/>
          </p:cNvSpPr>
          <p:nvPr>
            <p:ph type="sldNum" sz="quarter" idx="12"/>
          </p:nvPr>
        </p:nvSpPr>
        <p:spPr>
          <a:xfrm>
            <a:off x="8686800" y="637031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2" name="Content Placeholder 2">
            <a:extLst>
              <a:ext uri="{FF2B5EF4-FFF2-40B4-BE49-F238E27FC236}">
                <a16:creationId xmlns:a16="http://schemas.microsoft.com/office/drawing/2014/main" id="{853C8A74-F99B-4C53-9F72-BAA70EE6C968}"/>
              </a:ext>
            </a:extLst>
          </p:cNvPr>
          <p:cNvSpPr txBox="1">
            <a:spLocks/>
          </p:cNvSpPr>
          <p:nvPr/>
        </p:nvSpPr>
        <p:spPr>
          <a:xfrm>
            <a:off x="6719500" y="4229039"/>
            <a:ext cx="2029741" cy="1759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4287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360045" algn="l"/>
                <a:tab pos="360680" algn="l"/>
              </a:tabLst>
              <a:defRPr/>
            </a:pPr>
            <a:endParaRPr kumimoji="0" lang="en-US" sz="2000" b="0" i="0" u="none" strike="noStrike" kern="1200" cap="none" spc="-5" normalizeH="0" baseline="0" noProof="0">
              <a:ln>
                <a:noFill/>
              </a:ln>
              <a:solidFill>
                <a:prstClr val="black"/>
              </a:solidFill>
              <a:effectLst/>
              <a:uLnTx/>
              <a:uFillTx/>
              <a:latin typeface="Calibri Light" panose="020F0302020204030204"/>
              <a:ea typeface="+mn-ea"/>
              <a:cs typeface="Arial"/>
            </a:endParaRPr>
          </a:p>
        </p:txBody>
      </p:sp>
      <p:sp>
        <p:nvSpPr>
          <p:cNvPr id="12" name="Rectangle 11">
            <a:extLst>
              <a:ext uri="{FF2B5EF4-FFF2-40B4-BE49-F238E27FC236}">
                <a16:creationId xmlns:a16="http://schemas.microsoft.com/office/drawing/2014/main" id="{4D05C743-E312-B7BF-7ADF-7EF740E32C09}"/>
              </a:ext>
            </a:extLst>
          </p:cNvPr>
          <p:cNvSpPr/>
          <p:nvPr/>
        </p:nvSpPr>
        <p:spPr>
          <a:xfrm>
            <a:off x="141236" y="5425356"/>
            <a:ext cx="8774164" cy="914400"/>
          </a:xfrm>
          <a:prstGeom prst="rect">
            <a:avLst/>
          </a:prstGeom>
          <a:solidFill>
            <a:srgbClr val="0076A3"/>
          </a:solidFill>
          <a:ln w="38100">
            <a:solidFill>
              <a:srgbClr val="007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Questions?</a:t>
            </a:r>
          </a:p>
        </p:txBody>
      </p:sp>
      <p:sp>
        <p:nvSpPr>
          <p:cNvPr id="6" name="TextBox 5">
            <a:extLst>
              <a:ext uri="{FF2B5EF4-FFF2-40B4-BE49-F238E27FC236}">
                <a16:creationId xmlns:a16="http://schemas.microsoft.com/office/drawing/2014/main" id="{16F49378-3C9C-9B2F-6C54-515FFD1C7A71}"/>
              </a:ext>
            </a:extLst>
          </p:cNvPr>
          <p:cNvSpPr txBox="1"/>
          <p:nvPr/>
        </p:nvSpPr>
        <p:spPr>
          <a:xfrm>
            <a:off x="257452" y="1402672"/>
            <a:ext cx="8676236"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Thank you all for giving me the opportunity to present this concept for your consideration.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Hopefully, I have at a minimum, gained your agencies interest, as this single process known as Shipment Preparation is essential to our operations moving forward in the DoD Audit world we live in today.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 together can we reap the benefits of this, we see the benefits by far outweigh the level of effort to incorporate the process into our standard business models.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Without a unified commitment, we are destined to remain as we are, vulnerable to failures, which will eventually result in greater costs to the agencies than acting now.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Warfighter Always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6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A034-8790-47DB-B313-2AB7FC923CBE}"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p:cNvSpPr>
            <a:spLocks noGrp="1"/>
          </p:cNvSpPr>
          <p:nvPr>
            <p:ph type="ctrTitle"/>
          </p:nvPr>
        </p:nvSpPr>
        <p:spPr>
          <a:xfrm>
            <a:off x="182880" y="3657600"/>
            <a:ext cx="4389120" cy="1097280"/>
          </a:xfrm>
        </p:spPr>
        <p:txBody>
          <a:bodyPr>
            <a:normAutofit fontScale="90000"/>
          </a:bodyPr>
          <a:lstStyle/>
          <a:p>
            <a:br>
              <a:rPr lang="en-US">
                <a:solidFill>
                  <a:srgbClr val="002060"/>
                </a:solidFill>
                <a:cs typeface="Arial"/>
              </a:rPr>
            </a:br>
            <a:r>
              <a:rPr lang="en-US">
                <a:solidFill>
                  <a:srgbClr val="002060"/>
                </a:solidFill>
              </a:rPr>
              <a:t>Returns of Materials Related to Constructed Document Numbers</a:t>
            </a:r>
          </a:p>
        </p:txBody>
      </p:sp>
      <p:sp>
        <p:nvSpPr>
          <p:cNvPr id="6" name="Subtitle 2"/>
          <p:cNvSpPr>
            <a:spLocks noGrp="1"/>
          </p:cNvSpPr>
          <p:nvPr>
            <p:ph type="subTitle" idx="1"/>
          </p:nvPr>
        </p:nvSpPr>
        <p:spPr>
          <a:xfrm>
            <a:off x="111885" y="5053054"/>
            <a:ext cx="4543499" cy="1097280"/>
          </a:xfrm>
        </p:spPr>
        <p:txBody>
          <a:bodyPr>
            <a:normAutofit/>
          </a:bodyPr>
          <a:lstStyle/>
          <a:p>
            <a:r>
              <a:rPr lang="en-US">
                <a:solidFill>
                  <a:srgbClr val="002060"/>
                </a:solidFill>
              </a:rPr>
              <a:t>Steve Nace, Sub-Process Owner, DLA Product Quality Deficiency Reporting</a:t>
            </a:r>
          </a:p>
          <a:p>
            <a:r>
              <a:rPr lang="en-US">
                <a:solidFill>
                  <a:srgbClr val="002060"/>
                </a:solidFill>
              </a:rPr>
              <a:t>November 15, 2022</a:t>
            </a:r>
          </a:p>
        </p:txBody>
      </p:sp>
    </p:spTree>
    <p:extLst>
      <p:ext uri="{BB962C8B-B14F-4D97-AF65-F5344CB8AC3E}">
        <p14:creationId xmlns:p14="http://schemas.microsoft.com/office/powerpoint/2010/main" val="1627431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E74CB-24D7-15CC-8249-FF4A94F40383}"/>
              </a:ext>
            </a:extLst>
          </p:cNvPr>
          <p:cNvSpPr txBox="1"/>
          <p:nvPr/>
        </p:nvSpPr>
        <p:spPr>
          <a:xfrm>
            <a:off x="457200" y="3514868"/>
            <a:ext cx="2495210" cy="2776908"/>
          </a:xfrm>
          <a:prstGeom prst="rect">
            <a:avLst/>
          </a:prstGeom>
          <a:solidFill>
            <a:schemeClr val="bg2"/>
          </a:solidFill>
          <a:ln w="38100">
            <a:solidFill>
              <a:srgbClr val="CBAE62"/>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8FB1073C-3848-F765-C11D-46DABFBA143E}"/>
              </a:ext>
            </a:extLst>
          </p:cNvPr>
          <p:cNvSpPr/>
          <p:nvPr/>
        </p:nvSpPr>
        <p:spPr>
          <a:xfrm>
            <a:off x="6191590" y="3514868"/>
            <a:ext cx="2495210" cy="2776908"/>
          </a:xfrm>
          <a:prstGeom prst="rect">
            <a:avLst/>
          </a:prstGeom>
          <a:solidFill>
            <a:schemeClr val="bg2"/>
          </a:solidFill>
          <a:ln w="38100">
            <a:solidFill>
              <a:srgbClr val="CBAE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Rectangle 52">
            <a:extLst>
              <a:ext uri="{FF2B5EF4-FFF2-40B4-BE49-F238E27FC236}">
                <a16:creationId xmlns:a16="http://schemas.microsoft.com/office/drawing/2014/main" id="{AAAA386F-A384-D4DD-6788-3BC911E6E6F3}"/>
              </a:ext>
            </a:extLst>
          </p:cNvPr>
          <p:cNvSpPr/>
          <p:nvPr/>
        </p:nvSpPr>
        <p:spPr>
          <a:xfrm>
            <a:off x="3324395" y="3514868"/>
            <a:ext cx="2495210" cy="2776908"/>
          </a:xfrm>
          <a:prstGeom prst="rect">
            <a:avLst/>
          </a:prstGeom>
          <a:solidFill>
            <a:schemeClr val="bg2"/>
          </a:solidFill>
          <a:ln w="38100">
            <a:solidFill>
              <a:srgbClr val="CBAE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168A0B2-E2C7-1551-610A-B14D9C7E81A3}"/>
              </a:ext>
            </a:extLst>
          </p:cNvPr>
          <p:cNvSpPr>
            <a:spLocks noGrp="1"/>
          </p:cNvSpPr>
          <p:nvPr>
            <p:ph type="title"/>
          </p:nvPr>
        </p:nvSpPr>
        <p:spPr/>
        <p:txBody>
          <a:bodyPr/>
          <a:lstStyle/>
          <a:p>
            <a:r>
              <a:rPr lang="en-US"/>
              <a:t>Background</a:t>
            </a:r>
          </a:p>
        </p:txBody>
      </p:sp>
      <p:sp>
        <p:nvSpPr>
          <p:cNvPr id="4" name="Slide Number Placeholder 3">
            <a:extLst>
              <a:ext uri="{FF2B5EF4-FFF2-40B4-BE49-F238E27FC236}">
                <a16:creationId xmlns:a16="http://schemas.microsoft.com/office/drawing/2014/main" id="{AD1AF018-8CB3-31A3-BFE5-574007B48B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00633CA2-0506-574B-E309-7098800EF38A}"/>
              </a:ext>
            </a:extLst>
          </p:cNvPr>
          <p:cNvSpPr>
            <a:spLocks noGrp="1"/>
          </p:cNvSpPr>
          <p:nvPr>
            <p:ph type="body" sz="quarter" idx="13"/>
          </p:nvPr>
        </p:nvSpPr>
        <p:spPr/>
        <p:txBody>
          <a:bodyPr/>
          <a:lstStyle/>
          <a:p>
            <a:r>
              <a:rPr lang="en-US"/>
              <a:t>Briefer:  Steve Nace</a:t>
            </a:r>
          </a:p>
          <a:p>
            <a:r>
              <a:rPr lang="en-US"/>
              <a:t>DoD Component: DLA Logistics Operations</a:t>
            </a:r>
          </a:p>
        </p:txBody>
      </p:sp>
      <p:sp>
        <p:nvSpPr>
          <p:cNvPr id="6" name="Rectangle 5">
            <a:extLst>
              <a:ext uri="{FF2B5EF4-FFF2-40B4-BE49-F238E27FC236}">
                <a16:creationId xmlns:a16="http://schemas.microsoft.com/office/drawing/2014/main" id="{A9B63B6D-4488-B68B-6591-6B73028863AD}"/>
              </a:ext>
            </a:extLst>
          </p:cNvPr>
          <p:cNvSpPr/>
          <p:nvPr/>
        </p:nvSpPr>
        <p:spPr>
          <a:xfrm>
            <a:off x="457200" y="1371599"/>
            <a:ext cx="8229600" cy="822961"/>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ADC 1411 removed the ability to provide credit/materiel replacement when referencing a constructed document number.  </a:t>
            </a:r>
          </a:p>
        </p:txBody>
      </p:sp>
      <p:sp>
        <p:nvSpPr>
          <p:cNvPr id="10" name="Rectangle 9">
            <a:extLst>
              <a:ext uri="{FF2B5EF4-FFF2-40B4-BE49-F238E27FC236}">
                <a16:creationId xmlns:a16="http://schemas.microsoft.com/office/drawing/2014/main" id="{47C3AC75-1BCE-3F07-49A0-4CE586EA54A3}"/>
              </a:ext>
            </a:extLst>
          </p:cNvPr>
          <p:cNvSpPr/>
          <p:nvPr/>
        </p:nvSpPr>
        <p:spPr>
          <a:xfrm>
            <a:off x="457200" y="2194560"/>
            <a:ext cx="8229600" cy="652821"/>
          </a:xfrm>
          <a:prstGeom prst="rect">
            <a:avLst/>
          </a:prstGeom>
          <a:solidFill>
            <a:srgbClr val="CBA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Since ADC 1411 Implementation, there have been increased requests to return materiel upon completion of quality related investigations </a:t>
            </a:r>
          </a:p>
        </p:txBody>
      </p:sp>
      <p:pic>
        <p:nvPicPr>
          <p:cNvPr id="45" name="Content Placeholder 44" descr="Continuous Improvement with solid fill">
            <a:extLst>
              <a:ext uri="{FF2B5EF4-FFF2-40B4-BE49-F238E27FC236}">
                <a16:creationId xmlns:a16="http://schemas.microsoft.com/office/drawing/2014/main" id="{C3AFDDCB-63CF-2848-387B-AAB543144B9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450" y="3599255"/>
            <a:ext cx="1990709" cy="1990709"/>
          </a:xfrm>
        </p:spPr>
      </p:pic>
      <p:pic>
        <p:nvPicPr>
          <p:cNvPr id="47" name="Graphic 46" descr="Truck with solid fill">
            <a:extLst>
              <a:ext uri="{FF2B5EF4-FFF2-40B4-BE49-F238E27FC236}">
                <a16:creationId xmlns:a16="http://schemas.microsoft.com/office/drawing/2014/main" id="{277BEB01-9EFF-B390-C419-EACB7C68EC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9079" y="4023360"/>
            <a:ext cx="1142501" cy="1142501"/>
          </a:xfrm>
          <a:prstGeom prst="rect">
            <a:avLst/>
          </a:prstGeom>
        </p:spPr>
      </p:pic>
      <p:pic>
        <p:nvPicPr>
          <p:cNvPr id="51" name="Graphic 50" descr="Recycle with solid fill">
            <a:extLst>
              <a:ext uri="{FF2B5EF4-FFF2-40B4-BE49-F238E27FC236}">
                <a16:creationId xmlns:a16="http://schemas.microsoft.com/office/drawing/2014/main" id="{12997165-BB4C-1D67-A1DA-EECAD2B3D8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67944" y="4023360"/>
            <a:ext cx="1142501" cy="1142501"/>
          </a:xfrm>
          <a:prstGeom prst="rect">
            <a:avLst/>
          </a:prstGeom>
        </p:spPr>
      </p:pic>
      <p:sp>
        <p:nvSpPr>
          <p:cNvPr id="7" name="Rectangle 6">
            <a:extLst>
              <a:ext uri="{FF2B5EF4-FFF2-40B4-BE49-F238E27FC236}">
                <a16:creationId xmlns:a16="http://schemas.microsoft.com/office/drawing/2014/main" id="{50F1CAFC-B720-927D-DFC0-96DDB986CE5C}"/>
              </a:ext>
            </a:extLst>
          </p:cNvPr>
          <p:cNvSpPr/>
          <p:nvPr/>
        </p:nvSpPr>
        <p:spPr>
          <a:xfrm>
            <a:off x="457200" y="2847381"/>
            <a:ext cx="8229600" cy="495751"/>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Arial" panose="020B0604020202020204"/>
                <a:ea typeface="+mn-ea"/>
                <a:cs typeface="+mn-cs"/>
              </a:rPr>
              <a:t>Increased requests prompted questions on three focus areas</a:t>
            </a:r>
          </a:p>
        </p:txBody>
      </p:sp>
      <p:sp>
        <p:nvSpPr>
          <p:cNvPr id="8" name="TextBox 7">
            <a:extLst>
              <a:ext uri="{FF2B5EF4-FFF2-40B4-BE49-F238E27FC236}">
                <a16:creationId xmlns:a16="http://schemas.microsoft.com/office/drawing/2014/main" id="{5D79A1D3-8B0B-7631-7FFA-35B81B9C5378}"/>
              </a:ext>
            </a:extLst>
          </p:cNvPr>
          <p:cNvSpPr txBox="1"/>
          <p:nvPr/>
        </p:nvSpPr>
        <p:spPr>
          <a:xfrm>
            <a:off x="614559" y="5486400"/>
            <a:ext cx="218049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prstClr val="black"/>
                </a:solidFill>
                <a:effectLst/>
                <a:uLnTx/>
                <a:uFillTx/>
                <a:latin typeface="Arial" panose="020B0604020202020204"/>
                <a:ea typeface="+mn-ea"/>
                <a:cs typeface="+mn-cs"/>
              </a:rPr>
              <a:t>Materiel Return Request</a:t>
            </a:r>
          </a:p>
        </p:txBody>
      </p:sp>
      <p:sp>
        <p:nvSpPr>
          <p:cNvPr id="9" name="TextBox 8">
            <a:extLst>
              <a:ext uri="{FF2B5EF4-FFF2-40B4-BE49-F238E27FC236}">
                <a16:creationId xmlns:a16="http://schemas.microsoft.com/office/drawing/2014/main" id="{D591D770-E564-8E9F-97B7-DF9C980E9BDF}"/>
              </a:ext>
            </a:extLst>
          </p:cNvPr>
          <p:cNvSpPr txBox="1"/>
          <p:nvPr/>
        </p:nvSpPr>
        <p:spPr>
          <a:xfrm>
            <a:off x="3436034" y="5485543"/>
            <a:ext cx="218049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prstClr val="black"/>
                </a:solidFill>
                <a:effectLst/>
                <a:uLnTx/>
                <a:uFillTx/>
                <a:latin typeface="Arial" panose="020B0604020202020204"/>
                <a:ea typeface="+mn-ea"/>
                <a:cs typeface="+mn-cs"/>
              </a:rPr>
              <a:t>Transportation Cost Responsibility </a:t>
            </a:r>
          </a:p>
        </p:txBody>
      </p:sp>
      <p:sp>
        <p:nvSpPr>
          <p:cNvPr id="11" name="TextBox 10">
            <a:extLst>
              <a:ext uri="{FF2B5EF4-FFF2-40B4-BE49-F238E27FC236}">
                <a16:creationId xmlns:a16="http://schemas.microsoft.com/office/drawing/2014/main" id="{FECABB97-C6C5-D3B8-0C73-C4D4EB25E27C}"/>
              </a:ext>
            </a:extLst>
          </p:cNvPr>
          <p:cNvSpPr txBox="1"/>
          <p:nvPr/>
        </p:nvSpPr>
        <p:spPr>
          <a:xfrm>
            <a:off x="6348949" y="5486400"/>
            <a:ext cx="218049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prstClr val="black"/>
                </a:solidFill>
                <a:effectLst/>
                <a:uLnTx/>
                <a:uFillTx/>
                <a:latin typeface="Arial" panose="020B0604020202020204"/>
                <a:ea typeface="+mn-ea"/>
                <a:cs typeface="+mn-cs"/>
              </a:rPr>
              <a:t>Disposal Cost Responsibility</a:t>
            </a:r>
          </a:p>
        </p:txBody>
      </p:sp>
    </p:spTree>
    <p:extLst>
      <p:ext uri="{BB962C8B-B14F-4D97-AF65-F5344CB8AC3E}">
        <p14:creationId xmlns:p14="http://schemas.microsoft.com/office/powerpoint/2010/main" val="346229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0B20-13F4-2C7E-845F-FD7C0A7B3ED7}"/>
              </a:ext>
            </a:extLst>
          </p:cNvPr>
          <p:cNvSpPr>
            <a:spLocks noGrp="1"/>
          </p:cNvSpPr>
          <p:nvPr>
            <p:ph idx="1"/>
          </p:nvPr>
        </p:nvSpPr>
        <p:spPr>
          <a:solidFill>
            <a:srgbClr val="0076A3"/>
          </a:solidFill>
        </p:spPr>
        <p:txBody>
          <a:bodyPr/>
          <a:lstStyle/>
          <a:p>
            <a:pPr marL="0" indent="0" algn="ctr">
              <a:buNone/>
            </a:pPr>
            <a:endParaRPr lang="en-US" b="1"/>
          </a:p>
          <a:p>
            <a:pPr marL="0" indent="0" algn="ctr">
              <a:buNone/>
            </a:pPr>
            <a:endParaRPr lang="en-US" b="1"/>
          </a:p>
          <a:p>
            <a:pPr marL="0" indent="0" algn="ctr">
              <a:buNone/>
            </a:pPr>
            <a:endParaRPr lang="en-US" b="1"/>
          </a:p>
          <a:p>
            <a:pPr marL="0" indent="0" algn="ctr">
              <a:buNone/>
            </a:pPr>
            <a:r>
              <a:rPr lang="en-US" sz="2400" b="1" u="sng">
                <a:solidFill>
                  <a:schemeClr val="bg1"/>
                </a:solidFill>
              </a:rPr>
              <a:t>Questions #1</a:t>
            </a:r>
          </a:p>
          <a:p>
            <a:pPr marL="0" indent="0" algn="ctr">
              <a:buNone/>
            </a:pPr>
            <a:r>
              <a:rPr lang="en-US" sz="2400" b="1">
                <a:solidFill>
                  <a:schemeClr val="bg1"/>
                </a:solidFill>
              </a:rPr>
              <a:t>Should we include a change that requires the originator of a SDR or PQDR to inform the action activity of whether they want the material returned upon completion of the investigation? </a:t>
            </a:r>
          </a:p>
          <a:p>
            <a:pPr marL="0" indent="0" algn="ctr">
              <a:buNone/>
            </a:pPr>
            <a:endParaRPr lang="en-US" b="1"/>
          </a:p>
        </p:txBody>
      </p:sp>
      <p:sp>
        <p:nvSpPr>
          <p:cNvPr id="4" name="Slide Number Placeholder 3">
            <a:extLst>
              <a:ext uri="{FF2B5EF4-FFF2-40B4-BE49-F238E27FC236}">
                <a16:creationId xmlns:a16="http://schemas.microsoft.com/office/drawing/2014/main" id="{51235033-3F11-8304-D653-D35F51D346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A4BA8CCC-B104-7A9F-8F08-BBFAA0A4D157}"/>
              </a:ext>
            </a:extLst>
          </p:cNvPr>
          <p:cNvSpPr>
            <a:spLocks noGrp="1"/>
          </p:cNvSpPr>
          <p:nvPr>
            <p:ph type="body" sz="quarter" idx="13"/>
          </p:nvPr>
        </p:nvSpPr>
        <p:spPr/>
        <p:txBody>
          <a:bodyPr>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Briefer:  Steve Nace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DoD Component: DLA Logistics Operations</a:t>
            </a:r>
          </a:p>
          <a:p>
            <a:endParaRPr lang="en-US"/>
          </a:p>
        </p:txBody>
      </p:sp>
    </p:spTree>
    <p:extLst>
      <p:ext uri="{BB962C8B-B14F-4D97-AF65-F5344CB8AC3E}">
        <p14:creationId xmlns:p14="http://schemas.microsoft.com/office/powerpoint/2010/main" val="3934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D87E-E8FE-6688-58DD-579E7118B5F3}"/>
              </a:ext>
            </a:extLst>
          </p:cNvPr>
          <p:cNvSpPr>
            <a:spLocks noGrp="1"/>
          </p:cNvSpPr>
          <p:nvPr>
            <p:ph type="title"/>
          </p:nvPr>
        </p:nvSpPr>
        <p:spPr/>
        <p:txBody>
          <a:bodyPr/>
          <a:lstStyle/>
          <a:p>
            <a:r>
              <a:rPr lang="en-US"/>
              <a:t>Component Responses to Question #1</a:t>
            </a:r>
          </a:p>
        </p:txBody>
      </p:sp>
      <p:sp>
        <p:nvSpPr>
          <p:cNvPr id="3" name="Rectangle 2">
            <a:extLst>
              <a:ext uri="{FF2B5EF4-FFF2-40B4-BE49-F238E27FC236}">
                <a16:creationId xmlns:a16="http://schemas.microsoft.com/office/drawing/2014/main" id="{1ED2A329-59D2-714E-71EF-F13777226696}"/>
              </a:ext>
            </a:extLst>
          </p:cNvPr>
          <p:cNvSpPr/>
          <p:nvPr/>
        </p:nvSpPr>
        <p:spPr>
          <a:xfrm>
            <a:off x="0" y="1081897"/>
            <a:ext cx="9144000" cy="539971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2" name="Content Placeholder 11">
            <a:extLst>
              <a:ext uri="{FF2B5EF4-FFF2-40B4-BE49-F238E27FC236}">
                <a16:creationId xmlns:a16="http://schemas.microsoft.com/office/drawing/2014/main" id="{A2D7A566-40CD-39D0-9799-139839F34E54}"/>
              </a:ext>
            </a:extLst>
          </p:cNvPr>
          <p:cNvGraphicFramePr>
            <a:graphicFrameLocks noGrp="1"/>
          </p:cNvGraphicFramePr>
          <p:nvPr>
            <p:ph idx="1"/>
          </p:nvPr>
        </p:nvGraphicFramePr>
        <p:xfrm>
          <a:off x="457200" y="1188720"/>
          <a:ext cx="8229600" cy="5214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3C31B3-FDCE-1A6F-F991-5D4F50D558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CF965CD0-FA84-372A-9FEF-2A8855DDAD27}"/>
              </a:ext>
            </a:extLst>
          </p:cNvPr>
          <p:cNvSpPr>
            <a:spLocks noGrp="1"/>
          </p:cNvSpPr>
          <p:nvPr>
            <p:ph type="body" sz="quarter" idx="13"/>
          </p:nvPr>
        </p:nvSpPr>
        <p:spPr/>
        <p:txBody>
          <a:bodyPr>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Briefer:  Steve Nace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DoD Component: DLA Logistics Operations</a:t>
            </a:r>
          </a:p>
          <a:p>
            <a:endParaRPr lang="en-US"/>
          </a:p>
        </p:txBody>
      </p:sp>
    </p:spTree>
    <p:extLst>
      <p:ext uri="{BB962C8B-B14F-4D97-AF65-F5344CB8AC3E}">
        <p14:creationId xmlns:p14="http://schemas.microsoft.com/office/powerpoint/2010/main" val="333281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0B20-13F4-2C7E-845F-FD7C0A7B3ED7}"/>
              </a:ext>
            </a:extLst>
          </p:cNvPr>
          <p:cNvSpPr>
            <a:spLocks noGrp="1"/>
          </p:cNvSpPr>
          <p:nvPr>
            <p:ph idx="1"/>
          </p:nvPr>
        </p:nvSpPr>
        <p:spPr>
          <a:solidFill>
            <a:srgbClr val="0076A3"/>
          </a:solidFill>
        </p:spPr>
        <p:txBody>
          <a:bodyPr/>
          <a:lstStyle/>
          <a:p>
            <a:pPr marL="0" lvl="0" indent="0" algn="ctr">
              <a:buNone/>
            </a:pPr>
            <a:endParaRPr lang="en-US" sz="2400" b="1">
              <a:solidFill>
                <a:srgbClr val="CBAE62"/>
              </a:solidFill>
            </a:endParaRPr>
          </a:p>
          <a:p>
            <a:pPr marL="0" lvl="0" indent="0" algn="ctr">
              <a:buNone/>
            </a:pPr>
            <a:endParaRPr lang="en-US" b="1">
              <a:solidFill>
                <a:srgbClr val="CBAE62"/>
              </a:solidFill>
            </a:endParaRPr>
          </a:p>
          <a:p>
            <a:pPr marL="0" lvl="0" indent="0" algn="ctr">
              <a:buNone/>
            </a:pPr>
            <a:endParaRPr lang="en-US" sz="2400" b="1">
              <a:solidFill>
                <a:srgbClr val="CBAE62"/>
              </a:solidFill>
            </a:endParaRPr>
          </a:p>
          <a:p>
            <a:pPr marL="0" lvl="0" indent="0" algn="ctr">
              <a:buNone/>
            </a:pPr>
            <a:endParaRPr lang="en-US" b="1">
              <a:solidFill>
                <a:srgbClr val="CBAE62"/>
              </a:solidFill>
            </a:endParaRPr>
          </a:p>
          <a:p>
            <a:pPr marL="0" lvl="0" indent="0" algn="ctr">
              <a:buNone/>
            </a:pPr>
            <a:r>
              <a:rPr lang="en-US" sz="2400" b="1" u="sng">
                <a:solidFill>
                  <a:schemeClr val="bg1"/>
                </a:solidFill>
              </a:rPr>
              <a:t>Question #2</a:t>
            </a:r>
          </a:p>
          <a:p>
            <a:pPr marL="0" lvl="0" indent="0" algn="ctr">
              <a:buNone/>
            </a:pPr>
            <a:r>
              <a:rPr lang="en-US" sz="2400" b="1">
                <a:solidFill>
                  <a:schemeClr val="bg1"/>
                </a:solidFill>
              </a:rPr>
              <a:t> Who should be responsible to pay for return shipping? </a:t>
            </a:r>
          </a:p>
        </p:txBody>
      </p:sp>
      <p:sp>
        <p:nvSpPr>
          <p:cNvPr id="4" name="Slide Number Placeholder 3">
            <a:extLst>
              <a:ext uri="{FF2B5EF4-FFF2-40B4-BE49-F238E27FC236}">
                <a16:creationId xmlns:a16="http://schemas.microsoft.com/office/drawing/2014/main" id="{51235033-3F11-8304-D653-D35F51D346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A4BA8CCC-B104-7A9F-8F08-BBFAA0A4D157}"/>
              </a:ext>
            </a:extLst>
          </p:cNvPr>
          <p:cNvSpPr>
            <a:spLocks noGrp="1"/>
          </p:cNvSpPr>
          <p:nvPr>
            <p:ph type="body" sz="quarter" idx="13"/>
          </p:nvPr>
        </p:nvSpPr>
        <p:spPr/>
        <p:txBody>
          <a:bodyPr/>
          <a:lstStyle/>
          <a:p>
            <a:r>
              <a:rPr lang="en-US"/>
              <a:t>Briefer:  Steve Nace</a:t>
            </a:r>
          </a:p>
          <a:p>
            <a:r>
              <a:rPr lang="en-US"/>
              <a:t>DoD Component: DLA Logistics Operations</a:t>
            </a:r>
          </a:p>
        </p:txBody>
      </p:sp>
    </p:spTree>
    <p:extLst>
      <p:ext uri="{BB962C8B-B14F-4D97-AF65-F5344CB8AC3E}">
        <p14:creationId xmlns:p14="http://schemas.microsoft.com/office/powerpoint/2010/main" val="2702802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D87E-E8FE-6688-58DD-579E7118B5F3}"/>
              </a:ext>
            </a:extLst>
          </p:cNvPr>
          <p:cNvSpPr>
            <a:spLocks noGrp="1"/>
          </p:cNvSpPr>
          <p:nvPr>
            <p:ph type="title"/>
          </p:nvPr>
        </p:nvSpPr>
        <p:spPr/>
        <p:txBody>
          <a:bodyPr/>
          <a:lstStyle/>
          <a:p>
            <a:r>
              <a:rPr lang="en-US"/>
              <a:t>Component Responses to Question #2</a:t>
            </a:r>
          </a:p>
        </p:txBody>
      </p:sp>
      <p:sp>
        <p:nvSpPr>
          <p:cNvPr id="3" name="Rectangle 2">
            <a:extLst>
              <a:ext uri="{FF2B5EF4-FFF2-40B4-BE49-F238E27FC236}">
                <a16:creationId xmlns:a16="http://schemas.microsoft.com/office/drawing/2014/main" id="{1ED2A329-59D2-714E-71EF-F13777226696}"/>
              </a:ext>
            </a:extLst>
          </p:cNvPr>
          <p:cNvSpPr/>
          <p:nvPr/>
        </p:nvSpPr>
        <p:spPr>
          <a:xfrm>
            <a:off x="0" y="1092530"/>
            <a:ext cx="9144000" cy="539971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2" name="Content Placeholder 11">
            <a:extLst>
              <a:ext uri="{FF2B5EF4-FFF2-40B4-BE49-F238E27FC236}">
                <a16:creationId xmlns:a16="http://schemas.microsoft.com/office/drawing/2014/main" id="{A2D7A566-40CD-39D0-9799-139839F34E54}"/>
              </a:ext>
            </a:extLst>
          </p:cNvPr>
          <p:cNvGraphicFramePr>
            <a:graphicFrameLocks noGrp="1"/>
          </p:cNvGraphicFramePr>
          <p:nvPr>
            <p:ph idx="1"/>
          </p:nvPr>
        </p:nvGraphicFramePr>
        <p:xfrm>
          <a:off x="457200" y="1188720"/>
          <a:ext cx="8229600" cy="5214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3C31B3-FDCE-1A6F-F991-5D4F50D558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D09792E3-C2F7-860F-C36D-45E58B38D096}"/>
              </a:ext>
            </a:extLst>
          </p:cNvPr>
          <p:cNvSpPr>
            <a:spLocks noGrp="1"/>
          </p:cNvSpPr>
          <p:nvPr>
            <p:ph type="body" sz="quarter" idx="13"/>
          </p:nvPr>
        </p:nvSpPr>
        <p:spPr/>
        <p:txBody>
          <a:bodyPr/>
          <a:lstStyle/>
          <a:p>
            <a:r>
              <a:rPr lang="en-US"/>
              <a:t>Briefer:  Steve Nace</a:t>
            </a:r>
          </a:p>
          <a:p>
            <a:r>
              <a:rPr lang="en-US"/>
              <a:t>DoD Component: DLA Logistics Operations</a:t>
            </a:r>
          </a:p>
        </p:txBody>
      </p:sp>
    </p:spTree>
    <p:extLst>
      <p:ext uri="{BB962C8B-B14F-4D97-AF65-F5344CB8AC3E}">
        <p14:creationId xmlns:p14="http://schemas.microsoft.com/office/powerpoint/2010/main" val="149156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DCBFDF2-009A-4081-AF26-D82E460A93A6}"/>
              </a:ext>
            </a:extLst>
          </p:cNvPr>
          <p:cNvSpPr/>
          <p:nvPr/>
        </p:nvSpPr>
        <p:spPr>
          <a:xfrm>
            <a:off x="0" y="6215344"/>
            <a:ext cx="9144000" cy="276896"/>
          </a:xfrm>
          <a:prstGeom prst="rect">
            <a:avLst/>
          </a:prstGeom>
          <a:solidFill>
            <a:srgbClr val="E2E6E5"/>
          </a:solidFill>
          <a:ln>
            <a:solidFill>
              <a:srgbClr val="E2E6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8D748-821E-4967-89B0-DACE106FE9AE}"/>
              </a:ext>
            </a:extLst>
          </p:cNvPr>
          <p:cNvSpPr>
            <a:spLocks noGrp="1"/>
          </p:cNvSpPr>
          <p:nvPr>
            <p:ph type="title"/>
          </p:nvPr>
        </p:nvSpPr>
        <p:spPr>
          <a:xfrm>
            <a:off x="3528391" y="173652"/>
            <a:ext cx="5615609" cy="1051560"/>
          </a:xfrm>
        </p:spPr>
        <p:txBody>
          <a:bodyPr>
            <a:normAutofit/>
          </a:bodyPr>
          <a:lstStyle/>
          <a:p>
            <a:r>
              <a:rPr lang="en-US" sz="2800"/>
              <a:t>Agenda</a:t>
            </a:r>
            <a:br>
              <a:rPr lang="en-US"/>
            </a:br>
            <a:r>
              <a:rPr lang="en-US" sz="2000" b="0"/>
              <a:t>DoD SDR PRC Meeting - November 15, 2022</a:t>
            </a:r>
            <a:endParaRPr lang="en-US" sz="2200" b="0"/>
          </a:p>
        </p:txBody>
      </p:sp>
      <p:sp>
        <p:nvSpPr>
          <p:cNvPr id="4" name="Slide Number Placeholder 3">
            <a:extLst>
              <a:ext uri="{FF2B5EF4-FFF2-40B4-BE49-F238E27FC236}">
                <a16:creationId xmlns:a16="http://schemas.microsoft.com/office/drawing/2014/main" id="{CC0CB869-798E-49FB-BE2D-40258F549A4C}"/>
              </a:ext>
            </a:extLst>
          </p:cNvPr>
          <p:cNvSpPr>
            <a:spLocks noGrp="1"/>
          </p:cNvSpPr>
          <p:nvPr>
            <p:ph type="sldNum" sz="quarter" idx="12"/>
          </p:nvPr>
        </p:nvSpPr>
        <p:spPr/>
        <p:txBody>
          <a:bodyPr/>
          <a:lstStyle/>
          <a:p>
            <a:fld id="{0F70353F-5ECB-4B50-B3EA-C871EA4E3F32}" type="slidenum">
              <a:rPr lang="en-US" smtClean="0"/>
              <a:t>2</a:t>
            </a:fld>
            <a:endParaRPr lang="en-US"/>
          </a:p>
        </p:txBody>
      </p:sp>
      <p:graphicFrame>
        <p:nvGraphicFramePr>
          <p:cNvPr id="7" name="Table 5">
            <a:extLst>
              <a:ext uri="{FF2B5EF4-FFF2-40B4-BE49-F238E27FC236}">
                <a16:creationId xmlns:a16="http://schemas.microsoft.com/office/drawing/2014/main" id="{D6E97F20-2105-4483-90E3-C04FD04FF9F1}"/>
              </a:ext>
            </a:extLst>
          </p:cNvPr>
          <p:cNvGraphicFramePr>
            <a:graphicFrameLocks noGrp="1"/>
          </p:cNvGraphicFramePr>
          <p:nvPr>
            <p:ph idx="1"/>
            <p:extLst>
              <p:ext uri="{D42A27DB-BD31-4B8C-83A1-F6EECF244321}">
                <p14:modId xmlns:p14="http://schemas.microsoft.com/office/powerpoint/2010/main" val="561697956"/>
              </p:ext>
            </p:extLst>
          </p:nvPr>
        </p:nvGraphicFramePr>
        <p:xfrm>
          <a:off x="212650" y="1363660"/>
          <a:ext cx="8826158" cy="4886273"/>
        </p:xfrm>
        <a:graphic>
          <a:graphicData uri="http://schemas.openxmlformats.org/drawingml/2006/table">
            <a:tbl>
              <a:tblPr firstRow="1" bandRow="1">
                <a:tableStyleId>{2D5ABB26-0587-4C30-8999-92F81FD0307C}</a:tableStyleId>
              </a:tblPr>
              <a:tblGrid>
                <a:gridCol w="1617212">
                  <a:extLst>
                    <a:ext uri="{9D8B030D-6E8A-4147-A177-3AD203B41FA5}">
                      <a16:colId xmlns:a16="http://schemas.microsoft.com/office/drawing/2014/main" val="969188809"/>
                    </a:ext>
                  </a:extLst>
                </a:gridCol>
                <a:gridCol w="7208946">
                  <a:extLst>
                    <a:ext uri="{9D8B030D-6E8A-4147-A177-3AD203B41FA5}">
                      <a16:colId xmlns:a16="http://schemas.microsoft.com/office/drawing/2014/main" val="1731775263"/>
                    </a:ext>
                  </a:extLst>
                </a:gridCol>
              </a:tblGrid>
              <a:tr h="1308017">
                <a:tc>
                  <a:txBody>
                    <a:bodyPr/>
                    <a:lstStyle/>
                    <a:p>
                      <a:r>
                        <a:rPr lang="en-US" sz="1200" dirty="0"/>
                        <a:t>0900-0915 (15 min)</a:t>
                      </a:r>
                    </a:p>
                  </a:txBody>
                  <a:tcPr marB="91440">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tc>
                  <a:txBody>
                    <a:bodyPr/>
                    <a:lstStyle/>
                    <a:p>
                      <a:pPr marL="0" indent="0">
                        <a:buFont typeface="Arial" panose="020B0604020202020204" pitchFamily="34" charset="0"/>
                        <a:buNone/>
                      </a:pPr>
                      <a:r>
                        <a:rPr lang="en-US" sz="1300" b="1" dirty="0"/>
                        <a:t>Welcome, Admin, &amp; Introductions</a:t>
                      </a:r>
                    </a:p>
                    <a:p>
                      <a:pPr marL="457200" lvl="1" indent="0">
                        <a:buNone/>
                      </a:pPr>
                      <a:r>
                        <a:rPr lang="en-US" sz="1200" b="0" i="0" u="none" strike="noStrike" noProof="0" dirty="0">
                          <a:latin typeface="Arial"/>
                        </a:rPr>
                        <a:t>Mr. Ben Breen, DoD Supply Discrepancy Reporting Administrator, DEDSO</a:t>
                      </a:r>
                      <a:endParaRPr lang="en-US" dirty="0"/>
                    </a:p>
                    <a:p>
                      <a:pPr marL="457200" lvl="1" indent="0">
                        <a:buFont typeface="Arial" panose="020B0604020202020204" pitchFamily="34" charset="0"/>
                        <a:buNone/>
                      </a:pPr>
                      <a:r>
                        <a:rPr lang="en-US" sz="1200" dirty="0"/>
                        <a:t>Mr. Nelson Alvarez, Acting Division Chief, DEDSO &amp; Deputy Chief Data &amp; Analytics Officer</a:t>
                      </a:r>
                      <a:endParaRPr lang="en-US" dirty="0"/>
                    </a:p>
                    <a:p>
                      <a:pPr marL="0" lvl="0" indent="0" algn="l">
                        <a:lnSpc>
                          <a:spcPct val="100000"/>
                        </a:lnSpc>
                        <a:spcBef>
                          <a:spcPts val="0"/>
                        </a:spcBef>
                        <a:spcAft>
                          <a:spcPts val="0"/>
                        </a:spcAft>
                        <a:buFont typeface="Arial" panose="020B0604020202020204" pitchFamily="34" charset="0"/>
                        <a:buNone/>
                      </a:pPr>
                      <a:r>
                        <a:rPr lang="en-US" sz="1200" dirty="0"/>
                        <a:t>           Ms. Jan Mulligan, </a:t>
                      </a:r>
                      <a:r>
                        <a:rPr lang="en-US" sz="1200" b="0" i="0" u="none" strike="noStrike" noProof="0" dirty="0">
                          <a:latin typeface="Arial"/>
                        </a:rPr>
                        <a:t>Director of Supply ODASD (Logistics)</a:t>
                      </a:r>
                      <a:endParaRPr lang="en-US" dirty="0"/>
                    </a:p>
                  </a:txBody>
                  <a:tcPr marB="91440">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39407212"/>
                  </a:ext>
                </a:extLst>
              </a:tr>
              <a:tr h="1217810">
                <a:tc>
                  <a:txBody>
                    <a:bodyPr/>
                    <a:lstStyle/>
                    <a:p>
                      <a:r>
                        <a:rPr lang="en-US" sz="1200" kern="1200" dirty="0">
                          <a:solidFill>
                            <a:schemeClr val="tx1"/>
                          </a:solidFill>
                          <a:latin typeface="+mn-lt"/>
                          <a:ea typeface="+mn-ea"/>
                          <a:cs typeface="+mn-cs"/>
                        </a:rPr>
                        <a:t>0915-1100 (1hr 45 min)</a:t>
                      </a:r>
                    </a:p>
                  </a:txBody>
                  <a:tcPr marB="9144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lvl="0">
                        <a:buNone/>
                      </a:pPr>
                      <a:r>
                        <a:rPr lang="en-US" sz="1300" b="1" i="0" u="none" strike="noStrike" noProof="0" dirty="0">
                          <a:latin typeface="Arial"/>
                        </a:rPr>
                        <a:t>Custodial Receiving</a:t>
                      </a:r>
                    </a:p>
                    <a:p>
                      <a:pPr lvl="0">
                        <a:buNone/>
                      </a:pPr>
                      <a:r>
                        <a:rPr lang="en-US" sz="1300" b="0" i="0" u="none" strike="noStrike" noProof="0" dirty="0">
                          <a:solidFill>
                            <a:schemeClr val="tx1"/>
                          </a:solidFill>
                          <a:latin typeface="Arial"/>
                        </a:rPr>
                        <a:t>Mr. James Weiner, DLA HQ  </a:t>
                      </a:r>
                      <a:br>
                        <a:rPr lang="en-US" sz="1300" b="0" i="0" u="none" strike="noStrike" noProof="0" dirty="0">
                          <a:solidFill>
                            <a:srgbClr val="000000"/>
                          </a:solidFill>
                          <a:latin typeface="Arial"/>
                        </a:rPr>
                      </a:br>
                      <a:endParaRPr lang="en-US" sz="1300" b="0" i="0" u="none" strike="noStrike" noProof="0" dirty="0">
                        <a:solidFill>
                          <a:srgbClr val="000000"/>
                        </a:solidFill>
                        <a:latin typeface="Arial"/>
                      </a:endParaRPr>
                    </a:p>
                  </a:txBody>
                  <a:tcPr marB="9144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10673012"/>
                  </a:ext>
                </a:extLst>
              </a:tr>
              <a:tr h="616422">
                <a:tc>
                  <a:txBody>
                    <a:bodyPr/>
                    <a:lstStyle/>
                    <a:p>
                      <a:pPr lvl="0">
                        <a:buNone/>
                      </a:pPr>
                      <a:r>
                        <a:rPr lang="en-US" sz="1200" kern="1200" dirty="0">
                          <a:solidFill>
                            <a:schemeClr val="tx1"/>
                          </a:solidFill>
                          <a:latin typeface="+mn-lt"/>
                          <a:ea typeface="+mn-ea"/>
                          <a:cs typeface="+mn-cs"/>
                        </a:rPr>
                        <a:t>1100-1110 (10 min)</a:t>
                      </a:r>
                    </a:p>
                  </a:txBody>
                  <a:tcPr marB="9144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lvl="0" indent="0">
                        <a:buNone/>
                      </a:pPr>
                      <a:r>
                        <a:rPr lang="en-US" sz="1300" b="1" kern="1200" dirty="0">
                          <a:solidFill>
                            <a:schemeClr val="tx1"/>
                          </a:solidFill>
                          <a:latin typeface="+mn-lt"/>
                          <a:ea typeface="+mn-ea"/>
                          <a:cs typeface="+mn-cs"/>
                        </a:rPr>
                        <a:t>Break</a:t>
                      </a:r>
                    </a:p>
                  </a:txBody>
                  <a:tcPr marB="9144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2213444"/>
                  </a:ext>
                </a:extLst>
              </a:tr>
              <a:tr h="1127602">
                <a:tc>
                  <a:txBody>
                    <a:bodyPr/>
                    <a:lstStyle/>
                    <a:p>
                      <a:r>
                        <a:rPr lang="en-US" sz="1200" kern="1200" dirty="0">
                          <a:solidFill>
                            <a:schemeClr val="tx1"/>
                          </a:solidFill>
                          <a:latin typeface="+mn-lt"/>
                          <a:ea typeface="+mn-ea"/>
                          <a:cs typeface="+mn-cs"/>
                        </a:rPr>
                        <a:t>1110-1155 (45 min)</a:t>
                      </a:r>
                    </a:p>
                  </a:txBody>
                  <a:tcPr marB="9144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US" sz="1300" b="1" i="0" u="none" strike="noStrike" kern="1200" noProof="0" dirty="0"/>
                        <a:t>Return of Material Related to Constructed Document Numbers DLMS Change (ADC) 1411  </a:t>
                      </a:r>
                      <a:endParaRPr lang="en-US" sz="1300" b="0" i="0" u="none" strike="noStrike" kern="1200" noProof="0" dirty="0">
                        <a:solidFill>
                          <a:schemeClr val="tx1"/>
                        </a:solidFill>
                        <a:latin typeface="+mn-lt"/>
                        <a:ea typeface="+mn-ea"/>
                        <a:cs typeface="+mn-cs"/>
                      </a:endParaRPr>
                    </a:p>
                    <a:p>
                      <a:pPr marL="0" marR="0" lvl="0" indent="0" algn="l">
                        <a:lnSpc>
                          <a:spcPct val="100000"/>
                        </a:lnSpc>
                        <a:spcBef>
                          <a:spcPts val="0"/>
                        </a:spcBef>
                        <a:spcAft>
                          <a:spcPts val="0"/>
                        </a:spcAft>
                        <a:buNone/>
                      </a:pPr>
                      <a:r>
                        <a:rPr lang="en-US" sz="1300" b="0" i="0" u="none" strike="noStrike" kern="1200" noProof="0" dirty="0">
                          <a:solidFill>
                            <a:schemeClr val="tx1"/>
                          </a:solidFill>
                          <a:latin typeface="Arial"/>
                        </a:rPr>
                        <a:t>Mr. </a:t>
                      </a:r>
                      <a:r>
                        <a:rPr lang="en-US" sz="1300" b="0" i="0" u="none" strike="noStrike" kern="1200" noProof="0" dirty="0"/>
                        <a:t>Steve Nace, DLA HQ</a:t>
                      </a:r>
                    </a:p>
                    <a:p>
                      <a:pPr marL="0" lvl="0" indent="0">
                        <a:buFont typeface="Arial" panose="020B0604020202020204" pitchFamily="34" charset="0"/>
                        <a:buNone/>
                      </a:pPr>
                      <a:endParaRPr lang="en-US" sz="1300" b="1" kern="1200">
                        <a:solidFill>
                          <a:schemeClr val="tx1"/>
                        </a:solidFill>
                        <a:latin typeface="+mn-lt"/>
                        <a:ea typeface="+mn-ea"/>
                        <a:cs typeface="+mn-cs"/>
                      </a:endParaRPr>
                    </a:p>
                  </a:txBody>
                  <a:tcPr marB="9144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7042594"/>
                  </a:ext>
                </a:extLst>
              </a:tr>
              <a:tr h="616422">
                <a:tc>
                  <a:txBody>
                    <a:bodyPr/>
                    <a:lstStyle/>
                    <a:p>
                      <a:r>
                        <a:rPr lang="en-US" sz="1200" kern="1200" dirty="0">
                          <a:solidFill>
                            <a:schemeClr val="tx1"/>
                          </a:solidFill>
                          <a:latin typeface="+mn-lt"/>
                          <a:ea typeface="+mn-ea"/>
                          <a:cs typeface="+mn-cs"/>
                        </a:rPr>
                        <a:t>1145-1200 (15 min)</a:t>
                      </a:r>
                    </a:p>
                  </a:txBody>
                  <a:tcPr marB="9144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l">
                        <a:lnSpc>
                          <a:spcPct val="100000"/>
                        </a:lnSpc>
                        <a:spcBef>
                          <a:spcPts val="0"/>
                        </a:spcBef>
                        <a:spcAft>
                          <a:spcPts val="0"/>
                        </a:spcAft>
                        <a:buFont typeface="Arial" panose="020B0604020202020204" pitchFamily="34" charset="0"/>
                        <a:buNone/>
                      </a:pPr>
                      <a:r>
                        <a:rPr lang="en-US" sz="1300" b="1" kern="1200" dirty="0">
                          <a:solidFill>
                            <a:schemeClr val="tx1"/>
                          </a:solidFill>
                          <a:latin typeface="+mn-lt"/>
                          <a:ea typeface="+mn-ea"/>
                          <a:cs typeface="+mn-cs"/>
                        </a:rPr>
                        <a:t>Wrap Up </a:t>
                      </a:r>
                    </a:p>
                  </a:txBody>
                  <a:tcPr marB="9144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56208293"/>
                  </a:ext>
                </a:extLst>
              </a:tr>
            </a:tbl>
          </a:graphicData>
        </a:graphic>
      </p:graphicFrame>
      <p:sp>
        <p:nvSpPr>
          <p:cNvPr id="10" name="Text Placeholder 4">
            <a:extLst>
              <a:ext uri="{FF2B5EF4-FFF2-40B4-BE49-F238E27FC236}">
                <a16:creationId xmlns:a16="http://schemas.microsoft.com/office/drawing/2014/main" id="{9D5CE758-5B60-4053-ADBA-34A477A22AFC}"/>
              </a:ext>
            </a:extLst>
          </p:cNvPr>
          <p:cNvSpPr>
            <a:spLocks noGrp="1"/>
          </p:cNvSpPr>
          <p:nvPr>
            <p:ph type="body" sz="quarter" idx="13"/>
          </p:nvPr>
        </p:nvSpPr>
        <p:spPr>
          <a:xfrm>
            <a:off x="0" y="6492240"/>
            <a:ext cx="1615736" cy="365760"/>
          </a:xfrm>
        </p:spPr>
        <p:txBody>
          <a:bodyPr/>
          <a:lstStyle/>
          <a:p>
            <a:r>
              <a:rPr lang="en-US" b="1"/>
              <a:t>Mr. Ben Breen, DEDSO</a:t>
            </a:r>
          </a:p>
          <a:p>
            <a:r>
              <a:rPr lang="en-US"/>
              <a:t>DEDSO.SDR@dla.mil</a:t>
            </a:r>
          </a:p>
        </p:txBody>
      </p:sp>
      <p:sp>
        <p:nvSpPr>
          <p:cNvPr id="11" name="TextBox 10">
            <a:extLst>
              <a:ext uri="{FF2B5EF4-FFF2-40B4-BE49-F238E27FC236}">
                <a16:creationId xmlns:a16="http://schemas.microsoft.com/office/drawing/2014/main" id="{7928383C-41D9-4ABC-8B50-4C2C80AD69DD}"/>
              </a:ext>
            </a:extLst>
          </p:cNvPr>
          <p:cNvSpPr txBox="1"/>
          <p:nvPr/>
        </p:nvSpPr>
        <p:spPr>
          <a:xfrm>
            <a:off x="3083880" y="6615321"/>
            <a:ext cx="2976239" cy="276999"/>
          </a:xfrm>
          <a:prstGeom prst="rect">
            <a:avLst/>
          </a:prstGeom>
          <a:noFill/>
        </p:spPr>
        <p:txBody>
          <a:bodyPr wrap="square">
            <a:spAutoFit/>
          </a:bodyPr>
          <a:lstStyle/>
          <a:p>
            <a:pPr algn="ctr"/>
            <a:r>
              <a:rPr lang="en-US" sz="1200">
                <a:solidFill>
                  <a:schemeClr val="bg1"/>
                </a:solidFill>
                <a:latin typeface="Arial Narrow" panose="020B0606020202030204" pitchFamily="34" charset="0"/>
              </a:rPr>
              <a:t>https://www.dla.mil/Defense-Data-Standards/</a:t>
            </a:r>
          </a:p>
        </p:txBody>
      </p:sp>
      <p:sp>
        <p:nvSpPr>
          <p:cNvPr id="12" name="TextBox 11">
            <a:extLst>
              <a:ext uri="{FF2B5EF4-FFF2-40B4-BE49-F238E27FC236}">
                <a16:creationId xmlns:a16="http://schemas.microsoft.com/office/drawing/2014/main" id="{608E9F47-5779-4B7D-B612-C24A2EE1592E}"/>
              </a:ext>
            </a:extLst>
          </p:cNvPr>
          <p:cNvSpPr txBox="1"/>
          <p:nvPr/>
        </p:nvSpPr>
        <p:spPr>
          <a:xfrm>
            <a:off x="918386" y="6187454"/>
            <a:ext cx="7307226" cy="307777"/>
          </a:xfrm>
          <a:prstGeom prst="rect">
            <a:avLst/>
          </a:prstGeom>
          <a:noFill/>
        </p:spPr>
        <p:txBody>
          <a:bodyPr wrap="square">
            <a:spAutoFit/>
          </a:bodyPr>
          <a:lstStyle/>
          <a:p>
            <a:pPr algn="ctr"/>
            <a:r>
              <a:rPr lang="en-US" sz="1200">
                <a:hlinkClick r:id="rId2"/>
              </a:rPr>
              <a:t>https://www.dla.mil/Defense-Data-Standards/Committees/SDR</a:t>
            </a:r>
            <a:r>
              <a:rPr lang="en-US" sz="1400">
                <a:hlinkClick r:id="rId2"/>
              </a:rPr>
              <a:t>/</a:t>
            </a:r>
            <a:r>
              <a:rPr lang="en-US" sz="1400"/>
              <a:t> </a:t>
            </a:r>
          </a:p>
        </p:txBody>
      </p:sp>
    </p:spTree>
    <p:extLst>
      <p:ext uri="{BB962C8B-B14F-4D97-AF65-F5344CB8AC3E}">
        <p14:creationId xmlns:p14="http://schemas.microsoft.com/office/powerpoint/2010/main" val="412103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0B20-13F4-2C7E-845F-FD7C0A7B3ED7}"/>
              </a:ext>
            </a:extLst>
          </p:cNvPr>
          <p:cNvSpPr>
            <a:spLocks noGrp="1"/>
          </p:cNvSpPr>
          <p:nvPr>
            <p:ph idx="1"/>
          </p:nvPr>
        </p:nvSpPr>
        <p:spPr>
          <a:solidFill>
            <a:srgbClr val="0076A3"/>
          </a:solidFill>
        </p:spPr>
        <p:txBody>
          <a:bodyPr/>
          <a:lstStyle/>
          <a:p>
            <a:pPr marL="0" lvl="0" indent="0" algn="ctr">
              <a:buNone/>
            </a:pPr>
            <a:endParaRPr lang="en-US" sz="2400" b="1">
              <a:solidFill>
                <a:srgbClr val="CBAE62"/>
              </a:solidFill>
            </a:endParaRPr>
          </a:p>
          <a:p>
            <a:pPr marL="0" lvl="0" indent="0" algn="ctr">
              <a:buNone/>
            </a:pPr>
            <a:endParaRPr lang="en-US" b="1">
              <a:solidFill>
                <a:srgbClr val="CBAE62"/>
              </a:solidFill>
            </a:endParaRPr>
          </a:p>
          <a:p>
            <a:pPr marL="0" lvl="0" indent="0" algn="ctr">
              <a:buNone/>
            </a:pPr>
            <a:endParaRPr lang="en-US" sz="2400" b="1">
              <a:solidFill>
                <a:srgbClr val="CBAE62"/>
              </a:solidFill>
            </a:endParaRPr>
          </a:p>
          <a:p>
            <a:pPr marL="0" lvl="0" indent="0" algn="ctr">
              <a:buNone/>
            </a:pPr>
            <a:r>
              <a:rPr lang="en-US" sz="2400" b="1" u="sng">
                <a:solidFill>
                  <a:schemeClr val="bg1"/>
                </a:solidFill>
              </a:rPr>
              <a:t>Question #3</a:t>
            </a:r>
            <a:endParaRPr lang="en-US" b="1" u="sng">
              <a:solidFill>
                <a:schemeClr val="bg1"/>
              </a:solidFill>
            </a:endParaRPr>
          </a:p>
          <a:p>
            <a:pPr marL="0" lvl="0" indent="0" algn="ctr">
              <a:buNone/>
            </a:pPr>
            <a:r>
              <a:rPr lang="en-US" sz="2400" b="1">
                <a:solidFill>
                  <a:schemeClr val="bg1"/>
                </a:solidFill>
              </a:rPr>
              <a:t>Who should be responsible to pay for disposal, and should that responsibility change depending on question number 2?</a:t>
            </a:r>
          </a:p>
        </p:txBody>
      </p:sp>
      <p:sp>
        <p:nvSpPr>
          <p:cNvPr id="4" name="Slide Number Placeholder 3">
            <a:extLst>
              <a:ext uri="{FF2B5EF4-FFF2-40B4-BE49-F238E27FC236}">
                <a16:creationId xmlns:a16="http://schemas.microsoft.com/office/drawing/2014/main" id="{51235033-3F11-8304-D653-D35F51D346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A4BA8CCC-B104-7A9F-8F08-BBFAA0A4D157}"/>
              </a:ext>
            </a:extLst>
          </p:cNvPr>
          <p:cNvSpPr>
            <a:spLocks noGrp="1"/>
          </p:cNvSpPr>
          <p:nvPr>
            <p:ph type="body" sz="quarter" idx="13"/>
          </p:nvPr>
        </p:nvSpPr>
        <p:spPr/>
        <p:txBody>
          <a:bodyPr/>
          <a:lstStyle/>
          <a:p>
            <a:r>
              <a:rPr lang="en-US"/>
              <a:t>Briefer:  Steve Nace</a:t>
            </a:r>
          </a:p>
          <a:p>
            <a:r>
              <a:rPr lang="en-US"/>
              <a:t>DoD Component: DLA Logistics Operations</a:t>
            </a:r>
          </a:p>
        </p:txBody>
      </p:sp>
    </p:spTree>
    <p:extLst>
      <p:ext uri="{BB962C8B-B14F-4D97-AF65-F5344CB8AC3E}">
        <p14:creationId xmlns:p14="http://schemas.microsoft.com/office/powerpoint/2010/main" val="344197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D87E-E8FE-6688-58DD-579E7118B5F3}"/>
              </a:ext>
            </a:extLst>
          </p:cNvPr>
          <p:cNvSpPr>
            <a:spLocks noGrp="1"/>
          </p:cNvSpPr>
          <p:nvPr>
            <p:ph type="title"/>
          </p:nvPr>
        </p:nvSpPr>
        <p:spPr/>
        <p:txBody>
          <a:bodyPr/>
          <a:lstStyle/>
          <a:p>
            <a:r>
              <a:rPr lang="en-US"/>
              <a:t>Component Responses to Question #3</a:t>
            </a:r>
          </a:p>
        </p:txBody>
      </p:sp>
      <p:sp>
        <p:nvSpPr>
          <p:cNvPr id="3" name="Rectangle 2">
            <a:extLst>
              <a:ext uri="{FF2B5EF4-FFF2-40B4-BE49-F238E27FC236}">
                <a16:creationId xmlns:a16="http://schemas.microsoft.com/office/drawing/2014/main" id="{1ED2A329-59D2-714E-71EF-F13777226696}"/>
              </a:ext>
            </a:extLst>
          </p:cNvPr>
          <p:cNvSpPr/>
          <p:nvPr/>
        </p:nvSpPr>
        <p:spPr>
          <a:xfrm>
            <a:off x="0" y="1092530"/>
            <a:ext cx="9144000" cy="539971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2" name="Content Placeholder 11">
            <a:extLst>
              <a:ext uri="{FF2B5EF4-FFF2-40B4-BE49-F238E27FC236}">
                <a16:creationId xmlns:a16="http://schemas.microsoft.com/office/drawing/2014/main" id="{A2D7A566-40CD-39D0-9799-139839F34E54}"/>
              </a:ext>
            </a:extLst>
          </p:cNvPr>
          <p:cNvGraphicFramePr>
            <a:graphicFrameLocks noGrp="1"/>
          </p:cNvGraphicFramePr>
          <p:nvPr>
            <p:ph idx="1"/>
          </p:nvPr>
        </p:nvGraphicFramePr>
        <p:xfrm>
          <a:off x="457200" y="1188720"/>
          <a:ext cx="8229600" cy="5214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3C31B3-FDCE-1A6F-F991-5D4F50D558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03CF852E-82B9-EC14-C868-92B252051CE9}"/>
              </a:ext>
            </a:extLst>
          </p:cNvPr>
          <p:cNvSpPr>
            <a:spLocks noGrp="1"/>
          </p:cNvSpPr>
          <p:nvPr>
            <p:ph type="body" sz="quarter" idx="13"/>
          </p:nvPr>
        </p:nvSpPr>
        <p:spPr/>
        <p:txBody>
          <a:bodyPr/>
          <a:lstStyle/>
          <a:p>
            <a:r>
              <a:rPr lang="en-US"/>
              <a:t>Briefer:  Steve Nace</a:t>
            </a:r>
          </a:p>
          <a:p>
            <a:r>
              <a:rPr lang="en-US"/>
              <a:t>DoD Component: DLA Logistics Operations</a:t>
            </a:r>
          </a:p>
        </p:txBody>
      </p:sp>
    </p:spTree>
    <p:extLst>
      <p:ext uri="{BB962C8B-B14F-4D97-AF65-F5344CB8AC3E}">
        <p14:creationId xmlns:p14="http://schemas.microsoft.com/office/powerpoint/2010/main" val="2976054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F775-24A2-35BB-CF9A-A6DCA627BAA9}"/>
              </a:ext>
            </a:extLst>
          </p:cNvPr>
          <p:cNvSpPr>
            <a:spLocks noGrp="1"/>
          </p:cNvSpPr>
          <p:nvPr>
            <p:ph type="title"/>
          </p:nvPr>
        </p:nvSpPr>
        <p:spPr/>
        <p:txBody>
          <a:bodyPr/>
          <a:lstStyle/>
          <a:p>
            <a:r>
              <a:rPr lang="en-US"/>
              <a:t>Constructed Requisition Number Breakdown (CY2022) </a:t>
            </a:r>
          </a:p>
        </p:txBody>
      </p:sp>
      <p:sp>
        <p:nvSpPr>
          <p:cNvPr id="4" name="Slide Number Placeholder 3">
            <a:extLst>
              <a:ext uri="{FF2B5EF4-FFF2-40B4-BE49-F238E27FC236}">
                <a16:creationId xmlns:a16="http://schemas.microsoft.com/office/drawing/2014/main" id="{ED54B934-391B-EAE2-77E3-6D3054EF7C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8077C6E6-A089-1971-21BF-C7DDC8E2E211}"/>
              </a:ext>
            </a:extLst>
          </p:cNvPr>
          <p:cNvSpPr>
            <a:spLocks noGrp="1"/>
          </p:cNvSpPr>
          <p:nvPr>
            <p:ph type="body" sz="quarter" idx="13"/>
          </p:nvPr>
        </p:nvSpPr>
        <p:spPr/>
        <p:txBody>
          <a:bodyPr/>
          <a:lstStyle/>
          <a:p>
            <a:r>
              <a:rPr lang="en-US"/>
              <a:t>Briefer:  Steve Nace</a:t>
            </a:r>
          </a:p>
          <a:p>
            <a:r>
              <a:rPr lang="en-US"/>
              <a:t>DoD Component: DLA Logistics Operations</a:t>
            </a:r>
          </a:p>
        </p:txBody>
      </p:sp>
      <p:graphicFrame>
        <p:nvGraphicFramePr>
          <p:cNvPr id="12" name="Content Placeholder 11">
            <a:extLst>
              <a:ext uri="{FF2B5EF4-FFF2-40B4-BE49-F238E27FC236}">
                <a16:creationId xmlns:a16="http://schemas.microsoft.com/office/drawing/2014/main" id="{0DAFD2CE-2D5B-101B-D678-4050DCAF376F}"/>
              </a:ext>
            </a:extLst>
          </p:cNvPr>
          <p:cNvGraphicFramePr>
            <a:graphicFrameLocks noGrp="1"/>
          </p:cNvGraphicFramePr>
          <p:nvPr>
            <p:ph idx="1"/>
          </p:nvPr>
        </p:nvGraphicFramePr>
        <p:xfrm>
          <a:off x="457200" y="1463675"/>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81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524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6858-7717-47D8-A24F-4F68A78CEC77}"/>
              </a:ext>
            </a:extLst>
          </p:cNvPr>
          <p:cNvSpPr>
            <a:spLocks noGrp="1"/>
          </p:cNvSpPr>
          <p:nvPr>
            <p:ph type="title"/>
          </p:nvPr>
        </p:nvSpPr>
        <p:spPr/>
        <p:txBody>
          <a:bodyPr/>
          <a:lstStyle/>
          <a:p>
            <a:r>
              <a:rPr lang="en-US"/>
              <a:t>ADC 1411</a:t>
            </a:r>
            <a:br>
              <a:rPr lang="en-US"/>
            </a:br>
            <a:r>
              <a:rPr lang="en-US"/>
              <a:t>Discontinue Credit/Replacement for Constructed Document Numbers</a:t>
            </a:r>
            <a:endParaRPr lang="en-US" b="0"/>
          </a:p>
        </p:txBody>
      </p:sp>
      <p:sp>
        <p:nvSpPr>
          <p:cNvPr id="4" name="Slide Number Placeholder 3">
            <a:extLst>
              <a:ext uri="{FF2B5EF4-FFF2-40B4-BE49-F238E27FC236}">
                <a16:creationId xmlns:a16="http://schemas.microsoft.com/office/drawing/2014/main" id="{1A480C88-08C6-4677-A427-4A380E6F8D5B}"/>
              </a:ext>
            </a:extLst>
          </p:cNvPr>
          <p:cNvSpPr>
            <a:spLocks noGrp="1"/>
          </p:cNvSpPr>
          <p:nvPr>
            <p:ph type="sldNum" sz="quarter" idx="12"/>
          </p:nvPr>
        </p:nvSpPr>
        <p:spPr/>
        <p:txBody>
          <a:bodyPr/>
          <a:lstStyle/>
          <a:p>
            <a:fld id="{0F70353F-5ECB-4B50-B3EA-C871EA4E3F32}" type="slidenum">
              <a:rPr lang="en-US" smtClean="0"/>
              <a:t>24</a:t>
            </a:fld>
            <a:endParaRPr lang="en-US"/>
          </a:p>
        </p:txBody>
      </p:sp>
      <p:sp>
        <p:nvSpPr>
          <p:cNvPr id="6" name="Rectangle 5">
            <a:extLst>
              <a:ext uri="{FF2B5EF4-FFF2-40B4-BE49-F238E27FC236}">
                <a16:creationId xmlns:a16="http://schemas.microsoft.com/office/drawing/2014/main" id="{D347F972-0456-4FCD-A4AF-7D422ADA6521}"/>
              </a:ext>
            </a:extLst>
          </p:cNvPr>
          <p:cNvSpPr/>
          <p:nvPr/>
        </p:nvSpPr>
        <p:spPr>
          <a:xfrm>
            <a:off x="0" y="6215344"/>
            <a:ext cx="9144000" cy="276896"/>
          </a:xfrm>
          <a:prstGeom prst="rect">
            <a:avLst/>
          </a:prstGeom>
          <a:solidFill>
            <a:srgbClr val="E2E6E5"/>
          </a:solidFill>
          <a:ln>
            <a:solidFill>
              <a:srgbClr val="E2E6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A25C3A-336A-44A1-8B48-0DA4BF2B7AF7}"/>
              </a:ext>
            </a:extLst>
          </p:cNvPr>
          <p:cNvSpPr txBox="1"/>
          <p:nvPr/>
        </p:nvSpPr>
        <p:spPr>
          <a:xfrm>
            <a:off x="0" y="6215344"/>
            <a:ext cx="9143999" cy="253916"/>
          </a:xfrm>
          <a:prstGeom prst="rect">
            <a:avLst/>
          </a:prstGeom>
          <a:noFill/>
        </p:spPr>
        <p:txBody>
          <a:bodyPr wrap="square" rtlCol="0">
            <a:spAutoFit/>
          </a:bodyPr>
          <a:lstStyle/>
          <a:p>
            <a:pPr algn="ctr"/>
            <a:r>
              <a:rPr lang="en-US" sz="1050">
                <a:latin typeface="Arial Narrow" panose="020B0606020202030204" pitchFamily="34" charset="0"/>
              </a:rPr>
              <a:t>Welcome | </a:t>
            </a:r>
            <a:r>
              <a:rPr lang="en-US" sz="1050" b="1">
                <a:solidFill>
                  <a:srgbClr val="0076A3"/>
                </a:solidFill>
                <a:latin typeface="Arial Narrow" panose="020B0606020202030204" pitchFamily="34" charset="0"/>
              </a:rPr>
              <a:t>WebSDR Metrics </a:t>
            </a:r>
            <a:r>
              <a:rPr lang="en-US" sz="1050">
                <a:latin typeface="Arial Narrow" panose="020B0606020202030204" pitchFamily="34" charset="0"/>
              </a:rPr>
              <a:t>| WebSDR Type 5 SQCR Reply | FMS PQDR | ADC Impl. Status - WebSDR | </a:t>
            </a:r>
            <a:r>
              <a:rPr lang="en-US" sz="1050" i="1">
                <a:latin typeface="Arial Narrow" panose="020B0606020202030204" pitchFamily="34" charset="0"/>
              </a:rPr>
              <a:t>Lunch </a:t>
            </a:r>
            <a:r>
              <a:rPr lang="en-US" sz="1050">
                <a:latin typeface="Arial Narrow" panose="020B0606020202030204" pitchFamily="34" charset="0"/>
              </a:rPr>
              <a:t>| Army | Navy &amp; USMC | Air Force | </a:t>
            </a:r>
            <a:r>
              <a:rPr lang="en-US" sz="1050" i="1">
                <a:latin typeface="Arial Narrow" panose="020B0606020202030204" pitchFamily="34" charset="0"/>
              </a:rPr>
              <a:t>Break </a:t>
            </a:r>
            <a:r>
              <a:rPr lang="en-US" sz="1050">
                <a:latin typeface="Arial Narrow" panose="020B0606020202030204" pitchFamily="34" charset="0"/>
              </a:rPr>
              <a:t>| DLA | Wrap-up</a:t>
            </a:r>
          </a:p>
        </p:txBody>
      </p:sp>
      <p:sp>
        <p:nvSpPr>
          <p:cNvPr id="9" name="TextBox 8">
            <a:extLst>
              <a:ext uri="{FF2B5EF4-FFF2-40B4-BE49-F238E27FC236}">
                <a16:creationId xmlns:a16="http://schemas.microsoft.com/office/drawing/2014/main" id="{93733CD6-B1B5-442F-9262-FDB9222DB193}"/>
              </a:ext>
            </a:extLst>
          </p:cNvPr>
          <p:cNvSpPr txBox="1"/>
          <p:nvPr/>
        </p:nvSpPr>
        <p:spPr>
          <a:xfrm>
            <a:off x="3083880" y="6615321"/>
            <a:ext cx="2976239" cy="276999"/>
          </a:xfrm>
          <a:prstGeom prst="rect">
            <a:avLst/>
          </a:prstGeom>
          <a:noFill/>
        </p:spPr>
        <p:txBody>
          <a:bodyPr wrap="square">
            <a:spAutoFit/>
          </a:bodyPr>
          <a:lstStyle/>
          <a:p>
            <a:pPr algn="ctr"/>
            <a:r>
              <a:rPr lang="en-US" sz="1200">
                <a:solidFill>
                  <a:schemeClr val="bg1"/>
                </a:solidFill>
                <a:latin typeface="Arial Narrow" panose="020B0606020202030204" pitchFamily="34" charset="0"/>
              </a:rPr>
              <a:t>https://www.dla.mil/Defense-Data-Standards/</a:t>
            </a:r>
          </a:p>
        </p:txBody>
      </p:sp>
      <p:sp>
        <p:nvSpPr>
          <p:cNvPr id="10" name="Text Placeholder 4">
            <a:extLst>
              <a:ext uri="{FF2B5EF4-FFF2-40B4-BE49-F238E27FC236}">
                <a16:creationId xmlns:a16="http://schemas.microsoft.com/office/drawing/2014/main" id="{A78FD61C-9512-4898-BB7D-8A4161D413C9}"/>
              </a:ext>
            </a:extLst>
          </p:cNvPr>
          <p:cNvSpPr txBox="1">
            <a:spLocks/>
          </p:cNvSpPr>
          <p:nvPr/>
        </p:nvSpPr>
        <p:spPr>
          <a:xfrm>
            <a:off x="-1" y="6492240"/>
            <a:ext cx="1795245" cy="365760"/>
          </a:xfrm>
          <a:prstGeom prst="rect">
            <a:avLst/>
          </a:prstGeom>
        </p:spPr>
        <p:txBody>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1">
                <a:solidFill>
                  <a:schemeClr val="bg1"/>
                </a:solidFill>
                <a:latin typeface="Arial Narrow" panose="020B0606020202030204" pitchFamily="34" charset="0"/>
              </a:rPr>
              <a:t>Mr. Ben Breen, DEDSO</a:t>
            </a:r>
            <a:br>
              <a:rPr lang="en-US" sz="1000" b="1">
                <a:solidFill>
                  <a:schemeClr val="bg1"/>
                </a:solidFill>
                <a:latin typeface="Arial Narrow" panose="020B0606020202030204" pitchFamily="34" charset="0"/>
              </a:rPr>
            </a:br>
            <a:r>
              <a:rPr lang="en-US" sz="1000">
                <a:solidFill>
                  <a:schemeClr val="bg1"/>
                </a:solidFill>
                <a:latin typeface="Arial Narrow" panose="020B0606020202030204" pitchFamily="34" charset="0"/>
              </a:rPr>
              <a:t>DEDSO.SDR@dla.mil</a:t>
            </a:r>
          </a:p>
        </p:txBody>
      </p:sp>
    </p:spTree>
    <p:extLst>
      <p:ext uri="{BB962C8B-B14F-4D97-AF65-F5344CB8AC3E}">
        <p14:creationId xmlns:p14="http://schemas.microsoft.com/office/powerpoint/2010/main" val="286101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13909F-3CE9-4BC3-87C8-B3AE324DCB98}"/>
              </a:ext>
            </a:extLst>
          </p:cNvPr>
          <p:cNvSpPr>
            <a:spLocks noGrp="1"/>
          </p:cNvSpPr>
          <p:nvPr>
            <p:ph type="sldNum" sz="quarter" idx="12"/>
          </p:nvPr>
        </p:nvSpPr>
        <p:spPr/>
        <p:txBody>
          <a:bodyPr/>
          <a:lstStyle/>
          <a:p>
            <a:fld id="{0F70353F-5ECB-4B50-B3EA-C871EA4E3F32}" type="slidenum">
              <a:rPr lang="en-US" smtClean="0"/>
              <a:t>25</a:t>
            </a:fld>
            <a:endParaRPr lang="en-US"/>
          </a:p>
        </p:txBody>
      </p:sp>
      <p:sp>
        <p:nvSpPr>
          <p:cNvPr id="6" name="Title 1">
            <a:extLst>
              <a:ext uri="{FF2B5EF4-FFF2-40B4-BE49-F238E27FC236}">
                <a16:creationId xmlns:a16="http://schemas.microsoft.com/office/drawing/2014/main" id="{594F9B15-8FF0-4ABA-B7D4-2BF93C4DDC05}"/>
              </a:ext>
            </a:extLst>
          </p:cNvPr>
          <p:cNvSpPr>
            <a:spLocks noGrp="1"/>
          </p:cNvSpPr>
          <p:nvPr>
            <p:ph type="title"/>
          </p:nvPr>
        </p:nvSpPr>
        <p:spPr>
          <a:xfrm>
            <a:off x="3886200" y="264457"/>
            <a:ext cx="5029200" cy="823913"/>
          </a:xfrm>
        </p:spPr>
        <p:txBody>
          <a:bodyPr>
            <a:normAutofit/>
          </a:bodyPr>
          <a:lstStyle/>
          <a:p>
            <a:r>
              <a:rPr lang="en-US"/>
              <a:t>WebSDR Document Type 5 </a:t>
            </a:r>
            <a:br>
              <a:rPr lang="en-US"/>
            </a:br>
            <a:r>
              <a:rPr lang="en-US"/>
              <a:t>SQCR Reply Functionality (</a:t>
            </a:r>
            <a:r>
              <a:rPr lang="en-US" err="1"/>
              <a:t>con’t</a:t>
            </a:r>
            <a:r>
              <a:rPr lang="en-US"/>
              <a:t>)</a:t>
            </a:r>
          </a:p>
        </p:txBody>
      </p:sp>
      <p:sp>
        <p:nvSpPr>
          <p:cNvPr id="8" name="Rectangle 7">
            <a:extLst>
              <a:ext uri="{FF2B5EF4-FFF2-40B4-BE49-F238E27FC236}">
                <a16:creationId xmlns:a16="http://schemas.microsoft.com/office/drawing/2014/main" id="{CBEE5A24-E1FE-417F-9971-4B5B26DBC64A}"/>
              </a:ext>
            </a:extLst>
          </p:cNvPr>
          <p:cNvSpPr/>
          <p:nvPr/>
        </p:nvSpPr>
        <p:spPr>
          <a:xfrm>
            <a:off x="0" y="6215344"/>
            <a:ext cx="9144000" cy="276896"/>
          </a:xfrm>
          <a:prstGeom prst="rect">
            <a:avLst/>
          </a:prstGeom>
          <a:solidFill>
            <a:srgbClr val="E2E6E5"/>
          </a:solidFill>
          <a:ln>
            <a:solidFill>
              <a:srgbClr val="E2E6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0736D9F-215C-4E2C-959E-FB9C470E701B}"/>
              </a:ext>
            </a:extLst>
          </p:cNvPr>
          <p:cNvSpPr txBox="1"/>
          <p:nvPr/>
        </p:nvSpPr>
        <p:spPr>
          <a:xfrm>
            <a:off x="0" y="6215344"/>
            <a:ext cx="9143999" cy="253916"/>
          </a:xfrm>
          <a:prstGeom prst="rect">
            <a:avLst/>
          </a:prstGeom>
          <a:noFill/>
        </p:spPr>
        <p:txBody>
          <a:bodyPr wrap="square" rtlCol="0">
            <a:spAutoFit/>
          </a:bodyPr>
          <a:lstStyle/>
          <a:p>
            <a:pPr algn="ctr"/>
            <a:r>
              <a:rPr lang="en-US" sz="1050">
                <a:latin typeface="Arial Narrow" panose="020B0606020202030204" pitchFamily="34" charset="0"/>
              </a:rPr>
              <a:t>Welcome | WebSDR Metrics | </a:t>
            </a:r>
            <a:r>
              <a:rPr lang="en-US" sz="1050" b="1">
                <a:solidFill>
                  <a:srgbClr val="0076A3"/>
                </a:solidFill>
                <a:latin typeface="Arial Narrow" panose="020B0606020202030204" pitchFamily="34" charset="0"/>
              </a:rPr>
              <a:t>WebSDR Type 5 SQCR Reply </a:t>
            </a:r>
            <a:r>
              <a:rPr lang="en-US" sz="1050">
                <a:latin typeface="Arial Narrow" panose="020B0606020202030204" pitchFamily="34" charset="0"/>
              </a:rPr>
              <a:t>| FMS PQDR | ADC Impl. Status - WebSDR | </a:t>
            </a:r>
            <a:r>
              <a:rPr lang="en-US" sz="1050" i="1">
                <a:latin typeface="Arial Narrow" panose="020B0606020202030204" pitchFamily="34" charset="0"/>
              </a:rPr>
              <a:t>Lunch </a:t>
            </a:r>
            <a:r>
              <a:rPr lang="en-US" sz="1050">
                <a:latin typeface="Arial Narrow" panose="020B0606020202030204" pitchFamily="34" charset="0"/>
              </a:rPr>
              <a:t>| Army | Navy &amp; USMC | Air Force | </a:t>
            </a:r>
            <a:r>
              <a:rPr lang="en-US" sz="1050" i="1">
                <a:latin typeface="Arial Narrow" panose="020B0606020202030204" pitchFamily="34" charset="0"/>
              </a:rPr>
              <a:t>Break </a:t>
            </a:r>
            <a:r>
              <a:rPr lang="en-US" sz="1050">
                <a:latin typeface="Arial Narrow" panose="020B0606020202030204" pitchFamily="34" charset="0"/>
              </a:rPr>
              <a:t>| DLA | Wrap-up</a:t>
            </a:r>
          </a:p>
        </p:txBody>
      </p:sp>
      <p:sp>
        <p:nvSpPr>
          <p:cNvPr id="11" name="TextBox 10">
            <a:extLst>
              <a:ext uri="{FF2B5EF4-FFF2-40B4-BE49-F238E27FC236}">
                <a16:creationId xmlns:a16="http://schemas.microsoft.com/office/drawing/2014/main" id="{1EB537D1-F3DE-4977-9708-871E34BB9CAA}"/>
              </a:ext>
            </a:extLst>
          </p:cNvPr>
          <p:cNvSpPr txBox="1"/>
          <p:nvPr/>
        </p:nvSpPr>
        <p:spPr>
          <a:xfrm>
            <a:off x="3886200" y="2146294"/>
            <a:ext cx="1578100" cy="3154710"/>
          </a:xfrm>
          <a:prstGeom prst="rect">
            <a:avLst/>
          </a:prstGeom>
          <a:noFill/>
        </p:spPr>
        <p:txBody>
          <a:bodyPr wrap="square">
            <a:spAutoFit/>
          </a:bodyPr>
          <a:lstStyle/>
          <a:p>
            <a:r>
              <a:rPr lang="en-US" sz="19900">
                <a:solidFill>
                  <a:srgbClr val="D9D9D9"/>
                </a:solidFill>
              </a:rPr>
              <a:t>?</a:t>
            </a:r>
          </a:p>
        </p:txBody>
      </p:sp>
      <p:sp>
        <p:nvSpPr>
          <p:cNvPr id="12" name="TextBox 11">
            <a:extLst>
              <a:ext uri="{FF2B5EF4-FFF2-40B4-BE49-F238E27FC236}">
                <a16:creationId xmlns:a16="http://schemas.microsoft.com/office/drawing/2014/main" id="{81B4373C-D979-4502-BD2B-3433BAA396BE}"/>
              </a:ext>
            </a:extLst>
          </p:cNvPr>
          <p:cNvSpPr txBox="1"/>
          <p:nvPr/>
        </p:nvSpPr>
        <p:spPr>
          <a:xfrm>
            <a:off x="3534348" y="3486926"/>
            <a:ext cx="2518638" cy="646331"/>
          </a:xfrm>
          <a:prstGeom prst="rect">
            <a:avLst/>
          </a:prstGeom>
          <a:noFill/>
        </p:spPr>
        <p:txBody>
          <a:bodyPr wrap="none" rtlCol="0">
            <a:spAutoFit/>
          </a:bodyPr>
          <a:lstStyle/>
          <a:p>
            <a:r>
              <a:rPr lang="en-US" sz="3600">
                <a:solidFill>
                  <a:srgbClr val="0076A3"/>
                </a:solidFill>
              </a:rPr>
              <a:t>Questions?</a:t>
            </a:r>
          </a:p>
        </p:txBody>
      </p:sp>
      <p:sp>
        <p:nvSpPr>
          <p:cNvPr id="13" name="TextBox 12">
            <a:extLst>
              <a:ext uri="{FF2B5EF4-FFF2-40B4-BE49-F238E27FC236}">
                <a16:creationId xmlns:a16="http://schemas.microsoft.com/office/drawing/2014/main" id="{2673F55C-7F0D-4057-9C04-B17B30641AFF}"/>
              </a:ext>
            </a:extLst>
          </p:cNvPr>
          <p:cNvSpPr txBox="1"/>
          <p:nvPr/>
        </p:nvSpPr>
        <p:spPr>
          <a:xfrm>
            <a:off x="3083880" y="6615321"/>
            <a:ext cx="2976239" cy="276999"/>
          </a:xfrm>
          <a:prstGeom prst="rect">
            <a:avLst/>
          </a:prstGeom>
          <a:noFill/>
        </p:spPr>
        <p:txBody>
          <a:bodyPr wrap="square">
            <a:spAutoFit/>
          </a:bodyPr>
          <a:lstStyle/>
          <a:p>
            <a:pPr algn="ctr"/>
            <a:r>
              <a:rPr lang="en-US" sz="1200">
                <a:solidFill>
                  <a:schemeClr val="bg1"/>
                </a:solidFill>
                <a:latin typeface="Arial Narrow" panose="020B0606020202030204" pitchFamily="34" charset="0"/>
              </a:rPr>
              <a:t>https://www.dla.mil/Defense-Data-Standards/</a:t>
            </a:r>
          </a:p>
        </p:txBody>
      </p:sp>
      <p:sp>
        <p:nvSpPr>
          <p:cNvPr id="14" name="Text Placeholder 4">
            <a:extLst>
              <a:ext uri="{FF2B5EF4-FFF2-40B4-BE49-F238E27FC236}">
                <a16:creationId xmlns:a16="http://schemas.microsoft.com/office/drawing/2014/main" id="{09D8E82D-1AA7-466D-A108-FFBE04539FE5}"/>
              </a:ext>
            </a:extLst>
          </p:cNvPr>
          <p:cNvSpPr txBox="1">
            <a:spLocks/>
          </p:cNvSpPr>
          <p:nvPr/>
        </p:nvSpPr>
        <p:spPr>
          <a:xfrm>
            <a:off x="-1" y="6492240"/>
            <a:ext cx="1795245" cy="365760"/>
          </a:xfrm>
          <a:prstGeom prst="rect">
            <a:avLst/>
          </a:prstGeom>
        </p:spPr>
        <p:txBody>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1">
                <a:solidFill>
                  <a:schemeClr val="bg1"/>
                </a:solidFill>
                <a:latin typeface="Arial Narrow" panose="020B0606020202030204" pitchFamily="34" charset="0"/>
              </a:rPr>
              <a:t>Mr. Ben Breen, DEDSO</a:t>
            </a:r>
            <a:br>
              <a:rPr lang="en-US" sz="1000" b="1">
                <a:solidFill>
                  <a:schemeClr val="bg1"/>
                </a:solidFill>
                <a:latin typeface="Arial Narrow" panose="020B0606020202030204" pitchFamily="34" charset="0"/>
              </a:rPr>
            </a:br>
            <a:r>
              <a:rPr lang="en-US" sz="1000">
                <a:solidFill>
                  <a:schemeClr val="bg1"/>
                </a:solidFill>
                <a:latin typeface="Arial Narrow" panose="020B0606020202030204" pitchFamily="34" charset="0"/>
              </a:rPr>
              <a:t>DEDSO.SDR@dla.mil</a:t>
            </a:r>
          </a:p>
        </p:txBody>
      </p:sp>
    </p:spTree>
    <p:extLst>
      <p:ext uri="{BB962C8B-B14F-4D97-AF65-F5344CB8AC3E}">
        <p14:creationId xmlns:p14="http://schemas.microsoft.com/office/powerpoint/2010/main" val="2137794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99055-083F-4F08-8AD5-1E7E464D147C}"/>
              </a:ext>
            </a:extLst>
          </p:cNvPr>
          <p:cNvSpPr>
            <a:spLocks noGrp="1"/>
          </p:cNvSpPr>
          <p:nvPr>
            <p:ph type="title"/>
          </p:nvPr>
        </p:nvSpPr>
        <p:spPr/>
        <p:txBody>
          <a:bodyPr/>
          <a:lstStyle/>
          <a:p>
            <a:r>
              <a:rPr lang="en-US"/>
              <a:t>Wrap-up</a:t>
            </a:r>
          </a:p>
        </p:txBody>
      </p:sp>
      <p:sp>
        <p:nvSpPr>
          <p:cNvPr id="4" name="Content Placeholder 3">
            <a:extLst>
              <a:ext uri="{FF2B5EF4-FFF2-40B4-BE49-F238E27FC236}">
                <a16:creationId xmlns:a16="http://schemas.microsoft.com/office/drawing/2014/main" id="{045B1200-15BC-417A-9CD8-4A52966BC792}"/>
              </a:ext>
            </a:extLst>
          </p:cNvPr>
          <p:cNvSpPr>
            <a:spLocks noGrp="1"/>
          </p:cNvSpPr>
          <p:nvPr>
            <p:ph idx="1"/>
          </p:nvPr>
        </p:nvSpPr>
        <p:spPr/>
        <p:txBody>
          <a:bodyPr>
            <a:normAutofit/>
          </a:bodyPr>
          <a:lstStyle/>
          <a:p>
            <a:r>
              <a:rPr lang="en-US"/>
              <a:t>Action Items</a:t>
            </a:r>
          </a:p>
          <a:p>
            <a:r>
              <a:rPr lang="en-US"/>
              <a:t>Closing remarks</a:t>
            </a:r>
          </a:p>
          <a:p>
            <a:r>
              <a:rPr lang="en-US"/>
              <a:t>Upcoming PRC Meetings:</a:t>
            </a:r>
          </a:p>
          <a:p>
            <a:pPr lvl="1"/>
            <a:r>
              <a:rPr lang="en-US"/>
              <a:t>Supply PRC</a:t>
            </a:r>
          </a:p>
          <a:p>
            <a:pPr lvl="2"/>
            <a:r>
              <a:rPr lang="en-US"/>
              <a:t>January 2023</a:t>
            </a:r>
          </a:p>
          <a:p>
            <a:pPr lvl="2"/>
            <a:r>
              <a:rPr lang="en-US"/>
              <a:t>December 2022</a:t>
            </a:r>
          </a:p>
          <a:p>
            <a:pPr lvl="1"/>
            <a:r>
              <a:rPr lang="en-US"/>
              <a:t>Supply Discrepancy Reporting (SDR)</a:t>
            </a:r>
          </a:p>
          <a:p>
            <a:pPr lvl="2"/>
            <a:endParaRPr lang="en-US"/>
          </a:p>
          <a:p>
            <a:pPr lvl="1"/>
            <a:r>
              <a:rPr lang="en-US"/>
              <a:t>Finance</a:t>
            </a:r>
          </a:p>
          <a:p>
            <a:pPr lvl="2"/>
            <a:r>
              <a:rPr lang="en-US"/>
              <a:t>November 2022</a:t>
            </a:r>
          </a:p>
        </p:txBody>
      </p:sp>
      <p:sp>
        <p:nvSpPr>
          <p:cNvPr id="2" name="Slide Number Placeholder 1">
            <a:extLst>
              <a:ext uri="{FF2B5EF4-FFF2-40B4-BE49-F238E27FC236}">
                <a16:creationId xmlns:a16="http://schemas.microsoft.com/office/drawing/2014/main" id="{AA674990-74A7-4F59-B67E-88D26049F7D0}"/>
              </a:ext>
            </a:extLst>
          </p:cNvPr>
          <p:cNvSpPr>
            <a:spLocks noGrp="1"/>
          </p:cNvSpPr>
          <p:nvPr>
            <p:ph type="sldNum" sz="quarter" idx="12"/>
          </p:nvPr>
        </p:nvSpPr>
        <p:spPr/>
        <p:txBody>
          <a:bodyPr/>
          <a:lstStyle/>
          <a:p>
            <a:fld id="{0F70353F-5ECB-4B50-B3EA-C871EA4E3F32}" type="slidenum">
              <a:rPr lang="en-US" smtClean="0"/>
              <a:t>26</a:t>
            </a:fld>
            <a:endParaRPr lang="en-US"/>
          </a:p>
        </p:txBody>
      </p:sp>
      <p:sp>
        <p:nvSpPr>
          <p:cNvPr id="8" name="TextBox 7">
            <a:extLst>
              <a:ext uri="{FF2B5EF4-FFF2-40B4-BE49-F238E27FC236}">
                <a16:creationId xmlns:a16="http://schemas.microsoft.com/office/drawing/2014/main" id="{A86D0C71-B9D0-4F02-A412-7BD299294022}"/>
              </a:ext>
            </a:extLst>
          </p:cNvPr>
          <p:cNvSpPr txBox="1"/>
          <p:nvPr/>
        </p:nvSpPr>
        <p:spPr>
          <a:xfrm>
            <a:off x="3083880" y="6615321"/>
            <a:ext cx="2976239" cy="276999"/>
          </a:xfrm>
          <a:prstGeom prst="rect">
            <a:avLst/>
          </a:prstGeom>
          <a:noFill/>
        </p:spPr>
        <p:txBody>
          <a:bodyPr wrap="square">
            <a:spAutoFit/>
          </a:bodyPr>
          <a:lstStyle/>
          <a:p>
            <a:pPr algn="ctr"/>
            <a:r>
              <a:rPr lang="en-US" sz="1200">
                <a:solidFill>
                  <a:schemeClr val="bg1"/>
                </a:solidFill>
                <a:latin typeface="Arial Narrow" panose="020B0606020202030204" pitchFamily="34" charset="0"/>
              </a:rPr>
              <a:t>https://www.dla.mil/Defense-Data-Standards/</a:t>
            </a:r>
          </a:p>
        </p:txBody>
      </p:sp>
      <p:sp>
        <p:nvSpPr>
          <p:cNvPr id="9" name="Text Placeholder 4">
            <a:extLst>
              <a:ext uri="{FF2B5EF4-FFF2-40B4-BE49-F238E27FC236}">
                <a16:creationId xmlns:a16="http://schemas.microsoft.com/office/drawing/2014/main" id="{A16E090B-1148-45A3-BAFE-624787B0FE87}"/>
              </a:ext>
            </a:extLst>
          </p:cNvPr>
          <p:cNvSpPr txBox="1">
            <a:spLocks/>
          </p:cNvSpPr>
          <p:nvPr/>
        </p:nvSpPr>
        <p:spPr>
          <a:xfrm>
            <a:off x="-1" y="6492240"/>
            <a:ext cx="1795245" cy="365760"/>
          </a:xfrm>
          <a:prstGeom prst="rect">
            <a:avLst/>
          </a:prstGeom>
        </p:spPr>
        <p:txBody>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1">
                <a:solidFill>
                  <a:schemeClr val="bg1"/>
                </a:solidFill>
                <a:latin typeface="Arial Narrow" panose="020B0606020202030204" pitchFamily="34" charset="0"/>
              </a:rPr>
              <a:t>Mr. Ben Breen, DEDSO</a:t>
            </a:r>
            <a:br>
              <a:rPr lang="en-US" sz="1000" b="1">
                <a:solidFill>
                  <a:schemeClr val="bg1"/>
                </a:solidFill>
                <a:latin typeface="Arial Narrow" panose="020B0606020202030204" pitchFamily="34" charset="0"/>
              </a:rPr>
            </a:br>
            <a:r>
              <a:rPr lang="en-US" sz="1000">
                <a:solidFill>
                  <a:schemeClr val="bg1"/>
                </a:solidFill>
                <a:latin typeface="Arial Narrow" panose="020B0606020202030204" pitchFamily="34" charset="0"/>
              </a:rPr>
              <a:t>DEDSO.SDR@dla.mil</a:t>
            </a:r>
          </a:p>
        </p:txBody>
      </p:sp>
      <p:sp>
        <p:nvSpPr>
          <p:cNvPr id="10" name="Rectangle 9">
            <a:extLst>
              <a:ext uri="{FF2B5EF4-FFF2-40B4-BE49-F238E27FC236}">
                <a16:creationId xmlns:a16="http://schemas.microsoft.com/office/drawing/2014/main" id="{86969646-A5C1-4BC6-9800-737635528B1F}"/>
              </a:ext>
            </a:extLst>
          </p:cNvPr>
          <p:cNvSpPr/>
          <p:nvPr/>
        </p:nvSpPr>
        <p:spPr>
          <a:xfrm>
            <a:off x="0" y="6215344"/>
            <a:ext cx="9144000" cy="276896"/>
          </a:xfrm>
          <a:prstGeom prst="rect">
            <a:avLst/>
          </a:prstGeom>
          <a:solidFill>
            <a:srgbClr val="E2E6E5"/>
          </a:solidFill>
          <a:ln>
            <a:solidFill>
              <a:srgbClr val="E2E6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E2DA846-CD2E-4C64-B416-6652BAB20B31}"/>
              </a:ext>
            </a:extLst>
          </p:cNvPr>
          <p:cNvSpPr txBox="1"/>
          <p:nvPr/>
        </p:nvSpPr>
        <p:spPr>
          <a:xfrm>
            <a:off x="0" y="6215344"/>
            <a:ext cx="9143999" cy="253916"/>
          </a:xfrm>
          <a:prstGeom prst="rect">
            <a:avLst/>
          </a:prstGeom>
          <a:noFill/>
        </p:spPr>
        <p:txBody>
          <a:bodyPr wrap="square" rtlCol="0">
            <a:spAutoFit/>
          </a:bodyPr>
          <a:lstStyle/>
          <a:p>
            <a:pPr algn="ctr"/>
            <a:r>
              <a:rPr lang="en-US" sz="1050">
                <a:latin typeface="Arial Narrow" panose="020B0606020202030204" pitchFamily="34" charset="0"/>
              </a:rPr>
              <a:t>Welcome | WebSDR Metrics | WebSDR Type 5 SQCR Reply | FMS PQDR | ADC Impl. Status - WebSDR | </a:t>
            </a:r>
            <a:r>
              <a:rPr lang="en-US" sz="1050" i="1">
                <a:latin typeface="Arial Narrow" panose="020B0606020202030204" pitchFamily="34" charset="0"/>
              </a:rPr>
              <a:t>Lunch </a:t>
            </a:r>
            <a:r>
              <a:rPr lang="en-US" sz="1050">
                <a:latin typeface="Arial Narrow" panose="020B0606020202030204" pitchFamily="34" charset="0"/>
              </a:rPr>
              <a:t>| Army | Navy &amp; USMC | Air Force | </a:t>
            </a:r>
            <a:r>
              <a:rPr lang="en-US" sz="1050" i="1">
                <a:latin typeface="Arial Narrow" panose="020B0606020202030204" pitchFamily="34" charset="0"/>
              </a:rPr>
              <a:t>Break </a:t>
            </a:r>
            <a:r>
              <a:rPr lang="en-US" sz="1050">
                <a:latin typeface="Arial Narrow" panose="020B0606020202030204" pitchFamily="34" charset="0"/>
              </a:rPr>
              <a:t>| DLA | </a:t>
            </a:r>
            <a:r>
              <a:rPr lang="en-US" sz="1050" b="1">
                <a:solidFill>
                  <a:srgbClr val="0076A3"/>
                </a:solidFill>
                <a:latin typeface="Arial Narrow" panose="020B0606020202030204" pitchFamily="34" charset="0"/>
              </a:rPr>
              <a:t>Wrap-up</a:t>
            </a:r>
          </a:p>
        </p:txBody>
      </p:sp>
    </p:spTree>
    <p:extLst>
      <p:ext uri="{BB962C8B-B14F-4D97-AF65-F5344CB8AC3E}">
        <p14:creationId xmlns:p14="http://schemas.microsoft.com/office/powerpoint/2010/main" val="171137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smtClean="0"/>
              <a:t>27</a:t>
            </a:fld>
            <a:endParaRPr lang="en-US"/>
          </a:p>
        </p:txBody>
      </p:sp>
      <p:sp>
        <p:nvSpPr>
          <p:cNvPr id="4" name="Title 2">
            <a:extLst>
              <a:ext uri="{FF2B5EF4-FFF2-40B4-BE49-F238E27FC236}">
                <a16:creationId xmlns:a16="http://schemas.microsoft.com/office/drawing/2014/main" id="{89C51EA4-E86E-46A2-8EC3-F912C6EE2D38}"/>
              </a:ext>
            </a:extLst>
          </p:cNvPr>
          <p:cNvSpPr>
            <a:spLocks noGrp="1"/>
          </p:cNvSpPr>
          <p:nvPr>
            <p:ph type="title"/>
          </p:nvPr>
        </p:nvSpPr>
        <p:spPr>
          <a:xfrm>
            <a:off x="3657600" y="365760"/>
            <a:ext cx="5029200" cy="822960"/>
          </a:xfrm>
        </p:spPr>
        <p:txBody>
          <a:bodyPr/>
          <a:lstStyle/>
          <a:p>
            <a:r>
              <a:rPr lang="en-US"/>
              <a:t>Thank You</a:t>
            </a:r>
          </a:p>
        </p:txBody>
      </p:sp>
    </p:spTree>
    <p:extLst>
      <p:ext uri="{BB962C8B-B14F-4D97-AF65-F5344CB8AC3E}">
        <p14:creationId xmlns:p14="http://schemas.microsoft.com/office/powerpoint/2010/main" val="154251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002060"/>
                </a:solidFill>
              </a:rPr>
              <a:t>Custodial Receiving </a:t>
            </a:r>
          </a:p>
        </p:txBody>
      </p:sp>
      <p:sp>
        <p:nvSpPr>
          <p:cNvPr id="3" name="Subtitle 2"/>
          <p:cNvSpPr>
            <a:spLocks noGrp="1"/>
          </p:cNvSpPr>
          <p:nvPr>
            <p:ph type="subTitle" idx="1"/>
          </p:nvPr>
        </p:nvSpPr>
        <p:spPr>
          <a:xfrm>
            <a:off x="182880" y="4754880"/>
            <a:ext cx="4286570" cy="1097280"/>
          </a:xfrm>
        </p:spPr>
        <p:txBody>
          <a:bodyPr>
            <a:normAutofit/>
          </a:bodyPr>
          <a:lstStyle/>
          <a:p>
            <a:r>
              <a:rPr lang="en-US" dirty="0">
                <a:solidFill>
                  <a:srgbClr val="002060"/>
                </a:solidFill>
              </a:rPr>
              <a:t>Jim Weiner</a:t>
            </a:r>
          </a:p>
          <a:p>
            <a:r>
              <a:rPr lang="en-US" dirty="0">
                <a:solidFill>
                  <a:srgbClr val="002060"/>
                </a:solidFill>
              </a:rPr>
              <a:t>DLA Receiving Program Manager</a:t>
            </a:r>
          </a:p>
          <a:p>
            <a:r>
              <a:rPr lang="en-US" dirty="0">
                <a:solidFill>
                  <a:srgbClr val="002060"/>
                </a:solidFill>
              </a:rPr>
              <a:t>November 15, 2022</a:t>
            </a:r>
          </a:p>
        </p:txBody>
      </p:sp>
    </p:spTree>
    <p:extLst>
      <p:ext uri="{BB962C8B-B14F-4D97-AF65-F5344CB8AC3E}">
        <p14:creationId xmlns:p14="http://schemas.microsoft.com/office/powerpoint/2010/main" val="373348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607B-DEB8-4CCC-8236-A51968AE7217}"/>
              </a:ext>
            </a:extLst>
          </p:cNvPr>
          <p:cNvSpPr>
            <a:spLocks noGrp="1"/>
          </p:cNvSpPr>
          <p:nvPr>
            <p:ph type="title"/>
          </p:nvPr>
        </p:nvSpPr>
        <p:spPr>
          <a:xfrm>
            <a:off x="3249227" y="365760"/>
            <a:ext cx="5894773" cy="822960"/>
          </a:xfrm>
        </p:spPr>
        <p:txBody>
          <a:bodyPr>
            <a:normAutofit fontScale="90000"/>
          </a:bodyPr>
          <a:lstStyle/>
          <a:p>
            <a:r>
              <a:rPr lang="en-US" dirty="0"/>
              <a:t>DLA’s Role in DOD Logistics</a:t>
            </a:r>
          </a:p>
        </p:txBody>
      </p:sp>
      <p:sp>
        <p:nvSpPr>
          <p:cNvPr id="4" name="Slide Number Placeholder 3">
            <a:extLst>
              <a:ext uri="{FF2B5EF4-FFF2-40B4-BE49-F238E27FC236}">
                <a16:creationId xmlns:a16="http://schemas.microsoft.com/office/drawing/2014/main" id="{F01CEED3-EB29-4503-8B25-B8C8889E8958}"/>
              </a:ext>
            </a:extLst>
          </p:cNvPr>
          <p:cNvSpPr>
            <a:spLocks noGrp="1"/>
          </p:cNvSpPr>
          <p:nvPr>
            <p:ph type="sldNum" sz="quarter" idx="12"/>
          </p:nvPr>
        </p:nvSpPr>
        <p:spPr>
          <a:xfrm>
            <a:off x="8686800" y="637031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 name="Content Placeholder 2">
            <a:extLst>
              <a:ext uri="{FF2B5EF4-FFF2-40B4-BE49-F238E27FC236}">
                <a16:creationId xmlns:a16="http://schemas.microsoft.com/office/drawing/2014/main" id="{853C8A74-F99B-4C53-9F72-BAA70EE6C968}"/>
              </a:ext>
            </a:extLst>
          </p:cNvPr>
          <p:cNvSpPr txBox="1">
            <a:spLocks/>
          </p:cNvSpPr>
          <p:nvPr/>
        </p:nvSpPr>
        <p:spPr>
          <a:xfrm>
            <a:off x="6719500" y="4229039"/>
            <a:ext cx="2029741" cy="1759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4287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360045" algn="l"/>
                <a:tab pos="360680" algn="l"/>
              </a:tabLst>
              <a:defRPr/>
            </a:pPr>
            <a:endParaRPr kumimoji="0" lang="en-US" sz="2000" b="0" i="0" u="none" strike="noStrike" kern="1200" cap="none" spc="-5" normalizeH="0" baseline="0" noProof="0">
              <a:ln>
                <a:noFill/>
              </a:ln>
              <a:solidFill>
                <a:prstClr val="black"/>
              </a:solidFill>
              <a:effectLst/>
              <a:uLnTx/>
              <a:uFillTx/>
              <a:latin typeface="Calibri Light" panose="020F0302020204030204"/>
              <a:ea typeface="+mn-ea"/>
              <a:cs typeface="Arial"/>
            </a:endParaRPr>
          </a:p>
        </p:txBody>
      </p:sp>
      <p:sp>
        <p:nvSpPr>
          <p:cNvPr id="3" name="TextBox 2">
            <a:extLst>
              <a:ext uri="{FF2B5EF4-FFF2-40B4-BE49-F238E27FC236}">
                <a16:creationId xmlns:a16="http://schemas.microsoft.com/office/drawing/2014/main" id="{BCBCC235-9CB2-7226-1C13-F1B6F7008D5D}"/>
              </a:ext>
            </a:extLst>
          </p:cNvPr>
          <p:cNvSpPr txBox="1"/>
          <p:nvPr/>
        </p:nvSpPr>
        <p:spPr>
          <a:xfrm>
            <a:off x="372862" y="1589103"/>
            <a:ext cx="8034291"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DLA initially was assigned the role of SS&amp;D for DoD wholesale operations as a result of DRMD-902 in the early 1990’s. Subsequently BRAC 2003 assigned DLA to certain retail functions. All in support of our customers in DoD as well as other Government Agencies.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a result, DLA receives, stores, and issues many items across a multi-customer base every day.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presentation is focused on the initial receipt of goods into the DLA system in an auditable environment. Two challenges exist</a:t>
            </a:r>
          </a:p>
          <a:p>
            <a:pPr marL="1257300" marR="0" lvl="2"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Shipment Preparation</a:t>
            </a:r>
          </a:p>
          <a:p>
            <a:pPr marL="1257300" marR="0" lvl="2"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Electronic (Systemic) notification of the inbound delivery (DLMS 527D/856_)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goal is to improve the receiving program/process for DoD agencies and other Government Agencies, a win-win for all.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1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4FE7C80-D8C0-4C57-A237-E9DF57F8E6C6}"/>
              </a:ext>
            </a:extLst>
          </p:cNvPr>
          <p:cNvSpPr>
            <a:spLocks noGrp="1"/>
          </p:cNvSpPr>
          <p:nvPr>
            <p:ph type="title"/>
          </p:nvPr>
        </p:nvSpPr>
        <p:spPr/>
        <p:txBody>
          <a:bodyPr>
            <a:normAutofit fontScale="90000"/>
          </a:bodyPr>
          <a:lstStyle/>
          <a:p>
            <a:r>
              <a:rPr lang="en-US" dirty="0"/>
              <a:t>Shipment Preparation Processes</a:t>
            </a:r>
          </a:p>
        </p:txBody>
      </p:sp>
      <p:sp>
        <p:nvSpPr>
          <p:cNvPr id="4" name="Slide Number Placeholder 3">
            <a:extLst>
              <a:ext uri="{FF2B5EF4-FFF2-40B4-BE49-F238E27FC236}">
                <a16:creationId xmlns:a16="http://schemas.microsoft.com/office/drawing/2014/main" id="{5EDB8C0D-5967-4F1E-B019-5EA603008D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59374294-2678-3670-B534-0F8C05BBABF3}"/>
              </a:ext>
            </a:extLst>
          </p:cNvPr>
          <p:cNvSpPr>
            <a:spLocks noGrp="1"/>
          </p:cNvSpPr>
          <p:nvPr>
            <p:ph type="body" sz="quarter" idx="13"/>
          </p:nvPr>
        </p:nvSpPr>
        <p:spPr/>
        <p:txBody>
          <a:bodyPr/>
          <a:lstStyle/>
          <a:p>
            <a:endParaRPr lang="en-US"/>
          </a:p>
        </p:txBody>
      </p:sp>
      <p:sp>
        <p:nvSpPr>
          <p:cNvPr id="3" name="TextBox 2">
            <a:extLst>
              <a:ext uri="{FF2B5EF4-FFF2-40B4-BE49-F238E27FC236}">
                <a16:creationId xmlns:a16="http://schemas.microsoft.com/office/drawing/2014/main" id="{1A0A963F-59E0-E61B-46E1-96CF55C043C7}"/>
              </a:ext>
            </a:extLst>
          </p:cNvPr>
          <p:cNvSpPr txBox="1"/>
          <p:nvPr/>
        </p:nvSpPr>
        <p:spPr>
          <a:xfrm>
            <a:off x="470517" y="1338143"/>
            <a:ext cx="8442664" cy="50475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DoD Regulation(s)of the shipment preparation process is that the shipment is to be prepared so that the recipient can clearly define </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intent of the shipment </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item(s) contained in the shipment</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Owner’s account the item is to be posted to</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Achieve this, the following is required</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Use of the DLMS 527D Due-in prior to shipment, and use of the DLMS 856_ at time of shipment</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Proper inclusion of documentation as instructed by MIL-STD 129 (copy of the document on the exterior, as well as inside the package for containers, and for items not in containers, fixed to the item.</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Markings/Item identification labels on the item and packaging as instructed in MIL-STD 129</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any of these actions, results in frustrated shipments, receipt errors, increased cost and financial policy violations.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Receiving STARTS at SHIPMENT Preparation</a:t>
            </a:r>
          </a:p>
        </p:txBody>
      </p:sp>
    </p:spTree>
    <p:extLst>
      <p:ext uri="{BB962C8B-B14F-4D97-AF65-F5344CB8AC3E}">
        <p14:creationId xmlns:p14="http://schemas.microsoft.com/office/powerpoint/2010/main" val="404646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Process 27">
            <a:extLst>
              <a:ext uri="{FF2B5EF4-FFF2-40B4-BE49-F238E27FC236}">
                <a16:creationId xmlns:a16="http://schemas.microsoft.com/office/drawing/2014/main" id="{DB321B0E-A403-B9BE-544D-89BD47B3F6B2}"/>
              </a:ext>
            </a:extLst>
          </p:cNvPr>
          <p:cNvSpPr/>
          <p:nvPr/>
        </p:nvSpPr>
        <p:spPr>
          <a:xfrm>
            <a:off x="195309" y="1564195"/>
            <a:ext cx="8853652" cy="3158725"/>
          </a:xfrm>
          <a:prstGeom prst="flowChartProcess">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17">
            <a:extLst>
              <a:ext uri="{FF2B5EF4-FFF2-40B4-BE49-F238E27FC236}">
                <a16:creationId xmlns:a16="http://schemas.microsoft.com/office/drawing/2014/main" id="{04FE7C80-D8C0-4C57-A237-E9DF57F8E6C6}"/>
              </a:ext>
            </a:extLst>
          </p:cNvPr>
          <p:cNvSpPr>
            <a:spLocks noGrp="1"/>
          </p:cNvSpPr>
          <p:nvPr>
            <p:ph type="title"/>
          </p:nvPr>
        </p:nvSpPr>
        <p:spPr/>
        <p:txBody>
          <a:bodyPr/>
          <a:lstStyle/>
          <a:p>
            <a:r>
              <a:rPr lang="en-US" dirty="0"/>
              <a:t>Improper Shipment Preparation Examples- Unidentifiable Items</a:t>
            </a:r>
          </a:p>
        </p:txBody>
      </p:sp>
      <p:sp>
        <p:nvSpPr>
          <p:cNvPr id="4" name="Slide Number Placeholder 3">
            <a:extLst>
              <a:ext uri="{FF2B5EF4-FFF2-40B4-BE49-F238E27FC236}">
                <a16:creationId xmlns:a16="http://schemas.microsoft.com/office/drawing/2014/main" id="{5EDB8C0D-5967-4F1E-B019-5EA603008D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2DD42C8B-354B-450E-8917-899EC03CE93B}"/>
              </a:ext>
            </a:extLst>
          </p:cNvPr>
          <p:cNvSpPr/>
          <p:nvPr/>
        </p:nvSpPr>
        <p:spPr>
          <a:xfrm>
            <a:off x="4040051" y="4086430"/>
            <a:ext cx="1061845" cy="38319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AB8DE44-CDE3-0577-40AC-0FEBDC7BCECD}"/>
              </a:ext>
            </a:extLst>
          </p:cNvPr>
          <p:cNvPicPr>
            <a:picLocks noChangeAspect="1"/>
          </p:cNvPicPr>
          <p:nvPr/>
        </p:nvPicPr>
        <p:blipFill rotWithShape="1">
          <a:blip r:embed="rId2"/>
          <a:srcRect l="37767" t="59894" r="49932" b="14296"/>
          <a:stretch/>
        </p:blipFill>
        <p:spPr>
          <a:xfrm>
            <a:off x="6149475" y="1812886"/>
            <a:ext cx="2798919" cy="2656737"/>
          </a:xfrm>
          <a:prstGeom prst="rect">
            <a:avLst/>
          </a:prstGeom>
        </p:spPr>
      </p:pic>
      <p:pic>
        <p:nvPicPr>
          <p:cNvPr id="20" name="Picture 19">
            <a:extLst>
              <a:ext uri="{FF2B5EF4-FFF2-40B4-BE49-F238E27FC236}">
                <a16:creationId xmlns:a16="http://schemas.microsoft.com/office/drawing/2014/main" id="{4058EB34-00F9-8C0B-1B05-1DEC8776195B}"/>
              </a:ext>
            </a:extLst>
          </p:cNvPr>
          <p:cNvPicPr>
            <a:picLocks noChangeAspect="1"/>
          </p:cNvPicPr>
          <p:nvPr/>
        </p:nvPicPr>
        <p:blipFill rotWithShape="1">
          <a:blip r:embed="rId3"/>
          <a:srcRect l="37864" t="57723" r="47282" b="6752"/>
          <a:stretch/>
        </p:blipFill>
        <p:spPr>
          <a:xfrm>
            <a:off x="3189193" y="1830724"/>
            <a:ext cx="2865883" cy="2656737"/>
          </a:xfrm>
          <a:prstGeom prst="rect">
            <a:avLst/>
          </a:prstGeom>
        </p:spPr>
      </p:pic>
      <p:pic>
        <p:nvPicPr>
          <p:cNvPr id="27" name="Picture 26">
            <a:extLst>
              <a:ext uri="{FF2B5EF4-FFF2-40B4-BE49-F238E27FC236}">
                <a16:creationId xmlns:a16="http://schemas.microsoft.com/office/drawing/2014/main" id="{A2EAA35F-4835-6A5D-1B4D-AEA4B1E27BE0}"/>
              </a:ext>
            </a:extLst>
          </p:cNvPr>
          <p:cNvPicPr>
            <a:picLocks noChangeAspect="1"/>
          </p:cNvPicPr>
          <p:nvPr/>
        </p:nvPicPr>
        <p:blipFill rotWithShape="1">
          <a:blip r:embed="rId4"/>
          <a:srcRect l="21899" t="54087" r="60545" b="12141"/>
          <a:stretch/>
        </p:blipFill>
        <p:spPr>
          <a:xfrm>
            <a:off x="364223" y="1831800"/>
            <a:ext cx="2656056" cy="2655661"/>
          </a:xfrm>
          <a:prstGeom prst="rect">
            <a:avLst/>
          </a:prstGeom>
        </p:spPr>
      </p:pic>
      <p:sp>
        <p:nvSpPr>
          <p:cNvPr id="29" name="Rectangle 28">
            <a:extLst>
              <a:ext uri="{FF2B5EF4-FFF2-40B4-BE49-F238E27FC236}">
                <a16:creationId xmlns:a16="http://schemas.microsoft.com/office/drawing/2014/main" id="{A2536DB9-2171-85CC-10FB-2111BE06A494}"/>
              </a:ext>
            </a:extLst>
          </p:cNvPr>
          <p:cNvSpPr/>
          <p:nvPr/>
        </p:nvSpPr>
        <p:spPr>
          <a:xfrm>
            <a:off x="195308" y="4865161"/>
            <a:ext cx="8853652" cy="1296140"/>
          </a:xfrm>
          <a:prstGeom prst="rect">
            <a:avLst/>
          </a:prstGeom>
          <a:noFill/>
          <a:ln w="38100">
            <a:solidFill>
              <a:srgbClr val="0076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6A3"/>
                </a:solidFill>
                <a:effectLst/>
                <a:uLnTx/>
                <a:uFillTx/>
                <a:latin typeface="Calibri" panose="020F0502020204030204"/>
                <a:ea typeface="+mn-ea"/>
                <a:cs typeface="+mn-cs"/>
              </a:rPr>
              <a:t>Actual items received by DLA without paperwork, or item identification Markings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76A3"/>
                </a:solidFill>
                <a:effectLst/>
                <a:uLnTx/>
                <a:uFillTx/>
                <a:latin typeface="Calibri" panose="020F0502020204030204"/>
                <a:ea typeface="+mn-ea"/>
                <a:cs typeface="+mn-cs"/>
              </a:rPr>
              <a:t>DLA </a:t>
            </a:r>
            <a:r>
              <a:rPr kumimoji="0" lang="en-US" sz="1800" b="0" i="0" u="none" strike="noStrike" kern="1200" cap="none" spc="0" normalizeH="0" baseline="0" noProof="0" dirty="0">
                <a:ln>
                  <a:noFill/>
                </a:ln>
                <a:solidFill>
                  <a:srgbClr val="0076A3"/>
                </a:solidFill>
                <a:effectLst/>
                <a:uLnTx/>
                <a:uFillTx/>
                <a:latin typeface="Calibri" panose="020F0502020204030204"/>
                <a:ea typeface="+mn-ea"/>
                <a:cs typeface="+mn-cs"/>
              </a:rPr>
              <a:t>unable to identify items after research (internet queries and standard DoD item data repositories)</a:t>
            </a:r>
          </a:p>
        </p:txBody>
      </p:sp>
    </p:spTree>
    <p:extLst>
      <p:ext uri="{BB962C8B-B14F-4D97-AF65-F5344CB8AC3E}">
        <p14:creationId xmlns:p14="http://schemas.microsoft.com/office/powerpoint/2010/main" val="44288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4FE7C80-D8C0-4C57-A237-E9DF57F8E6C6}"/>
              </a:ext>
            </a:extLst>
          </p:cNvPr>
          <p:cNvSpPr>
            <a:spLocks noGrp="1"/>
          </p:cNvSpPr>
          <p:nvPr>
            <p:ph type="title"/>
          </p:nvPr>
        </p:nvSpPr>
        <p:spPr>
          <a:xfrm>
            <a:off x="3114398" y="303617"/>
            <a:ext cx="6029602" cy="822960"/>
          </a:xfrm>
        </p:spPr>
        <p:txBody>
          <a:bodyPr>
            <a:noAutofit/>
          </a:bodyPr>
          <a:lstStyle/>
          <a:p>
            <a:r>
              <a:rPr lang="en-US" sz="3600" dirty="0"/>
              <a:t>Improper Shipment Preparation Examples- Systemic 527D</a:t>
            </a:r>
          </a:p>
        </p:txBody>
      </p:sp>
      <p:sp>
        <p:nvSpPr>
          <p:cNvPr id="4" name="Slide Number Placeholder 3">
            <a:extLst>
              <a:ext uri="{FF2B5EF4-FFF2-40B4-BE49-F238E27FC236}">
                <a16:creationId xmlns:a16="http://schemas.microsoft.com/office/drawing/2014/main" id="{5EDB8C0D-5967-4F1E-B019-5EA603008D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59374294-2678-3670-B534-0F8C05BBABF3}"/>
              </a:ext>
            </a:extLst>
          </p:cNvPr>
          <p:cNvSpPr>
            <a:spLocks noGrp="1"/>
          </p:cNvSpPr>
          <p:nvPr>
            <p:ph type="body" sz="quarter" idx="13"/>
          </p:nvPr>
        </p:nvSpPr>
        <p:spPr/>
        <p:txBody>
          <a:bodyPr/>
          <a:lstStyle/>
          <a:p>
            <a:endParaRPr lang="en-US"/>
          </a:p>
        </p:txBody>
      </p:sp>
      <p:sp>
        <p:nvSpPr>
          <p:cNvPr id="3" name="TextBox 2">
            <a:extLst>
              <a:ext uri="{FF2B5EF4-FFF2-40B4-BE49-F238E27FC236}">
                <a16:creationId xmlns:a16="http://schemas.microsoft.com/office/drawing/2014/main" id="{1A0A963F-59E0-E61B-46E1-96CF55C043C7}"/>
              </a:ext>
            </a:extLst>
          </p:cNvPr>
          <p:cNvSpPr txBox="1"/>
          <p:nvPr/>
        </p:nvSpPr>
        <p:spPr>
          <a:xfrm>
            <a:off x="350668" y="1308814"/>
            <a:ext cx="8464858"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evaluated the volume of the systemic 527D – Materiel Due in systemic transactions, which is invaluable to post ownership of an item received. Although we received a 527D overall in excess of 90% of the time, the financial value of items received without a 527D was 16.1 Billion USD (FLIS Value)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This places ALL of DoD at risk for Anti Deficiency Act violations!!! </a:t>
            </a:r>
          </a:p>
        </p:txBody>
      </p:sp>
      <p:graphicFrame>
        <p:nvGraphicFramePr>
          <p:cNvPr id="6" name="Table 5">
            <a:extLst>
              <a:ext uri="{FF2B5EF4-FFF2-40B4-BE49-F238E27FC236}">
                <a16:creationId xmlns:a16="http://schemas.microsoft.com/office/drawing/2014/main" id="{A86D20CF-AB3D-EDDF-C480-767A4BDFE7E1}"/>
              </a:ext>
            </a:extLst>
          </p:cNvPr>
          <p:cNvGraphicFramePr>
            <a:graphicFrameLocks noGrp="1"/>
          </p:cNvGraphicFramePr>
          <p:nvPr/>
        </p:nvGraphicFramePr>
        <p:xfrm>
          <a:off x="1198485" y="2920753"/>
          <a:ext cx="5894773" cy="2885238"/>
        </p:xfrm>
        <a:graphic>
          <a:graphicData uri="http://schemas.openxmlformats.org/drawingml/2006/table">
            <a:tbl>
              <a:tblPr>
                <a:tableStyleId>{5C22544A-7EE6-4342-B048-85BDC9FD1C3A}</a:tableStyleId>
              </a:tblPr>
              <a:tblGrid>
                <a:gridCol w="1797243">
                  <a:extLst>
                    <a:ext uri="{9D8B030D-6E8A-4147-A177-3AD203B41FA5}">
                      <a16:colId xmlns:a16="http://schemas.microsoft.com/office/drawing/2014/main" val="1370521987"/>
                    </a:ext>
                  </a:extLst>
                </a:gridCol>
                <a:gridCol w="1056394">
                  <a:extLst>
                    <a:ext uri="{9D8B030D-6E8A-4147-A177-3AD203B41FA5}">
                      <a16:colId xmlns:a16="http://schemas.microsoft.com/office/drawing/2014/main" val="4089063710"/>
                    </a:ext>
                  </a:extLst>
                </a:gridCol>
                <a:gridCol w="1467976">
                  <a:extLst>
                    <a:ext uri="{9D8B030D-6E8A-4147-A177-3AD203B41FA5}">
                      <a16:colId xmlns:a16="http://schemas.microsoft.com/office/drawing/2014/main" val="2537955176"/>
                    </a:ext>
                  </a:extLst>
                </a:gridCol>
                <a:gridCol w="878043">
                  <a:extLst>
                    <a:ext uri="{9D8B030D-6E8A-4147-A177-3AD203B41FA5}">
                      <a16:colId xmlns:a16="http://schemas.microsoft.com/office/drawing/2014/main" val="2692052401"/>
                    </a:ext>
                  </a:extLst>
                </a:gridCol>
                <a:gridCol w="695117">
                  <a:extLst>
                    <a:ext uri="{9D8B030D-6E8A-4147-A177-3AD203B41FA5}">
                      <a16:colId xmlns:a16="http://schemas.microsoft.com/office/drawing/2014/main" val="2431390007"/>
                    </a:ext>
                  </a:extLst>
                </a:gridCol>
              </a:tblGrid>
              <a:tr h="286599">
                <a:tc>
                  <a:txBody>
                    <a:bodyPr/>
                    <a:lstStyle/>
                    <a:p>
                      <a:pPr algn="l" fontAlgn="b"/>
                      <a:r>
                        <a:rPr lang="en-US" sz="1100" u="none" strike="noStrike">
                          <a:effectLst/>
                        </a:rPr>
                        <a:t>Customer</a:t>
                      </a:r>
                      <a:endParaRPr lang="en-US" sz="1100" b="1" i="0" u="none" strike="noStrike">
                        <a:solidFill>
                          <a:srgbClr val="FFFFFF"/>
                        </a:solidFill>
                        <a:effectLst/>
                        <a:latin typeface="Calibri" panose="020F0502020204030204" pitchFamily="34" charset="0"/>
                      </a:endParaRPr>
                    </a:p>
                  </a:txBody>
                  <a:tcPr marL="9525" marR="9525" marT="9525" marB="0" anchor="b"/>
                </a:tc>
                <a:tc gridSpan="3">
                  <a:txBody>
                    <a:bodyPr/>
                    <a:lstStyle/>
                    <a:p>
                      <a:pPr algn="ctr" fontAlgn="b"/>
                      <a:r>
                        <a:rPr lang="en-US" sz="1100" u="none" strike="noStrike">
                          <a:effectLst/>
                        </a:rPr>
                        <a:t>PMR Status</a:t>
                      </a:r>
                      <a:endParaRPr lang="en-US" sz="1100" b="1" i="0" u="none" strike="noStrike">
                        <a:solidFill>
                          <a:srgbClr val="FFFFFF"/>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a:effectLst/>
                        </a:rPr>
                        <a:t> </a:t>
                      </a:r>
                      <a:endParaRPr lang="en-US"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7134390"/>
                  </a:ext>
                </a:extLst>
              </a:tr>
              <a:tr h="258571">
                <a:tc>
                  <a:txBody>
                    <a:bodyPr/>
                    <a:lstStyle/>
                    <a:p>
                      <a:pPr algn="l" fontAlgn="b"/>
                      <a:r>
                        <a:rPr lang="en-US" sz="1100" u="none" strike="noStrike">
                          <a:effectLst/>
                        </a:rPr>
                        <a:t> </a:t>
                      </a:r>
                      <a:endParaRPr lang="en-US"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 PMR</a:t>
                      </a:r>
                      <a:endParaRPr lang="en-US"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 PMR $ Value</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PMR</a:t>
                      </a:r>
                      <a:endParaRPr lang="en-US"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PMR %</a:t>
                      </a:r>
                      <a:endParaRPr lang="en-US"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5898850"/>
                  </a:ext>
                </a:extLst>
              </a:tr>
              <a:tr h="258571">
                <a:tc>
                  <a:txBody>
                    <a:bodyPr/>
                    <a:lstStyle/>
                    <a:p>
                      <a:pPr algn="l" fontAlgn="b"/>
                      <a:r>
                        <a:rPr lang="en-US" sz="1100" u="none" strike="noStrike">
                          <a:effectLst/>
                        </a:rPr>
                        <a:t>AIR_FORCE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56,537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$6.2B</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474,594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89.4%</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6379337"/>
                  </a:ext>
                </a:extLst>
              </a:tr>
              <a:tr h="258571">
                <a:tc>
                  <a:txBody>
                    <a:bodyPr/>
                    <a:lstStyle/>
                    <a:p>
                      <a:pPr algn="l" fontAlgn="b"/>
                      <a:r>
                        <a:rPr lang="en-US" sz="1100" u="none" strike="noStrike">
                          <a:effectLst/>
                        </a:rPr>
                        <a:t>ARMY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49,062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$5.8B</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190,989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79.6%</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1326515"/>
                  </a:ext>
                </a:extLst>
              </a:tr>
              <a:tr h="258571">
                <a:tc>
                  <a:txBody>
                    <a:bodyPr/>
                    <a:lstStyle/>
                    <a:p>
                      <a:pPr algn="l" fontAlgn="b"/>
                      <a:r>
                        <a:rPr lang="en-US" sz="1100" u="none" strike="noStrike">
                          <a:effectLst/>
                        </a:rPr>
                        <a:t>COAST_GUARD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$0.02B</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439860"/>
                  </a:ext>
                </a:extLst>
              </a:tr>
              <a:tr h="258571">
                <a:tc>
                  <a:txBody>
                    <a:bodyPr/>
                    <a:lstStyle/>
                    <a:p>
                      <a:pPr algn="l" fontAlgn="b"/>
                      <a:r>
                        <a:rPr lang="en-US" sz="1100" u="none" strike="noStrike">
                          <a:effectLst/>
                        </a:rPr>
                        <a:t>DLA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62,024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$0.56B</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767,656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92.5%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1886449"/>
                  </a:ext>
                </a:extLst>
              </a:tr>
              <a:tr h="258571">
                <a:tc>
                  <a:txBody>
                    <a:bodyPr/>
                    <a:lstStyle/>
                    <a:p>
                      <a:pPr algn="l" fontAlgn="b"/>
                      <a:r>
                        <a:rPr lang="en-US" sz="1100" u="none" strike="noStrike">
                          <a:effectLst/>
                        </a:rPr>
                        <a:t>GSA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$0.003B</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8961382"/>
                  </a:ext>
                </a:extLst>
              </a:tr>
              <a:tr h="258571">
                <a:tc>
                  <a:txBody>
                    <a:bodyPr/>
                    <a:lstStyle/>
                    <a:p>
                      <a:pPr algn="l" fontAlgn="b"/>
                      <a:r>
                        <a:rPr lang="en-US" sz="1100" u="none" strike="noStrike">
                          <a:effectLst/>
                        </a:rPr>
                        <a:t>MARINE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4,294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$0.2B</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197,688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97.9%</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527474"/>
                  </a:ext>
                </a:extLst>
              </a:tr>
              <a:tr h="258571">
                <a:tc>
                  <a:txBody>
                    <a:bodyPr/>
                    <a:lstStyle/>
                    <a:p>
                      <a:pPr algn="l" fontAlgn="b"/>
                      <a:r>
                        <a:rPr lang="en-US" sz="1100" u="none" strike="noStrike">
                          <a:effectLst/>
                        </a:rPr>
                        <a:t>NAVY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33,329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$3.3B</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264,198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88.8%</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4115357"/>
                  </a:ext>
                </a:extLst>
              </a:tr>
              <a:tr h="258571">
                <a:tc>
                  <a:txBody>
                    <a:bodyPr/>
                    <a:lstStyle/>
                    <a:p>
                      <a:pPr algn="l" fontAlgn="b"/>
                      <a:r>
                        <a:rPr lang="en-US" sz="1100" u="none" strike="noStrike">
                          <a:effectLst/>
                        </a:rPr>
                        <a:t>OTHER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1,324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$0.002B</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8901004"/>
                  </a:ext>
                </a:extLst>
              </a:tr>
              <a:tr h="271500">
                <a:tc>
                  <a:txBody>
                    <a:bodyPr/>
                    <a:lstStyle/>
                    <a:p>
                      <a:pPr algn="l" fontAlgn="b"/>
                      <a:r>
                        <a:rPr lang="en-US" sz="1100" u="none" strike="noStrike">
                          <a:effectLst/>
                        </a:rPr>
                        <a:t>Grand Total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206,973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FF0000"/>
                          </a:solidFill>
                          <a:effectLst/>
                        </a:rPr>
                        <a:t>$16.1B</a:t>
                      </a:r>
                      <a:endParaRPr lang="en-US" sz="11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1,895,141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90.2%</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7370397"/>
                  </a:ext>
                </a:extLst>
              </a:tr>
            </a:tbl>
          </a:graphicData>
        </a:graphic>
      </p:graphicFrame>
    </p:spTree>
    <p:extLst>
      <p:ext uri="{BB962C8B-B14F-4D97-AF65-F5344CB8AC3E}">
        <p14:creationId xmlns:p14="http://schemas.microsoft.com/office/powerpoint/2010/main" val="147603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4FE7C80-D8C0-4C57-A237-E9DF57F8E6C6}"/>
              </a:ext>
            </a:extLst>
          </p:cNvPr>
          <p:cNvSpPr>
            <a:spLocks noGrp="1"/>
          </p:cNvSpPr>
          <p:nvPr>
            <p:ph type="title"/>
          </p:nvPr>
        </p:nvSpPr>
        <p:spPr>
          <a:xfrm>
            <a:off x="3114398" y="303617"/>
            <a:ext cx="6029602" cy="822960"/>
          </a:xfrm>
        </p:spPr>
        <p:txBody>
          <a:bodyPr>
            <a:noAutofit/>
          </a:bodyPr>
          <a:lstStyle/>
          <a:p>
            <a:r>
              <a:rPr lang="en-US" sz="3600" dirty="0"/>
              <a:t>Improper Shipment Preparation Examples- Systemic 856_</a:t>
            </a:r>
          </a:p>
        </p:txBody>
      </p:sp>
      <p:sp>
        <p:nvSpPr>
          <p:cNvPr id="4" name="Slide Number Placeholder 3">
            <a:extLst>
              <a:ext uri="{FF2B5EF4-FFF2-40B4-BE49-F238E27FC236}">
                <a16:creationId xmlns:a16="http://schemas.microsoft.com/office/drawing/2014/main" id="{5EDB8C0D-5967-4F1E-B019-5EA603008D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59374294-2678-3670-B534-0F8C05BBABF3}"/>
              </a:ext>
            </a:extLst>
          </p:cNvPr>
          <p:cNvSpPr>
            <a:spLocks noGrp="1"/>
          </p:cNvSpPr>
          <p:nvPr>
            <p:ph type="body" sz="quarter" idx="13"/>
          </p:nvPr>
        </p:nvSpPr>
        <p:spPr/>
        <p:txBody>
          <a:bodyPr/>
          <a:lstStyle/>
          <a:p>
            <a:endParaRPr lang="en-US"/>
          </a:p>
        </p:txBody>
      </p:sp>
      <p:sp>
        <p:nvSpPr>
          <p:cNvPr id="3" name="TextBox 2">
            <a:extLst>
              <a:ext uri="{FF2B5EF4-FFF2-40B4-BE49-F238E27FC236}">
                <a16:creationId xmlns:a16="http://schemas.microsoft.com/office/drawing/2014/main" id="{1A0A963F-59E0-E61B-46E1-96CF55C043C7}"/>
              </a:ext>
            </a:extLst>
          </p:cNvPr>
          <p:cNvSpPr txBox="1"/>
          <p:nvPr/>
        </p:nvSpPr>
        <p:spPr>
          <a:xfrm>
            <a:off x="350668" y="1308814"/>
            <a:ext cx="8464858"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evaluated the volume of the systemic 856_ – Advanced Shipment Notification (ASN) systemic transactions, which is invaluable to post specific information of an item received. These transactions are invaluable to validate Unique Item Tracking items, Controlled items, as well as tracking information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856 ASN is an integral part of the receiving process, without this transaction, we lose a lot of valuable data and for certain items, must expend additional resources to process. This decreases efficiency and accuracy and increases audit risk.   </a:t>
            </a:r>
          </a:p>
        </p:txBody>
      </p:sp>
      <p:graphicFrame>
        <p:nvGraphicFramePr>
          <p:cNvPr id="5" name="Table 4">
            <a:extLst>
              <a:ext uri="{FF2B5EF4-FFF2-40B4-BE49-F238E27FC236}">
                <a16:creationId xmlns:a16="http://schemas.microsoft.com/office/drawing/2014/main" id="{78C12E1B-13DF-E628-E1E8-2831C142FEC3}"/>
              </a:ext>
            </a:extLst>
          </p:cNvPr>
          <p:cNvGraphicFramePr>
            <a:graphicFrameLocks noGrp="1"/>
          </p:cNvGraphicFramePr>
          <p:nvPr/>
        </p:nvGraphicFramePr>
        <p:xfrm>
          <a:off x="2114549" y="2710657"/>
          <a:ext cx="5591269" cy="2348865"/>
        </p:xfrm>
        <a:graphic>
          <a:graphicData uri="http://schemas.openxmlformats.org/drawingml/2006/table">
            <a:tbl>
              <a:tblPr>
                <a:tableStyleId>{5C22544A-7EE6-4342-B048-85BDC9FD1C3A}</a:tableStyleId>
              </a:tblPr>
              <a:tblGrid>
                <a:gridCol w="1183394">
                  <a:extLst>
                    <a:ext uri="{9D8B030D-6E8A-4147-A177-3AD203B41FA5}">
                      <a16:colId xmlns:a16="http://schemas.microsoft.com/office/drawing/2014/main" val="3003094808"/>
                    </a:ext>
                  </a:extLst>
                </a:gridCol>
                <a:gridCol w="825119">
                  <a:extLst>
                    <a:ext uri="{9D8B030D-6E8A-4147-A177-3AD203B41FA5}">
                      <a16:colId xmlns:a16="http://schemas.microsoft.com/office/drawing/2014/main" val="2787045017"/>
                    </a:ext>
                  </a:extLst>
                </a:gridCol>
                <a:gridCol w="673124">
                  <a:extLst>
                    <a:ext uri="{9D8B030D-6E8A-4147-A177-3AD203B41FA5}">
                      <a16:colId xmlns:a16="http://schemas.microsoft.com/office/drawing/2014/main" val="2093931857"/>
                    </a:ext>
                  </a:extLst>
                </a:gridCol>
                <a:gridCol w="738265">
                  <a:extLst>
                    <a:ext uri="{9D8B030D-6E8A-4147-A177-3AD203B41FA5}">
                      <a16:colId xmlns:a16="http://schemas.microsoft.com/office/drawing/2014/main" val="1936339094"/>
                    </a:ext>
                  </a:extLst>
                </a:gridCol>
                <a:gridCol w="781692">
                  <a:extLst>
                    <a:ext uri="{9D8B030D-6E8A-4147-A177-3AD203B41FA5}">
                      <a16:colId xmlns:a16="http://schemas.microsoft.com/office/drawing/2014/main" val="2255917599"/>
                    </a:ext>
                  </a:extLst>
                </a:gridCol>
                <a:gridCol w="738265">
                  <a:extLst>
                    <a:ext uri="{9D8B030D-6E8A-4147-A177-3AD203B41FA5}">
                      <a16:colId xmlns:a16="http://schemas.microsoft.com/office/drawing/2014/main" val="3913547650"/>
                    </a:ext>
                  </a:extLst>
                </a:gridCol>
                <a:gridCol w="651410">
                  <a:extLst>
                    <a:ext uri="{9D8B030D-6E8A-4147-A177-3AD203B41FA5}">
                      <a16:colId xmlns:a16="http://schemas.microsoft.com/office/drawing/2014/main" val="2052230449"/>
                    </a:ext>
                  </a:extLst>
                </a:gridCol>
              </a:tblGrid>
              <a:tr h="194762">
                <a:tc gridSpan="7">
                  <a:txBody>
                    <a:bodyPr/>
                    <a:lstStyle/>
                    <a:p>
                      <a:pPr algn="ctr" fontAlgn="ctr"/>
                      <a:r>
                        <a:rPr lang="en-US" sz="1400" u="none" strike="noStrike">
                          <a:effectLst/>
                        </a:rPr>
                        <a:t>Total Quantity of Receipts</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6517067"/>
                  </a:ext>
                </a:extLst>
              </a:tr>
              <a:tr h="157308">
                <a:tc gridSpan="7">
                  <a:txBody>
                    <a:bodyPr/>
                    <a:lstStyle/>
                    <a:p>
                      <a:pPr algn="ctr" fontAlgn="ctr"/>
                      <a:r>
                        <a:rPr lang="en-US" sz="1100" u="none" strike="noStrike">
                          <a:effectLst/>
                        </a:rPr>
                        <a:t>FY22</a:t>
                      </a:r>
                      <a:endParaRPr lang="en-US" sz="1100" b="1" i="0" u="none" strike="noStrike">
                        <a:solidFill>
                          <a:srgbClr val="FFFFFF"/>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4515026"/>
                  </a:ext>
                </a:extLst>
              </a:tr>
              <a:tr h="157308">
                <a:tc rowSpan="2">
                  <a:txBody>
                    <a:bodyPr/>
                    <a:lstStyle/>
                    <a:p>
                      <a:pPr algn="ctr" fontAlgn="ctr"/>
                      <a:r>
                        <a:rPr lang="en-US" sz="1100" u="none" strike="noStrike">
                          <a:effectLst/>
                        </a:rPr>
                        <a:t>SERVICE</a:t>
                      </a:r>
                      <a:endParaRPr lang="en-US" sz="1100" b="1" i="0" u="none" strike="noStrike">
                        <a:solidFill>
                          <a:srgbClr val="FFFFFF"/>
                        </a:solidFill>
                        <a:effectLst/>
                        <a:latin typeface="Calibri" panose="020F0502020204030204" pitchFamily="34" charset="0"/>
                      </a:endParaRPr>
                    </a:p>
                  </a:txBody>
                  <a:tcPr marL="9525" marR="9525" marT="9525" marB="0" anchor="ctr"/>
                </a:tc>
                <a:tc gridSpan="3">
                  <a:txBody>
                    <a:bodyPr/>
                    <a:lstStyle/>
                    <a:p>
                      <a:pPr algn="ctr" fontAlgn="ctr"/>
                      <a:r>
                        <a:rPr lang="en-US" sz="1100" u="none" strike="noStrike">
                          <a:effectLst/>
                        </a:rPr>
                        <a:t>New Procurement</a:t>
                      </a:r>
                      <a:endParaRPr lang="en-US" sz="1100" b="1" i="0" u="none" strike="noStrike">
                        <a:solidFill>
                          <a:srgbClr val="FFFFFF"/>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ctr"/>
                      <a:r>
                        <a:rPr lang="en-US" sz="1100" u="none" strike="noStrike">
                          <a:effectLst/>
                        </a:rPr>
                        <a:t>Non-Procurement</a:t>
                      </a:r>
                      <a:endParaRPr lang="en-US" sz="1100" b="1" i="0" u="none" strike="noStrike">
                        <a:solidFill>
                          <a:srgbClr val="FFFFFF"/>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4368404"/>
                  </a:ext>
                </a:extLst>
              </a:tr>
              <a:tr h="157308">
                <a:tc vMerge="1">
                  <a:txBody>
                    <a:bodyPr/>
                    <a:lstStyle/>
                    <a:p>
                      <a:endParaRPr lang="en-US"/>
                    </a:p>
                  </a:txBody>
                  <a:tcPr/>
                </a:tc>
                <a:tc>
                  <a:txBody>
                    <a:bodyPr/>
                    <a:lstStyle/>
                    <a:p>
                      <a:pPr algn="ctr" fontAlgn="ctr"/>
                      <a:r>
                        <a:rPr lang="en-US" sz="1100" u="none" strike="noStrike">
                          <a:effectLst/>
                        </a:rPr>
                        <a:t>No ASN</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ASN</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ASN%</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No ASN</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ASN</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ASN%</a:t>
                      </a:r>
                      <a:endParaRPr lang="en-US" sz="11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4564659"/>
                  </a:ext>
                </a:extLst>
              </a:tr>
              <a:tr h="149817">
                <a:tc>
                  <a:txBody>
                    <a:bodyPr/>
                    <a:lstStyle/>
                    <a:p>
                      <a:pPr algn="ctr" fontAlgn="ctr"/>
                      <a:r>
                        <a:rPr lang="en-US" sz="1100" u="none" strike="noStrike">
                          <a:effectLst/>
                        </a:rPr>
                        <a:t>AIR_FORCE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8,260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3,891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32.0%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115,980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492,457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80.9%</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419002"/>
                  </a:ext>
                </a:extLst>
              </a:tr>
              <a:tr h="149817">
                <a:tc>
                  <a:txBody>
                    <a:bodyPr/>
                    <a:lstStyle/>
                    <a:p>
                      <a:pPr algn="ctr" fontAlgn="ctr"/>
                      <a:r>
                        <a:rPr lang="en-US" sz="1100" u="none" strike="noStrike">
                          <a:effectLst/>
                        </a:rPr>
                        <a:t>ARMY</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8,485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9,726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53.4%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6,828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245,137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97.3%</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28723254"/>
                  </a:ext>
                </a:extLst>
              </a:tr>
              <a:tr h="149817">
                <a:tc>
                  <a:txBody>
                    <a:bodyPr/>
                    <a:lstStyle/>
                    <a:p>
                      <a:pPr algn="ctr" fontAlgn="ctr"/>
                      <a:r>
                        <a:rPr lang="en-US" sz="1100" u="none" strike="noStrike">
                          <a:effectLst/>
                        </a:rPr>
                        <a:t>COAST_GUARD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72692143"/>
                  </a:ext>
                </a:extLst>
              </a:tr>
              <a:tr h="149817">
                <a:tc>
                  <a:txBody>
                    <a:bodyPr/>
                    <a:lstStyle/>
                    <a:p>
                      <a:pPr algn="ctr" fontAlgn="ctr"/>
                      <a:r>
                        <a:rPr lang="en-US" sz="1100" u="none" strike="noStrike">
                          <a:effectLst/>
                        </a:rPr>
                        <a:t>DLA</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352,142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54,311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13.4%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236,878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344,410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59.2%</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1816383"/>
                  </a:ext>
                </a:extLst>
              </a:tr>
              <a:tr h="149817">
                <a:tc>
                  <a:txBody>
                    <a:bodyPr/>
                    <a:lstStyle/>
                    <a:p>
                      <a:pPr algn="ctr" fontAlgn="ctr"/>
                      <a:r>
                        <a:rPr lang="en-US" sz="1100" u="none" strike="noStrike">
                          <a:effectLst/>
                        </a:rPr>
                        <a:t>GSA</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445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91.0%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31214889"/>
                  </a:ext>
                </a:extLst>
              </a:tr>
              <a:tr h="149817">
                <a:tc>
                  <a:txBody>
                    <a:bodyPr/>
                    <a:lstStyle/>
                    <a:p>
                      <a:pPr algn="ctr" fontAlgn="ctr"/>
                      <a:r>
                        <a:rPr lang="en-US" sz="1100" u="none" strike="noStrike">
                          <a:effectLst/>
                        </a:rPr>
                        <a:t>MARINE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17.1%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684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232,279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99.7%</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5568420"/>
                  </a:ext>
                </a:extLst>
              </a:tr>
              <a:tr h="149817">
                <a:tc>
                  <a:txBody>
                    <a:bodyPr/>
                    <a:lstStyle/>
                    <a:p>
                      <a:pPr algn="ctr" fontAlgn="ctr"/>
                      <a:r>
                        <a:rPr lang="en-US" sz="1100" u="none" strike="noStrike">
                          <a:effectLst/>
                        </a:rPr>
                        <a:t>NAVY</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19,326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2,256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55,243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263,304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82.7%</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34974790"/>
                  </a:ext>
                </a:extLst>
              </a:tr>
              <a:tr h="157308">
                <a:tc>
                  <a:txBody>
                    <a:bodyPr/>
                    <a:lstStyle/>
                    <a:p>
                      <a:pPr algn="ctr" fontAlgn="ctr"/>
                      <a:r>
                        <a:rPr lang="en-US" sz="1100" u="none" strike="noStrike">
                          <a:effectLst/>
                        </a:rPr>
                        <a:t>OTHER</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952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100.0%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609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98.2%</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190326"/>
                  </a:ext>
                </a:extLst>
              </a:tr>
              <a:tr h="157308">
                <a:tc>
                  <a:txBody>
                    <a:bodyPr/>
                    <a:lstStyle/>
                    <a:p>
                      <a:pPr algn="ctr" fontAlgn="ctr"/>
                      <a:r>
                        <a:rPr lang="en-US" sz="1100" u="none" strike="noStrike">
                          <a:effectLst/>
                        </a:rPr>
                        <a:t>Grand Total</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388,320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71,159</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0" i="0" u="none" strike="noStrike" dirty="0">
                          <a:solidFill>
                            <a:schemeClr val="tx1"/>
                          </a:solidFill>
                          <a:effectLst/>
                          <a:latin typeface="Calibri" panose="020F0502020204030204" pitchFamily="34" charset="0"/>
                        </a:rPr>
                        <a:t>15.5%</a:t>
                      </a:r>
                    </a:p>
                  </a:txBody>
                  <a:tcPr marL="9525" marR="9525" marT="9525" marB="0" anchor="ctr"/>
                </a:tc>
                <a:tc>
                  <a:txBody>
                    <a:bodyPr/>
                    <a:lstStyle/>
                    <a:p>
                      <a:pPr algn="ctr" fontAlgn="ctr"/>
                      <a:r>
                        <a:rPr lang="en-US" sz="1100" u="none" strike="noStrike" dirty="0">
                          <a:effectLst/>
                        </a:rPr>
                        <a:t>415,668</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1,578,667</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79.2%</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9282787"/>
                  </a:ext>
                </a:extLst>
              </a:tr>
            </a:tbl>
          </a:graphicData>
        </a:graphic>
      </p:graphicFrame>
    </p:spTree>
    <p:extLst>
      <p:ext uri="{BB962C8B-B14F-4D97-AF65-F5344CB8AC3E}">
        <p14:creationId xmlns:p14="http://schemas.microsoft.com/office/powerpoint/2010/main" val="56138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8C6837-9EF1-236F-252F-E36EE91EF3D3}"/>
              </a:ext>
            </a:extLst>
          </p:cNvPr>
          <p:cNvSpPr>
            <a:spLocks noGrp="1"/>
          </p:cNvSpPr>
          <p:nvPr>
            <p:ph type="title"/>
          </p:nvPr>
        </p:nvSpPr>
        <p:spPr>
          <a:xfrm>
            <a:off x="2226631" y="2"/>
            <a:ext cx="6917369" cy="1242872"/>
          </a:xfrm>
        </p:spPr>
        <p:txBody>
          <a:bodyPr>
            <a:normAutofit fontScale="90000"/>
          </a:bodyPr>
          <a:lstStyle/>
          <a:p>
            <a:pPr algn="r"/>
            <a:r>
              <a:rPr lang="en-US" dirty="0"/>
              <a:t>Conceptual Improvements- Proposal</a:t>
            </a:r>
          </a:p>
        </p:txBody>
      </p:sp>
      <p:sp>
        <p:nvSpPr>
          <p:cNvPr id="4" name="Slide Number Placeholder 3">
            <a:extLst>
              <a:ext uri="{FF2B5EF4-FFF2-40B4-BE49-F238E27FC236}">
                <a16:creationId xmlns:a16="http://schemas.microsoft.com/office/drawing/2014/main" id="{8EF126BB-A6E8-01C3-31A0-DF342D6DF5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4AF417A-51C1-958C-D535-E28A92D41456}"/>
              </a:ext>
            </a:extLst>
          </p:cNvPr>
          <p:cNvSpPr txBox="1"/>
          <p:nvPr/>
        </p:nvSpPr>
        <p:spPr>
          <a:xfrm>
            <a:off x="417250" y="1455938"/>
            <a:ext cx="8540319" cy="18774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 have determined based on our analysis, that the 2 focus areas of this effort to improve are </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Unidentifiable items, </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and items without a systemic 527D/856_. </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For the Unidentifiable items, the concept we feel has the most promise to pursue is a to develop unique Local Stock Numbers based on item type, and post to a holding account.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DDD7F56-2F38-444D-0925-636464C5D844}"/>
              </a:ext>
            </a:extLst>
          </p:cNvPr>
          <p:cNvGrpSpPr/>
          <p:nvPr/>
        </p:nvGrpSpPr>
        <p:grpSpPr>
          <a:xfrm>
            <a:off x="1078279" y="2910157"/>
            <a:ext cx="6987441" cy="3273140"/>
            <a:chOff x="1936803" y="1371843"/>
            <a:chExt cx="6987441" cy="3273140"/>
          </a:xfrm>
        </p:grpSpPr>
        <p:sp>
          <p:nvSpPr>
            <p:cNvPr id="12" name="TextBox 11">
              <a:extLst>
                <a:ext uri="{FF2B5EF4-FFF2-40B4-BE49-F238E27FC236}">
                  <a16:creationId xmlns:a16="http://schemas.microsoft.com/office/drawing/2014/main" id="{99EC88F3-E1C9-16EE-2421-C5087CF414FF}"/>
                </a:ext>
              </a:extLst>
            </p:cNvPr>
            <p:cNvSpPr txBox="1"/>
            <p:nvPr/>
          </p:nvSpPr>
          <p:spPr>
            <a:xfrm>
              <a:off x="1936803" y="1371843"/>
              <a:ext cx="6821982" cy="83099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Develop Distribution Generic LSN(s) and a Holding RIC to identify the workflow (for certain time period).  Once identified, items leave the holding RIC and post to the appropriate RIC or sent to Disposal.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id="{D82ECAF0-A83A-424D-FCB1-98276347860B}"/>
                </a:ext>
              </a:extLst>
            </p:cNvPr>
            <p:cNvSpPr txBox="1"/>
            <p:nvPr/>
          </p:nvSpPr>
          <p:spPr>
            <a:xfrm>
              <a:off x="2056025" y="1967327"/>
              <a:ext cx="3290525" cy="2677656"/>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Opportunity to research and properly identify item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Quantity of unidentifiable material on hand can be tracked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Avoids costs for material that can’t be ordered/acted upon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Can leverage current SMS auto disposal process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Improves Auditability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F754109-E8EF-7CFB-4DFF-E520A5C5FE33}"/>
                </a:ext>
              </a:extLst>
            </p:cNvPr>
            <p:cNvSpPr txBox="1"/>
            <p:nvPr/>
          </p:nvSpPr>
          <p:spPr>
            <a:xfrm>
              <a:off x="5349037" y="1965155"/>
              <a:ext cx="3575207" cy="2677656"/>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Additional costs for receipt and storage (unknown unit cost, back-bill proper owner)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Need for dedicated resource(s) with technical knowledge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Requires assistance from Services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Requires Services buy-in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Decision to dispose on Distribution in lieu of ICP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WMS has no auto disposal process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 fiscally responsible to dispose of serviceable items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DLA absorbs disposal cost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17194418"/>
      </p:ext>
    </p:extLst>
  </p:cSld>
  <p:clrMapOvr>
    <a:masterClrMapping/>
  </p:clrMapOvr>
</p:sld>
</file>

<file path=ppt/theme/theme1.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D6F9F5F2271F478C36ECF0F1C47988" ma:contentTypeVersion="4" ma:contentTypeDescription="Create a new document." ma:contentTypeScope="" ma:versionID="c6beb092f9d8663ab409031bd23f1e45">
  <xsd:schema xmlns:xsd="http://www.w3.org/2001/XMLSchema" xmlns:xs="http://www.w3.org/2001/XMLSchema" xmlns:p="http://schemas.microsoft.com/office/2006/metadata/properties" xmlns:ns2="88cba950-1f7c-4773-b120-bd4bde171aa8" xmlns:ns3="e000d046-420e-499b-8730-8eefeee0e456" targetNamespace="http://schemas.microsoft.com/office/2006/metadata/properties" ma:root="true" ma:fieldsID="da58545a258167763c6e52aa6a9c1eb7" ns2:_="" ns3:_="">
    <xsd:import namespace="88cba950-1f7c-4773-b120-bd4bde171aa8"/>
    <xsd:import namespace="e000d046-420e-499b-8730-8eefeee0e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ba950-1f7c-4773-b120-bd4bde171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00d046-420e-499b-8730-8eefeee0e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611CA-949D-4ED8-9CF7-6A1622CB0DDD}">
  <ds:schemaRefs>
    <ds:schemaRef ds:uri="88cba950-1f7c-4773-b120-bd4bde171aa8"/>
    <ds:schemaRef ds:uri="http://purl.org/dc/terms/"/>
    <ds:schemaRef ds:uri="http://purl.org/dc/dcmitype/"/>
    <ds:schemaRef ds:uri="http://schemas.openxmlformats.org/package/2006/metadata/core-properties"/>
    <ds:schemaRef ds:uri="http://schemas.microsoft.com/office/2006/documentManagement/types"/>
    <ds:schemaRef ds:uri="e000d046-420e-499b-8730-8eefeee0e456"/>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F4F9120-C1C9-40E7-9D9B-F95FF806B9C5}">
  <ds:schemaRefs>
    <ds:schemaRef ds:uri="88cba950-1f7c-4773-b120-bd4bde171aa8"/>
    <ds:schemaRef ds:uri="e000d046-420e-499b-8730-8eefeee0e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901619-C8F2-4BFE-B838-130663EF14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2743</Words>
  <Application>Microsoft Office PowerPoint</Application>
  <PresentationFormat>On-screen Show (4:3)</PresentationFormat>
  <Paragraphs>414</Paragraphs>
  <Slides>27</Slides>
  <Notes>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27</vt:i4>
      </vt:variant>
    </vt:vector>
  </HeadingPairs>
  <TitlesOfParts>
    <vt:vector size="40" baseType="lpstr">
      <vt:lpstr>Arial</vt:lpstr>
      <vt:lpstr>Arial Narrow</vt:lpstr>
      <vt:lpstr>Baskerville Old Face</vt:lpstr>
      <vt:lpstr>Bodoni MT</vt:lpstr>
      <vt:lpstr>Calibri</vt:lpstr>
      <vt:lpstr>Calibri Light</vt:lpstr>
      <vt:lpstr>Title Slide</vt:lpstr>
      <vt:lpstr>DLA Template 2020</vt:lpstr>
      <vt:lpstr>1_DLA Template 2020</vt:lpstr>
      <vt:lpstr>1_Title Slide</vt:lpstr>
      <vt:lpstr>2_DLA Template 2020</vt:lpstr>
      <vt:lpstr>2_Title Slide</vt:lpstr>
      <vt:lpstr>Office Theme</vt:lpstr>
      <vt:lpstr>DoD Supply Discrepancy Reporting Process Review Committee Meeting 22-2</vt:lpstr>
      <vt:lpstr>Agenda DoD SDR PRC Meeting - November 15, 2022</vt:lpstr>
      <vt:lpstr>Custodial Receiving </vt:lpstr>
      <vt:lpstr>DLA’s Role in DOD Logistics</vt:lpstr>
      <vt:lpstr>Shipment Preparation Processes</vt:lpstr>
      <vt:lpstr>Improper Shipment Preparation Examples- Unidentifiable Items</vt:lpstr>
      <vt:lpstr>Improper Shipment Preparation Examples- Systemic 527D</vt:lpstr>
      <vt:lpstr>Improper Shipment Preparation Examples- Systemic 856_</vt:lpstr>
      <vt:lpstr>Conceptual Improvements- Proposal</vt:lpstr>
      <vt:lpstr>Conceptual Improvements- Proposal(continued)</vt:lpstr>
      <vt:lpstr>Basic Concept</vt:lpstr>
      <vt:lpstr>Next Steps-Way Ahead</vt:lpstr>
      <vt:lpstr>Wrap up</vt:lpstr>
      <vt:lpstr> Returns of Materials Related to Constructed Document Numbers</vt:lpstr>
      <vt:lpstr>Background</vt:lpstr>
      <vt:lpstr>PowerPoint Presentation</vt:lpstr>
      <vt:lpstr>Component Responses to Question #1</vt:lpstr>
      <vt:lpstr>PowerPoint Presentation</vt:lpstr>
      <vt:lpstr>Component Responses to Question #2</vt:lpstr>
      <vt:lpstr>PowerPoint Presentation</vt:lpstr>
      <vt:lpstr>Component Responses to Question #3</vt:lpstr>
      <vt:lpstr>Constructed Requisition Number Breakdown (CY2022) </vt:lpstr>
      <vt:lpstr>PowerPoint Presentation</vt:lpstr>
      <vt:lpstr>ADC 1411 Discontinue Credit/Replacement for Constructed Document Numbers</vt:lpstr>
      <vt:lpstr>WebSDR Document Type 5  SQCR Reply Functionality (con’t)</vt:lpstr>
      <vt:lpstr>Wrap-up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Website with no Dial In information</dc:title>
  <dc:creator>Edmiston, Emma J CIV DLA FINANCE (USA)</dc:creator>
  <cp:lastModifiedBy>Belcher, Marcy A CTR DLA INFO OPERATIONS (USA)</cp:lastModifiedBy>
  <cp:revision>41</cp:revision>
  <dcterms:created xsi:type="dcterms:W3CDTF">2020-08-25T20:47:09Z</dcterms:created>
  <dcterms:modified xsi:type="dcterms:W3CDTF">2022-12-06T14:41:52Z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0x010100EDD6F9F5F2271F478C36ECF0F1C47988</vt:lpwstr>
  </property>
</Properties>
</file>