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1664" autoAdjust="0"/>
    <p:restoredTop sz="94695" autoAdjust="0"/>
  </p:normalViewPr>
  <p:slideViewPr>
    <p:cSldViewPr>
      <p:cViewPr>
        <p:scale>
          <a:sx n="100" d="100"/>
          <a:sy n="100" d="100"/>
        </p:scale>
        <p:origin x="-2862" y="-4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FC08C-BC62-457B-A66D-C166DFE89483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6476D-1C77-4C19-87DA-DB74589773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557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FC08C-BC62-457B-A66D-C166DFE89483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6476D-1C77-4C19-87DA-DB74589773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592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FC08C-BC62-457B-A66D-C166DFE89483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6476D-1C77-4C19-87DA-DB74589773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769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FC08C-BC62-457B-A66D-C166DFE89483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6476D-1C77-4C19-87DA-DB74589773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998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FC08C-BC62-457B-A66D-C166DFE89483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6476D-1C77-4C19-87DA-DB74589773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804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FC08C-BC62-457B-A66D-C166DFE89483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6476D-1C77-4C19-87DA-DB74589773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381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FC08C-BC62-457B-A66D-C166DFE89483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6476D-1C77-4C19-87DA-DB74589773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09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FC08C-BC62-457B-A66D-C166DFE89483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6476D-1C77-4C19-87DA-DB74589773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605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FC08C-BC62-457B-A66D-C166DFE89483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6476D-1C77-4C19-87DA-DB74589773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711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FC08C-BC62-457B-A66D-C166DFE89483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6476D-1C77-4C19-87DA-DB74589773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59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FC08C-BC62-457B-A66D-C166DFE89483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6476D-1C77-4C19-87DA-DB74589773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376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0FC08C-BC62-457B-A66D-C166DFE89483}" type="datetimeFigureOut">
              <a:rPr lang="en-US" smtClean="0"/>
              <a:t>5/13/2014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6476D-1C77-4C19-87DA-DB74589773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43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6" name="Straight Arrow Connector 45"/>
          <p:cNvCxnSpPr/>
          <p:nvPr/>
        </p:nvCxnSpPr>
        <p:spPr>
          <a:xfrm>
            <a:off x="3123769" y="5658406"/>
            <a:ext cx="36662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>
            <a:off x="776354" y="3474649"/>
            <a:ext cx="0" cy="68197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2727410" y="4873551"/>
            <a:ext cx="0" cy="60283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flipH="1">
            <a:off x="2717885" y="3642515"/>
            <a:ext cx="9525" cy="49368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1449934" y="2857819"/>
            <a:ext cx="48889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H="1">
            <a:off x="3632858" y="2868208"/>
            <a:ext cx="392512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>
            <a:off x="5174861" y="2881024"/>
            <a:ext cx="375885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838200" y="4961726"/>
            <a:ext cx="0" cy="272111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6510756" y="1803164"/>
            <a:ext cx="3048" cy="33043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7373326" y="976613"/>
            <a:ext cx="362927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51" idx="3"/>
          </p:cNvCxnSpPr>
          <p:nvPr/>
        </p:nvCxnSpPr>
        <p:spPr>
          <a:xfrm>
            <a:off x="5174861" y="963081"/>
            <a:ext cx="460129" cy="2206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3766746" y="948499"/>
            <a:ext cx="3810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1485900" y="921053"/>
            <a:ext cx="592864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6513804" y="1872574"/>
            <a:ext cx="381000" cy="173943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Yes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09564" y="586966"/>
            <a:ext cx="1295400" cy="66817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1</a:t>
            </a:r>
          </a:p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Receipt Restriction requested by Item Manager 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550747" y="2123924"/>
            <a:ext cx="2213244" cy="113495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6 </a:t>
            </a:r>
          </a:p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SDR sent to manager as action activity</a:t>
            </a:r>
          </a:p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Info copy sent to owner*</a:t>
            </a:r>
          </a:p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Restriction screen remarks</a:t>
            </a:r>
            <a:r>
              <a:rPr lang="en-US" sz="1000" dirty="0" smtClean="0"/>
              <a:t> </a:t>
            </a:r>
            <a:r>
              <a:rPr lang="en-US" sz="1000" dirty="0" smtClean="0">
                <a:solidFill>
                  <a:schemeClr val="tx1"/>
                </a:solidFill>
              </a:rPr>
              <a:t>perpetuated to SDR remarks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N</a:t>
            </a:r>
            <a:r>
              <a:rPr lang="en-US" sz="1000" dirty="0" smtClean="0">
                <a:solidFill>
                  <a:schemeClr val="tx1"/>
                </a:solidFill>
              </a:rPr>
              <a:t>ew SDR Action Code 4A requests disposition from manager</a:t>
            </a:r>
            <a:r>
              <a:rPr lang="en-US" sz="1000" dirty="0" smtClean="0">
                <a:solidFill>
                  <a:srgbClr val="FF0000"/>
                </a:solidFill>
              </a:rPr>
              <a:t>**</a:t>
            </a:r>
            <a:endParaRPr lang="en-US" sz="1000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025370" y="2212927"/>
            <a:ext cx="1149491" cy="104595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7</a:t>
            </a:r>
          </a:p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Manager provides response to SDR -</a:t>
            </a:r>
          </a:p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Interim Response if investigation is ongoing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719490" y="566326"/>
            <a:ext cx="1125196" cy="80704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5</a:t>
            </a:r>
          </a:p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SDR sent to materiel owner 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090346" y="552794"/>
            <a:ext cx="1676400" cy="82057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2</a:t>
            </a:r>
          </a:p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Materiel subject to Receipt Restriction discovered during Distribution Center receipt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4" name="Flowchart: Decision 13"/>
          <p:cNvSpPr/>
          <p:nvPr/>
        </p:nvSpPr>
        <p:spPr>
          <a:xfrm>
            <a:off x="5634990" y="144064"/>
            <a:ext cx="1751532" cy="1665098"/>
          </a:xfrm>
          <a:prstGeom prst="flowChartDecision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4</a:t>
            </a:r>
          </a:p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Is material owner different from materiel manager requesting the screening?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16" name="Flowchart: Decision 15"/>
          <p:cNvSpPr/>
          <p:nvPr/>
        </p:nvSpPr>
        <p:spPr>
          <a:xfrm>
            <a:off x="1784290" y="1917610"/>
            <a:ext cx="1886241" cy="1848356"/>
          </a:xfrm>
          <a:prstGeom prst="flowChartDecision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8</a:t>
            </a:r>
            <a:br>
              <a:rPr lang="en-US" sz="1000" dirty="0" smtClean="0">
                <a:solidFill>
                  <a:schemeClr val="tx1"/>
                </a:solidFill>
              </a:rPr>
            </a:br>
            <a:r>
              <a:rPr lang="en-US" sz="1000" dirty="0" smtClean="0">
                <a:solidFill>
                  <a:schemeClr val="tx1"/>
                </a:solidFill>
              </a:rPr>
              <a:t>Investigation completed -</a:t>
            </a:r>
          </a:p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Does suspended stock need to be returned to the manager?</a:t>
            </a: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7143112" y="5822010"/>
            <a:ext cx="7620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4762498" y="5661492"/>
            <a:ext cx="342900" cy="1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6051468" y="5822010"/>
            <a:ext cx="353701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Flowchart: Process 39"/>
          <p:cNvSpPr/>
          <p:nvPr/>
        </p:nvSpPr>
        <p:spPr>
          <a:xfrm>
            <a:off x="5105400" y="5415351"/>
            <a:ext cx="1060212" cy="909055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15</a:t>
            </a:r>
          </a:p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Depot reports receipt to Manager per PMR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41" name="Flowchart: Process 40"/>
          <p:cNvSpPr/>
          <p:nvPr/>
        </p:nvSpPr>
        <p:spPr>
          <a:xfrm>
            <a:off x="3490390" y="5314177"/>
            <a:ext cx="1386410" cy="535877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13</a:t>
            </a:r>
          </a:p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Owner prepares MRO for ship-in-place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1485900" y="2626096"/>
            <a:ext cx="381000" cy="173943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800" dirty="0" smtClean="0">
                <a:solidFill>
                  <a:schemeClr val="tx1"/>
                </a:solidFill>
              </a:rPr>
              <a:t>No</a:t>
            </a:r>
          </a:p>
        </p:txBody>
      </p:sp>
      <p:sp>
        <p:nvSpPr>
          <p:cNvPr id="50" name="Rectangle 49"/>
          <p:cNvSpPr/>
          <p:nvPr/>
        </p:nvSpPr>
        <p:spPr>
          <a:xfrm>
            <a:off x="2725450" y="3889356"/>
            <a:ext cx="461841" cy="159869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Yes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51" name="Flowchart: Process 50"/>
          <p:cNvSpPr/>
          <p:nvPr/>
        </p:nvSpPr>
        <p:spPr>
          <a:xfrm>
            <a:off x="4129548" y="574529"/>
            <a:ext cx="1045313" cy="777103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3</a:t>
            </a:r>
            <a:endParaRPr lang="en-US" sz="900" dirty="0">
              <a:solidFill>
                <a:schemeClr val="tx1"/>
              </a:solidFill>
            </a:endParaRPr>
          </a:p>
          <a:p>
            <a:pPr algn="ctr"/>
            <a:r>
              <a:rPr lang="en-US" sz="900" dirty="0" smtClean="0">
                <a:solidFill>
                  <a:schemeClr val="tx1"/>
                </a:solidFill>
              </a:rPr>
              <a:t>Materiel suspended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54" name="Flowchart: Process 53"/>
          <p:cNvSpPr/>
          <p:nvPr/>
        </p:nvSpPr>
        <p:spPr>
          <a:xfrm>
            <a:off x="2050272" y="5458211"/>
            <a:ext cx="1137019" cy="1018789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12</a:t>
            </a:r>
            <a:br>
              <a:rPr lang="en-US" sz="1000" dirty="0" smtClean="0">
                <a:solidFill>
                  <a:schemeClr val="tx1"/>
                </a:solidFill>
              </a:rPr>
            </a:br>
            <a:r>
              <a:rPr lang="en-US" sz="1000" dirty="0" smtClean="0">
                <a:solidFill>
                  <a:schemeClr val="tx1"/>
                </a:solidFill>
              </a:rPr>
              <a:t>Manager transmits PMR to Distribution Center for directed return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55" name="Flowchart: Process 54"/>
          <p:cNvSpPr/>
          <p:nvPr/>
        </p:nvSpPr>
        <p:spPr>
          <a:xfrm>
            <a:off x="1938824" y="4143816"/>
            <a:ext cx="1551565" cy="1090019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11</a:t>
            </a:r>
            <a:br>
              <a:rPr lang="en-US" sz="1000" dirty="0" smtClean="0">
                <a:solidFill>
                  <a:schemeClr val="tx1"/>
                </a:solidFill>
              </a:rPr>
            </a:br>
            <a:r>
              <a:rPr lang="en-US" sz="1000" dirty="0" smtClean="0">
                <a:solidFill>
                  <a:schemeClr val="tx1"/>
                </a:solidFill>
              </a:rPr>
              <a:t>SDR Reply from Manager directs Owner to initiate return materiel using ship-in-place procedures***</a:t>
            </a:r>
          </a:p>
          <a:p>
            <a:pPr algn="ctr"/>
            <a:r>
              <a:rPr lang="en-US" sz="1000" dirty="0" smtClean="0">
                <a:solidFill>
                  <a:srgbClr val="FF0000"/>
                </a:solidFill>
              </a:rPr>
              <a:t>and request DOCNOs to be used for credit****</a:t>
            </a:r>
            <a:endParaRPr lang="en-US" sz="1000" dirty="0">
              <a:solidFill>
                <a:srgbClr val="FF0000"/>
              </a:solidFill>
            </a:endParaRPr>
          </a:p>
        </p:txBody>
      </p:sp>
      <p:sp>
        <p:nvSpPr>
          <p:cNvPr id="64" name="Flowchart: Process 63"/>
          <p:cNvSpPr/>
          <p:nvPr/>
        </p:nvSpPr>
        <p:spPr>
          <a:xfrm>
            <a:off x="309564" y="2461624"/>
            <a:ext cx="1149053" cy="1043577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9</a:t>
            </a:r>
            <a:br>
              <a:rPr lang="en-US" sz="1000" dirty="0" smtClean="0">
                <a:solidFill>
                  <a:schemeClr val="tx1"/>
                </a:solidFill>
              </a:rPr>
            </a:br>
            <a:r>
              <a:rPr lang="en-US" sz="1000" dirty="0" smtClean="0">
                <a:solidFill>
                  <a:schemeClr val="tx1"/>
                </a:solidFill>
              </a:rPr>
              <a:t>SDR Reply from Manager directs materiel be upgraded to original condition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284235" y="709527"/>
            <a:ext cx="47975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N</a:t>
            </a:r>
            <a:r>
              <a:rPr lang="en-US" sz="900" dirty="0" smtClean="0"/>
              <a:t>o</a:t>
            </a:r>
            <a:endParaRPr lang="en-US" sz="900" dirty="0"/>
          </a:p>
        </p:txBody>
      </p:sp>
      <p:sp>
        <p:nvSpPr>
          <p:cNvPr id="69" name="Flowchart: Connector 68"/>
          <p:cNvSpPr/>
          <p:nvPr/>
        </p:nvSpPr>
        <p:spPr>
          <a:xfrm>
            <a:off x="7239000" y="2983412"/>
            <a:ext cx="1295400" cy="1131407"/>
          </a:xfrm>
          <a:prstGeom prst="flowChartConnector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 smtClean="0">
                <a:solidFill>
                  <a:schemeClr val="tx1"/>
                </a:solidFill>
              </a:rPr>
              <a:t>* </a:t>
            </a:r>
            <a:r>
              <a:rPr lang="en-US" sz="800" dirty="0" smtClean="0">
                <a:solidFill>
                  <a:schemeClr val="tx1"/>
                </a:solidFill>
              </a:rPr>
              <a:t>Note:  Once information copy recipient is identified on the SDR, all later transactions will also be copied to that activity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81" name="Flowchart: Process 80"/>
          <p:cNvSpPr/>
          <p:nvPr/>
        </p:nvSpPr>
        <p:spPr>
          <a:xfrm>
            <a:off x="6405169" y="5415349"/>
            <a:ext cx="1214831" cy="909055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16</a:t>
            </a:r>
          </a:p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Manager issues credit using </a:t>
            </a:r>
            <a:r>
              <a:rPr lang="en-US" sz="1000" dirty="0" smtClean="0">
                <a:solidFill>
                  <a:srgbClr val="FF0000"/>
                </a:solidFill>
              </a:rPr>
              <a:t>DOCNO provided on owner SDR reply</a:t>
            </a:r>
            <a:endParaRPr lang="en-US" sz="1000" dirty="0">
              <a:solidFill>
                <a:srgbClr val="FF0000"/>
              </a:solidFill>
            </a:endParaRPr>
          </a:p>
        </p:txBody>
      </p:sp>
      <p:sp>
        <p:nvSpPr>
          <p:cNvPr id="84" name="Oval 83"/>
          <p:cNvSpPr/>
          <p:nvPr/>
        </p:nvSpPr>
        <p:spPr>
          <a:xfrm>
            <a:off x="381000" y="5233836"/>
            <a:ext cx="990600" cy="849141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 smtClean="0"/>
              <a:t>SDR closed -No further action required</a:t>
            </a:r>
            <a:endParaRPr lang="en-US" sz="800" dirty="0"/>
          </a:p>
        </p:txBody>
      </p:sp>
      <p:sp>
        <p:nvSpPr>
          <p:cNvPr id="86" name="Oval 85"/>
          <p:cNvSpPr/>
          <p:nvPr/>
        </p:nvSpPr>
        <p:spPr>
          <a:xfrm>
            <a:off x="7897716" y="5402522"/>
            <a:ext cx="1093884" cy="92188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dirty="0" smtClean="0"/>
              <a:t>SDR closed –Manager responsible for any further action required</a:t>
            </a:r>
            <a:endParaRPr lang="en-US" sz="800" dirty="0"/>
          </a:p>
        </p:txBody>
      </p:sp>
      <p:sp>
        <p:nvSpPr>
          <p:cNvPr id="87" name="Flowchart: Process 86"/>
          <p:cNvSpPr/>
          <p:nvPr/>
        </p:nvSpPr>
        <p:spPr>
          <a:xfrm>
            <a:off x="269367" y="4114819"/>
            <a:ext cx="1525958" cy="846907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10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Depot issues Completion Notice (CN) SDR to notify all parties when action completed</a:t>
            </a:r>
          </a:p>
        </p:txBody>
      </p:sp>
      <p:sp>
        <p:nvSpPr>
          <p:cNvPr id="6" name="Flowchart: Connector 5"/>
          <p:cNvSpPr/>
          <p:nvPr/>
        </p:nvSpPr>
        <p:spPr>
          <a:xfrm>
            <a:off x="3415053" y="3474648"/>
            <a:ext cx="2192704" cy="1506527"/>
          </a:xfrm>
          <a:prstGeom prst="flowChartConnector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 smtClean="0">
                <a:solidFill>
                  <a:schemeClr val="tx1"/>
                </a:solidFill>
              </a:rPr>
              <a:t>*** </a:t>
            </a:r>
            <a:r>
              <a:rPr lang="en-US" sz="800" dirty="0" smtClean="0">
                <a:solidFill>
                  <a:schemeClr val="tx1"/>
                </a:solidFill>
              </a:rPr>
              <a:t>Note:  Ship-in </a:t>
            </a:r>
            <a:r>
              <a:rPr lang="en-US" sz="800" dirty="0">
                <a:solidFill>
                  <a:schemeClr val="tx1"/>
                </a:solidFill>
              </a:rPr>
              <a:t>place </a:t>
            </a:r>
            <a:r>
              <a:rPr lang="en-US" sz="800" dirty="0" smtClean="0">
                <a:solidFill>
                  <a:schemeClr val="tx1"/>
                </a:solidFill>
              </a:rPr>
              <a:t>requires owner-prepared Materiel </a:t>
            </a:r>
            <a:r>
              <a:rPr lang="en-US" sz="800" dirty="0">
                <a:solidFill>
                  <a:schemeClr val="tx1"/>
                </a:solidFill>
              </a:rPr>
              <a:t>Release Order (MRO) </a:t>
            </a:r>
            <a:r>
              <a:rPr lang="en-US" sz="800" dirty="0" smtClean="0">
                <a:solidFill>
                  <a:schemeClr val="tx1"/>
                </a:solidFill>
              </a:rPr>
              <a:t>to Distribution Center holding materiel with ship-to designated as same Distribution Center.  Prepositioned Materiel Receipt will ensure Center reports receipt to the correct owner</a:t>
            </a:r>
            <a:endParaRPr lang="en-US" sz="800" dirty="0">
              <a:solidFill>
                <a:schemeClr val="tx1"/>
              </a:solidFill>
            </a:endParaRPr>
          </a:p>
        </p:txBody>
      </p:sp>
      <p:cxnSp>
        <p:nvCxnSpPr>
          <p:cNvPr id="88" name="Straight Arrow Connector 87"/>
          <p:cNvCxnSpPr/>
          <p:nvPr/>
        </p:nvCxnSpPr>
        <p:spPr>
          <a:xfrm>
            <a:off x="4218522" y="5822010"/>
            <a:ext cx="0" cy="2286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Flowchart: Process 89"/>
          <p:cNvSpPr/>
          <p:nvPr/>
        </p:nvSpPr>
        <p:spPr>
          <a:xfrm>
            <a:off x="3307078" y="6050610"/>
            <a:ext cx="1722121" cy="731190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14 </a:t>
            </a:r>
          </a:p>
          <a:p>
            <a:pPr algn="ctr"/>
            <a:r>
              <a:rPr lang="en-US" sz="1000" dirty="0" smtClean="0">
                <a:solidFill>
                  <a:schemeClr val="tx1"/>
                </a:solidFill>
              </a:rPr>
              <a:t>Owner prepares SDR reply confirming </a:t>
            </a:r>
            <a:r>
              <a:rPr lang="en-US" sz="1000" dirty="0" smtClean="0">
                <a:solidFill>
                  <a:srgbClr val="FF0000"/>
                </a:solidFill>
              </a:rPr>
              <a:t>MRO sent and providing DOCNOs for credit </a:t>
            </a:r>
            <a:endParaRPr lang="en-US" sz="1000" dirty="0">
              <a:solidFill>
                <a:srgbClr val="FF0000"/>
              </a:solidFill>
            </a:endParaRPr>
          </a:p>
        </p:txBody>
      </p:sp>
      <p:sp>
        <p:nvSpPr>
          <p:cNvPr id="43" name="Flowchart: Connector 42"/>
          <p:cNvSpPr/>
          <p:nvPr/>
        </p:nvSpPr>
        <p:spPr>
          <a:xfrm>
            <a:off x="5285901" y="4136197"/>
            <a:ext cx="1722451" cy="1188744"/>
          </a:xfrm>
          <a:prstGeom prst="flowChartConnector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 smtClean="0">
                <a:solidFill>
                  <a:srgbClr val="FF0000"/>
                </a:solidFill>
              </a:rPr>
              <a:t>**** </a:t>
            </a:r>
            <a:r>
              <a:rPr lang="en-US" sz="800" dirty="0" smtClean="0">
                <a:solidFill>
                  <a:srgbClr val="FF0000"/>
                </a:solidFill>
              </a:rPr>
              <a:t>Note:  If original document number (DOCNO) used to requisition the item from DLA is available, this is the DOCNO that should be provided on the SDR reply</a:t>
            </a:r>
            <a:endParaRPr lang="en-US" sz="800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1960" y="6579512"/>
            <a:ext cx="302600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rgbClr val="FF0000"/>
                </a:solidFill>
              </a:rPr>
              <a:t>Updates subsequent to May 7, 2014 meeting are highlighted in red</a:t>
            </a:r>
            <a:r>
              <a:rPr lang="en-US" sz="800" dirty="0" smtClean="0"/>
              <a:t>.</a:t>
            </a:r>
            <a:endParaRPr lang="en-US" dirty="0"/>
          </a:p>
        </p:txBody>
      </p:sp>
      <p:sp>
        <p:nvSpPr>
          <p:cNvPr id="45" name="Flowchart: Connector 44"/>
          <p:cNvSpPr/>
          <p:nvPr/>
        </p:nvSpPr>
        <p:spPr>
          <a:xfrm>
            <a:off x="7554790" y="4046174"/>
            <a:ext cx="1373946" cy="984195"/>
          </a:xfrm>
          <a:prstGeom prst="flowChartConnector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 smtClean="0">
                <a:solidFill>
                  <a:srgbClr val="FF0000"/>
                </a:solidFill>
              </a:rPr>
              <a:t>** </a:t>
            </a:r>
            <a:r>
              <a:rPr lang="en-US" sz="800" dirty="0" smtClean="0">
                <a:solidFill>
                  <a:srgbClr val="FF0000"/>
                </a:solidFill>
              </a:rPr>
              <a:t>Note: If no Manager reply is provided within standard response time, DSS will send a follow-up SDR</a:t>
            </a:r>
            <a:endParaRPr lang="en-US" sz="800" dirty="0">
              <a:solidFill>
                <a:srgbClr val="FF000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429063" y="6517957"/>
            <a:ext cx="1526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Attachment, Page 4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8520303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687</TotalTime>
  <Words>292</Words>
  <Application>Microsoft Office PowerPoint</Application>
  <PresentationFormat>On-screen Show (4:3)</PresentationFormat>
  <Paragraphs>46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Defense Logistics Agency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Mayer, Conrad J DLA CTR INFORMATION OPERATIONS</dc:creator>
  <cp:lastModifiedBy>Mayer, Conrad J DLA CTR INFORMATION OPERATIONS</cp:lastModifiedBy>
  <cp:revision>28</cp:revision>
  <cp:lastPrinted>2014-05-13T18:21:51Z</cp:lastPrinted>
  <dcterms:created xsi:type="dcterms:W3CDTF">2014-04-24T18:45:31Z</dcterms:created>
  <dcterms:modified xsi:type="dcterms:W3CDTF">2014-05-13T18:23:51Z</dcterms:modified>
</cp:coreProperties>
</file>