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7.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 id="2147483672" r:id="rId5"/>
    <p:sldMasterId id="2147483730" r:id="rId6"/>
    <p:sldMasterId id="2147483743" r:id="rId7"/>
    <p:sldMasterId id="2147483746" r:id="rId8"/>
    <p:sldMasterId id="2147483756" r:id="rId9"/>
    <p:sldMasterId id="2147483764" r:id="rId10"/>
    <p:sldMasterId id="2147483791" r:id="rId11"/>
  </p:sldMasterIdLst>
  <p:notesMasterIdLst>
    <p:notesMasterId r:id="rId39"/>
  </p:notesMasterIdLst>
  <p:handoutMasterIdLst>
    <p:handoutMasterId r:id="rId40"/>
  </p:handoutMasterIdLst>
  <p:sldIdLst>
    <p:sldId id="2337" r:id="rId12"/>
    <p:sldId id="2360" r:id="rId13"/>
    <p:sldId id="2359" r:id="rId14"/>
    <p:sldId id="2143031453" r:id="rId15"/>
    <p:sldId id="286" r:id="rId16"/>
    <p:sldId id="257" r:id="rId17"/>
    <p:sldId id="2143031491" r:id="rId18"/>
    <p:sldId id="2143031475" r:id="rId19"/>
    <p:sldId id="2143031484" r:id="rId20"/>
    <p:sldId id="2143031492" r:id="rId21"/>
    <p:sldId id="2143031451" r:id="rId22"/>
    <p:sldId id="2143031478" r:id="rId23"/>
    <p:sldId id="2143031494" r:id="rId24"/>
    <p:sldId id="2143031473" r:id="rId25"/>
    <p:sldId id="2143031485" r:id="rId26"/>
    <p:sldId id="2143031490" r:id="rId27"/>
    <p:sldId id="2143031449" r:id="rId28"/>
    <p:sldId id="2143031469" r:id="rId29"/>
    <p:sldId id="2143031497" r:id="rId30"/>
    <p:sldId id="2349" r:id="rId31"/>
    <p:sldId id="2367" r:id="rId32"/>
    <p:sldId id="2368" r:id="rId33"/>
    <p:sldId id="2266" r:id="rId34"/>
    <p:sldId id="856" r:id="rId35"/>
    <p:sldId id="2143031495" r:id="rId36"/>
    <p:sldId id="2334" r:id="rId37"/>
    <p:sldId id="233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6F86E6-32CA-19A3-8551-676D56BD83DC}" name="Sanders, J A (Ashley) CTR DLA INFO OPERATIONS (USA)" initials="JS" userId="S::Jasmine.3.Sanders.ctr@dla.mil::3cf4f409-e443-426d-819f-302fbd836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nder, Martin G CIV DLA OFFICE OF DIRECTOR (US)" initials="BMGCDOOD(" lastIdx="8" clrIdx="0">
    <p:extLst>
      <p:ext uri="{19B8F6BF-5375-455C-9EA6-DF929625EA0E}">
        <p15:presenceInfo xmlns:p15="http://schemas.microsoft.com/office/powerpoint/2012/main" userId="S::martin.binder@dla.mil::2b3a7270-961d-440a-a828-380e9af95a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AD62"/>
    <a:srgbClr val="0076A3"/>
    <a:srgbClr val="002060"/>
    <a:srgbClr val="002F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7" autoAdjust="0"/>
  </p:normalViewPr>
  <p:slideViewPr>
    <p:cSldViewPr snapToGrid="0">
      <p:cViewPr varScale="1">
        <p:scale>
          <a:sx n="89" d="100"/>
          <a:sy n="89" d="100"/>
        </p:scale>
        <p:origin x="1282"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8/10/relationships/authors" Target="authors.xml"/><Relationship Id="rId20" Type="http://schemas.openxmlformats.org/officeDocument/2006/relationships/slide" Target="slides/slide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47B1CE-3B17-4955-8832-F2CBB02D3529}" type="datetimeFigureOut">
              <a:rPr lang="en-US" smtClean="0"/>
              <a:t>7/16/2024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E227-8179-4484-9A99-BCCB14DE4957}" type="slidenum">
              <a:rPr lang="en-US" smtClean="0"/>
              <a:t>‹#›</a:t>
            </a:fld>
            <a:endParaRPr lang="en-US"/>
          </a:p>
        </p:txBody>
      </p:sp>
    </p:spTree>
    <p:extLst>
      <p:ext uri="{BB962C8B-B14F-4D97-AF65-F5344CB8AC3E}">
        <p14:creationId xmlns:p14="http://schemas.microsoft.com/office/powerpoint/2010/main" val="414317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2743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274320"/>
          </a:xfrm>
          <a:prstGeom prst="rect">
            <a:avLst/>
          </a:prstGeom>
        </p:spPr>
        <p:txBody>
          <a:bodyPr vert="horz" lIns="91440" tIns="45720" rIns="91440" bIns="45720" rtlCol="0"/>
          <a:lstStyle>
            <a:lvl1pPr algn="r">
              <a:defRPr sz="1200"/>
            </a:lvl1pPr>
          </a:lstStyle>
          <a:p>
            <a:fld id="{352C30E3-DE1F-4117-9557-DA92E6C8B57D}" type="datetimeFigureOut">
              <a:rPr lang="en-US" smtClean="0"/>
              <a:t>7/16/2024</a:t>
            </a:fld>
            <a:endParaRPr lang="en-US"/>
          </a:p>
        </p:txBody>
      </p:sp>
      <p:sp>
        <p:nvSpPr>
          <p:cNvPr id="4" name="Slide Image Placeholder 3"/>
          <p:cNvSpPr>
            <a:spLocks noGrp="1" noRot="1" noChangeAspect="1"/>
          </p:cNvSpPr>
          <p:nvPr>
            <p:ph type="sldImg" idx="2"/>
          </p:nvPr>
        </p:nvSpPr>
        <p:spPr>
          <a:xfrm>
            <a:off x="228600" y="274320"/>
            <a:ext cx="6400800" cy="4800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5120640"/>
            <a:ext cx="6400800" cy="37490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69680"/>
            <a:ext cx="2971800" cy="2743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69679"/>
            <a:ext cx="2971800" cy="274320"/>
          </a:xfrm>
          <a:prstGeom prst="rect">
            <a:avLst/>
          </a:prstGeom>
        </p:spPr>
        <p:txBody>
          <a:bodyPr vert="horz" lIns="91440" tIns="45720" rIns="91440" bIns="45720" rtlCol="0" anchor="b"/>
          <a:lstStyle>
            <a:lvl1pPr algn="r">
              <a:defRPr sz="1200"/>
            </a:lvl1pPr>
          </a:lstStyle>
          <a:p>
            <a:fld id="{E2CA5C0E-4909-4CFA-9D5C-28EC43D03F21}" type="slidenum">
              <a:rPr lang="en-US" smtClean="0"/>
              <a:t>‹#›</a:t>
            </a:fld>
            <a:endParaRPr lang="en-US"/>
          </a:p>
        </p:txBody>
      </p:sp>
    </p:spTree>
    <p:extLst>
      <p:ext uri="{BB962C8B-B14F-4D97-AF65-F5344CB8AC3E}">
        <p14:creationId xmlns:p14="http://schemas.microsoft.com/office/powerpoint/2010/main" val="4162641323"/>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Bef>
        <a:spcPts val="1200"/>
      </a:spcBef>
      <a:buFont typeface="Arial" panose="020B0604020202020204" pitchFamily="34" charset="0"/>
      <a:buChar char="•"/>
      <a:defRPr sz="1400" kern="1200">
        <a:solidFill>
          <a:schemeClr val="tx1"/>
        </a:solidFill>
        <a:latin typeface="+mn-lt"/>
        <a:ea typeface="+mn-ea"/>
        <a:cs typeface="+mn-cs"/>
      </a:defRPr>
    </a:lvl1pPr>
    <a:lvl2pPr marL="514350" indent="-17145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2pPr>
    <a:lvl3pPr marL="85248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3pPr>
    <a:lvl4pPr marL="1201738"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4pPr>
    <a:lvl5pPr marL="1541463" indent="-171450" algn="l" defTabSz="914400" rtl="0" eaLnBrk="1" latinLnBrk="0" hangingPunct="1">
      <a:spcBef>
        <a:spcPts val="600"/>
      </a:spcBef>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la.mil/Defense-Data-Standards/Resources/ADC/"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marL="0" indent="0">
              <a:buNone/>
            </a:pPr>
            <a:endParaRPr lang="en-US" b="1" dirty="0">
              <a:cs typeface="Arial" panose="020B0604020202020204"/>
            </a:endParaRPr>
          </a:p>
        </p:txBody>
      </p:sp>
      <p:sp>
        <p:nvSpPr>
          <p:cNvPr id="4" name="Slide Number Placeholder 3"/>
          <p:cNvSpPr>
            <a:spLocks noGrp="1"/>
          </p:cNvSpPr>
          <p:nvPr>
            <p:ph type="sldNum" sz="quarter" idx="5"/>
          </p:nvPr>
        </p:nvSpPr>
        <p:spPr/>
        <p:txBody>
          <a:bodyPr/>
          <a:lstStyle/>
          <a:p>
            <a:fld id="{E2CA5C0E-4909-4CFA-9D5C-28EC43D03F21}" type="slidenum">
              <a:rPr lang="en-US" smtClean="0"/>
              <a:t>1</a:t>
            </a:fld>
            <a:endParaRPr lang="en-US"/>
          </a:p>
        </p:txBody>
      </p:sp>
    </p:spTree>
    <p:extLst>
      <p:ext uri="{BB962C8B-B14F-4D97-AF65-F5344CB8AC3E}">
        <p14:creationId xmlns:p14="http://schemas.microsoft.com/office/powerpoint/2010/main" val="117411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9483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15</a:t>
            </a:fld>
            <a:endParaRPr lang="en-US"/>
          </a:p>
        </p:txBody>
      </p:sp>
    </p:spTree>
    <p:extLst>
      <p:ext uri="{BB962C8B-B14F-4D97-AF65-F5344CB8AC3E}">
        <p14:creationId xmlns:p14="http://schemas.microsoft.com/office/powerpoint/2010/main" val="3744712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0674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8289-F8A9-694B-D1DB-C5EF9D6F2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3E836-8724-5F42-8172-AC956415CD26}"/>
              </a:ext>
            </a:extLst>
          </p:cNvPr>
          <p:cNvSpPr>
            <a:spLocks noGrp="1" noRot="1" noChangeAspect="1"/>
          </p:cNvSpPr>
          <p:nvPr>
            <p:ph type="sldImg"/>
          </p:nvPr>
        </p:nvSpPr>
        <p:spPr>
          <a:xfrm>
            <a:off x="228600" y="274638"/>
            <a:ext cx="6400800" cy="4800600"/>
          </a:xfrm>
        </p:spPr>
      </p:sp>
      <p:sp>
        <p:nvSpPr>
          <p:cNvPr id="3" name="Notes Placeholder 2">
            <a:extLst>
              <a:ext uri="{FF2B5EF4-FFF2-40B4-BE49-F238E27FC236}">
                <a16:creationId xmlns:a16="http://schemas.microsoft.com/office/drawing/2014/main" id="{D1B7E105-3DA0-0FF3-5302-982DCF54A29E}"/>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8E074472-765B-8142-D279-886E581E8CC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101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143A1-FF48-6EB2-CA9E-DA7061DF9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9966B-2167-33A5-1C07-73674606E2C7}"/>
              </a:ext>
            </a:extLst>
          </p:cNvPr>
          <p:cNvSpPr>
            <a:spLocks noGrp="1" noRot="1" noChangeAspect="1"/>
          </p:cNvSpPr>
          <p:nvPr>
            <p:ph type="sldImg"/>
          </p:nvPr>
        </p:nvSpPr>
        <p:spPr>
          <a:xfrm>
            <a:off x="228600" y="274638"/>
            <a:ext cx="6400800" cy="4800600"/>
          </a:xfrm>
        </p:spPr>
      </p:sp>
      <p:sp>
        <p:nvSpPr>
          <p:cNvPr id="3" name="Notes Placeholder 2">
            <a:extLst>
              <a:ext uri="{FF2B5EF4-FFF2-40B4-BE49-F238E27FC236}">
                <a16:creationId xmlns:a16="http://schemas.microsoft.com/office/drawing/2014/main" id="{09EABCB9-8B08-90B0-0741-DB1E9C4EF98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a:ea typeface="+mn-ea"/>
                <a:cs typeface="+mn-cs"/>
              </a:rPr>
              <a:t>Complete list of DEDSO PDC/ADCs can be viewed at the following URL,</a:t>
            </a:r>
            <a:r>
              <a:rPr kumimoji="0" lang="en-US" sz="1200" b="1" i="0" u="none" strike="noStrike" kern="1200" cap="none" spc="0" normalizeH="0" baseline="0" noProof="0">
                <a:ln>
                  <a:noFill/>
                </a:ln>
                <a:solidFill>
                  <a:prstClr val="black"/>
                </a:solidFill>
                <a:effectLst/>
                <a:uLnTx/>
                <a:uFillTx/>
                <a:latin typeface="Arial" panose="020B0604020202020204"/>
                <a:ea typeface="+mn-ea"/>
                <a:cs typeface="Arial"/>
              </a:rPr>
              <a:t> </a:t>
            </a:r>
            <a:r>
              <a:rPr lang="en-US" sz="1200" b="1">
                <a:solidFill>
                  <a:prstClr val="black"/>
                </a:solidFill>
                <a:latin typeface="Arial" panose="020B0604020202020204"/>
                <a:hlinkClick r:id="rId3"/>
              </a:rPr>
              <a:t>https://www.dla.mil/Defense-Data-Standards/Resources/ADC/</a:t>
            </a:r>
            <a:endParaRPr lang="en-US" sz="1200" b="1">
              <a:solidFill>
                <a:prstClr val="black"/>
              </a:solidFill>
              <a:latin typeface="Arial" panose="020B06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prstClr val="black"/>
              </a:solidFill>
              <a:effectLst/>
              <a:uLnTx/>
              <a:uFillTx/>
              <a:latin typeface="Arial" panose="020B0604020202020204"/>
              <a:ea typeface="+mn-ea"/>
              <a:cs typeface="+mn-cs"/>
            </a:endParaRPr>
          </a:p>
          <a:p>
            <a:endParaRPr lang="en-US"/>
          </a:p>
        </p:txBody>
      </p:sp>
      <p:sp>
        <p:nvSpPr>
          <p:cNvPr id="4" name="Slide Number Placeholder 3">
            <a:extLst>
              <a:ext uri="{FF2B5EF4-FFF2-40B4-BE49-F238E27FC236}">
                <a16:creationId xmlns:a16="http://schemas.microsoft.com/office/drawing/2014/main" id="{108C421E-8965-0EC3-B889-69C9388965C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845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21175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dirty="0"/>
              <a:t>Will update after </a:t>
            </a:r>
            <a:r>
              <a:rPr lang="en-US" b="1"/>
              <a:t>the update: </a:t>
            </a:r>
          </a:p>
          <a:p>
            <a:r>
              <a:rPr lang="en-US" b="1" dirty="0"/>
              <a:t>Please refer to Brief invite to review pdf attachment of this document. **Shown dates are tentative.  Quarterly updates from Components will be requested going forward.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89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r>
              <a:rPr lang="en-US" b="1"/>
              <a:t>Please refer to Brief invite to review Excel attachment.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6EE269-F29E-4A56-AA31-2FFC690D5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220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dirty="0">
                <a:latin typeface="Calibri"/>
                <a:cs typeface="Calibri"/>
              </a:rPr>
              <a:t>Good morning and Welcome to the Supply DLMS Summit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3393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a:latin typeface="Calibri"/>
                <a:cs typeface="Calibri"/>
              </a:rPr>
              <a:t>Here will start with the DEDSO overview ( Mission and Vision) </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3434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r>
              <a:rPr lang="en-US" dirty="0">
                <a:latin typeface="Calibri"/>
                <a:cs typeface="Calibri"/>
              </a:rPr>
              <a:t>Here is the agenda ( here is the order of presence)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694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2263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CA5C0E-4909-4CFA-9D5C-28EC43D03F21}" type="slidenum">
              <a:rPr lang="en-US" smtClean="0"/>
              <a:t>9</a:t>
            </a:fld>
            <a:endParaRPr lang="en-US"/>
          </a:p>
        </p:txBody>
      </p:sp>
    </p:spTree>
    <p:extLst>
      <p:ext uri="{BB962C8B-B14F-4D97-AF65-F5344CB8AC3E}">
        <p14:creationId xmlns:p14="http://schemas.microsoft.com/office/powerpoint/2010/main" val="409552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marL="0" indent="0">
              <a:buNone/>
            </a:pPr>
            <a:endParaRPr lang="en-US" dirty="0"/>
          </a:p>
          <a:p>
            <a:pPr>
              <a:buNone/>
            </a:pPr>
            <a:endParaRPr lang="en-US" b="1" dirty="0">
              <a:cs typeface="Arial"/>
            </a:endParaRPr>
          </a:p>
        </p:txBody>
      </p:sp>
      <p:sp>
        <p:nvSpPr>
          <p:cNvPr id="4" name="Slide Number Placeholder 3"/>
          <p:cNvSpPr>
            <a:spLocks noGrp="1"/>
          </p:cNvSpPr>
          <p:nvPr>
            <p:ph type="sldNum" sz="quarter" idx="5"/>
          </p:nvPr>
        </p:nvSpPr>
        <p:spPr/>
        <p:txBody>
          <a:bodyPr/>
          <a:lstStyle/>
          <a:p>
            <a:fld id="{E2CA5C0E-4909-4CFA-9D5C-28EC43D03F21}" type="slidenum">
              <a:rPr lang="en-US" smtClean="0"/>
              <a:t>10</a:t>
            </a:fld>
            <a:endParaRPr lang="en-US"/>
          </a:p>
        </p:txBody>
      </p:sp>
    </p:spTree>
    <p:extLst>
      <p:ext uri="{BB962C8B-B14F-4D97-AF65-F5344CB8AC3E}">
        <p14:creationId xmlns:p14="http://schemas.microsoft.com/office/powerpoint/2010/main" val="300658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CA5C0E-4909-4CFA-9D5C-28EC43D03F21}"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1086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274638"/>
            <a:ext cx="6400800" cy="4800600"/>
          </a:xfrm>
        </p:spPr>
      </p:sp>
      <p:sp>
        <p:nvSpPr>
          <p:cNvPr id="3" name="Notes Placeholder 2"/>
          <p:cNvSpPr>
            <a:spLocks noGrp="1"/>
          </p:cNvSpPr>
          <p:nvPr>
            <p:ph type="body" idx="1"/>
          </p:nvPr>
        </p:nvSpPr>
        <p:spPr/>
        <p:txBody>
          <a:bodyPr/>
          <a:lstStyle/>
          <a:p>
            <a:pPr marL="0" indent="0">
              <a:buNone/>
            </a:pPr>
            <a:r>
              <a:rPr lang="en-US" b="1" dirty="0"/>
              <a:t>Current Status: </a:t>
            </a:r>
          </a:p>
          <a:p>
            <a:r>
              <a:rPr lang="en-US" dirty="0"/>
              <a:t>Plan has been to utilize MSADA for 856S &amp; 527R until Navy ERP could implement ADC 1244B plus all other applicable ADCs and SA/LW policy requirements.</a:t>
            </a:r>
          </a:p>
          <a:p>
            <a:r>
              <a:rPr lang="en-US" dirty="0"/>
              <a:t>After N-ERP &amp; MC APSRs are compliant, Navy and Marine Corps plan to continue utilizing Crane as their respective Component Registries due to additional value provided and IAW ADC 1244B Page 3 Para 3.b clarifying DoD Components will continue to maintain a valid point of contact that will assist other Components.</a:t>
            </a:r>
          </a:p>
          <a:p>
            <a:endParaRPr lang="en-US" dirty="0"/>
          </a:p>
          <a:p>
            <a:pPr marL="0" indent="0">
              <a:buNone/>
            </a:pPr>
            <a:r>
              <a:rPr lang="en-US" b="1" dirty="0"/>
              <a:t>Challenges: </a:t>
            </a:r>
          </a:p>
          <a:p>
            <a:r>
              <a:rPr lang="en-US" dirty="0"/>
              <a:t>RICs: Navy &amp; MC working on establishing RICs for all reportable </a:t>
            </a:r>
            <a:r>
              <a:rPr lang="en-US" dirty="0" err="1"/>
              <a:t>DoDAACs</a:t>
            </a:r>
            <a:r>
              <a:rPr lang="en-US" dirty="0"/>
              <a:t> in MSADA is in ongoing discussions.</a:t>
            </a:r>
          </a:p>
        </p:txBody>
      </p:sp>
      <p:sp>
        <p:nvSpPr>
          <p:cNvPr id="4" name="Slide Number Placeholder 3"/>
          <p:cNvSpPr>
            <a:spLocks noGrp="1"/>
          </p:cNvSpPr>
          <p:nvPr>
            <p:ph type="sldNum" sz="quarter" idx="5"/>
          </p:nvPr>
        </p:nvSpPr>
        <p:spPr/>
        <p:txBody>
          <a:bodyPr/>
          <a:lstStyle/>
          <a:p>
            <a:fld id="{E2CA5C0E-4909-4CFA-9D5C-28EC43D03F21}" type="slidenum">
              <a:rPr lang="en-US" smtClean="0"/>
              <a:t>12</a:t>
            </a:fld>
            <a:endParaRPr lang="en-US"/>
          </a:p>
        </p:txBody>
      </p:sp>
    </p:spTree>
    <p:extLst>
      <p:ext uri="{BB962C8B-B14F-4D97-AF65-F5344CB8AC3E}">
        <p14:creationId xmlns:p14="http://schemas.microsoft.com/office/powerpoint/2010/main" val="291103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282849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90983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3657600" y="1459260"/>
            <a:ext cx="5029200" cy="4754880"/>
          </a:xfrm>
        </p:spPr>
        <p:txBody>
          <a:bodyPr>
            <a:normAutofit/>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title="Caption"/>
          <p:cNvSpPr>
            <a:spLocks noGrp="1"/>
          </p:cNvSpPr>
          <p:nvPr>
            <p:ph type="body" sz="half" idx="2" hasCustomPrompt="1"/>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Caption</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90076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826908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698" y="1453896"/>
            <a:ext cx="4038604" cy="4770004"/>
          </a:xfrm>
          <a:prstGeom prst="rect">
            <a:avLst/>
          </a:prstGeom>
        </p:spPr>
      </p:pic>
    </p:spTree>
    <p:extLst>
      <p:ext uri="{BB962C8B-B14F-4D97-AF65-F5344CB8AC3E}">
        <p14:creationId xmlns:p14="http://schemas.microsoft.com/office/powerpoint/2010/main" val="2711863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92232" y="1276366"/>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1276365"/>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61594" y="3933067"/>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07671" y="395192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94462" y="855519"/>
            <a:ext cx="1009852" cy="300082"/>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586729" y="825038"/>
            <a:ext cx="1254945" cy="300082"/>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39304" y="1071758"/>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2" y="103138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856316"/>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49448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3766945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Qua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EE48166-CEDA-E347-B219-BD06DBB65A8B}"/>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4BFD3BB-A8C5-3D2F-66EA-6B29C909A35E}"/>
              </a:ext>
            </a:extLst>
          </p:cNvPr>
          <p:cNvSpPr txBox="1"/>
          <p:nvPr userDrawn="1"/>
        </p:nvSpPr>
        <p:spPr>
          <a:xfrm>
            <a:off x="261593" y="933259"/>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10" name="TextBox 9">
            <a:extLst>
              <a:ext uri="{FF2B5EF4-FFF2-40B4-BE49-F238E27FC236}">
                <a16:creationId xmlns:a16="http://schemas.microsoft.com/office/drawing/2014/main" id="{63F8B47E-07AD-49A7-D430-F2744436E788}"/>
              </a:ext>
            </a:extLst>
          </p:cNvPr>
          <p:cNvSpPr txBox="1"/>
          <p:nvPr userDrawn="1"/>
        </p:nvSpPr>
        <p:spPr>
          <a:xfrm>
            <a:off x="261594" y="1338606"/>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C663BA2-6FA9-EB21-E6C7-2FFFEC424666}"/>
              </a:ext>
            </a:extLst>
          </p:cNvPr>
          <p:cNvSpPr txBox="1"/>
          <p:nvPr userDrawn="1"/>
        </p:nvSpPr>
        <p:spPr>
          <a:xfrm>
            <a:off x="4838308" y="933259"/>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3" name="TextBox 12">
            <a:extLst>
              <a:ext uri="{FF2B5EF4-FFF2-40B4-BE49-F238E27FC236}">
                <a16:creationId xmlns:a16="http://schemas.microsoft.com/office/drawing/2014/main" id="{214C21DD-2FFF-5256-E9F1-767DE04E2FA1}"/>
              </a:ext>
            </a:extLst>
          </p:cNvPr>
          <p:cNvSpPr txBox="1"/>
          <p:nvPr userDrawn="1"/>
        </p:nvSpPr>
        <p:spPr>
          <a:xfrm>
            <a:off x="4838309" y="1319751"/>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2EDB7CD4-436F-27B7-0008-D3C4CD0B2D57}"/>
              </a:ext>
            </a:extLst>
          </p:cNvPr>
          <p:cNvSpPr txBox="1"/>
          <p:nvPr userDrawn="1"/>
        </p:nvSpPr>
        <p:spPr>
          <a:xfrm>
            <a:off x="292232" y="3713595"/>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5" name="TextBox 14">
            <a:extLst>
              <a:ext uri="{FF2B5EF4-FFF2-40B4-BE49-F238E27FC236}">
                <a16:creationId xmlns:a16="http://schemas.microsoft.com/office/drawing/2014/main" id="{0F13905A-184E-0D30-F96D-B4C826A91053}"/>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A2F5027D-19EE-1BE0-3BCF-FFE6DA4075B1}"/>
              </a:ext>
            </a:extLst>
          </p:cNvPr>
          <p:cNvSpPr txBox="1"/>
          <p:nvPr userDrawn="1"/>
        </p:nvSpPr>
        <p:spPr>
          <a:xfrm>
            <a:off x="4838308" y="369498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7" name="TextBox 16">
            <a:extLst>
              <a:ext uri="{FF2B5EF4-FFF2-40B4-BE49-F238E27FC236}">
                <a16:creationId xmlns:a16="http://schemas.microsoft.com/office/drawing/2014/main" id="{914F288D-0C42-470C-C3BC-394E909F348A}"/>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9" name="TextBox 18">
            <a:extLst>
              <a:ext uri="{FF2B5EF4-FFF2-40B4-BE49-F238E27FC236}">
                <a16:creationId xmlns:a16="http://schemas.microsoft.com/office/drawing/2014/main" id="{4B257ED9-C232-93DB-CE3B-FA8BE150BEE3}"/>
              </a:ext>
            </a:extLst>
          </p:cNvPr>
          <p:cNvSpPr txBox="1"/>
          <p:nvPr userDrawn="1"/>
        </p:nvSpPr>
        <p:spPr>
          <a:xfrm>
            <a:off x="253349" y="354329"/>
            <a:ext cx="756503" cy="507831"/>
          </a:xfrm>
          <a:prstGeom prst="rect">
            <a:avLst/>
          </a:prstGeom>
          <a:noFill/>
        </p:spPr>
        <p:txBody>
          <a:bodyPr wrap="square" rtlCol="0">
            <a:spAutoFit/>
          </a:bodyPr>
          <a:lstStyle/>
          <a:p>
            <a:r>
              <a:rPr lang="en-US" sz="1350" b="1"/>
              <a:t>Service:</a:t>
            </a:r>
            <a:r>
              <a:rPr lang="en-US" sz="1350"/>
              <a:t> </a:t>
            </a:r>
          </a:p>
        </p:txBody>
      </p:sp>
      <p:sp>
        <p:nvSpPr>
          <p:cNvPr id="20" name="TextBox 19">
            <a:extLst>
              <a:ext uri="{FF2B5EF4-FFF2-40B4-BE49-F238E27FC236}">
                <a16:creationId xmlns:a16="http://schemas.microsoft.com/office/drawing/2014/main" id="{A3247FF1-9238-B165-7A50-51B9933F9216}"/>
              </a:ext>
            </a:extLst>
          </p:cNvPr>
          <p:cNvSpPr txBox="1"/>
          <p:nvPr userDrawn="1"/>
        </p:nvSpPr>
        <p:spPr>
          <a:xfrm>
            <a:off x="4817098" y="408382"/>
            <a:ext cx="1039304" cy="507831"/>
          </a:xfrm>
          <a:prstGeom prst="rect">
            <a:avLst/>
          </a:prstGeom>
          <a:noFill/>
        </p:spPr>
        <p:txBody>
          <a:bodyPr wrap="square" rtlCol="0">
            <a:spAutoFit/>
          </a:bodyPr>
          <a:lstStyle/>
          <a:p>
            <a:r>
              <a:rPr lang="en-US" sz="1350" b="1"/>
              <a:t>Status as of:</a:t>
            </a:r>
            <a:r>
              <a:rPr lang="en-US" sz="1350"/>
              <a:t> </a:t>
            </a:r>
          </a:p>
        </p:txBody>
      </p:sp>
      <p:cxnSp>
        <p:nvCxnSpPr>
          <p:cNvPr id="22" name="Straight Connector 21">
            <a:extLst>
              <a:ext uri="{FF2B5EF4-FFF2-40B4-BE49-F238E27FC236}">
                <a16:creationId xmlns:a16="http://schemas.microsoft.com/office/drawing/2014/main" id="{D48062BF-490C-0B0B-2EFA-87BE39C82F70}"/>
              </a:ext>
            </a:extLst>
          </p:cNvPr>
          <p:cNvCxnSpPr/>
          <p:nvPr userDrawn="1"/>
        </p:nvCxnSpPr>
        <p:spPr>
          <a:xfrm>
            <a:off x="1009852" y="68982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49D9B1-EA90-7038-8551-004612763B51}"/>
              </a:ext>
            </a:extLst>
          </p:cNvPr>
          <p:cNvCxnSpPr>
            <a:cxnSpLocks/>
          </p:cNvCxnSpPr>
          <p:nvPr userDrawn="1"/>
        </p:nvCxnSpPr>
        <p:spPr>
          <a:xfrm>
            <a:off x="5856403" y="721153"/>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7C14CA9-F1E1-0E5F-844B-6E0DB532BAF1}"/>
              </a:ext>
            </a:extLst>
          </p:cNvPr>
          <p:cNvSpPr txBox="1"/>
          <p:nvPr userDrawn="1"/>
        </p:nvSpPr>
        <p:spPr>
          <a:xfrm>
            <a:off x="1060516" y="354329"/>
            <a:ext cx="3245175" cy="300082"/>
          </a:xfrm>
          <a:prstGeom prst="rect">
            <a:avLst/>
          </a:prstGeom>
          <a:noFill/>
        </p:spPr>
        <p:txBody>
          <a:bodyPr wrap="square" rtlCol="0">
            <a:spAutoFit/>
          </a:bodyPr>
          <a:lstStyle/>
          <a:p>
            <a:r>
              <a:rPr lang="en-US" sz="1350"/>
              <a:t>  </a:t>
            </a:r>
          </a:p>
        </p:txBody>
      </p:sp>
      <p:sp>
        <p:nvSpPr>
          <p:cNvPr id="27" name="TextBox 26">
            <a:extLst>
              <a:ext uri="{FF2B5EF4-FFF2-40B4-BE49-F238E27FC236}">
                <a16:creationId xmlns:a16="http://schemas.microsoft.com/office/drawing/2014/main" id="{B974B46F-A3C8-45BF-BD8A-9CFAE0A183C9}"/>
              </a:ext>
            </a:extLst>
          </p:cNvPr>
          <p:cNvSpPr txBox="1"/>
          <p:nvPr userDrawn="1"/>
        </p:nvSpPr>
        <p:spPr>
          <a:xfrm>
            <a:off x="5856402" y="351821"/>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408863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1035824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6732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24466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778921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5862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923029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cxnSp>
        <p:nvCxnSpPr>
          <p:cNvPr id="5" name="Straight Connector 4">
            <a:extLst>
              <a:ext uri="{FF2B5EF4-FFF2-40B4-BE49-F238E27FC236}">
                <a16:creationId xmlns:a16="http://schemas.microsoft.com/office/drawing/2014/main" id="{297F0388-CEFA-65C2-B06B-AD2FDD6C1169}"/>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B4B59A-DFF9-6056-995C-684EC8BB6F16}"/>
              </a:ext>
            </a:extLst>
          </p:cNvPr>
          <p:cNvSpPr txBox="1"/>
          <p:nvPr userDrawn="1"/>
        </p:nvSpPr>
        <p:spPr>
          <a:xfrm>
            <a:off x="286544" y="1915997"/>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9" name="TextBox 8">
            <a:extLst>
              <a:ext uri="{FF2B5EF4-FFF2-40B4-BE49-F238E27FC236}">
                <a16:creationId xmlns:a16="http://schemas.microsoft.com/office/drawing/2014/main" id="{2EF37790-11FD-318F-6079-A92F5F3A5FDE}"/>
              </a:ext>
            </a:extLst>
          </p:cNvPr>
          <p:cNvSpPr txBox="1"/>
          <p:nvPr userDrawn="1"/>
        </p:nvSpPr>
        <p:spPr>
          <a:xfrm>
            <a:off x="292232" y="2013427"/>
            <a:ext cx="4044098" cy="300082"/>
          </a:xfrm>
          <a:prstGeom prst="rect">
            <a:avLst/>
          </a:prstGeom>
          <a:noFill/>
          <a:ln>
            <a:noFill/>
          </a:ln>
        </p:spPr>
        <p:txBody>
          <a:bodyPr wrap="square" rtlCol="0">
            <a:spAutoFit/>
          </a:bodyPr>
          <a:lstStyle/>
          <a:p>
            <a:endParaRPr lang="en-US" sz="1350"/>
          </a:p>
        </p:txBody>
      </p:sp>
      <p:sp>
        <p:nvSpPr>
          <p:cNvPr id="10" name="TextBox 9">
            <a:extLst>
              <a:ext uri="{FF2B5EF4-FFF2-40B4-BE49-F238E27FC236}">
                <a16:creationId xmlns:a16="http://schemas.microsoft.com/office/drawing/2014/main" id="{DBAE6D5C-CEFB-584B-7672-01DEF53C9AF9}"/>
              </a:ext>
            </a:extLst>
          </p:cNvPr>
          <p:cNvSpPr txBox="1"/>
          <p:nvPr userDrawn="1"/>
        </p:nvSpPr>
        <p:spPr>
          <a:xfrm>
            <a:off x="4827504" y="1895528"/>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1" name="TextBox 10">
            <a:extLst>
              <a:ext uri="{FF2B5EF4-FFF2-40B4-BE49-F238E27FC236}">
                <a16:creationId xmlns:a16="http://schemas.microsoft.com/office/drawing/2014/main" id="{F30CA376-21E9-2B86-CB3F-29A0B9E80E4D}"/>
              </a:ext>
            </a:extLst>
          </p:cNvPr>
          <p:cNvSpPr txBox="1"/>
          <p:nvPr userDrawn="1"/>
        </p:nvSpPr>
        <p:spPr>
          <a:xfrm>
            <a:off x="4838309" y="1300701"/>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9645235-D301-E2F4-5DA1-A2DEFB091EE0}"/>
              </a:ext>
            </a:extLst>
          </p:cNvPr>
          <p:cNvSpPr txBox="1"/>
          <p:nvPr userDrawn="1"/>
        </p:nvSpPr>
        <p:spPr>
          <a:xfrm>
            <a:off x="261593" y="4179973"/>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3" name="TextBox 12">
            <a:extLst>
              <a:ext uri="{FF2B5EF4-FFF2-40B4-BE49-F238E27FC236}">
                <a16:creationId xmlns:a16="http://schemas.microsoft.com/office/drawing/2014/main" id="{7F9C77BB-27CB-6A27-269B-E074BCA5882E}"/>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3A9B9587-46CC-AD66-5D3B-E97D537AF182}"/>
              </a:ext>
            </a:extLst>
          </p:cNvPr>
          <p:cNvSpPr txBox="1"/>
          <p:nvPr userDrawn="1"/>
        </p:nvSpPr>
        <p:spPr>
          <a:xfrm>
            <a:off x="4838309" y="418026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5" name="TextBox 14">
            <a:extLst>
              <a:ext uri="{FF2B5EF4-FFF2-40B4-BE49-F238E27FC236}">
                <a16:creationId xmlns:a16="http://schemas.microsoft.com/office/drawing/2014/main" id="{F6E08EDC-2CBA-48AE-297A-F56F0022338D}"/>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1C6D1C9D-AF33-F535-6BD7-0741924F4CDE}"/>
              </a:ext>
            </a:extLst>
          </p:cNvPr>
          <p:cNvSpPr txBox="1"/>
          <p:nvPr userDrawn="1"/>
        </p:nvSpPr>
        <p:spPr>
          <a:xfrm>
            <a:off x="205724" y="1330470"/>
            <a:ext cx="1108726" cy="297296"/>
          </a:xfrm>
          <a:prstGeom prst="rect">
            <a:avLst/>
          </a:prstGeom>
          <a:noFill/>
        </p:spPr>
        <p:txBody>
          <a:bodyPr wrap="square" rtlCol="0">
            <a:spAutoFit/>
          </a:bodyPr>
          <a:lstStyle/>
          <a:p>
            <a:r>
              <a:rPr lang="en-US" sz="1350" b="1"/>
              <a:t>Service:</a:t>
            </a:r>
            <a:r>
              <a:rPr lang="en-US" sz="1350"/>
              <a:t> </a:t>
            </a:r>
          </a:p>
        </p:txBody>
      </p:sp>
      <p:sp>
        <p:nvSpPr>
          <p:cNvPr id="17" name="TextBox 16">
            <a:extLst>
              <a:ext uri="{FF2B5EF4-FFF2-40B4-BE49-F238E27FC236}">
                <a16:creationId xmlns:a16="http://schemas.microsoft.com/office/drawing/2014/main" id="{EEF56AA9-F314-3B22-8F7B-D86F850DD05E}"/>
              </a:ext>
            </a:extLst>
          </p:cNvPr>
          <p:cNvSpPr txBox="1"/>
          <p:nvPr userDrawn="1"/>
        </p:nvSpPr>
        <p:spPr>
          <a:xfrm>
            <a:off x="4638283" y="1313636"/>
            <a:ext cx="1324365" cy="300082"/>
          </a:xfrm>
          <a:prstGeom prst="rect">
            <a:avLst/>
          </a:prstGeom>
          <a:noFill/>
        </p:spPr>
        <p:txBody>
          <a:bodyPr wrap="square" rtlCol="0">
            <a:spAutoFit/>
          </a:bodyPr>
          <a:lstStyle/>
          <a:p>
            <a:r>
              <a:rPr lang="en-US" sz="1350" b="1"/>
              <a:t>Status as of:</a:t>
            </a:r>
            <a:r>
              <a:rPr lang="en-US" sz="1350"/>
              <a:t> </a:t>
            </a:r>
          </a:p>
        </p:txBody>
      </p:sp>
      <p:cxnSp>
        <p:nvCxnSpPr>
          <p:cNvPr id="18" name="Straight Connector 17">
            <a:extLst>
              <a:ext uri="{FF2B5EF4-FFF2-40B4-BE49-F238E27FC236}">
                <a16:creationId xmlns:a16="http://schemas.microsoft.com/office/drawing/2014/main" id="{CADA7585-BFF4-823D-17AA-AA882728E1CD}"/>
              </a:ext>
            </a:extLst>
          </p:cNvPr>
          <p:cNvCxnSpPr/>
          <p:nvPr userDrawn="1"/>
        </p:nvCxnSpPr>
        <p:spPr>
          <a:xfrm>
            <a:off x="1009852" y="154707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9346E-275C-D8B2-DF36-B0D11FEBC031}"/>
              </a:ext>
            </a:extLst>
          </p:cNvPr>
          <p:cNvCxnSpPr>
            <a:cxnSpLocks/>
          </p:cNvCxnSpPr>
          <p:nvPr userDrawn="1"/>
        </p:nvCxnSpPr>
        <p:spPr>
          <a:xfrm>
            <a:off x="5856403" y="151172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7CBD074-49E3-632D-3872-74D2D2BE3C87}"/>
              </a:ext>
            </a:extLst>
          </p:cNvPr>
          <p:cNvSpPr txBox="1"/>
          <p:nvPr userDrawn="1"/>
        </p:nvSpPr>
        <p:spPr>
          <a:xfrm>
            <a:off x="1833521" y="1398155"/>
            <a:ext cx="3245175" cy="300082"/>
          </a:xfrm>
          <a:prstGeom prst="rect">
            <a:avLst/>
          </a:prstGeom>
          <a:noFill/>
        </p:spPr>
        <p:txBody>
          <a:bodyPr wrap="square" rtlCol="0">
            <a:spAutoFit/>
          </a:bodyPr>
          <a:lstStyle/>
          <a:p>
            <a:r>
              <a:rPr lang="en-US" sz="1350"/>
              <a:t>  </a:t>
            </a:r>
          </a:p>
        </p:txBody>
      </p:sp>
      <p:sp>
        <p:nvSpPr>
          <p:cNvPr id="21" name="TextBox 20">
            <a:extLst>
              <a:ext uri="{FF2B5EF4-FFF2-40B4-BE49-F238E27FC236}">
                <a16:creationId xmlns:a16="http://schemas.microsoft.com/office/drawing/2014/main" id="{DCCC8151-2350-DE23-53CF-D55CB0FA6F5C}"/>
              </a:ext>
            </a:extLst>
          </p:cNvPr>
          <p:cNvSpPr txBox="1"/>
          <p:nvPr userDrawn="1"/>
        </p:nvSpPr>
        <p:spPr>
          <a:xfrm>
            <a:off x="5826946" y="1169422"/>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3457595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294D-9B86-927C-7467-11D4A1EF79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2FD1-1743-8846-0934-EEA9ED22D1CD}"/>
              </a:ext>
            </a:extLst>
          </p:cNvPr>
          <p:cNvSpPr>
            <a:spLocks noGrp="1"/>
          </p:cNvSpPr>
          <p:nvPr>
            <p:ph type="dt" sz="half" idx="10"/>
          </p:nvPr>
        </p:nvSpPr>
        <p:spPr/>
        <p:txBody>
          <a:bodyPr/>
          <a:lstStyle/>
          <a:p>
            <a:r>
              <a:rPr lang="en-US"/>
              <a:t>Date</a:t>
            </a:r>
          </a:p>
        </p:txBody>
      </p:sp>
      <p:sp>
        <p:nvSpPr>
          <p:cNvPr id="4" name="Slide Number Placeholder 3">
            <a:extLst>
              <a:ext uri="{FF2B5EF4-FFF2-40B4-BE49-F238E27FC236}">
                <a16:creationId xmlns:a16="http://schemas.microsoft.com/office/drawing/2014/main" id="{173CCAFB-0FF5-7D04-1C6C-DE879FCB70F0}"/>
              </a:ext>
            </a:extLst>
          </p:cNvPr>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563101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2128909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885543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2315268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359806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486555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53598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5BBB-CF81-62E3-85D2-2B91E1E436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70CCE4-1FCE-5A8B-D212-B1DB80612FA0}"/>
              </a:ext>
            </a:extLst>
          </p:cNvPr>
          <p:cNvSpPr>
            <a:spLocks noGrp="1"/>
          </p:cNvSpPr>
          <p:nvPr>
            <p:ph type="dt" sz="half" idx="10"/>
          </p:nvPr>
        </p:nvSpPr>
        <p:spPr/>
        <p:txBody>
          <a:bodyPr/>
          <a:lstStyle/>
          <a:p>
            <a:r>
              <a:rPr lang="en-US"/>
              <a:t>Date</a:t>
            </a:r>
          </a:p>
        </p:txBody>
      </p:sp>
      <p:sp>
        <p:nvSpPr>
          <p:cNvPr id="4" name="Slide Number Placeholder 3">
            <a:extLst>
              <a:ext uri="{FF2B5EF4-FFF2-40B4-BE49-F238E27FC236}">
                <a16:creationId xmlns:a16="http://schemas.microsoft.com/office/drawing/2014/main" id="{89FE2B35-1DE3-7B6B-C867-05712F735F88}"/>
              </a:ext>
            </a:extLst>
          </p:cNvPr>
          <p:cNvSpPr>
            <a:spLocks noGrp="1"/>
          </p:cNvSpPr>
          <p:nvPr>
            <p:ph type="sldNum" sz="quarter" idx="11"/>
          </p:nvPr>
        </p:nvSpPr>
        <p:spPr/>
        <p:txBody>
          <a:bodyPr/>
          <a:lstStyle/>
          <a:p>
            <a:fld id="{0F70353F-5ECB-4B50-B3EA-C871EA4E3F32}" type="slidenum">
              <a:rPr lang="en-US" smtClean="0"/>
              <a:pPr/>
              <a:t>‹#›</a:t>
            </a:fld>
            <a:endParaRPr lang="en-US"/>
          </a:p>
        </p:txBody>
      </p:sp>
    </p:spTree>
    <p:extLst>
      <p:ext uri="{BB962C8B-B14F-4D97-AF65-F5344CB8AC3E}">
        <p14:creationId xmlns:p14="http://schemas.microsoft.com/office/powerpoint/2010/main" val="3441944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1842604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E3085-0CBA-44EE-BBA4-D2FB3FCD8D14}"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7BDA-ED5A-4567-8049-76A34DDCB747}" type="slidenum">
              <a:rPr lang="en-US" smtClean="0"/>
              <a:t>‹#›</a:t>
            </a:fld>
            <a:endParaRPr lang="en-US"/>
          </a:p>
        </p:txBody>
      </p:sp>
    </p:spTree>
    <p:extLst>
      <p:ext uri="{BB962C8B-B14F-4D97-AF65-F5344CB8AC3E}">
        <p14:creationId xmlns:p14="http://schemas.microsoft.com/office/powerpoint/2010/main" val="1415992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a:prstGeom prst="rect">
            <a:avLst/>
          </a:prstGeom>
        </p:spPr>
        <p:txBody>
          <a:bodyPr anchor="ctr" anchorCtr="0">
            <a:normAutofit/>
          </a:bodyPr>
          <a:lstStyle>
            <a:lvl1pPr>
              <a:defRPr sz="24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2212696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7"/>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95425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1500"/>
            </a:lvl1pPr>
            <a:lvl2pPr>
              <a:defRPr sz="15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1500"/>
            </a:lvl1pPr>
            <a:lvl2pPr>
              <a:defRPr sz="15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102560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203225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nchor="t" anchorCtr="0">
            <a:normAutofit/>
          </a:bodyPr>
          <a:lstStyle>
            <a:lvl1pPr>
              <a:defRPr sz="1800"/>
            </a:lvl1pPr>
          </a:lstStyle>
          <a:p>
            <a:r>
              <a:rPr lang="en-US"/>
              <a:t>Click to edit Master title style</a:t>
            </a:r>
          </a:p>
        </p:txBody>
      </p:sp>
      <p:sp>
        <p:nvSpPr>
          <p:cNvPr id="3" name="Picture Placeholder 2"/>
          <p:cNvSpPr>
            <a:spLocks noGrp="1"/>
          </p:cNvSpPr>
          <p:nvPr>
            <p:ph type="pic" idx="1"/>
          </p:nvPr>
        </p:nvSpPr>
        <p:spPr>
          <a:xfrm>
            <a:off x="3657600" y="1463040"/>
            <a:ext cx="5029200" cy="47548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457199" y="2286000"/>
            <a:ext cx="3017520" cy="393192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8" name="Text Placeholder 2"/>
          <p:cNvSpPr>
            <a:spLocks noGrp="1"/>
          </p:cNvSpPr>
          <p:nvPr>
            <p:ph type="body" idx="13" hasCustomPrompt="1"/>
          </p:nvPr>
        </p:nvSpPr>
        <p:spPr>
          <a:xfrm>
            <a:off x="457200" y="1463040"/>
            <a:ext cx="3017520" cy="822960"/>
          </a:xfrm>
        </p:spPr>
        <p:txBody>
          <a:bodyPr anchor="b"/>
          <a:lstStyle>
            <a:lvl1pPr marL="0" indent="0" algn="ctr">
              <a:lnSpc>
                <a:spcPct val="100000"/>
              </a:lnSpc>
              <a:spcBef>
                <a:spcPts val="0"/>
              </a:spcBef>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Subtitle</a:t>
            </a:r>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750" baseline="0">
                <a:solidFill>
                  <a:schemeClr val="bg1"/>
                </a:solidFill>
                <a:latin typeface="Arial Narrow" panose="020B0606020202030204" pitchFamily="34" charset="0"/>
              </a:defRPr>
            </a:lvl1pPr>
            <a:lvl2pPr>
              <a:defRPr sz="1200">
                <a:latin typeface="+mn-lt"/>
              </a:defRPr>
            </a:lvl2pPr>
            <a:lvl3pPr>
              <a:defRPr sz="1050">
                <a:latin typeface="+mn-lt"/>
              </a:defRPr>
            </a:lvl3pPr>
            <a:lvl4pPr>
              <a:defRPr sz="900">
                <a:latin typeface="+mn-lt"/>
              </a:defRPr>
            </a:lvl4pPr>
            <a:lvl5pPr>
              <a:defRPr sz="9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152846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Close">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6297644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9"/>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6" y="2249486"/>
            <a:ext cx="3487337" cy="823912"/>
          </a:xfrm>
        </p:spPr>
        <p:txBody>
          <a:bodyPr anchor="b"/>
          <a:lstStyle>
            <a:lvl1pPr marL="0" indent="0">
              <a:lnSpc>
                <a:spcPct val="90000"/>
              </a:lnSpc>
              <a:buNone/>
              <a:defRPr sz="1350" b="0" cap="all" baseline="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56059" y="3073400"/>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7" y="2249485"/>
            <a:ext cx="3484952" cy="823912"/>
          </a:xfrm>
        </p:spPr>
        <p:txBody>
          <a:bodyPr anchor="b"/>
          <a:lstStyle>
            <a:lvl1pPr marL="0" indent="0">
              <a:lnSpc>
                <a:spcPct val="90000"/>
              </a:lnSpc>
              <a:buNone/>
              <a:defRPr sz="1350" b="0" cap="all" baseline="0">
                <a:solidFill>
                  <a:schemeClr val="tx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3073400"/>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E3085-0CBA-44EE-BBA4-D2FB3FCD8D14}"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7BDA-ED5A-4567-8049-76A34DDCB747}" type="slidenum">
              <a:rPr lang="en-US" smtClean="0"/>
              <a:t>‹#›</a:t>
            </a:fld>
            <a:endParaRPr lang="en-US"/>
          </a:p>
        </p:txBody>
      </p:sp>
    </p:spTree>
    <p:extLst>
      <p:ext uri="{BB962C8B-B14F-4D97-AF65-F5344CB8AC3E}">
        <p14:creationId xmlns:p14="http://schemas.microsoft.com/office/powerpoint/2010/main" val="6947816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
        <p:nvSpPr>
          <p:cNvPr id="7" name="Title 1"/>
          <p:cNvSpPr>
            <a:spLocks noGrp="1"/>
          </p:cNvSpPr>
          <p:nvPr>
            <p:ph type="title"/>
          </p:nvPr>
        </p:nvSpPr>
        <p:spPr>
          <a:xfrm>
            <a:off x="3657600" y="232592"/>
            <a:ext cx="5486400" cy="914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15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cxnSp>
        <p:nvCxnSpPr>
          <p:cNvPr id="5" name="Straight Connector 4">
            <a:extLst>
              <a:ext uri="{FF2B5EF4-FFF2-40B4-BE49-F238E27FC236}">
                <a16:creationId xmlns:a16="http://schemas.microsoft.com/office/drawing/2014/main" id="{297F0388-CEFA-65C2-B06B-AD2FDD6C1169}"/>
              </a:ext>
            </a:extLst>
          </p:cNvPr>
          <p:cNvCxnSpPr>
            <a:cxnSpLocks/>
          </p:cNvCxnSpPr>
          <p:nvPr userDrawn="1"/>
        </p:nvCxnSpPr>
        <p:spPr>
          <a:xfrm>
            <a:off x="4572000" y="933259"/>
            <a:ext cx="0" cy="5257795"/>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B4B59A-DFF9-6056-995C-684EC8BB6F16}"/>
              </a:ext>
            </a:extLst>
          </p:cNvPr>
          <p:cNvSpPr txBox="1"/>
          <p:nvPr userDrawn="1"/>
        </p:nvSpPr>
        <p:spPr>
          <a:xfrm>
            <a:off x="286544" y="1915997"/>
            <a:ext cx="4044098" cy="276999"/>
          </a:xfrm>
          <a:prstGeom prst="rect">
            <a:avLst/>
          </a:prstGeom>
          <a:solidFill>
            <a:schemeClr val="bg1">
              <a:lumMod val="85000"/>
            </a:schemeClr>
          </a:solidFill>
        </p:spPr>
        <p:txBody>
          <a:bodyPr wrap="square" rtlCol="0">
            <a:spAutoFit/>
          </a:bodyPr>
          <a:lstStyle/>
          <a:p>
            <a:r>
              <a:rPr lang="en-US" sz="1200" b="1"/>
              <a:t>Current Status:</a:t>
            </a:r>
          </a:p>
        </p:txBody>
      </p:sp>
      <p:sp>
        <p:nvSpPr>
          <p:cNvPr id="9" name="TextBox 8">
            <a:extLst>
              <a:ext uri="{FF2B5EF4-FFF2-40B4-BE49-F238E27FC236}">
                <a16:creationId xmlns:a16="http://schemas.microsoft.com/office/drawing/2014/main" id="{2EF37790-11FD-318F-6079-A92F5F3A5FDE}"/>
              </a:ext>
            </a:extLst>
          </p:cNvPr>
          <p:cNvSpPr txBox="1"/>
          <p:nvPr userDrawn="1"/>
        </p:nvSpPr>
        <p:spPr>
          <a:xfrm>
            <a:off x="292232" y="2013427"/>
            <a:ext cx="4044098" cy="300082"/>
          </a:xfrm>
          <a:prstGeom prst="rect">
            <a:avLst/>
          </a:prstGeom>
          <a:noFill/>
          <a:ln>
            <a:noFill/>
          </a:ln>
        </p:spPr>
        <p:txBody>
          <a:bodyPr wrap="square" rtlCol="0">
            <a:spAutoFit/>
          </a:bodyPr>
          <a:lstStyle/>
          <a:p>
            <a:endParaRPr lang="en-US" sz="1350"/>
          </a:p>
        </p:txBody>
      </p:sp>
      <p:sp>
        <p:nvSpPr>
          <p:cNvPr id="10" name="TextBox 9">
            <a:extLst>
              <a:ext uri="{FF2B5EF4-FFF2-40B4-BE49-F238E27FC236}">
                <a16:creationId xmlns:a16="http://schemas.microsoft.com/office/drawing/2014/main" id="{DBAE6D5C-CEFB-584B-7672-01DEF53C9AF9}"/>
              </a:ext>
            </a:extLst>
          </p:cNvPr>
          <p:cNvSpPr txBox="1"/>
          <p:nvPr userDrawn="1"/>
        </p:nvSpPr>
        <p:spPr>
          <a:xfrm>
            <a:off x="4827504" y="1895528"/>
            <a:ext cx="4044098" cy="276999"/>
          </a:xfrm>
          <a:prstGeom prst="rect">
            <a:avLst/>
          </a:prstGeom>
          <a:solidFill>
            <a:schemeClr val="bg1">
              <a:lumMod val="85000"/>
            </a:schemeClr>
          </a:solidFill>
        </p:spPr>
        <p:txBody>
          <a:bodyPr wrap="square" rtlCol="0">
            <a:spAutoFit/>
          </a:bodyPr>
          <a:lstStyle/>
          <a:p>
            <a:r>
              <a:rPr lang="en-US" sz="1200" b="1"/>
              <a:t>Next Steps:</a:t>
            </a:r>
          </a:p>
        </p:txBody>
      </p:sp>
      <p:sp>
        <p:nvSpPr>
          <p:cNvPr id="11" name="TextBox 10">
            <a:extLst>
              <a:ext uri="{FF2B5EF4-FFF2-40B4-BE49-F238E27FC236}">
                <a16:creationId xmlns:a16="http://schemas.microsoft.com/office/drawing/2014/main" id="{F30CA376-21E9-2B86-CB3F-29A0B9E80E4D}"/>
              </a:ext>
            </a:extLst>
          </p:cNvPr>
          <p:cNvSpPr txBox="1"/>
          <p:nvPr userDrawn="1"/>
        </p:nvSpPr>
        <p:spPr>
          <a:xfrm>
            <a:off x="4838309" y="1300701"/>
            <a:ext cx="4044098" cy="300082"/>
          </a:xfrm>
          <a:prstGeom prst="rect">
            <a:avLst/>
          </a:prstGeom>
          <a:noFill/>
          <a:ln>
            <a:noFill/>
          </a:ln>
        </p:spPr>
        <p:txBody>
          <a:bodyPr wrap="square" rtlCol="0">
            <a:spAutoFit/>
          </a:bodyPr>
          <a:lstStyle/>
          <a:p>
            <a:endParaRPr lang="en-US" sz="1350"/>
          </a:p>
        </p:txBody>
      </p:sp>
      <p:sp>
        <p:nvSpPr>
          <p:cNvPr id="12" name="TextBox 11">
            <a:extLst>
              <a:ext uri="{FF2B5EF4-FFF2-40B4-BE49-F238E27FC236}">
                <a16:creationId xmlns:a16="http://schemas.microsoft.com/office/drawing/2014/main" id="{09645235-D301-E2F4-5DA1-A2DEFB091EE0}"/>
              </a:ext>
            </a:extLst>
          </p:cNvPr>
          <p:cNvSpPr txBox="1"/>
          <p:nvPr userDrawn="1"/>
        </p:nvSpPr>
        <p:spPr>
          <a:xfrm>
            <a:off x="261593" y="4179973"/>
            <a:ext cx="4044098" cy="276999"/>
          </a:xfrm>
          <a:prstGeom prst="rect">
            <a:avLst/>
          </a:prstGeom>
          <a:solidFill>
            <a:schemeClr val="bg1">
              <a:lumMod val="85000"/>
            </a:schemeClr>
          </a:solidFill>
        </p:spPr>
        <p:txBody>
          <a:bodyPr wrap="square" rtlCol="0">
            <a:spAutoFit/>
          </a:bodyPr>
          <a:lstStyle/>
          <a:p>
            <a:r>
              <a:rPr lang="en-US" sz="1200" b="1"/>
              <a:t>Challenges:</a:t>
            </a:r>
          </a:p>
        </p:txBody>
      </p:sp>
      <p:sp>
        <p:nvSpPr>
          <p:cNvPr id="13" name="TextBox 12">
            <a:extLst>
              <a:ext uri="{FF2B5EF4-FFF2-40B4-BE49-F238E27FC236}">
                <a16:creationId xmlns:a16="http://schemas.microsoft.com/office/drawing/2014/main" id="{7F9C77BB-27CB-6A27-269B-E074BCA5882E}"/>
              </a:ext>
            </a:extLst>
          </p:cNvPr>
          <p:cNvSpPr txBox="1"/>
          <p:nvPr userDrawn="1"/>
        </p:nvSpPr>
        <p:spPr>
          <a:xfrm>
            <a:off x="292232" y="4156890"/>
            <a:ext cx="4044098" cy="300082"/>
          </a:xfrm>
          <a:prstGeom prst="rect">
            <a:avLst/>
          </a:prstGeom>
          <a:noFill/>
          <a:ln>
            <a:noFill/>
          </a:ln>
        </p:spPr>
        <p:txBody>
          <a:bodyPr wrap="square" rtlCol="0">
            <a:spAutoFit/>
          </a:bodyPr>
          <a:lstStyle/>
          <a:p>
            <a:endParaRPr lang="en-US" sz="1350"/>
          </a:p>
        </p:txBody>
      </p:sp>
      <p:sp>
        <p:nvSpPr>
          <p:cNvPr id="14" name="TextBox 13">
            <a:extLst>
              <a:ext uri="{FF2B5EF4-FFF2-40B4-BE49-F238E27FC236}">
                <a16:creationId xmlns:a16="http://schemas.microsoft.com/office/drawing/2014/main" id="{3A9B9587-46CC-AD66-5D3B-E97D537AF182}"/>
              </a:ext>
            </a:extLst>
          </p:cNvPr>
          <p:cNvSpPr txBox="1"/>
          <p:nvPr userDrawn="1"/>
        </p:nvSpPr>
        <p:spPr>
          <a:xfrm>
            <a:off x="4838309" y="4180261"/>
            <a:ext cx="4044098" cy="276999"/>
          </a:xfrm>
          <a:prstGeom prst="rect">
            <a:avLst/>
          </a:prstGeom>
          <a:solidFill>
            <a:schemeClr val="bg1">
              <a:lumMod val="85000"/>
            </a:schemeClr>
          </a:solidFill>
        </p:spPr>
        <p:txBody>
          <a:bodyPr wrap="square" rtlCol="0">
            <a:spAutoFit/>
          </a:bodyPr>
          <a:lstStyle/>
          <a:p>
            <a:r>
              <a:rPr lang="en-US" sz="1200" b="1"/>
              <a:t>Lesson Learned:</a:t>
            </a:r>
          </a:p>
        </p:txBody>
      </p:sp>
      <p:sp>
        <p:nvSpPr>
          <p:cNvPr id="15" name="TextBox 14">
            <a:extLst>
              <a:ext uri="{FF2B5EF4-FFF2-40B4-BE49-F238E27FC236}">
                <a16:creationId xmlns:a16="http://schemas.microsoft.com/office/drawing/2014/main" id="{F6E08EDC-2CBA-48AE-297A-F56F0022338D}"/>
              </a:ext>
            </a:extLst>
          </p:cNvPr>
          <p:cNvSpPr txBox="1"/>
          <p:nvPr userDrawn="1"/>
        </p:nvSpPr>
        <p:spPr>
          <a:xfrm>
            <a:off x="4838309" y="4156890"/>
            <a:ext cx="4044098" cy="300082"/>
          </a:xfrm>
          <a:prstGeom prst="rect">
            <a:avLst/>
          </a:prstGeom>
          <a:noFill/>
          <a:ln>
            <a:noFill/>
          </a:ln>
        </p:spPr>
        <p:txBody>
          <a:bodyPr wrap="square" rtlCol="0">
            <a:spAutoFit/>
          </a:bodyPr>
          <a:lstStyle/>
          <a:p>
            <a:endParaRPr lang="en-US" sz="1350"/>
          </a:p>
        </p:txBody>
      </p:sp>
      <p:sp>
        <p:nvSpPr>
          <p:cNvPr id="16" name="TextBox 15">
            <a:extLst>
              <a:ext uri="{FF2B5EF4-FFF2-40B4-BE49-F238E27FC236}">
                <a16:creationId xmlns:a16="http://schemas.microsoft.com/office/drawing/2014/main" id="{1C6D1C9D-AF33-F535-6BD7-0741924F4CDE}"/>
              </a:ext>
            </a:extLst>
          </p:cNvPr>
          <p:cNvSpPr txBox="1"/>
          <p:nvPr userDrawn="1"/>
        </p:nvSpPr>
        <p:spPr>
          <a:xfrm>
            <a:off x="205724" y="1330470"/>
            <a:ext cx="1108726" cy="297296"/>
          </a:xfrm>
          <a:prstGeom prst="rect">
            <a:avLst/>
          </a:prstGeom>
          <a:noFill/>
        </p:spPr>
        <p:txBody>
          <a:bodyPr wrap="square" rtlCol="0">
            <a:spAutoFit/>
          </a:bodyPr>
          <a:lstStyle/>
          <a:p>
            <a:r>
              <a:rPr lang="en-US" sz="1350" b="1"/>
              <a:t>Service:</a:t>
            </a:r>
            <a:r>
              <a:rPr lang="en-US" sz="1350"/>
              <a:t> </a:t>
            </a:r>
          </a:p>
        </p:txBody>
      </p:sp>
      <p:sp>
        <p:nvSpPr>
          <p:cNvPr id="17" name="TextBox 16">
            <a:extLst>
              <a:ext uri="{FF2B5EF4-FFF2-40B4-BE49-F238E27FC236}">
                <a16:creationId xmlns:a16="http://schemas.microsoft.com/office/drawing/2014/main" id="{EEF56AA9-F314-3B22-8F7B-D86F850DD05E}"/>
              </a:ext>
            </a:extLst>
          </p:cNvPr>
          <p:cNvSpPr txBox="1"/>
          <p:nvPr userDrawn="1"/>
        </p:nvSpPr>
        <p:spPr>
          <a:xfrm>
            <a:off x="4638283" y="1313636"/>
            <a:ext cx="1324365" cy="300082"/>
          </a:xfrm>
          <a:prstGeom prst="rect">
            <a:avLst/>
          </a:prstGeom>
          <a:noFill/>
        </p:spPr>
        <p:txBody>
          <a:bodyPr wrap="square" rtlCol="0">
            <a:spAutoFit/>
          </a:bodyPr>
          <a:lstStyle/>
          <a:p>
            <a:r>
              <a:rPr lang="en-US" sz="1350" b="1"/>
              <a:t>Status as of:</a:t>
            </a:r>
            <a:r>
              <a:rPr lang="en-US" sz="1350"/>
              <a:t> </a:t>
            </a:r>
          </a:p>
        </p:txBody>
      </p:sp>
      <p:cxnSp>
        <p:nvCxnSpPr>
          <p:cNvPr id="18" name="Straight Connector 17">
            <a:extLst>
              <a:ext uri="{FF2B5EF4-FFF2-40B4-BE49-F238E27FC236}">
                <a16:creationId xmlns:a16="http://schemas.microsoft.com/office/drawing/2014/main" id="{CADA7585-BFF4-823D-17AA-AA882728E1CD}"/>
              </a:ext>
            </a:extLst>
          </p:cNvPr>
          <p:cNvCxnSpPr/>
          <p:nvPr userDrawn="1"/>
        </p:nvCxnSpPr>
        <p:spPr>
          <a:xfrm>
            <a:off x="1009852" y="1547076"/>
            <a:ext cx="32663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9346E-275C-D8B2-DF36-B0D11FEBC031}"/>
              </a:ext>
            </a:extLst>
          </p:cNvPr>
          <p:cNvCxnSpPr>
            <a:cxnSpLocks/>
          </p:cNvCxnSpPr>
          <p:nvPr userDrawn="1"/>
        </p:nvCxnSpPr>
        <p:spPr>
          <a:xfrm>
            <a:off x="5856403" y="1511728"/>
            <a:ext cx="300479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7CBD074-49E3-632D-3872-74D2D2BE3C87}"/>
              </a:ext>
            </a:extLst>
          </p:cNvPr>
          <p:cNvSpPr txBox="1"/>
          <p:nvPr userDrawn="1"/>
        </p:nvSpPr>
        <p:spPr>
          <a:xfrm>
            <a:off x="1833521" y="1398155"/>
            <a:ext cx="3245175" cy="300082"/>
          </a:xfrm>
          <a:prstGeom prst="rect">
            <a:avLst/>
          </a:prstGeom>
          <a:noFill/>
        </p:spPr>
        <p:txBody>
          <a:bodyPr wrap="square" rtlCol="0">
            <a:spAutoFit/>
          </a:bodyPr>
          <a:lstStyle/>
          <a:p>
            <a:r>
              <a:rPr lang="en-US" sz="1350"/>
              <a:t>  </a:t>
            </a:r>
          </a:p>
        </p:txBody>
      </p:sp>
      <p:sp>
        <p:nvSpPr>
          <p:cNvPr id="21" name="TextBox 20">
            <a:extLst>
              <a:ext uri="{FF2B5EF4-FFF2-40B4-BE49-F238E27FC236}">
                <a16:creationId xmlns:a16="http://schemas.microsoft.com/office/drawing/2014/main" id="{DCCC8151-2350-DE23-53CF-D55CB0FA6F5C}"/>
              </a:ext>
            </a:extLst>
          </p:cNvPr>
          <p:cNvSpPr txBox="1"/>
          <p:nvPr userDrawn="1"/>
        </p:nvSpPr>
        <p:spPr>
          <a:xfrm>
            <a:off x="5826946" y="1169422"/>
            <a:ext cx="3034250" cy="300082"/>
          </a:xfrm>
          <a:prstGeom prst="rect">
            <a:avLst/>
          </a:prstGeom>
          <a:noFill/>
        </p:spPr>
        <p:txBody>
          <a:bodyPr wrap="square" rtlCol="0">
            <a:spAutoFit/>
          </a:bodyPr>
          <a:lstStyle/>
          <a:p>
            <a:r>
              <a:rPr lang="en-US" sz="1350"/>
              <a:t>  </a:t>
            </a:r>
          </a:p>
        </p:txBody>
      </p:sp>
    </p:spTree>
    <p:extLst>
      <p:ext uri="{BB962C8B-B14F-4D97-AF65-F5344CB8AC3E}">
        <p14:creationId xmlns:p14="http://schemas.microsoft.com/office/powerpoint/2010/main" val="11427455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39858682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CC69F-C725-42C3-8FA8-DA5E0DDA02CA}" type="datetime11">
              <a:rPr lang="en-US" smtClean="0"/>
              <a:t>11:15:20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294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1808961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nchor="t" anchorCtr="0">
            <a:normAutofit/>
          </a:bodyPr>
          <a:lstStyle>
            <a:lvl1pPr>
              <a:defRPr sz="2400"/>
            </a:lvl1pPr>
          </a:lstStyle>
          <a:p>
            <a:r>
              <a:rPr lang="en-US"/>
              <a:t>Click to edit Master title style</a:t>
            </a:r>
          </a:p>
        </p:txBody>
      </p:sp>
      <p:sp>
        <p:nvSpPr>
          <p:cNvPr id="3" name="Picture Placeholder 2"/>
          <p:cNvSpPr>
            <a:spLocks noGrp="1"/>
          </p:cNvSpPr>
          <p:nvPr>
            <p:ph type="pic" idx="1"/>
          </p:nvPr>
        </p:nvSpPr>
        <p:spPr>
          <a:xfrm>
            <a:off x="3071165" y="1188084"/>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10" name="Text Placeholder 2"/>
          <p:cNvSpPr>
            <a:spLocks noGrp="1"/>
          </p:cNvSpPr>
          <p:nvPr>
            <p:ph type="body" sz="quarter" idx="14"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
        <p:nvSpPr>
          <p:cNvPr id="12" name="Rectangle 11">
            <a:extLst>
              <a:ext uri="{FF2B5EF4-FFF2-40B4-BE49-F238E27FC236}">
                <a16:creationId xmlns:a16="http://schemas.microsoft.com/office/drawing/2014/main" id="{694248FD-6028-42FC-9A4B-5A35679F84F3}"/>
              </a:ext>
            </a:extLst>
          </p:cNvPr>
          <p:cNvSpPr/>
          <p:nvPr userDrawn="1"/>
        </p:nvSpPr>
        <p:spPr>
          <a:xfrm>
            <a:off x="1" y="1188720"/>
            <a:ext cx="3045279" cy="2682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1675D5-661D-4C11-8BB1-940B00E57BEF}"/>
              </a:ext>
            </a:extLst>
          </p:cNvPr>
          <p:cNvSpPr/>
          <p:nvPr userDrawn="1"/>
        </p:nvSpPr>
        <p:spPr>
          <a:xfrm>
            <a:off x="3045280" y="3870903"/>
            <a:ext cx="3045279" cy="2620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0D79D3-883C-4309-B5BD-B89061007CA4}"/>
              </a:ext>
            </a:extLst>
          </p:cNvPr>
          <p:cNvSpPr/>
          <p:nvPr userDrawn="1"/>
        </p:nvSpPr>
        <p:spPr>
          <a:xfrm>
            <a:off x="6116444" y="1188085"/>
            <a:ext cx="3025680" cy="26821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a:extLst>
              <a:ext uri="{FF2B5EF4-FFF2-40B4-BE49-F238E27FC236}">
                <a16:creationId xmlns:a16="http://schemas.microsoft.com/office/drawing/2014/main" id="{7B58942F-8DF4-4DF3-BD2F-6B6B816DCF0B}"/>
              </a:ext>
            </a:extLst>
          </p:cNvPr>
          <p:cNvSpPr>
            <a:spLocks noGrp="1"/>
          </p:cNvSpPr>
          <p:nvPr>
            <p:ph type="pic" idx="17"/>
          </p:nvPr>
        </p:nvSpPr>
        <p:spPr>
          <a:xfrm>
            <a:off x="-10035" y="3881937"/>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0A7D377D-D7C7-4A6E-AEBF-4B6E85B1B7E3}"/>
              </a:ext>
            </a:extLst>
          </p:cNvPr>
          <p:cNvSpPr>
            <a:spLocks noGrp="1"/>
          </p:cNvSpPr>
          <p:nvPr>
            <p:ph type="pic" idx="18"/>
          </p:nvPr>
        </p:nvSpPr>
        <p:spPr>
          <a:xfrm>
            <a:off x="6091405" y="3809422"/>
            <a:ext cx="3045279" cy="268218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52843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587410" y="6492240"/>
            <a:ext cx="556590" cy="365125"/>
          </a:xfrm>
          <a:prstGeom prst="rect">
            <a:avLst/>
          </a:prstGeom>
        </p:spPr>
        <p:txBody>
          <a:bodyPr/>
          <a:lstStyle>
            <a:lvl1pPr>
              <a:defRPr>
                <a:solidFill>
                  <a:schemeClr val="bg1"/>
                </a:solidFill>
              </a:defRPr>
            </a:lvl1pPr>
          </a:lstStyle>
          <a:p>
            <a:fld id="{0F70353F-5ECB-4B50-B3EA-C871EA4E3F32}" type="slidenum">
              <a:rPr lang="en-US" smtClean="0"/>
              <a:pPr/>
              <a:t>‹#›</a:t>
            </a:fld>
            <a:endParaRPr lang="en-US"/>
          </a:p>
        </p:txBody>
      </p:sp>
      <p:sp>
        <p:nvSpPr>
          <p:cNvPr id="7" name="Text Placeholder 2"/>
          <p:cNvSpPr>
            <a:spLocks noGrp="1"/>
          </p:cNvSpPr>
          <p:nvPr>
            <p:ph type="body" sz="quarter" idx="13" hasCustomPrompt="1"/>
          </p:nvPr>
        </p:nvSpPr>
        <p:spPr>
          <a:xfrm>
            <a:off x="0" y="6504167"/>
            <a:ext cx="2092751"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As of January 11, 2020</a:t>
            </a:r>
          </a:p>
        </p:txBody>
      </p:sp>
      <p:sp>
        <p:nvSpPr>
          <p:cNvPr id="9" name="Text Placeholder 2">
            <a:extLst>
              <a:ext uri="{FF2B5EF4-FFF2-40B4-BE49-F238E27FC236}">
                <a16:creationId xmlns:a16="http://schemas.microsoft.com/office/drawing/2014/main" id="{ECCB2C65-7D49-4C0E-954A-CCFA9291D88F}"/>
              </a:ext>
            </a:extLst>
          </p:cNvPr>
          <p:cNvSpPr>
            <a:spLocks noGrp="1"/>
          </p:cNvSpPr>
          <p:nvPr>
            <p:ph type="body" sz="quarter" idx="14" hasCustomPrompt="1"/>
          </p:nvPr>
        </p:nvSpPr>
        <p:spPr>
          <a:xfrm>
            <a:off x="6172200" y="6491605"/>
            <a:ext cx="2092751" cy="365760"/>
          </a:xfrm>
          <a:prstGeom prst="rect">
            <a:avLst/>
          </a:prstGeom>
        </p:spPr>
        <p:txBody>
          <a:bodyPr anchor="ctr">
            <a:normAutofit/>
          </a:bodyPr>
          <a:lstStyle>
            <a:lvl1pPr marL="0" indent="0" algn="ctr">
              <a:spcBef>
                <a:spcPts val="0"/>
              </a:spcBef>
              <a:buNone/>
              <a:defRPr sz="16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&lt;Briefer&gt;</a:t>
            </a:r>
          </a:p>
        </p:txBody>
      </p:sp>
    </p:spTree>
    <p:extLst>
      <p:ext uri="{BB962C8B-B14F-4D97-AF65-F5344CB8AC3E}">
        <p14:creationId xmlns:p14="http://schemas.microsoft.com/office/powerpoint/2010/main" val="23983702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57600"/>
            <a:ext cx="4114800" cy="1097280"/>
          </a:xfrm>
        </p:spPr>
        <p:txBody>
          <a:bodyPr anchor="ctr" anchorCtr="1">
            <a:normAutofit/>
          </a:bodyPr>
          <a:lstStyle>
            <a:lvl1pPr algn="ctr">
              <a:defRPr sz="3200" b="1">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182880" y="4754880"/>
            <a:ext cx="4114800" cy="1097280"/>
          </a:xfrm>
        </p:spPr>
        <p:txBody>
          <a:bodyPr anchor="t" anchorCtr="1">
            <a:normAutofit/>
          </a:bodyPr>
          <a:lstStyle>
            <a:lvl1pPr marL="0" indent="0" algn="ctr">
              <a:spcBef>
                <a:spcPts val="0"/>
              </a:spcBef>
              <a:buNone/>
              <a:defRPr sz="20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92240" y="6492240"/>
            <a:ext cx="1828800" cy="365125"/>
          </a:xfrm>
          <a:prstGeom prst="rect">
            <a:avLst/>
          </a:prstGeom>
        </p:spPr>
        <p:txBody>
          <a:bodyPr anchor="ctr" anchorCtr="0"/>
          <a:lstStyle>
            <a:lvl1pPr algn="ctr">
              <a:defRPr sz="1200">
                <a:solidFill>
                  <a:schemeClr val="bg1"/>
                </a:solidFill>
              </a:defRPr>
            </a:lvl1pPr>
          </a:lstStyle>
          <a:p>
            <a:endParaRPr lang="en-US"/>
          </a:p>
        </p:txBody>
      </p:sp>
      <p:sp>
        <p:nvSpPr>
          <p:cNvPr id="5" name="Footer Placeholder 4"/>
          <p:cNvSpPr>
            <a:spLocks noGrp="1"/>
          </p:cNvSpPr>
          <p:nvPr>
            <p:ph type="ftr" sz="quarter" idx="11"/>
          </p:nvPr>
        </p:nvSpPr>
        <p:spPr>
          <a:xfrm>
            <a:off x="0" y="6490310"/>
            <a:ext cx="2743200" cy="365125"/>
          </a:xfrm>
          <a:prstGeom prst="rect">
            <a:avLst/>
          </a:prstGeom>
        </p:spPr>
        <p:txBody>
          <a:bodyPr anchor="ctr" anchorCtr="0"/>
          <a:lstStyle>
            <a:lvl1pPr>
              <a:defRPr sz="1200">
                <a:solidFill>
                  <a:schemeClr val="bg1"/>
                </a:solidFill>
              </a:defRPr>
            </a:lvl1pPr>
          </a:lstStyle>
          <a:p>
            <a:endParaRPr lang="en-US"/>
          </a:p>
        </p:txBody>
      </p:sp>
      <p:sp>
        <p:nvSpPr>
          <p:cNvPr id="6" name="Slide Number Placeholder 5"/>
          <p:cNvSpPr>
            <a:spLocks noGrp="1"/>
          </p:cNvSpPr>
          <p:nvPr>
            <p:ph type="sldNum" sz="quarter" idx="12"/>
          </p:nvPr>
        </p:nvSpPr>
        <p:spPr>
          <a:xfrm>
            <a:off x="8686800" y="6492875"/>
            <a:ext cx="457200" cy="365125"/>
          </a:xfrm>
          <a:prstGeom prst="rect">
            <a:avLst/>
          </a:prstGeom>
        </p:spPr>
        <p:txBody>
          <a:bodyPr anchor="ctr" anchorCtr="0"/>
          <a:lstStyle>
            <a:lvl1pPr algn="r">
              <a:defRPr sz="1200">
                <a:solidFill>
                  <a:schemeClr val="bg1"/>
                </a:solidFill>
              </a:defRPr>
            </a:lvl1pPr>
          </a:lstStyle>
          <a:p>
            <a:fld id="{776DA034-8790-47DB-B313-2AB7FC923CBE}" type="slidenum">
              <a:rPr lang="en-US" smtClean="0"/>
              <a:pPr/>
              <a:t>‹#›</a:t>
            </a:fld>
            <a:endParaRPr lang="en-US"/>
          </a:p>
        </p:txBody>
      </p:sp>
    </p:spTree>
    <p:extLst>
      <p:ext uri="{BB962C8B-B14F-4D97-AF65-F5344CB8AC3E}">
        <p14:creationId xmlns:p14="http://schemas.microsoft.com/office/powerpoint/2010/main" val="122774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Clo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pic>
        <p:nvPicPr>
          <p:cNvPr id="4" name="Picture 3">
            <a:extLst>
              <a:ext uri="{FF2B5EF4-FFF2-40B4-BE49-F238E27FC236}">
                <a16:creationId xmlns:a16="http://schemas.microsoft.com/office/drawing/2014/main" id="{69F51F7B-1633-E3FD-A18E-01D2C14A1D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626236" y="1453896"/>
            <a:ext cx="3891528" cy="4770004"/>
          </a:xfrm>
          <a:prstGeom prst="rect">
            <a:avLst/>
          </a:prstGeom>
        </p:spPr>
      </p:pic>
    </p:spTree>
    <p:extLst>
      <p:ext uri="{BB962C8B-B14F-4D97-AF65-F5344CB8AC3E}">
        <p14:creationId xmlns:p14="http://schemas.microsoft.com/office/powerpoint/2010/main" val="2440249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Blank - L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AD9AED-9987-4CE9-B39D-B256B46200E0}"/>
              </a:ext>
            </a:extLst>
          </p:cNvPr>
          <p:cNvSpPr>
            <a:spLocks noGrp="1"/>
          </p:cNvSpPr>
          <p:nvPr>
            <p:ph type="title" hasCustomPrompt="1"/>
          </p:nvPr>
        </p:nvSpPr>
        <p:spPr>
          <a:xfrm>
            <a:off x="1010963" y="366987"/>
            <a:ext cx="8572500" cy="990600"/>
          </a:xfrm>
        </p:spPr>
        <p:txBody>
          <a:bodyPr/>
          <a:lstStyle>
            <a:lvl1pPr>
              <a:defRPr sz="2400">
                <a:solidFill>
                  <a:schemeClr val="accent5">
                    <a:lumMod val="50000"/>
                  </a:schemeClr>
                </a:solidFill>
              </a:defRPr>
            </a:lvl1pPr>
          </a:lstStyle>
          <a:p>
            <a:r>
              <a:rPr lang="en-GB"/>
              <a:t>Place headline here</a:t>
            </a:r>
            <a:endParaRPr lang="en-US"/>
          </a:p>
        </p:txBody>
      </p:sp>
    </p:spTree>
    <p:extLst>
      <p:ext uri="{BB962C8B-B14F-4D97-AF65-F5344CB8AC3E}">
        <p14:creationId xmlns:p14="http://schemas.microsoft.com/office/powerpoint/2010/main" val="31178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ctr" anchorCtr="0">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582782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92240" y="6492875"/>
            <a:ext cx="1828800" cy="365125"/>
          </a:xfr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p>
            <a:fld id="{0F70353F-5ECB-4B50-B3EA-C871EA4E3F32}" type="slidenum">
              <a:rPr lang="en-US" smtClean="0"/>
              <a:t>‹#›</a:t>
            </a:fld>
            <a:endParaRPr lang="en-US"/>
          </a:p>
        </p:txBody>
      </p:sp>
      <p:sp>
        <p:nvSpPr>
          <p:cNvPr id="7"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75200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4880" y="1463040"/>
            <a:ext cx="4023360" cy="4754880"/>
          </a:xfrm>
        </p:spPr>
        <p:txBody>
          <a:bodyPr/>
          <a:lstStyle>
            <a:lvl1pPr>
              <a:defRPr sz="2000"/>
            </a:lvl1pPr>
            <a:lvl2pPr>
              <a:defRPr sz="20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F70353F-5ECB-4B50-B3EA-C871EA4E3F32}" type="slidenum">
              <a:rPr lang="en-US" smtClean="0"/>
              <a:t>‹#›</a:t>
            </a:fld>
            <a:endParaRPr lang="en-US"/>
          </a:p>
        </p:txBody>
      </p:sp>
      <p:sp>
        <p:nvSpPr>
          <p:cNvPr id="9"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610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5029200" cy="822960"/>
          </a:xfrm>
        </p:spPr>
        <p:txBody>
          <a:bodyPr/>
          <a:lstStyle/>
          <a:p>
            <a:r>
              <a:rPr lang="en-US"/>
              <a:t>Click to edit Master title style</a:t>
            </a:r>
          </a:p>
        </p:txBody>
      </p:sp>
      <p:sp>
        <p:nvSpPr>
          <p:cNvPr id="3" name="Text Placeholder 2"/>
          <p:cNvSpPr>
            <a:spLocks noGrp="1"/>
          </p:cNvSpPr>
          <p:nvPr>
            <p:ph type="body" idx="1"/>
          </p:nvPr>
        </p:nvSpPr>
        <p:spPr>
          <a:xfrm>
            <a:off x="45720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463040"/>
            <a:ext cx="4023360" cy="823912"/>
          </a:xfrm>
        </p:spPr>
        <p:txBody>
          <a:bodyPr anchor="b"/>
          <a:lstStyle>
            <a:lvl1pPr marL="0" indent="0" algn="ctr">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300036"/>
            <a:ext cx="4023360" cy="3931920"/>
          </a:xfrm>
        </p:spPr>
        <p:txBody>
          <a:bodyPr>
            <a:normAutofit/>
          </a:bodyPr>
          <a:lstStyle>
            <a:lvl1pPr>
              <a:defRPr sz="2000"/>
            </a:lvl1pPr>
            <a:lvl2pPr>
              <a:defRPr sz="20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F70353F-5ECB-4B50-B3EA-C871EA4E3F32}" type="slidenum">
              <a:rPr lang="en-US" smtClean="0"/>
              <a:t>‹#›</a:t>
            </a:fld>
            <a:endParaRPr lang="en-US"/>
          </a:p>
        </p:txBody>
      </p:sp>
      <p:sp>
        <p:nvSpPr>
          <p:cNvPr id="11" name="Text Placeholder 2"/>
          <p:cNvSpPr>
            <a:spLocks noGrp="1"/>
          </p:cNvSpPr>
          <p:nvPr>
            <p:ph type="body" sz="quarter" idx="13" hasCustomPrompt="1"/>
          </p:nvPr>
        </p:nvSpPr>
        <p:spPr>
          <a:xfrm>
            <a:off x="0" y="6492240"/>
            <a:ext cx="2743200" cy="365760"/>
          </a:xfrm>
          <a:prstGeom prst="rect">
            <a:avLst/>
          </a:prstGeom>
        </p:spPr>
        <p:txBody>
          <a:bodyPr anchor="ctr"/>
          <a:lstStyle>
            <a:lvl1pPr marL="0" indent="0">
              <a:spcBef>
                <a:spcPts val="0"/>
              </a:spcBef>
              <a:buNone/>
              <a:defRPr sz="1000" baseline="0">
                <a:solidFill>
                  <a:schemeClr val="bg1"/>
                </a:solidFill>
                <a:latin typeface="Arial Narrow" panose="020B0606020202030204" pitchFamily="34" charset="0"/>
              </a:defRPr>
            </a:lvl1pPr>
            <a:lvl2pPr>
              <a:defRPr sz="1600">
                <a:latin typeface="+mn-lt"/>
              </a:defRPr>
            </a:lvl2pPr>
            <a:lvl3pPr>
              <a:defRPr sz="1400">
                <a:latin typeface="+mn-lt"/>
              </a:defRPr>
            </a:lvl3pPr>
            <a:lvl4pPr>
              <a:defRPr sz="1200">
                <a:latin typeface="+mn-lt"/>
              </a:defRPr>
            </a:lvl4pPr>
            <a:lvl5pPr>
              <a:defRPr sz="1200">
                <a:latin typeface="+mn-lt"/>
              </a:defRPr>
            </a:lvl5pPr>
          </a:lstStyle>
          <a:p>
            <a:pPr lvl="0"/>
            <a:r>
              <a:rPr lang="en-US"/>
              <a:t>Source:  Of any significant figures</a:t>
            </a:r>
            <a:br>
              <a:rPr lang="en-US"/>
            </a:br>
            <a:r>
              <a:rPr lang="en-US"/>
              <a:t>As of Civilian Date (i.e. Month 00, 20YY)</a:t>
            </a:r>
          </a:p>
        </p:txBody>
      </p:sp>
    </p:spTree>
    <p:extLst>
      <p:ext uri="{BB962C8B-B14F-4D97-AF65-F5344CB8AC3E}">
        <p14:creationId xmlns:p14="http://schemas.microsoft.com/office/powerpoint/2010/main" val="385342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F70353F-5ECB-4B50-B3EA-C871EA4E3F32}" type="slidenum">
              <a:rPr lang="en-US" smtClean="0"/>
              <a:t>‹#›</a:t>
            </a:fld>
            <a:endParaRPr lang="en-US"/>
          </a:p>
        </p:txBody>
      </p:sp>
    </p:spTree>
    <p:extLst>
      <p:ext uri="{BB962C8B-B14F-4D97-AF65-F5344CB8AC3E}">
        <p14:creationId xmlns:p14="http://schemas.microsoft.com/office/powerpoint/2010/main" val="3034974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image" Target="../media/image5.png"/><Relationship Id="rId4" Type="http://schemas.openxmlformats.org/officeDocument/2006/relationships/slideLayout" Target="../slideLayouts/slideLayout2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6.png"/><Relationship Id="rId5" Type="http://schemas.openxmlformats.org/officeDocument/2006/relationships/slideLayout" Target="../slideLayouts/slideLayout29.xml"/><Relationship Id="rId10" Type="http://schemas.openxmlformats.org/officeDocument/2006/relationships/image" Target="../media/image3.png"/><Relationship Id="rId4" Type="http://schemas.openxmlformats.org/officeDocument/2006/relationships/slideLayout" Target="../slideLayouts/slideLayout28.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6.png"/><Relationship Id="rId5" Type="http://schemas.openxmlformats.org/officeDocument/2006/relationships/slideLayout" Target="../slideLayouts/slideLayout36.xml"/><Relationship Id="rId10" Type="http://schemas.openxmlformats.org/officeDocument/2006/relationships/image" Target="../media/image3.png"/><Relationship Id="rId4" Type="http://schemas.openxmlformats.org/officeDocument/2006/relationships/slideLayout" Target="../slideLayouts/slideLayout35.xml"/><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5.png"/><Relationship Id="rId5" Type="http://schemas.openxmlformats.org/officeDocument/2006/relationships/slideLayout" Target="../slideLayouts/slideLayout43.xml"/><Relationship Id="rId10" Type="http://schemas.openxmlformats.org/officeDocument/2006/relationships/theme" Target="../theme/theme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3978494813"/>
      </p:ext>
    </p:extLst>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236453"/>
            <a:ext cx="5486400" cy="91440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Tree>
    <p:extLst>
      <p:ext uri="{BB962C8B-B14F-4D97-AF65-F5344CB8AC3E}">
        <p14:creationId xmlns:p14="http://schemas.microsoft.com/office/powerpoint/2010/main" val="330529019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pic>
        <p:nvPicPr>
          <p:cNvPr id="7" name="Picture 6">
            <a:extLst>
              <a:ext uri="{FF2B5EF4-FFF2-40B4-BE49-F238E27FC236}">
                <a16:creationId xmlns:a16="http://schemas.microsoft.com/office/drawing/2014/main" id="{7894E134-A19D-4884-8B7F-7893412C22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 y="0"/>
            <a:ext cx="9143244" cy="1188622"/>
          </a:xfrm>
          <a:prstGeom prst="rect">
            <a:avLst/>
          </a:prstGeom>
        </p:spPr>
      </p:pic>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2" name="Title Placeholder 1"/>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110659431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ctr" defTabSz="9144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54E146-EB08-4BCE-A32A-33F48C2424A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125254" y="1744576"/>
            <a:ext cx="8017990" cy="4754880"/>
          </a:xfrm>
          <a:prstGeom prst="rect">
            <a:avLst/>
          </a:prstGeom>
        </p:spPr>
      </p:pic>
      <p:sp>
        <p:nvSpPr>
          <p:cNvPr id="2" name="Title Placeholder 1"/>
          <p:cNvSpPr>
            <a:spLocks noGrp="1"/>
          </p:cNvSpPr>
          <p:nvPr userDrawn="1">
            <p:ph type="title"/>
          </p:nvPr>
        </p:nvSpPr>
        <p:spPr>
          <a:xfrm>
            <a:off x="182880" y="3657600"/>
            <a:ext cx="41148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userDrawn="1">
            <p:ph type="body" idx="1"/>
          </p:nvPr>
        </p:nvSpPr>
        <p:spPr>
          <a:xfrm>
            <a:off x="182880" y="4754880"/>
            <a:ext cx="4114800" cy="10972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4" name="TextBox 3"/>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5" name="Picture 14" descr="A close up of a logo&#10;&#10;Description automatically generated">
            <a:extLst>
              <a:ext uri="{FF2B5EF4-FFF2-40B4-BE49-F238E27FC236}">
                <a16:creationId xmlns:a16="http://schemas.microsoft.com/office/drawing/2014/main" id="{C55F3408-9519-4806-8143-5F8651E554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12" y="0"/>
            <a:ext cx="9158714" cy="1739069"/>
          </a:xfrm>
          <a:prstGeom prst="rect">
            <a:avLst/>
          </a:prstGeom>
        </p:spPr>
      </p:pic>
      <p:sp>
        <p:nvSpPr>
          <p:cNvPr id="19" name="TextBox 18">
            <a:extLst>
              <a:ext uri="{FF2B5EF4-FFF2-40B4-BE49-F238E27FC236}">
                <a16:creationId xmlns:a16="http://schemas.microsoft.com/office/drawing/2014/main" id="{D7178E8D-EBDB-43AC-A929-12697DCBC837}"/>
              </a:ext>
            </a:extLst>
          </p:cNvPr>
          <p:cNvSpPr txBox="1"/>
          <p:nvPr userDrawn="1"/>
        </p:nvSpPr>
        <p:spPr>
          <a:xfrm>
            <a:off x="4556232" y="701748"/>
            <a:ext cx="446564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The Nation’s Combat Logistics Support Agency</a:t>
            </a:r>
          </a:p>
        </p:txBody>
      </p:sp>
      <p:sp>
        <p:nvSpPr>
          <p:cNvPr id="20" name="TextBox 19">
            <a:extLst>
              <a:ext uri="{FF2B5EF4-FFF2-40B4-BE49-F238E27FC236}">
                <a16:creationId xmlns:a16="http://schemas.microsoft.com/office/drawing/2014/main" id="{11A928C8-4F19-4E5C-8442-1C270B915D95}"/>
              </a:ext>
            </a:extLst>
          </p:cNvPr>
          <p:cNvSpPr txBox="1"/>
          <p:nvPr userDrawn="1"/>
        </p:nvSpPr>
        <p:spPr>
          <a:xfrm>
            <a:off x="1233130" y="929518"/>
            <a:ext cx="1574470" cy="215444"/>
          </a:xfrm>
          <a:prstGeom prst="rect">
            <a:avLst/>
          </a:prstGeom>
          <a:noFill/>
          <a:effectLst>
            <a:glow rad="228600">
              <a:schemeClr val="accent6">
                <a:satMod val="175000"/>
                <a:alpha val="40000"/>
              </a:schemeClr>
            </a:glow>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1" u="none" strike="noStrike" kern="1200" cap="none" spc="300" normalizeH="0" baseline="0" noProof="0">
                <a:ln>
                  <a:noFill/>
                </a:ln>
                <a:solidFill>
                  <a:srgbClr val="002060"/>
                </a:solidFill>
                <a:effectLst>
                  <a:glow rad="63500">
                    <a:srgbClr val="A5A5A5">
                      <a:satMod val="175000"/>
                      <a:alpha val="40000"/>
                    </a:srgbClr>
                  </a:glow>
                </a:effectLst>
                <a:uLnTx/>
                <a:uFillTx/>
                <a:latin typeface="Bodoni MT" panose="02070603080606020203" pitchFamily="18" charset="0"/>
                <a:ea typeface="+mn-ea"/>
                <a:cs typeface="+mn-cs"/>
              </a:rPr>
              <a:t>Established 1961</a:t>
            </a:r>
          </a:p>
        </p:txBody>
      </p:sp>
      <p:pic>
        <p:nvPicPr>
          <p:cNvPr id="21" name="Picture 20">
            <a:extLst>
              <a:ext uri="{FF2B5EF4-FFF2-40B4-BE49-F238E27FC236}">
                <a16:creationId xmlns:a16="http://schemas.microsoft.com/office/drawing/2014/main" id="{B09107B0-5DCF-4937-BBC0-71439CFA840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2935458" y="199429"/>
            <a:ext cx="545032" cy="668067"/>
          </a:xfrm>
          <a:prstGeom prst="rect">
            <a:avLst/>
          </a:prstGeom>
        </p:spPr>
      </p:pic>
      <p:pic>
        <p:nvPicPr>
          <p:cNvPr id="22" name="Picture 21" descr="A close up of a sign&#10;&#10;Description automatically generated">
            <a:extLst>
              <a:ext uri="{FF2B5EF4-FFF2-40B4-BE49-F238E27FC236}">
                <a16:creationId xmlns:a16="http://schemas.microsoft.com/office/drawing/2014/main" id="{1BFBEBCE-3BA8-4353-B31F-A556D47162B4}"/>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38188" y="212751"/>
            <a:ext cx="659585" cy="659585"/>
          </a:xfrm>
          <a:prstGeom prst="rect">
            <a:avLst/>
          </a:prstGeom>
        </p:spPr>
      </p:pic>
      <p:sp>
        <p:nvSpPr>
          <p:cNvPr id="23" name="TextBox 22">
            <a:extLst>
              <a:ext uri="{FF2B5EF4-FFF2-40B4-BE49-F238E27FC236}">
                <a16:creationId xmlns:a16="http://schemas.microsoft.com/office/drawing/2014/main" id="{10113F2A-C43A-42D4-8B48-95DA2D4D86FA}"/>
              </a:ext>
            </a:extLst>
          </p:cNvPr>
          <p:cNvSpPr txBox="1"/>
          <p:nvPr userDrawn="1"/>
        </p:nvSpPr>
        <p:spPr>
          <a:xfrm>
            <a:off x="1114508" y="779641"/>
            <a:ext cx="1811714" cy="223138"/>
          </a:xfrm>
          <a:prstGeom prst="rect">
            <a:avLst/>
          </a:prstGeom>
          <a:noFill/>
        </p:spPr>
        <p:txBody>
          <a:bodyPr wrap="none" rtlCol="0">
            <a:spAutoFit/>
          </a:bodyPr>
          <a:lstStyle/>
          <a:p>
            <a:r>
              <a:rPr lang="en-US" sz="850" b="1">
                <a:solidFill>
                  <a:srgbClr val="002060"/>
                </a:solidFill>
              </a:rPr>
              <a:t>DEFENSE LOGISTICS AGENCY</a:t>
            </a:r>
          </a:p>
        </p:txBody>
      </p:sp>
      <p:sp>
        <p:nvSpPr>
          <p:cNvPr id="24" name="TextBox 23">
            <a:extLst>
              <a:ext uri="{FF2B5EF4-FFF2-40B4-BE49-F238E27FC236}">
                <a16:creationId xmlns:a16="http://schemas.microsoft.com/office/drawing/2014/main" id="{E4417B46-6253-4B12-A090-40A060506881}"/>
              </a:ext>
            </a:extLst>
          </p:cNvPr>
          <p:cNvSpPr txBox="1"/>
          <p:nvPr userDrawn="1"/>
        </p:nvSpPr>
        <p:spPr>
          <a:xfrm>
            <a:off x="1130150" y="50788"/>
            <a:ext cx="1766830" cy="1015663"/>
          </a:xfrm>
          <a:prstGeom prst="rect">
            <a:avLst/>
          </a:prstGeom>
          <a:noFill/>
        </p:spPr>
        <p:txBody>
          <a:bodyPr wrap="none" rtlCol="0">
            <a:spAutoFit/>
          </a:bodyPr>
          <a:lstStyle/>
          <a:p>
            <a:r>
              <a:rPr lang="en-US" sz="6000" b="1">
                <a:solidFill>
                  <a:srgbClr val="002060"/>
                </a:solidFill>
                <a:latin typeface="Baskerville Old Face" panose="02020602080505020303" pitchFamily="18" charset="0"/>
                <a:ea typeface="BatangChe" panose="020B0503020000020004" pitchFamily="49" charset="-127"/>
              </a:rPr>
              <a:t>DLA</a:t>
            </a:r>
          </a:p>
        </p:txBody>
      </p:sp>
    </p:spTree>
    <p:extLst>
      <p:ext uri="{BB962C8B-B14F-4D97-AF65-F5344CB8AC3E}">
        <p14:creationId xmlns:p14="http://schemas.microsoft.com/office/powerpoint/2010/main" val="1911240693"/>
      </p:ext>
    </p:extLst>
  </p:cSld>
  <p:clrMap bg1="lt1" tx1="dk1" bg2="lt2" tx2="dk2" accent1="accent1" accent2="accent2" accent3="accent3" accent4="accent4" accent5="accent5" accent6="accent6" hlink="hlink" folHlink="folHlink"/>
  <p:sldLayoutIdLst>
    <p:sldLayoutId id="2147483744" r:id="rId1"/>
    <p:sldLayoutId id="2147483753" r:id="rId2"/>
  </p:sldLayoutIdLst>
  <p:hf hdr="0" ftr="0" dt="0"/>
  <p:txStyles>
    <p:titleStyle>
      <a:lvl1pPr algn="ctr" defTabSz="914400" rtl="0" eaLnBrk="1" latinLnBrk="0" hangingPunct="1">
        <a:lnSpc>
          <a:spcPct val="90000"/>
        </a:lnSpc>
        <a:spcBef>
          <a:spcPct val="0"/>
        </a:spcBef>
        <a:buNone/>
        <a:defRPr sz="32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3682885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5" r:id="rId6"/>
    <p:sldLayoutId id="2147483754" r:id="rId7"/>
    <p:sldLayoutId id="2147483752" r:id="rId8"/>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Tree>
    <p:extLst>
      <p:ext uri="{BB962C8B-B14F-4D97-AF65-F5344CB8AC3E}">
        <p14:creationId xmlns:p14="http://schemas.microsoft.com/office/powerpoint/2010/main" val="19858268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hf hdr="0" ftr="0" dt="0"/>
  <p:txStyles>
    <p:titleStyle>
      <a:lvl1pPr algn="ctr" defTabSz="914400" rtl="0" eaLnBrk="1" latinLnBrk="0" hangingPunct="1">
        <a:lnSpc>
          <a:spcPct val="100000"/>
        </a:lnSpc>
        <a:spcBef>
          <a:spcPct val="0"/>
        </a:spcBef>
        <a:buNone/>
        <a:defRPr sz="2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2"/>
            <a:ext cx="1828800" cy="365125"/>
          </a:xfrm>
          <a:prstGeom prst="rect">
            <a:avLst/>
          </a:prstGeom>
        </p:spPr>
        <p:txBody>
          <a:bodyPr vert="horz" lIns="91440" tIns="45720" rIns="91440" bIns="45720" rtlCol="0" anchor="ctr">
            <a:normAutofit/>
          </a:bodyPr>
          <a:lstStyle>
            <a:lvl1pPr algn="ctr">
              <a:defRPr sz="75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2"/>
            <a:ext cx="457200" cy="365125"/>
          </a:xfrm>
          <a:prstGeom prst="rect">
            <a:avLst/>
          </a:prstGeom>
        </p:spPr>
        <p:txBody>
          <a:bodyPr vert="horz" lIns="91440" tIns="45720" rIns="91440" bIns="45720" rtlCol="0" anchor="ctr"/>
          <a:lstStyle>
            <a:lvl1pPr algn="r">
              <a:defRPr sz="9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75"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99457"/>
            <a:ext cx="9144756" cy="2308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900" b="1" i="0" u="none" strike="noStrike" kern="1200" cap="all" spc="0" normalizeH="0" baseline="0" noProof="0">
                <a:ln>
                  <a:noFill/>
                </a:ln>
                <a:solidFill>
                  <a:prstClr val="white"/>
                </a:solidFill>
                <a:effectLst/>
                <a:uLnTx/>
                <a:uFillTx/>
                <a:latin typeface="+mn-lt"/>
                <a:ea typeface="+mn-ea"/>
                <a:cs typeface="+mn-cs"/>
              </a:rPr>
              <a:t>Warfighter Always</a:t>
            </a:r>
            <a:endParaRPr lang="en-US" sz="9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512"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365760"/>
            <a:ext cx="5029200" cy="82296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1571837" y="137439"/>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749458" y="142041"/>
            <a:ext cx="585080" cy="585080"/>
          </a:xfrm>
          <a:prstGeom prst="rect">
            <a:avLst/>
          </a:prstGeom>
        </p:spPr>
      </p:pic>
    </p:spTree>
    <p:extLst>
      <p:ext uri="{BB962C8B-B14F-4D97-AF65-F5344CB8AC3E}">
        <p14:creationId xmlns:p14="http://schemas.microsoft.com/office/powerpoint/2010/main" val="17005650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hf hdr="0" ftr="0" dt="0"/>
  <p:txStyles>
    <p:titleStyle>
      <a:lvl1pPr algn="ctr" defTabSz="685800" rtl="0" eaLnBrk="1" latinLnBrk="0" hangingPunct="1">
        <a:lnSpc>
          <a:spcPct val="100000"/>
        </a:lnSpc>
        <a:spcBef>
          <a:spcPct val="0"/>
        </a:spcBef>
        <a:buNone/>
        <a:defRPr sz="1800" b="1" kern="1200">
          <a:solidFill>
            <a:schemeClr val="accent5">
              <a:lumMod val="50000"/>
            </a:schemeClr>
          </a:solidFill>
          <a:latin typeface="+mj-lt"/>
          <a:ea typeface="+mj-ea"/>
          <a:cs typeface="+mj-cs"/>
        </a:defRPr>
      </a:lvl1pPr>
    </p:titleStyle>
    <p:bodyStyle>
      <a:lvl1pPr marL="171450" indent="-171450" algn="l" defTabSz="685800" rtl="0" eaLnBrk="1" latinLnBrk="0" hangingPunct="1">
        <a:lnSpc>
          <a:spcPct val="90000"/>
        </a:lnSpc>
        <a:spcBef>
          <a:spcPts val="900"/>
        </a:spcBef>
        <a:spcAft>
          <a:spcPts val="0"/>
        </a:spcAft>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spcAft>
          <a:spcPts val="0"/>
        </a:spcAft>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spcAft>
          <a:spcPts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spcAft>
          <a:spcPts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spcAft>
          <a:spcPts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prstClr val="white"/>
                </a:solidFill>
                <a:effectLst/>
                <a:uLnTx/>
                <a:uFillTx/>
                <a:latin typeface="+mj-lt"/>
                <a:ea typeface="+mn-ea"/>
                <a:cs typeface="+mn-cs"/>
              </a:rPr>
              <a:t>Warfighter Always</a:t>
            </a:r>
          </a:p>
        </p:txBody>
      </p:sp>
      <p:sp>
        <p:nvSpPr>
          <p:cNvPr id="3" name="Text Placeholder 2"/>
          <p:cNvSpPr>
            <a:spLocks noGrp="1"/>
          </p:cNvSpPr>
          <p:nvPr>
            <p:ph type="body" idx="1"/>
          </p:nvPr>
        </p:nvSpPr>
        <p:spPr>
          <a:xfrm>
            <a:off x="457200" y="1463040"/>
            <a:ext cx="8229600" cy="47548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240" y="6492240"/>
            <a:ext cx="1828800" cy="365125"/>
          </a:xfrm>
          <a:prstGeom prst="rect">
            <a:avLst/>
          </a:prstGeom>
        </p:spPr>
        <p:txBody>
          <a:bodyPr vert="horz" lIns="91440" tIns="45720" rIns="91440" bIns="45720" rtlCol="0" anchor="ctr">
            <a:normAutofit/>
          </a:bodyPr>
          <a:lstStyle>
            <a:lvl1pPr algn="ctr">
              <a:defRPr sz="1000">
                <a:solidFill>
                  <a:schemeClr val="bg1"/>
                </a:solidFill>
                <a:latin typeface="Arial Narrow" panose="020B0606020202030204" pitchFamily="34" charset="0"/>
              </a:defRPr>
            </a:lvl1pPr>
          </a:lstStyle>
          <a:p>
            <a:r>
              <a:rPr lang="en-US"/>
              <a:t>Date</a:t>
            </a:r>
          </a:p>
        </p:txBody>
      </p:sp>
      <p:sp>
        <p:nvSpPr>
          <p:cNvPr id="6" name="Slide Number Placeholder 5"/>
          <p:cNvSpPr>
            <a:spLocks noGrp="1"/>
          </p:cNvSpPr>
          <p:nvPr>
            <p:ph type="sldNum" sz="quarter" idx="4"/>
          </p:nvPr>
        </p:nvSpPr>
        <p:spPr>
          <a:xfrm>
            <a:off x="8686800" y="6492240"/>
            <a:ext cx="457200" cy="365125"/>
          </a:xfrm>
          <a:prstGeom prst="rect">
            <a:avLst/>
          </a:prstGeom>
        </p:spPr>
        <p:txBody>
          <a:bodyPr vert="horz" lIns="91440" tIns="45720" rIns="91440" bIns="45720" rtlCol="0" anchor="ctr"/>
          <a:lstStyle>
            <a:lvl1pPr algn="r">
              <a:defRPr sz="1200">
                <a:solidFill>
                  <a:schemeClr val="bg1"/>
                </a:solidFill>
              </a:defRPr>
            </a:lvl1pPr>
          </a:lstStyle>
          <a:p>
            <a:fld id="{0F70353F-5ECB-4B50-B3EA-C871EA4E3F32}" type="slidenum">
              <a:rPr lang="en-US" smtClean="0"/>
              <a:pPr/>
              <a:t>‹#›</a:t>
            </a:fld>
            <a:endParaRPr lang="en-US"/>
          </a:p>
        </p:txBody>
      </p:sp>
      <p:sp>
        <p:nvSpPr>
          <p:cNvPr id="11" name="Rectangle 10">
            <a:extLst>
              <a:ext uri="{FF2B5EF4-FFF2-40B4-BE49-F238E27FC236}">
                <a16:creationId xmlns:a16="http://schemas.microsoft.com/office/drawing/2014/main" id="{549B3A61-23A8-4322-BB29-A2EBBE0A5EEE}"/>
              </a:ext>
            </a:extLst>
          </p:cNvPr>
          <p:cNvSpPr/>
          <p:nvPr userDrawn="1"/>
        </p:nvSpPr>
        <p:spPr>
          <a:xfrm>
            <a:off x="0" y="6488668"/>
            <a:ext cx="9144000" cy="369332"/>
          </a:xfrm>
          <a:prstGeom prst="rect">
            <a:avLst/>
          </a:prstGeom>
          <a:solidFill>
            <a:srgbClr val="007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all" spc="0" normalizeH="0" baseline="0" noProof="0">
              <a:ln>
                <a:noFill/>
              </a:ln>
              <a:solidFill>
                <a:prstClr val="white"/>
              </a:solidFill>
              <a:effectLst/>
              <a:uLnTx/>
              <a:uFillTx/>
              <a:latin typeface="+mj-lt"/>
              <a:ea typeface="+mn-ea"/>
              <a:cs typeface="+mn-cs"/>
            </a:endParaRPr>
          </a:p>
        </p:txBody>
      </p:sp>
      <p:sp>
        <p:nvSpPr>
          <p:cNvPr id="5" name="TextBox 4">
            <a:extLst>
              <a:ext uri="{FF2B5EF4-FFF2-40B4-BE49-F238E27FC236}">
                <a16:creationId xmlns:a16="http://schemas.microsoft.com/office/drawing/2014/main" id="{4BCC288D-5F05-4221-A44B-781460D0FBA3}"/>
              </a:ext>
            </a:extLst>
          </p:cNvPr>
          <p:cNvSpPr txBox="1"/>
          <p:nvPr userDrawn="1"/>
        </p:nvSpPr>
        <p:spPr>
          <a:xfrm>
            <a:off x="-1512" y="6450816"/>
            <a:ext cx="914475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0" normalizeH="0" baseline="0" noProof="0">
                <a:ln>
                  <a:noFill/>
                </a:ln>
                <a:solidFill>
                  <a:prstClr val="white"/>
                </a:solidFill>
                <a:effectLst/>
                <a:uLnTx/>
                <a:uFillTx/>
                <a:latin typeface="+mn-lt"/>
                <a:ea typeface="+mn-ea"/>
                <a:cs typeface="+mn-cs"/>
              </a:rPr>
              <a:t>Warfighter Always</a:t>
            </a:r>
            <a:endParaRPr lang="en-US" sz="1200"/>
          </a:p>
        </p:txBody>
      </p:sp>
      <p:pic>
        <p:nvPicPr>
          <p:cNvPr id="14" name="Picture 13" descr="A close up of a logo&#10;&#10;Description automatically generated">
            <a:extLst>
              <a:ext uri="{FF2B5EF4-FFF2-40B4-BE49-F238E27FC236}">
                <a16:creationId xmlns:a16="http://schemas.microsoft.com/office/drawing/2014/main" id="{6C553B62-DAAF-4DAD-A4F3-87E23D1BA8F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513" y="-11575"/>
            <a:ext cx="9168083" cy="1168346"/>
          </a:xfrm>
          <a:prstGeom prst="rect">
            <a:avLst/>
          </a:prstGeom>
        </p:spPr>
      </p:pic>
      <p:sp>
        <p:nvSpPr>
          <p:cNvPr id="15" name="Title Placeholder 1">
            <a:extLst>
              <a:ext uri="{FF2B5EF4-FFF2-40B4-BE49-F238E27FC236}">
                <a16:creationId xmlns:a16="http://schemas.microsoft.com/office/drawing/2014/main" id="{A6646983-4BCF-4F98-B356-CFA772F2A30F}"/>
              </a:ext>
            </a:extLst>
          </p:cNvPr>
          <p:cNvSpPr>
            <a:spLocks noGrp="1"/>
          </p:cNvSpPr>
          <p:nvPr>
            <p:ph type="title"/>
          </p:nvPr>
        </p:nvSpPr>
        <p:spPr>
          <a:xfrm>
            <a:off x="3657600" y="232594"/>
            <a:ext cx="5486400" cy="914400"/>
          </a:xfrm>
          <a:prstGeom prst="rect">
            <a:avLst/>
          </a:prstGeom>
        </p:spPr>
        <p:txBody>
          <a:bodyPr vert="horz" lIns="91440" tIns="45720" rIns="91440" bIns="45720" rtlCol="0" anchor="t" anchorCtr="0">
            <a:normAutofit/>
          </a:bodyPr>
          <a:lstStyle/>
          <a:p>
            <a:r>
              <a:rPr lang="en-US"/>
              <a:t>Click to edit Master title style</a:t>
            </a:r>
          </a:p>
        </p:txBody>
      </p:sp>
      <p:pic>
        <p:nvPicPr>
          <p:cNvPr id="16" name="Picture 15">
            <a:extLst>
              <a:ext uri="{FF2B5EF4-FFF2-40B4-BE49-F238E27FC236}">
                <a16:creationId xmlns:a16="http://schemas.microsoft.com/office/drawing/2014/main" id="{F5307292-38BF-4B5C-AE99-4953EB0ED82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571836" y="137438"/>
            <a:ext cx="483467" cy="592605"/>
          </a:xfrm>
          <a:prstGeom prst="rect">
            <a:avLst/>
          </a:prstGeom>
        </p:spPr>
      </p:pic>
      <p:pic>
        <p:nvPicPr>
          <p:cNvPr id="17" name="Picture 16" descr="A close up of a sign&#10;&#10;Description automatically generated">
            <a:extLst>
              <a:ext uri="{FF2B5EF4-FFF2-40B4-BE49-F238E27FC236}">
                <a16:creationId xmlns:a16="http://schemas.microsoft.com/office/drawing/2014/main" id="{9FE87EE1-BF16-41DC-B66C-F206E45ED29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749457" y="142041"/>
            <a:ext cx="585080" cy="585080"/>
          </a:xfrm>
          <a:prstGeom prst="rect">
            <a:avLst/>
          </a:prstGeom>
        </p:spPr>
      </p:pic>
      <p:sp>
        <p:nvSpPr>
          <p:cNvPr id="2" name="Slide Number Placeholder 5">
            <a:extLst>
              <a:ext uri="{FF2B5EF4-FFF2-40B4-BE49-F238E27FC236}">
                <a16:creationId xmlns:a16="http://schemas.microsoft.com/office/drawing/2014/main" id="{119C1407-31FD-32E4-5066-7E08A33BBD4E}"/>
              </a:ext>
            </a:extLst>
          </p:cNvPr>
          <p:cNvSpPr txBox="1">
            <a:spLocks/>
          </p:cNvSpPr>
          <p:nvPr userDrawn="1"/>
        </p:nvSpPr>
        <p:spPr>
          <a:xfrm>
            <a:off x="8686800" y="6492875"/>
            <a:ext cx="457200" cy="365125"/>
          </a:xfrm>
          <a:prstGeom prst="rect">
            <a:avLst/>
          </a:prstGeom>
        </p:spPr>
        <p:txBody>
          <a:bodyPr anchor="ctr" anchorCtr="0"/>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6DA034-8790-47DB-B313-2AB7FC923CBE}" type="slidenum">
              <a:rPr lang="en-US" smtClean="0"/>
              <a:pPr/>
              <a:t>‹#›</a:t>
            </a:fld>
            <a:endParaRPr lang="en-US"/>
          </a:p>
        </p:txBody>
      </p:sp>
    </p:spTree>
    <p:extLst>
      <p:ext uri="{BB962C8B-B14F-4D97-AF65-F5344CB8AC3E}">
        <p14:creationId xmlns:p14="http://schemas.microsoft.com/office/powerpoint/2010/main" val="63234405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Lst>
  <p:hf hdr="0" ftr="0" dt="0"/>
  <p:txStyles>
    <p:titleStyle>
      <a:lvl1pPr algn="ctr" defTabSz="914400" rtl="0" eaLnBrk="1" latinLnBrk="0" hangingPunct="1">
        <a:lnSpc>
          <a:spcPct val="100000"/>
        </a:lnSpc>
        <a:spcBef>
          <a:spcPct val="0"/>
        </a:spcBef>
        <a:buNone/>
        <a:defRPr sz="2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hyperlink" Target="mailto:Oliver.c.pryor.civ@army.mi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angela.d.hagemeier.civ@us" TargetMode="External"/><Relationship Id="rId2" Type="http://schemas.openxmlformats.org/officeDocument/2006/relationships/hyperlink" Target="mailto:sandra.k.clark22.civ@us.navy.mil"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mailto:william.wenzel.1@us.af.mil"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mailto:DEDSO.Supply@dla.mil"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dlamil.dps.mil/teams/SupplyWorkload/Shared%20Documents/SPRC%2023-1%20Meeting%20ADC%201244B%20APR%2019%2023/Oct%2019%202023%20Follow%20On%20Meeting%20ADC%201244B%20Implem/ADC%201244B_Component%20System%20Implementation%20Lists.xlsx"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mailto:christine.varner@dla.mi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93C6-7C08-D051-C5C5-0021BF5D5AF7}"/>
              </a:ext>
            </a:extLst>
          </p:cNvPr>
          <p:cNvSpPr>
            <a:spLocks noGrp="1"/>
          </p:cNvSpPr>
          <p:nvPr>
            <p:ph type="title"/>
          </p:nvPr>
        </p:nvSpPr>
        <p:spPr/>
        <p:txBody>
          <a:bodyPr/>
          <a:lstStyle/>
          <a:p>
            <a:r>
              <a:rPr lang="en-US">
                <a:cs typeface="Arial"/>
              </a:rPr>
              <a:t>Meeting Attendance</a:t>
            </a:r>
            <a:endParaRPr lang="en-US"/>
          </a:p>
        </p:txBody>
      </p:sp>
      <p:sp>
        <p:nvSpPr>
          <p:cNvPr id="3" name="Subtitle 2">
            <a:extLst>
              <a:ext uri="{FF2B5EF4-FFF2-40B4-BE49-F238E27FC236}">
                <a16:creationId xmlns:a16="http://schemas.microsoft.com/office/drawing/2014/main" id="{34B4D7C3-A33A-1F09-9FF2-FE14575CBA8A}"/>
              </a:ext>
            </a:extLst>
          </p:cNvPr>
          <p:cNvSpPr>
            <a:spLocks noGrp="1"/>
          </p:cNvSpPr>
          <p:nvPr>
            <p:ph idx="1"/>
          </p:nvPr>
        </p:nvSpPr>
        <p:spPr/>
        <p:txBody>
          <a:bodyPr vert="horz" lIns="91440" tIns="45720" rIns="91440" bIns="45720" rtlCol="0" anchor="t">
            <a:normAutofit/>
          </a:bodyPr>
          <a:lstStyle/>
          <a:p>
            <a:pPr marL="0" indent="0" algn="ctr">
              <a:buNone/>
            </a:pPr>
            <a:endParaRPr lang="en-US" sz="2300" b="1" dirty="0">
              <a:solidFill>
                <a:srgbClr val="FF0000"/>
              </a:solidFill>
              <a:cs typeface="Arial"/>
            </a:endParaRPr>
          </a:p>
          <a:p>
            <a:pPr marL="0" indent="0" algn="ctr">
              <a:buNone/>
            </a:pPr>
            <a:r>
              <a:rPr lang="en-US" sz="2300" b="1" dirty="0">
                <a:cs typeface="Arial"/>
              </a:rPr>
              <a:t>For attendance, Primary and Alternate PRC Members provide your name and organization in the MS Teams Chat </a:t>
            </a:r>
            <a:endParaRPr lang="en-US" b="1" dirty="0">
              <a:cs typeface="Arial"/>
            </a:endParaRPr>
          </a:p>
          <a:p>
            <a:pPr algn="ctr">
              <a:buFont typeface="Wingdings,Sans-Serif" panose="020B0604020202020204" pitchFamily="34" charset="0"/>
              <a:buChar char="v"/>
            </a:pPr>
            <a:r>
              <a:rPr lang="en-US" sz="2300" dirty="0">
                <a:cs typeface="Arial"/>
              </a:rPr>
              <a:t> Official Primary and Alternates only</a:t>
            </a:r>
          </a:p>
          <a:p>
            <a:pPr marL="0" indent="0">
              <a:buNone/>
            </a:pPr>
            <a:r>
              <a:rPr lang="en-US" b="1" dirty="0">
                <a:latin typeface="Segoe UI"/>
                <a:cs typeface="Segoe UI"/>
              </a:rPr>
              <a:t>                                 Location</a:t>
            </a:r>
            <a:r>
              <a:rPr lang="en-US" dirty="0">
                <a:solidFill>
                  <a:srgbClr val="6264A7"/>
                </a:solidFill>
                <a:latin typeface="Segoe UI"/>
                <a:cs typeface="Segoe UI"/>
              </a:rPr>
              <a:t>: </a:t>
            </a:r>
            <a:r>
              <a:rPr lang="en-US" b="1" dirty="0">
                <a:latin typeface="Segoe UI"/>
                <a:cs typeface="Segoe UI"/>
              </a:rPr>
              <a:t>MS Teams</a:t>
            </a:r>
          </a:p>
          <a:p>
            <a:pPr marL="0" marR="0" indent="0" algn="ctr">
              <a:spcBef>
                <a:spcPts val="0"/>
              </a:spcBef>
              <a:spcAft>
                <a:spcPts val="0"/>
              </a:spcAft>
              <a:buNone/>
            </a:pPr>
            <a:r>
              <a:rPr lang="en-US" dirty="0">
                <a:latin typeface="Calibri" panose="020F0502020204030204" pitchFamily="34" charset="0"/>
                <a:ea typeface="Calibri" panose="020F0502020204030204" pitchFamily="34" charset="0"/>
              </a:rPr>
              <a:t>1 410-874-6744 </a:t>
            </a:r>
          </a:p>
          <a:p>
            <a:pPr marL="0" marR="0" indent="0" algn="ctr">
              <a:spcBef>
                <a:spcPts val="0"/>
              </a:spcBef>
              <a:spcAft>
                <a:spcPts val="0"/>
              </a:spcAft>
              <a:buNone/>
            </a:pPr>
            <a:r>
              <a:rPr lang="en-US" dirty="0">
                <a:latin typeface="Calibri" panose="020F0502020204030204" pitchFamily="34" charset="0"/>
                <a:ea typeface="Calibri" panose="020F0502020204030204" pitchFamily="34" charset="0"/>
              </a:rPr>
              <a:t> </a:t>
            </a:r>
          </a:p>
          <a:p>
            <a:pPr marL="0" marR="0" indent="0" algn="ctr">
              <a:spcBef>
                <a:spcPts val="0"/>
              </a:spcBef>
              <a:spcAft>
                <a:spcPts val="0"/>
              </a:spcAft>
              <a:buNone/>
            </a:pPr>
            <a:r>
              <a:rPr lang="en-US" dirty="0">
                <a:latin typeface="Calibri" panose="020F0502020204030204" pitchFamily="34" charset="0"/>
                <a:ea typeface="Calibri" panose="020F0502020204030204" pitchFamily="34" charset="0"/>
              </a:rPr>
              <a:t>Phone Conference</a:t>
            </a:r>
            <a:r>
              <a:rPr lang="en-US" dirty="0">
                <a:effectLst/>
                <a:latin typeface="Calibri" panose="020F0502020204030204" pitchFamily="34" charset="0"/>
                <a:ea typeface="Calibri" panose="020F0502020204030204" pitchFamily="34" charset="0"/>
              </a:rPr>
              <a:t> ID:  </a:t>
            </a:r>
            <a:r>
              <a:rPr lang="en-US" dirty="0">
                <a:latin typeface="Calibri" panose="020F0502020204030204" pitchFamily="34" charset="0"/>
                <a:ea typeface="Calibri" panose="020F0502020204030204" pitchFamily="34" charset="0"/>
              </a:rPr>
              <a:t>992497822#</a:t>
            </a:r>
          </a:p>
          <a:p>
            <a:r>
              <a:rPr lang="en-US" sz="1100" dirty="0">
                <a:solidFill>
                  <a:srgbClr val="6264A7"/>
                </a:solidFill>
                <a:latin typeface="Segoe UI"/>
                <a:cs typeface="Segoe UI"/>
              </a:rPr>
              <a:t>                                                                                                  </a:t>
            </a:r>
            <a:endParaRPr lang="en-US" b="1" dirty="0">
              <a:latin typeface="Arial"/>
              <a:cs typeface="Arial"/>
            </a:endParaRPr>
          </a:p>
          <a:p>
            <a:pPr marL="0" indent="0" algn="ctr">
              <a:buNone/>
            </a:pPr>
            <a:r>
              <a:rPr lang="en-US" i="1" dirty="0">
                <a:cs typeface="Segoe UI"/>
              </a:rPr>
              <a:t>Meeting will commence at 0900 EST</a:t>
            </a:r>
          </a:p>
          <a:p>
            <a:endParaRPr lang="en-US" dirty="0">
              <a:cs typeface="Arial"/>
            </a:endParaRPr>
          </a:p>
        </p:txBody>
      </p:sp>
      <p:sp>
        <p:nvSpPr>
          <p:cNvPr id="4" name="Slide Number Placeholder 3">
            <a:extLst>
              <a:ext uri="{FF2B5EF4-FFF2-40B4-BE49-F238E27FC236}">
                <a16:creationId xmlns:a16="http://schemas.microsoft.com/office/drawing/2014/main" id="{050DB767-65EC-531B-76F3-948BECB67B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00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2870037271"/>
              </p:ext>
            </p:extLst>
          </p:nvPr>
        </p:nvGraphicFramePr>
        <p:xfrm>
          <a:off x="8164" y="1012368"/>
          <a:ext cx="9135838" cy="5479872"/>
        </p:xfrm>
        <a:graphic>
          <a:graphicData uri="http://schemas.openxmlformats.org/drawingml/2006/table">
            <a:tbl>
              <a:tblPr firstRow="1" bandRow="1">
                <a:tableStyleId>{5C22544A-7EE6-4342-B048-85BDC9FD1C3A}</a:tableStyleId>
              </a:tblPr>
              <a:tblGrid>
                <a:gridCol w="3175909">
                  <a:extLst>
                    <a:ext uri="{9D8B030D-6E8A-4147-A177-3AD203B41FA5}">
                      <a16:colId xmlns:a16="http://schemas.microsoft.com/office/drawing/2014/main" val="1744838369"/>
                    </a:ext>
                  </a:extLst>
                </a:gridCol>
                <a:gridCol w="1257299">
                  <a:extLst>
                    <a:ext uri="{9D8B030D-6E8A-4147-A177-3AD203B41FA5}">
                      <a16:colId xmlns:a16="http://schemas.microsoft.com/office/drawing/2014/main" val="2259065112"/>
                    </a:ext>
                  </a:extLst>
                </a:gridCol>
                <a:gridCol w="1053193">
                  <a:extLst>
                    <a:ext uri="{9D8B030D-6E8A-4147-A177-3AD203B41FA5}">
                      <a16:colId xmlns:a16="http://schemas.microsoft.com/office/drawing/2014/main" val="2129866351"/>
                    </a:ext>
                  </a:extLst>
                </a:gridCol>
                <a:gridCol w="857251">
                  <a:extLst>
                    <a:ext uri="{9D8B030D-6E8A-4147-A177-3AD203B41FA5}">
                      <a16:colId xmlns:a16="http://schemas.microsoft.com/office/drawing/2014/main" val="2016919141"/>
                    </a:ext>
                  </a:extLst>
                </a:gridCol>
                <a:gridCol w="767442">
                  <a:extLst>
                    <a:ext uri="{9D8B030D-6E8A-4147-A177-3AD203B41FA5}">
                      <a16:colId xmlns:a16="http://schemas.microsoft.com/office/drawing/2014/main" val="3146686312"/>
                    </a:ext>
                  </a:extLst>
                </a:gridCol>
                <a:gridCol w="2024744">
                  <a:extLst>
                    <a:ext uri="{9D8B030D-6E8A-4147-A177-3AD203B41FA5}">
                      <a16:colId xmlns:a16="http://schemas.microsoft.com/office/drawing/2014/main" val="1677447984"/>
                    </a:ext>
                  </a:extLst>
                </a:gridCol>
              </a:tblGrid>
              <a:tr h="1684356">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795516">
                <a:tc>
                  <a:txBody>
                    <a:bodyPr/>
                    <a:lstStyle/>
                    <a:p>
                      <a:pPr lvl="0">
                        <a:buNone/>
                      </a:pPr>
                      <a:r>
                        <a:rPr lang="en-US" sz="900" b="0" i="0" u="none" strike="noStrike" noProof="0" dirty="0"/>
                        <a:t>LMP- Army's National Level ERP system</a:t>
                      </a:r>
                    </a:p>
                    <a:p>
                      <a:pPr lvl="0">
                        <a:buNone/>
                      </a:pPr>
                      <a:endParaRPr lang="en-US" sz="900" b="0" i="0" u="none" strike="noStrike" noProof="0" dirty="0"/>
                    </a:p>
                    <a:p>
                      <a:pPr lvl="0">
                        <a:buNone/>
                      </a:pPr>
                      <a:endParaRPr lang="en-US" sz="900" b="0" i="0" u="none" strike="noStrike" noProof="0" dirty="0"/>
                    </a:p>
                    <a:p>
                      <a:pPr lvl="0">
                        <a:buNone/>
                      </a:pPr>
                      <a:endParaRPr lang="en-US" sz="900" b="0" i="0" u="none" strike="noStrike" noProof="0" dirty="0"/>
                    </a:p>
                    <a:p>
                      <a:pPr lvl="0">
                        <a:buNone/>
                      </a:pPr>
                      <a:endParaRPr lang="en-US" sz="900" b="0" i="0" u="none" strike="noStrike" noProof="0" dirty="0"/>
                    </a:p>
                    <a:p>
                      <a:pPr lvl="0">
                        <a:buNone/>
                      </a:pPr>
                      <a:endParaRPr lang="en-US" sz="900" b="0" i="0" u="none" strike="noStrike" noProof="0" dirty="0"/>
                    </a:p>
                    <a:p>
                      <a:pPr lvl="0">
                        <a:buNone/>
                      </a:pPr>
                      <a:endParaRPr lang="en-US" sz="900" b="0" i="0" u="none" strike="noStrike" noProof="0" dirty="0"/>
                    </a:p>
                    <a:p>
                      <a:pPr lvl="0">
                        <a:buNone/>
                      </a:pPr>
                      <a:endParaRPr lang="en-US" sz="900" b="0" i="0" u="none" strike="noStrike" noProof="0" dirty="0"/>
                    </a:p>
                    <a:p>
                      <a:pPr lvl="0">
                        <a:buNone/>
                      </a:pPr>
                      <a:r>
                        <a:rPr lang="en-US" sz="900" b="0" i="0" u="none" strike="noStrike" noProof="0" dirty="0"/>
                        <a:t>AESIP</a:t>
                      </a:r>
                      <a:endParaRPr lang="en-US" dirty="0"/>
                    </a:p>
                    <a:p>
                      <a:pPr lvl="0">
                        <a:buNone/>
                      </a:pPr>
                      <a:endParaRPr lang="en-US" sz="900" b="0" i="0" u="none" strike="noStrike" noProof="0" dirty="0"/>
                    </a:p>
                    <a:p>
                      <a:pPr lvl="0">
                        <a:buNone/>
                      </a:pPr>
                      <a:endParaRPr lang="en-US" sz="900" b="0" i="0" u="none" strike="noStrike" noProof="0" dirty="0"/>
                    </a:p>
                    <a:p>
                      <a:pPr lvl="0">
                        <a:buNone/>
                      </a:pPr>
                      <a:endParaRPr lang="en-US" sz="900" b="0" i="0" u="none" strike="noStrike" noProof="0" dirty="0"/>
                    </a:p>
                    <a:p>
                      <a:pPr lvl="0">
                        <a:buNone/>
                      </a:pPr>
                      <a:r>
                        <a:rPr lang="en-US" sz="900" b="0" i="0" u="none" strike="noStrike" noProof="0" dirty="0"/>
                        <a:t>GCSS-ARMY</a:t>
                      </a:r>
                    </a:p>
                  </a:txBody>
                  <a:tcPr/>
                </a:tc>
                <a:tc>
                  <a:txBody>
                    <a:bodyPr/>
                    <a:lstStyle/>
                    <a:p>
                      <a:pPr algn="l" fontAlgn="t"/>
                      <a:r>
                        <a:rPr lang="en-US" sz="900" b="0" i="0" u="none" strike="noStrike" dirty="0">
                          <a:solidFill>
                            <a:srgbClr val="000000"/>
                          </a:solidFill>
                          <a:effectLst/>
                          <a:latin typeface="Calibri"/>
                        </a:rPr>
                        <a:t>Y, Dec 2024</a:t>
                      </a: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r>
                        <a:rPr lang="en-US" sz="900" b="0" i="0" u="none" strike="noStrike" dirty="0">
                          <a:solidFill>
                            <a:srgbClr val="000000"/>
                          </a:solidFill>
                          <a:effectLst/>
                          <a:latin typeface="Calibri"/>
                        </a:rPr>
                        <a:t>N, Mar 2025</a:t>
                      </a:r>
                    </a:p>
                  </a:txBody>
                  <a:tcPr marL="6350" marR="6350" marT="6350" marB="0"/>
                </a:tc>
                <a:tc>
                  <a:txBody>
                    <a:bodyPr/>
                    <a:lstStyle/>
                    <a:p>
                      <a:pPr algn="l" fontAlgn="t"/>
                      <a:r>
                        <a:rPr lang="en-US" sz="900" b="0" i="0" u="none" strike="noStrike" dirty="0">
                          <a:solidFill>
                            <a:srgbClr val="000000"/>
                          </a:solidFill>
                          <a:effectLst/>
                          <a:latin typeface="Calibri"/>
                        </a:rPr>
                        <a:t>Y, March 2025</a:t>
                      </a: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r>
                        <a:rPr lang="en-US" sz="900" b="0" i="0" u="none" strike="noStrike" dirty="0">
                          <a:solidFill>
                            <a:srgbClr val="000000"/>
                          </a:solidFill>
                          <a:effectLst/>
                          <a:latin typeface="Calibri"/>
                        </a:rPr>
                        <a:t>Y, March 2025</a:t>
                      </a: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endParaRPr lang="en-US" sz="900" b="0" i="0" u="none" strike="noStrike" dirty="0">
                        <a:solidFill>
                          <a:srgbClr val="000000"/>
                        </a:solidFill>
                        <a:effectLst/>
                        <a:latin typeface="Calibri"/>
                      </a:endParaRPr>
                    </a:p>
                    <a:p>
                      <a:pPr lvl="0" algn="l">
                        <a:buNone/>
                      </a:pPr>
                      <a:r>
                        <a:rPr lang="en-US" sz="900" b="0" i="0" u="none" strike="noStrike" dirty="0">
                          <a:solidFill>
                            <a:srgbClr val="000000"/>
                          </a:solidFill>
                          <a:effectLst/>
                          <a:latin typeface="Calibri"/>
                        </a:rPr>
                        <a:t>Y, ECD March 2025</a:t>
                      </a:r>
                    </a:p>
                  </a:txBody>
                  <a:tcPr marL="6350" marR="6350" marT="6350" marB="0"/>
                </a:tc>
                <a:tc>
                  <a:txBody>
                    <a:bodyPr/>
                    <a:lstStyle/>
                    <a:p>
                      <a:r>
                        <a:rPr lang="en-US" sz="900" dirty="0"/>
                        <a:t>Testing for everything but TRA confirmation is available now.</a:t>
                      </a:r>
                    </a:p>
                    <a:p>
                      <a:pPr lvl="0">
                        <a:buNone/>
                      </a:pPr>
                      <a:endParaRPr lang="en-US" sz="900" dirty="0"/>
                    </a:p>
                    <a:p>
                      <a:pPr lvl="0">
                        <a:buNone/>
                      </a:pPr>
                      <a:endParaRPr lang="en-US" sz="900" dirty="0"/>
                    </a:p>
                    <a:p>
                      <a:pPr lvl="0">
                        <a:buNone/>
                      </a:pPr>
                      <a:endParaRPr lang="en-US" sz="900" dirty="0"/>
                    </a:p>
                    <a:p>
                      <a:pPr lvl="0">
                        <a:buNone/>
                      </a:pPr>
                      <a:endParaRPr lang="en-US" sz="900" dirty="0"/>
                    </a:p>
                    <a:p>
                      <a:pPr lvl="0">
                        <a:buNone/>
                      </a:pPr>
                      <a:endParaRPr lang="en-US" sz="900" dirty="0"/>
                    </a:p>
                    <a:p>
                      <a:pPr lvl="0">
                        <a:buNone/>
                      </a:pPr>
                      <a:endParaRPr lang="en-US" sz="900" dirty="0"/>
                    </a:p>
                    <a:p>
                      <a:pPr lvl="0">
                        <a:buNone/>
                      </a:pPr>
                      <a:r>
                        <a:rPr lang="en-US" sz="900" dirty="0"/>
                        <a:t>There are capacity constraints and competing requirements of ASSC and CASCOM that's causing the delay</a:t>
                      </a:r>
                    </a:p>
                  </a:txBody>
                  <a:tcPr/>
                </a:tc>
                <a:tc>
                  <a:txBody>
                    <a:bodyPr/>
                    <a:lstStyle/>
                    <a:p>
                      <a:endParaRPr lang="en-US" dirty="0"/>
                    </a:p>
                  </a:txBody>
                  <a:tcPr/>
                </a:tc>
                <a:tc>
                  <a:txBody>
                    <a:bodyPr/>
                    <a:lstStyle/>
                    <a:p>
                      <a:pPr algn="ctr" fontAlgn="ctr"/>
                      <a:r>
                        <a:rPr lang="en-US" sz="900" b="0" i="0" u="none" strike="noStrike" dirty="0">
                          <a:solidFill>
                            <a:srgbClr val="000000"/>
                          </a:solidFill>
                          <a:effectLst/>
                          <a:latin typeface="Calibri" panose="020F0502020204030204" pitchFamily="34" charset="0"/>
                        </a:rPr>
                        <a:t>Mr. Oliver Pryor, </a:t>
                      </a:r>
                      <a:r>
                        <a:rPr kumimoji="0" lang="en-US" sz="900" b="0" i="0" u="none" strike="noStrike" kern="1200" cap="none" spc="0" normalizeH="0" baseline="0" noProof="0" dirty="0">
                          <a:ln>
                            <a:noFill/>
                          </a:ln>
                          <a:solidFill>
                            <a:schemeClr val="tx1"/>
                          </a:solidFill>
                          <a:effectLst/>
                          <a:uLnTx/>
                          <a:uFillTx/>
                          <a:latin typeface="+mn-lt"/>
                          <a:ea typeface="+mj-ea"/>
                          <a:cs typeface="+mj-cs"/>
                        </a:rPr>
                        <a:t>HQDA DCS G-4</a:t>
                      </a:r>
                      <a:br>
                        <a:rPr kumimoji="0" lang="en-US" sz="900" b="0" i="0" u="none" strike="noStrike" kern="1200" cap="none" spc="0" normalizeH="0" baseline="0" noProof="0" dirty="0">
                          <a:ln>
                            <a:noFill/>
                          </a:ln>
                          <a:solidFill>
                            <a:schemeClr val="tx1"/>
                          </a:solidFill>
                          <a:effectLst/>
                          <a:uLnTx/>
                          <a:uFillTx/>
                          <a:latin typeface="+mn-lt"/>
                          <a:ea typeface="+mj-ea"/>
                          <a:cs typeface="+mj-cs"/>
                        </a:rPr>
                      </a:br>
                      <a:r>
                        <a:rPr kumimoji="0" lang="en-US" sz="900" b="0" i="0" u="none" strike="noStrike" kern="1200" cap="none" spc="0" normalizeH="0" baseline="0" noProof="0" dirty="0">
                          <a:ln>
                            <a:noFill/>
                          </a:ln>
                          <a:solidFill>
                            <a:schemeClr val="tx1"/>
                          </a:solidFill>
                          <a:effectLst/>
                          <a:uLnTx/>
                          <a:uFillTx/>
                          <a:latin typeface="+mn-lt"/>
                          <a:ea typeface="+mj-ea"/>
                          <a:cs typeface="+mj-cs"/>
                        </a:rPr>
                        <a:t>Army</a:t>
                      </a:r>
                      <a:endParaRPr lang="en-US" sz="900" b="0" i="0" u="none" strike="noStrike" dirty="0">
                        <a:solidFill>
                          <a:schemeClr val="tx1"/>
                        </a:solidFill>
                        <a:effectLst/>
                        <a:latin typeface="Calibri" panose="020F0502020204030204" pitchFamily="34" charset="0"/>
                      </a:endParaRPr>
                    </a:p>
                    <a:p>
                      <a:pPr marL="0" marR="0" algn="ctr">
                        <a:spcBef>
                          <a:spcPts val="0"/>
                        </a:spcBef>
                        <a:spcAft>
                          <a:spcPts val="0"/>
                        </a:spcAft>
                      </a:pPr>
                      <a:r>
                        <a:rPr lang="en-US" sz="900" u="sng" dirty="0">
                          <a:solidFill>
                            <a:srgbClr val="0563C1"/>
                          </a:solidFill>
                          <a:effectLst/>
                          <a:latin typeface="Calibri" panose="020F050202020403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Oliver.c.pryor.civ@army.mil</a:t>
                      </a:r>
                      <a:endParaRPr lang="en-US" sz="900" dirty="0">
                        <a:effectLst/>
                        <a:latin typeface="Aptos" panose="020B0004020202020204" pitchFamily="34" charset="0"/>
                        <a:ea typeface="Aptos" panose="020B0004020202020204" pitchFamily="34" charset="0"/>
                        <a:cs typeface="Aptos" panose="020B0004020202020204" pitchFamily="34" charset="0"/>
                      </a:endParaRPr>
                    </a:p>
                    <a:p>
                      <a:pPr algn="ctr" fontAlgn="ctr"/>
                      <a:endParaRPr lang="en-US" sz="900" b="0" i="0" u="none" strike="noStrike" dirty="0">
                        <a:solidFill>
                          <a:srgbClr val="000000"/>
                        </a:solidFill>
                        <a:effectLst/>
                        <a:latin typeface="Calibri" panose="020F0502020204030204" pitchFamily="34" charset="0"/>
                      </a:endParaRPr>
                    </a:p>
                    <a:p>
                      <a:pPr lvl="0" algn="ctr">
                        <a:buNone/>
                      </a:pPr>
                      <a:endParaRPr lang="en-US" sz="900" b="0" i="0" u="none" strike="noStrike" dirty="0">
                        <a:solidFill>
                          <a:srgbClr val="000000"/>
                        </a:solidFill>
                        <a:effectLst/>
                        <a:latin typeface="Calibri"/>
                      </a:endParaRPr>
                    </a:p>
                    <a:p>
                      <a:pPr lvl="0" algn="ctr">
                        <a:buNone/>
                      </a:pPr>
                      <a:endParaRPr lang="en-US" sz="900" b="0" i="0" u="none" strike="noStrike" dirty="0">
                        <a:solidFill>
                          <a:srgbClr val="000000"/>
                        </a:solidFill>
                        <a:effectLst/>
                        <a:latin typeface="Calibri"/>
                      </a:endParaRPr>
                    </a:p>
                    <a:p>
                      <a:pPr lvl="0" algn="ctr">
                        <a:buNone/>
                      </a:pPr>
                      <a:endParaRPr lang="en-US" sz="900" b="0" i="0" u="none" strike="noStrike" dirty="0">
                        <a:solidFill>
                          <a:srgbClr val="000000"/>
                        </a:solidFill>
                        <a:effectLst/>
                        <a:latin typeface="Calibri"/>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381182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363557" y="2016087"/>
            <a:ext cx="5762871" cy="4134341"/>
          </a:xfrm>
        </p:spPr>
        <p:txBody>
          <a:bodyPr>
            <a:normAutofit/>
          </a:bodyPr>
          <a:lstStyle/>
          <a:p>
            <a:br>
              <a:rPr lang="en-US" sz="2800" dirty="0">
                <a:solidFill>
                  <a:srgbClr val="002060"/>
                </a:solidFill>
              </a:rPr>
            </a:br>
            <a:r>
              <a:rPr lang="en-US" dirty="0">
                <a:solidFill>
                  <a:srgbClr val="002060"/>
                </a:solidFill>
              </a:rPr>
              <a:t>ADC 1244B Strategy Updates</a:t>
            </a:r>
            <a:br>
              <a:rPr lang="en-US" dirty="0">
                <a:solidFill>
                  <a:srgbClr val="002060"/>
                </a:solidFill>
              </a:rPr>
            </a:br>
            <a:r>
              <a:rPr lang="en-US" dirty="0">
                <a:solidFill>
                  <a:srgbClr val="002060"/>
                </a:solidFill>
              </a:rPr>
              <a:t>MSADA –Crane Team</a:t>
            </a:r>
            <a:br>
              <a:rPr lang="en-US" dirty="0">
                <a:solidFill>
                  <a:srgbClr val="002060"/>
                </a:solidFill>
              </a:rPr>
            </a:br>
            <a:br>
              <a:rPr lang="en-US" dirty="0">
                <a:solidFill>
                  <a:srgbClr val="002060"/>
                </a:solidFill>
              </a:rPr>
            </a:br>
            <a:r>
              <a:rPr lang="en-US" sz="1600" b="0" dirty="0">
                <a:solidFill>
                  <a:srgbClr val="002060"/>
                </a:solidFill>
                <a:latin typeface="+mn-lt"/>
              </a:rPr>
              <a:t> Angie Hagemeier</a:t>
            </a:r>
            <a:br>
              <a:rPr lang="en-US" sz="1600" b="0" dirty="0">
                <a:solidFill>
                  <a:srgbClr val="002060"/>
                </a:solidFill>
                <a:latin typeface="+mn-lt"/>
              </a:rPr>
            </a:br>
            <a:r>
              <a:rPr lang="en-US" sz="1600" b="0" dirty="0">
                <a:solidFill>
                  <a:srgbClr val="002060"/>
                </a:solidFill>
                <a:latin typeface="+mn-lt"/>
              </a:rPr>
              <a:t>NSWC Crane Technical Specialist, </a:t>
            </a:r>
            <a:br>
              <a:rPr lang="en-US" sz="1600" b="0" dirty="0">
                <a:solidFill>
                  <a:srgbClr val="002060"/>
                </a:solidFill>
                <a:latin typeface="+mn-lt"/>
              </a:rPr>
            </a:br>
            <a:r>
              <a:rPr lang="en-US" sz="1600" b="0" dirty="0">
                <a:solidFill>
                  <a:srgbClr val="002060"/>
                </a:solidFill>
                <a:latin typeface="+mn-lt"/>
              </a:rPr>
              <a:t>Navy</a:t>
            </a:r>
            <a:br>
              <a:rPr lang="en-US" sz="1600" b="0" dirty="0">
                <a:solidFill>
                  <a:srgbClr val="002060"/>
                </a:solidFill>
                <a:latin typeface="+mn-lt"/>
              </a:rPr>
            </a:br>
            <a:br>
              <a:rPr lang="en-US" sz="1600" b="0" dirty="0">
                <a:solidFill>
                  <a:srgbClr val="002060"/>
                </a:solidFill>
                <a:latin typeface="+mn-lt"/>
              </a:rPr>
            </a:br>
            <a:endParaRPr lang="en-US" sz="1600" b="0" dirty="0">
              <a:solidFill>
                <a:srgbClr val="002060"/>
              </a:solidFill>
              <a:latin typeface="+mn-lt"/>
            </a:endParaRPr>
          </a:p>
        </p:txBody>
      </p:sp>
    </p:spTree>
    <p:extLst>
      <p:ext uri="{BB962C8B-B14F-4D97-AF65-F5344CB8AC3E}">
        <p14:creationId xmlns:p14="http://schemas.microsoft.com/office/powerpoint/2010/main" val="326466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49C891-8669-F2E6-F020-5A82C234F66F}"/>
              </a:ext>
            </a:extLst>
          </p:cNvPr>
          <p:cNvSpPr txBox="1"/>
          <p:nvPr/>
        </p:nvSpPr>
        <p:spPr>
          <a:xfrm>
            <a:off x="962748" y="790580"/>
            <a:ext cx="3332282" cy="577081"/>
          </a:xfrm>
          <a:prstGeom prst="rect">
            <a:avLst/>
          </a:prstGeom>
          <a:noFill/>
        </p:spPr>
        <p:txBody>
          <a:bodyPr wrap="square" lIns="91440" tIns="45720" rIns="91440" bIns="45720" rtlCol="0" anchor="t">
            <a:spAutoFit/>
          </a:bodyPr>
          <a:lstStyle/>
          <a:p>
            <a:r>
              <a:rPr lang="en-US" sz="1350" dirty="0">
                <a:latin typeface="Arial"/>
                <a:cs typeface="Arial"/>
              </a:rPr>
              <a:t>MSADA (Crane Team) Small Arms Team</a:t>
            </a:r>
          </a:p>
          <a:p>
            <a:endParaRPr lang="en-US" dirty="0">
              <a:latin typeface="Arial"/>
              <a:cs typeface="Arial"/>
            </a:endParaRPr>
          </a:p>
        </p:txBody>
      </p:sp>
      <p:sp>
        <p:nvSpPr>
          <p:cNvPr id="2" name="TextBox 1">
            <a:extLst>
              <a:ext uri="{FF2B5EF4-FFF2-40B4-BE49-F238E27FC236}">
                <a16:creationId xmlns:a16="http://schemas.microsoft.com/office/drawing/2014/main" id="{A37A8BA9-419C-B0DA-E930-80DB78AE17B2}"/>
              </a:ext>
            </a:extLst>
          </p:cNvPr>
          <p:cNvSpPr txBox="1"/>
          <p:nvPr/>
        </p:nvSpPr>
        <p:spPr>
          <a:xfrm>
            <a:off x="5911273" y="790579"/>
            <a:ext cx="2720494"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dirty="0">
                <a:latin typeface="Arial"/>
                <a:cs typeface="Arial"/>
              </a:rPr>
              <a:t>8 July 2024</a:t>
            </a:r>
          </a:p>
        </p:txBody>
      </p:sp>
      <p:sp>
        <p:nvSpPr>
          <p:cNvPr id="3" name="TextBox 2">
            <a:extLst>
              <a:ext uri="{FF2B5EF4-FFF2-40B4-BE49-F238E27FC236}">
                <a16:creationId xmlns:a16="http://schemas.microsoft.com/office/drawing/2014/main" id="{BADB19B9-C119-9878-A689-78222506B61C}"/>
              </a:ext>
            </a:extLst>
          </p:cNvPr>
          <p:cNvSpPr txBox="1"/>
          <p:nvPr/>
        </p:nvSpPr>
        <p:spPr>
          <a:xfrm>
            <a:off x="184726" y="1616363"/>
            <a:ext cx="4387273" cy="1754326"/>
          </a:xfrm>
          <a:prstGeom prst="rect">
            <a:avLst/>
          </a:prstGeom>
          <a:noFill/>
        </p:spPr>
        <p:txBody>
          <a:bodyPr wrap="square" lIns="91440" tIns="45720" rIns="91440" bIns="45720" rtlCol="0" anchor="t">
            <a:spAutoFit/>
          </a:bodyPr>
          <a:lstStyle/>
          <a:p>
            <a:pPr marL="0" lvl="1"/>
            <a:r>
              <a:rPr lang="en-US" sz="900" b="1" dirty="0">
                <a:solidFill>
                  <a:prstClr val="black"/>
                </a:solidFill>
                <a:cs typeface="Arial"/>
              </a:rPr>
              <a:t>- Navy Registry: </a:t>
            </a:r>
            <a:r>
              <a:rPr lang="en-US" sz="900" dirty="0">
                <a:solidFill>
                  <a:prstClr val="black"/>
                </a:solidFill>
                <a:cs typeface="Arial"/>
              </a:rPr>
              <a:t>Management Support and Data Analysis (MSADA) deemed Navy program of record. Per ADC 1244B, US Navy will have delayed implementation due to AIS constraints. However, Crane Registry will implement DLMS 856S and 527R to allow other Components to move forward with implementation. </a:t>
            </a:r>
            <a:endParaRPr lang="en-US" dirty="0">
              <a:solidFill>
                <a:prstClr val="black"/>
              </a:solidFill>
              <a:latin typeface="Calibri" panose="020F0502020204030204"/>
              <a:cs typeface="Calibri" panose="020F0502020204030204"/>
            </a:endParaRPr>
          </a:p>
          <a:p>
            <a:pPr marL="0" lvl="1"/>
            <a:endParaRPr lang="en-US" sz="900" dirty="0">
              <a:solidFill>
                <a:prstClr val="black"/>
              </a:solidFill>
              <a:cs typeface="Arial"/>
            </a:endParaRPr>
          </a:p>
          <a:p>
            <a:pPr marL="0" lvl="1"/>
            <a:r>
              <a:rPr lang="en-US" sz="900" b="1" dirty="0">
                <a:solidFill>
                  <a:prstClr val="black"/>
                </a:solidFill>
                <a:cs typeface="Arial"/>
              </a:rPr>
              <a:t>- Marine Corps Registry: </a:t>
            </a:r>
            <a:r>
              <a:rPr lang="en-US" sz="900" dirty="0">
                <a:solidFill>
                  <a:prstClr val="black"/>
                </a:solidFill>
                <a:cs typeface="Arial"/>
              </a:rPr>
              <a:t>Standing by for detailed Marine Corps compliancy status to confirm whether MSADA needs to be utilized in same way as Navy.</a:t>
            </a:r>
          </a:p>
          <a:p>
            <a:pPr marL="0" lvl="1"/>
            <a:endParaRPr lang="en-US" sz="900" dirty="0">
              <a:solidFill>
                <a:prstClr val="black"/>
              </a:solidFill>
              <a:cs typeface="Arial"/>
            </a:endParaRPr>
          </a:p>
          <a:p>
            <a:pPr marL="0" lvl="1"/>
            <a:r>
              <a:rPr lang="en-US" sz="900" dirty="0">
                <a:solidFill>
                  <a:prstClr val="black"/>
                </a:solidFill>
                <a:cs typeface="Arial"/>
              </a:rPr>
              <a:t>- Programming for 856S/527R transactions = </a:t>
            </a:r>
            <a:r>
              <a:rPr lang="en-US" sz="900" b="1" dirty="0">
                <a:solidFill>
                  <a:prstClr val="black"/>
                </a:solidFill>
                <a:cs typeface="Arial"/>
              </a:rPr>
              <a:t>COMPLETE</a:t>
            </a:r>
          </a:p>
          <a:p>
            <a:pPr marL="0" lvl="1"/>
            <a:endParaRPr lang="en-US" sz="900" dirty="0">
              <a:solidFill>
                <a:prstClr val="black"/>
              </a:solidFill>
              <a:cs typeface="Arial"/>
            </a:endParaRPr>
          </a:p>
          <a:p>
            <a:pPr marL="0" lvl="1"/>
            <a:r>
              <a:rPr lang="en-US" sz="900" dirty="0">
                <a:solidFill>
                  <a:prstClr val="black"/>
                </a:solidFill>
                <a:cs typeface="Arial"/>
              </a:rPr>
              <a:t>- Testing 856S/527R transactions = </a:t>
            </a:r>
            <a:r>
              <a:rPr lang="en-US" sz="900" b="1" dirty="0">
                <a:solidFill>
                  <a:prstClr val="black"/>
                </a:solidFill>
                <a:cs typeface="Arial"/>
              </a:rPr>
              <a:t>IN PROGRESS </a:t>
            </a:r>
            <a:r>
              <a:rPr lang="en-US" sz="900" dirty="0">
                <a:solidFill>
                  <a:prstClr val="black"/>
                </a:solidFill>
                <a:cs typeface="Arial"/>
              </a:rPr>
              <a:t>(ahead of schedule, Dec 2024 required date)</a:t>
            </a:r>
          </a:p>
        </p:txBody>
      </p:sp>
      <p:sp>
        <p:nvSpPr>
          <p:cNvPr id="4" name="TextBox 3">
            <a:extLst>
              <a:ext uri="{FF2B5EF4-FFF2-40B4-BE49-F238E27FC236}">
                <a16:creationId xmlns:a16="http://schemas.microsoft.com/office/drawing/2014/main" id="{8BB42970-87A4-3177-9CE5-A04BCCD1F8A2}"/>
              </a:ext>
            </a:extLst>
          </p:cNvPr>
          <p:cNvSpPr txBox="1"/>
          <p:nvPr/>
        </p:nvSpPr>
        <p:spPr>
          <a:xfrm>
            <a:off x="4645891" y="1616363"/>
            <a:ext cx="4498109" cy="1642757"/>
          </a:xfrm>
          <a:prstGeom prst="rect">
            <a:avLst/>
          </a:prstGeom>
          <a:noFill/>
        </p:spPr>
        <p:txBody>
          <a:bodyPr wrap="square" lIns="91440" tIns="45720" rIns="91440" bIns="45720" rtlCol="0" anchor="t">
            <a:spAutoFit/>
          </a:bodyPr>
          <a:lstStyle/>
          <a:p>
            <a:pPr marL="0" marR="0" lvl="1" indent="0" defTabSz="914400" eaLnBrk="1" fontAlgn="auto" latinLnBrk="0" hangingPunct="1">
              <a:lnSpc>
                <a:spcPct val="100000"/>
              </a:lnSpc>
              <a:spcBef>
                <a:spcPts val="0"/>
              </a:spcBef>
              <a:spcAft>
                <a:spcPts val="0"/>
              </a:spcAft>
              <a:buClrTx/>
              <a:buSzTx/>
              <a:buFontTx/>
              <a:buNone/>
              <a:tabLst/>
              <a:defRPr/>
            </a:pPr>
            <a:r>
              <a:rPr kumimoji="0" lang="en-US" sz="950" b="0" i="0" u="none" strike="noStrike" kern="0" cap="none" spc="0" normalizeH="0" baseline="0" noProof="0" dirty="0">
                <a:ln>
                  <a:noFill/>
                </a:ln>
                <a:solidFill>
                  <a:prstClr val="black"/>
                </a:solidFill>
                <a:effectLst/>
                <a:uLnTx/>
                <a:uFillTx/>
                <a:latin typeface="Calibri" panose="020F0502020204030204"/>
              </a:rPr>
              <a:t>    </a:t>
            </a:r>
            <a:r>
              <a:rPr kumimoji="0" lang="en-US" sz="950" b="0" i="0" u="none" strike="noStrike" kern="0" cap="none" spc="0" normalizeH="0" baseline="0" noProof="0" dirty="0">
                <a:ln>
                  <a:noFill/>
                </a:ln>
                <a:solidFill>
                  <a:prstClr val="black"/>
                </a:solidFill>
                <a:effectLst/>
                <a:uLnTx/>
                <a:uFillTx/>
                <a:cs typeface="Arial"/>
              </a:rPr>
              <a:t>- </a:t>
            </a:r>
            <a:r>
              <a:rPr kumimoji="0" lang="en-US" sz="900" b="0" i="0" u="none" strike="noStrike" kern="0" cap="none" spc="0" normalizeH="0" baseline="0" noProof="0" dirty="0">
                <a:ln>
                  <a:noFill/>
                </a:ln>
                <a:solidFill>
                  <a:prstClr val="black"/>
                </a:solidFill>
                <a:effectLst/>
                <a:uLnTx/>
                <a:uFillTx/>
                <a:cs typeface="Arial"/>
              </a:rPr>
              <a:t>Continue testing various scenarios for 856S and 527R transactions.</a:t>
            </a:r>
            <a:endParaRPr kumimoji="0" lang="en-US" sz="900" b="0" i="0" u="none" strike="noStrike" kern="0" cap="none" spc="0" normalizeH="0" baseline="0" noProof="0" dirty="0">
              <a:ln>
                <a:noFill/>
              </a:ln>
              <a:solidFill>
                <a:srgbClr val="00B050"/>
              </a:solidFill>
              <a:effectLst/>
              <a:uLnTx/>
              <a:uFillTx/>
              <a:cs typeface="Arial"/>
            </a:endParaRPr>
          </a:p>
          <a:p>
            <a:pPr marL="0" marR="0" lvl="1" indent="0" defTabSz="914400" eaLnBrk="1" fontAlgn="auto" latinLnBrk="0" hangingPunct="1">
              <a:lnSpc>
                <a:spcPct val="100000"/>
              </a:lnSpc>
              <a:spcBef>
                <a:spcPts val="0"/>
              </a:spcBef>
              <a:spcAft>
                <a:spcPts val="0"/>
              </a:spcAft>
              <a:buClrTx/>
              <a:buSzTx/>
              <a:buFontTx/>
              <a:buNone/>
              <a:tabLst/>
              <a:defRPr/>
            </a:pPr>
            <a:br>
              <a:rPr kumimoji="0" lang="en-US" sz="900" b="0" i="0" u="none" strike="noStrike" kern="0" cap="none" spc="0" normalizeH="0" baseline="0" noProof="0" dirty="0">
                <a:ln>
                  <a:noFill/>
                </a:ln>
                <a:solidFill>
                  <a:prstClr val="black"/>
                </a:solidFill>
                <a:effectLst/>
                <a:uLnTx/>
                <a:uFillTx/>
              </a:rPr>
            </a:br>
            <a:r>
              <a:rPr kumimoji="0" lang="en-US" sz="900" b="0" i="0" u="none" strike="noStrike" kern="0" cap="none" spc="0" normalizeH="0" baseline="0" noProof="0" dirty="0">
                <a:ln>
                  <a:noFill/>
                </a:ln>
                <a:solidFill>
                  <a:prstClr val="black"/>
                </a:solidFill>
                <a:effectLst/>
                <a:uLnTx/>
                <a:uFillTx/>
                <a:cs typeface="Arial"/>
              </a:rPr>
              <a:t>    - Program/Test other DLMS Transactions for Navy Registry, if funded/approved.</a:t>
            </a:r>
            <a:br>
              <a:rPr kumimoji="0" lang="en-US" sz="900" b="0" i="0" u="none" strike="noStrike" kern="0" cap="none" spc="0" normalizeH="0" baseline="0" noProof="0" dirty="0">
                <a:ln>
                  <a:noFill/>
                </a:ln>
                <a:solidFill>
                  <a:prstClr val="black"/>
                </a:solidFill>
                <a:effectLst/>
                <a:uLnTx/>
                <a:uFillTx/>
              </a:rPr>
            </a:br>
            <a:endParaRPr kumimoji="0" lang="en-US" sz="900" b="0" i="0" u="none" strike="noStrike" kern="0" cap="none" spc="0" normalizeH="0" baseline="0" noProof="0" dirty="0">
              <a:ln>
                <a:noFill/>
              </a:ln>
              <a:solidFill>
                <a:prstClr val="black"/>
              </a:solidFill>
              <a:effectLst/>
              <a:uLnTx/>
              <a:uFillTx/>
              <a:cs typeface="Arial"/>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cs typeface="Arial"/>
              </a:rPr>
              <a:t>    - Ready to deploy expansion of s/n field from 11 to 30 </a:t>
            </a:r>
            <a:r>
              <a:rPr kumimoji="0" lang="en-US" sz="900" b="0" i="0" u="sng" strike="noStrike" kern="0" cap="none" spc="0" normalizeH="0" baseline="0" noProof="0" dirty="0">
                <a:ln>
                  <a:noFill/>
                </a:ln>
                <a:solidFill>
                  <a:prstClr val="black"/>
                </a:solidFill>
                <a:effectLst/>
                <a:uLnTx/>
                <a:uFillTx/>
                <a:cs typeface="Arial"/>
              </a:rPr>
              <a:t>once other services ready</a:t>
            </a:r>
            <a:r>
              <a:rPr kumimoji="0" lang="en-US" sz="900" b="0" i="0" u="none" strike="noStrike" kern="0" cap="none" spc="0" normalizeH="0" baseline="0" noProof="0" dirty="0">
                <a:ln>
                  <a:noFill/>
                </a:ln>
                <a:solidFill>
                  <a:prstClr val="black"/>
                </a:solidFill>
                <a:effectLst/>
                <a:uLnTx/>
                <a:uFillTx/>
                <a:cs typeface="Arial"/>
              </a:rPr>
              <a:t>.</a:t>
            </a:r>
            <a:br>
              <a:rPr kumimoji="0" lang="en-US" sz="900" b="0" i="0" u="none" strike="noStrike" kern="0" cap="none" spc="0" normalizeH="0" baseline="0" noProof="0" dirty="0">
                <a:ln>
                  <a:noFill/>
                </a:ln>
                <a:solidFill>
                  <a:prstClr val="black"/>
                </a:solidFill>
                <a:effectLst/>
                <a:uLnTx/>
                <a:uFillTx/>
              </a:rPr>
            </a:br>
            <a:endParaRPr kumimoji="0" lang="en-US" sz="900" b="0" i="0" u="none" strike="noStrike" kern="0" cap="none" spc="0" normalizeH="0" baseline="0" noProof="0" dirty="0">
              <a:ln>
                <a:noFill/>
              </a:ln>
              <a:solidFill>
                <a:prstClr val="black"/>
              </a:solidFill>
              <a:effectLst/>
              <a:uLnTx/>
              <a:uFillTx/>
              <a:cs typeface="Calibri" panose="020F0502020204030204"/>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cs typeface="Arial"/>
              </a:rPr>
              <a:t>    - Learn Supply Discrepancy Report (SDR)/Product Data Reporting and Evaluation Program (PDREP) processes, if needed.</a:t>
            </a:r>
          </a:p>
          <a:p>
            <a:pPr marL="171450" marR="0" lvl="1" indent="-171450" defTabSz="914400" eaLnBrk="1" fontAlgn="auto" latinLnBrk="0" hangingPunct="1">
              <a:lnSpc>
                <a:spcPct val="100000"/>
              </a:lnSpc>
              <a:spcBef>
                <a:spcPts val="0"/>
              </a:spcBef>
              <a:spcAft>
                <a:spcPts val="0"/>
              </a:spcAft>
              <a:buClrTx/>
              <a:buSzTx/>
              <a:buFont typeface="Arial"/>
              <a:buChar char="•"/>
              <a:tabLst/>
              <a:defRPr/>
            </a:pPr>
            <a:endParaRPr kumimoji="0" lang="en-US" sz="900" b="0" i="0" u="none" strike="noStrike" kern="0" cap="none" spc="0" normalizeH="0" baseline="0" noProof="0" dirty="0">
              <a:ln>
                <a:noFill/>
              </a:ln>
              <a:solidFill>
                <a:prstClr val="black"/>
              </a:solidFill>
              <a:effectLst/>
              <a:uLnTx/>
              <a:uFillTx/>
              <a:cs typeface="Calibri" panose="020F0502020204030204"/>
            </a:endParaRPr>
          </a:p>
          <a:p>
            <a:pPr marL="254635" marR="0" lvl="1" indent="-254635" defTabSz="914400" eaLnBrk="1" fontAlgn="auto" latinLnBrk="0" hangingPunct="1">
              <a:lnSpc>
                <a:spcPct val="100000"/>
              </a:lnSpc>
              <a:spcBef>
                <a:spcPts val="0"/>
              </a:spcBef>
              <a:spcAft>
                <a:spcPts val="0"/>
              </a:spcAft>
              <a:buClrTx/>
              <a:buSzTx/>
              <a:buFont typeface="+mj-lt"/>
              <a:buAutoNum type="arabicPeriod"/>
              <a:tabLst/>
              <a:defRPr/>
            </a:pPr>
            <a:endParaRPr kumimoji="0" lang="en-US" sz="950" b="0" i="0" u="none" strike="noStrike" kern="0" cap="none" spc="0" normalizeH="0" baseline="0" noProof="0" dirty="0">
              <a:ln>
                <a:noFill/>
              </a:ln>
              <a:solidFill>
                <a:srgbClr val="00B050"/>
              </a:solidFill>
              <a:effectLst/>
              <a:uLnTx/>
              <a:uFillTx/>
              <a:cs typeface="Calibri" panose="020F0502020204030204"/>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7818D607-879C-E831-FF23-A20EDB9C1A1A}"/>
              </a:ext>
            </a:extLst>
          </p:cNvPr>
          <p:cNvSpPr txBox="1"/>
          <p:nvPr/>
        </p:nvSpPr>
        <p:spPr>
          <a:xfrm>
            <a:off x="249382" y="4267200"/>
            <a:ext cx="4242794" cy="1892826"/>
          </a:xfrm>
          <a:prstGeom prst="rect">
            <a:avLst/>
          </a:prstGeom>
          <a:noFill/>
        </p:spPr>
        <p:txBody>
          <a:bodyPr wrap="square" lIns="91440" tIns="45720" rIns="91440" bIns="45720" rtlCol="0" anchor="t">
            <a:spAutoFit/>
          </a:bodyPr>
          <a:lstStyle/>
          <a:p>
            <a:r>
              <a:rPr lang="en-US" sz="900" dirty="0">
                <a:solidFill>
                  <a:prstClr val="black"/>
                </a:solidFill>
                <a:cs typeface="Arial"/>
              </a:rPr>
              <a:t>- DLMS Transaction Programming/Testing</a:t>
            </a:r>
            <a:r>
              <a:rPr lang="en-US" sz="900" b="1" dirty="0">
                <a:solidFill>
                  <a:prstClr val="black"/>
                </a:solidFill>
                <a:cs typeface="Arial"/>
              </a:rPr>
              <a:t>: </a:t>
            </a:r>
            <a:r>
              <a:rPr lang="en-US" sz="900" dirty="0">
                <a:solidFill>
                  <a:prstClr val="black"/>
                </a:solidFill>
                <a:cs typeface="Arial"/>
              </a:rPr>
              <a:t>07 Feb 2024 DEDSO identified </a:t>
            </a:r>
            <a:r>
              <a:rPr lang="en-US" sz="900" b="1" dirty="0">
                <a:solidFill>
                  <a:prstClr val="black"/>
                </a:solidFill>
                <a:cs typeface="Arial"/>
              </a:rPr>
              <a:t>additional transactions </a:t>
            </a:r>
            <a:r>
              <a:rPr lang="en-US" sz="900" dirty="0">
                <a:solidFill>
                  <a:prstClr val="black"/>
                </a:solidFill>
                <a:cs typeface="Arial"/>
              </a:rPr>
              <a:t>for MSADA to incorporate along with 856S &amp; 527R. </a:t>
            </a:r>
            <a:r>
              <a:rPr lang="en-US" sz="900" b="1" dirty="0">
                <a:solidFill>
                  <a:prstClr val="black"/>
                </a:solidFill>
                <a:cs typeface="Arial"/>
              </a:rPr>
              <a:t>On HOLD </a:t>
            </a:r>
            <a:r>
              <a:rPr lang="en-US" sz="900" dirty="0">
                <a:solidFill>
                  <a:prstClr val="black"/>
                </a:solidFill>
                <a:cs typeface="Arial"/>
              </a:rPr>
              <a:t>pending funding and approval by higher level Navy direction - Timeline TBD.  </a:t>
            </a:r>
            <a:endParaRPr lang="en-US" dirty="0">
              <a:solidFill>
                <a:prstClr val="black"/>
              </a:solidFill>
              <a:latin typeface="Calibri" panose="020F0502020204030204"/>
            </a:endParaRPr>
          </a:p>
          <a:p>
            <a:pPr marL="571500" lvl="1" indent="-228600">
              <a:buFontTx/>
              <a:buAutoNum type="arabicPeriod"/>
            </a:pPr>
            <a:r>
              <a:rPr lang="en-US" sz="900" b="1" dirty="0">
                <a:solidFill>
                  <a:prstClr val="black"/>
                </a:solidFill>
                <a:cs typeface="Arial"/>
              </a:rPr>
              <a:t>527D </a:t>
            </a:r>
          </a:p>
          <a:p>
            <a:pPr marL="571500" lvl="1" indent="-228600">
              <a:buFontTx/>
              <a:buAutoNum type="arabicPeriod"/>
            </a:pPr>
            <a:r>
              <a:rPr lang="en-US" sz="900" b="1" dirty="0">
                <a:solidFill>
                  <a:prstClr val="black"/>
                </a:solidFill>
                <a:cs typeface="Arial"/>
              </a:rPr>
              <a:t>End of Day Inventory [846P, 846R]</a:t>
            </a:r>
          </a:p>
          <a:p>
            <a:pPr marL="571500" lvl="1" indent="-228600">
              <a:buFontTx/>
              <a:buAutoNum type="arabicPeriod"/>
            </a:pPr>
            <a:r>
              <a:rPr lang="en-US" sz="900" b="1" i="1" dirty="0">
                <a:solidFill>
                  <a:prstClr val="black"/>
                </a:solidFill>
                <a:cs typeface="Arial"/>
              </a:rPr>
              <a:t>940R? </a:t>
            </a:r>
            <a:endParaRPr lang="en-US" dirty="0">
              <a:solidFill>
                <a:prstClr val="black"/>
              </a:solidFill>
              <a:latin typeface="Calibri" panose="020F0502020204030204"/>
              <a:cs typeface="Calibri" panose="020F0502020204030204"/>
            </a:endParaRPr>
          </a:p>
          <a:p>
            <a:pPr marL="571500" lvl="1" indent="-228600">
              <a:buFontTx/>
              <a:buAutoNum type="arabicPeriod"/>
            </a:pPr>
            <a:r>
              <a:rPr lang="en-US" sz="900" b="1" i="1" dirty="0">
                <a:solidFill>
                  <a:prstClr val="black"/>
                </a:solidFill>
                <a:cs typeface="Arial"/>
              </a:rPr>
              <a:t>947I? (does this replace 888A for s/n correction inventory adj?)</a:t>
            </a:r>
            <a:endParaRPr lang="en-US" dirty="0">
              <a:solidFill>
                <a:prstClr val="black"/>
              </a:solidFill>
              <a:latin typeface="Calibri" panose="020F0502020204030204"/>
              <a:cs typeface="Calibri" panose="020F0502020204030204"/>
            </a:endParaRPr>
          </a:p>
          <a:p>
            <a:pPr marL="571500" lvl="1" indent="-228600">
              <a:buFontTx/>
              <a:buAutoNum type="arabicPeriod"/>
            </a:pPr>
            <a:r>
              <a:rPr lang="en-US" sz="900" b="1" i="1" dirty="0">
                <a:solidFill>
                  <a:prstClr val="black"/>
                </a:solidFill>
                <a:cs typeface="Arial"/>
              </a:rPr>
              <a:t>867I?</a:t>
            </a:r>
            <a:endParaRPr lang="en-US" dirty="0">
              <a:solidFill>
                <a:prstClr val="black"/>
              </a:solidFill>
              <a:latin typeface="Calibri" panose="020F0502020204030204"/>
              <a:cs typeface="Calibri" panose="020F0502020204030204"/>
            </a:endParaRPr>
          </a:p>
          <a:p>
            <a:pPr marL="571500" lvl="1" indent="-228600">
              <a:buFontTx/>
              <a:buAutoNum type="arabicPeriod"/>
            </a:pPr>
            <a:r>
              <a:rPr lang="en-US" sz="900" b="1" i="1" dirty="0">
                <a:solidFill>
                  <a:prstClr val="black"/>
                </a:solidFill>
                <a:cs typeface="Arial"/>
              </a:rPr>
              <a:t>945A?</a:t>
            </a:r>
            <a:endParaRPr lang="en-US" dirty="0">
              <a:solidFill>
                <a:prstClr val="black"/>
              </a:solidFill>
              <a:latin typeface="Calibri" panose="020F0502020204030204"/>
              <a:cs typeface="Calibri" panose="020F0502020204030204"/>
            </a:endParaRPr>
          </a:p>
          <a:p>
            <a:endParaRPr lang="en-US" sz="900" b="1" i="1" dirty="0">
              <a:solidFill>
                <a:prstClr val="black"/>
              </a:solidFill>
              <a:cs typeface="Arial"/>
            </a:endParaRPr>
          </a:p>
          <a:p>
            <a:r>
              <a:rPr lang="en-US" sz="900" dirty="0">
                <a:solidFill>
                  <a:prstClr val="black"/>
                </a:solidFill>
                <a:cs typeface="Arial"/>
              </a:rPr>
              <a:t>- </a:t>
            </a:r>
            <a:r>
              <a:rPr lang="en-US" sz="900" b="1" dirty="0">
                <a:solidFill>
                  <a:prstClr val="black"/>
                </a:solidFill>
                <a:cs typeface="Arial"/>
              </a:rPr>
              <a:t>API: </a:t>
            </a:r>
            <a:r>
              <a:rPr lang="en-US" sz="900" dirty="0">
                <a:solidFill>
                  <a:prstClr val="black"/>
                </a:solidFill>
                <a:cs typeface="Arial"/>
              </a:rPr>
              <a:t>Programming/testing = </a:t>
            </a:r>
            <a:r>
              <a:rPr lang="en-US" sz="900" b="1" dirty="0">
                <a:solidFill>
                  <a:prstClr val="black"/>
                </a:solidFill>
                <a:cs typeface="Arial"/>
              </a:rPr>
              <a:t>On HOLD </a:t>
            </a:r>
            <a:r>
              <a:rPr lang="en-US" sz="900" dirty="0">
                <a:solidFill>
                  <a:prstClr val="black"/>
                </a:solidFill>
                <a:cs typeface="Arial"/>
              </a:rPr>
              <a:t>pending funding and approval by higher level Navy direction - Timeline TBD.</a:t>
            </a:r>
          </a:p>
        </p:txBody>
      </p:sp>
      <p:sp>
        <p:nvSpPr>
          <p:cNvPr id="6" name="TextBox 5">
            <a:extLst>
              <a:ext uri="{FF2B5EF4-FFF2-40B4-BE49-F238E27FC236}">
                <a16:creationId xmlns:a16="http://schemas.microsoft.com/office/drawing/2014/main" id="{45C4EDE8-ED18-5107-D440-C0E3434BDBAC}"/>
              </a:ext>
            </a:extLst>
          </p:cNvPr>
          <p:cNvSpPr txBox="1"/>
          <p:nvPr/>
        </p:nvSpPr>
        <p:spPr>
          <a:xfrm>
            <a:off x="4645891" y="4267200"/>
            <a:ext cx="4441664" cy="2169825"/>
          </a:xfrm>
          <a:prstGeom prst="rect">
            <a:avLst/>
          </a:prstGeom>
          <a:noFill/>
        </p:spPr>
        <p:txBody>
          <a:bodyPr wrap="square" lIns="91440" tIns="45720" rIns="91440" bIns="45720" rtlCol="0" anchor="t">
            <a:spAutoFit/>
          </a:bodyPr>
          <a:lstStyle/>
          <a:p>
            <a:r>
              <a:rPr lang="en-US" sz="900" dirty="0">
                <a:solidFill>
                  <a:prstClr val="black"/>
                </a:solidFill>
                <a:cs typeface="Arial"/>
              </a:rPr>
              <a:t>   - Testing is time intensive effort between services &amp; DAAS. DAAS has to set up test UICs.</a:t>
            </a:r>
            <a:endParaRPr lang="en-US" dirty="0">
              <a:solidFill>
                <a:prstClr val="black"/>
              </a:solidFill>
              <a:latin typeface="Calibri" panose="020F0502020204030204"/>
            </a:endParaRPr>
          </a:p>
          <a:p>
            <a:endParaRPr lang="en-US" sz="900" dirty="0">
              <a:solidFill>
                <a:prstClr val="black"/>
              </a:solidFill>
              <a:cs typeface="Arial"/>
            </a:endParaRPr>
          </a:p>
          <a:p>
            <a:r>
              <a:rPr lang="en-US" sz="900" dirty="0">
                <a:solidFill>
                  <a:prstClr val="black"/>
                </a:solidFill>
                <a:cs typeface="Arial"/>
              </a:rPr>
              <a:t>   - DLMS Transaction requires ISA header GS8 to be a 4030 (not in IC). </a:t>
            </a:r>
          </a:p>
          <a:p>
            <a:endParaRPr lang="en-US" sz="900" dirty="0">
              <a:solidFill>
                <a:prstClr val="black"/>
              </a:solidFill>
              <a:cs typeface="Arial"/>
            </a:endParaRPr>
          </a:p>
          <a:p>
            <a:r>
              <a:rPr lang="en-US" sz="900" dirty="0">
                <a:solidFill>
                  <a:prstClr val="black"/>
                </a:solidFill>
                <a:cs typeface="Arial"/>
              </a:rPr>
              <a:t>   - DLMS Transaction must have a signal code LQ*DE*J (not a “must use” in IC).</a:t>
            </a:r>
          </a:p>
          <a:p>
            <a:endParaRPr lang="en-US" sz="900" dirty="0">
              <a:solidFill>
                <a:prstClr val="black"/>
              </a:solidFill>
              <a:cs typeface="Arial"/>
            </a:endParaRPr>
          </a:p>
          <a:p>
            <a:r>
              <a:rPr lang="en-US" sz="900" dirty="0">
                <a:solidFill>
                  <a:prstClr val="black"/>
                </a:solidFill>
                <a:cs typeface="Arial"/>
              </a:rPr>
              <a:t>   - Requests to non-comply with ADC 1244B requirements to physically re-mark stamped serial number on SA/LW removing special characters for shipments from one service to another (excluding DRMO) must be obtained via waiver from OSD, not JSALWCG Chair. </a:t>
            </a:r>
          </a:p>
          <a:p>
            <a:endParaRPr lang="en-US" sz="900" dirty="0">
              <a:solidFill>
                <a:prstClr val="black"/>
              </a:solidFill>
              <a:cs typeface="Arial"/>
            </a:endParaRPr>
          </a:p>
          <a:p>
            <a:pPr marL="600075" lvl="1" indent="-257175">
              <a:buFont typeface="Arial" panose="020B0604020202020204" pitchFamily="34" charset="0"/>
              <a:buChar char="•"/>
            </a:pPr>
            <a:r>
              <a:rPr lang="en-US" sz="900" dirty="0">
                <a:solidFill>
                  <a:prstClr val="black"/>
                </a:solidFill>
                <a:cs typeface="Arial"/>
              </a:rPr>
              <a:t>Accepted serial number characters include A-Z, 0-9, dash (-), and forward slash (/). Anything else is considered a non-compliant special character, including spaces. </a:t>
            </a:r>
          </a:p>
        </p:txBody>
      </p:sp>
    </p:spTree>
    <p:extLst>
      <p:ext uri="{BB962C8B-B14F-4D97-AF65-F5344CB8AC3E}">
        <p14:creationId xmlns:p14="http://schemas.microsoft.com/office/powerpoint/2010/main" val="232807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4176921209"/>
              </p:ext>
            </p:extLst>
          </p:nvPr>
        </p:nvGraphicFramePr>
        <p:xfrm>
          <a:off x="0" y="1194930"/>
          <a:ext cx="9144001" cy="5479872"/>
        </p:xfrm>
        <a:graphic>
          <a:graphicData uri="http://schemas.openxmlformats.org/drawingml/2006/table">
            <a:tbl>
              <a:tblPr firstRow="1" bandRow="1">
                <a:tableStyleId>{5C22544A-7EE6-4342-B048-85BDC9FD1C3A}</a:tableStyleId>
              </a:tblPr>
              <a:tblGrid>
                <a:gridCol w="3184072">
                  <a:extLst>
                    <a:ext uri="{9D8B030D-6E8A-4147-A177-3AD203B41FA5}">
                      <a16:colId xmlns:a16="http://schemas.microsoft.com/office/drawing/2014/main" val="1744838369"/>
                    </a:ext>
                  </a:extLst>
                </a:gridCol>
                <a:gridCol w="1257299">
                  <a:extLst>
                    <a:ext uri="{9D8B030D-6E8A-4147-A177-3AD203B41FA5}">
                      <a16:colId xmlns:a16="http://schemas.microsoft.com/office/drawing/2014/main" val="2259065112"/>
                    </a:ext>
                  </a:extLst>
                </a:gridCol>
                <a:gridCol w="1036864">
                  <a:extLst>
                    <a:ext uri="{9D8B030D-6E8A-4147-A177-3AD203B41FA5}">
                      <a16:colId xmlns:a16="http://schemas.microsoft.com/office/drawing/2014/main" val="2129866351"/>
                    </a:ext>
                  </a:extLst>
                </a:gridCol>
                <a:gridCol w="873580">
                  <a:extLst>
                    <a:ext uri="{9D8B030D-6E8A-4147-A177-3AD203B41FA5}">
                      <a16:colId xmlns:a16="http://schemas.microsoft.com/office/drawing/2014/main" val="2016919141"/>
                    </a:ext>
                  </a:extLst>
                </a:gridCol>
                <a:gridCol w="767442">
                  <a:extLst>
                    <a:ext uri="{9D8B030D-6E8A-4147-A177-3AD203B41FA5}">
                      <a16:colId xmlns:a16="http://schemas.microsoft.com/office/drawing/2014/main" val="3146686312"/>
                    </a:ext>
                  </a:extLst>
                </a:gridCol>
                <a:gridCol w="2024744">
                  <a:extLst>
                    <a:ext uri="{9D8B030D-6E8A-4147-A177-3AD203B41FA5}">
                      <a16:colId xmlns:a16="http://schemas.microsoft.com/office/drawing/2014/main" val="1677447984"/>
                    </a:ext>
                  </a:extLst>
                </a:gridCol>
              </a:tblGrid>
              <a:tr h="1684356">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795516">
                <a:tc>
                  <a:txBody>
                    <a:bodyPr/>
                    <a:lstStyle/>
                    <a:p>
                      <a:r>
                        <a:rPr lang="en-US" sz="900" b="1" dirty="0"/>
                        <a:t>Management Support and Data Analysis (MSADA)</a:t>
                      </a:r>
                    </a:p>
                    <a:p>
                      <a:r>
                        <a:rPr lang="en-US" sz="900" dirty="0"/>
                        <a:t>The mission of MSADA is to provide the DoD a fully integrated system that interactively processes data on-line as well as maintain data for historical purposes. The system integrates small arms serialized asset tracking, quantification of approved allowances and validation of small arms requisitions, as well as the capability of determining small arms/weapons out year requirements. MSADA provides up-to-date, on-line, data access making monthly inventory reporting available. Visibility and tracking of equipment (including complete weapons and weapon storage) throughout the life cycle is also utilized with this system. The system also serves as a data repository for electronically scanned documents. MSADA provides capability for sending/receiving 856S and 527R transactions as the work around until Navy ERP and Marine Corps GCSS-MC are confirmed to be compliant with ADC 1244B. July 2024 Update: The need for additional required transactions has been indicated by DEDSO but requires clarification and will be on hold until approval/funding received from higher level Navy. </a:t>
                      </a:r>
                    </a:p>
                  </a:txBody>
                  <a:tcPr/>
                </a:tc>
                <a:tc>
                  <a:txBody>
                    <a:bodyPr/>
                    <a:lstStyle/>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r>
                        <a:rPr lang="en-US" sz="900" b="0" i="0" u="none" strike="noStrike" dirty="0">
                          <a:solidFill>
                            <a:srgbClr val="000000"/>
                          </a:solidFill>
                          <a:effectLst/>
                          <a:latin typeface="Calibri" panose="020F0502020204030204" pitchFamily="34" charset="0"/>
                        </a:rPr>
                        <a:t>Management Support and Data Analysis (MSADA)</a:t>
                      </a:r>
                    </a:p>
                  </a:txBody>
                  <a:tcPr marL="6350" marR="6350" marT="6350" marB="0"/>
                </a:tc>
                <a:tc>
                  <a:txBody>
                    <a:bodyPr/>
                    <a:lstStyle/>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endParaRPr lang="en-US" sz="900" b="0" i="0" u="none" strike="noStrike" dirty="0">
                        <a:solidFill>
                          <a:srgbClr val="000000"/>
                        </a:solidFill>
                        <a:effectLst/>
                        <a:latin typeface="Calibri" panose="020F0502020204030204" pitchFamily="34" charset="0"/>
                      </a:endParaRPr>
                    </a:p>
                    <a:p>
                      <a:pPr algn="l" fontAlgn="t"/>
                      <a:r>
                        <a:rPr lang="en-US" sz="900" b="0" i="0" u="none" strike="noStrike" dirty="0">
                          <a:solidFill>
                            <a:srgbClr val="000000"/>
                          </a:solidFill>
                          <a:effectLst/>
                          <a:latin typeface="Calibri" panose="020F0502020204030204" pitchFamily="34" charset="0"/>
                        </a:rPr>
                        <a:t> Y - 856S &amp; 527R only</a:t>
                      </a:r>
                    </a:p>
                  </a:txBody>
                  <a:tcPr marL="6350" marR="6350" marT="6350" marB="0"/>
                </a:tc>
                <a:tc>
                  <a:txBody>
                    <a:bodyPr/>
                    <a:lstStyle/>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endParaRPr lang="en-US" sz="900" dirty="0"/>
                    </a:p>
                    <a:p>
                      <a:r>
                        <a:rPr lang="en-US" sz="900" dirty="0"/>
                        <a:t>Y - 856S &amp; 527R only</a:t>
                      </a:r>
                    </a:p>
                  </a:txBody>
                  <a:tcPr/>
                </a:tc>
                <a:tc>
                  <a:txBody>
                    <a:bodyPr/>
                    <a:lstStyle/>
                    <a:p>
                      <a:endParaRPr lang="en-US" dirty="0"/>
                    </a:p>
                  </a:txBody>
                  <a:tcPr/>
                </a:tc>
                <a:tc>
                  <a:txBody>
                    <a:bodyPr/>
                    <a:lstStyle/>
                    <a:p>
                      <a:pPr algn="ctr" fontAlgn="ctr"/>
                      <a:r>
                        <a:rPr lang="en-US" sz="900" b="0" i="0" u="none" strike="noStrike" dirty="0">
                          <a:solidFill>
                            <a:srgbClr val="000000"/>
                          </a:solidFill>
                          <a:effectLst/>
                          <a:latin typeface="Calibri" panose="020F0502020204030204" pitchFamily="34" charset="0"/>
                        </a:rPr>
                        <a:t>Mrs. Sandra Clark, </a:t>
                      </a:r>
                      <a:r>
                        <a:rPr lang="en-US" sz="900" b="0" i="0" u="none" strike="noStrike" dirty="0">
                          <a:solidFill>
                            <a:srgbClr val="000000"/>
                          </a:solidFill>
                          <a:effectLst/>
                          <a:latin typeface="Calibri" panose="020F0502020204030204" pitchFamily="34" charset="0"/>
                          <a:hlinkClick r:id="rId2"/>
                        </a:rPr>
                        <a:t>sandra.k.clark22.civ@us.navy.mil</a:t>
                      </a:r>
                      <a:endParaRPr lang="en-US" sz="900" b="0" i="0" u="none" strike="noStrike" dirty="0">
                        <a:solidFill>
                          <a:srgbClr val="000000"/>
                        </a:solidFill>
                        <a:effectLst/>
                        <a:latin typeface="Calibri" panose="020F0502020204030204" pitchFamily="34" charset="0"/>
                      </a:endParaRPr>
                    </a:p>
                    <a:p>
                      <a:pPr algn="ctr" fontAlgn="ctr"/>
                      <a:r>
                        <a:rPr lang="en-US" sz="900" b="0" i="0" u="none" strike="noStrike" dirty="0">
                          <a:solidFill>
                            <a:srgbClr val="000000"/>
                          </a:solidFill>
                          <a:effectLst/>
                          <a:latin typeface="Calibri" panose="020F0502020204030204" pitchFamily="34" charset="0"/>
                        </a:rPr>
                        <a:t> </a:t>
                      </a:r>
                    </a:p>
                    <a:p>
                      <a:pPr algn="ctr" fontAlgn="ctr"/>
                      <a:r>
                        <a:rPr lang="en-US" sz="900" b="0" i="0" u="none" strike="noStrike" dirty="0">
                          <a:solidFill>
                            <a:srgbClr val="000000"/>
                          </a:solidFill>
                          <a:effectLst/>
                          <a:latin typeface="Calibri" panose="020F0502020204030204" pitchFamily="34" charset="0"/>
                        </a:rPr>
                        <a:t>Mrs. Angela Hagemeier, </a:t>
                      </a:r>
                      <a:r>
                        <a:rPr lang="en-US" sz="900" b="0" i="0" u="none" strike="noStrike" dirty="0" err="1">
                          <a:solidFill>
                            <a:srgbClr val="000000"/>
                          </a:solidFill>
                          <a:effectLst/>
                          <a:latin typeface="Calibri" panose="020F0502020204030204" pitchFamily="34" charset="0"/>
                          <a:hlinkClick r:id="rId3"/>
                        </a:rPr>
                        <a:t>angela.d.hagemeier.civ@us</a:t>
                      </a: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399383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3966072" cy="2057400"/>
          </a:xfrm>
        </p:spPr>
        <p:txBody>
          <a:bodyPr>
            <a:normAutofit fontScale="90000"/>
          </a:bodyPr>
          <a:lstStyle/>
          <a:p>
            <a:pPr marL="0" marR="0">
              <a:spcBef>
                <a:spcPts val="0"/>
              </a:spcBef>
              <a:spcAft>
                <a:spcPts val="0"/>
              </a:spcAft>
            </a:pPr>
            <a:r>
              <a:rPr lang="en-US" sz="3600" dirty="0">
                <a:solidFill>
                  <a:srgbClr val="002060"/>
                </a:solidFill>
              </a:rPr>
              <a:t>ADC 1244B Strategy Updates- Air Force      </a:t>
            </a:r>
            <a:br>
              <a:rPr lang="en-US" dirty="0">
                <a:solidFill>
                  <a:srgbClr val="002060"/>
                </a:solidFill>
              </a:rPr>
            </a:br>
            <a:br>
              <a:rPr lang="en-US" dirty="0">
                <a:solidFill>
                  <a:srgbClr val="002060"/>
                </a:solidFill>
              </a:rPr>
            </a:br>
            <a:r>
              <a:rPr lang="en-US" sz="1800" b="0" dirty="0">
                <a:solidFill>
                  <a:srgbClr val="002060"/>
                </a:solidFill>
              </a:rPr>
              <a:t> William Wenzel</a:t>
            </a:r>
            <a:br>
              <a:rPr lang="en-US" sz="1800" b="0" dirty="0">
                <a:solidFill>
                  <a:srgbClr val="002060"/>
                </a:solidFill>
              </a:rPr>
            </a:br>
            <a:r>
              <a:rPr lang="en-US" sz="1800" b="0" dirty="0">
                <a:effectLst/>
                <a:latin typeface="Calibri" panose="020F0502020204030204" pitchFamily="34" charset="0"/>
                <a:ea typeface="Aptos" panose="020B0004020202020204" pitchFamily="34" charset="0"/>
                <a:cs typeface="Times New Roman" panose="02020603050405020304" pitchFamily="18" charset="0"/>
              </a:rPr>
              <a:t>Chief, Supply Policy</a:t>
            </a:r>
            <a:br>
              <a:rPr lang="en-US" sz="1800" b="0" dirty="0">
                <a:effectLst/>
                <a:latin typeface="Aptos" panose="020B0004020202020204" pitchFamily="34" charset="0"/>
                <a:ea typeface="Aptos" panose="020B0004020202020204" pitchFamily="34" charset="0"/>
                <a:cs typeface="Times New Roman" panose="02020603050405020304" pitchFamily="18" charset="0"/>
              </a:rPr>
            </a:br>
            <a:r>
              <a:rPr lang="en-US" sz="1800" b="0" dirty="0">
                <a:effectLst/>
                <a:latin typeface="Calibri" panose="020F0502020204030204" pitchFamily="34" charset="0"/>
                <a:ea typeface="Aptos" panose="020B0004020202020204" pitchFamily="34" charset="0"/>
              </a:rPr>
              <a:t>AF/A4LR                   </a:t>
            </a:r>
            <a:endParaRPr lang="en-US" sz="1800" b="0" dirty="0">
              <a:solidFill>
                <a:srgbClr val="002060"/>
              </a:solidFill>
            </a:endParaRPr>
          </a:p>
        </p:txBody>
      </p:sp>
    </p:spTree>
    <p:extLst>
      <p:ext uri="{BB962C8B-B14F-4D97-AF65-F5344CB8AC3E}">
        <p14:creationId xmlns:p14="http://schemas.microsoft.com/office/powerpoint/2010/main" val="3319121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D49C891-8669-F2E6-F020-5A82C234F66F}"/>
              </a:ext>
            </a:extLst>
          </p:cNvPr>
          <p:cNvSpPr txBox="1"/>
          <p:nvPr/>
        </p:nvSpPr>
        <p:spPr>
          <a:xfrm>
            <a:off x="1005477" y="790579"/>
            <a:ext cx="3297503" cy="577081"/>
          </a:xfrm>
          <a:prstGeom prst="rect">
            <a:avLst/>
          </a:prstGeom>
          <a:noFill/>
        </p:spPr>
        <p:txBody>
          <a:bodyPr wrap="square" lIns="91440" tIns="45720" rIns="91440" bIns="45720" rtlCol="0" anchor="t">
            <a:spAutoFit/>
          </a:bodyPr>
          <a:lstStyle/>
          <a:p>
            <a:pPr defTabSz="685800"/>
            <a:r>
              <a:rPr lang="en-US" sz="1350" dirty="0">
                <a:solidFill>
                  <a:prstClr val="black"/>
                </a:solidFill>
                <a:latin typeface="+mj-lt"/>
              </a:rPr>
              <a:t>Air Force Small Arms Team</a:t>
            </a:r>
          </a:p>
          <a:p>
            <a:endParaRPr lang="en-US" dirty="0">
              <a:latin typeface="Arial"/>
              <a:cs typeface="Arial"/>
            </a:endParaRPr>
          </a:p>
        </p:txBody>
      </p:sp>
      <p:sp>
        <p:nvSpPr>
          <p:cNvPr id="2" name="TextBox 1">
            <a:extLst>
              <a:ext uri="{FF2B5EF4-FFF2-40B4-BE49-F238E27FC236}">
                <a16:creationId xmlns:a16="http://schemas.microsoft.com/office/drawing/2014/main" id="{A37A8BA9-419C-B0DA-E930-80DB78AE17B2}"/>
              </a:ext>
            </a:extLst>
          </p:cNvPr>
          <p:cNvSpPr txBox="1"/>
          <p:nvPr/>
        </p:nvSpPr>
        <p:spPr>
          <a:xfrm>
            <a:off x="5943079" y="779037"/>
            <a:ext cx="2720494"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dirty="0">
                <a:latin typeface="Arial"/>
                <a:cs typeface="Arial"/>
              </a:rPr>
              <a:t>9 July 2024</a:t>
            </a:r>
          </a:p>
        </p:txBody>
      </p:sp>
      <p:sp>
        <p:nvSpPr>
          <p:cNvPr id="3" name="TextBox 2">
            <a:extLst>
              <a:ext uri="{FF2B5EF4-FFF2-40B4-BE49-F238E27FC236}">
                <a16:creationId xmlns:a16="http://schemas.microsoft.com/office/drawing/2014/main" id="{BADB19B9-C119-9878-A689-78222506B61C}"/>
              </a:ext>
            </a:extLst>
          </p:cNvPr>
          <p:cNvSpPr txBox="1"/>
          <p:nvPr/>
        </p:nvSpPr>
        <p:spPr>
          <a:xfrm>
            <a:off x="184726" y="1616363"/>
            <a:ext cx="4387273" cy="1708160"/>
          </a:xfrm>
          <a:prstGeom prst="rect">
            <a:avLst/>
          </a:prstGeom>
          <a:noFill/>
        </p:spPr>
        <p:txBody>
          <a:bodyPr wrap="square" lIns="91440" tIns="45720" rIns="91440" bIns="45720" rtlCol="0" anchor="t">
            <a:spAutoFit/>
          </a:bodyPr>
          <a:lstStyle/>
          <a:p>
            <a:pPr defTabSz="685800"/>
            <a:r>
              <a:rPr lang="en-US" sz="1200" dirty="0">
                <a:solidFill>
                  <a:prstClr val="black"/>
                </a:solidFill>
                <a:latin typeface="Arial" panose="020B0604020202020204" pitchFamily="34" charset="0"/>
                <a:cs typeface="Arial" panose="020B0604020202020204" pitchFamily="34" charset="0"/>
              </a:rPr>
              <a:t>AF Small Arms Accountability &amp; Visibility</a:t>
            </a:r>
          </a:p>
          <a:p>
            <a:pPr marL="214313"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DPAS being utilized as APSR and Serial # Registry</a:t>
            </a:r>
          </a:p>
          <a:p>
            <a:pPr marL="5572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SA/LWs are accounted for by serial number</a:t>
            </a:r>
          </a:p>
          <a:p>
            <a:pPr marL="5572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Full visibility/tracking of weapons by organization or AF member and movement of weapons including deployment</a:t>
            </a:r>
          </a:p>
          <a:p>
            <a:pPr marL="5572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No visibility of weapons stored at Anniston ARMY Depot</a:t>
            </a:r>
          </a:p>
          <a:p>
            <a:pPr marL="0" lvl="1"/>
            <a:endParaRPr lang="en-US" sz="900" dirty="0">
              <a:solidFill>
                <a:prstClr val="black"/>
              </a:solidFill>
              <a:cs typeface="Arial"/>
            </a:endParaRPr>
          </a:p>
        </p:txBody>
      </p:sp>
      <p:sp>
        <p:nvSpPr>
          <p:cNvPr id="4" name="TextBox 3">
            <a:extLst>
              <a:ext uri="{FF2B5EF4-FFF2-40B4-BE49-F238E27FC236}">
                <a16:creationId xmlns:a16="http://schemas.microsoft.com/office/drawing/2014/main" id="{8BB42970-87A4-3177-9CE5-A04BCCD1F8A2}"/>
              </a:ext>
            </a:extLst>
          </p:cNvPr>
          <p:cNvSpPr txBox="1"/>
          <p:nvPr/>
        </p:nvSpPr>
        <p:spPr>
          <a:xfrm>
            <a:off x="4645891" y="1616363"/>
            <a:ext cx="4498109" cy="2004395"/>
          </a:xfrm>
          <a:prstGeom prst="rect">
            <a:avLst/>
          </a:prstGeom>
          <a:noFill/>
        </p:spPr>
        <p:txBody>
          <a:bodyPr wrap="square" lIns="91440" tIns="45720" rIns="91440" bIns="45720" rtlCol="0" anchor="t">
            <a:spAutoFit/>
          </a:bodyPr>
          <a:lstStyle/>
          <a:p>
            <a:pPr marL="214313"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AF Small Arms Program Office (SAPO) to be designated AF SA/LW Serial Number Registry Manager</a:t>
            </a:r>
          </a:p>
          <a:p>
            <a:pPr marL="214313"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DPAS Intermediate Materiel Management (IMM) module will be used to gain visibility/movement of SA/LW at Anniston ARMY Depot.  </a:t>
            </a:r>
          </a:p>
          <a:p>
            <a:pPr marL="2143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IOC for IMM Module spiral 1 late summer 2024</a:t>
            </a:r>
          </a:p>
          <a:p>
            <a:pPr marL="2143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FCC approved ICP standup and policy  </a:t>
            </a:r>
          </a:p>
          <a:p>
            <a:pPr marL="2143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IMM provides visibility of AF owned SA/LW DSS/WMS</a:t>
            </a:r>
          </a:p>
          <a:p>
            <a:pPr marL="171450" marR="0" lvl="1" indent="-171450" defTabSz="914400" eaLnBrk="1" fontAlgn="auto" latinLnBrk="0" hangingPunct="1">
              <a:lnSpc>
                <a:spcPct val="100000"/>
              </a:lnSpc>
              <a:spcBef>
                <a:spcPts val="0"/>
              </a:spcBef>
              <a:spcAft>
                <a:spcPts val="0"/>
              </a:spcAft>
              <a:buClrTx/>
              <a:buSzTx/>
              <a:buFont typeface="Arial"/>
              <a:buChar char="•"/>
              <a:tabLst/>
              <a:defRPr/>
            </a:pPr>
            <a:endParaRPr kumimoji="0" lang="en-US" sz="900" b="0" i="0" u="none" strike="noStrike" kern="0" cap="none" spc="0" normalizeH="0" baseline="0" noProof="0" dirty="0">
              <a:ln>
                <a:noFill/>
              </a:ln>
              <a:solidFill>
                <a:prstClr val="black"/>
              </a:solidFill>
              <a:effectLst/>
              <a:uLnTx/>
              <a:uFillTx/>
              <a:cs typeface="Calibri" panose="020F0502020204030204"/>
            </a:endParaRPr>
          </a:p>
          <a:p>
            <a:pPr marL="254635" marR="0" lvl="1" indent="-254635" defTabSz="914400" eaLnBrk="1" fontAlgn="auto" latinLnBrk="0" hangingPunct="1">
              <a:lnSpc>
                <a:spcPct val="100000"/>
              </a:lnSpc>
              <a:spcBef>
                <a:spcPts val="0"/>
              </a:spcBef>
              <a:spcAft>
                <a:spcPts val="0"/>
              </a:spcAft>
              <a:buClrTx/>
              <a:buSzTx/>
              <a:buFont typeface="+mj-lt"/>
              <a:buAutoNum type="arabicPeriod"/>
              <a:tabLst/>
              <a:defRPr/>
            </a:pPr>
            <a:endParaRPr kumimoji="0" lang="en-US" sz="950" b="0" i="0" u="none" strike="noStrike" kern="0" cap="none" spc="0" normalizeH="0" baseline="0" noProof="0" dirty="0">
              <a:ln>
                <a:noFill/>
              </a:ln>
              <a:solidFill>
                <a:srgbClr val="00B050"/>
              </a:solidFill>
              <a:effectLst/>
              <a:uLnTx/>
              <a:uFillTx/>
              <a:cs typeface="Calibri" panose="020F0502020204030204"/>
            </a:endParaRPr>
          </a:p>
          <a:p>
            <a:pPr marL="0" marR="0" lvl="1" indent="0" defTabSz="914400" eaLnBrk="1" fontAlgn="auto" latinLnBrk="0" hangingPunct="1">
              <a:lnSpc>
                <a:spcPct val="100000"/>
              </a:lnSpc>
              <a:spcBef>
                <a:spcPts val="0"/>
              </a:spcBef>
              <a:spcAft>
                <a:spcPts val="0"/>
              </a:spcAft>
              <a:buClrTx/>
              <a:buSzTx/>
              <a:buFontTx/>
              <a:buNone/>
              <a:tabLst/>
              <a:defRPr/>
            </a:pPr>
            <a:endParaRPr kumimoji="0" lang="en-US" sz="975" b="0" i="0" u="none" strike="noStrike" kern="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7818D607-879C-E831-FF23-A20EDB9C1A1A}"/>
              </a:ext>
            </a:extLst>
          </p:cNvPr>
          <p:cNvSpPr txBox="1"/>
          <p:nvPr/>
        </p:nvSpPr>
        <p:spPr>
          <a:xfrm>
            <a:off x="249382" y="4267200"/>
            <a:ext cx="4242794" cy="830997"/>
          </a:xfrm>
          <a:prstGeom prst="rect">
            <a:avLst/>
          </a:prstGeom>
          <a:noFill/>
        </p:spPr>
        <p:txBody>
          <a:bodyPr wrap="square" lIns="91440" tIns="45720" rIns="91440" bIns="45720" rtlCol="0" anchor="t">
            <a:spAutoFit/>
          </a:bodyPr>
          <a:lstStyle/>
          <a:p>
            <a:pPr marL="2143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Develop method/capability to gain visibility of SA/LW stored at Anniston ARMY Depot, to include movement and disposal</a:t>
            </a:r>
          </a:p>
          <a:p>
            <a:endParaRPr lang="en-US" sz="1200" dirty="0">
              <a:solidFill>
                <a:prstClr val="black"/>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5C4EDE8-ED18-5107-D440-C0E3434BDBAC}"/>
              </a:ext>
            </a:extLst>
          </p:cNvPr>
          <p:cNvSpPr txBox="1"/>
          <p:nvPr/>
        </p:nvSpPr>
        <p:spPr>
          <a:xfrm>
            <a:off x="4645891" y="4267200"/>
            <a:ext cx="4441664" cy="461665"/>
          </a:xfrm>
          <a:prstGeom prst="rect">
            <a:avLst/>
          </a:prstGeom>
          <a:noFill/>
        </p:spPr>
        <p:txBody>
          <a:bodyPr wrap="square" lIns="91440" tIns="45720" rIns="91440" bIns="45720" rtlCol="0" anchor="t">
            <a:spAutoFit/>
          </a:bodyPr>
          <a:lstStyle/>
          <a:p>
            <a:pPr marL="214313" lvl="1" indent="-214313" defTabSz="685800">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AF lacked proper visibility of Enterprise SA/LW (Wholesale) stored at Anniston ARMY Depot</a:t>
            </a:r>
          </a:p>
        </p:txBody>
      </p:sp>
    </p:spTree>
    <p:extLst>
      <p:ext uri="{BB962C8B-B14F-4D97-AF65-F5344CB8AC3E}">
        <p14:creationId xmlns:p14="http://schemas.microsoft.com/office/powerpoint/2010/main" val="189058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fld id="{0F70353F-5ECB-4B50-B3EA-C871EA4E3F32}" type="slidenum">
              <a:rPr lang="en-US" smtClean="0"/>
              <a:t>16</a:t>
            </a:fld>
            <a:endParaRPr lang="en-US"/>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1944270980"/>
              </p:ext>
            </p:extLst>
          </p:nvPr>
        </p:nvGraphicFramePr>
        <p:xfrm>
          <a:off x="8164" y="1012368"/>
          <a:ext cx="9135837" cy="5461813"/>
        </p:xfrm>
        <a:graphic>
          <a:graphicData uri="http://schemas.openxmlformats.org/drawingml/2006/table">
            <a:tbl>
              <a:tblPr firstRow="1" bandRow="1">
                <a:tableStyleId>{5C22544A-7EE6-4342-B048-85BDC9FD1C3A}</a:tableStyleId>
              </a:tblPr>
              <a:tblGrid>
                <a:gridCol w="3175908">
                  <a:extLst>
                    <a:ext uri="{9D8B030D-6E8A-4147-A177-3AD203B41FA5}">
                      <a16:colId xmlns:a16="http://schemas.microsoft.com/office/drawing/2014/main" val="1744838369"/>
                    </a:ext>
                  </a:extLst>
                </a:gridCol>
                <a:gridCol w="1216478">
                  <a:extLst>
                    <a:ext uri="{9D8B030D-6E8A-4147-A177-3AD203B41FA5}">
                      <a16:colId xmlns:a16="http://schemas.microsoft.com/office/drawing/2014/main" val="2259065112"/>
                    </a:ext>
                  </a:extLst>
                </a:gridCol>
                <a:gridCol w="1094014">
                  <a:extLst>
                    <a:ext uri="{9D8B030D-6E8A-4147-A177-3AD203B41FA5}">
                      <a16:colId xmlns:a16="http://schemas.microsoft.com/office/drawing/2014/main" val="2129866351"/>
                    </a:ext>
                  </a:extLst>
                </a:gridCol>
                <a:gridCol w="857251">
                  <a:extLst>
                    <a:ext uri="{9D8B030D-6E8A-4147-A177-3AD203B41FA5}">
                      <a16:colId xmlns:a16="http://schemas.microsoft.com/office/drawing/2014/main" val="2016919141"/>
                    </a:ext>
                  </a:extLst>
                </a:gridCol>
                <a:gridCol w="767442">
                  <a:extLst>
                    <a:ext uri="{9D8B030D-6E8A-4147-A177-3AD203B41FA5}">
                      <a16:colId xmlns:a16="http://schemas.microsoft.com/office/drawing/2014/main" val="3146686312"/>
                    </a:ext>
                  </a:extLst>
                </a:gridCol>
                <a:gridCol w="2024744">
                  <a:extLst>
                    <a:ext uri="{9D8B030D-6E8A-4147-A177-3AD203B41FA5}">
                      <a16:colId xmlns:a16="http://schemas.microsoft.com/office/drawing/2014/main" val="1677447984"/>
                    </a:ext>
                  </a:extLst>
                </a:gridCol>
              </a:tblGrid>
              <a:tr h="650442">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777793">
                <a:tc>
                  <a:txBody>
                    <a:bodyPr/>
                    <a:lstStyle/>
                    <a:p>
                      <a:r>
                        <a:rPr lang="en-US" sz="900" b="1" dirty="0"/>
                        <a:t>Air Force Global Enterprise Tracking (AFGET)-  </a:t>
                      </a:r>
                      <a:r>
                        <a:rPr lang="en-US" sz="900" dirty="0"/>
                        <a:t>This system is used for some IUID functions at the depot and may be involved for the identified assets involving depot maintenance, use, or tracking.</a:t>
                      </a:r>
                    </a:p>
                    <a:p>
                      <a:endParaRPr lang="en-US" sz="900" dirty="0"/>
                    </a:p>
                    <a:p>
                      <a:endParaRPr lang="en-US" sz="900" dirty="0"/>
                    </a:p>
                    <a:p>
                      <a:endParaRPr lang="en-US" sz="900" dirty="0"/>
                    </a:p>
                    <a:p>
                      <a:endParaRPr lang="en-US" sz="900" dirty="0"/>
                    </a:p>
                    <a:p>
                      <a:r>
                        <a:rPr lang="en-US" sz="900" b="1" dirty="0">
                          <a:solidFill>
                            <a:schemeClr val="tx1"/>
                          </a:solidFill>
                        </a:rPr>
                        <a:t>Integrated Logistics System- Supply (ILS-S)</a:t>
                      </a:r>
                      <a:r>
                        <a:rPr lang="en-US" sz="900" b="0" dirty="0">
                          <a:solidFill>
                            <a:schemeClr val="tx1"/>
                          </a:solidFill>
                        </a:rPr>
                        <a:t>-</a:t>
                      </a:r>
                      <a:r>
                        <a:rPr lang="en-US" sz="900" b="1" dirty="0">
                          <a:solidFill>
                            <a:schemeClr val="tx1"/>
                          </a:solidFill>
                        </a:rPr>
                        <a:t> </a:t>
                      </a:r>
                      <a:r>
                        <a:rPr lang="en-US" sz="900" dirty="0"/>
                        <a:t>This system contains Standardized Base Supply System (SBSS)</a:t>
                      </a:r>
                    </a:p>
                    <a:p>
                      <a:endParaRPr lang="en-US" sz="900" dirty="0"/>
                    </a:p>
                    <a:p>
                      <a:endParaRPr lang="en-US" sz="900" dirty="0"/>
                    </a:p>
                    <a:p>
                      <a:endParaRPr lang="en-US" sz="900" dirty="0"/>
                    </a:p>
                    <a:p>
                      <a:r>
                        <a:rPr lang="en-US" sz="900" dirty="0"/>
                        <a:t>Standardized Base Supply System (SBSS)- This will apply for very limited cases</a:t>
                      </a:r>
                    </a:p>
                  </a:txBody>
                  <a:tcPr/>
                </a:tc>
                <a:tc>
                  <a:txBody>
                    <a:bodyPr/>
                    <a:lstStyle/>
                    <a:p>
                      <a:pPr algn="ctr" fontAlgn="t"/>
                      <a:r>
                        <a:rPr lang="en-US" sz="900" b="0" i="0" u="none" strike="noStrike" dirty="0">
                          <a:solidFill>
                            <a:srgbClr val="000000"/>
                          </a:solidFill>
                          <a:effectLst/>
                          <a:latin typeface="Calibri" panose="020F0502020204030204" pitchFamily="34" charset="0"/>
                        </a:rPr>
                        <a:t>Unknown</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Calibri" panose="020F0502020204030204" pitchFamily="34" charset="0"/>
                        </a:rPr>
                        <a:t>Unknown</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Calibri" panose="020F0502020204030204" pitchFamily="34" charset="0"/>
                        </a:rPr>
                        <a:t>Unknown</a:t>
                      </a:r>
                    </a:p>
                  </a:txBody>
                  <a:tcPr marL="6350" marR="6350" marT="6350" marB="0"/>
                </a:tc>
                <a:tc>
                  <a:txBody>
                    <a:bodyPr/>
                    <a:lstStyle/>
                    <a:p>
                      <a:pPr algn="ctr" fontAlgn="t"/>
                      <a:r>
                        <a:rPr lang="en-US" sz="900" b="0" i="0" u="none" strike="noStrike" dirty="0">
                          <a:solidFill>
                            <a:srgbClr val="000000"/>
                          </a:solidFill>
                          <a:effectLst/>
                          <a:latin typeface="Calibri" panose="020F0502020204030204" pitchFamily="34" charset="0"/>
                        </a:rPr>
                        <a:t>Unknown</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Calibri" panose="020F0502020204030204" pitchFamily="34" charset="0"/>
                        </a:rPr>
                        <a:t>Unknown</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Calibri" panose="020F0502020204030204" pitchFamily="34" charset="0"/>
                        </a:rPr>
                        <a:t>Unknown</a:t>
                      </a:r>
                    </a:p>
                  </a:txBody>
                  <a:tcPr marL="6350" marR="6350" marT="6350" marB="0"/>
                </a:tc>
                <a:tc>
                  <a:txBody>
                    <a:bodyPr/>
                    <a:lstStyle/>
                    <a:p>
                      <a:endParaRPr lang="en-US" dirty="0"/>
                    </a:p>
                  </a:txBody>
                  <a:tcPr/>
                </a:tc>
                <a:tc>
                  <a:txBody>
                    <a:bodyPr/>
                    <a:lstStyle/>
                    <a:p>
                      <a:endParaRPr lang="en-US" dirty="0"/>
                    </a:p>
                  </a:txBody>
                  <a:tcPr/>
                </a:tc>
                <a:tc>
                  <a:txBody>
                    <a:bodyPr/>
                    <a:lstStyle/>
                    <a:p>
                      <a:pPr algn="ctr" fontAlgn="ctr"/>
                      <a:r>
                        <a:rPr lang="en-US" sz="900" b="0" i="0" u="none" strike="noStrike" dirty="0">
                          <a:solidFill>
                            <a:srgbClr val="000000"/>
                          </a:solidFill>
                          <a:effectLst/>
                          <a:latin typeface="Calibri" panose="020F0502020204030204" pitchFamily="34" charset="0"/>
                        </a:rPr>
                        <a:t>Mr. Wes Wenzel, Chief, Supply Policy</a:t>
                      </a:r>
                    </a:p>
                    <a:p>
                      <a:pPr algn="ctr" fontAlgn="ctr"/>
                      <a:r>
                        <a:rPr lang="en-US" sz="900" u="sng" dirty="0">
                          <a:solidFill>
                            <a:srgbClr val="0563C1"/>
                          </a:solidFill>
                          <a:effectLst/>
                          <a:latin typeface="Calibri" panose="020F0502020204030204" pitchFamily="34" charset="0"/>
                          <a:ea typeface="Aptos" panose="020B0004020202020204" pitchFamily="34" charset="0"/>
                          <a:hlinkClick r:id="rId2">
                            <a:extLst>
                              <a:ext uri="{A12FA001-AC4F-418D-AE19-62706E023703}">
                                <ahyp:hlinkClr xmlns:ahyp="http://schemas.microsoft.com/office/drawing/2018/hyperlinkcolor" val="tx"/>
                              </a:ext>
                            </a:extLst>
                          </a:hlinkClick>
                        </a:rPr>
                        <a:t>william.wenzel.1@us.af.mil</a:t>
                      </a:r>
                      <a:r>
                        <a:rPr lang="en-US" sz="900" dirty="0">
                          <a:effectLst/>
                          <a:latin typeface="Calibri" panose="020F0502020204030204" pitchFamily="34" charset="0"/>
                          <a:ea typeface="Aptos" panose="020B0004020202020204" pitchFamily="34" charset="0"/>
                        </a:rPr>
                        <a:t> </a:t>
                      </a:r>
                      <a:endParaRPr lang="en-US"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92777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99152" y="2729106"/>
            <a:ext cx="4704202" cy="3072979"/>
          </a:xfrm>
        </p:spPr>
        <p:txBody>
          <a:bodyPr>
            <a:normAutofit/>
          </a:bodyPr>
          <a:lstStyle/>
          <a:p>
            <a:r>
              <a:rPr lang="en-US" dirty="0">
                <a:solidFill>
                  <a:srgbClr val="002060"/>
                </a:solidFill>
              </a:rPr>
              <a:t>ADC 1244B </a:t>
            </a:r>
            <a:br>
              <a:rPr lang="en-US" dirty="0">
                <a:solidFill>
                  <a:srgbClr val="002060"/>
                </a:solidFill>
              </a:rPr>
            </a:br>
            <a:r>
              <a:rPr lang="en-US" dirty="0">
                <a:solidFill>
                  <a:srgbClr val="002060"/>
                </a:solidFill>
              </a:rPr>
              <a:t>Strategy Updates- Marine Corps</a:t>
            </a:r>
            <a:br>
              <a:rPr lang="en-US" dirty="0">
                <a:solidFill>
                  <a:srgbClr val="002060"/>
                </a:solidFill>
              </a:rPr>
            </a:br>
            <a:br>
              <a:rPr lang="en-US" dirty="0">
                <a:solidFill>
                  <a:srgbClr val="002060"/>
                </a:solidFill>
              </a:rPr>
            </a:br>
            <a:r>
              <a:rPr lang="en-US" sz="1600" b="0" dirty="0">
                <a:solidFill>
                  <a:srgbClr val="002060"/>
                </a:solidFill>
              </a:rPr>
              <a:t> Kevin Austin</a:t>
            </a:r>
            <a:br>
              <a:rPr lang="en-US" sz="1600" b="0" dirty="0">
                <a:solidFill>
                  <a:srgbClr val="002060"/>
                </a:solidFill>
              </a:rPr>
            </a:br>
            <a:r>
              <a:rPr lang="en-US" sz="1600" b="0" dirty="0">
                <a:solidFill>
                  <a:srgbClr val="002060"/>
                </a:solidFill>
              </a:rPr>
              <a:t>Logistics Management Specialist</a:t>
            </a:r>
            <a:br>
              <a:rPr lang="en-US" sz="1600" b="0" dirty="0">
                <a:solidFill>
                  <a:srgbClr val="002060"/>
                </a:solidFill>
              </a:rPr>
            </a:br>
            <a:r>
              <a:rPr lang="en-US" sz="1600" b="0" dirty="0">
                <a:solidFill>
                  <a:srgbClr val="002060"/>
                </a:solidFill>
              </a:rPr>
              <a:t>Marine Corps</a:t>
            </a:r>
          </a:p>
        </p:txBody>
      </p:sp>
    </p:spTree>
    <p:extLst>
      <p:ext uri="{BB962C8B-B14F-4D97-AF65-F5344CB8AC3E}">
        <p14:creationId xmlns:p14="http://schemas.microsoft.com/office/powerpoint/2010/main" val="70947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45C6DF-DCAA-54DE-8AFC-17246DBB5A1E}"/>
              </a:ext>
            </a:extLst>
          </p:cNvPr>
          <p:cNvSpPr>
            <a:spLocks noGrp="1"/>
          </p:cNvSpPr>
          <p:nvPr>
            <p:ph type="sldNum" sz="quarter" idx="12"/>
          </p:nvPr>
        </p:nvSpPr>
        <p:spPr/>
        <p:txBody>
          <a:bodyPr/>
          <a:lstStyle/>
          <a:p>
            <a:fld id="{0F70353F-5ECB-4B50-B3EA-C871EA4E3F32}" type="slidenum">
              <a:rPr lang="en-US" smtClean="0"/>
              <a:t>18</a:t>
            </a:fld>
            <a:endParaRPr lang="en-US"/>
          </a:p>
        </p:txBody>
      </p:sp>
      <p:sp>
        <p:nvSpPr>
          <p:cNvPr id="6" name="TextBox 5">
            <a:extLst>
              <a:ext uri="{FF2B5EF4-FFF2-40B4-BE49-F238E27FC236}">
                <a16:creationId xmlns:a16="http://schemas.microsoft.com/office/drawing/2014/main" id="{1BECD8A0-59D0-9426-1C74-29955FCE47F9}"/>
              </a:ext>
            </a:extLst>
          </p:cNvPr>
          <p:cNvSpPr txBox="1"/>
          <p:nvPr/>
        </p:nvSpPr>
        <p:spPr>
          <a:xfrm>
            <a:off x="1030647" y="1211855"/>
            <a:ext cx="2698816" cy="307777"/>
          </a:xfrm>
          <a:prstGeom prst="rect">
            <a:avLst/>
          </a:prstGeom>
          <a:noFill/>
        </p:spPr>
        <p:txBody>
          <a:bodyPr wrap="none" rtlCol="0">
            <a:spAutoFit/>
          </a:bodyPr>
          <a:lstStyle/>
          <a:p>
            <a:r>
              <a:rPr lang="en-US" sz="1400" dirty="0"/>
              <a:t>Marine Corps Small Arms Team</a:t>
            </a:r>
          </a:p>
        </p:txBody>
      </p:sp>
      <p:sp>
        <p:nvSpPr>
          <p:cNvPr id="2" name="TextBox 1">
            <a:extLst>
              <a:ext uri="{FF2B5EF4-FFF2-40B4-BE49-F238E27FC236}">
                <a16:creationId xmlns:a16="http://schemas.microsoft.com/office/drawing/2014/main" id="{8C9D047E-B357-F465-026C-536A863A53E9}"/>
              </a:ext>
            </a:extLst>
          </p:cNvPr>
          <p:cNvSpPr txBox="1"/>
          <p:nvPr/>
        </p:nvSpPr>
        <p:spPr>
          <a:xfrm>
            <a:off x="4119033" y="3001433"/>
            <a:ext cx="914400" cy="914400"/>
          </a:xfrm>
          <a:prstGeom prst="rect">
            <a:avLst/>
          </a:prstGeom>
          <a:noFill/>
        </p:spPr>
        <p:txBody>
          <a:bodyPr wrap="square" rtlCol="0">
            <a:spAutoFit/>
          </a:bodyPr>
          <a:lstStyle/>
          <a:p>
            <a:endParaRPr lang="en-US"/>
          </a:p>
        </p:txBody>
      </p:sp>
      <p:sp>
        <p:nvSpPr>
          <p:cNvPr id="9" name="TextBox 8">
            <a:extLst>
              <a:ext uri="{FF2B5EF4-FFF2-40B4-BE49-F238E27FC236}">
                <a16:creationId xmlns:a16="http://schemas.microsoft.com/office/drawing/2014/main" id="{8352E05C-11E8-AC2B-2C10-26E119CCC149}"/>
              </a:ext>
            </a:extLst>
          </p:cNvPr>
          <p:cNvSpPr txBox="1"/>
          <p:nvPr/>
        </p:nvSpPr>
        <p:spPr>
          <a:xfrm>
            <a:off x="0" y="2122829"/>
            <a:ext cx="4320791" cy="178510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Marine Corps APSR SMEs/Resource Sponsor are reviewing programming needed to comply with ADC 1244B and all SA/LW policy.</a:t>
            </a:r>
          </a:p>
          <a:p>
            <a:pPr marL="742950" lvl="1" indent="-285750" defTabSz="914400">
              <a:buFont typeface="Arial" panose="020B0604020202020204" pitchFamily="34" charset="0"/>
              <a:buChar char="•"/>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If </a:t>
            </a:r>
            <a:r>
              <a:rPr kumimoji="0" lang="en-US" sz="1100" b="1" i="1" u="none" strike="noStrike" kern="1200" cap="none" spc="0" normalizeH="0" baseline="0" noProof="0" dirty="0">
                <a:ln>
                  <a:noFill/>
                </a:ln>
                <a:solidFill>
                  <a:prstClr val="black"/>
                </a:solidFill>
                <a:effectLst/>
                <a:uLnTx/>
                <a:uFillTx/>
                <a:latin typeface="Calibri" panose="020F0502020204030204"/>
                <a:ea typeface="+mn-ea"/>
                <a:cs typeface="+mn-cs"/>
              </a:rPr>
              <a:t>cannot</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be ready for testing NLT Dec 2024 &amp; Ready for Go-Live by TBD 2025, will utilize Crane MC Registry as work-around like the Navy is doing while N-ERP programmed.</a:t>
            </a:r>
          </a:p>
          <a:p>
            <a:pPr marL="742950" lvl="1" indent="-285750" defTabSz="914400">
              <a:buFont typeface="Arial" panose="020B0604020202020204" pitchFamily="34" charset="0"/>
              <a:buChar char="•"/>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If </a:t>
            </a:r>
            <a:r>
              <a:rPr kumimoji="0" lang="en-US" sz="1100" b="1" i="0" u="sng" strike="noStrike" kern="1200" cap="none" spc="0" normalizeH="0" baseline="0" noProof="0" dirty="0">
                <a:ln>
                  <a:noFill/>
                </a:ln>
                <a:solidFill>
                  <a:prstClr val="black"/>
                </a:solidFill>
                <a:effectLst/>
                <a:uLnTx/>
                <a:uFillTx/>
                <a:latin typeface="Calibri" panose="020F0502020204030204"/>
                <a:ea typeface="+mn-ea"/>
                <a:cs typeface="+mn-cs"/>
              </a:rPr>
              <a:t>CAN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comply, USMC will still utilize Crane as MC Component Registry to run parallel with GCSS-MC.* (see next steps) </a:t>
            </a:r>
          </a:p>
        </p:txBody>
      </p:sp>
      <p:sp>
        <p:nvSpPr>
          <p:cNvPr id="11" name="TextBox 10">
            <a:extLst>
              <a:ext uri="{FF2B5EF4-FFF2-40B4-BE49-F238E27FC236}">
                <a16:creationId xmlns:a16="http://schemas.microsoft.com/office/drawing/2014/main" id="{9288ED05-853E-E9E4-9E2C-BEEEE32DDB02}"/>
              </a:ext>
            </a:extLst>
          </p:cNvPr>
          <p:cNvSpPr txBox="1"/>
          <p:nvPr/>
        </p:nvSpPr>
        <p:spPr>
          <a:xfrm>
            <a:off x="251210" y="4531807"/>
            <a:ext cx="3867823" cy="161582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mn-ea"/>
                <a:cs typeface="+mn-cs"/>
              </a:rPr>
              <a:t>API</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 Does API need stated in specific policy prior to MC obtaining funding?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mn-ea"/>
                <a:cs typeface="+mn-cs"/>
              </a:rPr>
              <a:t>ATO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 Is required for API (additional time &amp; money needed)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mn-ea"/>
                <a:cs typeface="+mn-cs"/>
              </a:rPr>
              <a:t>RICs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 RICs must be established to be compliant with ADC 1244B. Out of 313 established RICs in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eDAASINQ</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only 37 are active Crane reportable AACs in MSADA (11.8% complete).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sng" strike="noStrike" kern="1200" cap="none" spc="0" normalizeH="0" baseline="0" noProof="0" dirty="0">
                <a:ln>
                  <a:noFill/>
                </a:ln>
                <a:solidFill>
                  <a:prstClr val="black"/>
                </a:solidFill>
                <a:effectLst/>
                <a:uLnTx/>
                <a:uFillTx/>
                <a:latin typeface="Calibri" panose="020F0502020204030204"/>
                <a:ea typeface="+mn-ea"/>
                <a:cs typeface="+mn-cs"/>
              </a:rPr>
              <a:t>Programming</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 Determining status of compliancy. </a:t>
            </a:r>
            <a:endParaRPr lang="en-US" sz="1100" dirty="0"/>
          </a:p>
        </p:txBody>
      </p:sp>
      <p:sp>
        <p:nvSpPr>
          <p:cNvPr id="13" name="TextBox 12">
            <a:extLst>
              <a:ext uri="{FF2B5EF4-FFF2-40B4-BE49-F238E27FC236}">
                <a16:creationId xmlns:a16="http://schemas.microsoft.com/office/drawing/2014/main" id="{F7D9C161-F10B-4C4D-D36A-9F39F970DA4C}"/>
              </a:ext>
            </a:extLst>
          </p:cNvPr>
          <p:cNvSpPr txBox="1"/>
          <p:nvPr/>
        </p:nvSpPr>
        <p:spPr>
          <a:xfrm>
            <a:off x="4823210" y="2250831"/>
            <a:ext cx="4069579" cy="1938992"/>
          </a:xfrm>
          <a:prstGeom prst="rect">
            <a:avLst/>
          </a:prstGeom>
          <a:noFill/>
        </p:spPr>
        <p:txBody>
          <a:bodyPr wrap="square">
            <a:spAutoFit/>
          </a:bodyPr>
          <a:lstStyle/>
          <a:p>
            <a:pPr marL="339725" marR="0" lvl="1" indent="-33972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Confirm status of MC APSRs compliancy.</a:t>
            </a:r>
          </a:p>
          <a:p>
            <a:pPr marL="339725" marR="0" lvl="1" indent="-33972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Implement API for each MC APSR system (requirements provided by the Army 30 JAN 2023).</a:t>
            </a:r>
          </a:p>
          <a:p>
            <a:pPr marL="339725" marR="0" lvl="1" indent="-33972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HQMC I&amp;L establish 275+ RICs for MC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DoDAACs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 MSADA without DLA approved RIC </a:t>
            </a:r>
          </a:p>
          <a:p>
            <a:pPr marL="339725" marR="0" lvl="1" indent="-33972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*Meet with Crane MC Registry SMEs to formulate processes/programming for MC APSRs/MSADA interface. </a:t>
            </a:r>
          </a:p>
          <a:p>
            <a:pPr marL="796925" marR="0" lvl="2" indent="-339725"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Inter-Service only or both inter &amp; intra? </a:t>
            </a:r>
          </a:p>
          <a:p>
            <a:pPr marL="796925" lvl="2" indent="-339725" defTabSz="914400">
              <a:buFont typeface="+mj-lt"/>
              <a:buAutoNum type="alphaLcPeriod"/>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Discuss how affects memory/cost and registry workflow.</a:t>
            </a:r>
          </a:p>
        </p:txBody>
      </p:sp>
      <p:sp>
        <p:nvSpPr>
          <p:cNvPr id="15" name="TextBox 14">
            <a:extLst>
              <a:ext uri="{FF2B5EF4-FFF2-40B4-BE49-F238E27FC236}">
                <a16:creationId xmlns:a16="http://schemas.microsoft.com/office/drawing/2014/main" id="{56E18970-DDBB-71C9-896B-3C57BE531247}"/>
              </a:ext>
            </a:extLst>
          </p:cNvPr>
          <p:cNvSpPr txBox="1"/>
          <p:nvPr/>
        </p:nvSpPr>
        <p:spPr>
          <a:xfrm>
            <a:off x="4572000" y="4411133"/>
            <a:ext cx="4320789" cy="18928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GCSS-MC programming removed non-compliant characters from </a:t>
            </a:r>
            <a:r>
              <a:rPr kumimoji="0" lang="en-US" sz="900" b="1" i="0" u="sng" strike="noStrike" kern="1200" cap="none" spc="0" normalizeH="0" baseline="0" noProof="0" dirty="0">
                <a:ln>
                  <a:noFill/>
                </a:ln>
                <a:solidFill>
                  <a:prstClr val="black"/>
                </a:solidFill>
                <a:effectLst/>
                <a:uLnTx/>
                <a:uFillTx/>
                <a:latin typeface="Calibri" panose="020F0502020204030204"/>
                <a:ea typeface="+mn-ea"/>
                <a:cs typeface="+mn-cs"/>
              </a:rPr>
              <a:t>ALL</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serial numbers in its system. This included weapon serials that were not required to be change by ADC 1244B. The weapons have not been physically re-marked. Crane still reflects correct serial number. Therefore, there is a discrepancy between GCSS-MC. Crane programmed MSADA to also include the GCSS-MC serial as a reference beside the correct serial until GCSS-MC can be corrected to reflect the true serial on the weapon.</a:t>
            </a:r>
          </a:p>
          <a:p>
            <a:pPr marR="0" lvl="0" algn="l" defTabSz="914400" rtl="0" eaLnBrk="1" fontAlgn="auto" latinLnBrk="0" hangingPunct="1">
              <a:lnSpc>
                <a:spcPct val="100000"/>
              </a:lnSpc>
              <a:spcBef>
                <a:spcPts val="0"/>
              </a:spcBef>
              <a:spcAft>
                <a:spcPts val="0"/>
              </a:spcAft>
              <a:buClrTx/>
              <a:buSzTx/>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Any request to not comply with the physical re-marking requirements within ADC 1244B must be obtained via waiver from OSD, not JSALWCG Chair. This includes any serial numbers with markings other than the accepted A-Z, 0-9, dash (-), and forward slash (/) when the item is being transferred from one service to another, unless it is going to DRMO in which case it does not need re-marked.</a:t>
            </a:r>
          </a:p>
        </p:txBody>
      </p:sp>
      <p:sp>
        <p:nvSpPr>
          <p:cNvPr id="16" name="TextBox 15">
            <a:extLst>
              <a:ext uri="{FF2B5EF4-FFF2-40B4-BE49-F238E27FC236}">
                <a16:creationId xmlns:a16="http://schemas.microsoft.com/office/drawing/2014/main" id="{8C487E33-C72A-B14D-21A6-0D47F1F980F6}"/>
              </a:ext>
            </a:extLst>
          </p:cNvPr>
          <p:cNvSpPr txBox="1"/>
          <p:nvPr/>
        </p:nvSpPr>
        <p:spPr>
          <a:xfrm>
            <a:off x="6157553" y="1211855"/>
            <a:ext cx="1955800" cy="307777"/>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7/15/2024</a:t>
            </a:r>
          </a:p>
        </p:txBody>
      </p:sp>
    </p:spTree>
    <p:extLst>
      <p:ext uri="{BB962C8B-B14F-4D97-AF65-F5344CB8AC3E}">
        <p14:creationId xmlns:p14="http://schemas.microsoft.com/office/powerpoint/2010/main" val="925630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fld id="{0F70353F-5ECB-4B50-B3EA-C871EA4E3F32}" type="slidenum">
              <a:rPr lang="en-US" smtClean="0"/>
              <a:t>19</a:t>
            </a:fld>
            <a:endParaRPr lang="en-US"/>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1025831486"/>
              </p:ext>
            </p:extLst>
          </p:nvPr>
        </p:nvGraphicFramePr>
        <p:xfrm>
          <a:off x="8164" y="1012368"/>
          <a:ext cx="9135837" cy="5395172"/>
        </p:xfrm>
        <a:graphic>
          <a:graphicData uri="http://schemas.openxmlformats.org/drawingml/2006/table">
            <a:tbl>
              <a:tblPr firstRow="1" bandRow="1">
                <a:tableStyleId>{5C22544A-7EE6-4342-B048-85BDC9FD1C3A}</a:tableStyleId>
              </a:tblPr>
              <a:tblGrid>
                <a:gridCol w="3175908">
                  <a:extLst>
                    <a:ext uri="{9D8B030D-6E8A-4147-A177-3AD203B41FA5}">
                      <a16:colId xmlns:a16="http://schemas.microsoft.com/office/drawing/2014/main" val="1744838369"/>
                    </a:ext>
                  </a:extLst>
                </a:gridCol>
                <a:gridCol w="1216478">
                  <a:extLst>
                    <a:ext uri="{9D8B030D-6E8A-4147-A177-3AD203B41FA5}">
                      <a16:colId xmlns:a16="http://schemas.microsoft.com/office/drawing/2014/main" val="2259065112"/>
                    </a:ext>
                  </a:extLst>
                </a:gridCol>
                <a:gridCol w="1094014">
                  <a:extLst>
                    <a:ext uri="{9D8B030D-6E8A-4147-A177-3AD203B41FA5}">
                      <a16:colId xmlns:a16="http://schemas.microsoft.com/office/drawing/2014/main" val="2129866351"/>
                    </a:ext>
                  </a:extLst>
                </a:gridCol>
                <a:gridCol w="857251">
                  <a:extLst>
                    <a:ext uri="{9D8B030D-6E8A-4147-A177-3AD203B41FA5}">
                      <a16:colId xmlns:a16="http://schemas.microsoft.com/office/drawing/2014/main" val="2016919141"/>
                    </a:ext>
                  </a:extLst>
                </a:gridCol>
                <a:gridCol w="767442">
                  <a:extLst>
                    <a:ext uri="{9D8B030D-6E8A-4147-A177-3AD203B41FA5}">
                      <a16:colId xmlns:a16="http://schemas.microsoft.com/office/drawing/2014/main" val="3146686312"/>
                    </a:ext>
                  </a:extLst>
                </a:gridCol>
                <a:gridCol w="2024744">
                  <a:extLst>
                    <a:ext uri="{9D8B030D-6E8A-4147-A177-3AD203B41FA5}">
                      <a16:colId xmlns:a16="http://schemas.microsoft.com/office/drawing/2014/main" val="1677447984"/>
                    </a:ext>
                  </a:extLst>
                </a:gridCol>
              </a:tblGrid>
              <a:tr h="663387">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711152">
                <a:tc>
                  <a:txBody>
                    <a:bodyPr/>
                    <a:lstStyle/>
                    <a:p>
                      <a:r>
                        <a:rPr lang="en-US" sz="800" dirty="0"/>
                        <a:t>"Global Combat Support System - Marine Corps (GCSS-MC)BLUF: GCSS-MC is the technology centerpiece of Logistics Modernization built upon the Oracle commercial off-the-shelf software. GCSS-MC is the Accountable Property System of Record for the Marine Corps that provides asset visibility, maintenance processing, demand forecasting, and procurement capabilities."</a:t>
                      </a:r>
                      <a:r>
                        <a:rPr lang="en-US" sz="900" dirty="0"/>
                        <a:t>			</a:t>
                      </a:r>
                    </a:p>
                    <a:p>
                      <a:endParaRPr lang="en-US" sz="900" dirty="0"/>
                    </a:p>
                    <a:p>
                      <a:endParaRPr lang="en-US" sz="900" dirty="0"/>
                    </a:p>
                    <a:p>
                      <a:endParaRPr lang="en-US" sz="900" dirty="0"/>
                    </a:p>
                    <a:p>
                      <a:r>
                        <a:rPr lang="en-US" sz="800" dirty="0"/>
                        <a:t>Management Support and Data Analysis (MSADA)</a:t>
                      </a:r>
                    </a:p>
                    <a:p>
                      <a:r>
                        <a:rPr lang="en-US" sz="800" dirty="0"/>
                        <a:t>The mission of MSADA is to provide the DoD a fully integrated system that interactively processes data on-line as well as maintain data for historical purposes. The system integrates small arms serialized asset tracking, quantification of approved allowances and validation of small arms requisitions, as well as the capability of determining small arms/weapons out year requirements. MSADA provides up-to-date, on-line, data access making monthly inventory reporting available. Visibility and tracking of equipment (including complete weapons and weapon storage) throughout the life cycle is also utilized with this system. The system also serves as a data repository for electronically scanned documents. MSADA provides capability for sending/receiving 856S and 527R transactions as the work around until Navy ERP and Marine Corps GCSS-MC are confirmed to be compliant with ADC 1244B.</a:t>
                      </a:r>
                    </a:p>
                    <a:p>
                      <a:endParaRPr lang="en-US" sz="900" dirty="0"/>
                    </a:p>
                    <a:p>
                      <a:endParaRPr lang="en-US" sz="900" dirty="0"/>
                    </a:p>
                  </a:txBody>
                  <a:tcPr/>
                </a:tc>
                <a:tc>
                  <a:txBody>
                    <a:bodyPr/>
                    <a:lstStyle/>
                    <a:p>
                      <a:pPr algn="ctr" fontAlgn="t"/>
                      <a:r>
                        <a:rPr lang="en-US" sz="900" b="0" i="0" u="none" strike="noStrike" dirty="0">
                          <a:solidFill>
                            <a:srgbClr val="000000"/>
                          </a:solidFill>
                          <a:effectLst/>
                          <a:latin typeface="Calibri" panose="020F0502020204030204" pitchFamily="34" charset="0"/>
                        </a:rPr>
                        <a:t>Y</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Calibri" panose="020F0502020204030204" pitchFamily="34" charset="0"/>
                        </a:rPr>
                        <a:t>Y, August 2023</a:t>
                      </a:r>
                    </a:p>
                  </a:txBody>
                  <a:tcPr marL="6350" marR="6350" marT="6350" marB="0"/>
                </a:tc>
                <a:tc>
                  <a:txBody>
                    <a:bodyPr/>
                    <a:lstStyle/>
                    <a:p>
                      <a:pPr algn="ctr" fontAlgn="t"/>
                      <a:r>
                        <a:rPr lang="en-US" sz="900" b="0" i="0" u="none" strike="noStrike" dirty="0">
                          <a:solidFill>
                            <a:srgbClr val="000000"/>
                          </a:solidFill>
                          <a:effectLst/>
                          <a:latin typeface="Calibri" panose="020F0502020204030204" pitchFamily="34" charset="0"/>
                        </a:rPr>
                        <a:t>Y</a:t>
                      </a: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endParaRPr lang="en-US" sz="900" b="0" i="0" u="none" strike="noStrike" dirty="0">
                        <a:solidFill>
                          <a:srgbClr val="000000"/>
                        </a:solidFill>
                        <a:effectLst/>
                        <a:latin typeface="Calibri" panose="020F0502020204030204" pitchFamily="34" charset="0"/>
                      </a:endParaRPr>
                    </a:p>
                    <a:p>
                      <a:pPr algn="ctr" fontAlgn="t"/>
                      <a:r>
                        <a:rPr lang="en-US" sz="900" b="0" i="0" u="none" strike="noStrike" dirty="0">
                          <a:solidFill>
                            <a:srgbClr val="000000"/>
                          </a:solidFill>
                          <a:effectLst/>
                          <a:latin typeface="Calibri" panose="020F0502020204030204" pitchFamily="34" charset="0"/>
                        </a:rPr>
                        <a:t>Y</a:t>
                      </a:r>
                    </a:p>
                  </a:txBody>
                  <a:tcPr marL="6350" marR="6350" marT="6350" marB="0"/>
                </a:tc>
                <a:tc>
                  <a:txBody>
                    <a:bodyPr/>
                    <a:lstStyle/>
                    <a:p>
                      <a:r>
                        <a:rPr lang="en-US" sz="900" kern="1200" dirty="0">
                          <a:solidFill>
                            <a:schemeClr val="dk1"/>
                          </a:solidFill>
                          <a:latin typeface="+mn-lt"/>
                          <a:ea typeface="+mn-ea"/>
                          <a:cs typeface="+mn-cs"/>
                        </a:rPr>
                        <a:t>None Provided</a:t>
                      </a:r>
                    </a:p>
                  </a:txBody>
                  <a:tcPr/>
                </a:tc>
                <a:tc>
                  <a:txBody>
                    <a:bodyPr/>
                    <a:lstStyle/>
                    <a:p>
                      <a:r>
                        <a:rPr lang="en-US" sz="900" kern="1200" dirty="0">
                          <a:solidFill>
                            <a:schemeClr val="dk1"/>
                          </a:solidFill>
                          <a:latin typeface="+mn-lt"/>
                          <a:ea typeface="+mn-ea"/>
                          <a:cs typeface="+mn-cs"/>
                        </a:rPr>
                        <a:t>None Provided</a:t>
                      </a:r>
                    </a:p>
                    <a:p>
                      <a:endParaRPr lang="en-US" dirty="0"/>
                    </a:p>
                  </a:txBody>
                  <a:tcPr/>
                </a:tc>
                <a:tc>
                  <a:txBody>
                    <a:bodyPr/>
                    <a:lstStyle/>
                    <a:p>
                      <a:pPr algn="ctr" fontAlgn="ctr"/>
                      <a:r>
                        <a:rPr lang="en-US" sz="900" b="0" i="0" u="none" strike="noStrike" dirty="0">
                          <a:solidFill>
                            <a:srgbClr val="000000"/>
                          </a:solidFill>
                          <a:effectLst/>
                          <a:latin typeface="Calibri" panose="020F0502020204030204" pitchFamily="34" charset="0"/>
                        </a:rPr>
                        <a:t>Mr. Kevin Austin</a:t>
                      </a:r>
                    </a:p>
                    <a:p>
                      <a:pPr algn="ctr" fontAlgn="ctr"/>
                      <a:r>
                        <a:rPr lang="en-US" sz="900" b="0" dirty="0">
                          <a:solidFill>
                            <a:srgbClr val="002060"/>
                          </a:solidFill>
                        </a:rPr>
                        <a:t>Logistics Management Specialist</a:t>
                      </a:r>
                      <a:endParaRPr lang="en-US" sz="900" b="0" i="0" u="none" strike="noStrike" dirty="0">
                        <a:solidFill>
                          <a:srgbClr val="000000"/>
                        </a:solidFill>
                        <a:effectLst/>
                        <a:latin typeface="Calibri" panose="020F0502020204030204" pitchFamily="34" charset="0"/>
                      </a:endParaRPr>
                    </a:p>
                    <a:p>
                      <a:pPr algn="ctr" fontAlgn="ctr"/>
                      <a:r>
                        <a:rPr lang="en-US" sz="900" u="sng" dirty="0">
                          <a:solidFill>
                            <a:srgbClr val="0563C1"/>
                          </a:solidFill>
                          <a:effectLst/>
                          <a:latin typeface="Calibri" panose="020F0502020204030204" pitchFamily="34" charset="0"/>
                          <a:ea typeface="Aptos" panose="020B0004020202020204" pitchFamily="34" charset="0"/>
                        </a:rPr>
                        <a:t>kevin.m.austin@usmc.mil</a:t>
                      </a:r>
                      <a:endParaRPr lang="en-US"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23611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2778060"/>
            <a:ext cx="4455042" cy="2243885"/>
          </a:xfrm>
        </p:spPr>
        <p:txBody>
          <a:bodyPr>
            <a:normAutofit fontScale="90000"/>
          </a:bodyPr>
          <a:lstStyle/>
          <a:p>
            <a:r>
              <a:rPr lang="en-US" dirty="0"/>
              <a:t>Continuation ADC 1244B </a:t>
            </a:r>
            <a:br>
              <a:rPr lang="en-US" dirty="0"/>
            </a:br>
            <a:r>
              <a:rPr lang="en-US" dirty="0"/>
              <a:t>Implementation Strategy Updates</a:t>
            </a:r>
            <a:br>
              <a:rPr lang="en-US" dirty="0"/>
            </a:br>
            <a:endParaRPr lang="en-US" dirty="0">
              <a:solidFill>
                <a:srgbClr val="002060"/>
              </a:solidFill>
            </a:endParaRP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0" y="4583017"/>
            <a:ext cx="4284921" cy="1379718"/>
          </a:xfrm>
        </p:spPr>
        <p:txBody>
          <a:bodyPr>
            <a:noAutofit/>
          </a:bodyPr>
          <a:lstStyle/>
          <a:p>
            <a:r>
              <a:rPr lang="en-US" sz="1600" dirty="0">
                <a:solidFill>
                  <a:srgbClr val="002060"/>
                </a:solidFill>
              </a:rPr>
              <a:t>Dr. Gail Fuller, </a:t>
            </a:r>
          </a:p>
          <a:p>
            <a:r>
              <a:rPr lang="en-US" sz="1600" dirty="0"/>
              <a:t>Supply Administrator, </a:t>
            </a:r>
            <a:endParaRPr lang="en-US" sz="1600" dirty="0">
              <a:cs typeface="Arial"/>
            </a:endParaRPr>
          </a:p>
          <a:p>
            <a:r>
              <a:rPr lang="en-US" sz="1600" dirty="0"/>
              <a:t>Defense Enterprise Data Standards Office (DEDSO)</a:t>
            </a:r>
            <a:endParaRPr lang="en-US" sz="1600" dirty="0">
              <a:cs typeface="Arial"/>
            </a:endParaRPr>
          </a:p>
          <a:p>
            <a:endParaRPr lang="en-US" sz="1600" dirty="0">
              <a:solidFill>
                <a:srgbClr val="002060"/>
              </a:solidFill>
            </a:endParaRPr>
          </a:p>
          <a:p>
            <a:r>
              <a:rPr lang="en-US" sz="1500" dirty="0">
                <a:solidFill>
                  <a:schemeClr val="tx1"/>
                </a:solidFill>
                <a:cs typeface="Arial"/>
              </a:rPr>
              <a:t>July 17, 2024</a:t>
            </a:r>
          </a:p>
          <a:p>
            <a:r>
              <a:rPr lang="en-US" sz="1500" dirty="0">
                <a:solidFill>
                  <a:schemeClr val="tx1"/>
                </a:solidFill>
                <a:cs typeface="Arial"/>
              </a:rPr>
              <a:t> 0900 -1100</a:t>
            </a:r>
          </a:p>
        </p:txBody>
      </p:sp>
    </p:spTree>
    <p:extLst>
      <p:ext uri="{BB962C8B-B14F-4D97-AF65-F5344CB8AC3E}">
        <p14:creationId xmlns:p14="http://schemas.microsoft.com/office/powerpoint/2010/main" val="208200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DA034-8790-47DB-B313-2AB7FC923CBE}"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itle 1"/>
          <p:cNvSpPr>
            <a:spLocks noGrp="1"/>
          </p:cNvSpPr>
          <p:nvPr>
            <p:ph type="ctrTitle"/>
          </p:nvPr>
        </p:nvSpPr>
        <p:spPr>
          <a:xfrm>
            <a:off x="-113453" y="3276600"/>
            <a:ext cx="4833380" cy="1478280"/>
          </a:xfrm>
        </p:spPr>
        <p:txBody>
          <a:bodyPr>
            <a:noAutofit/>
          </a:bodyPr>
          <a:lstStyle/>
          <a:p>
            <a:r>
              <a:rPr lang="en-US" sz="2800" dirty="0">
                <a:solidFill>
                  <a:srgbClr val="203864"/>
                </a:solidFill>
                <a:cs typeface="Arial"/>
              </a:rPr>
              <a:t>DEDSO</a:t>
            </a:r>
            <a:br>
              <a:rPr lang="en-US" sz="2800" dirty="0">
                <a:solidFill>
                  <a:srgbClr val="203864"/>
                </a:solidFill>
                <a:cs typeface="Arial"/>
              </a:rPr>
            </a:br>
            <a:r>
              <a:rPr lang="en-US" sz="2800" dirty="0">
                <a:solidFill>
                  <a:srgbClr val="203864"/>
                </a:solidFill>
                <a:cs typeface="Arial"/>
              </a:rPr>
              <a:t> </a:t>
            </a:r>
            <a:r>
              <a:rPr kumimoji="0" lang="en-US" sz="2800" b="1" i="0" u="none" strike="noStrike" kern="1200" cap="none" spc="0" normalizeH="0" baseline="0" noProof="0" dirty="0">
                <a:ln>
                  <a:noFill/>
                </a:ln>
                <a:solidFill>
                  <a:srgbClr val="203864"/>
                </a:solidFill>
                <a:effectLst/>
                <a:uLnTx/>
                <a:uFillTx/>
                <a:latin typeface="Arial" panose="020B0604020202020204"/>
                <a:ea typeface="+mj-ea"/>
                <a:cs typeface="Arial"/>
              </a:rPr>
              <a:t> PDCs/</a:t>
            </a:r>
            <a:r>
              <a:rPr lang="en-US" sz="2800" dirty="0">
                <a:solidFill>
                  <a:srgbClr val="203864"/>
                </a:solidFill>
                <a:cs typeface="Arial"/>
              </a:rPr>
              <a:t>ADCs in the Pipeline Updates</a:t>
            </a:r>
          </a:p>
        </p:txBody>
      </p:sp>
      <p:sp>
        <p:nvSpPr>
          <p:cNvPr id="6" name="Subtitle 2"/>
          <p:cNvSpPr>
            <a:spLocks noGrp="1"/>
          </p:cNvSpPr>
          <p:nvPr>
            <p:ph type="subTitle" idx="1"/>
          </p:nvPr>
        </p:nvSpPr>
        <p:spPr>
          <a:xfrm>
            <a:off x="182880" y="5073378"/>
            <a:ext cx="4114800" cy="1097280"/>
          </a:xfrm>
        </p:spPr>
        <p:txBody>
          <a:bodyPr>
            <a:normAutofit/>
          </a:bodyPr>
          <a:lstStyle/>
          <a:p>
            <a:r>
              <a:rPr lang="en-US" sz="1600" dirty="0">
                <a:cs typeface="Arial"/>
              </a:rPr>
              <a:t> Wesley Best, </a:t>
            </a:r>
          </a:p>
          <a:p>
            <a:r>
              <a:rPr lang="en-US" sz="1600" dirty="0">
                <a:cs typeface="Arial"/>
              </a:rPr>
              <a:t>Supply Administrator, DEDSO</a:t>
            </a:r>
          </a:p>
          <a:p>
            <a:endParaRPr lang="en-US" sz="2400" b="1" dirty="0">
              <a:cs typeface="Arial"/>
            </a:endParaRPr>
          </a:p>
        </p:txBody>
      </p:sp>
    </p:spTree>
    <p:extLst>
      <p:ext uri="{BB962C8B-B14F-4D97-AF65-F5344CB8AC3E}">
        <p14:creationId xmlns:p14="http://schemas.microsoft.com/office/powerpoint/2010/main" val="106946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CBE69-66D3-BDB0-916D-7089009EA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6E01E-83D4-9772-8B80-442597BEF305}"/>
              </a:ext>
            </a:extLst>
          </p:cNvPr>
          <p:cNvSpPr>
            <a:spLocks noGrp="1"/>
          </p:cNvSpPr>
          <p:nvPr>
            <p:ph type="title"/>
          </p:nvPr>
        </p:nvSpPr>
        <p:spPr/>
        <p:txBody>
          <a:bodyPr/>
          <a:lstStyle/>
          <a:p>
            <a:r>
              <a:rPr lang="en-US" dirty="0">
                <a:cs typeface="Arial"/>
              </a:rPr>
              <a:t>PDCs/ADCs in the Pipeline</a:t>
            </a:r>
            <a:endParaRPr lang="en-US" dirty="0"/>
          </a:p>
        </p:txBody>
      </p:sp>
      <p:sp>
        <p:nvSpPr>
          <p:cNvPr id="4" name="Slide Number Placeholder 3">
            <a:extLst>
              <a:ext uri="{FF2B5EF4-FFF2-40B4-BE49-F238E27FC236}">
                <a16:creationId xmlns:a16="http://schemas.microsoft.com/office/drawing/2014/main" id="{DA6608DE-E077-CDC5-F343-3D3F73FE3E9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A08DE4A8-6893-E5B9-66EA-1B55B65C768D}"/>
              </a:ext>
            </a:extLst>
          </p:cNvPr>
          <p:cNvGraphicFramePr>
            <a:graphicFrameLocks noGrp="1"/>
          </p:cNvGraphicFramePr>
          <p:nvPr>
            <p:ph idx="1"/>
            <p:extLst>
              <p:ext uri="{D42A27DB-BD31-4B8C-83A1-F6EECF244321}">
                <p14:modId xmlns:p14="http://schemas.microsoft.com/office/powerpoint/2010/main" val="4132121121"/>
              </p:ext>
            </p:extLst>
          </p:nvPr>
        </p:nvGraphicFramePr>
        <p:xfrm>
          <a:off x="0" y="1188720"/>
          <a:ext cx="8982277" cy="1923674"/>
        </p:xfrm>
        <a:graphic>
          <a:graphicData uri="http://schemas.openxmlformats.org/drawingml/2006/table">
            <a:tbl>
              <a:tblPr firstRow="1" bandRow="1">
                <a:tableStyleId>{5C22544A-7EE6-4342-B048-85BDC9FD1C3A}</a:tableStyleId>
              </a:tblPr>
              <a:tblGrid>
                <a:gridCol w="1268926">
                  <a:extLst>
                    <a:ext uri="{9D8B030D-6E8A-4147-A177-3AD203B41FA5}">
                      <a16:colId xmlns:a16="http://schemas.microsoft.com/office/drawing/2014/main" val="2481681021"/>
                    </a:ext>
                  </a:extLst>
                </a:gridCol>
                <a:gridCol w="3624717">
                  <a:extLst>
                    <a:ext uri="{9D8B030D-6E8A-4147-A177-3AD203B41FA5}">
                      <a16:colId xmlns:a16="http://schemas.microsoft.com/office/drawing/2014/main" val="1198406317"/>
                    </a:ext>
                  </a:extLst>
                </a:gridCol>
                <a:gridCol w="1321666">
                  <a:extLst>
                    <a:ext uri="{9D8B030D-6E8A-4147-A177-3AD203B41FA5}">
                      <a16:colId xmlns:a16="http://schemas.microsoft.com/office/drawing/2014/main" val="4111052155"/>
                    </a:ext>
                  </a:extLst>
                </a:gridCol>
                <a:gridCol w="2766968">
                  <a:extLst>
                    <a:ext uri="{9D8B030D-6E8A-4147-A177-3AD203B41FA5}">
                      <a16:colId xmlns:a16="http://schemas.microsoft.com/office/drawing/2014/main" val="1026105132"/>
                    </a:ext>
                  </a:extLst>
                </a:gridCol>
              </a:tblGrid>
              <a:tr h="377864">
                <a:tc>
                  <a:txBody>
                    <a:bodyPr/>
                    <a:lstStyle/>
                    <a:p>
                      <a:pPr marL="0" marR="0" algn="ctr" rtl="0" eaLnBrk="1" fontAlgn="t" latinLnBrk="0" hangingPunct="1">
                        <a:spcBef>
                          <a:spcPts val="0"/>
                        </a:spcBef>
                        <a:spcAft>
                          <a:spcPts val="0"/>
                        </a:spcAft>
                      </a:pPr>
                      <a:r>
                        <a:rPr lang="en-US" sz="1100" kern="1200" dirty="0">
                          <a:effectLst/>
                        </a:rPr>
                        <a:t>PDC  Number</a:t>
                      </a:r>
                      <a:endParaRPr lang="en-US" sz="1100"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Title</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Area</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Status</a:t>
                      </a:r>
                      <a:endParaRPr lang="en-US" dirty="0">
                        <a:effectLst/>
                      </a:endParaRPr>
                    </a:p>
                  </a:txBody>
                  <a:tcPr marL="0" marR="0" marT="0" marB="0" anchor="ctr"/>
                </a:tc>
                <a:extLst>
                  <a:ext uri="{0D108BD9-81ED-4DB2-BD59-A6C34878D82A}">
                    <a16:rowId xmlns:a16="http://schemas.microsoft.com/office/drawing/2014/main" val="1781157266"/>
                  </a:ext>
                </a:extLst>
              </a:tr>
              <a:tr h="515270">
                <a:tc>
                  <a:txBody>
                    <a:bodyPr/>
                    <a:lstStyle/>
                    <a:p>
                      <a:pPr marL="0" algn="l" rtl="0" eaLnBrk="1" latinLnBrk="0" hangingPunct="1">
                        <a:spcBef>
                          <a:spcPts val="0"/>
                        </a:spcBef>
                        <a:spcAft>
                          <a:spcPts val="0"/>
                        </a:spcAft>
                      </a:pPr>
                      <a:r>
                        <a:rPr lang="en-US" sz="1200" kern="1200" dirty="0">
                          <a:effectLst/>
                        </a:rPr>
                        <a:t>PDC 1470</a:t>
                      </a:r>
                    </a:p>
                  </a:txBody>
                  <a:tcPr marL="0" marR="0" marT="0" marB="0" anchor="ctr"/>
                </a:tc>
                <a:tc>
                  <a:txBody>
                    <a:bodyPr/>
                    <a:lstStyle/>
                    <a:p>
                      <a:pPr marL="0" algn="l" rtl="0" eaLnBrk="1" latinLnBrk="0" hangingPunct="1">
                        <a:spcBef>
                          <a:spcPts val="0"/>
                        </a:spcBef>
                        <a:spcAft>
                          <a:spcPts val="0"/>
                        </a:spcAft>
                      </a:pPr>
                      <a:r>
                        <a:rPr lang="en-US" sz="1200" kern="1200" dirty="0">
                          <a:effectLst/>
                        </a:rPr>
                        <a:t>Materiel Release Order- ALC Capabilities</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200" kern="1200" dirty="0">
                          <a:effectLst/>
                          <a:highlight>
                            <a:srgbClr val="FFFF00"/>
                          </a:highlight>
                        </a:rPr>
                        <a:t>Internal Staffing7/15/2024: Sus: 7/26/24</a:t>
                      </a:r>
                    </a:p>
                  </a:txBody>
                  <a:tcPr marL="0" marR="0" marT="0" marB="0" anchor="ctr"/>
                </a:tc>
                <a:extLst>
                  <a:ext uri="{0D108BD9-81ED-4DB2-BD59-A6C34878D82A}">
                    <a16:rowId xmlns:a16="http://schemas.microsoft.com/office/drawing/2014/main" val="2806432610"/>
                  </a:ext>
                </a:extLst>
              </a:tr>
              <a:tr h="515270">
                <a:tc>
                  <a:txBody>
                    <a:bodyPr/>
                    <a:lstStyle/>
                    <a:p>
                      <a:pPr marL="0" algn="l" rtl="0" eaLnBrk="1" latinLnBrk="0" hangingPunct="1">
                        <a:spcBef>
                          <a:spcPts val="0"/>
                        </a:spcBef>
                        <a:spcAft>
                          <a:spcPts val="0"/>
                        </a:spcAft>
                      </a:pPr>
                      <a:r>
                        <a:rPr lang="en-US" sz="1200" kern="1200" dirty="0">
                          <a:effectLst/>
                        </a:rPr>
                        <a:t>PDC 1471</a:t>
                      </a:r>
                    </a:p>
                  </a:txBody>
                  <a:tcPr marL="0" marR="0" marT="0" marB="0" anchor="ctr"/>
                </a:tc>
                <a:tc>
                  <a:txBody>
                    <a:bodyPr/>
                    <a:lstStyle/>
                    <a:p>
                      <a:pPr marL="0" algn="l" rtl="0" eaLnBrk="1" latinLnBrk="0" hangingPunct="1">
                        <a:spcBef>
                          <a:spcPts val="0"/>
                        </a:spcBef>
                        <a:spcAft>
                          <a:spcPts val="0"/>
                        </a:spcAft>
                      </a:pPr>
                      <a:r>
                        <a:rPr lang="en-US" sz="1200" kern="1200" dirty="0">
                          <a:effectLst/>
                        </a:rPr>
                        <a:t>Addition of the contractor entity code (CAGE) in DLMS inventory 947I </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effectLst/>
                          <a:highlight>
                            <a:srgbClr val="FFFF00"/>
                          </a:highlight>
                        </a:rPr>
                        <a:t>Forward to DASD signature 6/20/24</a:t>
                      </a:r>
                    </a:p>
                  </a:txBody>
                  <a:tcPr marL="0" marR="0" marT="0" marB="0" anchor="ctr"/>
                </a:tc>
                <a:extLst>
                  <a:ext uri="{0D108BD9-81ED-4DB2-BD59-A6C34878D82A}">
                    <a16:rowId xmlns:a16="http://schemas.microsoft.com/office/drawing/2014/main" val="3009516322"/>
                  </a:ext>
                </a:extLst>
              </a:tr>
              <a:tr h="515270">
                <a:tc>
                  <a:txBody>
                    <a:bodyPr/>
                    <a:lstStyle/>
                    <a:p>
                      <a:pPr marL="0" algn="l" rtl="0" eaLnBrk="1" latinLnBrk="0" hangingPunct="1">
                        <a:spcBef>
                          <a:spcPts val="0"/>
                        </a:spcBef>
                        <a:spcAft>
                          <a:spcPts val="0"/>
                        </a:spcAft>
                      </a:pPr>
                      <a:r>
                        <a:rPr lang="en-US" sz="1200" kern="1200" dirty="0">
                          <a:effectLst/>
                        </a:rPr>
                        <a:t>PDC 1472</a:t>
                      </a:r>
                    </a:p>
                  </a:txBody>
                  <a:tcPr marL="0" marR="0" marT="0" marB="0" anchor="ctr"/>
                </a:tc>
                <a:tc>
                  <a:txBody>
                    <a:bodyPr/>
                    <a:lstStyle/>
                    <a:p>
                      <a:pPr marL="0" algn="l" rtl="0" eaLnBrk="1" latinLnBrk="0" hangingPunct="1">
                        <a:spcBef>
                          <a:spcPts val="0"/>
                        </a:spcBef>
                        <a:spcAft>
                          <a:spcPts val="0"/>
                        </a:spcAft>
                      </a:pPr>
                      <a:r>
                        <a:rPr lang="en-US" sz="1200" kern="1200" dirty="0">
                          <a:effectLst/>
                        </a:rPr>
                        <a:t>Procedures for Correcting/Adjusting Ownership Changes After Goods Receipt</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effectLst/>
                          <a:highlight>
                            <a:srgbClr val="FFFF00"/>
                          </a:highlight>
                        </a:rPr>
                        <a:t>In development</a:t>
                      </a:r>
                    </a:p>
                  </a:txBody>
                  <a:tcPr marL="0" marR="0" marT="0" marB="0" anchor="ctr"/>
                </a:tc>
                <a:extLst>
                  <a:ext uri="{0D108BD9-81ED-4DB2-BD59-A6C34878D82A}">
                    <a16:rowId xmlns:a16="http://schemas.microsoft.com/office/drawing/2014/main" val="2077801240"/>
                  </a:ext>
                </a:extLst>
              </a:tr>
            </a:tbl>
          </a:graphicData>
        </a:graphic>
      </p:graphicFrame>
    </p:spTree>
    <p:extLst>
      <p:ext uri="{BB962C8B-B14F-4D97-AF65-F5344CB8AC3E}">
        <p14:creationId xmlns:p14="http://schemas.microsoft.com/office/powerpoint/2010/main" val="226210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8F238-0D63-2AFA-EADD-05AF17064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F2082-1F05-537A-FE70-3F2E4B39C60C}"/>
              </a:ext>
            </a:extLst>
          </p:cNvPr>
          <p:cNvSpPr>
            <a:spLocks noGrp="1"/>
          </p:cNvSpPr>
          <p:nvPr>
            <p:ph type="title"/>
          </p:nvPr>
        </p:nvSpPr>
        <p:spPr/>
        <p:txBody>
          <a:bodyPr/>
          <a:lstStyle/>
          <a:p>
            <a:r>
              <a:rPr lang="en-US"/>
              <a:t>ADCs Signed and Published </a:t>
            </a:r>
            <a:endParaRPr lang="en-US">
              <a:highlight>
                <a:srgbClr val="FFFF00"/>
              </a:highlight>
              <a:cs typeface="Arial"/>
            </a:endParaRPr>
          </a:p>
        </p:txBody>
      </p:sp>
      <p:sp>
        <p:nvSpPr>
          <p:cNvPr id="4" name="Slide Number Placeholder 3">
            <a:extLst>
              <a:ext uri="{FF2B5EF4-FFF2-40B4-BE49-F238E27FC236}">
                <a16:creationId xmlns:a16="http://schemas.microsoft.com/office/drawing/2014/main" id="{6288E281-3815-3A01-68AE-CB9AC7D39A2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Content Placeholder 7">
            <a:extLst>
              <a:ext uri="{FF2B5EF4-FFF2-40B4-BE49-F238E27FC236}">
                <a16:creationId xmlns:a16="http://schemas.microsoft.com/office/drawing/2014/main" id="{80AAE2E6-CDC8-37C1-5C4A-4E8655736ED2}"/>
              </a:ext>
            </a:extLst>
          </p:cNvPr>
          <p:cNvGraphicFramePr>
            <a:graphicFrameLocks noGrp="1"/>
          </p:cNvGraphicFramePr>
          <p:nvPr>
            <p:ph idx="1"/>
            <p:extLst>
              <p:ext uri="{D42A27DB-BD31-4B8C-83A1-F6EECF244321}">
                <p14:modId xmlns:p14="http://schemas.microsoft.com/office/powerpoint/2010/main" val="2460149403"/>
              </p:ext>
            </p:extLst>
          </p:nvPr>
        </p:nvGraphicFramePr>
        <p:xfrm>
          <a:off x="90053" y="1191490"/>
          <a:ext cx="8943777" cy="5077110"/>
        </p:xfrm>
        <a:graphic>
          <a:graphicData uri="http://schemas.openxmlformats.org/drawingml/2006/table">
            <a:tbl>
              <a:tblPr firstRow="1" bandRow="1">
                <a:tableStyleId>{5C22544A-7EE6-4342-B048-85BDC9FD1C3A}</a:tableStyleId>
              </a:tblPr>
              <a:tblGrid>
                <a:gridCol w="978670">
                  <a:extLst>
                    <a:ext uri="{9D8B030D-6E8A-4147-A177-3AD203B41FA5}">
                      <a16:colId xmlns:a16="http://schemas.microsoft.com/office/drawing/2014/main" val="2481681021"/>
                    </a:ext>
                  </a:extLst>
                </a:gridCol>
                <a:gridCol w="3743024">
                  <a:extLst>
                    <a:ext uri="{9D8B030D-6E8A-4147-A177-3AD203B41FA5}">
                      <a16:colId xmlns:a16="http://schemas.microsoft.com/office/drawing/2014/main" val="1198406317"/>
                    </a:ext>
                  </a:extLst>
                </a:gridCol>
                <a:gridCol w="1364804">
                  <a:extLst>
                    <a:ext uri="{9D8B030D-6E8A-4147-A177-3AD203B41FA5}">
                      <a16:colId xmlns:a16="http://schemas.microsoft.com/office/drawing/2014/main" val="4111052155"/>
                    </a:ext>
                  </a:extLst>
                </a:gridCol>
                <a:gridCol w="2857279">
                  <a:extLst>
                    <a:ext uri="{9D8B030D-6E8A-4147-A177-3AD203B41FA5}">
                      <a16:colId xmlns:a16="http://schemas.microsoft.com/office/drawing/2014/main" val="1026105132"/>
                    </a:ext>
                  </a:extLst>
                </a:gridCol>
              </a:tblGrid>
              <a:tr h="434054">
                <a:tc>
                  <a:txBody>
                    <a:bodyPr/>
                    <a:lstStyle/>
                    <a:p>
                      <a:pPr marL="0" marR="0" algn="ctr" rtl="0" eaLnBrk="1" fontAlgn="t" latinLnBrk="0" hangingPunct="1">
                        <a:spcBef>
                          <a:spcPts val="0"/>
                        </a:spcBef>
                        <a:spcAft>
                          <a:spcPts val="0"/>
                        </a:spcAft>
                      </a:pPr>
                      <a:r>
                        <a:rPr lang="en-US" sz="1100" kern="1200">
                          <a:effectLst/>
                        </a:rPr>
                        <a:t>ADC  Number</a:t>
                      </a:r>
                      <a:endParaRPr lang="en-US" sz="110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Title</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Area</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Status</a:t>
                      </a:r>
                      <a:endParaRPr lang="en-US">
                        <a:effectLst/>
                      </a:endParaRPr>
                    </a:p>
                  </a:txBody>
                  <a:tcPr marL="0" marR="0" marT="0" marB="0" anchor="ctr"/>
                </a:tc>
                <a:extLst>
                  <a:ext uri="{0D108BD9-81ED-4DB2-BD59-A6C34878D82A}">
                    <a16:rowId xmlns:a16="http://schemas.microsoft.com/office/drawing/2014/main" val="1781157266"/>
                  </a:ext>
                </a:extLst>
              </a:tr>
              <a:tr h="644504">
                <a:tc>
                  <a:txBody>
                    <a:bodyPr/>
                    <a:lstStyle/>
                    <a:p>
                      <a:pPr marL="0" algn="l" rtl="0" eaLnBrk="1" latinLnBrk="0" hangingPunct="1">
                        <a:spcBef>
                          <a:spcPts val="0"/>
                        </a:spcBef>
                        <a:spcAft>
                          <a:spcPts val="0"/>
                        </a:spcAft>
                      </a:pPr>
                      <a:r>
                        <a:rPr lang="en-US" sz="1200" kern="1200" dirty="0">
                          <a:effectLst/>
                        </a:rPr>
                        <a:t>ADC 1469</a:t>
                      </a:r>
                    </a:p>
                  </a:txBody>
                  <a:tcPr marL="0" marR="0" marT="0" marB="0" anchor="ctr"/>
                </a:tc>
                <a:tc>
                  <a:txBody>
                    <a:bodyPr/>
                    <a:lstStyle/>
                    <a:p>
                      <a:pPr marL="0" algn="l" rtl="0" eaLnBrk="1" latinLnBrk="0" hangingPunct="1">
                        <a:spcBef>
                          <a:spcPts val="0"/>
                        </a:spcBef>
                        <a:spcAft>
                          <a:spcPts val="0"/>
                        </a:spcAft>
                      </a:pPr>
                      <a:r>
                        <a:rPr lang="en-US" sz="1200" kern="1200" dirty="0">
                          <a:effectLst/>
                        </a:rPr>
                        <a:t>Add Transaction Reference Number and Transaction Date to 832N </a:t>
                      </a: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p>
                  </a:txBody>
                  <a:tcPr marL="0" marR="0" marT="0" marB="0" anchor="ctr"/>
                </a:tc>
                <a:tc>
                  <a:txBody>
                    <a:bodyPr/>
                    <a:lstStyle/>
                    <a:p>
                      <a:pPr marL="0" algn="ctr" rtl="0" eaLnBrk="1" latinLnBrk="0" hangingPunct="1">
                        <a:spcBef>
                          <a:spcPts val="0"/>
                        </a:spcBef>
                        <a:spcAft>
                          <a:spcPts val="0"/>
                        </a:spcAft>
                      </a:pPr>
                      <a:r>
                        <a:rPr lang="en-US" sz="1200" kern="1200" dirty="0">
                          <a:solidFill>
                            <a:schemeClr val="tx1"/>
                          </a:solidFill>
                          <a:effectLst/>
                        </a:rPr>
                        <a:t>Signed and Published 5/30/24</a:t>
                      </a:r>
                    </a:p>
                  </a:txBody>
                  <a:tcPr marL="0" marR="0" marT="0" marB="0" anchor="ctr"/>
                </a:tc>
                <a:extLst>
                  <a:ext uri="{0D108BD9-81ED-4DB2-BD59-A6C34878D82A}">
                    <a16:rowId xmlns:a16="http://schemas.microsoft.com/office/drawing/2014/main" val="2880036008"/>
                  </a:ext>
                </a:extLst>
              </a:tr>
              <a:tr h="644504">
                <a:tc>
                  <a:txBody>
                    <a:bodyPr/>
                    <a:lstStyle/>
                    <a:p>
                      <a:pPr marL="0" marR="0" algn="l" defTabSz="914400" rtl="0" eaLnBrk="1" fontAlgn="t" latinLnBrk="0" hangingPunct="1">
                        <a:spcBef>
                          <a:spcPts val="0"/>
                        </a:spcBef>
                        <a:spcAft>
                          <a:spcPts val="0"/>
                        </a:spcAft>
                      </a:pPr>
                      <a:r>
                        <a:rPr lang="en-US" sz="1200" kern="1200" dirty="0">
                          <a:solidFill>
                            <a:schemeClr val="dk1"/>
                          </a:solidFill>
                          <a:effectLst/>
                          <a:latin typeface="+mn-lt"/>
                          <a:ea typeface="+mn-ea"/>
                          <a:cs typeface="+mn-cs"/>
                        </a:rPr>
                        <a:t>ADC 1466</a:t>
                      </a:r>
                    </a:p>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Establishing Ownership at the Time of Receipt</a:t>
                      </a:r>
                    </a:p>
                    <a:p>
                      <a:pPr marL="0" marR="0" algn="l" defTabSz="914400" rtl="0" eaLnBrk="1" fontAlgn="t" latinLnBrk="0" hangingPunct="1">
                        <a:spcBef>
                          <a:spcPts val="0"/>
                        </a:spcBef>
                        <a:spcAft>
                          <a:spcPts val="0"/>
                        </a:spcAft>
                      </a:pPr>
                      <a:endParaRPr lang="en-US" sz="1200" kern="1200" dirty="0">
                        <a:solidFill>
                          <a:schemeClr val="dk1"/>
                        </a:solidFill>
                        <a:effectLst/>
                        <a:latin typeface="+mn-lt"/>
                        <a:ea typeface="+mn-ea"/>
                        <a:cs typeface="+mn-cs"/>
                      </a:endParaRPr>
                    </a:p>
                  </a:txBody>
                  <a:tcPr marL="0" marR="0" marT="0" marB="0" anchor="ctr"/>
                </a:tc>
                <a:tc>
                  <a:txBody>
                    <a:bodyPr/>
                    <a:lstStyle/>
                    <a:p>
                      <a:pPr marL="0" marR="0" algn="ctr" defTabSz="914400" rtl="0" eaLnBrk="1" fontAlgn="t" latinLnBrk="0" hangingPunct="1">
                        <a:spcBef>
                          <a:spcPts val="0"/>
                        </a:spcBef>
                        <a:spcAft>
                          <a:spcPts val="0"/>
                        </a:spcAft>
                      </a:pPr>
                      <a:r>
                        <a:rPr lang="en-US" sz="1200" kern="1200" dirty="0">
                          <a:solidFill>
                            <a:schemeClr val="dk1"/>
                          </a:solidFill>
                          <a:effectLst/>
                          <a:latin typeface="+mn-lt"/>
                          <a:ea typeface="+mn-ea"/>
                          <a:cs typeface="+mn-cs"/>
                        </a:rPr>
                        <a:t>Supply</a:t>
                      </a:r>
                    </a:p>
                  </a:txBody>
                  <a:tcPr marL="0" marR="0" marT="0"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kern="1200" dirty="0">
                          <a:effectLst/>
                        </a:rPr>
                        <a:t>Signed and Published 02/09/24</a:t>
                      </a:r>
                    </a:p>
                    <a:p>
                      <a:pPr marL="0" marR="0" algn="ctr" rtl="0" eaLnBrk="1" fontAlgn="t" latinLnBrk="0" hangingPunct="1">
                        <a:spcBef>
                          <a:spcPts val="0"/>
                        </a:spcBef>
                        <a:spcAft>
                          <a:spcPts val="0"/>
                        </a:spcAft>
                      </a:pPr>
                      <a:endParaRPr lang="en-US" sz="1200" kern="1200" dirty="0">
                        <a:effectLst/>
                      </a:endParaRPr>
                    </a:p>
                  </a:txBody>
                  <a:tcPr marL="0" marR="0" marT="0" marB="0" anchor="ctr"/>
                </a:tc>
                <a:extLst>
                  <a:ext uri="{0D108BD9-81ED-4DB2-BD59-A6C34878D82A}">
                    <a16:rowId xmlns:a16="http://schemas.microsoft.com/office/drawing/2014/main" val="646623395"/>
                  </a:ext>
                </a:extLst>
              </a:tr>
              <a:tr h="644504">
                <a:tc>
                  <a:txBody>
                    <a:bodyPr/>
                    <a:lstStyle/>
                    <a:p>
                      <a:pPr marL="0" marR="0" algn="l" rtl="0" eaLnBrk="1" fontAlgn="t" latinLnBrk="0" hangingPunct="1">
                        <a:spcBef>
                          <a:spcPts val="0"/>
                        </a:spcBef>
                        <a:spcAft>
                          <a:spcPts val="0"/>
                        </a:spcAft>
                      </a:pPr>
                      <a:r>
                        <a:rPr lang="en-US" sz="1200" kern="1200" dirty="0">
                          <a:effectLst/>
                        </a:rPr>
                        <a:t>ADC 1460</a:t>
                      </a:r>
                      <a:endParaRPr lang="en-US" dirty="0">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Updates to DLMS 846I Asset Status Inquiry/Report for Shop Service Center Level Setting and Maintenance Data Elements </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Signed and Published 12/19/23</a:t>
                      </a:r>
                    </a:p>
                  </a:txBody>
                  <a:tcPr marL="0" marR="0" marT="0" marB="0" anchor="ctr"/>
                </a:tc>
                <a:extLst>
                  <a:ext uri="{0D108BD9-81ED-4DB2-BD59-A6C34878D82A}">
                    <a16:rowId xmlns:a16="http://schemas.microsoft.com/office/drawing/2014/main" val="149233111"/>
                  </a:ext>
                </a:extLst>
              </a:tr>
              <a:tr h="447206">
                <a:tc>
                  <a:txBody>
                    <a:bodyPr/>
                    <a:lstStyle/>
                    <a:p>
                      <a:pPr marL="0" marR="0" algn="l" rtl="0" eaLnBrk="1" fontAlgn="t" latinLnBrk="0" hangingPunct="1">
                        <a:spcBef>
                          <a:spcPts val="0"/>
                        </a:spcBef>
                        <a:spcAft>
                          <a:spcPts val="0"/>
                        </a:spcAft>
                      </a:pPr>
                      <a:r>
                        <a:rPr lang="en-US" sz="1200" kern="1200">
                          <a:effectLst/>
                        </a:rPr>
                        <a:t>ADC 1459</a:t>
                      </a:r>
                      <a:endParaRPr lang="en-US">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Update 940S/943A Re-Warehouse Request to Replenish Shop levels </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Supply</a:t>
                      </a:r>
                      <a:endParaRPr lang="en-US">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a:effectLst/>
                        </a:rPr>
                        <a:t>Signed and Published 12/15/23</a:t>
                      </a:r>
                    </a:p>
                  </a:txBody>
                  <a:tcPr marL="0" marR="0" marT="0" marB="0" anchor="ctr"/>
                </a:tc>
                <a:extLst>
                  <a:ext uri="{0D108BD9-81ED-4DB2-BD59-A6C34878D82A}">
                    <a16:rowId xmlns:a16="http://schemas.microsoft.com/office/drawing/2014/main" val="2283027226"/>
                  </a:ext>
                </a:extLst>
              </a:tr>
              <a:tr h="447206">
                <a:tc>
                  <a:txBody>
                    <a:bodyPr/>
                    <a:lstStyle/>
                    <a:p>
                      <a:pPr marL="0" algn="l" rtl="0" eaLnBrk="1" latinLnBrk="0" hangingPunct="1">
                        <a:spcBef>
                          <a:spcPts val="0"/>
                        </a:spcBef>
                        <a:spcAft>
                          <a:spcPts val="0"/>
                        </a:spcAft>
                      </a:pPr>
                      <a:r>
                        <a:rPr lang="en-US" sz="1200" kern="1200" dirty="0">
                          <a:effectLst/>
                        </a:rPr>
                        <a:t>ADC 1433</a:t>
                      </a:r>
                      <a:endParaRPr lang="en-US" dirty="0">
                        <a:effectLst/>
                      </a:endParaRPr>
                    </a:p>
                  </a:txBody>
                  <a:tcPr marL="0" marR="0" marT="0" marB="0" anchor="ctr"/>
                </a:tc>
                <a:tc>
                  <a:txBody>
                    <a:bodyPr/>
                    <a:lstStyle/>
                    <a:p>
                      <a:pPr marL="0" algn="l" rtl="0" eaLnBrk="1" latinLnBrk="0" hangingPunct="1">
                        <a:spcBef>
                          <a:spcPts val="0"/>
                        </a:spcBef>
                        <a:spcAft>
                          <a:spcPts val="0"/>
                        </a:spcAft>
                      </a:pPr>
                      <a:r>
                        <a:rPr lang="en-US" sz="1200" kern="1200" dirty="0">
                          <a:effectLst/>
                        </a:rPr>
                        <a:t>To Add new data elements to the DLMS 841W</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Supply </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Signed and Published 08/23/2023</a:t>
                      </a:r>
                    </a:p>
                  </a:txBody>
                  <a:tcPr marL="0" marR="0" marT="0" marB="0" anchor="ctr"/>
                </a:tc>
                <a:extLst>
                  <a:ext uri="{0D108BD9-81ED-4DB2-BD59-A6C34878D82A}">
                    <a16:rowId xmlns:a16="http://schemas.microsoft.com/office/drawing/2014/main" val="1465556723"/>
                  </a:ext>
                </a:extLst>
              </a:tr>
              <a:tr h="802341">
                <a:tc>
                  <a:txBody>
                    <a:bodyPr/>
                    <a:lstStyle/>
                    <a:p>
                      <a:pPr marL="0" marR="0" algn="l" rtl="0" eaLnBrk="1" fontAlgn="t" latinLnBrk="0" hangingPunct="1">
                        <a:spcBef>
                          <a:spcPts val="0"/>
                        </a:spcBef>
                        <a:spcAft>
                          <a:spcPts val="0"/>
                        </a:spcAft>
                      </a:pPr>
                      <a:r>
                        <a:rPr lang="en-US" sz="1200" kern="1200">
                          <a:effectLst/>
                        </a:rPr>
                        <a:t>ADC 1462A</a:t>
                      </a:r>
                      <a:endParaRPr lang="en-US">
                        <a:effectLst/>
                      </a:endParaRPr>
                    </a:p>
                  </a:txBody>
                  <a:tcPr marL="0" marR="0" marT="0" marB="0" anchor="ctr"/>
                </a:tc>
                <a:tc>
                  <a:txBody>
                    <a:bodyPr/>
                    <a:lstStyle/>
                    <a:p>
                      <a:pPr marL="0" marR="0" algn="l" rtl="0" eaLnBrk="1" fontAlgn="t" latinLnBrk="0" hangingPunct="1">
                        <a:spcBef>
                          <a:spcPts val="0"/>
                        </a:spcBef>
                        <a:spcAft>
                          <a:spcPts val="0"/>
                        </a:spcAft>
                      </a:pPr>
                      <a:r>
                        <a:rPr lang="en-US" sz="1200" kern="1200" dirty="0">
                          <a:effectLst/>
                        </a:rPr>
                        <a:t>Expand use of  Item Unique Identification (IUID) in the DLMS 940R Supporting Defense Logistics Agency Warehouse Management Functionality</a:t>
                      </a:r>
                      <a:endParaRPr lang="en-US" dirty="0">
                        <a:effectLst/>
                      </a:endParaRPr>
                    </a:p>
                  </a:txBody>
                  <a:tcPr marL="0" marR="0" marT="0" marB="0" anchor="ctr"/>
                </a:tc>
                <a:tc>
                  <a:txBody>
                    <a:bodyPr/>
                    <a:lstStyle/>
                    <a:p>
                      <a:pPr marL="0" marR="0" algn="ctr" rtl="0" eaLnBrk="1" fontAlgn="t" latinLnBrk="0" hangingPunct="1">
                        <a:spcBef>
                          <a:spcPts val="0"/>
                        </a:spcBef>
                        <a:spcAft>
                          <a:spcPts val="0"/>
                        </a:spcAft>
                      </a:pPr>
                      <a:r>
                        <a:rPr lang="en-US" sz="1200" kern="1200" dirty="0">
                          <a:effectLst/>
                        </a:rPr>
                        <a:t>Supply </a:t>
                      </a:r>
                      <a:endParaRPr lang="en-US" dirty="0">
                        <a:effectLst/>
                      </a:endParaRPr>
                    </a:p>
                  </a:txBody>
                  <a:tcPr marL="0" marR="0" marT="0" marB="0" anchor="ctr"/>
                </a:tc>
                <a:tc>
                  <a:txBody>
                    <a:bodyPr/>
                    <a:lstStyle/>
                    <a:p>
                      <a:pPr marL="0" marR="0" algn="ctr" rtl="0" eaLnBrk="1" latinLnBrk="0" hangingPunct="1">
                        <a:spcBef>
                          <a:spcPts val="0"/>
                        </a:spcBef>
                        <a:spcAft>
                          <a:spcPts val="0"/>
                        </a:spcAft>
                      </a:pPr>
                      <a:r>
                        <a:rPr lang="en-US" sz="1200" kern="1200">
                          <a:effectLst/>
                        </a:rPr>
                        <a:t>Signed and Published 12/19/2023</a:t>
                      </a:r>
                    </a:p>
                  </a:txBody>
                  <a:tcPr marL="0" marR="0" marT="0" marB="0" anchor="ctr"/>
                </a:tc>
                <a:extLst>
                  <a:ext uri="{0D108BD9-81ED-4DB2-BD59-A6C34878D82A}">
                    <a16:rowId xmlns:a16="http://schemas.microsoft.com/office/drawing/2014/main" val="822300958"/>
                  </a:ext>
                </a:extLst>
              </a:tr>
              <a:tr h="434054">
                <a:tc>
                  <a:txBody>
                    <a:bodyPr/>
                    <a:lstStyle/>
                    <a:p>
                      <a:pPr marL="0" algn="l" rtl="0" eaLnBrk="1" latinLnBrk="0" hangingPunct="1">
                        <a:spcBef>
                          <a:spcPts val="0"/>
                        </a:spcBef>
                        <a:spcAft>
                          <a:spcPts val="0"/>
                        </a:spcAft>
                      </a:pPr>
                      <a:r>
                        <a:rPr lang="en-US" sz="1200" kern="1200">
                          <a:effectLst/>
                        </a:rPr>
                        <a:t>ADC 1463</a:t>
                      </a:r>
                      <a:endParaRPr lang="en-US">
                        <a:effectLst/>
                      </a:endParaRPr>
                    </a:p>
                  </a:txBody>
                  <a:tcPr marL="0" marR="0" marT="0" marB="0" anchor="ctr"/>
                </a:tc>
                <a:tc>
                  <a:txBody>
                    <a:bodyPr/>
                    <a:lstStyle/>
                    <a:p>
                      <a:pPr marL="0" algn="l" rtl="0" eaLnBrk="1" latinLnBrk="0" hangingPunct="1">
                        <a:spcBef>
                          <a:spcPts val="0"/>
                        </a:spcBef>
                        <a:spcAft>
                          <a:spcPts val="0"/>
                        </a:spcAft>
                      </a:pPr>
                      <a:r>
                        <a:rPr lang="en-US" sz="1200" kern="1200">
                          <a:effectLst/>
                        </a:rPr>
                        <a:t>Movement of Cargo Only MRO's (Transshipment)</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Supply</a:t>
                      </a:r>
                      <a:endParaRPr lang="en-US" dirty="0">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Signed and Published 12/22/23</a:t>
                      </a:r>
                    </a:p>
                  </a:txBody>
                  <a:tcPr marL="0" marR="0" marT="0" marB="0" anchor="ctr"/>
                </a:tc>
                <a:extLst>
                  <a:ext uri="{0D108BD9-81ED-4DB2-BD59-A6C34878D82A}">
                    <a16:rowId xmlns:a16="http://schemas.microsoft.com/office/drawing/2014/main" val="1300727777"/>
                  </a:ext>
                </a:extLst>
              </a:tr>
              <a:tr h="578737">
                <a:tc>
                  <a:txBody>
                    <a:bodyPr/>
                    <a:lstStyle/>
                    <a:p>
                      <a:pPr marL="0" algn="l" rtl="0" eaLnBrk="1" latinLnBrk="0" hangingPunct="1">
                        <a:spcBef>
                          <a:spcPts val="0"/>
                        </a:spcBef>
                        <a:spcAft>
                          <a:spcPts val="0"/>
                        </a:spcAft>
                      </a:pPr>
                      <a:r>
                        <a:rPr lang="en-US" sz="1200" kern="1200">
                          <a:effectLst/>
                        </a:rPr>
                        <a:t>ADC 1434</a:t>
                      </a:r>
                      <a:endParaRPr lang="en-US">
                        <a:effectLst/>
                      </a:endParaRPr>
                    </a:p>
                  </a:txBody>
                  <a:tcPr marL="0" marR="0" marT="0" marB="0" anchor="ctr"/>
                </a:tc>
                <a:tc>
                  <a:txBody>
                    <a:bodyPr/>
                    <a:lstStyle/>
                    <a:p>
                      <a:pPr marL="0" algn="l" rtl="0" eaLnBrk="1" latinLnBrk="0" hangingPunct="1">
                        <a:spcBef>
                          <a:spcPts val="0"/>
                        </a:spcBef>
                        <a:spcAft>
                          <a:spcPts val="0"/>
                        </a:spcAft>
                      </a:pPr>
                      <a:r>
                        <a:rPr lang="en-US" sz="1200" kern="1200">
                          <a:effectLst/>
                        </a:rPr>
                        <a:t>Assignment of Supply Condition Code U for Limited Remaining Useful Life Components</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a:effectLst/>
                        </a:rPr>
                        <a:t>Supply</a:t>
                      </a:r>
                      <a:endParaRPr lang="en-US">
                        <a:effectLst/>
                      </a:endParaRPr>
                    </a:p>
                  </a:txBody>
                  <a:tcPr marL="0" marR="0" marT="0" marB="0" anchor="ctr"/>
                </a:tc>
                <a:tc>
                  <a:txBody>
                    <a:bodyPr/>
                    <a:lstStyle/>
                    <a:p>
                      <a:pPr marL="0" algn="ctr" rtl="0" eaLnBrk="1" latinLnBrk="0" hangingPunct="1">
                        <a:spcBef>
                          <a:spcPts val="0"/>
                        </a:spcBef>
                        <a:spcAft>
                          <a:spcPts val="0"/>
                        </a:spcAft>
                      </a:pPr>
                      <a:r>
                        <a:rPr lang="en-US" sz="1200" kern="1200" dirty="0">
                          <a:effectLst/>
                        </a:rPr>
                        <a:t>Signed and Published 09/05/23</a:t>
                      </a:r>
                    </a:p>
                  </a:txBody>
                  <a:tcPr marL="0" marR="0" marT="0" marB="0" anchor="ctr"/>
                </a:tc>
                <a:extLst>
                  <a:ext uri="{0D108BD9-81ED-4DB2-BD59-A6C34878D82A}">
                    <a16:rowId xmlns:a16="http://schemas.microsoft.com/office/drawing/2014/main" val="134342735"/>
                  </a:ext>
                </a:extLst>
              </a:tr>
            </a:tbl>
          </a:graphicData>
        </a:graphic>
      </p:graphicFrame>
    </p:spTree>
    <p:extLst>
      <p:ext uri="{BB962C8B-B14F-4D97-AF65-F5344CB8AC3E}">
        <p14:creationId xmlns:p14="http://schemas.microsoft.com/office/powerpoint/2010/main" val="338004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D2FE-CAA5-7231-16A4-567EEA6E2108}"/>
              </a:ext>
            </a:extLst>
          </p:cNvPr>
          <p:cNvSpPr>
            <a:spLocks noGrp="1"/>
          </p:cNvSpPr>
          <p:nvPr>
            <p:ph type="title"/>
          </p:nvPr>
        </p:nvSpPr>
        <p:spPr/>
        <p:txBody>
          <a:bodyPr>
            <a:normAutofit fontScale="90000"/>
          </a:bodyPr>
          <a:lstStyle/>
          <a:p>
            <a:r>
              <a:rPr lang="en-US" dirty="0"/>
              <a:t>DEDSO Upcoming Process Review Committee (PRC) Schedule</a:t>
            </a:r>
          </a:p>
        </p:txBody>
      </p:sp>
      <p:sp>
        <p:nvSpPr>
          <p:cNvPr id="3" name="Content Placeholder 2">
            <a:extLst>
              <a:ext uri="{FF2B5EF4-FFF2-40B4-BE49-F238E27FC236}">
                <a16:creationId xmlns:a16="http://schemas.microsoft.com/office/drawing/2014/main" id="{A02E0577-54C9-73A1-3DBC-71583605CCC9}"/>
              </a:ext>
            </a:extLst>
          </p:cNvPr>
          <p:cNvSpPr>
            <a:spLocks noGrp="1"/>
          </p:cNvSpPr>
          <p:nvPr>
            <p:ph idx="1"/>
          </p:nvPr>
        </p:nvSpPr>
        <p:spPr>
          <a:xfrm>
            <a:off x="25687" y="1188720"/>
            <a:ext cx="8229600" cy="4754880"/>
          </a:xfrm>
        </p:spPr>
        <p:txBody>
          <a:bodyPr vert="horz" lIns="91440" tIns="45720" rIns="91440" bIns="45720" rtlCol="0" anchor="t">
            <a:normAutofit/>
          </a:bodyPr>
          <a:lstStyle/>
          <a:p>
            <a:endParaRPr lang="en-US" b="1">
              <a:solidFill>
                <a:prstClr val="black"/>
              </a:solidFill>
              <a:latin typeface="Arial" panose="020B0604020202020204"/>
              <a:cs typeface="Arial"/>
            </a:endParaRPr>
          </a:p>
          <a:p>
            <a:pPr marL="0" indent="0">
              <a:buNone/>
            </a:pP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Arial"/>
            </a:endParaRPr>
          </a:p>
          <a:p>
            <a:endParaRPr lang="en-US"/>
          </a:p>
        </p:txBody>
      </p:sp>
      <p:sp>
        <p:nvSpPr>
          <p:cNvPr id="4" name="Slide Number Placeholder 3">
            <a:extLst>
              <a:ext uri="{FF2B5EF4-FFF2-40B4-BE49-F238E27FC236}">
                <a16:creationId xmlns:a16="http://schemas.microsoft.com/office/drawing/2014/main" id="{7D7AFDF3-D86E-E9EE-49CA-58B7F8E363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CC5A8ED-6A92-6FFD-CDD3-75ADF1C3CA63}"/>
              </a:ext>
            </a:extLst>
          </p:cNvPr>
          <p:cNvSpPr txBox="1"/>
          <p:nvPr/>
        </p:nvSpPr>
        <p:spPr>
          <a:xfrm>
            <a:off x="124179" y="1347490"/>
            <a:ext cx="8895641"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Supply Discrepancy Reporting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Every other Thursday 0900-1000.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Product Quality Deficiency Reporting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Every other Wednesday 1330-1430.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Finance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See below DLMS Summit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ADC 1244B Implementation Strategy PRC</a:t>
            </a:r>
            <a:r>
              <a:rPr lang="en-US" sz="2400" dirty="0">
                <a:solidFill>
                  <a:prstClr val="black"/>
                </a:solidFill>
                <a:latin typeface="Arial" panose="020B0604020202020204"/>
                <a:cs typeface="Arial"/>
              </a:rPr>
              <a:t>: </a:t>
            </a:r>
            <a:r>
              <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rPr>
              <a:t>Sep 18,</a:t>
            </a:r>
            <a:r>
              <a:rPr lang="en-US" sz="2000" dirty="0">
                <a:solidFill>
                  <a:prstClr val="black"/>
                </a:solidFill>
                <a:highlight>
                  <a:srgbClr val="FFFF00"/>
                </a:highlight>
                <a:latin typeface="Arial" panose="020B0604020202020204"/>
                <a:cs typeface="Arial"/>
              </a:rPr>
              <a:t> </a:t>
            </a:r>
            <a:r>
              <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rPr>
              <a:t>2024 (Save the Date)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Supply PRC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a:t>
            </a:r>
            <a:r>
              <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rPr>
              <a:t>Every other Wednesday 0900-1000 1</a:t>
            </a:r>
            <a:r>
              <a:rPr kumimoji="0" lang="en-US" sz="2000" b="0" i="0" u="none" strike="noStrike" kern="1200" cap="none" spc="0" normalizeH="0" baseline="30000" noProof="0" dirty="0">
                <a:ln>
                  <a:noFill/>
                </a:ln>
                <a:solidFill>
                  <a:prstClr val="black"/>
                </a:solidFill>
                <a:effectLst/>
                <a:highlight>
                  <a:srgbClr val="FFFF00"/>
                </a:highlight>
                <a:uLnTx/>
                <a:uFillTx/>
                <a:latin typeface="Arial" panose="020B0604020202020204"/>
                <a:ea typeface="+mn-ea"/>
                <a:cs typeface="Arial"/>
              </a:rPr>
              <a:t>st</a:t>
            </a:r>
            <a:r>
              <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a:ea typeface="+mn-ea"/>
                <a:cs typeface="Arial"/>
              </a:rPr>
              <a:t> initial Kick Off ( July 10, 2024)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a:rPr>
              <a:t>DLMS Summit 2025: TBD</a:t>
            </a: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a:rPr>
              <a:t>Note</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Please provide any suggested Topics for planning purposes.  Topics can be sent to the supply group email address </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hlinkClick r:id="rId3"/>
              </a:rPr>
              <a:t>DEDSO.Supply@dla.mil</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a:rPr>
              <a:t>. </a:t>
            </a:r>
          </a:p>
        </p:txBody>
      </p:sp>
    </p:spTree>
    <p:extLst>
      <p:ext uri="{BB962C8B-B14F-4D97-AF65-F5344CB8AC3E}">
        <p14:creationId xmlns:p14="http://schemas.microsoft.com/office/powerpoint/2010/main" val="4029844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A70DDDAE-97BE-75A8-7C8D-92FFDED7A23A}"/>
              </a:ext>
            </a:extLst>
          </p:cNvPr>
          <p:cNvSpPr txBox="1"/>
          <p:nvPr/>
        </p:nvSpPr>
        <p:spPr>
          <a:xfrm>
            <a:off x="3232727" y="434109"/>
            <a:ext cx="4756729" cy="707886"/>
          </a:xfrm>
          <a:prstGeom prst="rect">
            <a:avLst/>
          </a:prstGeom>
          <a:noFill/>
        </p:spPr>
        <p:txBody>
          <a:bodyPr wrap="square" rtlCol="0">
            <a:spAutoFit/>
          </a:bodyPr>
          <a:lstStyle/>
          <a:p>
            <a:r>
              <a:rPr lang="en-US" sz="4000" b="1" dirty="0"/>
              <a:t>QUESTIONS</a:t>
            </a:r>
          </a:p>
        </p:txBody>
      </p:sp>
    </p:spTree>
    <p:extLst>
      <p:ext uri="{BB962C8B-B14F-4D97-AF65-F5344CB8AC3E}">
        <p14:creationId xmlns:p14="http://schemas.microsoft.com/office/powerpoint/2010/main" val="3725058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FEA49F-9D85-558B-F158-B4CD89922D24}"/>
              </a:ext>
            </a:extLst>
          </p:cNvPr>
          <p:cNvSpPr>
            <a:spLocks noGrp="1"/>
          </p:cNvSpPr>
          <p:nvPr>
            <p:ph type="sldNum" sz="quarter" idx="12"/>
          </p:nvPr>
        </p:nvSpPr>
        <p:spPr/>
        <p:txBody>
          <a:bodyPr/>
          <a:lstStyle/>
          <a:p>
            <a:fld id="{0F70353F-5ECB-4B50-B3EA-C871EA4E3F32}" type="slidenum">
              <a:rPr lang="en-US" smtClean="0"/>
              <a:t>25</a:t>
            </a:fld>
            <a:endParaRPr lang="en-US"/>
          </a:p>
        </p:txBody>
      </p:sp>
      <p:sp>
        <p:nvSpPr>
          <p:cNvPr id="5" name="TextBox 4">
            <a:extLst>
              <a:ext uri="{FF2B5EF4-FFF2-40B4-BE49-F238E27FC236}">
                <a16:creationId xmlns:a16="http://schemas.microsoft.com/office/drawing/2014/main" id="{D632CF96-824B-D22B-4BBA-9CB3771C094A}"/>
              </a:ext>
            </a:extLst>
          </p:cNvPr>
          <p:cNvSpPr txBox="1"/>
          <p:nvPr/>
        </p:nvSpPr>
        <p:spPr>
          <a:xfrm>
            <a:off x="1927953" y="2886419"/>
            <a:ext cx="5486400" cy="769441"/>
          </a:xfrm>
          <a:prstGeom prst="rect">
            <a:avLst/>
          </a:prstGeom>
          <a:noFill/>
        </p:spPr>
        <p:txBody>
          <a:bodyPr wrap="square" rtlCol="0">
            <a:spAutoFit/>
          </a:bodyPr>
          <a:lstStyle/>
          <a:p>
            <a:r>
              <a:rPr lang="en-US" sz="4400" dirty="0"/>
              <a:t>Back-up Slides</a:t>
            </a:r>
          </a:p>
        </p:txBody>
      </p:sp>
    </p:spTree>
    <p:extLst>
      <p:ext uri="{BB962C8B-B14F-4D97-AF65-F5344CB8AC3E}">
        <p14:creationId xmlns:p14="http://schemas.microsoft.com/office/powerpoint/2010/main" val="2997208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B8F4-1732-E4B1-6358-4697116B14AB}"/>
              </a:ext>
            </a:extLst>
          </p:cNvPr>
          <p:cNvSpPr>
            <a:spLocks noGrp="1"/>
          </p:cNvSpPr>
          <p:nvPr>
            <p:ph type="title"/>
          </p:nvPr>
        </p:nvSpPr>
        <p:spPr>
          <a:xfrm>
            <a:off x="4029842" y="0"/>
            <a:ext cx="5029200" cy="822960"/>
          </a:xfrm>
        </p:spPr>
        <p:txBody>
          <a:bodyPr>
            <a:normAutofit fontScale="90000"/>
          </a:bodyPr>
          <a:lstStyle/>
          <a:p>
            <a:r>
              <a:rPr lang="en-US">
                <a:solidFill>
                  <a:srgbClr val="002060"/>
                </a:solidFill>
                <a:cs typeface="Arial"/>
              </a:rPr>
              <a:t>Preliminary Draft Snapshot of Component Implementation Milestone Timeline</a:t>
            </a:r>
            <a:endParaRPr lang="en-US">
              <a:solidFill>
                <a:srgbClr val="002060"/>
              </a:solidFill>
            </a:endParaRPr>
          </a:p>
        </p:txBody>
      </p:sp>
      <p:sp>
        <p:nvSpPr>
          <p:cNvPr id="3" name="Slide Number Placeholder 2">
            <a:extLst>
              <a:ext uri="{FF2B5EF4-FFF2-40B4-BE49-F238E27FC236}">
                <a16:creationId xmlns:a16="http://schemas.microsoft.com/office/drawing/2014/main" id="{5EA5737A-F61A-EC87-1A63-9A948FEFC6A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dirty="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 Placeholder 6">
            <a:extLst>
              <a:ext uri="{FF2B5EF4-FFF2-40B4-BE49-F238E27FC236}">
                <a16:creationId xmlns:a16="http://schemas.microsoft.com/office/drawing/2014/main" id="{8C614477-D3CF-CE97-9FFC-8D414A815D9B}"/>
              </a:ext>
            </a:extLst>
          </p:cNvPr>
          <p:cNvSpPr txBox="1">
            <a:spLocks/>
          </p:cNvSpPr>
          <p:nvPr/>
        </p:nvSpPr>
        <p:spPr>
          <a:xfrm>
            <a:off x="0" y="6492875"/>
            <a:ext cx="2743200" cy="36512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Arial Narrow"/>
              <a:ea typeface="+mn-ea"/>
              <a:cs typeface="+mn-cs"/>
            </a:endParaRPr>
          </a:p>
        </p:txBody>
      </p:sp>
      <p:pic>
        <p:nvPicPr>
          <p:cNvPr id="10" name="Content Placeholder 9">
            <a:extLst>
              <a:ext uri="{FF2B5EF4-FFF2-40B4-BE49-F238E27FC236}">
                <a16:creationId xmlns:a16="http://schemas.microsoft.com/office/drawing/2014/main" id="{26BB6063-2913-A24C-25F5-85B57E454830}"/>
              </a:ext>
            </a:extLst>
          </p:cNvPr>
          <p:cNvPicPr>
            <a:picLocks noGrp="1" noChangeAspect="1"/>
          </p:cNvPicPr>
          <p:nvPr>
            <p:ph idx="1"/>
          </p:nvPr>
        </p:nvPicPr>
        <p:blipFill rotWithShape="1">
          <a:blip r:embed="rId3"/>
          <a:srcRect t="5632"/>
          <a:stretch/>
        </p:blipFill>
        <p:spPr>
          <a:xfrm>
            <a:off x="248520" y="1892300"/>
            <a:ext cx="8646959" cy="4311650"/>
          </a:xfrm>
        </p:spPr>
      </p:pic>
      <p:cxnSp>
        <p:nvCxnSpPr>
          <p:cNvPr id="12" name="Straight Arrow Connector 11">
            <a:extLst>
              <a:ext uri="{FF2B5EF4-FFF2-40B4-BE49-F238E27FC236}">
                <a16:creationId xmlns:a16="http://schemas.microsoft.com/office/drawing/2014/main" id="{03FCD7DE-E310-89D8-8B75-C6624BC0ED2D}"/>
              </a:ext>
            </a:extLst>
          </p:cNvPr>
          <p:cNvCxnSpPr>
            <a:cxnSpLocks/>
          </p:cNvCxnSpPr>
          <p:nvPr/>
        </p:nvCxnSpPr>
        <p:spPr>
          <a:xfrm>
            <a:off x="6645465" y="2163438"/>
            <a:ext cx="0" cy="693683"/>
          </a:xfrm>
          <a:prstGeom prst="straightConnector1">
            <a:avLst/>
          </a:prstGeom>
          <a:ln>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27290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43FC-55E7-0FAD-EA4F-61DF2E480083}"/>
              </a:ext>
            </a:extLst>
          </p:cNvPr>
          <p:cNvSpPr>
            <a:spLocks noGrp="1"/>
          </p:cNvSpPr>
          <p:nvPr>
            <p:ph type="title"/>
          </p:nvPr>
        </p:nvSpPr>
        <p:spPr/>
        <p:txBody>
          <a:bodyPr/>
          <a:lstStyle/>
          <a:p>
            <a:r>
              <a:rPr lang="en-US">
                <a:solidFill>
                  <a:srgbClr val="002060"/>
                </a:solidFill>
                <a:cs typeface="Arial"/>
              </a:rPr>
              <a:t>ADC 1244B Component Systems List- Detail</a:t>
            </a:r>
          </a:p>
        </p:txBody>
      </p:sp>
      <p:sp>
        <p:nvSpPr>
          <p:cNvPr id="5" name="Content Placeholder 4">
            <a:extLst>
              <a:ext uri="{FF2B5EF4-FFF2-40B4-BE49-F238E27FC236}">
                <a16:creationId xmlns:a16="http://schemas.microsoft.com/office/drawing/2014/main" id="{3D8E12F3-A22E-2789-5DDA-DCA6314CEB10}"/>
              </a:ext>
            </a:extLst>
          </p:cNvPr>
          <p:cNvSpPr>
            <a:spLocks noGrp="1"/>
          </p:cNvSpPr>
          <p:nvPr>
            <p:ph idx="1"/>
          </p:nvPr>
        </p:nvSpPr>
        <p:spPr/>
        <p:txBody>
          <a:bodyPr vert="horz" lIns="91440" tIns="45720" rIns="91440" bIns="45720" rtlCol="0" anchor="t">
            <a:normAutofit/>
          </a:bodyPr>
          <a:lstStyle/>
          <a:p>
            <a:pPr marL="0" indent="0" algn="ctr">
              <a:buNone/>
            </a:pPr>
            <a:endParaRPr lang="en-US" dirty="0">
              <a:cs typeface="Arial"/>
            </a:endParaRPr>
          </a:p>
          <a:p>
            <a:pPr marL="0" indent="0" algn="ctr">
              <a:buNone/>
            </a:pPr>
            <a:endParaRPr lang="en-US" dirty="0">
              <a:cs typeface="Arial"/>
            </a:endParaRPr>
          </a:p>
          <a:p>
            <a:pPr marL="0" indent="0" algn="ctr">
              <a:buNone/>
            </a:pPr>
            <a:endParaRPr lang="en-US" dirty="0">
              <a:cs typeface="Arial"/>
            </a:endParaRPr>
          </a:p>
          <a:p>
            <a:pPr marL="0" indent="0" algn="ctr">
              <a:buNone/>
            </a:pPr>
            <a:endParaRPr lang="en-US" dirty="0">
              <a:cs typeface="Arial"/>
            </a:endParaRPr>
          </a:p>
          <a:p>
            <a:pPr marL="0" indent="0" algn="ctr">
              <a:buNone/>
            </a:pPr>
            <a:r>
              <a:rPr lang="en-US" dirty="0">
                <a:cs typeface="Arial"/>
                <a:hlinkClick r:id="rId3"/>
              </a:rPr>
              <a:t>ADC 1244B Component System List- Excel Chart</a:t>
            </a:r>
            <a:endParaRPr lang="en-US" dirty="0">
              <a:cs typeface="Arial"/>
            </a:endParaRPr>
          </a:p>
          <a:p>
            <a:endParaRPr lang="en-US" dirty="0">
              <a:cs typeface="Arial"/>
            </a:endParaRPr>
          </a:p>
          <a:p>
            <a:endParaRPr lang="en-US" dirty="0"/>
          </a:p>
        </p:txBody>
      </p:sp>
      <p:sp>
        <p:nvSpPr>
          <p:cNvPr id="3" name="Slide Number Placeholder 2">
            <a:extLst>
              <a:ext uri="{FF2B5EF4-FFF2-40B4-BE49-F238E27FC236}">
                <a16:creationId xmlns:a16="http://schemas.microsoft.com/office/drawing/2014/main" id="{386C15F8-BE59-ABED-42D6-4B95361E279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41205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pc="-5">
                <a:cs typeface="Arial"/>
              </a:rPr>
              <a:t>DEDSO Overview</a:t>
            </a:r>
            <a:endParaRPr lang="en-US"/>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3A5B3BA-502A-00A0-5885-3F1C73A4FCF9}"/>
              </a:ext>
            </a:extLst>
          </p:cNvPr>
          <p:cNvSpPr txBox="1"/>
          <p:nvPr/>
        </p:nvSpPr>
        <p:spPr>
          <a:xfrm>
            <a:off x="216815" y="1480951"/>
            <a:ext cx="4364612" cy="497059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03864"/>
                </a:solidFill>
                <a:effectLst/>
                <a:uLnTx/>
                <a:uFillTx/>
                <a:latin typeface="Arial" panose="020B0604020202020204"/>
                <a:ea typeface="+mn-ea"/>
                <a:cs typeface="Arial" panose="020B0604020202020204" pitchFamily="34" charset="0"/>
              </a:rPr>
              <a:t>MISSION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The Defense Enterprise Data Standards Office (DEDSO) develops, publishes, and maintains interoperable data standards for logistics business systems to facilitate auditability and support the reform initiatives of the Department of Defense and Trading Partners</a:t>
            </a:r>
            <a:r>
              <a:rPr kumimoji="0" lang="en-US" sz="18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03864"/>
                </a:solidFill>
                <a:effectLst/>
                <a:uLnTx/>
                <a:uFillTx/>
                <a:latin typeface="Arial" panose="020B0604020202020204"/>
                <a:ea typeface="+mn-ea"/>
                <a:cs typeface="Arial" panose="020B0604020202020204" pitchFamily="34" charset="0"/>
              </a:rPr>
              <a:t>VISION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a:ea typeface="+mn-ea"/>
                <a:cs typeface="+mn-cs"/>
              </a:rPr>
              <a:t>To deliver processes and quality data standards that exemplify Accuracy, Conformity, Consistency, and Integrity to our Logistics Community.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5BB63D90-4F96-35AA-BA0B-74C0C1F49B25}"/>
              </a:ext>
            </a:extLst>
          </p:cNvPr>
          <p:cNvPicPr>
            <a:picLocks noChangeAspect="1"/>
          </p:cNvPicPr>
          <p:nvPr/>
        </p:nvPicPr>
        <p:blipFill>
          <a:blip r:embed="rId3"/>
          <a:stretch>
            <a:fillRect/>
          </a:stretch>
        </p:blipFill>
        <p:spPr>
          <a:xfrm>
            <a:off x="4572000" y="1480951"/>
            <a:ext cx="4489244" cy="4060125"/>
          </a:xfrm>
          <a:prstGeom prst="rect">
            <a:avLst/>
          </a:prstGeom>
        </p:spPr>
      </p:pic>
      <p:pic>
        <p:nvPicPr>
          <p:cNvPr id="7" name="Picture 6">
            <a:extLst>
              <a:ext uri="{FF2B5EF4-FFF2-40B4-BE49-F238E27FC236}">
                <a16:creationId xmlns:a16="http://schemas.microsoft.com/office/drawing/2014/main" id="{EC051876-0B3D-551E-3E12-1835E4207F5C}"/>
              </a:ext>
            </a:extLst>
          </p:cNvPr>
          <p:cNvPicPr>
            <a:picLocks noChangeAspect="1"/>
          </p:cNvPicPr>
          <p:nvPr/>
        </p:nvPicPr>
        <p:blipFill>
          <a:blip r:embed="rId4"/>
          <a:stretch>
            <a:fillRect/>
          </a:stretch>
        </p:blipFill>
        <p:spPr>
          <a:xfrm>
            <a:off x="7050550" y="1781669"/>
            <a:ext cx="2075719" cy="478409"/>
          </a:xfrm>
          <a:prstGeom prst="rect">
            <a:avLst/>
          </a:prstGeom>
        </p:spPr>
      </p:pic>
    </p:spTree>
    <p:extLst>
      <p:ext uri="{BB962C8B-B14F-4D97-AF65-F5344CB8AC3E}">
        <p14:creationId xmlns:p14="http://schemas.microsoft.com/office/powerpoint/2010/main" val="1389676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8B0E-EB95-DD38-B925-33AEF7DB2695}"/>
              </a:ext>
            </a:extLst>
          </p:cNvPr>
          <p:cNvSpPr>
            <a:spLocks noGrp="1"/>
          </p:cNvSpPr>
          <p:nvPr>
            <p:ph type="title"/>
          </p:nvPr>
        </p:nvSpPr>
        <p:spPr>
          <a:xfrm>
            <a:off x="3118104" y="158744"/>
            <a:ext cx="5866408" cy="822960"/>
          </a:xfrm>
        </p:spPr>
        <p:txBody>
          <a:bodyPr>
            <a:normAutofit fontScale="90000"/>
          </a:bodyPr>
          <a:lstStyle/>
          <a:p>
            <a:r>
              <a:rPr lang="en-US" dirty="0"/>
              <a:t>Agenda </a:t>
            </a:r>
            <a:br>
              <a:rPr lang="en-US" dirty="0"/>
            </a:br>
            <a:r>
              <a:rPr lang="en-US" dirty="0"/>
              <a:t>Supply DLMS Summit </a:t>
            </a:r>
            <a:br>
              <a:rPr lang="en-US" dirty="0"/>
            </a:br>
            <a:endParaRPr lang="en-US" b="0" dirty="0"/>
          </a:p>
        </p:txBody>
      </p:sp>
      <p:graphicFrame>
        <p:nvGraphicFramePr>
          <p:cNvPr id="6" name="Content Placeholder 5">
            <a:extLst>
              <a:ext uri="{FF2B5EF4-FFF2-40B4-BE49-F238E27FC236}">
                <a16:creationId xmlns:a16="http://schemas.microsoft.com/office/drawing/2014/main" id="{97B28572-A26B-60FD-3D24-79DBBEEF50CD}"/>
              </a:ext>
            </a:extLst>
          </p:cNvPr>
          <p:cNvGraphicFramePr>
            <a:graphicFrameLocks noGrp="1"/>
          </p:cNvGraphicFramePr>
          <p:nvPr>
            <p:ph idx="1"/>
            <p:extLst>
              <p:ext uri="{D42A27DB-BD31-4B8C-83A1-F6EECF244321}">
                <p14:modId xmlns:p14="http://schemas.microsoft.com/office/powerpoint/2010/main" val="1062563836"/>
              </p:ext>
            </p:extLst>
          </p:nvPr>
        </p:nvGraphicFramePr>
        <p:xfrm>
          <a:off x="48985" y="1231784"/>
          <a:ext cx="8924054" cy="3990708"/>
        </p:xfrm>
        <a:graphic>
          <a:graphicData uri="http://schemas.openxmlformats.org/drawingml/2006/table">
            <a:tbl>
              <a:tblPr firstRow="1" bandRow="1">
                <a:tableStyleId>{FABFCF23-3B69-468F-B69F-88F6DE6A72F2}</a:tableStyleId>
              </a:tblPr>
              <a:tblGrid>
                <a:gridCol w="1118997">
                  <a:extLst>
                    <a:ext uri="{9D8B030D-6E8A-4147-A177-3AD203B41FA5}">
                      <a16:colId xmlns:a16="http://schemas.microsoft.com/office/drawing/2014/main" val="539148904"/>
                    </a:ext>
                  </a:extLst>
                </a:gridCol>
                <a:gridCol w="7805057">
                  <a:extLst>
                    <a:ext uri="{9D8B030D-6E8A-4147-A177-3AD203B41FA5}">
                      <a16:colId xmlns:a16="http://schemas.microsoft.com/office/drawing/2014/main" val="344296136"/>
                    </a:ext>
                  </a:extLst>
                </a:gridCol>
              </a:tblGrid>
              <a:tr h="320021">
                <a:tc>
                  <a:txBody>
                    <a:bodyPr/>
                    <a:lstStyle/>
                    <a:p>
                      <a:pPr algn="ctr">
                        <a:lnSpc>
                          <a:spcPct val="100000"/>
                        </a:lnSpc>
                        <a:spcBef>
                          <a:spcPts val="0"/>
                        </a:spcBef>
                      </a:pPr>
                      <a:r>
                        <a:rPr lang="en-US" sz="1600" kern="1200" dirty="0">
                          <a:solidFill>
                            <a:schemeClr val="bg1"/>
                          </a:solidFill>
                        </a:rPr>
                        <a:t> Timeline</a:t>
                      </a:r>
                      <a:endParaRPr lang="en-US" sz="1600" kern="1200" dirty="0">
                        <a:solidFill>
                          <a:schemeClr val="bg1"/>
                        </a:solidFill>
                        <a:latin typeface="+mj-lt"/>
                        <a:ea typeface="+mn-ea"/>
                        <a:cs typeface="+mn-cs"/>
                      </a:endParaRPr>
                    </a:p>
                  </a:txBody>
                  <a:tcPr/>
                </a:tc>
                <a:tc>
                  <a:txBody>
                    <a:bodyPr/>
                    <a:lstStyle/>
                    <a:p>
                      <a:pPr marL="0" marR="0" algn="ctr">
                        <a:lnSpc>
                          <a:spcPct val="100000"/>
                        </a:lnSpc>
                        <a:spcBef>
                          <a:spcPts val="0"/>
                        </a:spcBef>
                        <a:spcAft>
                          <a:spcPts val="600"/>
                        </a:spcAft>
                      </a:pPr>
                      <a:r>
                        <a:rPr lang="en-US" sz="1600" kern="1200" dirty="0">
                          <a:solidFill>
                            <a:schemeClr val="bg1"/>
                          </a:solidFill>
                        </a:rPr>
                        <a:t>Agenda Item &amp; Speaker</a:t>
                      </a:r>
                      <a:endParaRPr lang="en-US" sz="1600" kern="1200" dirty="0">
                        <a:solidFill>
                          <a:schemeClr val="bg1"/>
                        </a:solidFill>
                        <a:latin typeface="+mj-lt"/>
                        <a:ea typeface="+mn-ea"/>
                        <a:cs typeface="+mn-cs"/>
                      </a:endParaRPr>
                    </a:p>
                  </a:txBody>
                  <a:tcPr/>
                </a:tc>
                <a:extLst>
                  <a:ext uri="{0D108BD9-81ED-4DB2-BD59-A6C34878D82A}">
                    <a16:rowId xmlns:a16="http://schemas.microsoft.com/office/drawing/2014/main" val="4243708978"/>
                  </a:ext>
                </a:extLst>
              </a:tr>
              <a:tr h="513919">
                <a:tc>
                  <a:txBody>
                    <a:bodyPr/>
                    <a:lstStyle/>
                    <a:p>
                      <a:pPr marL="0" marR="0" lvl="0" indent="0" algn="l" rtl="0" eaLnBrk="1" fontAlgn="auto" latinLnBrk="0" hangingPunct="1">
                        <a:lnSpc>
                          <a:spcPct val="100000"/>
                        </a:lnSpc>
                        <a:spcBef>
                          <a:spcPts val="0"/>
                        </a:spcBef>
                        <a:spcAft>
                          <a:spcPts val="0"/>
                        </a:spcAft>
                        <a:buClrTx/>
                        <a:buSzTx/>
                        <a:buFontTx/>
                        <a:buNone/>
                      </a:pPr>
                      <a:r>
                        <a:rPr lang="en-US" sz="1200" kern="1200" dirty="0">
                          <a:solidFill>
                            <a:schemeClr val="tx1"/>
                          </a:solidFill>
                        </a:rPr>
                        <a:t>0900-0910</a:t>
                      </a:r>
                    </a:p>
                  </a:txBody>
                  <a:tcPr/>
                </a:tc>
                <a:tc>
                  <a:txBody>
                    <a:bodyPr/>
                    <a:lstStyle/>
                    <a:p>
                      <a:pPr marL="0" marR="0">
                        <a:lnSpc>
                          <a:spcPct val="100000"/>
                        </a:lnSpc>
                        <a:spcBef>
                          <a:spcPts val="0"/>
                        </a:spcBef>
                        <a:spcAft>
                          <a:spcPts val="600"/>
                        </a:spcAft>
                      </a:pPr>
                      <a:r>
                        <a:rPr lang="en-US" sz="1200" b="1" kern="1200" dirty="0">
                          <a:solidFill>
                            <a:schemeClr val="tx1"/>
                          </a:solidFill>
                        </a:rPr>
                        <a:t>Welcome, Admin, &amp; Team Introductions</a:t>
                      </a:r>
                    </a:p>
                    <a:p>
                      <a:pPr marL="0" marR="0">
                        <a:lnSpc>
                          <a:spcPct val="100000"/>
                        </a:lnSpc>
                        <a:spcBef>
                          <a:spcPts val="0"/>
                        </a:spcBef>
                        <a:spcAft>
                          <a:spcPts val="600"/>
                        </a:spcAft>
                      </a:pPr>
                      <a:r>
                        <a:rPr lang="en-US" sz="1200" kern="1200" noProof="0" dirty="0">
                          <a:solidFill>
                            <a:schemeClr val="tx1"/>
                          </a:solidFill>
                        </a:rPr>
                        <a:t>Dr. Gail Fuller, Supply Administrator, DEDSO</a:t>
                      </a:r>
                    </a:p>
                    <a:p>
                      <a:pPr marL="0" marR="0" lvl="0">
                        <a:lnSpc>
                          <a:spcPct val="100000"/>
                        </a:lnSpc>
                        <a:spcBef>
                          <a:spcPts val="0"/>
                        </a:spcBef>
                        <a:spcAft>
                          <a:spcPts val="0"/>
                        </a:spcAft>
                      </a:pPr>
                      <a:endParaRPr lang="en-US" sz="1200" b="1" kern="1200" dirty="0">
                        <a:solidFill>
                          <a:schemeClr val="tx1"/>
                        </a:solidFill>
                        <a:latin typeface="+mj-lt"/>
                        <a:ea typeface="+mn-ea"/>
                        <a:cs typeface="+mn-cs"/>
                      </a:endParaRPr>
                    </a:p>
                  </a:txBody>
                  <a:tcPr/>
                </a:tc>
                <a:extLst>
                  <a:ext uri="{0D108BD9-81ED-4DB2-BD59-A6C34878D82A}">
                    <a16:rowId xmlns:a16="http://schemas.microsoft.com/office/drawing/2014/main" val="1468911108"/>
                  </a:ext>
                </a:extLst>
              </a:tr>
              <a:tr h="384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0910-0925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ADC 1244B Implementation Strategy Updates  </a:t>
                      </a:r>
                      <a:r>
                        <a:rPr lang="en-US" sz="1200" b="0" kern="1200" dirty="0">
                          <a:solidFill>
                            <a:schemeClr val="tx1"/>
                          </a:solidFill>
                          <a:latin typeface="+mn-lt"/>
                          <a:ea typeface="+mn-ea"/>
                          <a:cs typeface="+mn-cs"/>
                        </a:rPr>
                        <a:t> Christine Varner, Defense Logistics Agency (DLA</a:t>
                      </a:r>
                      <a:r>
                        <a:rPr lang="en-US" sz="1200" b="1" kern="1200" dirty="0">
                          <a:solidFill>
                            <a:schemeClr val="tx1"/>
                          </a:solidFill>
                          <a:latin typeface="+mn-lt"/>
                          <a:ea typeface="+mn-ea"/>
                          <a:cs typeface="+mn-cs"/>
                        </a:rPr>
                        <a:t>)</a:t>
                      </a:r>
                    </a:p>
                  </a:txBody>
                  <a:tcPr/>
                </a:tc>
                <a:extLst>
                  <a:ext uri="{0D108BD9-81ED-4DB2-BD59-A6C34878D82A}">
                    <a16:rowId xmlns:a16="http://schemas.microsoft.com/office/drawing/2014/main" val="3562201831"/>
                  </a:ext>
                </a:extLst>
              </a:tr>
              <a:tr h="310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0925-0940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ADC 1244B Implementation Strategy Updates   </a:t>
                      </a:r>
                      <a:r>
                        <a:rPr lang="en-US" sz="1200" b="0" kern="1200" dirty="0">
                          <a:solidFill>
                            <a:schemeClr val="tx1"/>
                          </a:solidFill>
                          <a:latin typeface="+mn-lt"/>
                          <a:ea typeface="+mn-ea"/>
                          <a:cs typeface="+mn-cs"/>
                        </a:rPr>
                        <a:t>Oliver Pryor, Army</a:t>
                      </a:r>
                    </a:p>
                  </a:txBody>
                  <a:tcPr/>
                </a:tc>
                <a:extLst>
                  <a:ext uri="{0D108BD9-81ED-4DB2-BD59-A6C34878D82A}">
                    <a16:rowId xmlns:a16="http://schemas.microsoft.com/office/drawing/2014/main" val="575438419"/>
                  </a:ext>
                </a:extLst>
              </a:tr>
              <a:tr h="358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0940-0955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mn-cs"/>
                        </a:rPr>
                        <a:t>ADC 1244B Implementation Strategy Updates   </a:t>
                      </a:r>
                      <a:r>
                        <a:rPr lang="en-US" sz="1200" b="0" kern="1200" dirty="0">
                          <a:solidFill>
                            <a:schemeClr val="tx1"/>
                          </a:solidFill>
                          <a:latin typeface="+mn-lt"/>
                          <a:ea typeface="+mn-ea"/>
                          <a:cs typeface="+mn-cs"/>
                        </a:rPr>
                        <a:t>Angie Hagemeier, MSADA</a:t>
                      </a:r>
                      <a:endParaRPr lang="en-US" sz="1200" b="0" kern="1200" dirty="0">
                        <a:solidFill>
                          <a:schemeClr val="tx1"/>
                        </a:solidFill>
                        <a:latin typeface="+mj-lt"/>
                        <a:ea typeface="+mn-ea"/>
                        <a:cs typeface="+mn-cs"/>
                      </a:endParaRPr>
                    </a:p>
                  </a:txBody>
                  <a:tcPr/>
                </a:tc>
                <a:extLst>
                  <a:ext uri="{0D108BD9-81ED-4DB2-BD59-A6C34878D82A}">
                    <a16:rowId xmlns:a16="http://schemas.microsoft.com/office/drawing/2014/main" val="126381021"/>
                  </a:ext>
                </a:extLst>
              </a:tr>
              <a:tr h="511962">
                <a:tc>
                  <a:txBody>
                    <a:bodyPr/>
                    <a:lstStyle/>
                    <a:p>
                      <a:pPr>
                        <a:lnSpc>
                          <a:spcPct val="100000"/>
                        </a:lnSpc>
                        <a:spcBef>
                          <a:spcPts val="0"/>
                        </a:spcBef>
                      </a:pPr>
                      <a:r>
                        <a:rPr lang="en-US" sz="1200" kern="1200" dirty="0">
                          <a:solidFill>
                            <a:schemeClr val="tx1"/>
                          </a:solidFill>
                          <a:latin typeface="+mj-lt"/>
                          <a:ea typeface="+mn-ea"/>
                          <a:cs typeface="+mn-cs"/>
                        </a:rPr>
                        <a:t>0955-1010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ADC 1244B Implementation Strategy Updates   </a:t>
                      </a:r>
                      <a:r>
                        <a:rPr lang="en-US" sz="1200" b="0" kern="1200" dirty="0">
                          <a:solidFill>
                            <a:schemeClr val="tx1"/>
                          </a:solidFill>
                          <a:latin typeface="+mn-lt"/>
                          <a:ea typeface="+mn-ea"/>
                          <a:cs typeface="+mn-cs"/>
                        </a:rPr>
                        <a:t>William Wenzel, </a:t>
                      </a:r>
                      <a:r>
                        <a:rPr lang="en-US" sz="1200" b="0" kern="1200" dirty="0">
                          <a:solidFill>
                            <a:schemeClr val="dk1"/>
                          </a:solidFill>
                          <a:effectLst/>
                          <a:latin typeface="+mn-lt"/>
                          <a:ea typeface="+mn-ea"/>
                          <a:cs typeface="+mn-cs"/>
                        </a:rPr>
                        <a:t> Air Force</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3674750033"/>
                  </a:ext>
                </a:extLst>
              </a:tr>
              <a:tr h="436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1010-1025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mn-cs"/>
                        </a:rPr>
                        <a:t>ADC 1244B Implementation Strategy Updates  </a:t>
                      </a:r>
                      <a:r>
                        <a:rPr lang="en-US" sz="1200" b="0" kern="1200" dirty="0">
                          <a:solidFill>
                            <a:schemeClr val="tx1"/>
                          </a:solidFill>
                          <a:latin typeface="+mj-lt"/>
                          <a:ea typeface="+mn-ea"/>
                          <a:cs typeface="+mn-cs"/>
                        </a:rPr>
                        <a:t> Kevin Austin, Marine Corps</a:t>
                      </a:r>
                      <a:endParaRPr lang="en-US" sz="1200" b="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j-lt"/>
                        <a:ea typeface="+mn-ea"/>
                        <a:cs typeface="+mn-cs"/>
                      </a:endParaRPr>
                    </a:p>
                  </a:txBody>
                  <a:tcPr/>
                </a:tc>
                <a:extLst>
                  <a:ext uri="{0D108BD9-81ED-4DB2-BD59-A6C34878D82A}">
                    <a16:rowId xmlns:a16="http://schemas.microsoft.com/office/drawing/2014/main" val="359455323"/>
                  </a:ext>
                </a:extLst>
              </a:tr>
              <a:tr h="436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1025-1040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mn-ea"/>
                          <a:cs typeface="Arial"/>
                        </a:rPr>
                        <a:t>PDCs/</a:t>
                      </a:r>
                      <a:r>
                        <a:rPr lang="en-US" sz="1200" b="1" dirty="0">
                          <a:solidFill>
                            <a:schemeClr val="tx1"/>
                          </a:solidFill>
                          <a:cs typeface="Arial"/>
                        </a:rPr>
                        <a:t>ADCs in the Pipeline Updates  </a:t>
                      </a:r>
                      <a:r>
                        <a:rPr lang="en-US" sz="1200" b="0" dirty="0">
                          <a:solidFill>
                            <a:schemeClr val="tx1"/>
                          </a:solidFill>
                          <a:cs typeface="Arial"/>
                        </a:rPr>
                        <a:t> Wesley Best, </a:t>
                      </a:r>
                      <a:r>
                        <a:rPr lang="en-US" sz="1200" kern="1200" noProof="0" dirty="0">
                          <a:solidFill>
                            <a:schemeClr val="tx1"/>
                          </a:solidFill>
                        </a:rPr>
                        <a:t>Supply Administrator, DEDSO</a:t>
                      </a:r>
                      <a:endParaRPr lang="en-US" sz="1200" b="0" kern="1200" dirty="0">
                        <a:solidFill>
                          <a:schemeClr val="tx1"/>
                        </a:solidFill>
                        <a:latin typeface="+mn-lt"/>
                        <a:ea typeface="+mn-ea"/>
                        <a:cs typeface="+mn-cs"/>
                      </a:endParaRPr>
                    </a:p>
                  </a:txBody>
                  <a:tcPr/>
                </a:tc>
                <a:extLst>
                  <a:ext uri="{0D108BD9-81ED-4DB2-BD59-A6C34878D82A}">
                    <a16:rowId xmlns:a16="http://schemas.microsoft.com/office/drawing/2014/main" val="3474937303"/>
                  </a:ext>
                </a:extLst>
              </a:tr>
              <a:tr h="404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1040-1100</a:t>
                      </a:r>
                      <a:endParaRPr lang="en-US" sz="12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j-lt"/>
                          <a:ea typeface="+mn-ea"/>
                          <a:cs typeface="+mn-cs"/>
                        </a:rPr>
                        <a:t>Closing comments/ Action Items   </a:t>
                      </a:r>
                      <a:r>
                        <a:rPr lang="en-US" sz="1200" b="0" kern="1200" dirty="0">
                          <a:solidFill>
                            <a:schemeClr val="tx1"/>
                          </a:solidFill>
                          <a:latin typeface="+mj-lt"/>
                          <a:ea typeface="+mn-ea"/>
                          <a:cs typeface="+mn-cs"/>
                        </a:rPr>
                        <a:t>Dr. Gail Fuller, </a:t>
                      </a:r>
                      <a:r>
                        <a:rPr lang="en-US" sz="1200" kern="1200" noProof="0" dirty="0">
                          <a:solidFill>
                            <a:schemeClr val="tx1"/>
                          </a:solidFill>
                        </a:rPr>
                        <a:t>Supply Administrator, DEDSO</a:t>
                      </a:r>
                      <a:r>
                        <a:rPr lang="en-US" sz="1200" b="0" kern="1200" dirty="0">
                          <a:solidFill>
                            <a:schemeClr val="tx1"/>
                          </a:solidFill>
                          <a:latin typeface="+mj-lt"/>
                          <a:ea typeface="+mn-ea"/>
                          <a:cs typeface="+mn-cs"/>
                        </a:rPr>
                        <a:t> </a:t>
                      </a:r>
                    </a:p>
                  </a:txBody>
                  <a:tcPr/>
                </a:tc>
                <a:extLst>
                  <a:ext uri="{0D108BD9-81ED-4DB2-BD59-A6C34878D82A}">
                    <a16:rowId xmlns:a16="http://schemas.microsoft.com/office/drawing/2014/main" val="568869043"/>
                  </a:ext>
                </a:extLst>
              </a:tr>
            </a:tbl>
          </a:graphicData>
        </a:graphic>
      </p:graphicFrame>
      <p:sp>
        <p:nvSpPr>
          <p:cNvPr id="4" name="Slide Number Placeholder 3">
            <a:extLst>
              <a:ext uri="{FF2B5EF4-FFF2-40B4-BE49-F238E27FC236}">
                <a16:creationId xmlns:a16="http://schemas.microsoft.com/office/drawing/2014/main" id="{EB26E0CC-4EE4-B0DC-7A17-128C2F3295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0359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1226489"/>
          </a:xfrm>
        </p:spPr>
        <p:txBody>
          <a:bodyPr>
            <a:normAutofit/>
          </a:bodyPr>
          <a:lstStyle/>
          <a:p>
            <a:r>
              <a:rPr lang="en-US" dirty="0">
                <a:solidFill>
                  <a:srgbClr val="002060"/>
                </a:solidFill>
              </a:rPr>
              <a:t>ADC 1244B Strategy Updates- DLA</a:t>
            </a:r>
          </a:p>
        </p:txBody>
      </p:sp>
      <p:sp>
        <p:nvSpPr>
          <p:cNvPr id="5" name="Subtitle 2">
            <a:extLst>
              <a:ext uri="{FF2B5EF4-FFF2-40B4-BE49-F238E27FC236}">
                <a16:creationId xmlns:a16="http://schemas.microsoft.com/office/drawing/2014/main" id="{D7BF173C-8F13-47C2-9F84-D7DB6987F226}"/>
              </a:ext>
            </a:extLst>
          </p:cNvPr>
          <p:cNvSpPr>
            <a:spLocks noGrp="1"/>
          </p:cNvSpPr>
          <p:nvPr>
            <p:ph type="subTitle" idx="1"/>
          </p:nvPr>
        </p:nvSpPr>
        <p:spPr>
          <a:xfrm>
            <a:off x="182880" y="4655490"/>
            <a:ext cx="4114800" cy="1635582"/>
          </a:xfrm>
        </p:spPr>
        <p:txBody>
          <a:bodyPr>
            <a:normAutofit/>
          </a:bodyPr>
          <a:lstStyle/>
          <a:p>
            <a:r>
              <a:rPr lang="en-US" sz="1600" dirty="0">
                <a:solidFill>
                  <a:srgbClr val="002060"/>
                </a:solidFill>
              </a:rPr>
              <a:t> Christine Varner</a:t>
            </a:r>
          </a:p>
          <a:p>
            <a:r>
              <a:rPr lang="en-US" sz="1600" dirty="0">
                <a:solidFill>
                  <a:srgbClr val="002060"/>
                </a:solidFill>
              </a:rPr>
              <a:t>Asset Manager</a:t>
            </a:r>
            <a:r>
              <a:rPr lang="en-US" sz="1600" dirty="0"/>
              <a:t>, </a:t>
            </a:r>
          </a:p>
          <a:p>
            <a:r>
              <a:rPr lang="en-US" sz="1600" dirty="0">
                <a:solidFill>
                  <a:srgbClr val="002060"/>
                </a:solidFill>
              </a:rPr>
              <a:t>DLA J345</a:t>
            </a:r>
            <a:endParaRPr lang="en-US" sz="1600" dirty="0"/>
          </a:p>
          <a:p>
            <a:endParaRPr lang="en-US" sz="1600" dirty="0">
              <a:solidFill>
                <a:srgbClr val="002060"/>
              </a:solidFill>
            </a:endParaRPr>
          </a:p>
          <a:p>
            <a:endParaRPr lang="en-US" sz="1600" dirty="0">
              <a:solidFill>
                <a:srgbClr val="002060"/>
              </a:solidFill>
            </a:endParaRPr>
          </a:p>
        </p:txBody>
      </p:sp>
    </p:spTree>
    <p:extLst>
      <p:ext uri="{BB962C8B-B14F-4D97-AF65-F5344CB8AC3E}">
        <p14:creationId xmlns:p14="http://schemas.microsoft.com/office/powerpoint/2010/main" val="351800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939695" y="871796"/>
            <a:ext cx="5594247"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DLA Small Arms Team											</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2584892-8082-75A4-7A40-51F6058B9C92}"/>
              </a:ext>
            </a:extLst>
          </p:cNvPr>
          <p:cNvSpPr txBox="1"/>
          <p:nvPr/>
        </p:nvSpPr>
        <p:spPr>
          <a:xfrm>
            <a:off x="3988110" y="818534"/>
            <a:ext cx="4584905" cy="30008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 July 2024</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65E6641-5111-0CA0-3EC0-400C81253B0F}"/>
              </a:ext>
            </a:extLst>
          </p:cNvPr>
          <p:cNvSpPr txBox="1"/>
          <p:nvPr/>
        </p:nvSpPr>
        <p:spPr>
          <a:xfrm>
            <a:off x="207954" y="1607484"/>
            <a:ext cx="4662702" cy="23775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To ensure all SASP requirements and processes (receipt, storage and issues)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are functioning properly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RFC DOF-C22-0087 has changed to PRJ0018845 and has been submitted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SASP for Disposition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WMS/1244B Implementation Go Live scheduled to begin at DD Anniston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tentatively rescheduled </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on 22 Jul 24</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- 527R is currently being used for serialized assets for the UIT program; DLA has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functionality related to 856S and 856R for serialized assets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49C1B22-1463-F35B-4829-8B7E776CB17F}"/>
              </a:ext>
            </a:extLst>
          </p:cNvPr>
          <p:cNvSpPr txBox="1"/>
          <p:nvPr/>
        </p:nvSpPr>
        <p:spPr>
          <a:xfrm>
            <a:off x="207955" y="4212914"/>
            <a:ext cx="4605554" cy="201978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Designate DAAS as the API (Gateway) that directly communicates between WMS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LLASIE (rather than using WMS as the direct API to communicate w/LLASIE)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Challenges with implementing sooner than DoD: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471488" marR="0" lvl="1"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Gulim" panose="020B0600000101010101" pitchFamily="34" charset="-127"/>
                <a:cs typeface="Arial" panose="020B0604020202020204" pitchFamily="34" charset="0"/>
              </a:rPr>
              <a:t>S/Ns not in compliance with DoD guidance (no special characters other       than commas and forward slash allowed) – trying to address this issue        prior to Go Live @ Anniston</a:t>
            </a:r>
          </a:p>
          <a:p>
            <a:pPr marL="471488" marR="0" lvl="1"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Gulim" panose="020B0600000101010101" pitchFamily="34" charset="-127"/>
                <a:cs typeface="Arial" panose="020B0604020202020204" pitchFamily="34" charset="0"/>
              </a:rPr>
              <a:t>Limited TRAC during the transition period</a:t>
            </a:r>
          </a:p>
          <a:p>
            <a:pPr marL="471488" marR="0" lvl="1"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Gulim" panose="020B0600000101010101" pitchFamily="34" charset="-127"/>
                <a:cs typeface="Arial" panose="020B0604020202020204" pitchFamily="34" charset="0"/>
              </a:rPr>
              <a:t>DLMS 856S qualifiers not available in WMS (SCP and A13)</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25" b="0" i="0" u="none" strike="noStrike" kern="1200" cap="none" spc="0" normalizeH="0" baseline="0" noProof="0" dirty="0">
              <a:ln>
                <a:noFill/>
              </a:ln>
              <a:solidFill>
                <a:prstClr val="black"/>
              </a:solidFill>
              <a:effectLst/>
              <a:uLnTx/>
              <a:uFillTx/>
              <a:latin typeface="Calibri" panose="020F0502020204030204" pitchFamily="34" charset="0"/>
              <a:ea typeface="Gulim" panose="020B0600000101010101" pitchFamily="34" charset="-127"/>
              <a:cs typeface="+mn-cs"/>
            </a:endParaRPr>
          </a:p>
          <a:p>
            <a:pPr marL="128588" marR="0" lvl="0" indent="-1285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128588" marR="0" lvl="0" indent="-128588" algn="l" defTabSz="457200" rtl="0" eaLnBrk="1" fontAlgn="auto" latinLnBrk="0" hangingPunct="1">
              <a:lnSpc>
                <a:spcPct val="100000"/>
              </a:lnSpc>
              <a:spcBef>
                <a:spcPts val="0"/>
              </a:spcBef>
              <a:spcAft>
                <a:spcPts val="0"/>
              </a:spcAft>
              <a:buClrTx/>
              <a:buSzTx/>
              <a:buFontTx/>
              <a:buChar char="-"/>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569B4A-4465-BDAC-469E-1C5A0ACBD9E6}"/>
              </a:ext>
            </a:extLst>
          </p:cNvPr>
          <p:cNvSpPr txBox="1"/>
          <p:nvPr/>
        </p:nvSpPr>
        <p:spPr>
          <a:xfrm>
            <a:off x="4813509" y="1676888"/>
            <a:ext cx="433049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Finalizing LLASIE requirements prior to WMS Go Live @ Anniston on 22 Jul 24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UAT Retesting began on 24 Jun 2024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89C9F2-7F97-067C-F1F5-980A34B305B7}"/>
              </a:ext>
            </a:extLst>
          </p:cNvPr>
          <p:cNvSpPr txBox="1"/>
          <p:nvPr/>
        </p:nvSpPr>
        <p:spPr>
          <a:xfrm>
            <a:off x="4699214" y="4362680"/>
            <a:ext cx="4662702"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How to ensure material transferred from DSS is properly accounted for in WMS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while being compliant with ADC 1244B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039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7EAA-E1BE-A09F-CBA4-7C601BF95E68}"/>
              </a:ext>
            </a:extLst>
          </p:cNvPr>
          <p:cNvSpPr>
            <a:spLocks noGrp="1"/>
          </p:cNvSpPr>
          <p:nvPr>
            <p:ph type="title"/>
          </p:nvPr>
        </p:nvSpPr>
        <p:spPr/>
        <p:txBody>
          <a:bodyPr/>
          <a:lstStyle/>
          <a:p>
            <a:r>
              <a:rPr lang="en-US" dirty="0">
                <a:solidFill>
                  <a:schemeClr val="tx1"/>
                </a:solidFill>
              </a:rPr>
              <a:t>Systems of Implementation Chart</a:t>
            </a:r>
          </a:p>
        </p:txBody>
      </p:sp>
      <p:sp>
        <p:nvSpPr>
          <p:cNvPr id="4" name="Slide Number Placeholder 3">
            <a:extLst>
              <a:ext uri="{FF2B5EF4-FFF2-40B4-BE49-F238E27FC236}">
                <a16:creationId xmlns:a16="http://schemas.microsoft.com/office/drawing/2014/main" id="{2A921DD6-203C-CD52-0E0F-DB341F3BEC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F70353F-5ECB-4B50-B3EA-C871EA4E3F32}"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Content Placeholder 8">
            <a:extLst>
              <a:ext uri="{FF2B5EF4-FFF2-40B4-BE49-F238E27FC236}">
                <a16:creationId xmlns:a16="http://schemas.microsoft.com/office/drawing/2014/main" id="{4381795D-FA8C-33D1-5407-4AE526663369}"/>
              </a:ext>
            </a:extLst>
          </p:cNvPr>
          <p:cNvGraphicFramePr>
            <a:graphicFrameLocks noGrp="1"/>
          </p:cNvGraphicFramePr>
          <p:nvPr>
            <p:ph idx="1"/>
            <p:extLst>
              <p:ext uri="{D42A27DB-BD31-4B8C-83A1-F6EECF244321}">
                <p14:modId xmlns:p14="http://schemas.microsoft.com/office/powerpoint/2010/main" val="4032485121"/>
              </p:ext>
            </p:extLst>
          </p:nvPr>
        </p:nvGraphicFramePr>
        <p:xfrm>
          <a:off x="1" y="1012368"/>
          <a:ext cx="9144001" cy="5479872"/>
        </p:xfrm>
        <a:graphic>
          <a:graphicData uri="http://schemas.openxmlformats.org/drawingml/2006/table">
            <a:tbl>
              <a:tblPr firstRow="1" bandRow="1">
                <a:tableStyleId>{5C22544A-7EE6-4342-B048-85BDC9FD1C3A}</a:tableStyleId>
              </a:tblPr>
              <a:tblGrid>
                <a:gridCol w="3184072">
                  <a:extLst>
                    <a:ext uri="{9D8B030D-6E8A-4147-A177-3AD203B41FA5}">
                      <a16:colId xmlns:a16="http://schemas.microsoft.com/office/drawing/2014/main" val="1744838369"/>
                    </a:ext>
                  </a:extLst>
                </a:gridCol>
                <a:gridCol w="1257299">
                  <a:extLst>
                    <a:ext uri="{9D8B030D-6E8A-4147-A177-3AD203B41FA5}">
                      <a16:colId xmlns:a16="http://schemas.microsoft.com/office/drawing/2014/main" val="2259065112"/>
                    </a:ext>
                  </a:extLst>
                </a:gridCol>
                <a:gridCol w="1053193">
                  <a:extLst>
                    <a:ext uri="{9D8B030D-6E8A-4147-A177-3AD203B41FA5}">
                      <a16:colId xmlns:a16="http://schemas.microsoft.com/office/drawing/2014/main" val="2129866351"/>
                    </a:ext>
                  </a:extLst>
                </a:gridCol>
                <a:gridCol w="857251">
                  <a:extLst>
                    <a:ext uri="{9D8B030D-6E8A-4147-A177-3AD203B41FA5}">
                      <a16:colId xmlns:a16="http://schemas.microsoft.com/office/drawing/2014/main" val="2016919141"/>
                    </a:ext>
                  </a:extLst>
                </a:gridCol>
                <a:gridCol w="767442">
                  <a:extLst>
                    <a:ext uri="{9D8B030D-6E8A-4147-A177-3AD203B41FA5}">
                      <a16:colId xmlns:a16="http://schemas.microsoft.com/office/drawing/2014/main" val="3146686312"/>
                    </a:ext>
                  </a:extLst>
                </a:gridCol>
                <a:gridCol w="2024744">
                  <a:extLst>
                    <a:ext uri="{9D8B030D-6E8A-4147-A177-3AD203B41FA5}">
                      <a16:colId xmlns:a16="http://schemas.microsoft.com/office/drawing/2014/main" val="1677447984"/>
                    </a:ext>
                  </a:extLst>
                </a:gridCol>
              </a:tblGrid>
              <a:tr h="1684356">
                <a:tc>
                  <a:txBody>
                    <a:bodyPr/>
                    <a:lstStyle/>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endParaRPr lang="en-US" sz="950" b="0" u="sng" dirty="0">
                        <a:solidFill>
                          <a:schemeClr val="tx1"/>
                        </a:solidFill>
                      </a:endParaRPr>
                    </a:p>
                    <a:p>
                      <a:pPr algn="ctr"/>
                      <a:r>
                        <a:rPr lang="en-US" sz="950" b="0" u="sng" dirty="0">
                          <a:solidFill>
                            <a:schemeClr val="tx1"/>
                          </a:solidFill>
                        </a:rPr>
                        <a:t>System Name and Function</a:t>
                      </a:r>
                    </a:p>
                  </a:txBody>
                  <a:tcPr/>
                </a:tc>
                <a:tc>
                  <a:txBody>
                    <a:bodyPr/>
                    <a:lstStyle/>
                    <a:p>
                      <a:r>
                        <a:rPr lang="en-US" sz="950" b="1" dirty="0">
                          <a:solidFill>
                            <a:schemeClr val="tx1"/>
                          </a:solidFill>
                        </a:rPr>
                        <a:t>Ready to Test Date: No later than Dec 2024</a:t>
                      </a:r>
                    </a:p>
                    <a:p>
                      <a:endParaRPr lang="en-US" sz="950" b="1" dirty="0">
                        <a:solidFill>
                          <a:schemeClr val="tx1"/>
                        </a:solidFill>
                      </a:endParaRPr>
                    </a:p>
                    <a:p>
                      <a:r>
                        <a:rPr lang="en-US" sz="950" b="1" dirty="0">
                          <a:solidFill>
                            <a:schemeClr val="tx1"/>
                          </a:solidFill>
                        </a:rPr>
                        <a:t>Will your system be ready by Test Date (Y or N).  If Yes, List intended date. </a:t>
                      </a:r>
                      <a:r>
                        <a:rPr lang="en-US" sz="950" b="0" dirty="0">
                          <a:solidFill>
                            <a:schemeClr val="tx1"/>
                          </a:solidFill>
                        </a:rPr>
                        <a:t>If No, See Column I.</a:t>
                      </a:r>
                    </a:p>
                  </a:txBody>
                  <a:tcPr/>
                </a:tc>
                <a:tc>
                  <a:txBody>
                    <a:bodyPr/>
                    <a:lstStyle/>
                    <a:p>
                      <a:r>
                        <a:rPr lang="en-US" sz="950" b="1" dirty="0">
                          <a:solidFill>
                            <a:schemeClr val="tx1"/>
                          </a:solidFill>
                        </a:rPr>
                        <a:t>Go Live Date: TBD 2025</a:t>
                      </a:r>
                    </a:p>
                    <a:p>
                      <a:endParaRPr lang="en-US" sz="950" b="1" dirty="0">
                        <a:solidFill>
                          <a:schemeClr val="tx1"/>
                        </a:solidFill>
                      </a:endParaRPr>
                    </a:p>
                    <a:p>
                      <a:r>
                        <a:rPr lang="en-US" sz="950" b="1" dirty="0">
                          <a:solidFill>
                            <a:schemeClr val="tx1"/>
                          </a:solidFill>
                        </a:rPr>
                        <a:t>Will your system be ready by Go Live Date (Y or N).  </a:t>
                      </a:r>
                      <a:r>
                        <a:rPr lang="en-US" sz="950" b="0" dirty="0">
                          <a:solidFill>
                            <a:schemeClr val="tx1"/>
                          </a:solidFill>
                        </a:rPr>
                        <a:t>If Yes, List intended date.  If No, See Column J.</a:t>
                      </a:r>
                    </a:p>
                  </a:txBody>
                  <a:tcPr/>
                </a:tc>
                <a:tc>
                  <a:txBody>
                    <a:bodyPr/>
                    <a:lstStyle/>
                    <a:p>
                      <a:r>
                        <a:rPr lang="en-US" sz="950" b="0" dirty="0">
                          <a:solidFill>
                            <a:schemeClr val="tx1"/>
                          </a:solidFill>
                        </a:rPr>
                        <a:t>If System will not be ready by Test date, List Reasons/Challenges Here</a:t>
                      </a:r>
                    </a:p>
                  </a:txBody>
                  <a:tcPr/>
                </a:tc>
                <a:tc>
                  <a:txBody>
                    <a:bodyPr/>
                    <a:lstStyle/>
                    <a:p>
                      <a:r>
                        <a:rPr lang="en-US" sz="950" b="0" dirty="0">
                          <a:solidFill>
                            <a:schemeClr val="tx1"/>
                          </a:solidFill>
                        </a:rPr>
                        <a:t>If System will not be ready by Test date, List Reasons/Challenges Here</a:t>
                      </a:r>
                    </a:p>
                  </a:txBody>
                  <a:tcPr/>
                </a:tc>
                <a:tc>
                  <a:txBody>
                    <a:bodyPr/>
                    <a:lstStyle/>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endParaRPr lang="en-US" sz="950" u="sng" dirty="0">
                        <a:solidFill>
                          <a:schemeClr val="tx1"/>
                        </a:solidFill>
                      </a:endParaRPr>
                    </a:p>
                    <a:p>
                      <a:pPr algn="ctr"/>
                      <a:r>
                        <a:rPr lang="en-US" sz="950" u="sng" dirty="0">
                          <a:solidFill>
                            <a:schemeClr val="tx1"/>
                          </a:solidFill>
                        </a:rPr>
                        <a:t>POC</a:t>
                      </a:r>
                    </a:p>
                  </a:txBody>
                  <a:tcPr/>
                </a:tc>
                <a:extLst>
                  <a:ext uri="{0D108BD9-81ED-4DB2-BD59-A6C34878D82A}">
                    <a16:rowId xmlns:a16="http://schemas.microsoft.com/office/drawing/2014/main" val="395427914"/>
                  </a:ext>
                </a:extLst>
              </a:tr>
              <a:tr h="3795516">
                <a:tc>
                  <a:txBody>
                    <a:bodyPr/>
                    <a:lstStyle/>
                    <a:p>
                      <a:r>
                        <a:rPr lang="en-US" sz="900" dirty="0"/>
                        <a:t>Warehouse Management System (WMS) is the primary Accountable Property System of Record (APSR) for custodianship and storage of items in a Defense Logistics Agency (DLA) maintained warehouse.  SAP Commercial Off-the-Shelf software running WMS modernizes the legacy Distribution Standard System (DSS) software DLA owns.  WMS runs "in the cloud" using Amazon Web Services (AWS) platform in lieu of the legacy 'on-prem' Defense Information Systems (DISA) server storage at both Mechanicsburg and Ogden DISA locations.  WMS is currently being built out to all DLA storage facilities (including Disposition Services, Recruit Training Center, Consolidation and De-Consolidation Points (CCP and TCSP) and Industrial Activity Retail locations.  This build is scheduled to be completed 3rd quarter of 2025.</a:t>
                      </a:r>
                    </a:p>
                    <a:p>
                      <a:endParaRPr lang="en-US" sz="900" dirty="0"/>
                    </a:p>
                    <a:p>
                      <a:r>
                        <a:rPr lang="en-US" sz="900" dirty="0"/>
                        <a:t>WMS handles primarily National Stock Number (NSN) materiel but will be changed to handle Material Control Number (MCN) materiel with the implementation of 1244B in the 04/15/2024 deployment to Anniston Distribution and Anniston Disposition Services field activities, including DEMIL and DS Anniston storage facilities, which store serialized and non-serialized materiel, including weapons.  NSN metadata is accessed for serialized materiel, including weapons, to assure 100% accuracy in reporting, storage, issuing, and tracking serialized materiel throughout the logistics chain of supply.</a:t>
                      </a:r>
                    </a:p>
                  </a:txBody>
                  <a:tcPr/>
                </a:tc>
                <a:tc>
                  <a:txBody>
                    <a:bodyPr/>
                    <a:lstStyle/>
                    <a:p>
                      <a:pPr algn="l" fontAlgn="t"/>
                      <a:r>
                        <a:rPr lang="en-US" sz="900" b="0" i="0" u="none" strike="noStrike" dirty="0">
                          <a:solidFill>
                            <a:srgbClr val="000000"/>
                          </a:solidFill>
                          <a:effectLst/>
                          <a:latin typeface="Calibri" panose="020F0502020204030204" pitchFamily="34" charset="0"/>
                        </a:rPr>
                        <a:t>*Retesting scheduled for week of 06/24/2024.                  WMS Go Live date at Anniston (DDAA),  tentatively scheduled for 07/22/2024.                   *UAT occurred from 29-31 May 2024 at New Cumberland, PA.                           *Delayed - New capability testing for the Distribution and Disposition Services Anniston releases begins 11/30/2023 and will conclude 12/31/2023 in preparation for a 01/16/2024 go-live date for Distribution Anniston and 01/22/2024 go-live dates for Disposition Services field activities in Anniston (DEMIL and DS).</a:t>
                      </a:r>
                    </a:p>
                  </a:txBody>
                  <a:tcPr marL="6350" marR="6350" marT="6350" marB="0"/>
                </a:tc>
                <a:tc>
                  <a:txBody>
                    <a:bodyPr/>
                    <a:lstStyle/>
                    <a:p>
                      <a:pPr algn="l" fontAlgn="t"/>
                      <a:r>
                        <a:rPr lang="en-US" sz="900" b="0" i="0" u="none" strike="noStrike" dirty="0">
                          <a:solidFill>
                            <a:srgbClr val="000000"/>
                          </a:solidFill>
                          <a:effectLst/>
                          <a:latin typeface="Calibri" panose="020F0502020204030204" pitchFamily="34" charset="0"/>
                        </a:rPr>
                        <a:t>WMS will go-live with ADC 1244B on/a 07/22/2024 to the Distribution Anniston storage facility.</a:t>
                      </a:r>
                    </a:p>
                  </a:txBody>
                  <a:tcPr marL="6350" marR="6350" marT="6350" marB="0"/>
                </a:tc>
                <a:tc>
                  <a:txBody>
                    <a:bodyPr/>
                    <a:lstStyle/>
                    <a:p>
                      <a:endParaRPr lang="en-US" dirty="0"/>
                    </a:p>
                  </a:txBody>
                  <a:tcPr/>
                </a:tc>
                <a:tc>
                  <a:txBody>
                    <a:bodyPr/>
                    <a:lstStyle/>
                    <a:p>
                      <a:endParaRPr lang="en-US" dirty="0"/>
                    </a:p>
                  </a:txBody>
                  <a:tcPr/>
                </a:tc>
                <a:tc>
                  <a:txBody>
                    <a:bodyPr/>
                    <a:lstStyle/>
                    <a:p>
                      <a:pPr algn="ctr" fontAlgn="ctr"/>
                      <a:r>
                        <a:rPr lang="en-US" sz="900" b="0" i="0" u="none" strike="noStrike" dirty="0">
                          <a:solidFill>
                            <a:srgbClr val="000000"/>
                          </a:solidFill>
                          <a:effectLst/>
                          <a:latin typeface="Calibri" panose="020F0502020204030204" pitchFamily="34" charset="0"/>
                        </a:rPr>
                        <a:t>Ms. Christine Varner, DLA J34</a:t>
                      </a:r>
                    </a:p>
                    <a:p>
                      <a:pPr algn="ctr" fontAlgn="ctr"/>
                      <a:r>
                        <a:rPr lang="en-US" sz="900" b="0" i="0" u="none" strike="noStrike" dirty="0">
                          <a:solidFill>
                            <a:srgbClr val="000000"/>
                          </a:solidFill>
                          <a:effectLst/>
                          <a:latin typeface="Calibri" panose="020F0502020204030204" pitchFamily="34" charset="0"/>
                          <a:hlinkClick r:id="rId2"/>
                        </a:rPr>
                        <a:t>christine.varner@dla.mil</a:t>
                      </a:r>
                      <a:endParaRPr lang="en-US" sz="900" b="0" i="0" u="none" strike="noStrike" dirty="0">
                        <a:solidFill>
                          <a:srgbClr val="000000"/>
                        </a:solidFill>
                        <a:effectLst/>
                        <a:latin typeface="Calibri" panose="020F0502020204030204" pitchFamily="34" charset="0"/>
                      </a:endParaRPr>
                    </a:p>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335604788"/>
                  </a:ext>
                </a:extLst>
              </a:tr>
            </a:tbl>
          </a:graphicData>
        </a:graphic>
      </p:graphicFrame>
    </p:spTree>
    <p:extLst>
      <p:ext uri="{BB962C8B-B14F-4D97-AF65-F5344CB8AC3E}">
        <p14:creationId xmlns:p14="http://schemas.microsoft.com/office/powerpoint/2010/main" val="84916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EF0AE2-33B2-44EB-B552-26AF69226B84}"/>
              </a:ext>
            </a:extLst>
          </p:cNvPr>
          <p:cNvSpPr>
            <a:spLocks noGrp="1"/>
          </p:cNvSpPr>
          <p:nvPr>
            <p:ph type="ctrTitle"/>
          </p:nvPr>
        </p:nvSpPr>
        <p:spPr>
          <a:xfrm>
            <a:off x="0" y="3429000"/>
            <a:ext cx="4455042" cy="2500162"/>
          </a:xfrm>
        </p:spPr>
        <p:txBody>
          <a:bodyPr>
            <a:normAutofit fontScale="90000"/>
          </a:bodyPr>
          <a:lstStyle/>
          <a:p>
            <a:r>
              <a:rPr lang="en-US" dirty="0">
                <a:solidFill>
                  <a:srgbClr val="002060"/>
                </a:solidFill>
              </a:rPr>
              <a:t>ADC 1244B Strategy Updates- Army</a:t>
            </a:r>
            <a:br>
              <a:rPr lang="en-US" dirty="0">
                <a:solidFill>
                  <a:srgbClr val="002060"/>
                </a:solidFill>
              </a:rPr>
            </a:br>
            <a:br>
              <a:rPr lang="en-US" sz="1800" dirty="0">
                <a:solidFill>
                  <a:srgbClr val="002060"/>
                </a:solidFill>
              </a:rPr>
            </a:br>
            <a:r>
              <a:rPr lang="en-US" sz="1800" b="0" dirty="0">
                <a:solidFill>
                  <a:srgbClr val="002060"/>
                </a:solidFill>
                <a:latin typeface="+mn-lt"/>
              </a:rPr>
              <a:t> Oliver Pryor</a:t>
            </a:r>
            <a:br>
              <a:rPr lang="en-US" sz="1800" b="0" dirty="0">
                <a:solidFill>
                  <a:srgbClr val="002060"/>
                </a:solidFill>
                <a:latin typeface="+mn-lt"/>
              </a:rPr>
            </a:br>
            <a:r>
              <a:rPr lang="en-US" sz="1800" b="0" dirty="0">
                <a:solidFill>
                  <a:srgbClr val="002060"/>
                </a:solidFill>
                <a:latin typeface="+mn-lt"/>
              </a:rPr>
              <a:t>HQDA DCS G-4</a:t>
            </a:r>
            <a:br>
              <a:rPr lang="en-US" sz="1800" b="0" dirty="0">
                <a:solidFill>
                  <a:srgbClr val="002060"/>
                </a:solidFill>
                <a:latin typeface="+mn-lt"/>
              </a:rPr>
            </a:br>
            <a:r>
              <a:rPr lang="en-US" sz="1800" b="0" dirty="0">
                <a:solidFill>
                  <a:srgbClr val="002060"/>
                </a:solidFill>
                <a:latin typeface="+mn-lt"/>
              </a:rPr>
              <a:t>Army</a:t>
            </a:r>
            <a:br>
              <a:rPr lang="en-US" sz="1800" b="0" dirty="0">
                <a:solidFill>
                  <a:srgbClr val="002060"/>
                </a:solidFill>
                <a:latin typeface="+mn-lt"/>
              </a:rPr>
            </a:br>
            <a:br>
              <a:rPr lang="en-US" sz="1800" b="0" dirty="0">
                <a:solidFill>
                  <a:srgbClr val="002060"/>
                </a:solidFill>
                <a:latin typeface="+mn-lt"/>
              </a:rPr>
            </a:br>
            <a:br>
              <a:rPr lang="en-US" sz="1600" b="0" dirty="0">
                <a:solidFill>
                  <a:srgbClr val="002060"/>
                </a:solidFill>
                <a:latin typeface="+mn-lt"/>
              </a:rPr>
            </a:br>
            <a:br>
              <a:rPr lang="en-US" sz="1800" b="0" dirty="0">
                <a:solidFill>
                  <a:srgbClr val="002060"/>
                </a:solidFill>
                <a:latin typeface="+mn-lt"/>
              </a:rPr>
            </a:br>
            <a:endParaRPr lang="en-US" sz="1800" b="0" dirty="0">
              <a:solidFill>
                <a:srgbClr val="002060"/>
              </a:solidFill>
              <a:latin typeface="+mn-lt"/>
            </a:endParaRPr>
          </a:p>
        </p:txBody>
      </p:sp>
    </p:spTree>
    <p:extLst>
      <p:ext uri="{BB962C8B-B14F-4D97-AF65-F5344CB8AC3E}">
        <p14:creationId xmlns:p14="http://schemas.microsoft.com/office/powerpoint/2010/main" val="30195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6A1D77F-F3AE-7A36-4359-4C0F655D1B4C}"/>
              </a:ext>
            </a:extLst>
          </p:cNvPr>
          <p:cNvSpPr txBox="1"/>
          <p:nvPr/>
        </p:nvSpPr>
        <p:spPr>
          <a:xfrm>
            <a:off x="877455" y="818534"/>
            <a:ext cx="3694545"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Army Small Arms Team											</a:t>
            </a:r>
            <a:endParaRPr kumimoji="0" lang="en-US" sz="13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2584892-8082-75A4-7A40-51F6058B9C92}"/>
              </a:ext>
            </a:extLst>
          </p:cNvPr>
          <p:cNvSpPr txBox="1"/>
          <p:nvPr/>
        </p:nvSpPr>
        <p:spPr>
          <a:xfrm>
            <a:off x="4111930" y="799898"/>
            <a:ext cx="4461085" cy="30008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9 July 2024</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65E6641-5111-0CA0-3EC0-400C81253B0F}"/>
              </a:ext>
            </a:extLst>
          </p:cNvPr>
          <p:cNvSpPr txBox="1"/>
          <p:nvPr/>
        </p:nvSpPr>
        <p:spPr>
          <a:xfrm>
            <a:off x="207954" y="1607484"/>
            <a:ext cx="4122538" cy="2400657"/>
          </a:xfrm>
          <a:prstGeom prst="rect">
            <a:avLst/>
          </a:prstGeom>
          <a:noFill/>
        </p:spPr>
        <p:txBody>
          <a:bodyPr wrap="square">
            <a:spAutoFit/>
          </a:bodyPr>
          <a:lstStyle/>
          <a:p>
            <a:pPr marL="128588" indent="-128588" defTabSz="685800">
              <a:buFont typeface="Wingdings" panose="05000000000000000000" pitchFamily="2" charset="2"/>
              <a:buChar char="q"/>
              <a:defRPr/>
            </a:pPr>
            <a:r>
              <a:rPr lang="en-US" sz="750" b="1" dirty="0">
                <a:solidFill>
                  <a:prstClr val="black"/>
                </a:solidFill>
                <a:latin typeface="Arial" panose="020B0604020202020204" pitchFamily="34" charset="0"/>
                <a:ea typeface="Calibri" panose="020F0502020204030204" pitchFamily="34" charset="0"/>
                <a:cs typeface="Arial" panose="020B0604020202020204" pitchFamily="34" charset="0"/>
              </a:rPr>
              <a:t>LMP:  </a:t>
            </a: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Approved</a:t>
            </a:r>
            <a:r>
              <a:rPr lang="en-US" sz="75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requirements to work/completed.</a:t>
            </a:r>
          </a:p>
          <a:p>
            <a:pPr marL="471488" lvl="1" indent="-128588" defTabSz="685800">
              <a:buFont typeface="Wingdings" panose="05000000000000000000" pitchFamily="2" charset="2"/>
              <a:buChar char="§"/>
              <a:defRPr/>
            </a:pPr>
            <a:r>
              <a:rPr lang="en-US" sz="750" b="1" u="sng" dirty="0">
                <a:solidFill>
                  <a:prstClr val="black"/>
                </a:solidFill>
                <a:latin typeface="Arial" panose="020B0604020202020204" pitchFamily="34" charset="0"/>
                <a:ea typeface="Calibri" panose="020F0502020204030204" pitchFamily="34" charset="0"/>
                <a:cs typeface="Arial" panose="020B0604020202020204" pitchFamily="34" charset="0"/>
              </a:rPr>
              <a:t>DMND0011008 </a:t>
            </a: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 Turn-In Receipt Acknowledgments against shipments to DLA Disposition Services.  </a:t>
            </a:r>
            <a:r>
              <a:rPr lang="en-US" sz="750" dirty="0">
                <a:solidFill>
                  <a:srgbClr val="FF0000"/>
                </a:solidFill>
                <a:latin typeface="Arial" panose="020B0604020202020204" pitchFamily="34" charset="0"/>
                <a:ea typeface="Calibri" panose="020F0502020204030204" pitchFamily="34" charset="0"/>
                <a:cs typeface="Arial" panose="020B0604020202020204" pitchFamily="34" charset="0"/>
              </a:rPr>
              <a:t>ECD 17MAR25 but will not impede 1244B implementation. Changes are tied to ADC1111.</a:t>
            </a:r>
          </a:p>
          <a:p>
            <a:pPr marL="471488" lvl="1" indent="-128588" defTabSz="685800">
              <a:buFont typeface="Wingdings" panose="05000000000000000000" pitchFamily="2" charset="2"/>
              <a:buChar char="§"/>
              <a:defRPr/>
            </a:pPr>
            <a:r>
              <a:rPr lang="en-US" sz="750" b="1" u="sng" dirty="0">
                <a:solidFill>
                  <a:prstClr val="black"/>
                </a:solidFill>
                <a:latin typeface="Arial" panose="020B0604020202020204" pitchFamily="34" charset="0"/>
                <a:ea typeface="Calibri" panose="020F0502020204030204" pitchFamily="34" charset="0"/>
                <a:cs typeface="Arial" panose="020B0604020202020204" pitchFamily="34" charset="0"/>
              </a:rPr>
              <a:t>DMND0010979 </a:t>
            </a: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 Implement ownership RIC qualifier for outbound shipment confirmations</a:t>
            </a:r>
            <a:endParaRPr lang="en-US" sz="750" dirty="0">
              <a:solidFill>
                <a:srgbClr val="00B050"/>
              </a:solidFill>
              <a:latin typeface="Arial" panose="020B0604020202020204" pitchFamily="34" charset="0"/>
              <a:ea typeface="Calibri" panose="020F0502020204030204" pitchFamily="34" charset="0"/>
              <a:cs typeface="Arial" panose="020B0604020202020204" pitchFamily="34" charset="0"/>
            </a:endParaRPr>
          </a:p>
          <a:p>
            <a:pPr marL="342900" lvl="1" defTabSz="685800">
              <a:defRPr/>
            </a:pPr>
            <a:r>
              <a:rPr lang="en-US" sz="750" b="1" dirty="0">
                <a:solidFill>
                  <a:srgbClr val="00B050"/>
                </a:solidFill>
                <a:latin typeface="Arial" panose="020B0604020202020204" pitchFamily="34" charset="0"/>
                <a:ea typeface="Calibri" panose="020F0502020204030204" pitchFamily="34" charset="0"/>
                <a:cs typeface="Arial" panose="020B0604020202020204" pitchFamily="34" charset="0"/>
              </a:rPr>
              <a:t>      </a:t>
            </a:r>
            <a:r>
              <a:rPr lang="en-US" sz="750" b="1" dirty="0">
                <a:solidFill>
                  <a:srgbClr val="FF0000"/>
                </a:solidFill>
                <a:latin typeface="Arial" panose="020B0604020202020204" pitchFamily="34" charset="0"/>
                <a:ea typeface="Calibri" panose="020F0502020204030204" pitchFamily="34" charset="0"/>
                <a:cs typeface="Arial" panose="020B0604020202020204" pitchFamily="34" charset="0"/>
              </a:rPr>
              <a:t>ECD </a:t>
            </a:r>
            <a:r>
              <a:rPr lang="en-US" sz="750" dirty="0">
                <a:solidFill>
                  <a:srgbClr val="FF0000"/>
                </a:solidFill>
                <a:latin typeface="Arial" panose="020B0604020202020204" pitchFamily="34" charset="0"/>
                <a:ea typeface="Calibri" panose="020F0502020204030204" pitchFamily="34" charset="0"/>
                <a:cs typeface="Arial" panose="020B0604020202020204" pitchFamily="34" charset="0"/>
              </a:rPr>
              <a:t>12May25 but will not impede 1244B implementation.</a:t>
            </a:r>
          </a:p>
          <a:p>
            <a:pPr marL="471488" lvl="1" indent="-128588" defTabSz="685800">
              <a:buFont typeface="Wingdings" panose="05000000000000000000" pitchFamily="2" charset="2"/>
              <a:buChar char="§"/>
              <a:defRPr/>
            </a:pPr>
            <a:r>
              <a:rPr lang="en-US" sz="750" b="1" u="sng" dirty="0">
                <a:solidFill>
                  <a:prstClr val="black"/>
                </a:solidFill>
                <a:latin typeface="Arial" panose="020B0604020202020204" pitchFamily="34" charset="0"/>
                <a:ea typeface="Calibri" panose="020F0502020204030204" pitchFamily="34" charset="0"/>
                <a:cs typeface="Arial" panose="020B0604020202020204" pitchFamily="34" charset="0"/>
              </a:rPr>
              <a:t>DMND0009006 </a:t>
            </a: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 Outbound shipment status sent to DLA for material moved from OIB to DLA storage activity.  </a:t>
            </a:r>
            <a:r>
              <a:rPr lang="en-US" sz="750" b="1" dirty="0">
                <a:solidFill>
                  <a:srgbClr val="00B050"/>
                </a:solidFill>
                <a:latin typeface="Arial" panose="020B0604020202020204" pitchFamily="34" charset="0"/>
                <a:ea typeface="Calibri" panose="020F0502020204030204" pitchFamily="34" charset="0"/>
                <a:cs typeface="Arial" panose="020B0604020202020204" pitchFamily="34" charset="0"/>
              </a:rPr>
              <a:t>Complete.</a:t>
            </a:r>
            <a:r>
              <a:rPr lang="en-US" sz="750" dirty="0">
                <a:solidFill>
                  <a:srgbClr val="00B050"/>
                </a:solidFill>
                <a:latin typeface="Arial" panose="020B0604020202020204" pitchFamily="34" charset="0"/>
                <a:ea typeface="Calibri" panose="020F0502020204030204" pitchFamily="34" charset="0"/>
                <a:cs typeface="Arial" panose="020B0604020202020204" pitchFamily="34" charset="0"/>
              </a:rPr>
              <a:t>  </a:t>
            </a:r>
          </a:p>
          <a:p>
            <a:pPr marL="128588" indent="-128588" defTabSz="685800">
              <a:buFont typeface="Wingdings" panose="05000000000000000000" pitchFamily="2" charset="2"/>
              <a:buChar char="q"/>
              <a:defRPr/>
            </a:pPr>
            <a:r>
              <a:rPr lang="en-US" sz="750" b="1" dirty="0">
                <a:solidFill>
                  <a:prstClr val="black"/>
                </a:solidFill>
                <a:latin typeface="Arial" panose="020B0604020202020204" pitchFamily="34" charset="0"/>
                <a:ea typeface="Calibri" panose="020F0502020204030204" pitchFamily="34" charset="0"/>
                <a:cs typeface="Arial" panose="020B0604020202020204" pitchFamily="34" charset="0"/>
              </a:rPr>
              <a:t>GCSS-A:</a:t>
            </a:r>
          </a:p>
          <a:p>
            <a:pPr marL="471488" lvl="1" indent="-128588" defTabSz="685800">
              <a:buFont typeface="Wingdings" panose="05000000000000000000" pitchFamily="2" charset="2"/>
              <a:buChar char="§"/>
              <a:defRPr/>
            </a:pP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CHG 38199 Sustainment Enhancement. </a:t>
            </a:r>
            <a:r>
              <a:rPr lang="en-US" sz="750" dirty="0">
                <a:solidFill>
                  <a:srgbClr val="FF0000"/>
                </a:solidFill>
                <a:latin typeface="Arial" panose="020B0604020202020204" pitchFamily="34" charset="0"/>
                <a:ea typeface="Calibri" panose="020F0502020204030204" pitchFamily="34" charset="0"/>
                <a:cs typeface="Arial" panose="020B0604020202020204" pitchFamily="34" charset="0"/>
              </a:rPr>
              <a:t>Planning interval prioritization has been delayed due to the compacity constraints of ASSC and the competing requirements of CASCOM, ECD March 2025. </a:t>
            </a:r>
          </a:p>
          <a:p>
            <a:pPr marL="128588" indent="-128588" defTabSz="685800">
              <a:buFont typeface="Wingdings" panose="05000000000000000000" pitchFamily="2" charset="2"/>
              <a:buChar char="q"/>
              <a:defRPr/>
            </a:pPr>
            <a:r>
              <a:rPr lang="en-US" sz="750" b="1" dirty="0">
                <a:solidFill>
                  <a:prstClr val="black"/>
                </a:solidFill>
                <a:latin typeface="Arial" panose="020B0604020202020204" pitchFamily="34" charset="0"/>
                <a:ea typeface="Calibri" panose="020F0502020204030204" pitchFamily="34" charset="0"/>
                <a:cs typeface="Arial" panose="020B0604020202020204" pitchFamily="34" charset="0"/>
              </a:rPr>
              <a:t>AESIP:</a:t>
            </a:r>
          </a:p>
          <a:p>
            <a:pPr marL="471488" lvl="1" indent="-128588" defTabSz="685800">
              <a:buFont typeface="Wingdings" panose="05000000000000000000" pitchFamily="2" charset="2"/>
              <a:buChar char="§"/>
              <a:defRPr/>
            </a:pP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JAN24 – WELL API documentation kickoff with service APSR POCs. </a:t>
            </a:r>
          </a:p>
          <a:p>
            <a:pPr marL="471488" lvl="1" indent="-128588" defTabSz="685800">
              <a:buFont typeface="Wingdings" panose="05000000000000000000" pitchFamily="2" charset="2"/>
              <a:buChar char="§"/>
              <a:defRPr/>
            </a:pP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FEB24 – LLASIE status briefing to Army leadership.</a:t>
            </a:r>
          </a:p>
          <a:p>
            <a:pPr marL="471488" lvl="1" indent="-128588" defTabSz="685800">
              <a:buFont typeface="Wingdings" panose="05000000000000000000" pitchFamily="2" charset="2"/>
              <a:buChar char="§"/>
              <a:defRPr/>
            </a:pP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Currently internal Army testing in process.</a:t>
            </a:r>
            <a:endParaRPr lang="en-US" sz="75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28588" indent="-128588" defTabSz="685800">
              <a:buFont typeface="Wingdings" panose="05000000000000000000" pitchFamily="2" charset="2"/>
              <a:buChar char="q"/>
              <a:defRPr/>
            </a:pPr>
            <a:r>
              <a:rPr lang="en-US" sz="750" b="1" dirty="0">
                <a:solidFill>
                  <a:prstClr val="black"/>
                </a:solidFill>
                <a:latin typeface="Arial" panose="020B0604020202020204" pitchFamily="34" charset="0"/>
                <a:ea typeface="Calibri" panose="020F0502020204030204" pitchFamily="34" charset="0"/>
                <a:cs typeface="Arial" panose="020B0604020202020204" pitchFamily="34" charset="0"/>
              </a:rPr>
              <a:t>LDAC:</a:t>
            </a:r>
          </a:p>
          <a:p>
            <a:pPr marL="471488" lvl="1" indent="-128588" defTabSz="685800">
              <a:buFont typeface="Wingdings" panose="05000000000000000000" pitchFamily="2" charset="2"/>
              <a:buChar char="§"/>
              <a:defRPr/>
            </a:pPr>
            <a:r>
              <a:rPr lang="en-US" sz="750" dirty="0">
                <a:solidFill>
                  <a:prstClr val="black"/>
                </a:solidFill>
                <a:latin typeface="Arial" panose="020B0604020202020204" pitchFamily="34" charset="0"/>
                <a:ea typeface="Calibri" panose="020F0502020204030204" pitchFamily="34" charset="0"/>
                <a:cs typeface="Arial" panose="020B0604020202020204" pitchFamily="34" charset="0"/>
              </a:rPr>
              <a:t>Identify impacts of 30-character serial number functionality on registry and trading partners.  </a:t>
            </a:r>
            <a:r>
              <a:rPr lang="en-US" sz="750" dirty="0">
                <a:solidFill>
                  <a:srgbClr val="FF0000"/>
                </a:solidFill>
                <a:latin typeface="Arial" panose="020B0604020202020204" pitchFamily="34" charset="0"/>
                <a:ea typeface="Calibri" panose="020F0502020204030204" pitchFamily="34" charset="0"/>
                <a:cs typeface="Arial" panose="020B0604020202020204" pitchFamily="34" charset="0"/>
              </a:rPr>
              <a:t>In process</a:t>
            </a:r>
            <a:endParaRPr kumimoji="0" lang="en-US" sz="75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49C1B22-1463-F35B-4829-8B7E776CB17F}"/>
              </a:ext>
            </a:extLst>
          </p:cNvPr>
          <p:cNvSpPr txBox="1"/>
          <p:nvPr/>
        </p:nvSpPr>
        <p:spPr>
          <a:xfrm>
            <a:off x="207954" y="4128711"/>
            <a:ext cx="4364046" cy="2846933"/>
          </a:xfrm>
          <a:prstGeom prst="rect">
            <a:avLst/>
          </a:prstGeom>
          <a:noFill/>
        </p:spPr>
        <p:txBody>
          <a:bodyPr wrap="square" lIns="91440" tIns="45720" rIns="91440" bIns="45720" anchor="t">
            <a:spAutoFit/>
          </a:bodyPr>
          <a:lstStyle/>
          <a:p>
            <a:pPr>
              <a:defRPr/>
            </a:pPr>
            <a:endParaRPr lang="en-US" sz="1100" dirty="0">
              <a:solidFill>
                <a:prstClr val="black"/>
              </a:solidFill>
              <a:cs typeface="Arial"/>
            </a:endParaRPr>
          </a:p>
          <a:p>
            <a:pPr marL="171450" marR="0" lvl="0" indent="-128588" defTabSz="685800" fontAlgn="auto">
              <a:lnSpc>
                <a:spcPct val="100000"/>
              </a:lnSpc>
              <a:spcBef>
                <a:spcPts val="0"/>
              </a:spcBef>
              <a:spcAft>
                <a:spcPts val="0"/>
              </a:spcAft>
              <a:buClrTx/>
              <a:buSzTx/>
              <a:buFont typeface="Wingdings" panose="05000000000000000000" pitchFamily="2" charset="2"/>
              <a:buChar char="q"/>
              <a:tabLst/>
              <a:defRP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Alignment between DLA and LMP on serialization of specific small arms/light weapons with UIT code(s) AAA, AAB. AAK, all UIT to be addressed</a:t>
            </a:r>
          </a:p>
          <a:p>
            <a:pPr marL="628650" marR="0" lvl="1" indent="-128588" defTabSz="685800" fontAlgn="auto">
              <a:lnSpc>
                <a:spcPct val="100000"/>
              </a:lnSpc>
              <a:spcBef>
                <a:spcPts val="0"/>
              </a:spcBef>
              <a:spcAft>
                <a:spcPts val="0"/>
              </a:spcAft>
              <a:buClrTx/>
              <a:buSzTx/>
              <a:buFont typeface="Wingdings" panose="05000000000000000000" pitchFamily="2" charset="2"/>
              <a:buChar char="§"/>
              <a:tabLst/>
              <a:defRPr/>
            </a:pPr>
            <a:r>
              <a:rPr lang="en-US" sz="900" dirty="0">
                <a:solidFill>
                  <a:srgbClr val="FF0000"/>
                </a:solidFill>
                <a:latin typeface="Arial" panose="020B0604020202020204" pitchFamily="34" charset="0"/>
                <a:ea typeface="Calibri" panose="020F0502020204030204" pitchFamily="34" charset="0"/>
                <a:cs typeface="Arial" panose="020B0604020202020204" pitchFamily="34" charset="0"/>
              </a:rPr>
              <a:t>HQAMC finalized the list of materials with UIT AAA or AAB that will be used for data cleansing and migration efforts in preparation for 22Jul24 WMS Go-Live at Anniston. </a:t>
            </a:r>
          </a:p>
          <a:p>
            <a:pPr marL="1085850" marR="0" lvl="2" indent="-128588" defTabSz="685800" fontAlgn="auto">
              <a:lnSpc>
                <a:spcPct val="100000"/>
              </a:lnSpc>
              <a:spcBef>
                <a:spcPts val="0"/>
              </a:spcBef>
              <a:spcAft>
                <a:spcPts val="0"/>
              </a:spcAft>
              <a:buClrTx/>
              <a:buSzTx/>
              <a:buFont typeface="Wingdings" panose="05000000000000000000" pitchFamily="2" charset="2"/>
              <a:buChar char="§"/>
              <a:tabLst/>
              <a:defRPr/>
            </a:pPr>
            <a:r>
              <a:rPr lang="en-US" sz="900" dirty="0">
                <a:solidFill>
                  <a:srgbClr val="FF0000"/>
                </a:solidFill>
                <a:latin typeface="Arial" panose="020B0604020202020204" pitchFamily="34" charset="0"/>
                <a:ea typeface="Calibri" panose="020F0502020204030204" pitchFamily="34" charset="0"/>
                <a:cs typeface="Arial" panose="020B0604020202020204" pitchFamily="34" charset="0"/>
              </a:rPr>
              <a:t>41 materials requiring serialization within LMP </a:t>
            </a:r>
          </a:p>
          <a:p>
            <a:pPr marL="1085850" marR="0" lvl="2" indent="-128588" defTabSz="685800" fontAlgn="auto">
              <a:lnSpc>
                <a:spcPct val="100000"/>
              </a:lnSpc>
              <a:spcBef>
                <a:spcPts val="0"/>
              </a:spcBef>
              <a:spcAft>
                <a:spcPts val="0"/>
              </a:spcAft>
              <a:buClrTx/>
              <a:buSzTx/>
              <a:buFont typeface="Wingdings" panose="05000000000000000000" pitchFamily="2" charset="2"/>
              <a:buChar char="§"/>
              <a:tabLst/>
              <a:defRPr/>
            </a:pPr>
            <a:r>
              <a:rPr lang="en-US" sz="900" dirty="0">
                <a:solidFill>
                  <a:srgbClr val="FF0000"/>
                </a:solidFill>
                <a:latin typeface="Arial" panose="020B0604020202020204" pitchFamily="34" charset="0"/>
                <a:ea typeface="Calibri" panose="020F0502020204030204" pitchFamily="34" charset="0"/>
                <a:cs typeface="Arial" panose="020B0604020202020204" pitchFamily="34" charset="0"/>
              </a:rPr>
              <a:t>345 additional materials will be worked after DLA Anniston go-live since no inventory is on-hand in DLA for these materials. UIT is accurate in FLIS</a:t>
            </a:r>
          </a:p>
          <a:p>
            <a:pPr marL="1085850" marR="0" lvl="2" indent="-128588" defTabSz="685800" fontAlgn="auto">
              <a:lnSpc>
                <a:spcPct val="100000"/>
              </a:lnSpc>
              <a:spcBef>
                <a:spcPts val="0"/>
              </a:spcBef>
              <a:spcAft>
                <a:spcPts val="0"/>
              </a:spcAft>
              <a:buClrTx/>
              <a:buSzTx/>
              <a:buFont typeface="Wingdings" panose="05000000000000000000" pitchFamily="2" charset="2"/>
              <a:buChar char="§"/>
              <a:tabLst/>
              <a:defRPr/>
            </a:pPr>
            <a:r>
              <a:rPr lang="en-US" sz="900" dirty="0">
                <a:solidFill>
                  <a:srgbClr val="FF0000"/>
                </a:solidFill>
                <a:latin typeface="Arial" panose="020B0604020202020204" pitchFamily="34" charset="0"/>
                <a:ea typeface="Calibri" panose="020F0502020204030204" pitchFamily="34" charset="0"/>
                <a:cs typeface="Arial" panose="020B0604020202020204" pitchFamily="34" charset="0"/>
              </a:rPr>
              <a:t>RITM0157779 – LMP ticket to support migration efforts of AAA and AAB serial numbers at time of DDAA go-live</a:t>
            </a:r>
          </a:p>
          <a:p>
            <a:pPr marL="1085850" marR="0" lvl="2" indent="-128588" defTabSz="685800" fontAlgn="auto">
              <a:lnSpc>
                <a:spcPct val="100000"/>
              </a:lnSpc>
              <a:spcBef>
                <a:spcPts val="0"/>
              </a:spcBef>
              <a:spcAft>
                <a:spcPts val="0"/>
              </a:spcAft>
              <a:buClrTx/>
              <a:buSzTx/>
              <a:buFont typeface="Wingdings" panose="05000000000000000000" pitchFamily="2" charset="2"/>
              <a:buChar char="§"/>
              <a:tabLst/>
              <a:defRPr/>
            </a:pPr>
            <a:r>
              <a:rPr lang="en-US" sz="900" dirty="0">
                <a:solidFill>
                  <a:prstClr val="black"/>
                </a:solidFill>
                <a:latin typeface="Arial" panose="020B0604020202020204" pitchFamily="34" charset="0"/>
                <a:ea typeface="Calibri" panose="020F0502020204030204" pitchFamily="34" charset="0"/>
                <a:cs typeface="Arial" panose="020B0604020202020204" pitchFamily="34" charset="0"/>
              </a:rPr>
              <a:t>After DLA Anniston migration to WMS, we will address other UITs requiring serialization in LMP and review other DLA sites that carry UIT AAA and AAB</a:t>
            </a:r>
          </a:p>
          <a:p>
            <a:pPr marL="0" marR="0" lvl="0" indent="-128588" defTabSz="685800">
              <a:lnSpc>
                <a:spcPct val="100000"/>
              </a:lnSpc>
              <a:spcBef>
                <a:spcPts val="0"/>
              </a:spcBef>
              <a:spcAft>
                <a:spcPts val="0"/>
              </a:spcAft>
              <a:buClrTx/>
              <a:buSzTx/>
              <a:buFont typeface="Wingdings" panose="05000000000000000000" pitchFamily="2" charset="2"/>
              <a:buNone/>
              <a:tabLst/>
              <a:defRPr/>
            </a:pPr>
            <a:endParaRPr lang="en-US" sz="675"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defRPr/>
            </a:pPr>
            <a:endParaRPr lang="en-US" sz="900" dirty="0">
              <a:solidFill>
                <a:prstClr val="black"/>
              </a:solidFill>
              <a:latin typeface="Wingdings"/>
              <a:cs typeface="Arial"/>
              <a:sym typeface="Wingdings"/>
            </a:endParaRPr>
          </a:p>
          <a:p>
            <a:pPr lvl="1" defTabSz="685800">
              <a:defRPr/>
            </a:pPr>
            <a:endParaRPr lang="en-US" sz="825" dirty="0">
              <a:solidFill>
                <a:prstClr val="black"/>
              </a:solidFill>
              <a:latin typeface="Calibri" panose="020F0502020204030204" pitchFamily="34" charset="0"/>
              <a:ea typeface="Gulim" panose="020B0600000101010101" pitchFamily="34" charset="-127"/>
              <a:cs typeface="Calibri" panose="020F0502020204030204" pitchFamily="34" charset="0"/>
            </a:endParaRPr>
          </a:p>
          <a:p>
            <a:pPr marL="128270" marR="0" indent="-12827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kern="1200" cap="none" spc="0" normalizeH="0" baseline="0" noProof="0" dirty="0">
              <a:ln>
                <a:noFill/>
              </a:ln>
              <a:solidFill>
                <a:prstClr val="black"/>
              </a:solidFill>
              <a:effectLst/>
              <a:uLnTx/>
              <a:uFillTx/>
              <a:latin typeface="Arial" panose="020B0604020202020204" pitchFamily="34" charset="0"/>
              <a:ea typeface="Gulim" panose="020B0600000101010101" pitchFamily="34" charset="-127"/>
              <a:cs typeface="Times New Roman" panose="02020603050405020304" pitchFamily="18" charset="0"/>
            </a:endParaRPr>
          </a:p>
          <a:p>
            <a:pPr marL="128270" marR="0" lvl="0" indent="-128270" algn="l" defTabSz="457200" rtl="0" eaLnBrk="1" fontAlgn="auto" latinLnBrk="0" hangingPunct="1">
              <a:lnSpc>
                <a:spcPct val="100000"/>
              </a:lnSpc>
              <a:spcBef>
                <a:spcPts val="0"/>
              </a:spcBef>
              <a:spcAft>
                <a:spcPts val="0"/>
              </a:spcAft>
              <a:buClrTx/>
              <a:buSzTx/>
              <a:buFontTx/>
              <a:buChar char="-"/>
              <a:tabLst/>
              <a:defRPr/>
            </a:pPr>
            <a:endParaRPr lang="en-US" sz="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1D51CE2-E432-EB9A-C6C8-618FF599DA8B}"/>
              </a:ext>
            </a:extLst>
          </p:cNvPr>
          <p:cNvSpPr txBox="1"/>
          <p:nvPr/>
        </p:nvSpPr>
        <p:spPr>
          <a:xfrm>
            <a:off x="4813508" y="1607484"/>
            <a:ext cx="4122538" cy="1723549"/>
          </a:xfrm>
          <a:prstGeom prst="rect">
            <a:avLst/>
          </a:prstGeom>
          <a:noFill/>
        </p:spPr>
        <p:txBody>
          <a:bodyPr wrap="square" lIns="91440" tIns="45720" rIns="91440" bIns="45720" anchor="t">
            <a:spAutoFit/>
          </a:bodyPr>
          <a:lstStyle/>
          <a:p>
            <a:pPr marL="128270" indent="-128270" defTabSz="685800">
              <a:buFont typeface="Wingdings" panose="05000000000000000000" pitchFamily="2" charset="2"/>
              <a:buChar char="q"/>
              <a:defRPr/>
            </a:pPr>
            <a:r>
              <a:rPr lang="en-US" sz="825" b="1" dirty="0">
                <a:solidFill>
                  <a:prstClr val="black"/>
                </a:solidFill>
                <a:latin typeface="Arial" panose="020B0604020202020204" pitchFamily="34" charset="0"/>
                <a:ea typeface="Calibri" panose="020F0502020204030204" pitchFamily="34" charset="0"/>
                <a:cs typeface="Arial" panose="020B0604020202020204" pitchFamily="34" charset="0"/>
              </a:rPr>
              <a:t>LMP: </a:t>
            </a:r>
            <a:endParaRPr lang="en-US" dirty="0"/>
          </a:p>
          <a:p>
            <a:pPr marL="471170" lvl="1" indent="-128270" defTabSz="685800">
              <a:buFont typeface="Wingdings" panose="05000000000000000000" pitchFamily="2" charset="2"/>
              <a:buChar char="§"/>
              <a:defRPr/>
            </a:pPr>
            <a:r>
              <a:rPr lang="en-US" sz="825" dirty="0">
                <a:solidFill>
                  <a:prstClr val="black"/>
                </a:solidFill>
                <a:latin typeface="Arial" panose="020B0604020202020204" pitchFamily="34" charset="0"/>
                <a:ea typeface="Calibri" panose="020F0502020204030204" pitchFamily="34" charset="0"/>
                <a:cs typeface="Arial" panose="020B0604020202020204" pitchFamily="34" charset="0"/>
              </a:rPr>
              <a:t>Demands have been approved by Business Area Lead and will be worked into upcoming Planning Interval Sessions for implementation.</a:t>
            </a:r>
            <a:r>
              <a:rPr lang="en-US" sz="825" b="1"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825"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128270" indent="-128270" defTabSz="685800">
              <a:buFont typeface="Wingdings" panose="05000000000000000000" pitchFamily="2" charset="2"/>
              <a:buChar char="q"/>
              <a:defRPr/>
            </a:pPr>
            <a:r>
              <a:rPr lang="en-US" sz="825" b="1" dirty="0">
                <a:solidFill>
                  <a:prstClr val="black"/>
                </a:solidFill>
                <a:latin typeface="Arial" panose="020B0604020202020204" pitchFamily="34" charset="0"/>
                <a:ea typeface="Calibri" panose="020F0502020204030204" pitchFamily="34" charset="0"/>
                <a:cs typeface="Arial" panose="020B0604020202020204" pitchFamily="34" charset="0"/>
              </a:rPr>
              <a:t>GCSS-A: </a:t>
            </a:r>
          </a:p>
          <a:p>
            <a:pPr marL="471170" lvl="1" indent="-128270" defTabSz="685800">
              <a:buFont typeface="Wingdings" panose="05000000000000000000" pitchFamily="2" charset="2"/>
              <a:buChar char="§"/>
              <a:defRPr/>
            </a:pPr>
            <a:r>
              <a:rPr lang="en-US" sz="800" b="1" dirty="0">
                <a:solidFill>
                  <a:prstClr val="black"/>
                </a:solidFill>
                <a:latin typeface="Arial"/>
                <a:ea typeface="Calibri" panose="020F0502020204030204" pitchFamily="34" charset="0"/>
                <a:cs typeface="Arial"/>
              </a:rPr>
              <a:t> </a:t>
            </a:r>
            <a:r>
              <a:rPr lang="en-US" sz="800" dirty="0">
                <a:solidFill>
                  <a:prstClr val="black"/>
                </a:solidFill>
                <a:latin typeface="Arial"/>
                <a:ea typeface="Calibri" panose="020F0502020204030204" pitchFamily="34" charset="0"/>
                <a:cs typeface="Arial"/>
              </a:rPr>
              <a:t>Demand is being worked into upcoming Planning Interval sessions for implementation.</a:t>
            </a:r>
          </a:p>
          <a:p>
            <a:pPr marL="471170" lvl="1" indent="-128270" defTabSz="685800">
              <a:buFont typeface="Wingdings" panose="05000000000000000000" pitchFamily="2" charset="2"/>
              <a:buChar char="§"/>
              <a:defRPr/>
            </a:pPr>
            <a:r>
              <a:rPr lang="en-US" sz="800" dirty="0">
                <a:solidFill>
                  <a:prstClr val="black"/>
                </a:solidFill>
                <a:latin typeface="Arial"/>
                <a:ea typeface="Calibri" panose="020F0502020204030204" pitchFamily="34" charset="0"/>
                <a:cs typeface="Arial"/>
              </a:rPr>
              <a:t>Change will be considered for a future planning interval session for implementation. </a:t>
            </a:r>
            <a:endParaRPr lang="en-US" dirty="0">
              <a:solidFill>
                <a:prstClr val="black"/>
              </a:solidFill>
              <a:ea typeface="+mn-lt"/>
              <a:cs typeface="+mn-lt"/>
            </a:endParaRPr>
          </a:p>
          <a:p>
            <a:pPr marL="57150" lvl="1" indent="-114300" defTabSz="685800">
              <a:buFont typeface="Wingdings"/>
              <a:buChar char="q"/>
              <a:defRPr/>
            </a:pPr>
            <a:r>
              <a:rPr lang="en-US" sz="800" b="1" dirty="0">
                <a:solidFill>
                  <a:prstClr val="black"/>
                </a:solidFill>
                <a:latin typeface="Arial"/>
                <a:ea typeface="Calibri" panose="020F0502020204030204" pitchFamily="34" charset="0"/>
                <a:cs typeface="Arial"/>
              </a:rPr>
              <a:t>AESIP:  </a:t>
            </a:r>
            <a:endParaRPr lang="en-U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471170" lvl="1" indent="-128270" defTabSz="685800">
              <a:buFont typeface="Wingdings" panose="05000000000000000000" pitchFamily="2" charset="2"/>
              <a:buChar char="§"/>
              <a:defRPr/>
            </a:pPr>
            <a:r>
              <a:rPr lang="en-US" sz="825" dirty="0">
                <a:solidFill>
                  <a:prstClr val="black"/>
                </a:solidFill>
                <a:latin typeface="Arial" panose="020B0604020202020204" pitchFamily="34" charset="0"/>
                <a:ea typeface="Calibri" panose="020F0502020204030204" pitchFamily="34" charset="0"/>
                <a:cs typeface="Arial" panose="020B0604020202020204" pitchFamily="34" charset="0"/>
              </a:rPr>
              <a:t>Test LLASIE with other service WELL API instances.</a:t>
            </a:r>
          </a:p>
          <a:p>
            <a:pPr marL="128270" indent="-128270" defTabSz="685800">
              <a:buFont typeface="Wingdings" panose="05000000000000000000" pitchFamily="2" charset="2"/>
              <a:buChar char="q"/>
              <a:defRPr/>
            </a:pPr>
            <a:r>
              <a:rPr lang="en-US" sz="825" b="1" dirty="0">
                <a:solidFill>
                  <a:prstClr val="black"/>
                </a:solidFill>
                <a:latin typeface="Arial" panose="020B0604020202020204" pitchFamily="34" charset="0"/>
                <a:ea typeface="Calibri" panose="020F0502020204030204" pitchFamily="34" charset="0"/>
                <a:cs typeface="Arial" panose="020B0604020202020204" pitchFamily="34" charset="0"/>
              </a:rPr>
              <a:t>LDAC:  </a:t>
            </a:r>
          </a:p>
          <a:p>
            <a:pPr marL="471170" lvl="1" indent="-128270" defTabSz="685800">
              <a:buFont typeface="Wingdings" panose="05000000000000000000" pitchFamily="2" charset="2"/>
              <a:buChar char="§"/>
              <a:defRPr/>
            </a:pPr>
            <a:r>
              <a:rPr lang="en-US" sz="825" dirty="0">
                <a:solidFill>
                  <a:prstClr val="black"/>
                </a:solidFill>
                <a:latin typeface="Arial" panose="020B0604020202020204" pitchFamily="34" charset="0"/>
                <a:ea typeface="Calibri" panose="020F0502020204030204" pitchFamily="34" charset="0"/>
                <a:cs typeface="Arial" panose="020B0604020202020204" pitchFamily="34" charset="0"/>
              </a:rPr>
              <a:t>Recommend deployment of 30-character serial number functionality when all trading partners are ready.</a:t>
            </a:r>
            <a:endParaRPr lang="en-US" sz="825"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199DB6FA-19C4-625F-259B-26B12E5E9CCA}"/>
              </a:ext>
            </a:extLst>
          </p:cNvPr>
          <p:cNvSpPr txBox="1"/>
          <p:nvPr/>
        </p:nvSpPr>
        <p:spPr>
          <a:xfrm>
            <a:off x="4813508" y="4248727"/>
            <a:ext cx="4219577" cy="2110962"/>
          </a:xfrm>
          <a:prstGeom prst="rect">
            <a:avLst/>
          </a:prstGeom>
          <a:noFill/>
        </p:spPr>
        <p:txBody>
          <a:bodyPr wrap="square">
            <a:spAutoFit/>
          </a:bodyPr>
          <a:lstStyle/>
          <a:p>
            <a:pPr marL="128588" indent="-128588" defTabSz="342900">
              <a:lnSpc>
                <a:spcPct val="150000"/>
              </a:lnSpc>
              <a:spcBef>
                <a:spcPct val="20000"/>
              </a:spcBef>
              <a:buFont typeface="Wingdings" panose="05000000000000000000" pitchFamily="2" charset="2"/>
              <a:buChar char="q"/>
              <a:defRPr/>
            </a:pPr>
            <a:r>
              <a:rPr lang="en-US" sz="825" dirty="0">
                <a:solidFill>
                  <a:prstClr val="black"/>
                </a:solidFill>
                <a:latin typeface="Arial" panose="020B0604020202020204" pitchFamily="34" charset="0"/>
                <a:cs typeface="Arial" panose="020B0604020202020204" pitchFamily="34" charset="0"/>
              </a:rPr>
              <a:t> Updating Army and DoD polices.  </a:t>
            </a:r>
          </a:p>
          <a:p>
            <a:pPr marL="128588" indent="-128588" defTabSz="342900">
              <a:lnSpc>
                <a:spcPct val="150000"/>
              </a:lnSpc>
              <a:spcBef>
                <a:spcPct val="20000"/>
              </a:spcBef>
              <a:buFont typeface="Wingdings" panose="05000000000000000000" pitchFamily="2" charset="2"/>
              <a:buChar char="q"/>
              <a:defRPr/>
            </a:pPr>
            <a:r>
              <a:rPr lang="en-US" sz="825" dirty="0">
                <a:solidFill>
                  <a:prstClr val="black"/>
                </a:solidFill>
                <a:latin typeface="Arial" panose="020B0604020202020204" pitchFamily="34" charset="0"/>
                <a:cs typeface="Arial" panose="020B0604020202020204" pitchFamily="34" charset="0"/>
              </a:rPr>
              <a:t>  Setting timelines of new operational policies.</a:t>
            </a:r>
          </a:p>
          <a:p>
            <a:pPr marL="171450" indent="-171450" defTabSz="342900">
              <a:lnSpc>
                <a:spcPct val="150000"/>
              </a:lnSpc>
              <a:spcBef>
                <a:spcPct val="20000"/>
              </a:spcBef>
              <a:buFont typeface="Wingdings" panose="05000000000000000000" pitchFamily="2" charset="2"/>
              <a:buChar char="q"/>
              <a:defRPr/>
            </a:pPr>
            <a:r>
              <a:rPr lang="en-US" sz="825" dirty="0">
                <a:solidFill>
                  <a:prstClr val="black"/>
                </a:solidFill>
                <a:latin typeface="Arial" panose="020B0604020202020204" pitchFamily="34" charset="0"/>
                <a:cs typeface="Arial" panose="020B0604020202020204" pitchFamily="34" charset="0"/>
              </a:rPr>
              <a:t>Future of Army UIT programs and registry under review.</a:t>
            </a:r>
          </a:p>
          <a:p>
            <a:pPr marL="171450" indent="-171450" defTabSz="342900">
              <a:lnSpc>
                <a:spcPct val="150000"/>
              </a:lnSpc>
              <a:spcBef>
                <a:spcPct val="20000"/>
              </a:spcBef>
              <a:buFont typeface="Wingdings" panose="05000000000000000000" pitchFamily="2" charset="2"/>
              <a:buChar char="q"/>
              <a:defRPr/>
            </a:pPr>
            <a:r>
              <a:rPr lang="en-US" sz="825" dirty="0">
                <a:solidFill>
                  <a:prstClr val="black"/>
                </a:solidFill>
                <a:latin typeface="Arial" panose="020B0604020202020204" pitchFamily="34" charset="0"/>
                <a:cs typeface="Arial" panose="020B0604020202020204" pitchFamily="34" charset="0"/>
              </a:rPr>
              <a:t>Funding for solution enhancement/development.</a:t>
            </a:r>
          </a:p>
          <a:p>
            <a:pPr marL="514350" lvl="1" indent="-171450" defTabSz="342900">
              <a:spcBef>
                <a:spcPct val="20000"/>
              </a:spcBef>
              <a:buFont typeface="Arial" panose="020B0604020202020204" pitchFamily="34" charset="0"/>
              <a:buChar char="•"/>
              <a:defRPr/>
            </a:pPr>
            <a:r>
              <a:rPr lang="en-US" sz="825" dirty="0">
                <a:solidFill>
                  <a:prstClr val="black"/>
                </a:solidFill>
                <a:latin typeface="Arial" panose="020B0604020202020204" pitchFamily="34" charset="0"/>
                <a:cs typeface="Arial" panose="020B0604020202020204" pitchFamily="34" charset="0"/>
              </a:rPr>
              <a:t>ERP System Capability Support Memo Constraints.</a:t>
            </a:r>
          </a:p>
          <a:p>
            <a:pPr marL="171450" indent="-171450" defTabSz="342900">
              <a:lnSpc>
                <a:spcPct val="150000"/>
              </a:lnSpc>
              <a:spcBef>
                <a:spcPct val="20000"/>
              </a:spcBef>
              <a:buFont typeface="Wingdings" panose="05000000000000000000" pitchFamily="2" charset="2"/>
              <a:buChar char="q"/>
              <a:defRPr/>
            </a:pPr>
            <a:r>
              <a:rPr lang="en-US" sz="825" dirty="0">
                <a:solidFill>
                  <a:prstClr val="black"/>
                </a:solidFill>
                <a:latin typeface="Arial" panose="020B0604020202020204" pitchFamily="34" charset="0"/>
                <a:cs typeface="Arial" panose="020B0604020202020204" pitchFamily="34" charset="0"/>
              </a:rPr>
              <a:t>Synchronization amongst trading partners to accommodate testing and ROC drills.</a:t>
            </a:r>
          </a:p>
          <a:p>
            <a:pPr marL="171450" indent="-171450" defTabSz="342900">
              <a:lnSpc>
                <a:spcPct val="150000"/>
              </a:lnSpc>
              <a:spcBef>
                <a:spcPct val="20000"/>
              </a:spcBef>
              <a:buFont typeface="Wingdings" panose="05000000000000000000" pitchFamily="2" charset="2"/>
              <a:buChar char="q"/>
              <a:defRPr/>
            </a:pPr>
            <a:r>
              <a:rPr lang="en-US" sz="825" dirty="0">
                <a:solidFill>
                  <a:prstClr val="black"/>
                </a:solidFill>
                <a:latin typeface="Arial" panose="020B0604020202020204" pitchFamily="34" charset="0"/>
                <a:cs typeface="Arial" panose="020B0604020202020204" pitchFamily="34" charset="0"/>
              </a:rPr>
              <a:t>Identify DLMS (Defense Logistics Management Standard) mapping impacts to implementation.</a:t>
            </a:r>
          </a:p>
          <a:p>
            <a:pPr marL="171450" indent="-171450" defTabSz="342900">
              <a:spcBef>
                <a:spcPct val="20000"/>
              </a:spcBef>
              <a:buFont typeface="Wingdings" panose="05000000000000000000" pitchFamily="2" charset="2"/>
              <a:buChar char="q"/>
              <a:defRPr/>
            </a:pPr>
            <a:r>
              <a:rPr lang="en-US" sz="825" dirty="0">
                <a:solidFill>
                  <a:prstClr val="black"/>
                </a:solidFill>
                <a:latin typeface="Arial" panose="020B0604020202020204" pitchFamily="34" charset="0"/>
                <a:cs typeface="Arial" panose="020B0604020202020204" pitchFamily="34" charset="0"/>
              </a:rPr>
              <a:t>Leading Zeros </a:t>
            </a:r>
            <a:r>
              <a:rPr lang="en-US" sz="825" dirty="0">
                <a:solidFill>
                  <a:srgbClr val="FF0000"/>
                </a:solidFill>
                <a:latin typeface="Arial" panose="020B0604020202020204" pitchFamily="34" charset="0"/>
                <a:cs typeface="Arial" panose="020B0604020202020204" pitchFamily="34" charset="0"/>
              </a:rPr>
              <a:t>UIT-397 ticket number. Changed ticket to research the leading zeros. Do not want to undo changes from ticket submitted last year that updated the issue.</a:t>
            </a:r>
            <a:endParaRPr lang="en-US" dirty="0"/>
          </a:p>
        </p:txBody>
      </p:sp>
    </p:spTree>
    <p:extLst>
      <p:ext uri="{BB962C8B-B14F-4D97-AF65-F5344CB8AC3E}">
        <p14:creationId xmlns:p14="http://schemas.microsoft.com/office/powerpoint/2010/main" val="1318632477"/>
      </p:ext>
    </p:extLst>
  </p:cSld>
  <p:clrMapOvr>
    <a:masterClrMapping/>
  </p:clrMapOvr>
</p:sld>
</file>

<file path=ppt/theme/theme1.xml><?xml version="1.0" encoding="utf-8"?>
<a:theme xmlns:a="http://schemas.openxmlformats.org/drawingml/2006/main" name="3_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LA Template 2020">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DLA 2020 Template">
      <a:dk1>
        <a:sysClr val="windowText" lastClr="000000"/>
      </a:dk1>
      <a:lt1>
        <a:sysClr val="window" lastClr="FFFFFF"/>
      </a:lt1>
      <a:dk2>
        <a:srgbClr val="0076A3"/>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78291935361419955C85CE5B6EE3A" ma:contentTypeVersion="7" ma:contentTypeDescription="Create a new document." ma:contentTypeScope="" ma:versionID="cdeae46792b998d43ccdcdaf7c06d523">
  <xsd:schema xmlns:xsd="http://www.w3.org/2001/XMLSchema" xmlns:xs="http://www.w3.org/2001/XMLSchema" xmlns:p="http://schemas.microsoft.com/office/2006/metadata/properties" xmlns:ns2="6f18513e-2850-45a4-a86e-6d9e9dca7d59" targetNamespace="http://schemas.microsoft.com/office/2006/metadata/properties" ma:root="true" ma:fieldsID="d704c4e6c48f325562e69b53c457e800" ns2:_="">
    <xsd:import namespace="6f18513e-2850-45a4-a86e-6d9e9dca7d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18513e-2850-45a4-a86e-6d9e9dca7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B91F2-AAED-4D4C-9780-8CAF6639A2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18513e-2850-45a4-a86e-6d9e9dca7d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15FF6E-D555-4EE1-B712-332C194B07C6}">
  <ds:schemaRef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6f18513e-2850-45a4-a86e-6d9e9dca7d5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CD8177C-75AE-495B-B095-568F60FDD9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2054</TotalTime>
  <Words>4235</Words>
  <Application>Microsoft Office PowerPoint</Application>
  <PresentationFormat>On-screen Show (4:3)</PresentationFormat>
  <Paragraphs>582</Paragraphs>
  <Slides>27</Slides>
  <Notes>17</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27</vt:i4>
      </vt:variant>
    </vt:vector>
  </HeadingPairs>
  <TitlesOfParts>
    <vt:vector size="44" baseType="lpstr">
      <vt:lpstr>Aptos</vt:lpstr>
      <vt:lpstr>Arial</vt:lpstr>
      <vt:lpstr>Arial Narrow</vt:lpstr>
      <vt:lpstr>Baskerville Old Face</vt:lpstr>
      <vt:lpstr>Bodoni MT</vt:lpstr>
      <vt:lpstr>Calibri</vt:lpstr>
      <vt:lpstr>Segoe UI</vt:lpstr>
      <vt:lpstr>Wingdings</vt:lpstr>
      <vt:lpstr>Wingdings,Sans-Serif</vt:lpstr>
      <vt:lpstr>3_Title Slide</vt:lpstr>
      <vt:lpstr>DLA Template 2020</vt:lpstr>
      <vt:lpstr>1_DLA Template 2020</vt:lpstr>
      <vt:lpstr>Title Slide</vt:lpstr>
      <vt:lpstr>8_DLA Template 2020</vt:lpstr>
      <vt:lpstr>2_DLA Template 2020</vt:lpstr>
      <vt:lpstr>3_DLA Template 2020</vt:lpstr>
      <vt:lpstr>4_DLA Template 2020</vt:lpstr>
      <vt:lpstr>Meeting Attendance</vt:lpstr>
      <vt:lpstr>Continuation ADC 1244B  Implementation Strategy Updates </vt:lpstr>
      <vt:lpstr>DEDSO Overview</vt:lpstr>
      <vt:lpstr>Agenda  Supply DLMS Summit  </vt:lpstr>
      <vt:lpstr>ADC 1244B Strategy Updates- DLA</vt:lpstr>
      <vt:lpstr>PowerPoint Presentation</vt:lpstr>
      <vt:lpstr>Systems of Implementation Chart</vt:lpstr>
      <vt:lpstr>ADC 1244B Strategy Updates- Army   Oliver Pryor HQDA DCS G-4 Army    </vt:lpstr>
      <vt:lpstr>PowerPoint Presentation</vt:lpstr>
      <vt:lpstr>Systems of Implementation Chart</vt:lpstr>
      <vt:lpstr> ADC 1244B Strategy Updates MSADA –Crane Team   Angie Hagemeier NSWC Crane Technical Specialist,  Navy  </vt:lpstr>
      <vt:lpstr>PowerPoint Presentation</vt:lpstr>
      <vt:lpstr>Systems of Implementation Chart</vt:lpstr>
      <vt:lpstr>ADC 1244B Strategy Updates- Air Force         William Wenzel Chief, Supply Policy AF/A4LR                   </vt:lpstr>
      <vt:lpstr>PowerPoint Presentation</vt:lpstr>
      <vt:lpstr>Systems of Implementation Chart</vt:lpstr>
      <vt:lpstr>ADC 1244B  Strategy Updates- Marine Corps   Kevin Austin Logistics Management Specialist Marine Corps</vt:lpstr>
      <vt:lpstr>PowerPoint Presentation</vt:lpstr>
      <vt:lpstr>Systems of Implementation Chart</vt:lpstr>
      <vt:lpstr>DEDSO   PDCs/ADCs in the Pipeline Updates</vt:lpstr>
      <vt:lpstr>PDCs/ADCs in the Pipeline</vt:lpstr>
      <vt:lpstr>ADCs Signed and Published </vt:lpstr>
      <vt:lpstr>DEDSO Upcoming Process Review Committee (PRC) Schedule</vt:lpstr>
      <vt:lpstr>PowerPoint Presentation</vt:lpstr>
      <vt:lpstr>PowerPoint Presentation</vt:lpstr>
      <vt:lpstr>Preliminary Draft Snapshot of Component Implementation Milestone Timeline</vt:lpstr>
      <vt:lpstr>ADC 1244B Component Systems List- Detail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DLA Briefing Template As of Oct 2023</dc:title>
  <dc:creator>Sanders, Ashley</dc:creator>
  <cp:lastModifiedBy>Rippey, William C Jr CTR DLA INFO OPERATIONS (USA)</cp:lastModifiedBy>
  <cp:revision>472</cp:revision>
  <dcterms:created xsi:type="dcterms:W3CDTF">2020-08-25T20:47:09Z</dcterms:created>
  <dcterms:modified xsi:type="dcterms:W3CDTF">2024-07-16T15:16:52Z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0x0101000BF78291935361419955C85CE5B6EE3A</vt:lpwstr>
  </property>
</Properties>
</file>