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4"/>
    <p:sldMasterId id="2147483672" r:id="rId5"/>
    <p:sldMasterId id="2147483730" r:id="rId6"/>
    <p:sldMasterId id="2147483743" r:id="rId7"/>
    <p:sldMasterId id="2147483746" r:id="rId8"/>
    <p:sldMasterId id="2147483756" r:id="rId9"/>
    <p:sldMasterId id="2147483764" r:id="rId10"/>
    <p:sldMasterId id="2147483791" r:id="rId11"/>
  </p:sldMasterIdLst>
  <p:notesMasterIdLst>
    <p:notesMasterId r:id="rId40"/>
  </p:notesMasterIdLst>
  <p:handoutMasterIdLst>
    <p:handoutMasterId r:id="rId41"/>
  </p:handoutMasterIdLst>
  <p:sldIdLst>
    <p:sldId id="2337" r:id="rId12"/>
    <p:sldId id="2360" r:id="rId13"/>
    <p:sldId id="2359" r:id="rId14"/>
    <p:sldId id="2143031453" r:id="rId15"/>
    <p:sldId id="286" r:id="rId16"/>
    <p:sldId id="257" r:id="rId17"/>
    <p:sldId id="2143031491" r:id="rId18"/>
    <p:sldId id="2143031475" r:id="rId19"/>
    <p:sldId id="2143031484" r:id="rId20"/>
    <p:sldId id="2143031500" r:id="rId21"/>
    <p:sldId id="2143031451" r:id="rId22"/>
    <p:sldId id="2143031478" r:id="rId23"/>
    <p:sldId id="2143031494" r:id="rId24"/>
    <p:sldId id="2143031473" r:id="rId25"/>
    <p:sldId id="2143031485" r:id="rId26"/>
    <p:sldId id="2143031490" r:id="rId27"/>
    <p:sldId id="2143031449" r:id="rId28"/>
    <p:sldId id="2143031469" r:id="rId29"/>
    <p:sldId id="2143031499" r:id="rId30"/>
    <p:sldId id="2349" r:id="rId31"/>
    <p:sldId id="2367" r:id="rId32"/>
    <p:sldId id="2368" r:id="rId33"/>
    <p:sldId id="2143031498" r:id="rId34"/>
    <p:sldId id="2266" r:id="rId35"/>
    <p:sldId id="856" r:id="rId36"/>
    <p:sldId id="2143031495" r:id="rId37"/>
    <p:sldId id="2334" r:id="rId38"/>
    <p:sldId id="2335"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6F86E6-32CA-19A3-8551-676D56BD83DC}" name="Sanders, J A (Ashley) CTR DLA INFO OPERATIONS (USA)" initials="JS" userId="S::Jasmine.3.Sanders.ctr@dla.mil::3cf4f409-e443-426d-819f-302fbd83642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inder, Martin G CIV DLA OFFICE OF DIRECTOR (US)" initials="BMGCDOOD(" lastIdx="8" clrIdx="0">
    <p:extLst>
      <p:ext uri="{19B8F6BF-5375-455C-9EA6-DF929625EA0E}">
        <p15:presenceInfo xmlns:p15="http://schemas.microsoft.com/office/powerpoint/2012/main" userId="S::martin.binder@dla.mil::2b3a7270-961d-440a-a828-380e9af95a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E7100"/>
    <a:srgbClr val="CAAD62"/>
    <a:srgbClr val="0076A3"/>
    <a:srgbClr val="002060"/>
    <a:srgbClr val="002F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49" autoAdjust="0"/>
  </p:normalViewPr>
  <p:slideViewPr>
    <p:cSldViewPr snapToGrid="0">
      <p:cViewPr varScale="1">
        <p:scale>
          <a:sx n="96" d="100"/>
          <a:sy n="96" d="100"/>
        </p:scale>
        <p:origin x="2034"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47B1CE-3B17-4955-8832-F2CBB02D3529}" type="datetimeFigureOut">
              <a:rPr lang="en-US" smtClean="0"/>
              <a:t>10/17/2024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F2E227-8179-4484-9A99-BCCB14DE4957}" type="slidenum">
              <a:rPr lang="en-US" smtClean="0"/>
              <a:t>‹#›</a:t>
            </a:fld>
            <a:endParaRPr lang="en-US"/>
          </a:p>
        </p:txBody>
      </p:sp>
    </p:spTree>
    <p:extLst>
      <p:ext uri="{BB962C8B-B14F-4D97-AF65-F5344CB8AC3E}">
        <p14:creationId xmlns:p14="http://schemas.microsoft.com/office/powerpoint/2010/main" val="4143174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2743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274320"/>
          </a:xfrm>
          <a:prstGeom prst="rect">
            <a:avLst/>
          </a:prstGeom>
        </p:spPr>
        <p:txBody>
          <a:bodyPr vert="horz" lIns="91440" tIns="45720" rIns="91440" bIns="45720" rtlCol="0"/>
          <a:lstStyle>
            <a:lvl1pPr algn="r">
              <a:defRPr sz="1200"/>
            </a:lvl1pPr>
          </a:lstStyle>
          <a:p>
            <a:fld id="{352C30E3-DE1F-4117-9557-DA92E6C8B57D}" type="datetimeFigureOut">
              <a:rPr lang="en-US" smtClean="0"/>
              <a:t>10/17/2024</a:t>
            </a:fld>
            <a:endParaRPr lang="en-US"/>
          </a:p>
        </p:txBody>
      </p:sp>
      <p:sp>
        <p:nvSpPr>
          <p:cNvPr id="4" name="Slide Image Placeholder 3"/>
          <p:cNvSpPr>
            <a:spLocks noGrp="1" noRot="1" noChangeAspect="1"/>
          </p:cNvSpPr>
          <p:nvPr>
            <p:ph type="sldImg" idx="2"/>
          </p:nvPr>
        </p:nvSpPr>
        <p:spPr>
          <a:xfrm>
            <a:off x="228600" y="274320"/>
            <a:ext cx="6400800" cy="4800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28600" y="5120640"/>
            <a:ext cx="6400800" cy="374904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69680"/>
            <a:ext cx="2971800" cy="2743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69679"/>
            <a:ext cx="2971800" cy="274320"/>
          </a:xfrm>
          <a:prstGeom prst="rect">
            <a:avLst/>
          </a:prstGeom>
        </p:spPr>
        <p:txBody>
          <a:bodyPr vert="horz" lIns="91440" tIns="45720" rIns="91440" bIns="45720" rtlCol="0" anchor="b"/>
          <a:lstStyle>
            <a:lvl1pPr algn="r">
              <a:defRPr sz="1200"/>
            </a:lvl1pPr>
          </a:lstStyle>
          <a:p>
            <a:fld id="{E2CA5C0E-4909-4CFA-9D5C-28EC43D03F21}" type="slidenum">
              <a:rPr lang="en-US" smtClean="0"/>
              <a:t>‹#›</a:t>
            </a:fld>
            <a:endParaRPr lang="en-US"/>
          </a:p>
        </p:txBody>
      </p:sp>
    </p:spTree>
    <p:extLst>
      <p:ext uri="{BB962C8B-B14F-4D97-AF65-F5344CB8AC3E}">
        <p14:creationId xmlns:p14="http://schemas.microsoft.com/office/powerpoint/2010/main" val="4162641323"/>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spcBef>
        <a:spcPts val="1200"/>
      </a:spcBef>
      <a:buFont typeface="Arial" panose="020B0604020202020204" pitchFamily="34" charset="0"/>
      <a:buChar char="•"/>
      <a:defRPr sz="1400" kern="1200">
        <a:solidFill>
          <a:schemeClr val="tx1"/>
        </a:solidFill>
        <a:latin typeface="+mn-lt"/>
        <a:ea typeface="+mn-ea"/>
        <a:cs typeface="+mn-cs"/>
      </a:defRPr>
    </a:lvl1pPr>
    <a:lvl2pPr marL="514350" indent="-17145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2pPr>
    <a:lvl3pPr marL="852488"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3pPr>
    <a:lvl4pPr marL="1201738"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4pPr>
    <a:lvl5pPr marL="1541463"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dla.mil/Defense-Data-Standards/Resources/ADC/"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dla.mil/Defense-Data-Standards/Resources/ADC/"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dla.mil/Defense-Data-Standards/Resources/ADC/"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pPr marL="0" indent="0">
              <a:buNone/>
            </a:pPr>
            <a:endParaRPr lang="en-US" b="1" dirty="0">
              <a:cs typeface="Arial" panose="020B0604020202020204"/>
            </a:endParaRPr>
          </a:p>
        </p:txBody>
      </p:sp>
      <p:sp>
        <p:nvSpPr>
          <p:cNvPr id="4" name="Slide Number Placeholder 3"/>
          <p:cNvSpPr>
            <a:spLocks noGrp="1"/>
          </p:cNvSpPr>
          <p:nvPr>
            <p:ph type="sldNum" sz="quarter" idx="5"/>
          </p:nvPr>
        </p:nvSpPr>
        <p:spPr/>
        <p:txBody>
          <a:bodyPr/>
          <a:lstStyle/>
          <a:p>
            <a:fld id="{E2CA5C0E-4909-4CFA-9D5C-28EC43D03F21}" type="slidenum">
              <a:rPr lang="en-US" smtClean="0"/>
              <a:t>1</a:t>
            </a:fld>
            <a:endParaRPr lang="en-US"/>
          </a:p>
        </p:txBody>
      </p:sp>
    </p:spTree>
    <p:extLst>
      <p:ext uri="{BB962C8B-B14F-4D97-AF65-F5344CB8AC3E}">
        <p14:creationId xmlns:p14="http://schemas.microsoft.com/office/powerpoint/2010/main" val="1174117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pPr>
              <a:buNone/>
            </a:pPr>
            <a:endParaRPr lang="en-US" dirty="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A5C0E-4909-4CFA-9D5C-28EC43D03F21}"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81086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r>
              <a:rPr lang="en-US" b="1" u="sng" dirty="0"/>
              <a:t>Current Status: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Plan has been to utilize MSADA for 856S &amp; 527R until Navy ERP could implement ADC 1244B plus all other applicable ADCs and SA/LW policy 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After N-ERP+ &amp; MC APSRs are compliant, Navy and Marine Corps plan to continue utilizing Crane as their respective Component Registries due to </a:t>
            </a:r>
            <a:r>
              <a:rPr lang="en-US" dirty="0">
                <a:solidFill>
                  <a:srgbClr val="FF0000"/>
                </a:solidFill>
              </a:rPr>
              <a:t>additional value provided and IAW ADC 1244B Page 3 Para 3.b clarifying DoD Components will continue to maintain a valid point of contact that will assist other Components.</a:t>
            </a:r>
          </a:p>
          <a:p>
            <a:endParaRPr lang="en-US" b="1" u="sng" dirty="0"/>
          </a:p>
          <a:p>
            <a:pPr defTabSz="933237"/>
            <a:r>
              <a:rPr lang="en-US" b="1" u="sng" dirty="0"/>
              <a:t>Challenges</a:t>
            </a:r>
            <a:r>
              <a:rPr lang="en-US" dirty="0"/>
              <a:t>: </a:t>
            </a:r>
          </a:p>
          <a:p>
            <a:pPr marL="0" marR="0" lvl="0" indent="0" algn="l" defTabSz="933237" rtl="0" eaLnBrk="1" fontAlgn="auto" latinLnBrk="0" hangingPunct="1">
              <a:lnSpc>
                <a:spcPct val="100000"/>
              </a:lnSpc>
              <a:spcBef>
                <a:spcPts val="0"/>
              </a:spcBef>
              <a:spcAft>
                <a:spcPts val="0"/>
              </a:spcAft>
              <a:buClrTx/>
              <a:buSzTx/>
              <a:buFontTx/>
              <a:buNone/>
              <a:tabLst/>
              <a:defRPr/>
            </a:pPr>
            <a:r>
              <a:rPr lang="en-US" sz="1400" b="1" dirty="0"/>
              <a:t>Previous topic: </a:t>
            </a:r>
            <a:r>
              <a:rPr lang="en-US" sz="1400" kern="1200" dirty="0">
                <a:solidFill>
                  <a:schemeClr val="tx1"/>
                </a:solidFill>
                <a:latin typeface="+mn-lt"/>
                <a:ea typeface="+mn-ea"/>
                <a:cs typeface="+mn-cs"/>
              </a:rPr>
              <a:t>RICs - </a:t>
            </a:r>
            <a:r>
              <a:rPr lang="en-US" sz="1400" dirty="0"/>
              <a:t>Navy &amp; MC working on establishing RICs for all reportable DoDAACs in MSADA</a:t>
            </a:r>
            <a:r>
              <a:rPr lang="en-US" sz="1400" baseline="0" dirty="0"/>
              <a:t> is in ongoing discussions.</a:t>
            </a:r>
          </a:p>
          <a:p>
            <a:pPr marL="0" marR="0" lvl="0" indent="0" algn="l" defTabSz="933237" rtl="0" eaLnBrk="1" fontAlgn="auto" latinLnBrk="0" hangingPunct="1">
              <a:lnSpc>
                <a:spcPct val="100000"/>
              </a:lnSpc>
              <a:spcBef>
                <a:spcPts val="0"/>
              </a:spcBef>
              <a:spcAft>
                <a:spcPts val="0"/>
              </a:spcAft>
              <a:buClrTx/>
              <a:buSzTx/>
              <a:buFontTx/>
              <a:buNone/>
              <a:tabLst/>
              <a:defRPr/>
            </a:pPr>
            <a:endParaRPr lang="en-US" sz="1400" baseline="0" dirty="0"/>
          </a:p>
          <a:p>
            <a:pPr marL="0" marR="0" lvl="0" indent="0" algn="l" defTabSz="933237" rtl="0" eaLnBrk="1" fontAlgn="auto" latinLnBrk="0" hangingPunct="1">
              <a:lnSpc>
                <a:spcPct val="100000"/>
              </a:lnSpc>
              <a:spcBef>
                <a:spcPts val="0"/>
              </a:spcBef>
              <a:spcAft>
                <a:spcPts val="0"/>
              </a:spcAft>
              <a:buClrTx/>
              <a:buSzTx/>
              <a:buFontTx/>
              <a:buNone/>
              <a:tabLst/>
              <a:defRPr/>
            </a:pPr>
            <a:r>
              <a:rPr lang="en-US" sz="1400" b="1" u="sng" baseline="0" dirty="0">
                <a:solidFill>
                  <a:srgbClr val="FF0000"/>
                </a:solidFill>
              </a:rPr>
              <a:t>Additional Transactions: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527D </a:t>
            </a:r>
            <a:r>
              <a:rPr lang="en-US" sz="1400" kern="1200" dirty="0">
                <a:solidFill>
                  <a:schemeClr val="tx1"/>
                </a:solidFill>
                <a:effectLst/>
                <a:latin typeface="+mn-lt"/>
                <a:ea typeface="+mn-ea"/>
                <a:cs typeface="+mn-cs"/>
              </a:rPr>
              <a:t>(PMR). This transaction was originally not planned to program; however, due to Rafael comments for 940R (MRO) needs programmed.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kern="1200" dirty="0">
                <a:solidFill>
                  <a:schemeClr val="tx1"/>
                </a:solidFill>
                <a:effectLst/>
                <a:latin typeface="+mn-lt"/>
                <a:ea typeface="+mn-ea"/>
                <a:cs typeface="+mn-cs"/>
              </a:rPr>
              <a:t>940R (MRO) </a:t>
            </a:r>
            <a:r>
              <a:rPr lang="en-US" sz="1400" kern="1200" dirty="0">
                <a:solidFill>
                  <a:schemeClr val="tx1"/>
                </a:solidFill>
                <a:effectLst/>
                <a:latin typeface="+mn-lt"/>
                <a:ea typeface="+mn-ea"/>
                <a:cs typeface="+mn-cs"/>
              </a:rPr>
              <a:t>Rafael - 940R is a Materiel Release Order which is used to trigger a shipment.  The owner of the materiel would request the shipment to a third party via this transaction.  The transaction is also used for ship-in-place.  The Ship-in-Place would be when something is receipted under Navy P64 for example, but it was B14.  In this case, we would need the DLMS 940R and the 527D* to change ownership from P64 to B14.  Sandy - I believe MSADA will need this one. </a:t>
            </a:r>
          </a:p>
          <a:p>
            <a:pPr lvl="0"/>
            <a:endParaRPr lang="en-US" sz="1400" b="1" kern="1200" dirty="0">
              <a:solidFill>
                <a:schemeClr val="tx1"/>
              </a:solidFill>
              <a:effectLst/>
              <a:latin typeface="+mn-lt"/>
              <a:ea typeface="+mn-ea"/>
              <a:cs typeface="+mn-cs"/>
            </a:endParaRPr>
          </a:p>
          <a:p>
            <a:pPr lvl="0"/>
            <a:r>
              <a:rPr lang="en-US" sz="1400" b="1" kern="1200" dirty="0">
                <a:solidFill>
                  <a:schemeClr val="tx1"/>
                </a:solidFill>
                <a:effectLst/>
                <a:latin typeface="+mn-lt"/>
                <a:ea typeface="+mn-ea"/>
                <a:cs typeface="+mn-cs"/>
              </a:rPr>
              <a:t>945A </a:t>
            </a:r>
            <a:r>
              <a:rPr lang="en-US" sz="1400" kern="1200" dirty="0">
                <a:solidFill>
                  <a:schemeClr val="tx1"/>
                </a:solidFill>
                <a:effectLst/>
                <a:latin typeface="+mn-lt"/>
                <a:ea typeface="+mn-ea"/>
                <a:cs typeface="+mn-cs"/>
              </a:rPr>
              <a:t>Rafael - Used if have to report to an owner. Question for Crane: Does MSADA need to keep inventory balance reconciled with another system? Do we have to report #s to ERP? Sandy - We do this via SUSA currently.  If we program for this, would we be able to cease using SUSA? Recommend this be a possible requirement for MSADA. Luke concurs. </a:t>
            </a:r>
          </a:p>
          <a:p>
            <a:pPr lvl="0"/>
            <a:endParaRPr lang="en-US" sz="1400" b="1" i="1" kern="1200" dirty="0">
              <a:solidFill>
                <a:schemeClr val="tx1"/>
              </a:solidFill>
              <a:effectLst/>
              <a:latin typeface="+mn-lt"/>
              <a:ea typeface="+mn-ea"/>
              <a:cs typeface="+mn-cs"/>
            </a:endParaRPr>
          </a:p>
          <a:p>
            <a:pPr lvl="0"/>
            <a:r>
              <a:rPr lang="en-US" sz="1400" b="1" kern="1200" dirty="0">
                <a:solidFill>
                  <a:schemeClr val="tx1"/>
                </a:solidFill>
                <a:effectLst/>
                <a:latin typeface="+mn-lt"/>
                <a:ea typeface="+mn-ea"/>
                <a:cs typeface="+mn-cs"/>
              </a:rPr>
              <a:t>947I</a:t>
            </a:r>
            <a:r>
              <a:rPr lang="en-US" sz="1400" b="1" i="1" kern="120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Rafael’s - MSADA might need this if we are receiving it. If DLA or Army has weapons under P64, and they perform an inventory adjustment, then the transaction would go to MSADA, and it would cause an inventory gain, loss, or a correction. Question for Crane: Do we expect an inventory adjustment for a contractor doing maintenance? Crane question to DEDSO: Would this include new weapons on contract coming to Crane from a procurement? Rafael’s comment: That will be if P64 would ever have a maintenance contract with a contractor. Luke is asking PMS340 if USN expect scenario where a Contractor/Vendor/MFR do maintenance on a WPN (AFTER USN takes possession) and/or Does USN expect for scenario where a DLA would store or do maintenance on a WPN (AFTER USN takes possession)? PMS340 answer = No to both. All the provisioning is run through NAVSUP (APL/AEL, JLC17 user forms, </a:t>
            </a:r>
            <a:r>
              <a:rPr lang="en-US" sz="1400" kern="1200" dirty="0" err="1">
                <a:solidFill>
                  <a:schemeClr val="tx1"/>
                </a:solidFill>
                <a:effectLst/>
                <a:latin typeface="+mn-lt"/>
                <a:ea typeface="+mn-ea"/>
                <a:cs typeface="+mn-cs"/>
              </a:rPr>
              <a:t>etc</a:t>
            </a:r>
            <a:r>
              <a:rPr lang="en-US" sz="1400" kern="1200" dirty="0">
                <a:solidFill>
                  <a:schemeClr val="tx1"/>
                </a:solidFill>
                <a:effectLst/>
                <a:latin typeface="+mn-lt"/>
                <a:ea typeface="+mn-ea"/>
                <a:cs typeface="+mn-cs"/>
              </a:rPr>
              <a:t>). </a:t>
            </a:r>
          </a:p>
          <a:p>
            <a:pPr marL="0" indent="0">
              <a:buNone/>
            </a:pPr>
            <a:br>
              <a:rPr lang="en-US" sz="1400" kern="1200" dirty="0">
                <a:solidFill>
                  <a:schemeClr val="tx1"/>
                </a:solidFill>
                <a:effectLst/>
                <a:latin typeface="+mn-lt"/>
                <a:ea typeface="+mn-ea"/>
                <a:cs typeface="+mn-cs"/>
              </a:rPr>
            </a:br>
            <a:r>
              <a:rPr lang="en-US" sz="1400" kern="1200" dirty="0">
                <a:solidFill>
                  <a:schemeClr val="tx1"/>
                </a:solidFill>
                <a:effectLst/>
                <a:latin typeface="+mn-lt"/>
                <a:ea typeface="+mn-ea"/>
                <a:cs typeface="+mn-cs"/>
              </a:rPr>
              <a:t>Although not needed for any of the details described above, Rafael states this transaction is how to correct a wrong serial number (replacing the 888A*); therefore, needed for that function of loss and a gain. </a:t>
            </a:r>
          </a:p>
          <a:p>
            <a:r>
              <a:rPr lang="en-US" sz="1400" kern="1200" dirty="0">
                <a:solidFill>
                  <a:schemeClr val="tx1"/>
                </a:solidFill>
                <a:effectLst/>
                <a:latin typeface="+mn-lt"/>
                <a:ea typeface="+mn-ea"/>
                <a:cs typeface="+mn-cs"/>
              </a:rPr>
              <a:t>*What transaction is replacing the 888A for s/n correction? Rafael – none.  Any changes to a serial number must be done at the item level.  This transaction was only used to make massive changes in the DoD registry.  Since there won’t be a DoD Registry, then the transaction is OBE. Angie H: The 888A transaction is what we used per individual serial number to fix our records when a serial number was entered into a system incorrectly. For example, I sent a ship notification for s/n 123, but later realized the actual s/n is 124. So I send an 888A for 123 to “delete” that record and re-send a ship notification for the correct s/n of 124. How will we accomplish this in the future (what transactions)? Rafael - to change the serial number, you would do a dual inventory adjustment which is basically a loss and a gain. In DLMS it would be the 947I. Any gain or loss would have the affected serial number. You may also receive a 947I with QTY 0 and multiple serial numbers.  This would be a summary of all the serial numbers for a given NSN Condition code, and Owner. </a:t>
            </a:r>
          </a:p>
          <a:p>
            <a:pPr marL="0" indent="0">
              <a:buNone/>
            </a:pPr>
            <a:endParaRPr lang="en-US" sz="1400" kern="1200" dirty="0">
              <a:solidFill>
                <a:schemeClr val="tx1"/>
              </a:solidFill>
              <a:effectLst/>
              <a:latin typeface="+mn-lt"/>
              <a:ea typeface="+mn-ea"/>
              <a:cs typeface="+mn-cs"/>
            </a:endParaRPr>
          </a:p>
          <a:p>
            <a:pPr marL="0" indent="0">
              <a:buNone/>
            </a:pPr>
            <a:r>
              <a:rPr lang="en-US" sz="1400" kern="1200" dirty="0">
                <a:solidFill>
                  <a:schemeClr val="tx1"/>
                </a:solidFill>
                <a:effectLst/>
                <a:latin typeface="+mn-lt"/>
                <a:ea typeface="+mn-ea"/>
                <a:cs typeface="+mn-cs"/>
              </a:rPr>
              <a:t> </a:t>
            </a:r>
          </a:p>
          <a:p>
            <a:pPr lvl="0"/>
            <a:r>
              <a:rPr lang="en-US" sz="1400" b="1" kern="1200" dirty="0">
                <a:solidFill>
                  <a:schemeClr val="tx1"/>
                </a:solidFill>
                <a:effectLst/>
                <a:latin typeface="+mn-lt"/>
                <a:ea typeface="+mn-ea"/>
                <a:cs typeface="+mn-cs"/>
              </a:rPr>
              <a:t>867I</a:t>
            </a:r>
            <a:r>
              <a:rPr lang="en-US" sz="1400" b="1" i="1" kern="120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is for a systemic allocation. Rafael: the 867I Issue transaction is only an allocation of the MRO QTY. The only time MSADA would need this transaction would be if MSADA is storing materiel for other services/materiel masters or if need to communicate balance affecting actions to a third party. Sandy/Luke: MSADA will need, USN does Storage and Maintenance for USAF, USMC, and USA weapons. Rabbit hole, SOCOM? Should there be a change when JXNM Shop repairs SOCOM guns (in DPAS)? </a:t>
            </a:r>
            <a:br>
              <a:rPr lang="en-US" sz="1400" kern="1200" dirty="0">
                <a:solidFill>
                  <a:schemeClr val="tx1"/>
                </a:solidFill>
                <a:effectLst/>
                <a:latin typeface="+mn-lt"/>
                <a:ea typeface="+mn-ea"/>
                <a:cs typeface="+mn-cs"/>
              </a:rPr>
            </a:br>
            <a:endParaRPr lang="en-US" sz="1400" kern="1200" dirty="0">
              <a:solidFill>
                <a:schemeClr val="tx1"/>
              </a:solidFill>
              <a:effectLst/>
              <a:latin typeface="+mn-lt"/>
              <a:ea typeface="+mn-ea"/>
              <a:cs typeface="+mn-cs"/>
            </a:endParaRPr>
          </a:p>
          <a:p>
            <a:pPr lvl="0"/>
            <a:r>
              <a:rPr lang="en-US" sz="1400" b="1" kern="1200" dirty="0">
                <a:solidFill>
                  <a:schemeClr val="tx1"/>
                </a:solidFill>
                <a:effectLst/>
                <a:latin typeface="+mn-lt"/>
                <a:ea typeface="+mn-ea"/>
                <a:cs typeface="+mn-cs"/>
              </a:rPr>
              <a:t>846R</a:t>
            </a:r>
            <a:r>
              <a:rPr lang="en-US" sz="1400" b="1" i="1" kern="120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Annual reconciliations with DLA. The annual inventory is everything under P64. Will MSADA need this? For USMC, since they contract the Army for maintenance, the Army uses DLA as the receiving/shipping/storage entity for all their Depot maintenance on weapons.  This would be why USMC would need this transaction…unless they’ve stopped sending weapons to Army to repair then at Anniston (which are temporarily stored at DLA).  Not so sure that the Navy wouldn’t need this as well because although Navy does not store materiel at DLA, DLA ends up with Weapons sometimes even though they should not. Tom (Marine Corps - SAEA) says DLA does not store nor conduct maintenance on MC weapons. Recommendation: not currently needed, but yes, program MSADA on lower priority list for situation if materiel ends up at DLA even though it should not.</a:t>
            </a:r>
          </a:p>
          <a:p>
            <a:pPr lvl="0"/>
            <a:endParaRPr lang="en-US" sz="1400" kern="1200" dirty="0">
              <a:solidFill>
                <a:schemeClr val="tx1"/>
              </a:solidFill>
              <a:effectLst/>
              <a:latin typeface="+mn-lt"/>
              <a:ea typeface="+mn-ea"/>
              <a:cs typeface="+mn-cs"/>
            </a:endParaRPr>
          </a:p>
          <a:p>
            <a:pPr lvl="0"/>
            <a:r>
              <a:rPr lang="en-US" sz="1400" b="1" kern="1200" dirty="0">
                <a:solidFill>
                  <a:schemeClr val="tx1"/>
                </a:solidFill>
                <a:effectLst/>
                <a:latin typeface="+mn-lt"/>
                <a:ea typeface="+mn-ea"/>
                <a:cs typeface="+mn-cs"/>
              </a:rPr>
              <a:t>[846P, 846R] </a:t>
            </a:r>
            <a:r>
              <a:rPr lang="en-US" sz="1400" kern="1200" dirty="0">
                <a:solidFill>
                  <a:schemeClr val="tx1"/>
                </a:solidFill>
                <a:effectLst/>
                <a:latin typeface="+mn-lt"/>
                <a:ea typeface="+mn-ea"/>
                <a:cs typeface="+mn-cs"/>
              </a:rPr>
              <a:t>End of Day Inventory (with DLA). Rafael: The EOD process is only for those NSNs that throughout the day had some sort of balance affecting action like a receipt, inventory adjustment, or a shipment.  </a:t>
            </a:r>
          </a:p>
          <a:p>
            <a:pPr marL="0" indent="0">
              <a:buNone/>
            </a:pPr>
            <a:endParaRPr lang="en-US" sz="1400" kern="1200" dirty="0">
              <a:solidFill>
                <a:schemeClr val="tx1"/>
              </a:solidFill>
              <a:effectLst/>
              <a:latin typeface="+mn-lt"/>
              <a:ea typeface="+mn-ea"/>
              <a:cs typeface="+mn-cs"/>
            </a:endParaRPr>
          </a:p>
          <a:p>
            <a:r>
              <a:rPr lang="en-US" sz="1400" b="1" i="1" u="sng" kern="1200" dirty="0">
                <a:solidFill>
                  <a:schemeClr val="tx1"/>
                </a:solidFill>
                <a:effectLst/>
                <a:latin typeface="+mn-lt"/>
                <a:ea typeface="+mn-ea"/>
                <a:cs typeface="+mn-cs"/>
              </a:rPr>
              <a:t>NO DO NOT PROGRAM:</a:t>
            </a:r>
            <a:endParaRPr lang="en-US" sz="1400" kern="1200" dirty="0">
              <a:solidFill>
                <a:schemeClr val="tx1"/>
              </a:solidFill>
              <a:effectLst/>
              <a:latin typeface="+mn-lt"/>
              <a:ea typeface="+mn-ea"/>
              <a:cs typeface="+mn-cs"/>
            </a:endParaRPr>
          </a:p>
          <a:p>
            <a:pPr lvl="0"/>
            <a:r>
              <a:rPr lang="en-US" sz="1400" b="1" kern="1200" dirty="0">
                <a:solidFill>
                  <a:schemeClr val="tx1"/>
                </a:solidFill>
                <a:effectLst/>
                <a:latin typeface="+mn-lt"/>
                <a:ea typeface="+mn-ea"/>
                <a:cs typeface="+mn-cs"/>
              </a:rPr>
              <a:t>A10 &amp; A12</a:t>
            </a:r>
            <a:r>
              <a:rPr lang="en-US" sz="1400" b="1" i="1" kern="120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is for billing and financials. MSADA will not need this.</a:t>
            </a:r>
          </a:p>
          <a:p>
            <a:pPr marL="0" marR="0" lvl="0" indent="0" algn="l" defTabSz="933237" rtl="0" eaLnBrk="1" fontAlgn="auto" latinLnBrk="0" hangingPunct="1">
              <a:lnSpc>
                <a:spcPct val="100000"/>
              </a:lnSpc>
              <a:spcBef>
                <a:spcPts val="0"/>
              </a:spcBef>
              <a:spcAft>
                <a:spcPts val="0"/>
              </a:spcAft>
              <a:buClrTx/>
              <a:buSzTx/>
              <a:buFontTx/>
              <a:buNone/>
              <a:tabLst/>
              <a:defRPr/>
            </a:pPr>
            <a:r>
              <a:rPr lang="en-US" sz="1400" b="1" u="sng" baseline="0" dirty="0">
                <a:solidFill>
                  <a:srgbClr val="FF0000"/>
                </a:solidFill>
              </a:rPr>
              <a:t> </a:t>
            </a:r>
            <a:endParaRPr lang="en-US" sz="1400" kern="1200" dirty="0">
              <a:solidFill>
                <a:schemeClr val="tx1"/>
              </a:solidFill>
              <a:effectLst/>
              <a:latin typeface="+mn-lt"/>
              <a:ea typeface="+mn-ea"/>
              <a:cs typeface="+mn-cs"/>
            </a:endParaRPr>
          </a:p>
          <a:p>
            <a:pPr marL="0" indent="0">
              <a:buNone/>
            </a:pPr>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12</a:t>
            </a:fld>
            <a:endParaRPr lang="en-US"/>
          </a:p>
        </p:txBody>
      </p:sp>
    </p:spTree>
    <p:extLst>
      <p:ext uri="{BB962C8B-B14F-4D97-AF65-F5344CB8AC3E}">
        <p14:creationId xmlns:p14="http://schemas.microsoft.com/office/powerpoint/2010/main" val="2911036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pPr>
              <a:buNone/>
            </a:pPr>
            <a:endParaRPr lang="en-US" dirty="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A5C0E-4909-4CFA-9D5C-28EC43D03F21}"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29483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15</a:t>
            </a:fld>
            <a:endParaRPr lang="en-US"/>
          </a:p>
        </p:txBody>
      </p:sp>
    </p:spTree>
    <p:extLst>
      <p:ext uri="{BB962C8B-B14F-4D97-AF65-F5344CB8AC3E}">
        <p14:creationId xmlns:p14="http://schemas.microsoft.com/office/powerpoint/2010/main" val="3744712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pPr>
              <a:buNone/>
            </a:pPr>
            <a:endParaRPr lang="en-US" dirty="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A5C0E-4909-4CFA-9D5C-28EC43D03F21}"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0674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18289-F8A9-694B-D1DB-C5EF9D6F24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73E836-8724-5F42-8172-AC956415CD26}"/>
              </a:ext>
            </a:extLst>
          </p:cNvPr>
          <p:cNvSpPr>
            <a:spLocks noGrp="1" noRot="1" noChangeAspect="1"/>
          </p:cNvSpPr>
          <p:nvPr>
            <p:ph type="sldImg"/>
          </p:nvPr>
        </p:nvSpPr>
        <p:spPr>
          <a:xfrm>
            <a:off x="228600" y="274638"/>
            <a:ext cx="6400800" cy="4800600"/>
          </a:xfrm>
        </p:spPr>
      </p:sp>
      <p:sp>
        <p:nvSpPr>
          <p:cNvPr id="3" name="Notes Placeholder 2">
            <a:extLst>
              <a:ext uri="{FF2B5EF4-FFF2-40B4-BE49-F238E27FC236}">
                <a16:creationId xmlns:a16="http://schemas.microsoft.com/office/drawing/2014/main" id="{D1B7E105-3DA0-0FF3-5302-982DCF54A29E}"/>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a:ea typeface="+mn-ea"/>
                <a:cs typeface="+mn-cs"/>
              </a:rPr>
              <a:t>Complete list of DEDSO PDC/ADCs can be viewed at the following URL,</a:t>
            </a:r>
            <a:r>
              <a:rPr kumimoji="0" lang="en-US" sz="1200" b="1" i="0" u="none" strike="noStrike" kern="1200" cap="none" spc="0" normalizeH="0" baseline="0" noProof="0">
                <a:ln>
                  <a:noFill/>
                </a:ln>
                <a:solidFill>
                  <a:prstClr val="black"/>
                </a:solidFill>
                <a:effectLst/>
                <a:uLnTx/>
                <a:uFillTx/>
                <a:latin typeface="Arial" panose="020B0604020202020204"/>
                <a:ea typeface="+mn-ea"/>
                <a:cs typeface="Arial"/>
              </a:rPr>
              <a:t> </a:t>
            </a:r>
            <a:r>
              <a:rPr lang="en-US" sz="1200" b="1">
                <a:solidFill>
                  <a:prstClr val="black"/>
                </a:solidFill>
                <a:latin typeface="Arial" panose="020B0604020202020204"/>
                <a:hlinkClick r:id="rId3"/>
              </a:rPr>
              <a:t>https://www.dla.mil/Defense-Data-Standards/Resources/ADC/</a:t>
            </a:r>
            <a:endParaRPr lang="en-US" sz="1200" b="1">
              <a:solidFill>
                <a:prstClr val="black"/>
              </a:solidFill>
              <a:latin typeface="Arial" panose="020B0604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Arial" panose="020B0604020202020204"/>
              <a:ea typeface="+mn-ea"/>
              <a:cs typeface="+mn-cs"/>
            </a:endParaRPr>
          </a:p>
          <a:p>
            <a:endParaRPr lang="en-US"/>
          </a:p>
        </p:txBody>
      </p:sp>
      <p:sp>
        <p:nvSpPr>
          <p:cNvPr id="4" name="Slide Number Placeholder 3">
            <a:extLst>
              <a:ext uri="{FF2B5EF4-FFF2-40B4-BE49-F238E27FC236}">
                <a16:creationId xmlns:a16="http://schemas.microsoft.com/office/drawing/2014/main" id="{8E074472-765B-8142-D279-886E581E8CC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6EE269-F29E-4A56-AA31-2FFC690D53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8101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143A1-FF48-6EB2-CA9E-DA7061DF96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39966B-2167-33A5-1C07-73674606E2C7}"/>
              </a:ext>
            </a:extLst>
          </p:cNvPr>
          <p:cNvSpPr>
            <a:spLocks noGrp="1" noRot="1" noChangeAspect="1"/>
          </p:cNvSpPr>
          <p:nvPr>
            <p:ph type="sldImg"/>
          </p:nvPr>
        </p:nvSpPr>
        <p:spPr>
          <a:xfrm>
            <a:off x="228600" y="274638"/>
            <a:ext cx="6400800" cy="4800600"/>
          </a:xfrm>
        </p:spPr>
      </p:sp>
      <p:sp>
        <p:nvSpPr>
          <p:cNvPr id="3" name="Notes Placeholder 2">
            <a:extLst>
              <a:ext uri="{FF2B5EF4-FFF2-40B4-BE49-F238E27FC236}">
                <a16:creationId xmlns:a16="http://schemas.microsoft.com/office/drawing/2014/main" id="{09EABCB9-8B08-90B0-0741-DB1E9C4EF982}"/>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a:ea typeface="+mn-ea"/>
                <a:cs typeface="+mn-cs"/>
              </a:rPr>
              <a:t>Complete list of DEDSO PDC/ADCs can be viewed at the following URL,</a:t>
            </a:r>
            <a:r>
              <a:rPr kumimoji="0" lang="en-US" sz="1200" b="1" i="0" u="none" strike="noStrike" kern="1200" cap="none" spc="0" normalizeH="0" baseline="0" noProof="0">
                <a:ln>
                  <a:noFill/>
                </a:ln>
                <a:solidFill>
                  <a:prstClr val="black"/>
                </a:solidFill>
                <a:effectLst/>
                <a:uLnTx/>
                <a:uFillTx/>
                <a:latin typeface="Arial" panose="020B0604020202020204"/>
                <a:ea typeface="+mn-ea"/>
                <a:cs typeface="Arial"/>
              </a:rPr>
              <a:t> </a:t>
            </a:r>
            <a:r>
              <a:rPr lang="en-US" sz="1200" b="1">
                <a:solidFill>
                  <a:prstClr val="black"/>
                </a:solidFill>
                <a:latin typeface="Arial" panose="020B0604020202020204"/>
                <a:hlinkClick r:id="rId3"/>
              </a:rPr>
              <a:t>https://www.dla.mil/Defense-Data-Standards/Resources/ADC/</a:t>
            </a:r>
            <a:endParaRPr lang="en-US" sz="1200" b="1">
              <a:solidFill>
                <a:prstClr val="black"/>
              </a:solidFill>
              <a:latin typeface="Arial" panose="020B0604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Arial" panose="020B0604020202020204"/>
              <a:ea typeface="+mn-ea"/>
              <a:cs typeface="+mn-cs"/>
            </a:endParaRPr>
          </a:p>
          <a:p>
            <a:endParaRPr lang="en-US"/>
          </a:p>
        </p:txBody>
      </p:sp>
      <p:sp>
        <p:nvSpPr>
          <p:cNvPr id="4" name="Slide Number Placeholder 3">
            <a:extLst>
              <a:ext uri="{FF2B5EF4-FFF2-40B4-BE49-F238E27FC236}">
                <a16:creationId xmlns:a16="http://schemas.microsoft.com/office/drawing/2014/main" id="{108C421E-8965-0EC3-B889-69C9388965C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6EE269-F29E-4A56-AA31-2FFC690D53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8457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143A1-FF48-6EB2-CA9E-DA7061DF96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39966B-2167-33A5-1C07-73674606E2C7}"/>
              </a:ext>
            </a:extLst>
          </p:cNvPr>
          <p:cNvSpPr>
            <a:spLocks noGrp="1" noRot="1" noChangeAspect="1"/>
          </p:cNvSpPr>
          <p:nvPr>
            <p:ph type="sldImg"/>
          </p:nvPr>
        </p:nvSpPr>
        <p:spPr>
          <a:xfrm>
            <a:off x="228600" y="274638"/>
            <a:ext cx="6400800" cy="4800600"/>
          </a:xfrm>
        </p:spPr>
      </p:sp>
      <p:sp>
        <p:nvSpPr>
          <p:cNvPr id="3" name="Notes Placeholder 2">
            <a:extLst>
              <a:ext uri="{FF2B5EF4-FFF2-40B4-BE49-F238E27FC236}">
                <a16:creationId xmlns:a16="http://schemas.microsoft.com/office/drawing/2014/main" id="{09EABCB9-8B08-90B0-0741-DB1E9C4EF982}"/>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rPr>
              <a:t>Complete list of DEDSO PDC/ADCs can be viewed at the following URL,</a:t>
            </a: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Arial"/>
              </a:rPr>
              <a:t> </a:t>
            </a:r>
            <a:r>
              <a:rPr lang="en-US" sz="1200" b="1" dirty="0">
                <a:solidFill>
                  <a:prstClr val="black"/>
                </a:solidFill>
                <a:latin typeface="Arial" panose="020B0604020202020204"/>
                <a:hlinkClick r:id="rId3"/>
              </a:rPr>
              <a:t>https://www.dla.mil/Defense-Data-Standards/Resources/ADC/</a:t>
            </a:r>
            <a:endParaRPr lang="en-US" sz="1200" b="1" dirty="0">
              <a:solidFill>
                <a:prstClr val="black"/>
              </a:solidFill>
              <a:latin typeface="Arial" panose="020B0604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endParaRPr>
          </a:p>
          <a:p>
            <a:endParaRPr lang="en-US" dirty="0"/>
          </a:p>
        </p:txBody>
      </p:sp>
      <p:sp>
        <p:nvSpPr>
          <p:cNvPr id="4" name="Slide Number Placeholder 3">
            <a:extLst>
              <a:ext uri="{FF2B5EF4-FFF2-40B4-BE49-F238E27FC236}">
                <a16:creationId xmlns:a16="http://schemas.microsoft.com/office/drawing/2014/main" id="{108C421E-8965-0EC3-B889-69C9388965C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6EE269-F29E-4A56-AA31-2FFC690D53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0636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A5C0E-4909-4CFA-9D5C-28EC43D03F21}"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21175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r>
              <a:rPr lang="en-US" b="1" dirty="0"/>
              <a:t>Will update after the update: </a:t>
            </a:r>
          </a:p>
          <a:p>
            <a:r>
              <a:rPr lang="en-US" b="1" dirty="0"/>
              <a:t>Please refer to Brief invite to review pdf attachment of this document. **Shown dates are tentative.  Quarterly updates from Components will be requested going forward.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6EE269-F29E-4A56-AA31-2FFC690D53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6899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pPr>
              <a:buNone/>
            </a:pPr>
            <a:r>
              <a:rPr lang="en-US" dirty="0">
                <a:latin typeface="Calibri"/>
                <a:cs typeface="Calibri"/>
              </a:rPr>
              <a:t>Good morning and Welcome to the Continuation of </a:t>
            </a:r>
            <a:r>
              <a:rPr lang="en-US">
                <a:latin typeface="Calibri"/>
                <a:cs typeface="Calibri"/>
              </a:rPr>
              <a:t>ADC 1244B! </a:t>
            </a:r>
            <a:endParaRPr lang="en-US" dirty="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A5C0E-4909-4CFA-9D5C-28EC43D03F21}"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73393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r>
              <a:rPr lang="en-US" b="1"/>
              <a:t>Please refer to Brief invite to review Excel attachment.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6EE269-F29E-4A56-AA31-2FFC690D53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220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pPr>
              <a:buNone/>
            </a:pPr>
            <a:r>
              <a:rPr lang="en-US">
                <a:latin typeface="Calibri"/>
                <a:cs typeface="Calibri"/>
              </a:rPr>
              <a:t>Here will start with the DEDSO overview ( Mission and Vision) </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A5C0E-4909-4CFA-9D5C-28EC43D03F21}"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934344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pPr>
              <a:buNone/>
            </a:pPr>
            <a:r>
              <a:rPr lang="en-US" dirty="0">
                <a:latin typeface="Calibri"/>
                <a:cs typeface="Calibri"/>
              </a:rPr>
              <a:t>Here is the agenda ( here is the order of presence)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A5C0E-4909-4CFA-9D5C-28EC43D03F21}"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9694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6</a:t>
            </a:fld>
            <a:endParaRPr lang="en-US"/>
          </a:p>
        </p:txBody>
      </p:sp>
    </p:spTree>
    <p:extLst>
      <p:ext uri="{BB962C8B-B14F-4D97-AF65-F5344CB8AC3E}">
        <p14:creationId xmlns:p14="http://schemas.microsoft.com/office/powerpoint/2010/main" val="432246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7</a:t>
            </a:fld>
            <a:endParaRPr lang="en-US"/>
          </a:p>
        </p:txBody>
      </p:sp>
    </p:spTree>
    <p:extLst>
      <p:ext uri="{BB962C8B-B14F-4D97-AF65-F5344CB8AC3E}">
        <p14:creationId xmlns:p14="http://schemas.microsoft.com/office/powerpoint/2010/main" val="1090306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pPr>
              <a:buNone/>
            </a:pPr>
            <a:endParaRPr lang="en-US" dirty="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A5C0E-4909-4CFA-9D5C-28EC43D03F21}"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22637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t>GCSS-A -As of Tuesday 6 Aug 2024 this Demand has been updated to “Unfunded” as per the Product Director Office (PDO) leadership and at this time ASSC does not have the capacity to work this demand. Therefore, they are deviating from existing agreements and all Enhancements will require additional funding.</a:t>
            </a:r>
          </a:p>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9</a:t>
            </a:fld>
            <a:endParaRPr lang="en-US"/>
          </a:p>
        </p:txBody>
      </p:sp>
    </p:spTree>
    <p:extLst>
      <p:ext uri="{BB962C8B-B14F-4D97-AF65-F5344CB8AC3E}">
        <p14:creationId xmlns:p14="http://schemas.microsoft.com/office/powerpoint/2010/main" val="4095520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10</a:t>
            </a:fld>
            <a:endParaRPr lang="en-US"/>
          </a:p>
        </p:txBody>
      </p:sp>
    </p:spTree>
    <p:extLst>
      <p:ext uri="{BB962C8B-B14F-4D97-AF65-F5344CB8AC3E}">
        <p14:creationId xmlns:p14="http://schemas.microsoft.com/office/powerpoint/2010/main" val="1168930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492240" y="6492240"/>
            <a:ext cx="1828800" cy="365125"/>
          </a:xfrm>
          <a:prstGeom prst="rect">
            <a:avLst/>
          </a:prstGeom>
        </p:spPr>
        <p:txBody>
          <a:bodyPr anchor="ctr" anchorCtr="0"/>
          <a:lstStyle>
            <a:lvl1pPr algn="ctr">
              <a:defRPr sz="1200">
                <a:solidFill>
                  <a:schemeClr val="bg1"/>
                </a:solidFill>
              </a:defRPr>
            </a:lvl1pPr>
          </a:lstStyle>
          <a:p>
            <a:endParaRPr lang="en-US"/>
          </a:p>
        </p:txBody>
      </p:sp>
      <p:sp>
        <p:nvSpPr>
          <p:cNvPr id="5" name="Footer Placeholder 4"/>
          <p:cNvSpPr>
            <a:spLocks noGrp="1"/>
          </p:cNvSpPr>
          <p:nvPr>
            <p:ph type="ftr" sz="quarter" idx="11"/>
          </p:nvPr>
        </p:nvSpPr>
        <p:spPr>
          <a:xfrm>
            <a:off x="0" y="6490310"/>
            <a:ext cx="2743200" cy="365125"/>
          </a:xfrm>
          <a:prstGeom prst="rect">
            <a:avLst/>
          </a:prstGeom>
        </p:spPr>
        <p:txBody>
          <a:bodyPr anchor="ctr" anchorCtr="0"/>
          <a:lstStyle>
            <a:lvl1pPr>
              <a:defRPr sz="1200">
                <a:solidFill>
                  <a:schemeClr val="bg1"/>
                </a:solidFill>
              </a:defRPr>
            </a:lvl1pPr>
          </a:lstStyle>
          <a:p>
            <a:endParaRPr lang="en-US"/>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a:p>
        </p:txBody>
      </p:sp>
    </p:spTree>
    <p:extLst>
      <p:ext uri="{BB962C8B-B14F-4D97-AF65-F5344CB8AC3E}">
        <p14:creationId xmlns:p14="http://schemas.microsoft.com/office/powerpoint/2010/main" val="2828494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1909838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3657600" y="1459260"/>
            <a:ext cx="5029200" cy="4754880"/>
          </a:xfrm>
        </p:spPr>
        <p:txBody>
          <a:bodyPr>
            <a:normAutofit/>
          </a:bodyPr>
          <a:lstStyle>
            <a:lvl1pPr>
              <a:defRPr sz="20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title="Caption"/>
          <p:cNvSpPr>
            <a:spLocks noGrp="1"/>
          </p:cNvSpPr>
          <p:nvPr>
            <p:ph type="body" sz="half" idx="2" hasCustomPrompt="1"/>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Caption</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1"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900764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826908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2698" y="1453896"/>
            <a:ext cx="4038604" cy="4770004"/>
          </a:xfrm>
          <a:prstGeom prst="rect">
            <a:avLst/>
          </a:prstGeom>
        </p:spPr>
      </p:pic>
    </p:spTree>
    <p:extLst>
      <p:ext uri="{BB962C8B-B14F-4D97-AF65-F5344CB8AC3E}">
        <p14:creationId xmlns:p14="http://schemas.microsoft.com/office/powerpoint/2010/main" val="2711863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Qua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EE48166-CEDA-E347-B219-BD06DBB65A8B}"/>
              </a:ext>
            </a:extLst>
          </p:cNvPr>
          <p:cNvCxnSpPr>
            <a:cxnSpLocks/>
          </p:cNvCxnSpPr>
          <p:nvPr userDrawn="1"/>
        </p:nvCxnSpPr>
        <p:spPr>
          <a:xfrm>
            <a:off x="4572000" y="933259"/>
            <a:ext cx="0" cy="5257795"/>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4BFD3BB-A8C5-3D2F-66EA-6B29C909A35E}"/>
              </a:ext>
            </a:extLst>
          </p:cNvPr>
          <p:cNvSpPr txBox="1"/>
          <p:nvPr userDrawn="1"/>
        </p:nvSpPr>
        <p:spPr>
          <a:xfrm>
            <a:off x="292232" y="1276366"/>
            <a:ext cx="4044098" cy="276999"/>
          </a:xfrm>
          <a:prstGeom prst="rect">
            <a:avLst/>
          </a:prstGeom>
          <a:solidFill>
            <a:schemeClr val="bg1">
              <a:lumMod val="85000"/>
            </a:schemeClr>
          </a:solidFill>
        </p:spPr>
        <p:txBody>
          <a:bodyPr wrap="square" rtlCol="0">
            <a:spAutoFit/>
          </a:bodyPr>
          <a:lstStyle/>
          <a:p>
            <a:r>
              <a:rPr lang="en-US" sz="1200" b="1"/>
              <a:t>Current Status:</a:t>
            </a:r>
          </a:p>
        </p:txBody>
      </p:sp>
      <p:sp>
        <p:nvSpPr>
          <p:cNvPr id="10" name="TextBox 9">
            <a:extLst>
              <a:ext uri="{FF2B5EF4-FFF2-40B4-BE49-F238E27FC236}">
                <a16:creationId xmlns:a16="http://schemas.microsoft.com/office/drawing/2014/main" id="{63F8B47E-07AD-49A7-D430-F2744436E788}"/>
              </a:ext>
            </a:extLst>
          </p:cNvPr>
          <p:cNvSpPr txBox="1"/>
          <p:nvPr userDrawn="1"/>
        </p:nvSpPr>
        <p:spPr>
          <a:xfrm>
            <a:off x="261594" y="1338606"/>
            <a:ext cx="4044098" cy="300082"/>
          </a:xfrm>
          <a:prstGeom prst="rect">
            <a:avLst/>
          </a:prstGeom>
          <a:noFill/>
          <a:ln>
            <a:noFill/>
          </a:ln>
        </p:spPr>
        <p:txBody>
          <a:bodyPr wrap="square" rtlCol="0">
            <a:spAutoFit/>
          </a:bodyPr>
          <a:lstStyle/>
          <a:p>
            <a:endParaRPr lang="en-US" sz="1350"/>
          </a:p>
        </p:txBody>
      </p:sp>
      <p:sp>
        <p:nvSpPr>
          <p:cNvPr id="12" name="TextBox 11">
            <a:extLst>
              <a:ext uri="{FF2B5EF4-FFF2-40B4-BE49-F238E27FC236}">
                <a16:creationId xmlns:a16="http://schemas.microsoft.com/office/drawing/2014/main" id="{0C663BA2-6FA9-EB21-E6C7-2FFFEC424666}"/>
              </a:ext>
            </a:extLst>
          </p:cNvPr>
          <p:cNvSpPr txBox="1"/>
          <p:nvPr userDrawn="1"/>
        </p:nvSpPr>
        <p:spPr>
          <a:xfrm>
            <a:off x="4838308" y="1276365"/>
            <a:ext cx="4044098" cy="276999"/>
          </a:xfrm>
          <a:prstGeom prst="rect">
            <a:avLst/>
          </a:prstGeom>
          <a:solidFill>
            <a:schemeClr val="bg1">
              <a:lumMod val="85000"/>
            </a:schemeClr>
          </a:solidFill>
        </p:spPr>
        <p:txBody>
          <a:bodyPr wrap="square" rtlCol="0">
            <a:spAutoFit/>
          </a:bodyPr>
          <a:lstStyle/>
          <a:p>
            <a:r>
              <a:rPr lang="en-US" sz="1200" b="1"/>
              <a:t>Next Steps:</a:t>
            </a:r>
          </a:p>
        </p:txBody>
      </p:sp>
      <p:sp>
        <p:nvSpPr>
          <p:cNvPr id="13" name="TextBox 12">
            <a:extLst>
              <a:ext uri="{FF2B5EF4-FFF2-40B4-BE49-F238E27FC236}">
                <a16:creationId xmlns:a16="http://schemas.microsoft.com/office/drawing/2014/main" id="{214C21DD-2FFF-5256-E9F1-767DE04E2FA1}"/>
              </a:ext>
            </a:extLst>
          </p:cNvPr>
          <p:cNvSpPr txBox="1"/>
          <p:nvPr userDrawn="1"/>
        </p:nvSpPr>
        <p:spPr>
          <a:xfrm>
            <a:off x="4838309" y="1319751"/>
            <a:ext cx="4044098" cy="300082"/>
          </a:xfrm>
          <a:prstGeom prst="rect">
            <a:avLst/>
          </a:prstGeom>
          <a:noFill/>
          <a:ln>
            <a:noFill/>
          </a:ln>
        </p:spPr>
        <p:txBody>
          <a:bodyPr wrap="square" rtlCol="0">
            <a:spAutoFit/>
          </a:bodyPr>
          <a:lstStyle/>
          <a:p>
            <a:endParaRPr lang="en-US" sz="1350"/>
          </a:p>
        </p:txBody>
      </p:sp>
      <p:sp>
        <p:nvSpPr>
          <p:cNvPr id="14" name="TextBox 13">
            <a:extLst>
              <a:ext uri="{FF2B5EF4-FFF2-40B4-BE49-F238E27FC236}">
                <a16:creationId xmlns:a16="http://schemas.microsoft.com/office/drawing/2014/main" id="{2EDB7CD4-436F-27B7-0008-D3C4CD0B2D57}"/>
              </a:ext>
            </a:extLst>
          </p:cNvPr>
          <p:cNvSpPr txBox="1"/>
          <p:nvPr userDrawn="1"/>
        </p:nvSpPr>
        <p:spPr>
          <a:xfrm>
            <a:off x="261594" y="3933067"/>
            <a:ext cx="4044098" cy="276999"/>
          </a:xfrm>
          <a:prstGeom prst="rect">
            <a:avLst/>
          </a:prstGeom>
          <a:solidFill>
            <a:schemeClr val="bg1">
              <a:lumMod val="85000"/>
            </a:schemeClr>
          </a:solidFill>
        </p:spPr>
        <p:txBody>
          <a:bodyPr wrap="square" rtlCol="0">
            <a:spAutoFit/>
          </a:bodyPr>
          <a:lstStyle/>
          <a:p>
            <a:r>
              <a:rPr lang="en-US" sz="1200" b="1"/>
              <a:t>Challenges:</a:t>
            </a:r>
          </a:p>
        </p:txBody>
      </p:sp>
      <p:sp>
        <p:nvSpPr>
          <p:cNvPr id="15" name="TextBox 14">
            <a:extLst>
              <a:ext uri="{FF2B5EF4-FFF2-40B4-BE49-F238E27FC236}">
                <a16:creationId xmlns:a16="http://schemas.microsoft.com/office/drawing/2014/main" id="{0F13905A-184E-0D30-F96D-B4C826A91053}"/>
              </a:ext>
            </a:extLst>
          </p:cNvPr>
          <p:cNvSpPr txBox="1"/>
          <p:nvPr userDrawn="1"/>
        </p:nvSpPr>
        <p:spPr>
          <a:xfrm>
            <a:off x="292232" y="4156890"/>
            <a:ext cx="4044098" cy="300082"/>
          </a:xfrm>
          <a:prstGeom prst="rect">
            <a:avLst/>
          </a:prstGeom>
          <a:noFill/>
          <a:ln>
            <a:noFill/>
          </a:ln>
        </p:spPr>
        <p:txBody>
          <a:bodyPr wrap="square" rtlCol="0">
            <a:spAutoFit/>
          </a:bodyPr>
          <a:lstStyle/>
          <a:p>
            <a:endParaRPr lang="en-US" sz="1350"/>
          </a:p>
        </p:txBody>
      </p:sp>
      <p:sp>
        <p:nvSpPr>
          <p:cNvPr id="16" name="TextBox 15">
            <a:extLst>
              <a:ext uri="{FF2B5EF4-FFF2-40B4-BE49-F238E27FC236}">
                <a16:creationId xmlns:a16="http://schemas.microsoft.com/office/drawing/2014/main" id="{A2F5027D-19EE-1BE0-3BCF-FFE6DA4075B1}"/>
              </a:ext>
            </a:extLst>
          </p:cNvPr>
          <p:cNvSpPr txBox="1"/>
          <p:nvPr userDrawn="1"/>
        </p:nvSpPr>
        <p:spPr>
          <a:xfrm>
            <a:off x="4807671" y="3951921"/>
            <a:ext cx="4044098" cy="276999"/>
          </a:xfrm>
          <a:prstGeom prst="rect">
            <a:avLst/>
          </a:prstGeom>
          <a:solidFill>
            <a:schemeClr val="bg1">
              <a:lumMod val="85000"/>
            </a:schemeClr>
          </a:solidFill>
        </p:spPr>
        <p:txBody>
          <a:bodyPr wrap="square" rtlCol="0">
            <a:spAutoFit/>
          </a:bodyPr>
          <a:lstStyle/>
          <a:p>
            <a:r>
              <a:rPr lang="en-US" sz="1200" b="1"/>
              <a:t>Lesson Learned:</a:t>
            </a:r>
          </a:p>
        </p:txBody>
      </p:sp>
      <p:sp>
        <p:nvSpPr>
          <p:cNvPr id="17" name="TextBox 16">
            <a:extLst>
              <a:ext uri="{FF2B5EF4-FFF2-40B4-BE49-F238E27FC236}">
                <a16:creationId xmlns:a16="http://schemas.microsoft.com/office/drawing/2014/main" id="{914F288D-0C42-470C-C3BC-394E909F348A}"/>
              </a:ext>
            </a:extLst>
          </p:cNvPr>
          <p:cNvSpPr txBox="1"/>
          <p:nvPr userDrawn="1"/>
        </p:nvSpPr>
        <p:spPr>
          <a:xfrm>
            <a:off x="4838309" y="4156890"/>
            <a:ext cx="4044098" cy="300082"/>
          </a:xfrm>
          <a:prstGeom prst="rect">
            <a:avLst/>
          </a:prstGeom>
          <a:noFill/>
          <a:ln>
            <a:noFill/>
          </a:ln>
        </p:spPr>
        <p:txBody>
          <a:bodyPr wrap="square" rtlCol="0">
            <a:spAutoFit/>
          </a:bodyPr>
          <a:lstStyle/>
          <a:p>
            <a:endParaRPr lang="en-US" sz="1350"/>
          </a:p>
        </p:txBody>
      </p:sp>
      <p:sp>
        <p:nvSpPr>
          <p:cNvPr id="19" name="TextBox 18">
            <a:extLst>
              <a:ext uri="{FF2B5EF4-FFF2-40B4-BE49-F238E27FC236}">
                <a16:creationId xmlns:a16="http://schemas.microsoft.com/office/drawing/2014/main" id="{4B257ED9-C232-93DB-CE3B-FA8BE150BEE3}"/>
              </a:ext>
            </a:extLst>
          </p:cNvPr>
          <p:cNvSpPr txBox="1"/>
          <p:nvPr userDrawn="1"/>
        </p:nvSpPr>
        <p:spPr>
          <a:xfrm>
            <a:off x="94462" y="855519"/>
            <a:ext cx="1009852" cy="300082"/>
          </a:xfrm>
          <a:prstGeom prst="rect">
            <a:avLst/>
          </a:prstGeom>
          <a:noFill/>
        </p:spPr>
        <p:txBody>
          <a:bodyPr wrap="square" rtlCol="0">
            <a:spAutoFit/>
          </a:bodyPr>
          <a:lstStyle/>
          <a:p>
            <a:r>
              <a:rPr lang="en-US" sz="1350" b="1"/>
              <a:t>Service:</a:t>
            </a:r>
            <a:r>
              <a:rPr lang="en-US" sz="1350"/>
              <a:t> </a:t>
            </a:r>
          </a:p>
        </p:txBody>
      </p:sp>
      <p:sp>
        <p:nvSpPr>
          <p:cNvPr id="20" name="TextBox 19">
            <a:extLst>
              <a:ext uri="{FF2B5EF4-FFF2-40B4-BE49-F238E27FC236}">
                <a16:creationId xmlns:a16="http://schemas.microsoft.com/office/drawing/2014/main" id="{A3247FF1-9238-B165-7A50-51B9933F9216}"/>
              </a:ext>
            </a:extLst>
          </p:cNvPr>
          <p:cNvSpPr txBox="1"/>
          <p:nvPr userDrawn="1"/>
        </p:nvSpPr>
        <p:spPr>
          <a:xfrm>
            <a:off x="4586729" y="825038"/>
            <a:ext cx="1254945" cy="300082"/>
          </a:xfrm>
          <a:prstGeom prst="rect">
            <a:avLst/>
          </a:prstGeom>
          <a:noFill/>
        </p:spPr>
        <p:txBody>
          <a:bodyPr wrap="square" rtlCol="0">
            <a:spAutoFit/>
          </a:bodyPr>
          <a:lstStyle/>
          <a:p>
            <a:r>
              <a:rPr lang="en-US" sz="1350" b="1"/>
              <a:t>Status as of:</a:t>
            </a:r>
            <a:r>
              <a:rPr lang="en-US" sz="1350"/>
              <a:t> </a:t>
            </a:r>
          </a:p>
        </p:txBody>
      </p:sp>
      <p:cxnSp>
        <p:nvCxnSpPr>
          <p:cNvPr id="22" name="Straight Connector 21">
            <a:extLst>
              <a:ext uri="{FF2B5EF4-FFF2-40B4-BE49-F238E27FC236}">
                <a16:creationId xmlns:a16="http://schemas.microsoft.com/office/drawing/2014/main" id="{D48062BF-490C-0B0B-2EFA-87BE39C82F70}"/>
              </a:ext>
            </a:extLst>
          </p:cNvPr>
          <p:cNvCxnSpPr/>
          <p:nvPr userDrawn="1"/>
        </p:nvCxnSpPr>
        <p:spPr>
          <a:xfrm>
            <a:off x="1039304" y="1071758"/>
            <a:ext cx="32663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D49D9B1-EA90-7038-8551-004612763B51}"/>
              </a:ext>
            </a:extLst>
          </p:cNvPr>
          <p:cNvCxnSpPr>
            <a:cxnSpLocks/>
          </p:cNvCxnSpPr>
          <p:nvPr userDrawn="1"/>
        </p:nvCxnSpPr>
        <p:spPr>
          <a:xfrm>
            <a:off x="5856402" y="1031388"/>
            <a:ext cx="3004793"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7C14CA9-F1E1-0E5F-844B-6E0DB532BAF1}"/>
              </a:ext>
            </a:extLst>
          </p:cNvPr>
          <p:cNvSpPr txBox="1"/>
          <p:nvPr userDrawn="1"/>
        </p:nvSpPr>
        <p:spPr>
          <a:xfrm>
            <a:off x="1060516" y="354329"/>
            <a:ext cx="3245175" cy="300082"/>
          </a:xfrm>
          <a:prstGeom prst="rect">
            <a:avLst/>
          </a:prstGeom>
          <a:noFill/>
        </p:spPr>
        <p:txBody>
          <a:bodyPr wrap="square" rtlCol="0">
            <a:spAutoFit/>
          </a:bodyPr>
          <a:lstStyle/>
          <a:p>
            <a:r>
              <a:rPr lang="en-US" sz="1350"/>
              <a:t>  </a:t>
            </a:r>
          </a:p>
        </p:txBody>
      </p:sp>
      <p:sp>
        <p:nvSpPr>
          <p:cNvPr id="27" name="TextBox 26">
            <a:extLst>
              <a:ext uri="{FF2B5EF4-FFF2-40B4-BE49-F238E27FC236}">
                <a16:creationId xmlns:a16="http://schemas.microsoft.com/office/drawing/2014/main" id="{B974B46F-A3C8-45BF-BD8A-9CFAE0A183C9}"/>
              </a:ext>
            </a:extLst>
          </p:cNvPr>
          <p:cNvSpPr txBox="1"/>
          <p:nvPr userDrawn="1"/>
        </p:nvSpPr>
        <p:spPr>
          <a:xfrm>
            <a:off x="5856402" y="856316"/>
            <a:ext cx="3034250" cy="300082"/>
          </a:xfrm>
          <a:prstGeom prst="rect">
            <a:avLst/>
          </a:prstGeom>
          <a:noFill/>
        </p:spPr>
        <p:txBody>
          <a:bodyPr wrap="square" rtlCol="0">
            <a:spAutoFit/>
          </a:bodyPr>
          <a:lstStyle/>
          <a:p>
            <a:r>
              <a:rPr lang="en-US" sz="1350"/>
              <a:t>  </a:t>
            </a:r>
          </a:p>
        </p:txBody>
      </p:sp>
    </p:spTree>
    <p:extLst>
      <p:ext uri="{BB962C8B-B14F-4D97-AF65-F5344CB8AC3E}">
        <p14:creationId xmlns:p14="http://schemas.microsoft.com/office/powerpoint/2010/main" val="494486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492240" y="6492240"/>
            <a:ext cx="1828800" cy="365125"/>
          </a:xfrm>
          <a:prstGeom prst="rect">
            <a:avLst/>
          </a:prstGeom>
        </p:spPr>
        <p:txBody>
          <a:bodyPr anchor="ctr" anchorCtr="0"/>
          <a:lstStyle>
            <a:lvl1pPr algn="ctr">
              <a:defRPr sz="1200">
                <a:solidFill>
                  <a:schemeClr val="bg1"/>
                </a:solidFill>
              </a:defRPr>
            </a:lvl1pPr>
          </a:lstStyle>
          <a:p>
            <a:endParaRPr lang="en-US"/>
          </a:p>
        </p:txBody>
      </p:sp>
      <p:sp>
        <p:nvSpPr>
          <p:cNvPr id="5" name="Footer Placeholder 4"/>
          <p:cNvSpPr>
            <a:spLocks noGrp="1"/>
          </p:cNvSpPr>
          <p:nvPr>
            <p:ph type="ftr" sz="quarter" idx="11"/>
          </p:nvPr>
        </p:nvSpPr>
        <p:spPr>
          <a:xfrm>
            <a:off x="0" y="6490310"/>
            <a:ext cx="2743200" cy="365125"/>
          </a:xfrm>
          <a:prstGeom prst="rect">
            <a:avLst/>
          </a:prstGeom>
        </p:spPr>
        <p:txBody>
          <a:bodyPr anchor="ctr" anchorCtr="0"/>
          <a:lstStyle>
            <a:lvl1pPr>
              <a:defRPr sz="1200">
                <a:solidFill>
                  <a:schemeClr val="bg1"/>
                </a:solidFill>
              </a:defRPr>
            </a:lvl1pPr>
          </a:lstStyle>
          <a:p>
            <a:endParaRPr lang="en-US"/>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a:p>
        </p:txBody>
      </p:sp>
    </p:spTree>
    <p:extLst>
      <p:ext uri="{BB962C8B-B14F-4D97-AF65-F5344CB8AC3E}">
        <p14:creationId xmlns:p14="http://schemas.microsoft.com/office/powerpoint/2010/main" val="3766945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Qua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EE48166-CEDA-E347-B219-BD06DBB65A8B}"/>
              </a:ext>
            </a:extLst>
          </p:cNvPr>
          <p:cNvCxnSpPr>
            <a:cxnSpLocks/>
          </p:cNvCxnSpPr>
          <p:nvPr userDrawn="1"/>
        </p:nvCxnSpPr>
        <p:spPr>
          <a:xfrm>
            <a:off x="4572000" y="933259"/>
            <a:ext cx="0" cy="5257795"/>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4BFD3BB-A8C5-3D2F-66EA-6B29C909A35E}"/>
              </a:ext>
            </a:extLst>
          </p:cNvPr>
          <p:cNvSpPr txBox="1"/>
          <p:nvPr userDrawn="1"/>
        </p:nvSpPr>
        <p:spPr>
          <a:xfrm>
            <a:off x="261593" y="933259"/>
            <a:ext cx="4044098" cy="276999"/>
          </a:xfrm>
          <a:prstGeom prst="rect">
            <a:avLst/>
          </a:prstGeom>
          <a:solidFill>
            <a:schemeClr val="bg1">
              <a:lumMod val="85000"/>
            </a:schemeClr>
          </a:solidFill>
        </p:spPr>
        <p:txBody>
          <a:bodyPr wrap="square" rtlCol="0">
            <a:spAutoFit/>
          </a:bodyPr>
          <a:lstStyle/>
          <a:p>
            <a:r>
              <a:rPr lang="en-US" sz="1200" b="1"/>
              <a:t>Current Status:</a:t>
            </a:r>
          </a:p>
        </p:txBody>
      </p:sp>
      <p:sp>
        <p:nvSpPr>
          <p:cNvPr id="10" name="TextBox 9">
            <a:extLst>
              <a:ext uri="{FF2B5EF4-FFF2-40B4-BE49-F238E27FC236}">
                <a16:creationId xmlns:a16="http://schemas.microsoft.com/office/drawing/2014/main" id="{63F8B47E-07AD-49A7-D430-F2744436E788}"/>
              </a:ext>
            </a:extLst>
          </p:cNvPr>
          <p:cNvSpPr txBox="1"/>
          <p:nvPr userDrawn="1"/>
        </p:nvSpPr>
        <p:spPr>
          <a:xfrm>
            <a:off x="261594" y="1338606"/>
            <a:ext cx="4044098" cy="300082"/>
          </a:xfrm>
          <a:prstGeom prst="rect">
            <a:avLst/>
          </a:prstGeom>
          <a:noFill/>
          <a:ln>
            <a:noFill/>
          </a:ln>
        </p:spPr>
        <p:txBody>
          <a:bodyPr wrap="square" rtlCol="0">
            <a:spAutoFit/>
          </a:bodyPr>
          <a:lstStyle/>
          <a:p>
            <a:endParaRPr lang="en-US" sz="1350"/>
          </a:p>
        </p:txBody>
      </p:sp>
      <p:sp>
        <p:nvSpPr>
          <p:cNvPr id="12" name="TextBox 11">
            <a:extLst>
              <a:ext uri="{FF2B5EF4-FFF2-40B4-BE49-F238E27FC236}">
                <a16:creationId xmlns:a16="http://schemas.microsoft.com/office/drawing/2014/main" id="{0C663BA2-6FA9-EB21-E6C7-2FFFEC424666}"/>
              </a:ext>
            </a:extLst>
          </p:cNvPr>
          <p:cNvSpPr txBox="1"/>
          <p:nvPr userDrawn="1"/>
        </p:nvSpPr>
        <p:spPr>
          <a:xfrm>
            <a:off x="4838308" y="933259"/>
            <a:ext cx="4044098" cy="276999"/>
          </a:xfrm>
          <a:prstGeom prst="rect">
            <a:avLst/>
          </a:prstGeom>
          <a:solidFill>
            <a:schemeClr val="bg1">
              <a:lumMod val="85000"/>
            </a:schemeClr>
          </a:solidFill>
        </p:spPr>
        <p:txBody>
          <a:bodyPr wrap="square" rtlCol="0">
            <a:spAutoFit/>
          </a:bodyPr>
          <a:lstStyle/>
          <a:p>
            <a:r>
              <a:rPr lang="en-US" sz="1200" b="1"/>
              <a:t>Next Steps:</a:t>
            </a:r>
          </a:p>
        </p:txBody>
      </p:sp>
      <p:sp>
        <p:nvSpPr>
          <p:cNvPr id="13" name="TextBox 12">
            <a:extLst>
              <a:ext uri="{FF2B5EF4-FFF2-40B4-BE49-F238E27FC236}">
                <a16:creationId xmlns:a16="http://schemas.microsoft.com/office/drawing/2014/main" id="{214C21DD-2FFF-5256-E9F1-767DE04E2FA1}"/>
              </a:ext>
            </a:extLst>
          </p:cNvPr>
          <p:cNvSpPr txBox="1"/>
          <p:nvPr userDrawn="1"/>
        </p:nvSpPr>
        <p:spPr>
          <a:xfrm>
            <a:off x="4838309" y="1319751"/>
            <a:ext cx="4044098" cy="300082"/>
          </a:xfrm>
          <a:prstGeom prst="rect">
            <a:avLst/>
          </a:prstGeom>
          <a:noFill/>
          <a:ln>
            <a:noFill/>
          </a:ln>
        </p:spPr>
        <p:txBody>
          <a:bodyPr wrap="square" rtlCol="0">
            <a:spAutoFit/>
          </a:bodyPr>
          <a:lstStyle/>
          <a:p>
            <a:endParaRPr lang="en-US" sz="1350"/>
          </a:p>
        </p:txBody>
      </p:sp>
      <p:sp>
        <p:nvSpPr>
          <p:cNvPr id="14" name="TextBox 13">
            <a:extLst>
              <a:ext uri="{FF2B5EF4-FFF2-40B4-BE49-F238E27FC236}">
                <a16:creationId xmlns:a16="http://schemas.microsoft.com/office/drawing/2014/main" id="{2EDB7CD4-436F-27B7-0008-D3C4CD0B2D57}"/>
              </a:ext>
            </a:extLst>
          </p:cNvPr>
          <p:cNvSpPr txBox="1"/>
          <p:nvPr userDrawn="1"/>
        </p:nvSpPr>
        <p:spPr>
          <a:xfrm>
            <a:off x="292232" y="3713595"/>
            <a:ext cx="4044098" cy="276999"/>
          </a:xfrm>
          <a:prstGeom prst="rect">
            <a:avLst/>
          </a:prstGeom>
          <a:solidFill>
            <a:schemeClr val="bg1">
              <a:lumMod val="85000"/>
            </a:schemeClr>
          </a:solidFill>
        </p:spPr>
        <p:txBody>
          <a:bodyPr wrap="square" rtlCol="0">
            <a:spAutoFit/>
          </a:bodyPr>
          <a:lstStyle/>
          <a:p>
            <a:r>
              <a:rPr lang="en-US" sz="1200" b="1"/>
              <a:t>Challenges:</a:t>
            </a:r>
          </a:p>
        </p:txBody>
      </p:sp>
      <p:sp>
        <p:nvSpPr>
          <p:cNvPr id="15" name="TextBox 14">
            <a:extLst>
              <a:ext uri="{FF2B5EF4-FFF2-40B4-BE49-F238E27FC236}">
                <a16:creationId xmlns:a16="http://schemas.microsoft.com/office/drawing/2014/main" id="{0F13905A-184E-0D30-F96D-B4C826A91053}"/>
              </a:ext>
            </a:extLst>
          </p:cNvPr>
          <p:cNvSpPr txBox="1"/>
          <p:nvPr userDrawn="1"/>
        </p:nvSpPr>
        <p:spPr>
          <a:xfrm>
            <a:off x="292232" y="4156890"/>
            <a:ext cx="4044098" cy="300082"/>
          </a:xfrm>
          <a:prstGeom prst="rect">
            <a:avLst/>
          </a:prstGeom>
          <a:noFill/>
          <a:ln>
            <a:noFill/>
          </a:ln>
        </p:spPr>
        <p:txBody>
          <a:bodyPr wrap="square" rtlCol="0">
            <a:spAutoFit/>
          </a:bodyPr>
          <a:lstStyle/>
          <a:p>
            <a:endParaRPr lang="en-US" sz="1350"/>
          </a:p>
        </p:txBody>
      </p:sp>
      <p:sp>
        <p:nvSpPr>
          <p:cNvPr id="16" name="TextBox 15">
            <a:extLst>
              <a:ext uri="{FF2B5EF4-FFF2-40B4-BE49-F238E27FC236}">
                <a16:creationId xmlns:a16="http://schemas.microsoft.com/office/drawing/2014/main" id="{A2F5027D-19EE-1BE0-3BCF-FFE6DA4075B1}"/>
              </a:ext>
            </a:extLst>
          </p:cNvPr>
          <p:cNvSpPr txBox="1"/>
          <p:nvPr userDrawn="1"/>
        </p:nvSpPr>
        <p:spPr>
          <a:xfrm>
            <a:off x="4838308" y="3694981"/>
            <a:ext cx="4044098" cy="276999"/>
          </a:xfrm>
          <a:prstGeom prst="rect">
            <a:avLst/>
          </a:prstGeom>
          <a:solidFill>
            <a:schemeClr val="bg1">
              <a:lumMod val="85000"/>
            </a:schemeClr>
          </a:solidFill>
        </p:spPr>
        <p:txBody>
          <a:bodyPr wrap="square" rtlCol="0">
            <a:spAutoFit/>
          </a:bodyPr>
          <a:lstStyle/>
          <a:p>
            <a:r>
              <a:rPr lang="en-US" sz="1200" b="1"/>
              <a:t>Lesson Learned:</a:t>
            </a:r>
          </a:p>
        </p:txBody>
      </p:sp>
      <p:sp>
        <p:nvSpPr>
          <p:cNvPr id="17" name="TextBox 16">
            <a:extLst>
              <a:ext uri="{FF2B5EF4-FFF2-40B4-BE49-F238E27FC236}">
                <a16:creationId xmlns:a16="http://schemas.microsoft.com/office/drawing/2014/main" id="{914F288D-0C42-470C-C3BC-394E909F348A}"/>
              </a:ext>
            </a:extLst>
          </p:cNvPr>
          <p:cNvSpPr txBox="1"/>
          <p:nvPr userDrawn="1"/>
        </p:nvSpPr>
        <p:spPr>
          <a:xfrm>
            <a:off x="4838309" y="4156890"/>
            <a:ext cx="4044098" cy="300082"/>
          </a:xfrm>
          <a:prstGeom prst="rect">
            <a:avLst/>
          </a:prstGeom>
          <a:noFill/>
          <a:ln>
            <a:noFill/>
          </a:ln>
        </p:spPr>
        <p:txBody>
          <a:bodyPr wrap="square" rtlCol="0">
            <a:spAutoFit/>
          </a:bodyPr>
          <a:lstStyle/>
          <a:p>
            <a:endParaRPr lang="en-US" sz="1350"/>
          </a:p>
        </p:txBody>
      </p:sp>
      <p:sp>
        <p:nvSpPr>
          <p:cNvPr id="19" name="TextBox 18">
            <a:extLst>
              <a:ext uri="{FF2B5EF4-FFF2-40B4-BE49-F238E27FC236}">
                <a16:creationId xmlns:a16="http://schemas.microsoft.com/office/drawing/2014/main" id="{4B257ED9-C232-93DB-CE3B-FA8BE150BEE3}"/>
              </a:ext>
            </a:extLst>
          </p:cNvPr>
          <p:cNvSpPr txBox="1"/>
          <p:nvPr userDrawn="1"/>
        </p:nvSpPr>
        <p:spPr>
          <a:xfrm>
            <a:off x="253349" y="354329"/>
            <a:ext cx="756503" cy="507831"/>
          </a:xfrm>
          <a:prstGeom prst="rect">
            <a:avLst/>
          </a:prstGeom>
          <a:noFill/>
        </p:spPr>
        <p:txBody>
          <a:bodyPr wrap="square" rtlCol="0">
            <a:spAutoFit/>
          </a:bodyPr>
          <a:lstStyle/>
          <a:p>
            <a:r>
              <a:rPr lang="en-US" sz="1350" b="1"/>
              <a:t>Service:</a:t>
            </a:r>
            <a:r>
              <a:rPr lang="en-US" sz="1350"/>
              <a:t> </a:t>
            </a:r>
          </a:p>
        </p:txBody>
      </p:sp>
      <p:sp>
        <p:nvSpPr>
          <p:cNvPr id="20" name="TextBox 19">
            <a:extLst>
              <a:ext uri="{FF2B5EF4-FFF2-40B4-BE49-F238E27FC236}">
                <a16:creationId xmlns:a16="http://schemas.microsoft.com/office/drawing/2014/main" id="{A3247FF1-9238-B165-7A50-51B9933F9216}"/>
              </a:ext>
            </a:extLst>
          </p:cNvPr>
          <p:cNvSpPr txBox="1"/>
          <p:nvPr userDrawn="1"/>
        </p:nvSpPr>
        <p:spPr>
          <a:xfrm>
            <a:off x="4817098" y="408382"/>
            <a:ext cx="1039304" cy="507831"/>
          </a:xfrm>
          <a:prstGeom prst="rect">
            <a:avLst/>
          </a:prstGeom>
          <a:noFill/>
        </p:spPr>
        <p:txBody>
          <a:bodyPr wrap="square" rtlCol="0">
            <a:spAutoFit/>
          </a:bodyPr>
          <a:lstStyle/>
          <a:p>
            <a:r>
              <a:rPr lang="en-US" sz="1350" b="1"/>
              <a:t>Status as of:</a:t>
            </a:r>
            <a:r>
              <a:rPr lang="en-US" sz="1350"/>
              <a:t> </a:t>
            </a:r>
          </a:p>
        </p:txBody>
      </p:sp>
      <p:cxnSp>
        <p:nvCxnSpPr>
          <p:cNvPr id="22" name="Straight Connector 21">
            <a:extLst>
              <a:ext uri="{FF2B5EF4-FFF2-40B4-BE49-F238E27FC236}">
                <a16:creationId xmlns:a16="http://schemas.microsoft.com/office/drawing/2014/main" id="{D48062BF-490C-0B0B-2EFA-87BE39C82F70}"/>
              </a:ext>
            </a:extLst>
          </p:cNvPr>
          <p:cNvCxnSpPr/>
          <p:nvPr userDrawn="1"/>
        </p:nvCxnSpPr>
        <p:spPr>
          <a:xfrm>
            <a:off x="1009852" y="689826"/>
            <a:ext cx="32663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D49D9B1-EA90-7038-8551-004612763B51}"/>
              </a:ext>
            </a:extLst>
          </p:cNvPr>
          <p:cNvCxnSpPr>
            <a:cxnSpLocks/>
          </p:cNvCxnSpPr>
          <p:nvPr userDrawn="1"/>
        </p:nvCxnSpPr>
        <p:spPr>
          <a:xfrm>
            <a:off x="5856403" y="721153"/>
            <a:ext cx="3004793"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7C14CA9-F1E1-0E5F-844B-6E0DB532BAF1}"/>
              </a:ext>
            </a:extLst>
          </p:cNvPr>
          <p:cNvSpPr txBox="1"/>
          <p:nvPr userDrawn="1"/>
        </p:nvSpPr>
        <p:spPr>
          <a:xfrm>
            <a:off x="1060516" y="354329"/>
            <a:ext cx="3245175" cy="300082"/>
          </a:xfrm>
          <a:prstGeom prst="rect">
            <a:avLst/>
          </a:prstGeom>
          <a:noFill/>
        </p:spPr>
        <p:txBody>
          <a:bodyPr wrap="square" rtlCol="0">
            <a:spAutoFit/>
          </a:bodyPr>
          <a:lstStyle/>
          <a:p>
            <a:r>
              <a:rPr lang="en-US" sz="1350"/>
              <a:t>  </a:t>
            </a:r>
          </a:p>
        </p:txBody>
      </p:sp>
      <p:sp>
        <p:nvSpPr>
          <p:cNvPr id="27" name="TextBox 26">
            <a:extLst>
              <a:ext uri="{FF2B5EF4-FFF2-40B4-BE49-F238E27FC236}">
                <a16:creationId xmlns:a16="http://schemas.microsoft.com/office/drawing/2014/main" id="{B974B46F-A3C8-45BF-BD8A-9CFAE0A183C9}"/>
              </a:ext>
            </a:extLst>
          </p:cNvPr>
          <p:cNvSpPr txBox="1"/>
          <p:nvPr userDrawn="1"/>
        </p:nvSpPr>
        <p:spPr>
          <a:xfrm>
            <a:off x="5856402" y="351821"/>
            <a:ext cx="3034250" cy="300082"/>
          </a:xfrm>
          <a:prstGeom prst="rect">
            <a:avLst/>
          </a:prstGeom>
          <a:noFill/>
        </p:spPr>
        <p:txBody>
          <a:bodyPr wrap="square" rtlCol="0">
            <a:spAutoFit/>
          </a:bodyPr>
          <a:lstStyle/>
          <a:p>
            <a:r>
              <a:rPr lang="en-US" sz="1350"/>
              <a:t>  </a:t>
            </a:r>
          </a:p>
        </p:txBody>
      </p:sp>
    </p:spTree>
    <p:extLst>
      <p:ext uri="{BB962C8B-B14F-4D97-AF65-F5344CB8AC3E}">
        <p14:creationId xmlns:p14="http://schemas.microsoft.com/office/powerpoint/2010/main" val="408863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1035824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56732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424466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26236" y="1453896"/>
            <a:ext cx="3891528" cy="4770004"/>
          </a:xfrm>
          <a:prstGeom prst="rect">
            <a:avLst/>
          </a:prstGeom>
        </p:spPr>
      </p:pic>
    </p:spTree>
    <p:extLst>
      <p:ext uri="{BB962C8B-B14F-4D97-AF65-F5344CB8AC3E}">
        <p14:creationId xmlns:p14="http://schemas.microsoft.com/office/powerpoint/2010/main" val="3778921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658621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2923029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cxnSp>
        <p:nvCxnSpPr>
          <p:cNvPr id="5" name="Straight Connector 4">
            <a:extLst>
              <a:ext uri="{FF2B5EF4-FFF2-40B4-BE49-F238E27FC236}">
                <a16:creationId xmlns:a16="http://schemas.microsoft.com/office/drawing/2014/main" id="{297F0388-CEFA-65C2-B06B-AD2FDD6C1169}"/>
              </a:ext>
            </a:extLst>
          </p:cNvPr>
          <p:cNvCxnSpPr>
            <a:cxnSpLocks/>
          </p:cNvCxnSpPr>
          <p:nvPr userDrawn="1"/>
        </p:nvCxnSpPr>
        <p:spPr>
          <a:xfrm>
            <a:off x="4572000" y="933259"/>
            <a:ext cx="0" cy="5257795"/>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1B4B59A-DFF9-6056-995C-684EC8BB6F16}"/>
              </a:ext>
            </a:extLst>
          </p:cNvPr>
          <p:cNvSpPr txBox="1"/>
          <p:nvPr userDrawn="1"/>
        </p:nvSpPr>
        <p:spPr>
          <a:xfrm>
            <a:off x="286544" y="1915997"/>
            <a:ext cx="4044098" cy="276999"/>
          </a:xfrm>
          <a:prstGeom prst="rect">
            <a:avLst/>
          </a:prstGeom>
          <a:solidFill>
            <a:schemeClr val="bg1">
              <a:lumMod val="85000"/>
            </a:schemeClr>
          </a:solidFill>
        </p:spPr>
        <p:txBody>
          <a:bodyPr wrap="square" rtlCol="0">
            <a:spAutoFit/>
          </a:bodyPr>
          <a:lstStyle/>
          <a:p>
            <a:r>
              <a:rPr lang="en-US" sz="1200" b="1"/>
              <a:t>Current Status:</a:t>
            </a:r>
          </a:p>
        </p:txBody>
      </p:sp>
      <p:sp>
        <p:nvSpPr>
          <p:cNvPr id="9" name="TextBox 8">
            <a:extLst>
              <a:ext uri="{FF2B5EF4-FFF2-40B4-BE49-F238E27FC236}">
                <a16:creationId xmlns:a16="http://schemas.microsoft.com/office/drawing/2014/main" id="{2EF37790-11FD-318F-6079-A92F5F3A5FDE}"/>
              </a:ext>
            </a:extLst>
          </p:cNvPr>
          <p:cNvSpPr txBox="1"/>
          <p:nvPr userDrawn="1"/>
        </p:nvSpPr>
        <p:spPr>
          <a:xfrm>
            <a:off x="292232" y="2013427"/>
            <a:ext cx="4044098" cy="300082"/>
          </a:xfrm>
          <a:prstGeom prst="rect">
            <a:avLst/>
          </a:prstGeom>
          <a:noFill/>
          <a:ln>
            <a:noFill/>
          </a:ln>
        </p:spPr>
        <p:txBody>
          <a:bodyPr wrap="square" rtlCol="0">
            <a:spAutoFit/>
          </a:bodyPr>
          <a:lstStyle/>
          <a:p>
            <a:endParaRPr lang="en-US" sz="1350"/>
          </a:p>
        </p:txBody>
      </p:sp>
      <p:sp>
        <p:nvSpPr>
          <p:cNvPr id="10" name="TextBox 9">
            <a:extLst>
              <a:ext uri="{FF2B5EF4-FFF2-40B4-BE49-F238E27FC236}">
                <a16:creationId xmlns:a16="http://schemas.microsoft.com/office/drawing/2014/main" id="{DBAE6D5C-CEFB-584B-7672-01DEF53C9AF9}"/>
              </a:ext>
            </a:extLst>
          </p:cNvPr>
          <p:cNvSpPr txBox="1"/>
          <p:nvPr userDrawn="1"/>
        </p:nvSpPr>
        <p:spPr>
          <a:xfrm>
            <a:off x="4827504" y="1895528"/>
            <a:ext cx="4044098" cy="276999"/>
          </a:xfrm>
          <a:prstGeom prst="rect">
            <a:avLst/>
          </a:prstGeom>
          <a:solidFill>
            <a:schemeClr val="bg1">
              <a:lumMod val="85000"/>
            </a:schemeClr>
          </a:solidFill>
        </p:spPr>
        <p:txBody>
          <a:bodyPr wrap="square" rtlCol="0">
            <a:spAutoFit/>
          </a:bodyPr>
          <a:lstStyle/>
          <a:p>
            <a:r>
              <a:rPr lang="en-US" sz="1200" b="1"/>
              <a:t>Next Steps:</a:t>
            </a:r>
          </a:p>
        </p:txBody>
      </p:sp>
      <p:sp>
        <p:nvSpPr>
          <p:cNvPr id="11" name="TextBox 10">
            <a:extLst>
              <a:ext uri="{FF2B5EF4-FFF2-40B4-BE49-F238E27FC236}">
                <a16:creationId xmlns:a16="http://schemas.microsoft.com/office/drawing/2014/main" id="{F30CA376-21E9-2B86-CB3F-29A0B9E80E4D}"/>
              </a:ext>
            </a:extLst>
          </p:cNvPr>
          <p:cNvSpPr txBox="1"/>
          <p:nvPr userDrawn="1"/>
        </p:nvSpPr>
        <p:spPr>
          <a:xfrm>
            <a:off x="4838309" y="1300701"/>
            <a:ext cx="4044098" cy="300082"/>
          </a:xfrm>
          <a:prstGeom prst="rect">
            <a:avLst/>
          </a:prstGeom>
          <a:noFill/>
          <a:ln>
            <a:noFill/>
          </a:ln>
        </p:spPr>
        <p:txBody>
          <a:bodyPr wrap="square" rtlCol="0">
            <a:spAutoFit/>
          </a:bodyPr>
          <a:lstStyle/>
          <a:p>
            <a:endParaRPr lang="en-US" sz="1350"/>
          </a:p>
        </p:txBody>
      </p:sp>
      <p:sp>
        <p:nvSpPr>
          <p:cNvPr id="12" name="TextBox 11">
            <a:extLst>
              <a:ext uri="{FF2B5EF4-FFF2-40B4-BE49-F238E27FC236}">
                <a16:creationId xmlns:a16="http://schemas.microsoft.com/office/drawing/2014/main" id="{09645235-D301-E2F4-5DA1-A2DEFB091EE0}"/>
              </a:ext>
            </a:extLst>
          </p:cNvPr>
          <p:cNvSpPr txBox="1"/>
          <p:nvPr userDrawn="1"/>
        </p:nvSpPr>
        <p:spPr>
          <a:xfrm>
            <a:off x="261593" y="4179973"/>
            <a:ext cx="4044098" cy="276999"/>
          </a:xfrm>
          <a:prstGeom prst="rect">
            <a:avLst/>
          </a:prstGeom>
          <a:solidFill>
            <a:schemeClr val="bg1">
              <a:lumMod val="85000"/>
            </a:schemeClr>
          </a:solidFill>
        </p:spPr>
        <p:txBody>
          <a:bodyPr wrap="square" rtlCol="0">
            <a:spAutoFit/>
          </a:bodyPr>
          <a:lstStyle/>
          <a:p>
            <a:r>
              <a:rPr lang="en-US" sz="1200" b="1"/>
              <a:t>Challenges:</a:t>
            </a:r>
          </a:p>
        </p:txBody>
      </p:sp>
      <p:sp>
        <p:nvSpPr>
          <p:cNvPr id="13" name="TextBox 12">
            <a:extLst>
              <a:ext uri="{FF2B5EF4-FFF2-40B4-BE49-F238E27FC236}">
                <a16:creationId xmlns:a16="http://schemas.microsoft.com/office/drawing/2014/main" id="{7F9C77BB-27CB-6A27-269B-E074BCA5882E}"/>
              </a:ext>
            </a:extLst>
          </p:cNvPr>
          <p:cNvSpPr txBox="1"/>
          <p:nvPr userDrawn="1"/>
        </p:nvSpPr>
        <p:spPr>
          <a:xfrm>
            <a:off x="292232" y="4156890"/>
            <a:ext cx="4044098" cy="300082"/>
          </a:xfrm>
          <a:prstGeom prst="rect">
            <a:avLst/>
          </a:prstGeom>
          <a:noFill/>
          <a:ln>
            <a:noFill/>
          </a:ln>
        </p:spPr>
        <p:txBody>
          <a:bodyPr wrap="square" rtlCol="0">
            <a:spAutoFit/>
          </a:bodyPr>
          <a:lstStyle/>
          <a:p>
            <a:endParaRPr lang="en-US" sz="1350"/>
          </a:p>
        </p:txBody>
      </p:sp>
      <p:sp>
        <p:nvSpPr>
          <p:cNvPr id="14" name="TextBox 13">
            <a:extLst>
              <a:ext uri="{FF2B5EF4-FFF2-40B4-BE49-F238E27FC236}">
                <a16:creationId xmlns:a16="http://schemas.microsoft.com/office/drawing/2014/main" id="{3A9B9587-46CC-AD66-5D3B-E97D537AF182}"/>
              </a:ext>
            </a:extLst>
          </p:cNvPr>
          <p:cNvSpPr txBox="1"/>
          <p:nvPr userDrawn="1"/>
        </p:nvSpPr>
        <p:spPr>
          <a:xfrm>
            <a:off x="4838309" y="4180261"/>
            <a:ext cx="4044098" cy="276999"/>
          </a:xfrm>
          <a:prstGeom prst="rect">
            <a:avLst/>
          </a:prstGeom>
          <a:solidFill>
            <a:schemeClr val="bg1">
              <a:lumMod val="85000"/>
            </a:schemeClr>
          </a:solidFill>
        </p:spPr>
        <p:txBody>
          <a:bodyPr wrap="square" rtlCol="0">
            <a:spAutoFit/>
          </a:bodyPr>
          <a:lstStyle/>
          <a:p>
            <a:r>
              <a:rPr lang="en-US" sz="1200" b="1"/>
              <a:t>Lesson Learned:</a:t>
            </a:r>
          </a:p>
        </p:txBody>
      </p:sp>
      <p:sp>
        <p:nvSpPr>
          <p:cNvPr id="15" name="TextBox 14">
            <a:extLst>
              <a:ext uri="{FF2B5EF4-FFF2-40B4-BE49-F238E27FC236}">
                <a16:creationId xmlns:a16="http://schemas.microsoft.com/office/drawing/2014/main" id="{F6E08EDC-2CBA-48AE-297A-F56F0022338D}"/>
              </a:ext>
            </a:extLst>
          </p:cNvPr>
          <p:cNvSpPr txBox="1"/>
          <p:nvPr userDrawn="1"/>
        </p:nvSpPr>
        <p:spPr>
          <a:xfrm>
            <a:off x="4838309" y="4156890"/>
            <a:ext cx="4044098" cy="300082"/>
          </a:xfrm>
          <a:prstGeom prst="rect">
            <a:avLst/>
          </a:prstGeom>
          <a:noFill/>
          <a:ln>
            <a:noFill/>
          </a:ln>
        </p:spPr>
        <p:txBody>
          <a:bodyPr wrap="square" rtlCol="0">
            <a:spAutoFit/>
          </a:bodyPr>
          <a:lstStyle/>
          <a:p>
            <a:endParaRPr lang="en-US" sz="1350"/>
          </a:p>
        </p:txBody>
      </p:sp>
      <p:sp>
        <p:nvSpPr>
          <p:cNvPr id="16" name="TextBox 15">
            <a:extLst>
              <a:ext uri="{FF2B5EF4-FFF2-40B4-BE49-F238E27FC236}">
                <a16:creationId xmlns:a16="http://schemas.microsoft.com/office/drawing/2014/main" id="{1C6D1C9D-AF33-F535-6BD7-0741924F4CDE}"/>
              </a:ext>
            </a:extLst>
          </p:cNvPr>
          <p:cNvSpPr txBox="1"/>
          <p:nvPr userDrawn="1"/>
        </p:nvSpPr>
        <p:spPr>
          <a:xfrm>
            <a:off x="205724" y="1330470"/>
            <a:ext cx="1108726" cy="297296"/>
          </a:xfrm>
          <a:prstGeom prst="rect">
            <a:avLst/>
          </a:prstGeom>
          <a:noFill/>
        </p:spPr>
        <p:txBody>
          <a:bodyPr wrap="square" rtlCol="0">
            <a:spAutoFit/>
          </a:bodyPr>
          <a:lstStyle/>
          <a:p>
            <a:r>
              <a:rPr lang="en-US" sz="1350" b="1"/>
              <a:t>Service:</a:t>
            </a:r>
            <a:r>
              <a:rPr lang="en-US" sz="1350"/>
              <a:t> </a:t>
            </a:r>
          </a:p>
        </p:txBody>
      </p:sp>
      <p:sp>
        <p:nvSpPr>
          <p:cNvPr id="17" name="TextBox 16">
            <a:extLst>
              <a:ext uri="{FF2B5EF4-FFF2-40B4-BE49-F238E27FC236}">
                <a16:creationId xmlns:a16="http://schemas.microsoft.com/office/drawing/2014/main" id="{EEF56AA9-F314-3B22-8F7B-D86F850DD05E}"/>
              </a:ext>
            </a:extLst>
          </p:cNvPr>
          <p:cNvSpPr txBox="1"/>
          <p:nvPr userDrawn="1"/>
        </p:nvSpPr>
        <p:spPr>
          <a:xfrm>
            <a:off x="4638283" y="1313636"/>
            <a:ext cx="1324365" cy="300082"/>
          </a:xfrm>
          <a:prstGeom prst="rect">
            <a:avLst/>
          </a:prstGeom>
          <a:noFill/>
        </p:spPr>
        <p:txBody>
          <a:bodyPr wrap="square" rtlCol="0">
            <a:spAutoFit/>
          </a:bodyPr>
          <a:lstStyle/>
          <a:p>
            <a:r>
              <a:rPr lang="en-US" sz="1350" b="1"/>
              <a:t>Status as of:</a:t>
            </a:r>
            <a:r>
              <a:rPr lang="en-US" sz="1350"/>
              <a:t> </a:t>
            </a:r>
          </a:p>
        </p:txBody>
      </p:sp>
      <p:cxnSp>
        <p:nvCxnSpPr>
          <p:cNvPr id="18" name="Straight Connector 17">
            <a:extLst>
              <a:ext uri="{FF2B5EF4-FFF2-40B4-BE49-F238E27FC236}">
                <a16:creationId xmlns:a16="http://schemas.microsoft.com/office/drawing/2014/main" id="{CADA7585-BFF4-823D-17AA-AA882728E1CD}"/>
              </a:ext>
            </a:extLst>
          </p:cNvPr>
          <p:cNvCxnSpPr/>
          <p:nvPr userDrawn="1"/>
        </p:nvCxnSpPr>
        <p:spPr>
          <a:xfrm>
            <a:off x="1009852" y="1547076"/>
            <a:ext cx="32663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69346E-275C-D8B2-DF36-B0D11FEBC031}"/>
              </a:ext>
            </a:extLst>
          </p:cNvPr>
          <p:cNvCxnSpPr>
            <a:cxnSpLocks/>
          </p:cNvCxnSpPr>
          <p:nvPr userDrawn="1"/>
        </p:nvCxnSpPr>
        <p:spPr>
          <a:xfrm>
            <a:off x="5856403" y="1511728"/>
            <a:ext cx="3004793"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7CBD074-49E3-632D-3872-74D2D2BE3C87}"/>
              </a:ext>
            </a:extLst>
          </p:cNvPr>
          <p:cNvSpPr txBox="1"/>
          <p:nvPr userDrawn="1"/>
        </p:nvSpPr>
        <p:spPr>
          <a:xfrm>
            <a:off x="1833521" y="1398155"/>
            <a:ext cx="3245175" cy="300082"/>
          </a:xfrm>
          <a:prstGeom prst="rect">
            <a:avLst/>
          </a:prstGeom>
          <a:noFill/>
        </p:spPr>
        <p:txBody>
          <a:bodyPr wrap="square" rtlCol="0">
            <a:spAutoFit/>
          </a:bodyPr>
          <a:lstStyle/>
          <a:p>
            <a:r>
              <a:rPr lang="en-US" sz="1350"/>
              <a:t>  </a:t>
            </a:r>
          </a:p>
        </p:txBody>
      </p:sp>
      <p:sp>
        <p:nvSpPr>
          <p:cNvPr id="21" name="TextBox 20">
            <a:extLst>
              <a:ext uri="{FF2B5EF4-FFF2-40B4-BE49-F238E27FC236}">
                <a16:creationId xmlns:a16="http://schemas.microsoft.com/office/drawing/2014/main" id="{DCCC8151-2350-DE23-53CF-D55CB0FA6F5C}"/>
              </a:ext>
            </a:extLst>
          </p:cNvPr>
          <p:cNvSpPr txBox="1"/>
          <p:nvPr userDrawn="1"/>
        </p:nvSpPr>
        <p:spPr>
          <a:xfrm>
            <a:off x="5826946" y="1169422"/>
            <a:ext cx="3034250" cy="300082"/>
          </a:xfrm>
          <a:prstGeom prst="rect">
            <a:avLst/>
          </a:prstGeom>
          <a:noFill/>
        </p:spPr>
        <p:txBody>
          <a:bodyPr wrap="square" rtlCol="0">
            <a:spAutoFit/>
          </a:bodyPr>
          <a:lstStyle/>
          <a:p>
            <a:r>
              <a:rPr lang="en-US" sz="1350"/>
              <a:t>  </a:t>
            </a:r>
          </a:p>
        </p:txBody>
      </p:sp>
    </p:spTree>
    <p:extLst>
      <p:ext uri="{BB962C8B-B14F-4D97-AF65-F5344CB8AC3E}">
        <p14:creationId xmlns:p14="http://schemas.microsoft.com/office/powerpoint/2010/main" val="3457595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7294D-9B86-927C-7467-11D4A1EF79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7A2FD1-1743-8846-0934-EEA9ED22D1CD}"/>
              </a:ext>
            </a:extLst>
          </p:cNvPr>
          <p:cNvSpPr>
            <a:spLocks noGrp="1"/>
          </p:cNvSpPr>
          <p:nvPr>
            <p:ph type="dt" sz="half" idx="10"/>
          </p:nvPr>
        </p:nvSpPr>
        <p:spPr/>
        <p:txBody>
          <a:bodyPr/>
          <a:lstStyle/>
          <a:p>
            <a:r>
              <a:rPr lang="en-US"/>
              <a:t>Date</a:t>
            </a:r>
          </a:p>
        </p:txBody>
      </p:sp>
      <p:sp>
        <p:nvSpPr>
          <p:cNvPr id="4" name="Slide Number Placeholder 3">
            <a:extLst>
              <a:ext uri="{FF2B5EF4-FFF2-40B4-BE49-F238E27FC236}">
                <a16:creationId xmlns:a16="http://schemas.microsoft.com/office/drawing/2014/main" id="{173CCAFB-0FF5-7D04-1C6C-DE879FCB70F0}"/>
              </a:ext>
            </a:extLst>
          </p:cNvPr>
          <p:cNvSpPr>
            <a:spLocks noGrp="1"/>
          </p:cNvSpPr>
          <p:nvPr>
            <p:ph type="sldNum" sz="quarter" idx="11"/>
          </p:nvPr>
        </p:nvSpPr>
        <p:spPr/>
        <p:txBody>
          <a:bodyPr/>
          <a:lstStyle/>
          <a:p>
            <a:fld id="{0F70353F-5ECB-4B50-B3EA-C871EA4E3F32}" type="slidenum">
              <a:rPr lang="en-US" smtClean="0"/>
              <a:pPr/>
              <a:t>‹#›</a:t>
            </a:fld>
            <a:endParaRPr lang="en-US"/>
          </a:p>
        </p:txBody>
      </p:sp>
    </p:spTree>
    <p:extLst>
      <p:ext uri="{BB962C8B-B14F-4D97-AF65-F5344CB8AC3E}">
        <p14:creationId xmlns:p14="http://schemas.microsoft.com/office/powerpoint/2010/main" val="3563101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26236" y="1453896"/>
            <a:ext cx="3891528" cy="4770004"/>
          </a:xfrm>
          <a:prstGeom prst="rect">
            <a:avLst/>
          </a:prstGeom>
        </p:spPr>
      </p:pic>
    </p:spTree>
    <p:extLst>
      <p:ext uri="{BB962C8B-B14F-4D97-AF65-F5344CB8AC3E}">
        <p14:creationId xmlns:p14="http://schemas.microsoft.com/office/powerpoint/2010/main" val="2128909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28855433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2315268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359806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486555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535984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C5BBB-CF81-62E3-85D2-2B91E1E436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70CCE4-1FCE-5A8B-D212-B1DB80612FA0}"/>
              </a:ext>
            </a:extLst>
          </p:cNvPr>
          <p:cNvSpPr>
            <a:spLocks noGrp="1"/>
          </p:cNvSpPr>
          <p:nvPr>
            <p:ph type="dt" sz="half" idx="10"/>
          </p:nvPr>
        </p:nvSpPr>
        <p:spPr/>
        <p:txBody>
          <a:bodyPr/>
          <a:lstStyle/>
          <a:p>
            <a:r>
              <a:rPr lang="en-US"/>
              <a:t>Date</a:t>
            </a:r>
          </a:p>
        </p:txBody>
      </p:sp>
      <p:sp>
        <p:nvSpPr>
          <p:cNvPr id="4" name="Slide Number Placeholder 3">
            <a:extLst>
              <a:ext uri="{FF2B5EF4-FFF2-40B4-BE49-F238E27FC236}">
                <a16:creationId xmlns:a16="http://schemas.microsoft.com/office/drawing/2014/main" id="{89FE2B35-1DE3-7B6B-C867-05712F735F88}"/>
              </a:ext>
            </a:extLst>
          </p:cNvPr>
          <p:cNvSpPr>
            <a:spLocks noGrp="1"/>
          </p:cNvSpPr>
          <p:nvPr>
            <p:ph type="sldNum" sz="quarter" idx="11"/>
          </p:nvPr>
        </p:nvSpPr>
        <p:spPr/>
        <p:txBody>
          <a:bodyPr/>
          <a:lstStyle/>
          <a:p>
            <a:fld id="{0F70353F-5ECB-4B50-B3EA-C871EA4E3F32}" type="slidenum">
              <a:rPr lang="en-US" smtClean="0"/>
              <a:pPr/>
              <a:t>‹#›</a:t>
            </a:fld>
            <a:endParaRPr lang="en-US"/>
          </a:p>
        </p:txBody>
      </p:sp>
    </p:spTree>
    <p:extLst>
      <p:ext uri="{BB962C8B-B14F-4D97-AF65-F5344CB8AC3E}">
        <p14:creationId xmlns:p14="http://schemas.microsoft.com/office/powerpoint/2010/main" val="3441944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26236" y="1453896"/>
            <a:ext cx="3891528" cy="4770004"/>
          </a:xfrm>
          <a:prstGeom prst="rect">
            <a:avLst/>
          </a:prstGeom>
        </p:spPr>
      </p:pic>
    </p:spTree>
    <p:extLst>
      <p:ext uri="{BB962C8B-B14F-4D97-AF65-F5344CB8AC3E}">
        <p14:creationId xmlns:p14="http://schemas.microsoft.com/office/powerpoint/2010/main" val="18426042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7515" y="2249486"/>
            <a:ext cx="3487337" cy="823912"/>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6" y="2249485"/>
            <a:ext cx="3484952" cy="823912"/>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FE3085-0CBA-44EE-BBA4-D2FB3FCD8D14}" type="datetimeFigureOut">
              <a:rPr lang="en-US" smtClean="0"/>
              <a:t>10/17/2024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37BDA-ED5A-4567-8049-76A34DDCB747}" type="slidenum">
              <a:rPr lang="en-US" smtClean="0"/>
              <a:t>‹#›</a:t>
            </a:fld>
            <a:endParaRPr lang="en-US"/>
          </a:p>
        </p:txBody>
      </p:sp>
    </p:spTree>
    <p:extLst>
      <p:ext uri="{BB962C8B-B14F-4D97-AF65-F5344CB8AC3E}">
        <p14:creationId xmlns:p14="http://schemas.microsoft.com/office/powerpoint/2010/main" val="1415992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a:prstGeom prst="rect">
            <a:avLst/>
          </a:prstGeom>
        </p:spPr>
        <p:txBody>
          <a:bodyPr anchor="ctr" anchorCtr="0">
            <a:normAutofit/>
          </a:bodyPr>
          <a:lstStyle>
            <a:lvl1pPr>
              <a:defRPr sz="24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2212696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7"/>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750" baseline="0">
                <a:solidFill>
                  <a:schemeClr val="bg1"/>
                </a:solidFill>
                <a:latin typeface="Arial Narrow" panose="020B0606020202030204" pitchFamily="34" charset="0"/>
              </a:defRPr>
            </a:lvl1pPr>
            <a:lvl2pPr>
              <a:defRPr sz="1200">
                <a:latin typeface="+mn-lt"/>
              </a:defRPr>
            </a:lvl2pPr>
            <a:lvl3pPr>
              <a:defRPr sz="1050">
                <a:latin typeface="+mn-lt"/>
              </a:defRPr>
            </a:lvl3pPr>
            <a:lvl4pPr>
              <a:defRPr sz="900">
                <a:latin typeface="+mn-lt"/>
              </a:defRPr>
            </a:lvl4pPr>
            <a:lvl5pPr>
              <a:defRPr sz="9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95425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1500"/>
            </a:lvl1pPr>
            <a:lvl2pPr>
              <a:defRPr sz="15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1500"/>
            </a:lvl1pPr>
            <a:lvl2pPr>
              <a:defRPr sz="15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750" baseline="0">
                <a:solidFill>
                  <a:schemeClr val="bg1"/>
                </a:solidFill>
                <a:latin typeface="Arial Narrow" panose="020B0606020202030204" pitchFamily="34" charset="0"/>
              </a:defRPr>
            </a:lvl1pPr>
            <a:lvl2pPr>
              <a:defRPr sz="1200">
                <a:latin typeface="+mn-lt"/>
              </a:defRPr>
            </a:lvl2pPr>
            <a:lvl3pPr>
              <a:defRPr sz="1050">
                <a:latin typeface="+mn-lt"/>
              </a:defRPr>
            </a:lvl3pPr>
            <a:lvl4pPr>
              <a:defRPr sz="900">
                <a:latin typeface="+mn-lt"/>
              </a:defRPr>
            </a:lvl4pPr>
            <a:lvl5pPr>
              <a:defRPr sz="9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1025602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1500"/>
            </a:lvl1pPr>
            <a:lvl2pPr>
              <a:defRPr sz="15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1500"/>
            </a:lvl1pPr>
            <a:lvl2pPr>
              <a:defRPr sz="15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750" baseline="0">
                <a:solidFill>
                  <a:schemeClr val="bg1"/>
                </a:solidFill>
                <a:latin typeface="Arial Narrow" panose="020B0606020202030204" pitchFamily="34" charset="0"/>
              </a:defRPr>
            </a:lvl1pPr>
            <a:lvl2pPr>
              <a:defRPr sz="1200">
                <a:latin typeface="+mn-lt"/>
              </a:defRPr>
            </a:lvl2pPr>
            <a:lvl3pPr>
              <a:defRPr sz="1050">
                <a:latin typeface="+mn-lt"/>
              </a:defRPr>
            </a:lvl3pPr>
            <a:lvl4pPr>
              <a:defRPr sz="900">
                <a:latin typeface="+mn-lt"/>
              </a:defRPr>
            </a:lvl4pPr>
            <a:lvl5pPr>
              <a:defRPr sz="9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203225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nchor="t" anchorCtr="0">
            <a:normAutofit/>
          </a:bodyPr>
          <a:lstStyle>
            <a:lvl1pPr>
              <a:defRPr sz="18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750" baseline="0">
                <a:solidFill>
                  <a:schemeClr val="bg1"/>
                </a:solidFill>
                <a:latin typeface="Arial Narrow" panose="020B0606020202030204" pitchFamily="34" charset="0"/>
              </a:defRPr>
            </a:lvl1pPr>
            <a:lvl2pPr>
              <a:defRPr sz="1200">
                <a:latin typeface="+mn-lt"/>
              </a:defRPr>
            </a:lvl2pPr>
            <a:lvl3pPr>
              <a:defRPr sz="1050">
                <a:latin typeface="+mn-lt"/>
              </a:defRPr>
            </a:lvl3pPr>
            <a:lvl4pPr>
              <a:defRPr sz="900">
                <a:latin typeface="+mn-lt"/>
              </a:defRPr>
            </a:lvl4pPr>
            <a:lvl5pPr>
              <a:defRPr sz="9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1528469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26236" y="1453896"/>
            <a:ext cx="3891528" cy="4770004"/>
          </a:xfrm>
          <a:prstGeom prst="rect">
            <a:avLst/>
          </a:prstGeom>
        </p:spPr>
      </p:pic>
    </p:spTree>
    <p:extLst>
      <p:ext uri="{BB962C8B-B14F-4D97-AF65-F5344CB8AC3E}">
        <p14:creationId xmlns:p14="http://schemas.microsoft.com/office/powerpoint/2010/main" val="36297644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9"/>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7516" y="2249486"/>
            <a:ext cx="3487337" cy="823912"/>
          </a:xfrm>
        </p:spPr>
        <p:txBody>
          <a:bodyPr anchor="b"/>
          <a:lstStyle>
            <a:lvl1pPr marL="0" indent="0">
              <a:lnSpc>
                <a:spcPct val="90000"/>
              </a:lnSpc>
              <a:buNone/>
              <a:defRPr sz="1350" b="0" cap="all" baseline="0">
                <a:solidFill>
                  <a:schemeClr val="tx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856059" y="3073400"/>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7" y="2249485"/>
            <a:ext cx="3484952" cy="823912"/>
          </a:xfrm>
        </p:spPr>
        <p:txBody>
          <a:bodyPr anchor="b"/>
          <a:lstStyle>
            <a:lvl1pPr marL="0" indent="0">
              <a:lnSpc>
                <a:spcPct val="90000"/>
              </a:lnSpc>
              <a:buNone/>
              <a:defRPr sz="1350" b="0" cap="all" baseline="0">
                <a:solidFill>
                  <a:schemeClr val="tx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1" y="3073400"/>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FE3085-0CBA-44EE-BBA4-D2FB3FCD8D14}" type="datetimeFigureOut">
              <a:rPr lang="en-US" smtClean="0"/>
              <a:t>10/17/2024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37BDA-ED5A-4567-8049-76A34DDCB747}" type="slidenum">
              <a:rPr lang="en-US" smtClean="0"/>
              <a:t>‹#›</a:t>
            </a:fld>
            <a:endParaRPr lang="en-US"/>
          </a:p>
        </p:txBody>
      </p:sp>
    </p:spTree>
    <p:extLst>
      <p:ext uri="{BB962C8B-B14F-4D97-AF65-F5344CB8AC3E}">
        <p14:creationId xmlns:p14="http://schemas.microsoft.com/office/powerpoint/2010/main" val="6947816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a:p>
        </p:txBody>
      </p:sp>
      <p:sp>
        <p:nvSpPr>
          <p:cNvPr id="7" name="Title 1"/>
          <p:cNvSpPr>
            <a:spLocks noGrp="1"/>
          </p:cNvSpPr>
          <p:nvPr>
            <p:ph type="title"/>
          </p:nvPr>
        </p:nvSpPr>
        <p:spPr>
          <a:xfrm>
            <a:off x="3657600" y="232592"/>
            <a:ext cx="5486400" cy="9144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715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cxnSp>
        <p:nvCxnSpPr>
          <p:cNvPr id="5" name="Straight Connector 4">
            <a:extLst>
              <a:ext uri="{FF2B5EF4-FFF2-40B4-BE49-F238E27FC236}">
                <a16:creationId xmlns:a16="http://schemas.microsoft.com/office/drawing/2014/main" id="{297F0388-CEFA-65C2-B06B-AD2FDD6C1169}"/>
              </a:ext>
            </a:extLst>
          </p:cNvPr>
          <p:cNvCxnSpPr>
            <a:cxnSpLocks/>
          </p:cNvCxnSpPr>
          <p:nvPr userDrawn="1"/>
        </p:nvCxnSpPr>
        <p:spPr>
          <a:xfrm>
            <a:off x="4572000" y="933259"/>
            <a:ext cx="0" cy="5257795"/>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1B4B59A-DFF9-6056-995C-684EC8BB6F16}"/>
              </a:ext>
            </a:extLst>
          </p:cNvPr>
          <p:cNvSpPr txBox="1"/>
          <p:nvPr userDrawn="1"/>
        </p:nvSpPr>
        <p:spPr>
          <a:xfrm>
            <a:off x="286544" y="1915997"/>
            <a:ext cx="4044098" cy="276999"/>
          </a:xfrm>
          <a:prstGeom prst="rect">
            <a:avLst/>
          </a:prstGeom>
          <a:solidFill>
            <a:schemeClr val="bg1">
              <a:lumMod val="85000"/>
            </a:schemeClr>
          </a:solidFill>
        </p:spPr>
        <p:txBody>
          <a:bodyPr wrap="square" rtlCol="0">
            <a:spAutoFit/>
          </a:bodyPr>
          <a:lstStyle/>
          <a:p>
            <a:r>
              <a:rPr lang="en-US" sz="1200" b="1"/>
              <a:t>Current Status:</a:t>
            </a:r>
          </a:p>
        </p:txBody>
      </p:sp>
      <p:sp>
        <p:nvSpPr>
          <p:cNvPr id="9" name="TextBox 8">
            <a:extLst>
              <a:ext uri="{FF2B5EF4-FFF2-40B4-BE49-F238E27FC236}">
                <a16:creationId xmlns:a16="http://schemas.microsoft.com/office/drawing/2014/main" id="{2EF37790-11FD-318F-6079-A92F5F3A5FDE}"/>
              </a:ext>
            </a:extLst>
          </p:cNvPr>
          <p:cNvSpPr txBox="1"/>
          <p:nvPr userDrawn="1"/>
        </p:nvSpPr>
        <p:spPr>
          <a:xfrm>
            <a:off x="292232" y="2013427"/>
            <a:ext cx="4044098" cy="300082"/>
          </a:xfrm>
          <a:prstGeom prst="rect">
            <a:avLst/>
          </a:prstGeom>
          <a:noFill/>
          <a:ln>
            <a:noFill/>
          </a:ln>
        </p:spPr>
        <p:txBody>
          <a:bodyPr wrap="square" rtlCol="0">
            <a:spAutoFit/>
          </a:bodyPr>
          <a:lstStyle/>
          <a:p>
            <a:endParaRPr lang="en-US" sz="1350"/>
          </a:p>
        </p:txBody>
      </p:sp>
      <p:sp>
        <p:nvSpPr>
          <p:cNvPr id="10" name="TextBox 9">
            <a:extLst>
              <a:ext uri="{FF2B5EF4-FFF2-40B4-BE49-F238E27FC236}">
                <a16:creationId xmlns:a16="http://schemas.microsoft.com/office/drawing/2014/main" id="{DBAE6D5C-CEFB-584B-7672-01DEF53C9AF9}"/>
              </a:ext>
            </a:extLst>
          </p:cNvPr>
          <p:cNvSpPr txBox="1"/>
          <p:nvPr userDrawn="1"/>
        </p:nvSpPr>
        <p:spPr>
          <a:xfrm>
            <a:off x="4827504" y="1895528"/>
            <a:ext cx="4044098" cy="276999"/>
          </a:xfrm>
          <a:prstGeom prst="rect">
            <a:avLst/>
          </a:prstGeom>
          <a:solidFill>
            <a:schemeClr val="bg1">
              <a:lumMod val="85000"/>
            </a:schemeClr>
          </a:solidFill>
        </p:spPr>
        <p:txBody>
          <a:bodyPr wrap="square" rtlCol="0">
            <a:spAutoFit/>
          </a:bodyPr>
          <a:lstStyle/>
          <a:p>
            <a:r>
              <a:rPr lang="en-US" sz="1200" b="1"/>
              <a:t>Next Steps:</a:t>
            </a:r>
          </a:p>
        </p:txBody>
      </p:sp>
      <p:sp>
        <p:nvSpPr>
          <p:cNvPr id="11" name="TextBox 10">
            <a:extLst>
              <a:ext uri="{FF2B5EF4-FFF2-40B4-BE49-F238E27FC236}">
                <a16:creationId xmlns:a16="http://schemas.microsoft.com/office/drawing/2014/main" id="{F30CA376-21E9-2B86-CB3F-29A0B9E80E4D}"/>
              </a:ext>
            </a:extLst>
          </p:cNvPr>
          <p:cNvSpPr txBox="1"/>
          <p:nvPr userDrawn="1"/>
        </p:nvSpPr>
        <p:spPr>
          <a:xfrm>
            <a:off x="4838309" y="1300701"/>
            <a:ext cx="4044098" cy="300082"/>
          </a:xfrm>
          <a:prstGeom prst="rect">
            <a:avLst/>
          </a:prstGeom>
          <a:noFill/>
          <a:ln>
            <a:noFill/>
          </a:ln>
        </p:spPr>
        <p:txBody>
          <a:bodyPr wrap="square" rtlCol="0">
            <a:spAutoFit/>
          </a:bodyPr>
          <a:lstStyle/>
          <a:p>
            <a:endParaRPr lang="en-US" sz="1350"/>
          </a:p>
        </p:txBody>
      </p:sp>
      <p:sp>
        <p:nvSpPr>
          <p:cNvPr id="12" name="TextBox 11">
            <a:extLst>
              <a:ext uri="{FF2B5EF4-FFF2-40B4-BE49-F238E27FC236}">
                <a16:creationId xmlns:a16="http://schemas.microsoft.com/office/drawing/2014/main" id="{09645235-D301-E2F4-5DA1-A2DEFB091EE0}"/>
              </a:ext>
            </a:extLst>
          </p:cNvPr>
          <p:cNvSpPr txBox="1"/>
          <p:nvPr userDrawn="1"/>
        </p:nvSpPr>
        <p:spPr>
          <a:xfrm>
            <a:off x="261593" y="4179973"/>
            <a:ext cx="4044098" cy="276999"/>
          </a:xfrm>
          <a:prstGeom prst="rect">
            <a:avLst/>
          </a:prstGeom>
          <a:solidFill>
            <a:schemeClr val="bg1">
              <a:lumMod val="85000"/>
            </a:schemeClr>
          </a:solidFill>
        </p:spPr>
        <p:txBody>
          <a:bodyPr wrap="square" rtlCol="0">
            <a:spAutoFit/>
          </a:bodyPr>
          <a:lstStyle/>
          <a:p>
            <a:r>
              <a:rPr lang="en-US" sz="1200" b="1"/>
              <a:t>Challenges:</a:t>
            </a:r>
          </a:p>
        </p:txBody>
      </p:sp>
      <p:sp>
        <p:nvSpPr>
          <p:cNvPr id="13" name="TextBox 12">
            <a:extLst>
              <a:ext uri="{FF2B5EF4-FFF2-40B4-BE49-F238E27FC236}">
                <a16:creationId xmlns:a16="http://schemas.microsoft.com/office/drawing/2014/main" id="{7F9C77BB-27CB-6A27-269B-E074BCA5882E}"/>
              </a:ext>
            </a:extLst>
          </p:cNvPr>
          <p:cNvSpPr txBox="1"/>
          <p:nvPr userDrawn="1"/>
        </p:nvSpPr>
        <p:spPr>
          <a:xfrm>
            <a:off x="292232" y="4156890"/>
            <a:ext cx="4044098" cy="300082"/>
          </a:xfrm>
          <a:prstGeom prst="rect">
            <a:avLst/>
          </a:prstGeom>
          <a:noFill/>
          <a:ln>
            <a:noFill/>
          </a:ln>
        </p:spPr>
        <p:txBody>
          <a:bodyPr wrap="square" rtlCol="0">
            <a:spAutoFit/>
          </a:bodyPr>
          <a:lstStyle/>
          <a:p>
            <a:endParaRPr lang="en-US" sz="1350"/>
          </a:p>
        </p:txBody>
      </p:sp>
      <p:sp>
        <p:nvSpPr>
          <p:cNvPr id="14" name="TextBox 13">
            <a:extLst>
              <a:ext uri="{FF2B5EF4-FFF2-40B4-BE49-F238E27FC236}">
                <a16:creationId xmlns:a16="http://schemas.microsoft.com/office/drawing/2014/main" id="{3A9B9587-46CC-AD66-5D3B-E97D537AF182}"/>
              </a:ext>
            </a:extLst>
          </p:cNvPr>
          <p:cNvSpPr txBox="1"/>
          <p:nvPr userDrawn="1"/>
        </p:nvSpPr>
        <p:spPr>
          <a:xfrm>
            <a:off x="4838309" y="4180261"/>
            <a:ext cx="4044098" cy="276999"/>
          </a:xfrm>
          <a:prstGeom prst="rect">
            <a:avLst/>
          </a:prstGeom>
          <a:solidFill>
            <a:schemeClr val="bg1">
              <a:lumMod val="85000"/>
            </a:schemeClr>
          </a:solidFill>
        </p:spPr>
        <p:txBody>
          <a:bodyPr wrap="square" rtlCol="0">
            <a:spAutoFit/>
          </a:bodyPr>
          <a:lstStyle/>
          <a:p>
            <a:r>
              <a:rPr lang="en-US" sz="1200" b="1"/>
              <a:t>Lesson Learned:</a:t>
            </a:r>
          </a:p>
        </p:txBody>
      </p:sp>
      <p:sp>
        <p:nvSpPr>
          <p:cNvPr id="15" name="TextBox 14">
            <a:extLst>
              <a:ext uri="{FF2B5EF4-FFF2-40B4-BE49-F238E27FC236}">
                <a16:creationId xmlns:a16="http://schemas.microsoft.com/office/drawing/2014/main" id="{F6E08EDC-2CBA-48AE-297A-F56F0022338D}"/>
              </a:ext>
            </a:extLst>
          </p:cNvPr>
          <p:cNvSpPr txBox="1"/>
          <p:nvPr userDrawn="1"/>
        </p:nvSpPr>
        <p:spPr>
          <a:xfrm>
            <a:off x="4838309" y="4156890"/>
            <a:ext cx="4044098" cy="300082"/>
          </a:xfrm>
          <a:prstGeom prst="rect">
            <a:avLst/>
          </a:prstGeom>
          <a:noFill/>
          <a:ln>
            <a:noFill/>
          </a:ln>
        </p:spPr>
        <p:txBody>
          <a:bodyPr wrap="square" rtlCol="0">
            <a:spAutoFit/>
          </a:bodyPr>
          <a:lstStyle/>
          <a:p>
            <a:endParaRPr lang="en-US" sz="1350"/>
          </a:p>
        </p:txBody>
      </p:sp>
      <p:sp>
        <p:nvSpPr>
          <p:cNvPr id="16" name="TextBox 15">
            <a:extLst>
              <a:ext uri="{FF2B5EF4-FFF2-40B4-BE49-F238E27FC236}">
                <a16:creationId xmlns:a16="http://schemas.microsoft.com/office/drawing/2014/main" id="{1C6D1C9D-AF33-F535-6BD7-0741924F4CDE}"/>
              </a:ext>
            </a:extLst>
          </p:cNvPr>
          <p:cNvSpPr txBox="1"/>
          <p:nvPr userDrawn="1"/>
        </p:nvSpPr>
        <p:spPr>
          <a:xfrm>
            <a:off x="205724" y="1330470"/>
            <a:ext cx="1108726" cy="297296"/>
          </a:xfrm>
          <a:prstGeom prst="rect">
            <a:avLst/>
          </a:prstGeom>
          <a:noFill/>
        </p:spPr>
        <p:txBody>
          <a:bodyPr wrap="square" rtlCol="0">
            <a:spAutoFit/>
          </a:bodyPr>
          <a:lstStyle/>
          <a:p>
            <a:r>
              <a:rPr lang="en-US" sz="1350" b="1"/>
              <a:t>Service:</a:t>
            </a:r>
            <a:r>
              <a:rPr lang="en-US" sz="1350"/>
              <a:t> </a:t>
            </a:r>
          </a:p>
        </p:txBody>
      </p:sp>
      <p:sp>
        <p:nvSpPr>
          <p:cNvPr id="17" name="TextBox 16">
            <a:extLst>
              <a:ext uri="{FF2B5EF4-FFF2-40B4-BE49-F238E27FC236}">
                <a16:creationId xmlns:a16="http://schemas.microsoft.com/office/drawing/2014/main" id="{EEF56AA9-F314-3B22-8F7B-D86F850DD05E}"/>
              </a:ext>
            </a:extLst>
          </p:cNvPr>
          <p:cNvSpPr txBox="1"/>
          <p:nvPr userDrawn="1"/>
        </p:nvSpPr>
        <p:spPr>
          <a:xfrm>
            <a:off x="4638283" y="1313636"/>
            <a:ext cx="1324365" cy="300082"/>
          </a:xfrm>
          <a:prstGeom prst="rect">
            <a:avLst/>
          </a:prstGeom>
          <a:noFill/>
        </p:spPr>
        <p:txBody>
          <a:bodyPr wrap="square" rtlCol="0">
            <a:spAutoFit/>
          </a:bodyPr>
          <a:lstStyle/>
          <a:p>
            <a:r>
              <a:rPr lang="en-US" sz="1350" b="1"/>
              <a:t>Status as of:</a:t>
            </a:r>
            <a:r>
              <a:rPr lang="en-US" sz="1350"/>
              <a:t> </a:t>
            </a:r>
          </a:p>
        </p:txBody>
      </p:sp>
      <p:cxnSp>
        <p:nvCxnSpPr>
          <p:cNvPr id="18" name="Straight Connector 17">
            <a:extLst>
              <a:ext uri="{FF2B5EF4-FFF2-40B4-BE49-F238E27FC236}">
                <a16:creationId xmlns:a16="http://schemas.microsoft.com/office/drawing/2014/main" id="{CADA7585-BFF4-823D-17AA-AA882728E1CD}"/>
              </a:ext>
            </a:extLst>
          </p:cNvPr>
          <p:cNvCxnSpPr/>
          <p:nvPr userDrawn="1"/>
        </p:nvCxnSpPr>
        <p:spPr>
          <a:xfrm>
            <a:off x="1009852" y="1547076"/>
            <a:ext cx="32663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69346E-275C-D8B2-DF36-B0D11FEBC031}"/>
              </a:ext>
            </a:extLst>
          </p:cNvPr>
          <p:cNvCxnSpPr>
            <a:cxnSpLocks/>
          </p:cNvCxnSpPr>
          <p:nvPr userDrawn="1"/>
        </p:nvCxnSpPr>
        <p:spPr>
          <a:xfrm>
            <a:off x="5856403" y="1511728"/>
            <a:ext cx="3004793"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7CBD074-49E3-632D-3872-74D2D2BE3C87}"/>
              </a:ext>
            </a:extLst>
          </p:cNvPr>
          <p:cNvSpPr txBox="1"/>
          <p:nvPr userDrawn="1"/>
        </p:nvSpPr>
        <p:spPr>
          <a:xfrm>
            <a:off x="1833521" y="1398155"/>
            <a:ext cx="3245175" cy="300082"/>
          </a:xfrm>
          <a:prstGeom prst="rect">
            <a:avLst/>
          </a:prstGeom>
          <a:noFill/>
        </p:spPr>
        <p:txBody>
          <a:bodyPr wrap="square" rtlCol="0">
            <a:spAutoFit/>
          </a:bodyPr>
          <a:lstStyle/>
          <a:p>
            <a:r>
              <a:rPr lang="en-US" sz="1350"/>
              <a:t>  </a:t>
            </a:r>
          </a:p>
        </p:txBody>
      </p:sp>
      <p:sp>
        <p:nvSpPr>
          <p:cNvPr id="21" name="TextBox 20">
            <a:extLst>
              <a:ext uri="{FF2B5EF4-FFF2-40B4-BE49-F238E27FC236}">
                <a16:creationId xmlns:a16="http://schemas.microsoft.com/office/drawing/2014/main" id="{DCCC8151-2350-DE23-53CF-D55CB0FA6F5C}"/>
              </a:ext>
            </a:extLst>
          </p:cNvPr>
          <p:cNvSpPr txBox="1"/>
          <p:nvPr userDrawn="1"/>
        </p:nvSpPr>
        <p:spPr>
          <a:xfrm>
            <a:off x="5826946" y="1169422"/>
            <a:ext cx="3034250" cy="300082"/>
          </a:xfrm>
          <a:prstGeom prst="rect">
            <a:avLst/>
          </a:prstGeom>
          <a:noFill/>
        </p:spPr>
        <p:txBody>
          <a:bodyPr wrap="square" rtlCol="0">
            <a:spAutoFit/>
          </a:bodyPr>
          <a:lstStyle/>
          <a:p>
            <a:r>
              <a:rPr lang="en-US" sz="1350"/>
              <a:t>  </a:t>
            </a:r>
          </a:p>
        </p:txBody>
      </p:sp>
    </p:spTree>
    <p:extLst>
      <p:ext uri="{BB962C8B-B14F-4D97-AF65-F5344CB8AC3E}">
        <p14:creationId xmlns:p14="http://schemas.microsoft.com/office/powerpoint/2010/main" val="11427455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26236" y="1453896"/>
            <a:ext cx="3891528" cy="4770004"/>
          </a:xfrm>
          <a:prstGeom prst="rect">
            <a:avLst/>
          </a:prstGeom>
        </p:spPr>
      </p:pic>
    </p:spTree>
    <p:extLst>
      <p:ext uri="{BB962C8B-B14F-4D97-AF65-F5344CB8AC3E}">
        <p14:creationId xmlns:p14="http://schemas.microsoft.com/office/powerpoint/2010/main" val="39858682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4CC69F-C725-42C3-8FA8-DA5E0DDA02CA}" type="datetime11">
              <a:rPr lang="en-US" smtClean="0"/>
              <a:t>13:47:50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62946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8089610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071165" y="1188084"/>
            <a:ext cx="3045279" cy="268218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
        <p:nvSpPr>
          <p:cNvPr id="12" name="Rectangle 11">
            <a:extLst>
              <a:ext uri="{FF2B5EF4-FFF2-40B4-BE49-F238E27FC236}">
                <a16:creationId xmlns:a16="http://schemas.microsoft.com/office/drawing/2014/main" id="{694248FD-6028-42FC-9A4B-5A35679F84F3}"/>
              </a:ext>
            </a:extLst>
          </p:cNvPr>
          <p:cNvSpPr/>
          <p:nvPr userDrawn="1"/>
        </p:nvSpPr>
        <p:spPr>
          <a:xfrm>
            <a:off x="1" y="1188720"/>
            <a:ext cx="3045279" cy="26821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21675D5-661D-4C11-8BB1-940B00E57BEF}"/>
              </a:ext>
            </a:extLst>
          </p:cNvPr>
          <p:cNvSpPr/>
          <p:nvPr userDrawn="1"/>
        </p:nvSpPr>
        <p:spPr>
          <a:xfrm>
            <a:off x="3045280" y="3870903"/>
            <a:ext cx="3045279" cy="26207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0D79D3-883C-4309-B5BD-B89061007CA4}"/>
              </a:ext>
            </a:extLst>
          </p:cNvPr>
          <p:cNvSpPr/>
          <p:nvPr userDrawn="1"/>
        </p:nvSpPr>
        <p:spPr>
          <a:xfrm>
            <a:off x="6116444" y="1188085"/>
            <a:ext cx="3025680" cy="26821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a:extLst>
              <a:ext uri="{FF2B5EF4-FFF2-40B4-BE49-F238E27FC236}">
                <a16:creationId xmlns:a16="http://schemas.microsoft.com/office/drawing/2014/main" id="{7B58942F-8DF4-4DF3-BD2F-6B6B816DCF0B}"/>
              </a:ext>
            </a:extLst>
          </p:cNvPr>
          <p:cNvSpPr>
            <a:spLocks noGrp="1"/>
          </p:cNvSpPr>
          <p:nvPr>
            <p:ph type="pic" idx="17"/>
          </p:nvPr>
        </p:nvSpPr>
        <p:spPr>
          <a:xfrm>
            <a:off x="-10035" y="3881937"/>
            <a:ext cx="3045279" cy="268218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6" name="Picture Placeholder 2">
            <a:extLst>
              <a:ext uri="{FF2B5EF4-FFF2-40B4-BE49-F238E27FC236}">
                <a16:creationId xmlns:a16="http://schemas.microsoft.com/office/drawing/2014/main" id="{0A7D377D-D7C7-4A6E-AEBF-4B6E85B1B7E3}"/>
              </a:ext>
            </a:extLst>
          </p:cNvPr>
          <p:cNvSpPr>
            <a:spLocks noGrp="1"/>
          </p:cNvSpPr>
          <p:nvPr>
            <p:ph type="pic" idx="18"/>
          </p:nvPr>
        </p:nvSpPr>
        <p:spPr>
          <a:xfrm>
            <a:off x="6091405" y="3809422"/>
            <a:ext cx="3045279" cy="268218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42528430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587410" y="6492240"/>
            <a:ext cx="556590" cy="365125"/>
          </a:xfrm>
          <a:prstGeom prst="rect">
            <a:avLst/>
          </a:prstGeom>
        </p:spPr>
        <p:txBody>
          <a:bodyPr/>
          <a:lstStyle>
            <a:lvl1pPr>
              <a:defRPr>
                <a:solidFill>
                  <a:schemeClr val="bg1"/>
                </a:solidFill>
              </a:defRPr>
            </a:lvl1pPr>
          </a:lstStyle>
          <a:p>
            <a:fld id="{0F70353F-5ECB-4B50-B3EA-C871EA4E3F32}" type="slidenum">
              <a:rPr lang="en-US" smtClean="0"/>
              <a:pPr/>
              <a:t>‹#›</a:t>
            </a:fld>
            <a:endParaRPr lang="en-US"/>
          </a:p>
        </p:txBody>
      </p:sp>
      <p:sp>
        <p:nvSpPr>
          <p:cNvPr id="7" name="Text Placeholder 2"/>
          <p:cNvSpPr>
            <a:spLocks noGrp="1"/>
          </p:cNvSpPr>
          <p:nvPr>
            <p:ph type="body" sz="quarter" idx="13" hasCustomPrompt="1"/>
          </p:nvPr>
        </p:nvSpPr>
        <p:spPr>
          <a:xfrm>
            <a:off x="0" y="6504167"/>
            <a:ext cx="2092751"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As of January 11, 2020</a:t>
            </a:r>
          </a:p>
        </p:txBody>
      </p:sp>
      <p:sp>
        <p:nvSpPr>
          <p:cNvPr id="9" name="Text Placeholder 2">
            <a:extLst>
              <a:ext uri="{FF2B5EF4-FFF2-40B4-BE49-F238E27FC236}">
                <a16:creationId xmlns:a16="http://schemas.microsoft.com/office/drawing/2014/main" id="{ECCB2C65-7D49-4C0E-954A-CCFA9291D88F}"/>
              </a:ext>
            </a:extLst>
          </p:cNvPr>
          <p:cNvSpPr>
            <a:spLocks noGrp="1"/>
          </p:cNvSpPr>
          <p:nvPr>
            <p:ph type="body" sz="quarter" idx="14" hasCustomPrompt="1"/>
          </p:nvPr>
        </p:nvSpPr>
        <p:spPr>
          <a:xfrm>
            <a:off x="6172200" y="6491605"/>
            <a:ext cx="2092751" cy="365760"/>
          </a:xfrm>
          <a:prstGeom prst="rect">
            <a:avLst/>
          </a:prstGeom>
        </p:spPr>
        <p:txBody>
          <a:bodyPr anchor="ctr">
            <a:normAutofit/>
          </a:bodyPr>
          <a:lstStyle>
            <a:lvl1pPr marL="0" indent="0" algn="ctr">
              <a:spcBef>
                <a:spcPts val="0"/>
              </a:spcBef>
              <a:buNone/>
              <a:defRPr sz="16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&lt;Briefer&gt;</a:t>
            </a:r>
          </a:p>
        </p:txBody>
      </p:sp>
    </p:spTree>
    <p:extLst>
      <p:ext uri="{BB962C8B-B14F-4D97-AF65-F5344CB8AC3E}">
        <p14:creationId xmlns:p14="http://schemas.microsoft.com/office/powerpoint/2010/main" val="23983702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492240" y="6492240"/>
            <a:ext cx="1828800" cy="365125"/>
          </a:xfrm>
          <a:prstGeom prst="rect">
            <a:avLst/>
          </a:prstGeom>
        </p:spPr>
        <p:txBody>
          <a:bodyPr anchor="ctr" anchorCtr="0"/>
          <a:lstStyle>
            <a:lvl1pPr algn="ctr">
              <a:defRPr sz="1200">
                <a:solidFill>
                  <a:schemeClr val="bg1"/>
                </a:solidFill>
              </a:defRPr>
            </a:lvl1pPr>
          </a:lstStyle>
          <a:p>
            <a:endParaRPr lang="en-US"/>
          </a:p>
        </p:txBody>
      </p:sp>
      <p:sp>
        <p:nvSpPr>
          <p:cNvPr id="5" name="Footer Placeholder 4"/>
          <p:cNvSpPr>
            <a:spLocks noGrp="1"/>
          </p:cNvSpPr>
          <p:nvPr>
            <p:ph type="ftr" sz="quarter" idx="11"/>
          </p:nvPr>
        </p:nvSpPr>
        <p:spPr>
          <a:xfrm>
            <a:off x="0" y="6490310"/>
            <a:ext cx="2743200" cy="365125"/>
          </a:xfrm>
          <a:prstGeom prst="rect">
            <a:avLst/>
          </a:prstGeom>
        </p:spPr>
        <p:txBody>
          <a:bodyPr anchor="ctr" anchorCtr="0"/>
          <a:lstStyle>
            <a:lvl1pPr>
              <a:defRPr sz="1200">
                <a:solidFill>
                  <a:schemeClr val="bg1"/>
                </a:solidFill>
              </a:defRPr>
            </a:lvl1pPr>
          </a:lstStyle>
          <a:p>
            <a:endParaRPr lang="en-US"/>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a:p>
        </p:txBody>
      </p:sp>
    </p:spTree>
    <p:extLst>
      <p:ext uri="{BB962C8B-B14F-4D97-AF65-F5344CB8AC3E}">
        <p14:creationId xmlns:p14="http://schemas.microsoft.com/office/powerpoint/2010/main" val="1227744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1_Clo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4" name="Picture 3">
            <a:extLst>
              <a:ext uri="{FF2B5EF4-FFF2-40B4-BE49-F238E27FC236}">
                <a16:creationId xmlns:a16="http://schemas.microsoft.com/office/drawing/2014/main" id="{69F51F7B-1633-E3FD-A18E-01D2C14A1D1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26236" y="1453896"/>
            <a:ext cx="3891528" cy="4770004"/>
          </a:xfrm>
          <a:prstGeom prst="rect">
            <a:avLst/>
          </a:prstGeom>
        </p:spPr>
      </p:pic>
    </p:spTree>
    <p:extLst>
      <p:ext uri="{BB962C8B-B14F-4D97-AF65-F5344CB8AC3E}">
        <p14:creationId xmlns:p14="http://schemas.microsoft.com/office/powerpoint/2010/main" val="24402497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Blank - Ligh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EAD9AED-9987-4CE9-B39D-B256B46200E0}"/>
              </a:ext>
            </a:extLst>
          </p:cNvPr>
          <p:cNvSpPr>
            <a:spLocks noGrp="1"/>
          </p:cNvSpPr>
          <p:nvPr>
            <p:ph type="title" hasCustomPrompt="1"/>
          </p:nvPr>
        </p:nvSpPr>
        <p:spPr>
          <a:xfrm>
            <a:off x="1010963" y="366987"/>
            <a:ext cx="8572500" cy="990600"/>
          </a:xfrm>
        </p:spPr>
        <p:txBody>
          <a:bodyPr/>
          <a:lstStyle>
            <a:lvl1pPr>
              <a:defRPr sz="2400">
                <a:solidFill>
                  <a:schemeClr val="accent5">
                    <a:lumMod val="50000"/>
                  </a:schemeClr>
                </a:solidFill>
              </a:defRPr>
            </a:lvl1pPr>
          </a:lstStyle>
          <a:p>
            <a:r>
              <a:rPr lang="en-GB"/>
              <a:t>Place headline here</a:t>
            </a:r>
            <a:endParaRPr lang="en-US"/>
          </a:p>
        </p:txBody>
      </p:sp>
    </p:spTree>
    <p:extLst>
      <p:ext uri="{BB962C8B-B14F-4D97-AF65-F5344CB8AC3E}">
        <p14:creationId xmlns:p14="http://schemas.microsoft.com/office/powerpoint/2010/main" val="31178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3582782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752000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6101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853422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30349748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4.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6.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3.png"/><Relationship Id="rId5" Type="http://schemas.openxmlformats.org/officeDocument/2006/relationships/slideLayout" Target="../slideLayouts/slideLayout21.xml"/><Relationship Id="rId10" Type="http://schemas.openxmlformats.org/officeDocument/2006/relationships/image" Target="../media/image5.png"/><Relationship Id="rId4" Type="http://schemas.openxmlformats.org/officeDocument/2006/relationships/slideLayout" Target="../slideLayouts/slideLayout2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6.png"/><Relationship Id="rId5" Type="http://schemas.openxmlformats.org/officeDocument/2006/relationships/slideLayout" Target="../slideLayouts/slideLayout29.xml"/><Relationship Id="rId10" Type="http://schemas.openxmlformats.org/officeDocument/2006/relationships/image" Target="../media/image3.png"/><Relationship Id="rId4" Type="http://schemas.openxmlformats.org/officeDocument/2006/relationships/slideLayout" Target="../slideLayouts/slideLayout28.xml"/><Relationship Id="rId9"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6.png"/><Relationship Id="rId5" Type="http://schemas.openxmlformats.org/officeDocument/2006/relationships/slideLayout" Target="../slideLayouts/slideLayout36.xml"/><Relationship Id="rId10" Type="http://schemas.openxmlformats.org/officeDocument/2006/relationships/image" Target="../media/image3.png"/><Relationship Id="rId4" Type="http://schemas.openxmlformats.org/officeDocument/2006/relationships/slideLayout" Target="../slideLayouts/slideLayout35.xml"/><Relationship Id="rId9"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6.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3.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5.png"/><Relationship Id="rId5" Type="http://schemas.openxmlformats.org/officeDocument/2006/relationships/slideLayout" Target="../slideLayouts/slideLayout43.xml"/><Relationship Id="rId10" Type="http://schemas.openxmlformats.org/officeDocument/2006/relationships/theme" Target="../theme/theme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54E146-EB08-4BCE-A32A-33F48C2424A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25254" y="1744576"/>
            <a:ext cx="8017990" cy="4754880"/>
          </a:xfrm>
          <a:prstGeom prst="rect">
            <a:avLst/>
          </a:prstGeom>
        </p:spPr>
      </p:pic>
      <p:sp>
        <p:nvSpPr>
          <p:cNvPr id="2" name="Title Placeholder 1"/>
          <p:cNvSpPr>
            <a:spLocks noGrp="1"/>
          </p:cNvSpPr>
          <p:nvPr userDrawn="1">
            <p:ph type="title"/>
          </p:nvPr>
        </p:nvSpPr>
        <p:spPr>
          <a:xfrm>
            <a:off x="182880" y="3657600"/>
            <a:ext cx="4114800" cy="10972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userDrawn="1">
            <p:ph type="body" idx="1"/>
          </p:nvPr>
        </p:nvSpPr>
        <p:spPr>
          <a:xfrm>
            <a:off x="182880" y="4754880"/>
            <a:ext cx="4114800" cy="10972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4" name="TextBox 3"/>
          <p:cNvSpPr txBox="1"/>
          <p:nvPr userDrawn="1"/>
        </p:nvSpPr>
        <p:spPr>
          <a:xfrm>
            <a:off x="-1512" y="645081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5" name="Picture 14" descr="A close up of a logo&#10;&#10;Description automatically generated">
            <a:extLst>
              <a:ext uri="{FF2B5EF4-FFF2-40B4-BE49-F238E27FC236}">
                <a16:creationId xmlns:a16="http://schemas.microsoft.com/office/drawing/2014/main" id="{C55F3408-9519-4806-8143-5F8651E554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12" y="0"/>
            <a:ext cx="9158714" cy="1739069"/>
          </a:xfrm>
          <a:prstGeom prst="rect">
            <a:avLst/>
          </a:prstGeom>
        </p:spPr>
      </p:pic>
      <p:sp>
        <p:nvSpPr>
          <p:cNvPr id="19" name="TextBox 18">
            <a:extLst>
              <a:ext uri="{FF2B5EF4-FFF2-40B4-BE49-F238E27FC236}">
                <a16:creationId xmlns:a16="http://schemas.microsoft.com/office/drawing/2014/main" id="{D7178E8D-EBDB-43AC-A929-12697DCBC837}"/>
              </a:ext>
            </a:extLst>
          </p:cNvPr>
          <p:cNvSpPr txBox="1"/>
          <p:nvPr userDrawn="1"/>
        </p:nvSpPr>
        <p:spPr>
          <a:xfrm>
            <a:off x="4556232" y="701748"/>
            <a:ext cx="446564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The Nation’s Combat Logistics Support Agency</a:t>
            </a:r>
          </a:p>
        </p:txBody>
      </p:sp>
      <p:sp>
        <p:nvSpPr>
          <p:cNvPr id="20" name="TextBox 19">
            <a:extLst>
              <a:ext uri="{FF2B5EF4-FFF2-40B4-BE49-F238E27FC236}">
                <a16:creationId xmlns:a16="http://schemas.microsoft.com/office/drawing/2014/main" id="{11A928C8-4F19-4E5C-8442-1C270B915D95}"/>
              </a:ext>
            </a:extLst>
          </p:cNvPr>
          <p:cNvSpPr txBox="1"/>
          <p:nvPr userDrawn="1"/>
        </p:nvSpPr>
        <p:spPr>
          <a:xfrm>
            <a:off x="1233130" y="929518"/>
            <a:ext cx="1574470" cy="215444"/>
          </a:xfrm>
          <a:prstGeom prst="rect">
            <a:avLst/>
          </a:prstGeom>
          <a:noFill/>
          <a:effectLst>
            <a:glow rad="228600">
              <a:schemeClr val="accent6">
                <a:satMod val="175000"/>
                <a:alpha val="40000"/>
              </a:schemeClr>
            </a:glo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300" normalizeH="0" baseline="0" noProof="0">
                <a:ln>
                  <a:noFill/>
                </a:ln>
                <a:solidFill>
                  <a:srgbClr val="002060"/>
                </a:solidFill>
                <a:effectLst>
                  <a:glow rad="63500">
                    <a:srgbClr val="A5A5A5">
                      <a:satMod val="175000"/>
                      <a:alpha val="40000"/>
                    </a:srgbClr>
                  </a:glow>
                </a:effectLst>
                <a:uLnTx/>
                <a:uFillTx/>
                <a:latin typeface="Bodoni MT" panose="02070603080606020203" pitchFamily="18" charset="0"/>
                <a:ea typeface="+mn-ea"/>
                <a:cs typeface="+mn-cs"/>
              </a:rPr>
              <a:t>Established 1961</a:t>
            </a:r>
          </a:p>
        </p:txBody>
      </p:sp>
      <p:pic>
        <p:nvPicPr>
          <p:cNvPr id="21" name="Picture 20">
            <a:extLst>
              <a:ext uri="{FF2B5EF4-FFF2-40B4-BE49-F238E27FC236}">
                <a16:creationId xmlns:a16="http://schemas.microsoft.com/office/drawing/2014/main" id="{B09107B0-5DCF-4937-BBC0-71439CFA840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935458" y="199429"/>
            <a:ext cx="545032" cy="668067"/>
          </a:xfrm>
          <a:prstGeom prst="rect">
            <a:avLst/>
          </a:prstGeom>
        </p:spPr>
      </p:pic>
      <p:pic>
        <p:nvPicPr>
          <p:cNvPr id="22" name="Picture 21" descr="A close up of a sign&#10;&#10;Description automatically generated">
            <a:extLst>
              <a:ext uri="{FF2B5EF4-FFF2-40B4-BE49-F238E27FC236}">
                <a16:creationId xmlns:a16="http://schemas.microsoft.com/office/drawing/2014/main" id="{1BFBEBCE-3BA8-4353-B31F-A556D47162B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38188" y="212751"/>
            <a:ext cx="659585" cy="659585"/>
          </a:xfrm>
          <a:prstGeom prst="rect">
            <a:avLst/>
          </a:prstGeom>
        </p:spPr>
      </p:pic>
      <p:sp>
        <p:nvSpPr>
          <p:cNvPr id="23" name="TextBox 22">
            <a:extLst>
              <a:ext uri="{FF2B5EF4-FFF2-40B4-BE49-F238E27FC236}">
                <a16:creationId xmlns:a16="http://schemas.microsoft.com/office/drawing/2014/main" id="{10113F2A-C43A-42D4-8B48-95DA2D4D86FA}"/>
              </a:ext>
            </a:extLst>
          </p:cNvPr>
          <p:cNvSpPr txBox="1"/>
          <p:nvPr userDrawn="1"/>
        </p:nvSpPr>
        <p:spPr>
          <a:xfrm>
            <a:off x="1114508" y="779641"/>
            <a:ext cx="1811714" cy="223138"/>
          </a:xfrm>
          <a:prstGeom prst="rect">
            <a:avLst/>
          </a:prstGeom>
          <a:noFill/>
        </p:spPr>
        <p:txBody>
          <a:bodyPr wrap="none" rtlCol="0">
            <a:spAutoFit/>
          </a:bodyPr>
          <a:lstStyle/>
          <a:p>
            <a:r>
              <a:rPr lang="en-US" sz="850" b="1">
                <a:solidFill>
                  <a:srgbClr val="002060"/>
                </a:solidFill>
              </a:rPr>
              <a:t>DEFENSE LOGISTICS AGENCY</a:t>
            </a:r>
          </a:p>
        </p:txBody>
      </p:sp>
      <p:sp>
        <p:nvSpPr>
          <p:cNvPr id="24" name="TextBox 23">
            <a:extLst>
              <a:ext uri="{FF2B5EF4-FFF2-40B4-BE49-F238E27FC236}">
                <a16:creationId xmlns:a16="http://schemas.microsoft.com/office/drawing/2014/main" id="{E4417B46-6253-4B12-A090-40A060506881}"/>
              </a:ext>
            </a:extLst>
          </p:cNvPr>
          <p:cNvSpPr txBox="1"/>
          <p:nvPr userDrawn="1"/>
        </p:nvSpPr>
        <p:spPr>
          <a:xfrm>
            <a:off x="1130150" y="50788"/>
            <a:ext cx="1766830" cy="1015663"/>
          </a:xfrm>
          <a:prstGeom prst="rect">
            <a:avLst/>
          </a:prstGeom>
          <a:noFill/>
        </p:spPr>
        <p:txBody>
          <a:bodyPr wrap="none" rtlCol="0">
            <a:spAutoFit/>
          </a:bodyPr>
          <a:lstStyle/>
          <a:p>
            <a:r>
              <a:rPr lang="en-US" sz="6000" b="1">
                <a:solidFill>
                  <a:srgbClr val="002060"/>
                </a:solidFill>
                <a:latin typeface="Baskerville Old Face" panose="02020602080505020303" pitchFamily="18" charset="0"/>
                <a:ea typeface="BatangChe" panose="020B0503020000020004" pitchFamily="49" charset="-127"/>
              </a:rPr>
              <a:t>DLA</a:t>
            </a:r>
          </a:p>
        </p:txBody>
      </p:sp>
    </p:spTree>
    <p:extLst>
      <p:ext uri="{BB962C8B-B14F-4D97-AF65-F5344CB8AC3E}">
        <p14:creationId xmlns:p14="http://schemas.microsoft.com/office/powerpoint/2010/main" val="3978494813"/>
      </p:ext>
    </p:extLst>
  </p:cSld>
  <p:clrMap bg1="lt1" tx1="dk1" bg2="lt2" tx2="dk2" accent1="accent1" accent2="accent2" accent3="accent3" accent4="accent4" accent5="accent5" accent6="accent6" hlink="hlink" folHlink="folHlink"/>
  <p:sldLayoutIdLst>
    <p:sldLayoutId id="2147483723" r:id="rId1"/>
  </p:sldLayoutIdLst>
  <p:hf hdr="0" ftr="0" dt="0"/>
  <p:txStyles>
    <p:titleStyle>
      <a:lvl1pPr algn="ctr" defTabSz="914400" rtl="0" eaLnBrk="1" latinLnBrk="0" hangingPunct="1">
        <a:lnSpc>
          <a:spcPct val="90000"/>
        </a:lnSpc>
        <a:spcBef>
          <a:spcPct val="0"/>
        </a:spcBef>
        <a:buNone/>
        <a:defRPr sz="32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userDrawn="1"/>
        </p:nvSpPr>
        <p:spPr>
          <a:xfrm>
            <a:off x="-1512" y="645081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4" name="Picture 13" descr="A close up of a logo&#10;&#10;Description automatically generated">
            <a:extLst>
              <a:ext uri="{FF2B5EF4-FFF2-40B4-BE49-F238E27FC236}">
                <a16:creationId xmlns:a16="http://schemas.microsoft.com/office/drawing/2014/main" id="{6C553B62-DAAF-4DAD-A4F3-87E23D1BA8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13" y="-11575"/>
            <a:ext cx="9168083" cy="1168346"/>
          </a:xfrm>
          <a:prstGeom prst="rect">
            <a:avLst/>
          </a:prstGeom>
        </p:spPr>
      </p:pic>
      <p:sp>
        <p:nvSpPr>
          <p:cNvPr id="15" name="Title Placeholder 1">
            <a:extLst>
              <a:ext uri="{FF2B5EF4-FFF2-40B4-BE49-F238E27FC236}">
                <a16:creationId xmlns:a16="http://schemas.microsoft.com/office/drawing/2014/main" id="{A6646983-4BCF-4F98-B356-CFA772F2A30F}"/>
              </a:ext>
            </a:extLst>
          </p:cNvPr>
          <p:cNvSpPr>
            <a:spLocks noGrp="1"/>
          </p:cNvSpPr>
          <p:nvPr>
            <p:ph type="title"/>
          </p:nvPr>
        </p:nvSpPr>
        <p:spPr>
          <a:xfrm>
            <a:off x="3657600" y="236453"/>
            <a:ext cx="5486400" cy="914400"/>
          </a:xfrm>
          <a:prstGeom prst="rect">
            <a:avLst/>
          </a:prstGeom>
        </p:spPr>
        <p:txBody>
          <a:bodyPr vert="horz" lIns="91440" tIns="45720" rIns="91440" bIns="45720" rtlCol="0" anchor="t" anchorCtr="0">
            <a:normAutofit/>
          </a:bodyPr>
          <a:lstStyle/>
          <a:p>
            <a:r>
              <a:rPr lang="en-US"/>
              <a:t>Click to edit Master title style</a:t>
            </a:r>
          </a:p>
        </p:txBody>
      </p:sp>
      <p:pic>
        <p:nvPicPr>
          <p:cNvPr id="16" name="Picture 15">
            <a:extLst>
              <a:ext uri="{FF2B5EF4-FFF2-40B4-BE49-F238E27FC236}">
                <a16:creationId xmlns:a16="http://schemas.microsoft.com/office/drawing/2014/main" id="{F5307292-38BF-4B5C-AE99-4953EB0ED8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571836" y="137438"/>
            <a:ext cx="483467" cy="592605"/>
          </a:xfrm>
          <a:prstGeom prst="rect">
            <a:avLst/>
          </a:prstGeom>
        </p:spPr>
      </p:pic>
      <p:pic>
        <p:nvPicPr>
          <p:cNvPr id="17" name="Picture 16" descr="A close up of a sign&#10;&#10;Description automatically generated">
            <a:extLst>
              <a:ext uri="{FF2B5EF4-FFF2-40B4-BE49-F238E27FC236}">
                <a16:creationId xmlns:a16="http://schemas.microsoft.com/office/drawing/2014/main" id="{9FE87EE1-BF16-41DC-B66C-F206E45ED29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49457" y="142041"/>
            <a:ext cx="585080" cy="585080"/>
          </a:xfrm>
          <a:prstGeom prst="rect">
            <a:avLst/>
          </a:prstGeom>
        </p:spPr>
      </p:pic>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Tree>
    <p:extLst>
      <p:ext uri="{BB962C8B-B14F-4D97-AF65-F5344CB8AC3E}">
        <p14:creationId xmlns:p14="http://schemas.microsoft.com/office/powerpoint/2010/main" val="3305290197"/>
      </p:ext>
    </p:extLst>
  </p:cSld>
  <p:clrMap bg1="lt1" tx1="dk1" bg2="lt2" tx2="dk2" accent1="accent1" accent2="accent2" accent3="accent3" accent4="accent4" accent5="accent5" accent6="accent6" hlink="hlink" folHlink="folHlink"/>
  <p:sldLayoutIdLst>
    <p:sldLayoutId id="2147483694" r:id="rId1"/>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pic>
        <p:nvPicPr>
          <p:cNvPr id="7" name="Picture 6">
            <a:extLst>
              <a:ext uri="{FF2B5EF4-FFF2-40B4-BE49-F238E27FC236}">
                <a16:creationId xmlns:a16="http://schemas.microsoft.com/office/drawing/2014/main" id="{7894E134-A19D-4884-8B7F-7893412C22B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6" y="0"/>
            <a:ext cx="9143244" cy="1188622"/>
          </a:xfrm>
          <a:prstGeom prst="rect">
            <a:avLst/>
          </a:prstGeom>
        </p:spPr>
      </p:pic>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2" name="Title Placeholder 1"/>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spTree>
    <p:extLst>
      <p:ext uri="{BB962C8B-B14F-4D97-AF65-F5344CB8AC3E}">
        <p14:creationId xmlns:p14="http://schemas.microsoft.com/office/powerpoint/2010/main" val="110659431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hf hdr="0" ftr="0" dt="0"/>
  <p:txStyles>
    <p:titleStyle>
      <a:lvl1pPr algn="ctr" defTabSz="9144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54E146-EB08-4BCE-A32A-33F48C2424A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125254" y="1744576"/>
            <a:ext cx="8017990" cy="4754880"/>
          </a:xfrm>
          <a:prstGeom prst="rect">
            <a:avLst/>
          </a:prstGeom>
        </p:spPr>
      </p:pic>
      <p:sp>
        <p:nvSpPr>
          <p:cNvPr id="2" name="Title Placeholder 1"/>
          <p:cNvSpPr>
            <a:spLocks noGrp="1"/>
          </p:cNvSpPr>
          <p:nvPr userDrawn="1">
            <p:ph type="title"/>
          </p:nvPr>
        </p:nvSpPr>
        <p:spPr>
          <a:xfrm>
            <a:off x="182880" y="3657600"/>
            <a:ext cx="4114800" cy="10972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userDrawn="1">
            <p:ph type="body" idx="1"/>
          </p:nvPr>
        </p:nvSpPr>
        <p:spPr>
          <a:xfrm>
            <a:off x="182880" y="4754880"/>
            <a:ext cx="4114800" cy="10972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4" name="TextBox 3"/>
          <p:cNvSpPr txBox="1"/>
          <p:nvPr userDrawn="1"/>
        </p:nvSpPr>
        <p:spPr>
          <a:xfrm>
            <a:off x="-1512" y="649945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5" name="Picture 14" descr="A close up of a logo&#10;&#10;Description automatically generated">
            <a:extLst>
              <a:ext uri="{FF2B5EF4-FFF2-40B4-BE49-F238E27FC236}">
                <a16:creationId xmlns:a16="http://schemas.microsoft.com/office/drawing/2014/main" id="{C55F3408-9519-4806-8143-5F8651E5545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12" y="0"/>
            <a:ext cx="9158714" cy="1739069"/>
          </a:xfrm>
          <a:prstGeom prst="rect">
            <a:avLst/>
          </a:prstGeom>
        </p:spPr>
      </p:pic>
      <p:sp>
        <p:nvSpPr>
          <p:cNvPr id="19" name="TextBox 18">
            <a:extLst>
              <a:ext uri="{FF2B5EF4-FFF2-40B4-BE49-F238E27FC236}">
                <a16:creationId xmlns:a16="http://schemas.microsoft.com/office/drawing/2014/main" id="{D7178E8D-EBDB-43AC-A929-12697DCBC837}"/>
              </a:ext>
            </a:extLst>
          </p:cNvPr>
          <p:cNvSpPr txBox="1"/>
          <p:nvPr userDrawn="1"/>
        </p:nvSpPr>
        <p:spPr>
          <a:xfrm>
            <a:off x="4556232" y="701748"/>
            <a:ext cx="446564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The Nation’s Combat Logistics Support Agency</a:t>
            </a:r>
          </a:p>
        </p:txBody>
      </p:sp>
      <p:sp>
        <p:nvSpPr>
          <p:cNvPr id="20" name="TextBox 19">
            <a:extLst>
              <a:ext uri="{FF2B5EF4-FFF2-40B4-BE49-F238E27FC236}">
                <a16:creationId xmlns:a16="http://schemas.microsoft.com/office/drawing/2014/main" id="{11A928C8-4F19-4E5C-8442-1C270B915D95}"/>
              </a:ext>
            </a:extLst>
          </p:cNvPr>
          <p:cNvSpPr txBox="1"/>
          <p:nvPr userDrawn="1"/>
        </p:nvSpPr>
        <p:spPr>
          <a:xfrm>
            <a:off x="1233130" y="929518"/>
            <a:ext cx="1574470" cy="215444"/>
          </a:xfrm>
          <a:prstGeom prst="rect">
            <a:avLst/>
          </a:prstGeom>
          <a:noFill/>
          <a:effectLst>
            <a:glow rad="228600">
              <a:schemeClr val="accent6">
                <a:satMod val="175000"/>
                <a:alpha val="40000"/>
              </a:schemeClr>
            </a:glo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300" normalizeH="0" baseline="0" noProof="0">
                <a:ln>
                  <a:noFill/>
                </a:ln>
                <a:solidFill>
                  <a:srgbClr val="002060"/>
                </a:solidFill>
                <a:effectLst>
                  <a:glow rad="63500">
                    <a:srgbClr val="A5A5A5">
                      <a:satMod val="175000"/>
                      <a:alpha val="40000"/>
                    </a:srgbClr>
                  </a:glow>
                </a:effectLst>
                <a:uLnTx/>
                <a:uFillTx/>
                <a:latin typeface="Bodoni MT" panose="02070603080606020203" pitchFamily="18" charset="0"/>
                <a:ea typeface="+mn-ea"/>
                <a:cs typeface="+mn-cs"/>
              </a:rPr>
              <a:t>Established 1961</a:t>
            </a:r>
          </a:p>
        </p:txBody>
      </p:sp>
      <p:pic>
        <p:nvPicPr>
          <p:cNvPr id="21" name="Picture 20">
            <a:extLst>
              <a:ext uri="{FF2B5EF4-FFF2-40B4-BE49-F238E27FC236}">
                <a16:creationId xmlns:a16="http://schemas.microsoft.com/office/drawing/2014/main" id="{B09107B0-5DCF-4937-BBC0-71439CFA840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2935458" y="199429"/>
            <a:ext cx="545032" cy="668067"/>
          </a:xfrm>
          <a:prstGeom prst="rect">
            <a:avLst/>
          </a:prstGeom>
        </p:spPr>
      </p:pic>
      <p:pic>
        <p:nvPicPr>
          <p:cNvPr id="22" name="Picture 21" descr="A close up of a sign&#10;&#10;Description automatically generated">
            <a:extLst>
              <a:ext uri="{FF2B5EF4-FFF2-40B4-BE49-F238E27FC236}">
                <a16:creationId xmlns:a16="http://schemas.microsoft.com/office/drawing/2014/main" id="{1BFBEBCE-3BA8-4353-B31F-A556D47162B4}"/>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38188" y="212751"/>
            <a:ext cx="659585" cy="659585"/>
          </a:xfrm>
          <a:prstGeom prst="rect">
            <a:avLst/>
          </a:prstGeom>
        </p:spPr>
      </p:pic>
      <p:sp>
        <p:nvSpPr>
          <p:cNvPr id="23" name="TextBox 22">
            <a:extLst>
              <a:ext uri="{FF2B5EF4-FFF2-40B4-BE49-F238E27FC236}">
                <a16:creationId xmlns:a16="http://schemas.microsoft.com/office/drawing/2014/main" id="{10113F2A-C43A-42D4-8B48-95DA2D4D86FA}"/>
              </a:ext>
            </a:extLst>
          </p:cNvPr>
          <p:cNvSpPr txBox="1"/>
          <p:nvPr userDrawn="1"/>
        </p:nvSpPr>
        <p:spPr>
          <a:xfrm>
            <a:off x="1114508" y="779641"/>
            <a:ext cx="1811714" cy="223138"/>
          </a:xfrm>
          <a:prstGeom prst="rect">
            <a:avLst/>
          </a:prstGeom>
          <a:noFill/>
        </p:spPr>
        <p:txBody>
          <a:bodyPr wrap="none" rtlCol="0">
            <a:spAutoFit/>
          </a:bodyPr>
          <a:lstStyle/>
          <a:p>
            <a:r>
              <a:rPr lang="en-US" sz="850" b="1">
                <a:solidFill>
                  <a:srgbClr val="002060"/>
                </a:solidFill>
              </a:rPr>
              <a:t>DEFENSE LOGISTICS AGENCY</a:t>
            </a:r>
          </a:p>
        </p:txBody>
      </p:sp>
      <p:sp>
        <p:nvSpPr>
          <p:cNvPr id="24" name="TextBox 23">
            <a:extLst>
              <a:ext uri="{FF2B5EF4-FFF2-40B4-BE49-F238E27FC236}">
                <a16:creationId xmlns:a16="http://schemas.microsoft.com/office/drawing/2014/main" id="{E4417B46-6253-4B12-A090-40A060506881}"/>
              </a:ext>
            </a:extLst>
          </p:cNvPr>
          <p:cNvSpPr txBox="1"/>
          <p:nvPr userDrawn="1"/>
        </p:nvSpPr>
        <p:spPr>
          <a:xfrm>
            <a:off x="1130150" y="50788"/>
            <a:ext cx="1766830" cy="1015663"/>
          </a:xfrm>
          <a:prstGeom prst="rect">
            <a:avLst/>
          </a:prstGeom>
          <a:noFill/>
        </p:spPr>
        <p:txBody>
          <a:bodyPr wrap="none" rtlCol="0">
            <a:spAutoFit/>
          </a:bodyPr>
          <a:lstStyle/>
          <a:p>
            <a:r>
              <a:rPr lang="en-US" sz="6000" b="1">
                <a:solidFill>
                  <a:srgbClr val="002060"/>
                </a:solidFill>
                <a:latin typeface="Baskerville Old Face" panose="02020602080505020303" pitchFamily="18" charset="0"/>
                <a:ea typeface="BatangChe" panose="020B0503020000020004" pitchFamily="49" charset="-127"/>
              </a:rPr>
              <a:t>DLA</a:t>
            </a:r>
          </a:p>
        </p:txBody>
      </p:sp>
    </p:spTree>
    <p:extLst>
      <p:ext uri="{BB962C8B-B14F-4D97-AF65-F5344CB8AC3E}">
        <p14:creationId xmlns:p14="http://schemas.microsoft.com/office/powerpoint/2010/main" val="1911240693"/>
      </p:ext>
    </p:extLst>
  </p:cSld>
  <p:clrMap bg1="lt1" tx1="dk1" bg2="lt2" tx2="dk2" accent1="accent1" accent2="accent2" accent3="accent3" accent4="accent4" accent5="accent5" accent6="accent6" hlink="hlink" folHlink="folHlink"/>
  <p:sldLayoutIdLst>
    <p:sldLayoutId id="2147483744" r:id="rId1"/>
    <p:sldLayoutId id="2147483753" r:id="rId2"/>
  </p:sldLayoutIdLst>
  <p:hf hdr="0" ftr="0" dt="0"/>
  <p:txStyles>
    <p:titleStyle>
      <a:lvl1pPr algn="ctr" defTabSz="914400" rtl="0" eaLnBrk="1" latinLnBrk="0" hangingPunct="1">
        <a:lnSpc>
          <a:spcPct val="90000"/>
        </a:lnSpc>
        <a:spcBef>
          <a:spcPct val="0"/>
        </a:spcBef>
        <a:buNone/>
        <a:defRPr sz="32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userDrawn="1"/>
        </p:nvSpPr>
        <p:spPr>
          <a:xfrm>
            <a:off x="-1512" y="649945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4" name="Picture 13" descr="A close up of a logo&#10;&#10;Description automatically generated">
            <a:extLst>
              <a:ext uri="{FF2B5EF4-FFF2-40B4-BE49-F238E27FC236}">
                <a16:creationId xmlns:a16="http://schemas.microsoft.com/office/drawing/2014/main" id="{6C553B62-DAAF-4DAD-A4F3-87E23D1BA8F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513" y="-11575"/>
            <a:ext cx="9168083" cy="1168346"/>
          </a:xfrm>
          <a:prstGeom prst="rect">
            <a:avLst/>
          </a:prstGeom>
        </p:spPr>
      </p:pic>
      <p:sp>
        <p:nvSpPr>
          <p:cNvPr id="15" name="Title Placeholder 1">
            <a:extLst>
              <a:ext uri="{FF2B5EF4-FFF2-40B4-BE49-F238E27FC236}">
                <a16:creationId xmlns:a16="http://schemas.microsoft.com/office/drawing/2014/main" id="{A6646983-4BCF-4F98-B356-CFA772F2A30F}"/>
              </a:ext>
            </a:extLst>
          </p:cNvPr>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pic>
        <p:nvPicPr>
          <p:cNvPr id="16" name="Picture 15">
            <a:extLst>
              <a:ext uri="{FF2B5EF4-FFF2-40B4-BE49-F238E27FC236}">
                <a16:creationId xmlns:a16="http://schemas.microsoft.com/office/drawing/2014/main" id="{F5307292-38BF-4B5C-AE99-4953EB0ED82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571836" y="137438"/>
            <a:ext cx="483467" cy="592605"/>
          </a:xfrm>
          <a:prstGeom prst="rect">
            <a:avLst/>
          </a:prstGeom>
        </p:spPr>
      </p:pic>
      <p:pic>
        <p:nvPicPr>
          <p:cNvPr id="17" name="Picture 16" descr="A close up of a sign&#10;&#10;Description automatically generated">
            <a:extLst>
              <a:ext uri="{FF2B5EF4-FFF2-40B4-BE49-F238E27FC236}">
                <a16:creationId xmlns:a16="http://schemas.microsoft.com/office/drawing/2014/main" id="{9FE87EE1-BF16-41DC-B66C-F206E45ED29C}"/>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749457" y="142041"/>
            <a:ext cx="585080" cy="585080"/>
          </a:xfrm>
          <a:prstGeom prst="rect">
            <a:avLst/>
          </a:prstGeom>
        </p:spPr>
      </p:pic>
    </p:spTree>
    <p:extLst>
      <p:ext uri="{BB962C8B-B14F-4D97-AF65-F5344CB8AC3E}">
        <p14:creationId xmlns:p14="http://schemas.microsoft.com/office/powerpoint/2010/main" val="36828858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5" r:id="rId6"/>
    <p:sldLayoutId id="2147483754" r:id="rId7"/>
    <p:sldLayoutId id="2147483752" r:id="rId8"/>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userDrawn="1"/>
        </p:nvSpPr>
        <p:spPr>
          <a:xfrm>
            <a:off x="-1512" y="649945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4" name="Picture 13" descr="A close up of a logo&#10;&#10;Description automatically generated">
            <a:extLst>
              <a:ext uri="{FF2B5EF4-FFF2-40B4-BE49-F238E27FC236}">
                <a16:creationId xmlns:a16="http://schemas.microsoft.com/office/drawing/2014/main" id="{6C553B62-DAAF-4DAD-A4F3-87E23D1BA8F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513" y="-11575"/>
            <a:ext cx="9168083" cy="1168346"/>
          </a:xfrm>
          <a:prstGeom prst="rect">
            <a:avLst/>
          </a:prstGeom>
        </p:spPr>
      </p:pic>
      <p:sp>
        <p:nvSpPr>
          <p:cNvPr id="15" name="Title Placeholder 1">
            <a:extLst>
              <a:ext uri="{FF2B5EF4-FFF2-40B4-BE49-F238E27FC236}">
                <a16:creationId xmlns:a16="http://schemas.microsoft.com/office/drawing/2014/main" id="{A6646983-4BCF-4F98-B356-CFA772F2A30F}"/>
              </a:ext>
            </a:extLst>
          </p:cNvPr>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pic>
        <p:nvPicPr>
          <p:cNvPr id="16" name="Picture 15">
            <a:extLst>
              <a:ext uri="{FF2B5EF4-FFF2-40B4-BE49-F238E27FC236}">
                <a16:creationId xmlns:a16="http://schemas.microsoft.com/office/drawing/2014/main" id="{F5307292-38BF-4B5C-AE99-4953EB0ED829}"/>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1571836" y="137438"/>
            <a:ext cx="483467" cy="592605"/>
          </a:xfrm>
          <a:prstGeom prst="rect">
            <a:avLst/>
          </a:prstGeom>
        </p:spPr>
      </p:pic>
      <p:pic>
        <p:nvPicPr>
          <p:cNvPr id="17" name="Picture 16" descr="A close up of a sign&#10;&#10;Description automatically generated">
            <a:extLst>
              <a:ext uri="{FF2B5EF4-FFF2-40B4-BE49-F238E27FC236}">
                <a16:creationId xmlns:a16="http://schemas.microsoft.com/office/drawing/2014/main" id="{9FE87EE1-BF16-41DC-B66C-F206E45ED29C}"/>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749457" y="142041"/>
            <a:ext cx="585080" cy="585080"/>
          </a:xfrm>
          <a:prstGeom prst="rect">
            <a:avLst/>
          </a:prstGeom>
        </p:spPr>
      </p:pic>
    </p:spTree>
    <p:extLst>
      <p:ext uri="{BB962C8B-B14F-4D97-AF65-F5344CB8AC3E}">
        <p14:creationId xmlns:p14="http://schemas.microsoft.com/office/powerpoint/2010/main" val="198582689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2"/>
            <a:ext cx="1828800" cy="365125"/>
          </a:xfrm>
          <a:prstGeom prst="rect">
            <a:avLst/>
          </a:prstGeom>
        </p:spPr>
        <p:txBody>
          <a:bodyPr vert="horz" lIns="91440" tIns="45720" rIns="91440" bIns="45720" rtlCol="0" anchor="ctr">
            <a:normAutofit/>
          </a:bodyPr>
          <a:lstStyle>
            <a:lvl1pPr algn="ctr">
              <a:defRPr sz="750">
                <a:solidFill>
                  <a:schemeClr val="bg1"/>
                </a:solidFill>
                <a:latin typeface="Arial Narrow" panose="020B0606020202030204" pitchFamily="34" charset="0"/>
              </a:defRPr>
            </a:lvl1pPr>
          </a:lstStyle>
          <a:p>
            <a:r>
              <a:rPr lang="en-US"/>
              <a:t>Date</a:t>
            </a:r>
          </a:p>
        </p:txBody>
      </p:sp>
      <p:sp>
        <p:nvSpPr>
          <p:cNvPr id="6" name="Slide Number Placeholder 5"/>
          <p:cNvSpPr>
            <a:spLocks noGrp="1"/>
          </p:cNvSpPr>
          <p:nvPr>
            <p:ph type="sldNum" sz="quarter" idx="4"/>
          </p:nvPr>
        </p:nvSpPr>
        <p:spPr>
          <a:xfrm>
            <a:off x="8686800" y="6492242"/>
            <a:ext cx="457200" cy="365125"/>
          </a:xfrm>
          <a:prstGeom prst="rect">
            <a:avLst/>
          </a:prstGeom>
        </p:spPr>
        <p:txBody>
          <a:bodyPr vert="horz" lIns="91440" tIns="45720" rIns="91440" bIns="45720" rtlCol="0" anchor="ctr"/>
          <a:lstStyle>
            <a:lvl1pPr algn="r">
              <a:defRPr sz="900">
                <a:solidFill>
                  <a:schemeClr val="bg1"/>
                </a:solidFill>
              </a:defRPr>
            </a:lvl1pPr>
          </a:lstStyle>
          <a:p>
            <a:fld id="{0F70353F-5ECB-4B50-B3EA-C871EA4E3F32}" type="slidenum">
              <a:rPr lang="en-US" smtClean="0"/>
              <a:pPr/>
              <a:t>‹#›</a:t>
            </a:fld>
            <a:endParaRPr lang="en-US"/>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userDrawn="1"/>
        </p:nvSpPr>
        <p:spPr>
          <a:xfrm>
            <a:off x="-1512" y="6499457"/>
            <a:ext cx="9144756" cy="230832"/>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900" b="1" i="0" u="none" strike="noStrike" kern="1200" cap="all" spc="0" normalizeH="0" baseline="0" noProof="0">
                <a:ln>
                  <a:noFill/>
                </a:ln>
                <a:solidFill>
                  <a:prstClr val="white"/>
                </a:solidFill>
                <a:effectLst/>
                <a:uLnTx/>
                <a:uFillTx/>
                <a:latin typeface="+mn-lt"/>
                <a:ea typeface="+mn-ea"/>
                <a:cs typeface="+mn-cs"/>
              </a:rPr>
              <a:t>Warfighter Always</a:t>
            </a:r>
            <a:endParaRPr lang="en-US" sz="900"/>
          </a:p>
        </p:txBody>
      </p:sp>
      <p:pic>
        <p:nvPicPr>
          <p:cNvPr id="14" name="Picture 13" descr="A close up of a logo&#10;&#10;Description automatically generated">
            <a:extLst>
              <a:ext uri="{FF2B5EF4-FFF2-40B4-BE49-F238E27FC236}">
                <a16:creationId xmlns:a16="http://schemas.microsoft.com/office/drawing/2014/main" id="{6C553B62-DAAF-4DAD-A4F3-87E23D1BA8F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512" y="-11575"/>
            <a:ext cx="9168083" cy="1168346"/>
          </a:xfrm>
          <a:prstGeom prst="rect">
            <a:avLst/>
          </a:prstGeom>
        </p:spPr>
      </p:pic>
      <p:sp>
        <p:nvSpPr>
          <p:cNvPr id="15" name="Title Placeholder 1">
            <a:extLst>
              <a:ext uri="{FF2B5EF4-FFF2-40B4-BE49-F238E27FC236}">
                <a16:creationId xmlns:a16="http://schemas.microsoft.com/office/drawing/2014/main" id="{A6646983-4BCF-4F98-B356-CFA772F2A30F}"/>
              </a:ext>
            </a:extLst>
          </p:cNvPr>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pic>
        <p:nvPicPr>
          <p:cNvPr id="16" name="Picture 15">
            <a:extLst>
              <a:ext uri="{FF2B5EF4-FFF2-40B4-BE49-F238E27FC236}">
                <a16:creationId xmlns:a16="http://schemas.microsoft.com/office/drawing/2014/main" id="{F5307292-38BF-4B5C-AE99-4953EB0ED829}"/>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1571837" y="137439"/>
            <a:ext cx="483467" cy="592605"/>
          </a:xfrm>
          <a:prstGeom prst="rect">
            <a:avLst/>
          </a:prstGeom>
        </p:spPr>
      </p:pic>
      <p:pic>
        <p:nvPicPr>
          <p:cNvPr id="17" name="Picture 16" descr="A close up of a sign&#10;&#10;Description automatically generated">
            <a:extLst>
              <a:ext uri="{FF2B5EF4-FFF2-40B4-BE49-F238E27FC236}">
                <a16:creationId xmlns:a16="http://schemas.microsoft.com/office/drawing/2014/main" id="{9FE87EE1-BF16-41DC-B66C-F206E45ED29C}"/>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749458" y="142041"/>
            <a:ext cx="585080" cy="585080"/>
          </a:xfrm>
          <a:prstGeom prst="rect">
            <a:avLst/>
          </a:prstGeom>
        </p:spPr>
      </p:pic>
    </p:spTree>
    <p:extLst>
      <p:ext uri="{BB962C8B-B14F-4D97-AF65-F5344CB8AC3E}">
        <p14:creationId xmlns:p14="http://schemas.microsoft.com/office/powerpoint/2010/main" val="170056503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Lst>
  <p:hf hdr="0" ftr="0" dt="0"/>
  <p:txStyles>
    <p:titleStyle>
      <a:lvl1pPr algn="ctr" defTabSz="685800" rtl="0" eaLnBrk="1" latinLnBrk="0" hangingPunct="1">
        <a:lnSpc>
          <a:spcPct val="100000"/>
        </a:lnSpc>
        <a:spcBef>
          <a:spcPct val="0"/>
        </a:spcBef>
        <a:buNone/>
        <a:defRPr sz="1800" b="1" kern="1200">
          <a:solidFill>
            <a:schemeClr val="accent5">
              <a:lumMod val="50000"/>
            </a:schemeClr>
          </a:solidFill>
          <a:latin typeface="+mj-lt"/>
          <a:ea typeface="+mj-ea"/>
          <a:cs typeface="+mj-cs"/>
        </a:defRPr>
      </a:lvl1pPr>
    </p:titleStyle>
    <p:bodyStyle>
      <a:lvl1pPr marL="171450" indent="-171450" algn="l" defTabSz="685800" rtl="0" eaLnBrk="1" latinLnBrk="0" hangingPunct="1">
        <a:lnSpc>
          <a:spcPct val="90000"/>
        </a:lnSpc>
        <a:spcBef>
          <a:spcPts val="900"/>
        </a:spcBef>
        <a:spcAft>
          <a:spcPts val="0"/>
        </a:spcAft>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450"/>
        </a:spcBef>
        <a:spcAft>
          <a:spcPts val="0"/>
        </a:spcAft>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450"/>
        </a:spcBef>
        <a:spcAft>
          <a:spcPts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450"/>
        </a:spcBef>
        <a:spcAft>
          <a:spcPts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450"/>
        </a:spcBef>
        <a:spcAft>
          <a:spcPts val="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userDrawn="1"/>
        </p:nvSpPr>
        <p:spPr>
          <a:xfrm>
            <a:off x="-1512" y="645081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4" name="Picture 13" descr="A close up of a logo&#10;&#10;Description automatically generated">
            <a:extLst>
              <a:ext uri="{FF2B5EF4-FFF2-40B4-BE49-F238E27FC236}">
                <a16:creationId xmlns:a16="http://schemas.microsoft.com/office/drawing/2014/main" id="{6C553B62-DAAF-4DAD-A4F3-87E23D1BA8F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513" y="-11575"/>
            <a:ext cx="9168083" cy="1168346"/>
          </a:xfrm>
          <a:prstGeom prst="rect">
            <a:avLst/>
          </a:prstGeom>
        </p:spPr>
      </p:pic>
      <p:sp>
        <p:nvSpPr>
          <p:cNvPr id="15" name="Title Placeholder 1">
            <a:extLst>
              <a:ext uri="{FF2B5EF4-FFF2-40B4-BE49-F238E27FC236}">
                <a16:creationId xmlns:a16="http://schemas.microsoft.com/office/drawing/2014/main" id="{A6646983-4BCF-4F98-B356-CFA772F2A30F}"/>
              </a:ext>
            </a:extLst>
          </p:cNvPr>
          <p:cNvSpPr>
            <a:spLocks noGrp="1"/>
          </p:cNvSpPr>
          <p:nvPr>
            <p:ph type="title"/>
          </p:nvPr>
        </p:nvSpPr>
        <p:spPr>
          <a:xfrm>
            <a:off x="3657600" y="232594"/>
            <a:ext cx="5486400" cy="914400"/>
          </a:xfrm>
          <a:prstGeom prst="rect">
            <a:avLst/>
          </a:prstGeom>
        </p:spPr>
        <p:txBody>
          <a:bodyPr vert="horz" lIns="91440" tIns="45720" rIns="91440" bIns="45720" rtlCol="0" anchor="t" anchorCtr="0">
            <a:normAutofit/>
          </a:bodyPr>
          <a:lstStyle/>
          <a:p>
            <a:r>
              <a:rPr lang="en-US"/>
              <a:t>Click to edit Master title style</a:t>
            </a:r>
          </a:p>
        </p:txBody>
      </p:sp>
      <p:pic>
        <p:nvPicPr>
          <p:cNvPr id="16" name="Picture 15">
            <a:extLst>
              <a:ext uri="{FF2B5EF4-FFF2-40B4-BE49-F238E27FC236}">
                <a16:creationId xmlns:a16="http://schemas.microsoft.com/office/drawing/2014/main" id="{F5307292-38BF-4B5C-AE99-4953EB0ED829}"/>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1571836" y="137438"/>
            <a:ext cx="483467" cy="592605"/>
          </a:xfrm>
          <a:prstGeom prst="rect">
            <a:avLst/>
          </a:prstGeom>
        </p:spPr>
      </p:pic>
      <p:pic>
        <p:nvPicPr>
          <p:cNvPr id="17" name="Picture 16" descr="A close up of a sign&#10;&#10;Description automatically generated">
            <a:extLst>
              <a:ext uri="{FF2B5EF4-FFF2-40B4-BE49-F238E27FC236}">
                <a16:creationId xmlns:a16="http://schemas.microsoft.com/office/drawing/2014/main" id="{9FE87EE1-BF16-41DC-B66C-F206E45ED29C}"/>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749457" y="142041"/>
            <a:ext cx="585080" cy="585080"/>
          </a:xfrm>
          <a:prstGeom prst="rect">
            <a:avLst/>
          </a:prstGeom>
        </p:spPr>
      </p:pic>
      <p:sp>
        <p:nvSpPr>
          <p:cNvPr id="2" name="Slide Number Placeholder 5">
            <a:extLst>
              <a:ext uri="{FF2B5EF4-FFF2-40B4-BE49-F238E27FC236}">
                <a16:creationId xmlns:a16="http://schemas.microsoft.com/office/drawing/2014/main" id="{119C1407-31FD-32E4-5066-7E08A33BBD4E}"/>
              </a:ext>
            </a:extLst>
          </p:cNvPr>
          <p:cNvSpPr txBox="1">
            <a:spLocks/>
          </p:cNvSpPr>
          <p:nvPr userDrawn="1"/>
        </p:nvSpPr>
        <p:spPr>
          <a:xfrm>
            <a:off x="8686800" y="6492875"/>
            <a:ext cx="457200" cy="365125"/>
          </a:xfrm>
          <a:prstGeom prst="rect">
            <a:avLst/>
          </a:prstGeom>
        </p:spPr>
        <p:txBody>
          <a:bodyPr anchor="ctr" anchorCtr="0"/>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6DA034-8790-47DB-B313-2AB7FC923CBE}" type="slidenum">
              <a:rPr lang="en-US" smtClean="0"/>
              <a:pPr/>
              <a:t>‹#›</a:t>
            </a:fld>
            <a:endParaRPr lang="en-US"/>
          </a:p>
        </p:txBody>
      </p:sp>
    </p:spTree>
    <p:extLst>
      <p:ext uri="{BB962C8B-B14F-4D97-AF65-F5344CB8AC3E}">
        <p14:creationId xmlns:p14="http://schemas.microsoft.com/office/powerpoint/2010/main" val="63234405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Lst>
  <p:hf hdr="0" ftr="0" dt="0"/>
  <p:txStyles>
    <p:titleStyle>
      <a:lvl1pPr algn="ctr" defTabSz="914400" rtl="0" eaLnBrk="1" latinLnBrk="0" hangingPunct="1">
        <a:lnSpc>
          <a:spcPct val="100000"/>
        </a:lnSpc>
        <a:spcBef>
          <a:spcPct val="0"/>
        </a:spcBef>
        <a:buNone/>
        <a:defRPr sz="24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mailto:oliver.c.pryor.civ@army.mi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mailto:angela.d.hagemeier.civ@us" TargetMode="External"/><Relationship Id="rId2" Type="http://schemas.openxmlformats.org/officeDocument/2006/relationships/hyperlink" Target="mailto:sandra.k.clark22.civ@us.navy.mil"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hyperlink" Target="mailto:gregory.mccoy.6@us.af.mil"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mailto:kevin.m.austin@usmc.mil"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s://www.dla.mil/Defense-Data-Standards/Resources/ADC/"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mailto:DEDSO.Supply@dla.mil"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dlamil.dps.mil/teams/SupplyWorkload/Shared%20Documents/SPRC%2023-1%20Meeting%20ADC%201244B%20APR%2019%2023/Oct%2019%202023%20Follow%20On%20Meeting%20ADC%201244B%20Implem/ADC%201244B_Component%20System%20Implementation%20Lists.xlsx"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mailto:christine.varner@dla.mi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693C6-7C08-D051-C5C5-0021BF5D5AF7}"/>
              </a:ext>
            </a:extLst>
          </p:cNvPr>
          <p:cNvSpPr>
            <a:spLocks noGrp="1"/>
          </p:cNvSpPr>
          <p:nvPr>
            <p:ph type="title"/>
          </p:nvPr>
        </p:nvSpPr>
        <p:spPr/>
        <p:txBody>
          <a:bodyPr/>
          <a:lstStyle/>
          <a:p>
            <a:r>
              <a:rPr lang="en-US">
                <a:cs typeface="Arial"/>
              </a:rPr>
              <a:t>Meeting Attendance</a:t>
            </a:r>
            <a:endParaRPr lang="en-US"/>
          </a:p>
        </p:txBody>
      </p:sp>
      <p:sp>
        <p:nvSpPr>
          <p:cNvPr id="3" name="Subtitle 2">
            <a:extLst>
              <a:ext uri="{FF2B5EF4-FFF2-40B4-BE49-F238E27FC236}">
                <a16:creationId xmlns:a16="http://schemas.microsoft.com/office/drawing/2014/main" id="{34B4D7C3-A33A-1F09-9FF2-FE14575CBA8A}"/>
              </a:ext>
            </a:extLst>
          </p:cNvPr>
          <p:cNvSpPr>
            <a:spLocks noGrp="1"/>
          </p:cNvSpPr>
          <p:nvPr>
            <p:ph idx="1"/>
          </p:nvPr>
        </p:nvSpPr>
        <p:spPr/>
        <p:txBody>
          <a:bodyPr vert="horz" lIns="91440" tIns="45720" rIns="91440" bIns="45720" rtlCol="0" anchor="t">
            <a:normAutofit/>
          </a:bodyPr>
          <a:lstStyle/>
          <a:p>
            <a:pPr marL="0" indent="0" algn="ctr">
              <a:buNone/>
            </a:pPr>
            <a:endParaRPr lang="en-US" sz="2300" b="1" dirty="0">
              <a:solidFill>
                <a:srgbClr val="FF0000"/>
              </a:solidFill>
              <a:cs typeface="Arial"/>
            </a:endParaRPr>
          </a:p>
          <a:p>
            <a:pPr marL="0" indent="0" algn="ctr">
              <a:buNone/>
            </a:pPr>
            <a:r>
              <a:rPr lang="en-US" sz="2300" b="1" dirty="0">
                <a:cs typeface="Arial"/>
              </a:rPr>
              <a:t>For attendance, Primary and Alternate PRC Members provide your name and organization in the MS Teams Chat </a:t>
            </a:r>
            <a:endParaRPr lang="en-US" b="1" dirty="0">
              <a:cs typeface="Arial"/>
            </a:endParaRPr>
          </a:p>
          <a:p>
            <a:pPr algn="ctr">
              <a:buFont typeface="Wingdings,Sans-Serif" panose="020B0604020202020204" pitchFamily="34" charset="0"/>
              <a:buChar char="v"/>
            </a:pPr>
            <a:r>
              <a:rPr lang="en-US" sz="2300" dirty="0">
                <a:cs typeface="Arial"/>
              </a:rPr>
              <a:t> Official Primary and Alternates only</a:t>
            </a:r>
          </a:p>
          <a:p>
            <a:pPr marL="0" indent="0">
              <a:buNone/>
            </a:pPr>
            <a:r>
              <a:rPr lang="en-US" b="1" dirty="0">
                <a:latin typeface="Segoe UI"/>
                <a:cs typeface="Segoe UI"/>
              </a:rPr>
              <a:t>                                 Location</a:t>
            </a:r>
            <a:r>
              <a:rPr lang="en-US" dirty="0">
                <a:solidFill>
                  <a:srgbClr val="6264A7"/>
                </a:solidFill>
                <a:latin typeface="Segoe UI"/>
                <a:cs typeface="Segoe UI"/>
              </a:rPr>
              <a:t>: </a:t>
            </a:r>
            <a:r>
              <a:rPr lang="en-US" b="1" dirty="0">
                <a:latin typeface="Segoe UI"/>
                <a:cs typeface="Segoe UI"/>
              </a:rPr>
              <a:t>MS Teams</a:t>
            </a:r>
          </a:p>
          <a:p>
            <a:pPr marL="0" marR="0" indent="0" algn="ctr">
              <a:spcBef>
                <a:spcPts val="0"/>
              </a:spcBef>
              <a:spcAft>
                <a:spcPts val="0"/>
              </a:spcAft>
              <a:buNone/>
            </a:pPr>
            <a:r>
              <a:rPr lang="en-US" dirty="0">
                <a:latin typeface="Calibri" panose="020F0502020204030204" pitchFamily="34" charset="0"/>
                <a:ea typeface="Calibri" panose="020F0502020204030204" pitchFamily="34" charset="0"/>
              </a:rPr>
              <a:t>1 410-874-6744 </a:t>
            </a:r>
          </a:p>
          <a:p>
            <a:pPr marL="0" marR="0" indent="0" algn="ctr">
              <a:spcBef>
                <a:spcPts val="0"/>
              </a:spcBef>
              <a:spcAft>
                <a:spcPts val="0"/>
              </a:spcAft>
              <a:buNone/>
            </a:pPr>
            <a:r>
              <a:rPr lang="en-US" dirty="0">
                <a:latin typeface="Calibri" panose="020F0502020204030204" pitchFamily="34" charset="0"/>
                <a:ea typeface="Calibri" panose="020F0502020204030204" pitchFamily="34" charset="0"/>
              </a:rPr>
              <a:t> </a:t>
            </a:r>
          </a:p>
          <a:p>
            <a:pPr marL="0" marR="0" indent="0" algn="ctr">
              <a:spcBef>
                <a:spcPts val="0"/>
              </a:spcBef>
              <a:spcAft>
                <a:spcPts val="0"/>
              </a:spcAft>
              <a:buNone/>
            </a:pPr>
            <a:r>
              <a:rPr lang="en-US" dirty="0">
                <a:latin typeface="Calibri" panose="020F0502020204030204" pitchFamily="34" charset="0"/>
                <a:ea typeface="Calibri" panose="020F0502020204030204" pitchFamily="34" charset="0"/>
              </a:rPr>
              <a:t>Phone Conference</a:t>
            </a:r>
            <a:r>
              <a:rPr lang="en-US" dirty="0">
                <a:effectLst/>
                <a:latin typeface="Calibri" panose="020F0502020204030204" pitchFamily="34" charset="0"/>
                <a:ea typeface="Calibri" panose="020F0502020204030204" pitchFamily="34" charset="0"/>
              </a:rPr>
              <a:t> ID:  </a:t>
            </a:r>
            <a:r>
              <a:rPr lang="en-US" dirty="0">
                <a:latin typeface="Calibri" panose="020F0502020204030204" pitchFamily="34" charset="0"/>
                <a:ea typeface="Calibri" panose="020F0502020204030204" pitchFamily="34" charset="0"/>
              </a:rPr>
              <a:t>319349556#</a:t>
            </a:r>
          </a:p>
          <a:p>
            <a:r>
              <a:rPr lang="en-US" sz="1100" dirty="0">
                <a:solidFill>
                  <a:srgbClr val="6264A7"/>
                </a:solidFill>
                <a:latin typeface="Segoe UI"/>
                <a:cs typeface="Segoe UI"/>
              </a:rPr>
              <a:t>                                                                                                  </a:t>
            </a:r>
            <a:endParaRPr lang="en-US" b="1" dirty="0">
              <a:latin typeface="Arial"/>
              <a:cs typeface="Arial"/>
            </a:endParaRPr>
          </a:p>
          <a:p>
            <a:pPr marL="0" indent="0" algn="ctr">
              <a:buNone/>
            </a:pPr>
            <a:r>
              <a:rPr lang="en-US" i="1" dirty="0">
                <a:cs typeface="Segoe UI"/>
              </a:rPr>
              <a:t>Meeting will commence at 0900 EST</a:t>
            </a:r>
          </a:p>
          <a:p>
            <a:endParaRPr lang="en-US" dirty="0">
              <a:cs typeface="Arial"/>
            </a:endParaRPr>
          </a:p>
        </p:txBody>
      </p:sp>
      <p:sp>
        <p:nvSpPr>
          <p:cNvPr id="4" name="Slide Number Placeholder 3">
            <a:extLst>
              <a:ext uri="{FF2B5EF4-FFF2-40B4-BE49-F238E27FC236}">
                <a16:creationId xmlns:a16="http://schemas.microsoft.com/office/drawing/2014/main" id="{050DB767-65EC-531B-76F3-948BECB67BB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6DA034-8790-47DB-B313-2AB7FC923CBE}"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5005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F7EAA-E1BE-A09F-CBA4-7C601BF95E68}"/>
              </a:ext>
            </a:extLst>
          </p:cNvPr>
          <p:cNvSpPr>
            <a:spLocks noGrp="1"/>
          </p:cNvSpPr>
          <p:nvPr>
            <p:ph type="title"/>
          </p:nvPr>
        </p:nvSpPr>
        <p:spPr/>
        <p:txBody>
          <a:bodyPr/>
          <a:lstStyle/>
          <a:p>
            <a:r>
              <a:rPr lang="en-US" dirty="0">
                <a:solidFill>
                  <a:schemeClr val="tx1"/>
                </a:solidFill>
              </a:rPr>
              <a:t>Systems of Implementation Chart</a:t>
            </a:r>
          </a:p>
        </p:txBody>
      </p:sp>
      <p:sp>
        <p:nvSpPr>
          <p:cNvPr id="4" name="Slide Number Placeholder 3">
            <a:extLst>
              <a:ext uri="{FF2B5EF4-FFF2-40B4-BE49-F238E27FC236}">
                <a16:creationId xmlns:a16="http://schemas.microsoft.com/office/drawing/2014/main" id="{2A921DD6-203C-CD52-0E0F-DB341F3BEC2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9" name="Content Placeholder 8">
            <a:extLst>
              <a:ext uri="{FF2B5EF4-FFF2-40B4-BE49-F238E27FC236}">
                <a16:creationId xmlns:a16="http://schemas.microsoft.com/office/drawing/2014/main" id="{4381795D-FA8C-33D1-5407-4AE526663369}"/>
              </a:ext>
            </a:extLst>
          </p:cNvPr>
          <p:cNvGraphicFramePr>
            <a:graphicFrameLocks noGrp="1"/>
          </p:cNvGraphicFramePr>
          <p:nvPr>
            <p:ph idx="1"/>
            <p:extLst>
              <p:ext uri="{D42A27DB-BD31-4B8C-83A1-F6EECF244321}">
                <p14:modId xmlns:p14="http://schemas.microsoft.com/office/powerpoint/2010/main" val="3493403198"/>
              </p:ext>
            </p:extLst>
          </p:nvPr>
        </p:nvGraphicFramePr>
        <p:xfrm>
          <a:off x="0" y="1066800"/>
          <a:ext cx="9143999" cy="5471160"/>
        </p:xfrm>
        <a:graphic>
          <a:graphicData uri="http://schemas.openxmlformats.org/drawingml/2006/table">
            <a:tbl>
              <a:tblPr firstRow="1" bandRow="1">
                <a:tableStyleId>{5C22544A-7EE6-4342-B048-85BDC9FD1C3A}</a:tableStyleId>
              </a:tblPr>
              <a:tblGrid>
                <a:gridCol w="2905556">
                  <a:extLst>
                    <a:ext uri="{9D8B030D-6E8A-4147-A177-3AD203B41FA5}">
                      <a16:colId xmlns:a16="http://schemas.microsoft.com/office/drawing/2014/main" val="1744838369"/>
                    </a:ext>
                  </a:extLst>
                </a:gridCol>
                <a:gridCol w="1165922">
                  <a:extLst>
                    <a:ext uri="{9D8B030D-6E8A-4147-A177-3AD203B41FA5}">
                      <a16:colId xmlns:a16="http://schemas.microsoft.com/office/drawing/2014/main" val="2259065112"/>
                    </a:ext>
                  </a:extLst>
                </a:gridCol>
                <a:gridCol w="976650">
                  <a:extLst>
                    <a:ext uri="{9D8B030D-6E8A-4147-A177-3AD203B41FA5}">
                      <a16:colId xmlns:a16="http://schemas.microsoft.com/office/drawing/2014/main" val="2129866351"/>
                    </a:ext>
                  </a:extLst>
                </a:gridCol>
                <a:gridCol w="794948">
                  <a:extLst>
                    <a:ext uri="{9D8B030D-6E8A-4147-A177-3AD203B41FA5}">
                      <a16:colId xmlns:a16="http://schemas.microsoft.com/office/drawing/2014/main" val="2016919141"/>
                    </a:ext>
                  </a:extLst>
                </a:gridCol>
                <a:gridCol w="711666">
                  <a:extLst>
                    <a:ext uri="{9D8B030D-6E8A-4147-A177-3AD203B41FA5}">
                      <a16:colId xmlns:a16="http://schemas.microsoft.com/office/drawing/2014/main" val="3146686312"/>
                    </a:ext>
                  </a:extLst>
                </a:gridCol>
                <a:gridCol w="1068571">
                  <a:extLst>
                    <a:ext uri="{9D8B030D-6E8A-4147-A177-3AD203B41FA5}">
                      <a16:colId xmlns:a16="http://schemas.microsoft.com/office/drawing/2014/main" val="3669479240"/>
                    </a:ext>
                  </a:extLst>
                </a:gridCol>
                <a:gridCol w="1520686">
                  <a:extLst>
                    <a:ext uri="{9D8B030D-6E8A-4147-A177-3AD203B41FA5}">
                      <a16:colId xmlns:a16="http://schemas.microsoft.com/office/drawing/2014/main" val="1677447984"/>
                    </a:ext>
                  </a:extLst>
                </a:gridCol>
              </a:tblGrid>
              <a:tr h="1965960">
                <a:tc>
                  <a:txBody>
                    <a:bodyPr/>
                    <a:lstStyle/>
                    <a:p>
                      <a:pPr algn="ctr"/>
                      <a:endParaRPr lang="en-US" sz="950" b="0" u="sng" dirty="0">
                        <a:solidFill>
                          <a:schemeClr val="tx1"/>
                        </a:solidFill>
                      </a:endParaRPr>
                    </a:p>
                    <a:p>
                      <a:pPr algn="ctr"/>
                      <a:endParaRPr lang="en-US" sz="950" b="0" u="sng" dirty="0">
                        <a:solidFill>
                          <a:schemeClr val="tx1"/>
                        </a:solidFill>
                      </a:endParaRPr>
                    </a:p>
                    <a:p>
                      <a:pPr algn="ctr"/>
                      <a:endParaRPr lang="en-US" sz="950" b="0" u="sng" dirty="0">
                        <a:solidFill>
                          <a:schemeClr val="tx1"/>
                        </a:solidFill>
                      </a:endParaRPr>
                    </a:p>
                    <a:p>
                      <a:pPr algn="ctr"/>
                      <a:endParaRPr lang="en-US" sz="950" b="0" u="sng" dirty="0">
                        <a:solidFill>
                          <a:schemeClr val="tx1"/>
                        </a:solidFill>
                      </a:endParaRPr>
                    </a:p>
                    <a:p>
                      <a:pPr algn="ctr"/>
                      <a:endParaRPr lang="en-US" sz="950" b="0" u="sng" dirty="0">
                        <a:solidFill>
                          <a:schemeClr val="tx1"/>
                        </a:solidFill>
                      </a:endParaRPr>
                    </a:p>
                    <a:p>
                      <a:pPr algn="ctr"/>
                      <a:r>
                        <a:rPr lang="en-US" sz="950" b="0" u="sng" dirty="0">
                          <a:solidFill>
                            <a:schemeClr val="tx1"/>
                          </a:solidFill>
                        </a:rPr>
                        <a:t>System Name and Function</a:t>
                      </a:r>
                    </a:p>
                  </a:txBody>
                  <a:tcPr/>
                </a:tc>
                <a:tc>
                  <a:txBody>
                    <a:bodyPr/>
                    <a:lstStyle/>
                    <a:p>
                      <a:r>
                        <a:rPr lang="en-US" sz="950" b="1" dirty="0">
                          <a:solidFill>
                            <a:schemeClr val="tx1"/>
                          </a:solidFill>
                        </a:rPr>
                        <a:t>Ready to Test Date: No later than Dec 2024</a:t>
                      </a:r>
                    </a:p>
                    <a:p>
                      <a:endParaRPr lang="en-US" sz="950" b="1" dirty="0">
                        <a:solidFill>
                          <a:schemeClr val="tx1"/>
                        </a:solidFill>
                      </a:endParaRPr>
                    </a:p>
                    <a:p>
                      <a:r>
                        <a:rPr lang="en-US" sz="950" b="1" dirty="0">
                          <a:solidFill>
                            <a:schemeClr val="tx1"/>
                          </a:solidFill>
                        </a:rPr>
                        <a:t>Will your system be ready by Test Date (Y or N).  If Yes, List intended date. </a:t>
                      </a:r>
                      <a:r>
                        <a:rPr lang="en-US" sz="950" b="0" dirty="0">
                          <a:solidFill>
                            <a:schemeClr val="tx1"/>
                          </a:solidFill>
                        </a:rPr>
                        <a:t>If No, See Column I.</a:t>
                      </a:r>
                    </a:p>
                  </a:txBody>
                  <a:tcPr/>
                </a:tc>
                <a:tc>
                  <a:txBody>
                    <a:bodyPr/>
                    <a:lstStyle/>
                    <a:p>
                      <a:r>
                        <a:rPr lang="en-US" sz="950" b="1" dirty="0">
                          <a:solidFill>
                            <a:schemeClr val="tx1"/>
                          </a:solidFill>
                        </a:rPr>
                        <a:t>Go Live Date: TBD 2025</a:t>
                      </a:r>
                    </a:p>
                    <a:p>
                      <a:endParaRPr lang="en-US" sz="950" b="1" dirty="0">
                        <a:solidFill>
                          <a:schemeClr val="tx1"/>
                        </a:solidFill>
                      </a:endParaRPr>
                    </a:p>
                    <a:p>
                      <a:r>
                        <a:rPr lang="en-US" sz="950" b="1" dirty="0">
                          <a:solidFill>
                            <a:schemeClr val="tx1"/>
                          </a:solidFill>
                        </a:rPr>
                        <a:t>Will your system be ready by Go Live Date (Y or N).  </a:t>
                      </a:r>
                      <a:r>
                        <a:rPr lang="en-US" sz="950" b="0" dirty="0">
                          <a:solidFill>
                            <a:schemeClr val="tx1"/>
                          </a:solidFill>
                        </a:rPr>
                        <a:t>If Yes, List intended date.  If No, See Column J.</a:t>
                      </a:r>
                    </a:p>
                  </a:txBody>
                  <a:tcPr/>
                </a:tc>
                <a:tc>
                  <a:txBody>
                    <a:bodyPr/>
                    <a:lstStyle/>
                    <a:p>
                      <a:r>
                        <a:rPr lang="en-US" sz="950" b="0" dirty="0">
                          <a:solidFill>
                            <a:schemeClr val="tx1"/>
                          </a:solidFill>
                        </a:rPr>
                        <a:t>If System will not be ready by Test date, List Reasons/Challenges Here</a:t>
                      </a:r>
                    </a:p>
                  </a:txBody>
                  <a:tcPr/>
                </a:tc>
                <a:tc>
                  <a:txBody>
                    <a:bodyPr/>
                    <a:lstStyle/>
                    <a:p>
                      <a:r>
                        <a:rPr lang="en-US" sz="950" b="0" dirty="0">
                          <a:solidFill>
                            <a:schemeClr val="tx1"/>
                          </a:solidFill>
                        </a:rPr>
                        <a:t>If System will not be ready by Test date, List Reasons/Challenges Here</a:t>
                      </a:r>
                    </a:p>
                  </a:txBody>
                  <a:tcPr/>
                </a:tc>
                <a:tc>
                  <a:txBody>
                    <a:bodyPr/>
                    <a:lstStyle/>
                    <a:p>
                      <a:r>
                        <a:rPr lang="en-US" sz="1000" b="0" dirty="0">
                          <a:solidFill>
                            <a:schemeClr val="tx1"/>
                          </a:solidFill>
                        </a:rPr>
                        <a:t>Will LLASIE  be ready for implementation</a:t>
                      </a:r>
                      <a:endParaRPr lang="en-US" sz="950" b="0" dirty="0">
                        <a:solidFill>
                          <a:schemeClr val="tx1"/>
                        </a:solidFill>
                      </a:endParaRPr>
                    </a:p>
                  </a:txBody>
                  <a:tcPr/>
                </a:tc>
                <a:tc>
                  <a:txBody>
                    <a:bodyPr/>
                    <a:lstStyle/>
                    <a:p>
                      <a:pPr algn="ctr"/>
                      <a:endParaRPr lang="en-US" sz="950" u="sng" dirty="0">
                        <a:solidFill>
                          <a:schemeClr val="tx1"/>
                        </a:solidFill>
                      </a:endParaRPr>
                    </a:p>
                    <a:p>
                      <a:pPr algn="ctr"/>
                      <a:endParaRPr lang="en-US" sz="950" u="sng" dirty="0">
                        <a:solidFill>
                          <a:schemeClr val="tx1"/>
                        </a:solidFill>
                      </a:endParaRPr>
                    </a:p>
                    <a:p>
                      <a:pPr algn="ctr"/>
                      <a:endParaRPr lang="en-US" sz="950" u="sng" dirty="0">
                        <a:solidFill>
                          <a:schemeClr val="tx1"/>
                        </a:solidFill>
                      </a:endParaRPr>
                    </a:p>
                    <a:p>
                      <a:pPr algn="ctr"/>
                      <a:r>
                        <a:rPr lang="en-US" sz="950" u="sng" dirty="0">
                          <a:solidFill>
                            <a:schemeClr val="tx1"/>
                          </a:solidFill>
                        </a:rPr>
                        <a:t>POC</a:t>
                      </a:r>
                    </a:p>
                  </a:txBody>
                  <a:tcPr/>
                </a:tc>
                <a:extLst>
                  <a:ext uri="{0D108BD9-81ED-4DB2-BD59-A6C34878D82A}">
                    <a16:rowId xmlns:a16="http://schemas.microsoft.com/office/drawing/2014/main" val="395427914"/>
                  </a:ext>
                </a:extLst>
              </a:tr>
              <a:tr h="3492966">
                <a:tc>
                  <a:txBody>
                    <a:bodyPr/>
                    <a:lstStyle/>
                    <a:p>
                      <a:r>
                        <a:rPr lang="en-US" sz="800" dirty="0"/>
                        <a:t>LMP - Army's National Level ERP system</a:t>
                      </a:r>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r>
                        <a:rPr lang="en-US" sz="800" dirty="0"/>
                        <a:t>AESIP</a:t>
                      </a:r>
                    </a:p>
                    <a:p>
                      <a:endParaRPr lang="en-US" sz="800" dirty="0"/>
                    </a:p>
                    <a:p>
                      <a:endParaRPr lang="en-US" sz="800" dirty="0"/>
                    </a:p>
                    <a:p>
                      <a:endParaRPr lang="en-US" sz="800" dirty="0"/>
                    </a:p>
                    <a:p>
                      <a:endParaRPr lang="en-US" sz="800" dirty="0"/>
                    </a:p>
                    <a:p>
                      <a:endParaRPr lang="en-US" sz="800" dirty="0"/>
                    </a:p>
                    <a:p>
                      <a:endParaRPr lang="en-US" sz="800" dirty="0"/>
                    </a:p>
                    <a:p>
                      <a:r>
                        <a:rPr lang="en-US" sz="800" dirty="0"/>
                        <a:t>GCSS-Army</a:t>
                      </a:r>
                    </a:p>
                  </a:txBody>
                  <a:tcPr/>
                </a:tc>
                <a:tc>
                  <a:txBody>
                    <a:bodyPr/>
                    <a:lstStyle/>
                    <a:p>
                      <a:pPr algn="l" fontAlgn="t"/>
                      <a:r>
                        <a:rPr lang="en-US" sz="800" b="0" i="0" u="none" strike="noStrike" dirty="0">
                          <a:solidFill>
                            <a:srgbClr val="000000"/>
                          </a:solidFill>
                          <a:effectLst/>
                          <a:latin typeface="Calibri" panose="020F0502020204030204" pitchFamily="34" charset="0"/>
                        </a:rPr>
                        <a:t>Y, Dec 2024</a:t>
                      </a: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r>
                        <a:rPr lang="en-US" sz="800" b="0" i="0" u="none" strike="noStrike" dirty="0">
                          <a:solidFill>
                            <a:srgbClr val="000000"/>
                          </a:solidFill>
                          <a:effectLst/>
                          <a:latin typeface="Calibri" panose="020F0502020204030204" pitchFamily="34" charset="0"/>
                        </a:rPr>
                        <a:t>We will not know until DEMO is completed. Hopefully prior to Y, 2024</a:t>
                      </a: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r>
                        <a:rPr lang="en-US" sz="900" b="0" i="0" u="none" strike="noStrike" dirty="0">
                          <a:solidFill>
                            <a:srgbClr val="000000"/>
                          </a:solidFill>
                          <a:effectLst/>
                          <a:latin typeface="Calibri" panose="020F0502020204030204" pitchFamily="34" charset="0"/>
                        </a:rPr>
                        <a:t>N, March 2025</a:t>
                      </a: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US" sz="800" b="0" i="0" u="none" strike="noStrike" dirty="0">
                          <a:solidFill>
                            <a:srgbClr val="000000"/>
                          </a:solidFill>
                          <a:effectLst/>
                          <a:latin typeface="Calibri" panose="020F0502020204030204" pitchFamily="34" charset="0"/>
                        </a:rPr>
                        <a:t>Y, March 2025</a:t>
                      </a: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r>
                        <a:rPr lang="en-US" sz="900" b="0" i="0" u="none" strike="noStrike" dirty="0">
                          <a:solidFill>
                            <a:srgbClr val="000000"/>
                          </a:solidFill>
                          <a:effectLst/>
                          <a:latin typeface="Calibri" panose="020F0502020204030204" pitchFamily="34" charset="0"/>
                        </a:rPr>
                        <a:t>N, March 2025</a:t>
                      </a:r>
                    </a:p>
                  </a:txBody>
                  <a:tcPr marL="6350" marR="6350" marT="6350" marB="0"/>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Testing for everything but TRA confirmations is available now. We will be ready for Y March 2025</a:t>
                      </a:r>
                    </a:p>
                    <a:p>
                      <a:endParaRPr lang="en-US" sz="900" dirty="0">
                        <a:latin typeface="Calibri" panose="020F0502020204030204" pitchFamily="34" charset="0"/>
                        <a:ea typeface="Calibri" panose="020F0502020204030204" pitchFamily="34" charset="0"/>
                        <a:cs typeface="Calibri" panose="020F0502020204030204" pitchFamily="34" charset="0"/>
                      </a:endParaRPr>
                    </a:p>
                    <a:p>
                      <a:endParaRPr lang="en-US" sz="900" dirty="0">
                        <a:latin typeface="Calibri" panose="020F0502020204030204" pitchFamily="34" charset="0"/>
                        <a:ea typeface="Calibri" panose="020F0502020204030204" pitchFamily="34" charset="0"/>
                        <a:cs typeface="Calibri" panose="020F0502020204030204" pitchFamily="34" charset="0"/>
                      </a:endParaRPr>
                    </a:p>
                    <a:p>
                      <a:endParaRPr lang="en-US" sz="900" dirty="0">
                        <a:latin typeface="Calibri" panose="020F0502020204030204" pitchFamily="34" charset="0"/>
                        <a:ea typeface="Calibri" panose="020F0502020204030204" pitchFamily="34" charset="0"/>
                        <a:cs typeface="Calibri" panose="020F0502020204030204" pitchFamily="34" charset="0"/>
                      </a:endParaRPr>
                    </a:p>
                    <a:p>
                      <a:endParaRPr lang="en-US" sz="900" dirty="0">
                        <a:latin typeface="Calibri" panose="020F0502020204030204" pitchFamily="34" charset="0"/>
                        <a:ea typeface="Calibri" panose="020F0502020204030204" pitchFamily="34" charset="0"/>
                        <a:cs typeface="Calibri" panose="020F0502020204030204" pitchFamily="34" charset="0"/>
                      </a:endParaRPr>
                    </a:p>
                    <a:p>
                      <a:endParaRPr lang="en-US" sz="900" dirty="0">
                        <a:latin typeface="Calibri" panose="020F0502020204030204" pitchFamily="34" charset="0"/>
                        <a:ea typeface="Calibri" panose="020F0502020204030204" pitchFamily="34" charset="0"/>
                        <a:cs typeface="Calibri" panose="020F0502020204030204" pitchFamily="34" charset="0"/>
                      </a:endParaRPr>
                    </a:p>
                    <a:p>
                      <a:r>
                        <a:rPr lang="en-US" sz="800" dirty="0">
                          <a:latin typeface="Calibri" panose="020F0502020204030204" pitchFamily="34" charset="0"/>
                          <a:ea typeface="Calibri" panose="020F0502020204030204" pitchFamily="34" charset="0"/>
                          <a:cs typeface="Calibri" panose="020F0502020204030204" pitchFamily="34" charset="0"/>
                        </a:rPr>
                        <a:t>Currently unfunded and we (CASCOM/PDO/ASSC) are uncertain when the availability of additional funding for this Fiscal Year will be available. </a:t>
                      </a: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p>
                      <a:endParaRPr lang="en-US" sz="800" dirty="0">
                        <a:latin typeface="Calibri" panose="020F0502020204030204" pitchFamily="34" charset="0"/>
                        <a:ea typeface="Calibri" panose="020F0502020204030204" pitchFamily="34" charset="0"/>
                        <a:cs typeface="Calibri" panose="020F0502020204030204" pitchFamily="34" charset="0"/>
                      </a:endParaRPr>
                    </a:p>
                    <a:p>
                      <a:endParaRPr lang="en-US" sz="800" dirty="0">
                        <a:latin typeface="Calibri" panose="020F0502020204030204" pitchFamily="34" charset="0"/>
                        <a:ea typeface="Calibri" panose="020F0502020204030204" pitchFamily="34" charset="0"/>
                        <a:cs typeface="Calibri" panose="020F0502020204030204" pitchFamily="34" charset="0"/>
                      </a:endParaRPr>
                    </a:p>
                    <a:p>
                      <a:endParaRPr lang="en-US" sz="800" dirty="0">
                        <a:latin typeface="Calibri" panose="020F0502020204030204" pitchFamily="34" charset="0"/>
                        <a:ea typeface="Calibri" panose="020F0502020204030204" pitchFamily="34" charset="0"/>
                        <a:cs typeface="Calibri" panose="020F0502020204030204" pitchFamily="34" charset="0"/>
                      </a:endParaRPr>
                    </a:p>
                    <a:p>
                      <a:endParaRPr lang="en-US" sz="800" dirty="0">
                        <a:latin typeface="Calibri" panose="020F0502020204030204" pitchFamily="34" charset="0"/>
                        <a:ea typeface="Calibri" panose="020F0502020204030204" pitchFamily="34" charset="0"/>
                        <a:cs typeface="Calibri" panose="020F0502020204030204" pitchFamily="34" charset="0"/>
                      </a:endParaRPr>
                    </a:p>
                    <a:p>
                      <a:endParaRPr lang="en-US" sz="800" dirty="0">
                        <a:latin typeface="Calibri" panose="020F0502020204030204" pitchFamily="34" charset="0"/>
                        <a:ea typeface="Calibri" panose="020F0502020204030204" pitchFamily="34" charset="0"/>
                        <a:cs typeface="Calibri" panose="020F0502020204030204" pitchFamily="34" charset="0"/>
                      </a:endParaRPr>
                    </a:p>
                    <a:p>
                      <a:endParaRPr lang="en-US" sz="800" dirty="0">
                        <a:latin typeface="Calibri" panose="020F0502020204030204" pitchFamily="34" charset="0"/>
                        <a:ea typeface="Calibri" panose="020F0502020204030204" pitchFamily="34" charset="0"/>
                        <a:cs typeface="Calibri" panose="020F0502020204030204" pitchFamily="34" charset="0"/>
                      </a:endParaRPr>
                    </a:p>
                    <a:p>
                      <a:endParaRPr lang="en-US" sz="800" dirty="0">
                        <a:latin typeface="Calibri" panose="020F0502020204030204" pitchFamily="34" charset="0"/>
                        <a:ea typeface="Calibri" panose="020F0502020204030204" pitchFamily="34" charset="0"/>
                        <a:cs typeface="Calibri" panose="020F0502020204030204" pitchFamily="34" charset="0"/>
                      </a:endParaRPr>
                    </a:p>
                    <a:p>
                      <a:endParaRPr lang="en-US" sz="800" dirty="0">
                        <a:latin typeface="Calibri" panose="020F0502020204030204" pitchFamily="34" charset="0"/>
                        <a:ea typeface="Calibri" panose="020F0502020204030204" pitchFamily="34" charset="0"/>
                        <a:cs typeface="Calibri" panose="020F0502020204030204" pitchFamily="34" charset="0"/>
                      </a:endParaRPr>
                    </a:p>
                    <a:p>
                      <a:endParaRPr lang="en-US" sz="800" dirty="0">
                        <a:latin typeface="Calibri" panose="020F0502020204030204" pitchFamily="34" charset="0"/>
                        <a:ea typeface="Calibri" panose="020F0502020204030204" pitchFamily="34" charset="0"/>
                        <a:cs typeface="Calibri" panose="020F0502020204030204" pitchFamily="34" charset="0"/>
                      </a:endParaRPr>
                    </a:p>
                    <a:p>
                      <a:endParaRPr lang="en-US" sz="800" dirty="0">
                        <a:latin typeface="Calibri" panose="020F0502020204030204" pitchFamily="34" charset="0"/>
                        <a:ea typeface="Calibri" panose="020F0502020204030204" pitchFamily="34" charset="0"/>
                        <a:cs typeface="Calibri" panose="020F0502020204030204" pitchFamily="34" charset="0"/>
                      </a:endParaRPr>
                    </a:p>
                    <a:p>
                      <a:endParaRPr lang="en-US" sz="800" dirty="0">
                        <a:latin typeface="Calibri" panose="020F0502020204030204" pitchFamily="34" charset="0"/>
                        <a:ea typeface="Calibri" panose="020F0502020204030204" pitchFamily="34" charset="0"/>
                        <a:cs typeface="Calibri" panose="020F0502020204030204" pitchFamily="34" charset="0"/>
                      </a:endParaRPr>
                    </a:p>
                    <a:p>
                      <a:endParaRPr lang="en-US" sz="800" dirty="0">
                        <a:latin typeface="Calibri" panose="020F0502020204030204" pitchFamily="34" charset="0"/>
                        <a:ea typeface="Calibri" panose="020F0502020204030204" pitchFamily="34" charset="0"/>
                        <a:cs typeface="Calibri" panose="020F0502020204030204" pitchFamily="34" charset="0"/>
                      </a:endParaRPr>
                    </a:p>
                    <a:p>
                      <a:r>
                        <a:rPr lang="en-US" sz="800" dirty="0">
                          <a:latin typeface="Calibri" panose="020F0502020204030204" pitchFamily="34" charset="0"/>
                          <a:ea typeface="Calibri" panose="020F0502020204030204" pitchFamily="34" charset="0"/>
                          <a:cs typeface="Calibri" panose="020F0502020204030204" pitchFamily="34" charset="0"/>
                        </a:rPr>
                        <a:t>Currently unfunded and we (CASCOM/PDO/ASSC) are uncertain when the availability of additional funding for this Fiscal Year will be available. </a:t>
                      </a:r>
                    </a:p>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Issues with certification interface requirements for LLASIE</a:t>
                      </a:r>
                    </a:p>
                    <a:p>
                      <a:endParaRPr lang="en-US" sz="800" dirty="0">
                        <a:latin typeface="Calibri" panose="020F0502020204030204" pitchFamily="34" charset="0"/>
                        <a:ea typeface="Calibri" panose="020F0502020204030204" pitchFamily="34" charset="0"/>
                        <a:cs typeface="Calibri" panose="020F0502020204030204" pitchFamily="34" charset="0"/>
                      </a:endParaRPr>
                    </a:p>
                    <a:p>
                      <a:endParaRPr lang="en-US" sz="800" dirty="0">
                        <a:latin typeface="Calibri" panose="020F0502020204030204" pitchFamily="34" charset="0"/>
                        <a:ea typeface="Calibri" panose="020F0502020204030204" pitchFamily="34" charset="0"/>
                        <a:cs typeface="Calibri" panose="020F0502020204030204" pitchFamily="34" charset="0"/>
                      </a:endParaRPr>
                    </a:p>
                    <a:p>
                      <a:r>
                        <a:rPr lang="en-US" sz="800" dirty="0">
                          <a:latin typeface="Calibri" panose="020F0502020204030204" pitchFamily="34" charset="0"/>
                          <a:ea typeface="Calibri" panose="020F0502020204030204" pitchFamily="34" charset="0"/>
                          <a:cs typeface="Calibri" panose="020F0502020204030204" pitchFamily="34" charset="0"/>
                        </a:rPr>
                        <a:t>Issues with certification interface requirements for LLASIE</a:t>
                      </a:r>
                    </a:p>
                    <a:p>
                      <a:endParaRPr lang="en-US" sz="800" dirty="0">
                        <a:latin typeface="Calibri" panose="020F0502020204030204" pitchFamily="34" charset="0"/>
                        <a:ea typeface="Calibri" panose="020F0502020204030204" pitchFamily="34" charset="0"/>
                        <a:cs typeface="Calibri" panose="020F0502020204030204" pitchFamily="34" charset="0"/>
                      </a:endParaRPr>
                    </a:p>
                    <a:p>
                      <a:endParaRPr lang="en-US" sz="800" dirty="0">
                        <a:latin typeface="Calibri" panose="020F0502020204030204" pitchFamily="34" charset="0"/>
                        <a:ea typeface="Calibri" panose="020F0502020204030204" pitchFamily="34" charset="0"/>
                        <a:cs typeface="Calibri" panose="020F0502020204030204" pitchFamily="34" charset="0"/>
                      </a:endParaRPr>
                    </a:p>
                    <a:p>
                      <a:r>
                        <a:rPr lang="en-US" sz="800" dirty="0">
                          <a:latin typeface="Calibri" panose="020F0502020204030204" pitchFamily="34" charset="0"/>
                          <a:ea typeface="Calibri" panose="020F0502020204030204" pitchFamily="34" charset="0"/>
                          <a:cs typeface="Calibri" panose="020F0502020204030204" pitchFamily="34" charset="0"/>
                        </a:rPr>
                        <a:t>Issues with certification interface requirements for LLASIE</a:t>
                      </a:r>
                    </a:p>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fontAlgn="ctr"/>
                      <a:r>
                        <a:rPr lang="en-US" sz="900" b="0" dirty="0">
                          <a:solidFill>
                            <a:srgbClr val="002060"/>
                          </a:solidFill>
                          <a:latin typeface="+mn-lt"/>
                        </a:rPr>
                        <a:t>Oliver Pryor</a:t>
                      </a:r>
                      <a:br>
                        <a:rPr lang="en-US" sz="900" b="0" dirty="0">
                          <a:solidFill>
                            <a:srgbClr val="002060"/>
                          </a:solidFill>
                          <a:latin typeface="+mn-lt"/>
                        </a:rPr>
                      </a:br>
                      <a:r>
                        <a:rPr lang="en-US" sz="900" b="0" dirty="0">
                          <a:solidFill>
                            <a:srgbClr val="002060"/>
                          </a:solidFill>
                          <a:latin typeface="+mn-lt"/>
                        </a:rPr>
                        <a:t>HQDA DCS G-4</a:t>
                      </a:r>
                    </a:p>
                    <a:p>
                      <a:pPr algn="ctr" fontAlgn="ctr"/>
                      <a:r>
                        <a:rPr lang="en-US" sz="900" b="0" dirty="0">
                          <a:solidFill>
                            <a:srgbClr val="002060"/>
                          </a:solidFill>
                          <a:latin typeface="+mn-lt"/>
                          <a:hlinkClick r:id="rId3"/>
                        </a:rPr>
                        <a:t>oliver.c.pryor.civ@army.mil</a:t>
                      </a:r>
                      <a:endParaRPr lang="en-US" sz="900" b="0" dirty="0">
                        <a:solidFill>
                          <a:srgbClr val="002060"/>
                        </a:solidFill>
                        <a:latin typeface="+mn-lt"/>
                      </a:endParaRPr>
                    </a:p>
                    <a:p>
                      <a:pPr algn="ctr" fontAlgn="ctr"/>
                      <a:endParaRPr lang="en-US" sz="900" b="0" dirty="0">
                        <a:solidFill>
                          <a:srgbClr val="002060"/>
                        </a:solidFill>
                        <a:latin typeface="+mn-lt"/>
                      </a:endParaRPr>
                    </a:p>
                  </a:txBody>
                  <a:tcPr marL="6350" marR="6350" marT="6350" marB="0" anchor="ctr"/>
                </a:tc>
                <a:extLst>
                  <a:ext uri="{0D108BD9-81ED-4DB2-BD59-A6C34878D82A}">
                    <a16:rowId xmlns:a16="http://schemas.microsoft.com/office/drawing/2014/main" val="3335604788"/>
                  </a:ext>
                </a:extLst>
              </a:tr>
            </a:tbl>
          </a:graphicData>
        </a:graphic>
      </p:graphicFrame>
    </p:spTree>
    <p:extLst>
      <p:ext uri="{BB962C8B-B14F-4D97-AF65-F5344CB8AC3E}">
        <p14:creationId xmlns:p14="http://schemas.microsoft.com/office/powerpoint/2010/main" val="2100796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EF0AE2-33B2-44EB-B552-26AF69226B84}"/>
              </a:ext>
            </a:extLst>
          </p:cNvPr>
          <p:cNvSpPr>
            <a:spLocks noGrp="1"/>
          </p:cNvSpPr>
          <p:nvPr>
            <p:ph type="ctrTitle"/>
          </p:nvPr>
        </p:nvSpPr>
        <p:spPr>
          <a:xfrm>
            <a:off x="-363557" y="2016087"/>
            <a:ext cx="5762871" cy="4134341"/>
          </a:xfrm>
        </p:spPr>
        <p:txBody>
          <a:bodyPr>
            <a:normAutofit/>
          </a:bodyPr>
          <a:lstStyle/>
          <a:p>
            <a:br>
              <a:rPr lang="en-US" sz="2800" dirty="0">
                <a:solidFill>
                  <a:srgbClr val="002060"/>
                </a:solidFill>
              </a:rPr>
            </a:br>
            <a:r>
              <a:rPr lang="en-US" dirty="0">
                <a:solidFill>
                  <a:srgbClr val="002060"/>
                </a:solidFill>
              </a:rPr>
              <a:t>ADC 1244B Strategy Updates</a:t>
            </a:r>
            <a:br>
              <a:rPr lang="en-US" dirty="0">
                <a:solidFill>
                  <a:srgbClr val="002060"/>
                </a:solidFill>
              </a:rPr>
            </a:br>
            <a:r>
              <a:rPr lang="en-US" dirty="0">
                <a:solidFill>
                  <a:srgbClr val="002060"/>
                </a:solidFill>
              </a:rPr>
              <a:t>MSADA –Crane Team</a:t>
            </a:r>
            <a:br>
              <a:rPr lang="en-US" dirty="0">
                <a:solidFill>
                  <a:srgbClr val="002060"/>
                </a:solidFill>
              </a:rPr>
            </a:br>
            <a:br>
              <a:rPr lang="en-US" dirty="0">
                <a:solidFill>
                  <a:srgbClr val="002060"/>
                </a:solidFill>
              </a:rPr>
            </a:br>
            <a:r>
              <a:rPr lang="en-US" sz="1600" b="0" dirty="0">
                <a:solidFill>
                  <a:srgbClr val="002060"/>
                </a:solidFill>
                <a:latin typeface="+mn-lt"/>
              </a:rPr>
              <a:t> Angie Hagemeier</a:t>
            </a:r>
            <a:br>
              <a:rPr lang="en-US" sz="1600" b="0" dirty="0">
                <a:solidFill>
                  <a:srgbClr val="002060"/>
                </a:solidFill>
                <a:latin typeface="+mn-lt"/>
              </a:rPr>
            </a:br>
            <a:r>
              <a:rPr lang="en-US" sz="1600" b="0" dirty="0">
                <a:solidFill>
                  <a:srgbClr val="002060"/>
                </a:solidFill>
                <a:latin typeface="+mn-lt"/>
              </a:rPr>
              <a:t>NSWC Crane Technical Specialist, </a:t>
            </a:r>
            <a:br>
              <a:rPr lang="en-US" sz="1600" b="0" dirty="0">
                <a:solidFill>
                  <a:srgbClr val="002060"/>
                </a:solidFill>
                <a:latin typeface="+mn-lt"/>
              </a:rPr>
            </a:br>
            <a:r>
              <a:rPr lang="en-US" sz="1600" b="0" dirty="0">
                <a:solidFill>
                  <a:srgbClr val="002060"/>
                </a:solidFill>
                <a:latin typeface="+mn-lt"/>
              </a:rPr>
              <a:t>Navy</a:t>
            </a:r>
            <a:br>
              <a:rPr lang="en-US" sz="1600" b="0" dirty="0">
                <a:solidFill>
                  <a:srgbClr val="002060"/>
                </a:solidFill>
                <a:latin typeface="+mn-lt"/>
              </a:rPr>
            </a:br>
            <a:br>
              <a:rPr lang="en-US" sz="1600" b="0" dirty="0">
                <a:solidFill>
                  <a:srgbClr val="002060"/>
                </a:solidFill>
                <a:latin typeface="+mn-lt"/>
              </a:rPr>
            </a:br>
            <a:endParaRPr lang="en-US" sz="1600" b="0" dirty="0">
              <a:solidFill>
                <a:srgbClr val="002060"/>
              </a:solidFill>
              <a:latin typeface="+mn-lt"/>
            </a:endParaRPr>
          </a:p>
        </p:txBody>
      </p:sp>
    </p:spTree>
    <p:extLst>
      <p:ext uri="{BB962C8B-B14F-4D97-AF65-F5344CB8AC3E}">
        <p14:creationId xmlns:p14="http://schemas.microsoft.com/office/powerpoint/2010/main" val="3264661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D49C891-8669-F2E6-F020-5A82C234F66F}"/>
              </a:ext>
            </a:extLst>
          </p:cNvPr>
          <p:cNvSpPr txBox="1"/>
          <p:nvPr/>
        </p:nvSpPr>
        <p:spPr>
          <a:xfrm>
            <a:off x="962748" y="790580"/>
            <a:ext cx="3332282" cy="577081"/>
          </a:xfrm>
          <a:prstGeom prst="rect">
            <a:avLst/>
          </a:prstGeom>
          <a:noFill/>
        </p:spPr>
        <p:txBody>
          <a:bodyPr wrap="square" lIns="91440" tIns="45720" rIns="91440" bIns="45720" rtlCol="0" anchor="t">
            <a:spAutoFit/>
          </a:bodyPr>
          <a:lstStyle/>
          <a:p>
            <a:r>
              <a:rPr lang="en-US" sz="1350" dirty="0">
                <a:latin typeface="Arial"/>
                <a:cs typeface="Arial"/>
              </a:rPr>
              <a:t>MSADA (Crane Team) Small Arms Team</a:t>
            </a:r>
          </a:p>
          <a:p>
            <a:endParaRPr lang="en-US" dirty="0">
              <a:latin typeface="Arial"/>
              <a:cs typeface="Arial"/>
            </a:endParaRPr>
          </a:p>
        </p:txBody>
      </p:sp>
      <p:sp>
        <p:nvSpPr>
          <p:cNvPr id="2" name="TextBox 1">
            <a:extLst>
              <a:ext uri="{FF2B5EF4-FFF2-40B4-BE49-F238E27FC236}">
                <a16:creationId xmlns:a16="http://schemas.microsoft.com/office/drawing/2014/main" id="{A37A8BA9-419C-B0DA-E930-80DB78AE17B2}"/>
              </a:ext>
            </a:extLst>
          </p:cNvPr>
          <p:cNvSpPr txBox="1"/>
          <p:nvPr/>
        </p:nvSpPr>
        <p:spPr>
          <a:xfrm>
            <a:off x="5867731" y="790580"/>
            <a:ext cx="2720494"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50" dirty="0">
                <a:latin typeface="Arial"/>
                <a:cs typeface="Arial"/>
              </a:rPr>
              <a:t>20 September 2024</a:t>
            </a:r>
          </a:p>
        </p:txBody>
      </p:sp>
      <p:sp>
        <p:nvSpPr>
          <p:cNvPr id="4" name="TextBox 3">
            <a:extLst>
              <a:ext uri="{FF2B5EF4-FFF2-40B4-BE49-F238E27FC236}">
                <a16:creationId xmlns:a16="http://schemas.microsoft.com/office/drawing/2014/main" id="{8BB42970-87A4-3177-9CE5-A04BCCD1F8A2}"/>
              </a:ext>
            </a:extLst>
          </p:cNvPr>
          <p:cNvSpPr txBox="1"/>
          <p:nvPr/>
        </p:nvSpPr>
        <p:spPr>
          <a:xfrm>
            <a:off x="4645892" y="1616363"/>
            <a:ext cx="4236854" cy="1754326"/>
          </a:xfrm>
          <a:prstGeom prst="rect">
            <a:avLst/>
          </a:prstGeom>
          <a:noFill/>
        </p:spPr>
        <p:txBody>
          <a:bodyPr wrap="square" lIns="91440" tIns="45720" rIns="91440" bIns="45720" rtlCol="0" anchor="t">
            <a:spAutoFit/>
          </a:bodyPr>
          <a:lstStyle/>
          <a:p>
            <a:pPr marL="342900" lvl="1" indent="-342900">
              <a:buFont typeface="+mj-lt"/>
              <a:buAutoNum type="arabicPeriod"/>
            </a:pPr>
            <a:r>
              <a:rPr lang="en-US" sz="900" b="1" dirty="0"/>
              <a:t>Navy Registry</a:t>
            </a:r>
            <a:r>
              <a:rPr lang="en-US" sz="900" dirty="0"/>
              <a:t>: Resume testing 856S and 527R transactions. Specifically, receiving 527R. Program/Test additional DLMS Transactions after approval/funding received.</a:t>
            </a:r>
            <a:br>
              <a:rPr lang="en-US" sz="900" dirty="0">
                <a:solidFill>
                  <a:srgbClr val="00B050"/>
                </a:solidFill>
              </a:rPr>
            </a:br>
            <a:endParaRPr lang="en-US" sz="900" dirty="0">
              <a:solidFill>
                <a:srgbClr val="00B050"/>
              </a:solidFill>
            </a:endParaRPr>
          </a:p>
          <a:p>
            <a:pPr marL="342900" lvl="1" indent="-342900">
              <a:buFont typeface="+mj-lt"/>
              <a:buAutoNum type="arabicPeriod"/>
            </a:pPr>
            <a:r>
              <a:rPr lang="en-US" sz="900" b="1" dirty="0"/>
              <a:t>Marine Corps Registry</a:t>
            </a:r>
            <a:r>
              <a:rPr lang="en-US" sz="900" dirty="0"/>
              <a:t>: Obtain official answer from HQMC whether or not MSADA is needed while GCSS-MC gets API, DLMS Transactions, and all DOD policy incorporated into GCSS-MC. </a:t>
            </a:r>
            <a:br>
              <a:rPr lang="en-US" sz="900" dirty="0"/>
            </a:br>
            <a:endParaRPr lang="en-US" sz="900" dirty="0"/>
          </a:p>
          <a:p>
            <a:pPr marL="342900" lvl="1" indent="-342900">
              <a:buFont typeface="+mj-lt"/>
              <a:buAutoNum type="arabicPeriod"/>
            </a:pPr>
            <a:r>
              <a:rPr lang="en-US" sz="900" dirty="0"/>
              <a:t>Deploy expansion of s/n field from 11 to 30 </a:t>
            </a:r>
            <a:r>
              <a:rPr lang="en-US" sz="900" u="sng" dirty="0"/>
              <a:t>once other services ready</a:t>
            </a:r>
            <a:r>
              <a:rPr lang="en-US" sz="900" dirty="0"/>
              <a:t>.</a:t>
            </a:r>
            <a:br>
              <a:rPr lang="en-US" sz="900" dirty="0"/>
            </a:br>
            <a:endParaRPr lang="en-US" sz="900" dirty="0"/>
          </a:p>
          <a:p>
            <a:pPr marL="339725" lvl="1" indent="-339725">
              <a:buFont typeface="+mj-lt"/>
              <a:buAutoNum type="arabicPeriod"/>
            </a:pPr>
            <a:r>
              <a:rPr lang="en-US" sz="900" dirty="0"/>
              <a:t>Learn Supply Discrepancy Report (SDR)/Product Data Reporting and Evaluation Program (PDREP) processes, if needed.</a:t>
            </a:r>
          </a:p>
        </p:txBody>
      </p:sp>
      <p:sp>
        <p:nvSpPr>
          <p:cNvPr id="3" name="TextBox 2">
            <a:extLst>
              <a:ext uri="{FF2B5EF4-FFF2-40B4-BE49-F238E27FC236}">
                <a16:creationId xmlns:a16="http://schemas.microsoft.com/office/drawing/2014/main" id="{0A6FE78F-460F-5752-97BC-CDE9EAB8D865}"/>
              </a:ext>
            </a:extLst>
          </p:cNvPr>
          <p:cNvSpPr txBox="1"/>
          <p:nvPr/>
        </p:nvSpPr>
        <p:spPr>
          <a:xfrm>
            <a:off x="58177" y="1709057"/>
            <a:ext cx="4339652" cy="2192908"/>
          </a:xfrm>
          <a:prstGeom prst="rect">
            <a:avLst/>
          </a:prstGeom>
          <a:noFill/>
        </p:spPr>
        <p:txBody>
          <a:bodyPr wrap="square" rtlCol="0">
            <a:spAutoFit/>
          </a:bodyPr>
          <a:lstStyle/>
          <a:p>
            <a:pPr marL="342900" lvl="1" indent="-342900">
              <a:buFont typeface="+mj-lt"/>
              <a:buAutoNum type="arabicPeriod"/>
            </a:pPr>
            <a:r>
              <a:rPr lang="en-US" sz="1050" b="1" dirty="0"/>
              <a:t>Navy Registry: </a:t>
            </a:r>
            <a:r>
              <a:rPr lang="en-US" sz="1050" dirty="0"/>
              <a:t>Management Support and Data Analysis (MSADA) deemed Navy program of record. Per ADC 1244B, US Navy will have delayed implementation due to AIS constraints. However, Crane Registry will implement DLMS 856S and 527R to allow other Components to move forward with implementation. </a:t>
            </a:r>
          </a:p>
          <a:p>
            <a:pPr marL="342900" lvl="1" indent="-342900">
              <a:buFont typeface="+mj-lt"/>
              <a:buAutoNum type="arabicPeriod"/>
            </a:pPr>
            <a:r>
              <a:rPr lang="en-US" sz="1050" b="1" dirty="0"/>
              <a:t>Marine Corps Registry: </a:t>
            </a:r>
            <a:r>
              <a:rPr lang="en-US" sz="1050" dirty="0"/>
              <a:t>Standing by for status of API, DLMS Transactions, and all DOD policy to be incorporated into GCSS-MC. </a:t>
            </a:r>
          </a:p>
          <a:p>
            <a:pPr marL="342900" lvl="1" indent="-342900">
              <a:buFont typeface="+mj-lt"/>
              <a:buAutoNum type="arabicPeriod"/>
            </a:pPr>
            <a:r>
              <a:rPr lang="en-US" sz="1050" dirty="0"/>
              <a:t>Programming for 856S/527R transactions = COMPLETE</a:t>
            </a:r>
          </a:p>
          <a:p>
            <a:pPr marL="342900" lvl="1" indent="-342900">
              <a:buFont typeface="+mj-lt"/>
              <a:buAutoNum type="arabicPeriod"/>
            </a:pPr>
            <a:r>
              <a:rPr lang="en-US" sz="1050" dirty="0"/>
              <a:t>Testing 856S/527R transactions = ON HOLD (Crane testing paused until test plan is shared to assist services)</a:t>
            </a:r>
          </a:p>
          <a:p>
            <a:pPr marL="0" lvl="1"/>
            <a:endParaRPr lang="en-US" sz="1050" dirty="0"/>
          </a:p>
        </p:txBody>
      </p:sp>
      <p:sp>
        <p:nvSpPr>
          <p:cNvPr id="5" name="TextBox 4">
            <a:extLst>
              <a:ext uri="{FF2B5EF4-FFF2-40B4-BE49-F238E27FC236}">
                <a16:creationId xmlns:a16="http://schemas.microsoft.com/office/drawing/2014/main" id="{0E0AEE19-F991-0E79-C11C-2799E05187F8}"/>
              </a:ext>
            </a:extLst>
          </p:cNvPr>
          <p:cNvSpPr txBox="1"/>
          <p:nvPr/>
        </p:nvSpPr>
        <p:spPr>
          <a:xfrm>
            <a:off x="193633" y="4288971"/>
            <a:ext cx="4204196" cy="2169825"/>
          </a:xfrm>
          <a:prstGeom prst="rect">
            <a:avLst/>
          </a:prstGeom>
          <a:noFill/>
        </p:spPr>
        <p:txBody>
          <a:bodyPr wrap="square" rtlCol="0">
            <a:spAutoFit/>
          </a:bodyPr>
          <a:lstStyle/>
          <a:p>
            <a:r>
              <a:rPr lang="en-US" sz="900" dirty="0"/>
              <a:t>Timeline TBD: Approval and funding ON HOLD needing higher level Navy direction for programming and testing of: </a:t>
            </a:r>
          </a:p>
          <a:p>
            <a:endParaRPr lang="en-US" sz="900" dirty="0"/>
          </a:p>
          <a:p>
            <a:pPr marL="800100" lvl="1" indent="-342900">
              <a:buFont typeface="+mj-lt"/>
              <a:buAutoNum type="arabicPeriod"/>
            </a:pPr>
            <a:r>
              <a:rPr lang="en-US" sz="900" dirty="0"/>
              <a:t>API (also need ATO updated)</a:t>
            </a:r>
          </a:p>
          <a:p>
            <a:pPr marL="800100" lvl="1" indent="-342900">
              <a:buFont typeface="+mj-lt"/>
              <a:buAutoNum type="arabicPeriod"/>
            </a:pPr>
            <a:r>
              <a:rPr lang="en-US" sz="900" b="1" dirty="0"/>
              <a:t>Additional transactions </a:t>
            </a:r>
            <a:r>
              <a:rPr lang="en-US" sz="900" dirty="0"/>
              <a:t>identified by DEDSO for MSADA to incorporate along with 856S &amp; 527R. </a:t>
            </a:r>
            <a:br>
              <a:rPr lang="en-US" sz="900" dirty="0"/>
            </a:br>
            <a:r>
              <a:rPr lang="en-US" sz="900" dirty="0"/>
              <a:t>Can go-live with </a:t>
            </a:r>
            <a:r>
              <a:rPr lang="en-US" sz="900" u="sng" dirty="0"/>
              <a:t>Phase 1</a:t>
            </a:r>
            <a:r>
              <a:rPr lang="en-US" sz="900" dirty="0"/>
              <a:t>: 856S, 527R, </a:t>
            </a:r>
            <a:r>
              <a:rPr lang="en-US" sz="900" b="1" i="1" dirty="0"/>
              <a:t>and 527D (PMR).</a:t>
            </a:r>
            <a:br>
              <a:rPr lang="en-US" sz="900" dirty="0"/>
            </a:br>
            <a:r>
              <a:rPr lang="en-US" sz="900" u="sng" dirty="0"/>
              <a:t>Phase 2</a:t>
            </a:r>
            <a:r>
              <a:rPr lang="en-US" sz="900" dirty="0"/>
              <a:t>: </a:t>
            </a:r>
            <a:r>
              <a:rPr lang="en-US" sz="900" b="1" dirty="0"/>
              <a:t>940R (MRO), 945A, 947I, 867I, 846R, and 846P</a:t>
            </a:r>
          </a:p>
          <a:p>
            <a:pPr lvl="1"/>
            <a:endParaRPr lang="en-US" sz="900" dirty="0"/>
          </a:p>
          <a:p>
            <a:r>
              <a:rPr lang="en-US" sz="900" dirty="0"/>
              <a:t>WMS went live and Disposition did not get the planned 140A requirement which killed the S&amp;R notifications between Navy, MC, and DRMO resulting in a manual process as work-around. Have worked through the backlogged ~50 shipments/4k weapons, but still relying on manual process until 140A fixed. Proposed work-around is use TRAs if 140A can’t be turned back on (if disposition is using TRAs).</a:t>
            </a:r>
          </a:p>
        </p:txBody>
      </p:sp>
      <p:sp>
        <p:nvSpPr>
          <p:cNvPr id="6" name="TextBox 5">
            <a:extLst>
              <a:ext uri="{FF2B5EF4-FFF2-40B4-BE49-F238E27FC236}">
                <a16:creationId xmlns:a16="http://schemas.microsoft.com/office/drawing/2014/main" id="{5B4F7EA9-25A6-033C-C4A2-E8267AA72D58}"/>
              </a:ext>
            </a:extLst>
          </p:cNvPr>
          <p:cNvSpPr txBox="1"/>
          <p:nvPr/>
        </p:nvSpPr>
        <p:spPr>
          <a:xfrm>
            <a:off x="4572000" y="4212771"/>
            <a:ext cx="4378367" cy="2031325"/>
          </a:xfrm>
          <a:prstGeom prst="rect">
            <a:avLst/>
          </a:prstGeom>
          <a:noFill/>
        </p:spPr>
        <p:txBody>
          <a:bodyPr wrap="square" rtlCol="0">
            <a:spAutoFit/>
          </a:bodyPr>
          <a:lstStyle/>
          <a:p>
            <a:pPr marL="342900" indent="-342900">
              <a:buFont typeface="+mj-lt"/>
              <a:buAutoNum type="arabicPeriod"/>
            </a:pPr>
            <a:r>
              <a:rPr lang="en-US" sz="900" dirty="0"/>
              <a:t>Testing before test plan is provided to services results in inefficient, time intensive effort between services &amp; DAAS. DAAS has to set up test UICs.</a:t>
            </a:r>
          </a:p>
          <a:p>
            <a:pPr marL="342900" indent="-342900">
              <a:buFont typeface="+mj-lt"/>
              <a:buAutoNum type="arabicPeriod"/>
            </a:pPr>
            <a:r>
              <a:rPr lang="en-US" sz="900" dirty="0"/>
              <a:t>DLMS Transaction requires ISA header GS8 to be a 4030 (not in IC). </a:t>
            </a:r>
          </a:p>
          <a:p>
            <a:pPr marL="342900" indent="-342900">
              <a:buFont typeface="+mj-lt"/>
              <a:buAutoNum type="arabicPeriod"/>
            </a:pPr>
            <a:r>
              <a:rPr lang="en-US" sz="900" dirty="0"/>
              <a:t>DLMS Transaction must have a signal code LQ*DE*J (not a “must use” in IC).</a:t>
            </a:r>
          </a:p>
          <a:p>
            <a:pPr marL="342900" indent="-342900">
              <a:buFont typeface="+mj-lt"/>
              <a:buAutoNum type="arabicPeriod"/>
            </a:pPr>
            <a:r>
              <a:rPr lang="en-US" sz="900" dirty="0"/>
              <a:t>Requests to non-comply with ADC 1244B requirements to physically re-mark stamped serial number on SA/LW removing special characters for shipments from one service to another (excluding DRMO) must be obtained via waiver from OSD, not JSALWCG Chair. </a:t>
            </a:r>
          </a:p>
          <a:p>
            <a:endParaRPr lang="en-US" sz="900" dirty="0"/>
          </a:p>
          <a:p>
            <a:pPr marL="628650" lvl="1" indent="-171450">
              <a:buFont typeface="Arial" panose="020B0604020202020204" pitchFamily="34" charset="0"/>
              <a:buChar char="•"/>
            </a:pPr>
            <a:r>
              <a:rPr lang="en-US" sz="900" dirty="0"/>
              <a:t>Accepted serial number characters include A-Z, 0-9, dash (-), and forward slash (/). Anything else is considered a non-compliant special character, including spaces. </a:t>
            </a:r>
          </a:p>
          <a:p>
            <a:pPr marL="628650" lvl="1" indent="-171450">
              <a:buFont typeface="Arial" panose="020B0604020202020204" pitchFamily="34" charset="0"/>
              <a:buChar char="•"/>
            </a:pPr>
            <a:r>
              <a:rPr lang="en-US" sz="900" dirty="0"/>
              <a:t>Army and Marine Corps efforts in progress to comply.</a:t>
            </a:r>
          </a:p>
        </p:txBody>
      </p:sp>
    </p:spTree>
    <p:extLst>
      <p:ext uri="{BB962C8B-B14F-4D97-AF65-F5344CB8AC3E}">
        <p14:creationId xmlns:p14="http://schemas.microsoft.com/office/powerpoint/2010/main" val="2328075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F7EAA-E1BE-A09F-CBA4-7C601BF95E68}"/>
              </a:ext>
            </a:extLst>
          </p:cNvPr>
          <p:cNvSpPr>
            <a:spLocks noGrp="1"/>
          </p:cNvSpPr>
          <p:nvPr>
            <p:ph type="title"/>
          </p:nvPr>
        </p:nvSpPr>
        <p:spPr/>
        <p:txBody>
          <a:bodyPr/>
          <a:lstStyle/>
          <a:p>
            <a:r>
              <a:rPr lang="en-US" dirty="0">
                <a:solidFill>
                  <a:schemeClr val="tx1"/>
                </a:solidFill>
              </a:rPr>
              <a:t>Systems of Implementation Chart</a:t>
            </a:r>
          </a:p>
        </p:txBody>
      </p:sp>
      <p:sp>
        <p:nvSpPr>
          <p:cNvPr id="4" name="Slide Number Placeholder 3">
            <a:extLst>
              <a:ext uri="{FF2B5EF4-FFF2-40B4-BE49-F238E27FC236}">
                <a16:creationId xmlns:a16="http://schemas.microsoft.com/office/drawing/2014/main" id="{2A921DD6-203C-CD52-0E0F-DB341F3BEC2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9" name="Content Placeholder 8">
            <a:extLst>
              <a:ext uri="{FF2B5EF4-FFF2-40B4-BE49-F238E27FC236}">
                <a16:creationId xmlns:a16="http://schemas.microsoft.com/office/drawing/2014/main" id="{4381795D-FA8C-33D1-5407-4AE526663369}"/>
              </a:ext>
            </a:extLst>
          </p:cNvPr>
          <p:cNvGraphicFramePr>
            <a:graphicFrameLocks noGrp="1"/>
          </p:cNvGraphicFramePr>
          <p:nvPr>
            <p:ph idx="1"/>
            <p:extLst>
              <p:ext uri="{D42A27DB-BD31-4B8C-83A1-F6EECF244321}">
                <p14:modId xmlns:p14="http://schemas.microsoft.com/office/powerpoint/2010/main" val="117822952"/>
              </p:ext>
            </p:extLst>
          </p:nvPr>
        </p:nvGraphicFramePr>
        <p:xfrm>
          <a:off x="0" y="1194931"/>
          <a:ext cx="9144001" cy="5309649"/>
        </p:xfrm>
        <a:graphic>
          <a:graphicData uri="http://schemas.openxmlformats.org/drawingml/2006/table">
            <a:tbl>
              <a:tblPr firstRow="1" bandRow="1">
                <a:tableStyleId>{5C22544A-7EE6-4342-B048-85BDC9FD1C3A}</a:tableStyleId>
              </a:tblPr>
              <a:tblGrid>
                <a:gridCol w="2937530">
                  <a:extLst>
                    <a:ext uri="{9D8B030D-6E8A-4147-A177-3AD203B41FA5}">
                      <a16:colId xmlns:a16="http://schemas.microsoft.com/office/drawing/2014/main" val="1744838369"/>
                    </a:ext>
                  </a:extLst>
                </a:gridCol>
                <a:gridCol w="1159946">
                  <a:extLst>
                    <a:ext uri="{9D8B030D-6E8A-4147-A177-3AD203B41FA5}">
                      <a16:colId xmlns:a16="http://schemas.microsoft.com/office/drawing/2014/main" val="2259065112"/>
                    </a:ext>
                  </a:extLst>
                </a:gridCol>
                <a:gridCol w="956580">
                  <a:extLst>
                    <a:ext uri="{9D8B030D-6E8A-4147-A177-3AD203B41FA5}">
                      <a16:colId xmlns:a16="http://schemas.microsoft.com/office/drawing/2014/main" val="2129866351"/>
                    </a:ext>
                  </a:extLst>
                </a:gridCol>
                <a:gridCol w="805939">
                  <a:extLst>
                    <a:ext uri="{9D8B030D-6E8A-4147-A177-3AD203B41FA5}">
                      <a16:colId xmlns:a16="http://schemas.microsoft.com/office/drawing/2014/main" val="2016919141"/>
                    </a:ext>
                  </a:extLst>
                </a:gridCol>
                <a:gridCol w="708019">
                  <a:extLst>
                    <a:ext uri="{9D8B030D-6E8A-4147-A177-3AD203B41FA5}">
                      <a16:colId xmlns:a16="http://schemas.microsoft.com/office/drawing/2014/main" val="3146686312"/>
                    </a:ext>
                  </a:extLst>
                </a:gridCol>
                <a:gridCol w="708019">
                  <a:extLst>
                    <a:ext uri="{9D8B030D-6E8A-4147-A177-3AD203B41FA5}">
                      <a16:colId xmlns:a16="http://schemas.microsoft.com/office/drawing/2014/main" val="167535991"/>
                    </a:ext>
                  </a:extLst>
                </a:gridCol>
                <a:gridCol w="1867968">
                  <a:extLst>
                    <a:ext uri="{9D8B030D-6E8A-4147-A177-3AD203B41FA5}">
                      <a16:colId xmlns:a16="http://schemas.microsoft.com/office/drawing/2014/main" val="1677447984"/>
                    </a:ext>
                  </a:extLst>
                </a:gridCol>
              </a:tblGrid>
              <a:tr h="1816460">
                <a:tc>
                  <a:txBody>
                    <a:bodyPr/>
                    <a:lstStyle/>
                    <a:p>
                      <a:pPr algn="ctr"/>
                      <a:endParaRPr lang="en-US" sz="950" b="0" u="sng" dirty="0">
                        <a:solidFill>
                          <a:schemeClr val="tx1"/>
                        </a:solidFill>
                      </a:endParaRPr>
                    </a:p>
                    <a:p>
                      <a:pPr algn="ctr"/>
                      <a:endParaRPr lang="en-US" sz="950" b="0" u="sng" dirty="0">
                        <a:solidFill>
                          <a:schemeClr val="tx1"/>
                        </a:solidFill>
                      </a:endParaRPr>
                    </a:p>
                    <a:p>
                      <a:pPr algn="ctr"/>
                      <a:endParaRPr lang="en-US" sz="950" b="0" u="sng" dirty="0">
                        <a:solidFill>
                          <a:schemeClr val="tx1"/>
                        </a:solidFill>
                      </a:endParaRPr>
                    </a:p>
                    <a:p>
                      <a:pPr algn="ctr"/>
                      <a:endParaRPr lang="en-US" sz="950" b="0" u="sng" dirty="0">
                        <a:solidFill>
                          <a:schemeClr val="tx1"/>
                        </a:solidFill>
                      </a:endParaRPr>
                    </a:p>
                    <a:p>
                      <a:pPr algn="ctr"/>
                      <a:endParaRPr lang="en-US" sz="950" b="0" u="sng" dirty="0">
                        <a:solidFill>
                          <a:schemeClr val="tx1"/>
                        </a:solidFill>
                      </a:endParaRPr>
                    </a:p>
                    <a:p>
                      <a:pPr algn="ctr"/>
                      <a:r>
                        <a:rPr lang="en-US" sz="950" b="0" u="sng" dirty="0">
                          <a:solidFill>
                            <a:schemeClr val="tx1"/>
                          </a:solidFill>
                        </a:rPr>
                        <a:t>System Name and Function</a:t>
                      </a:r>
                    </a:p>
                  </a:txBody>
                  <a:tcPr/>
                </a:tc>
                <a:tc>
                  <a:txBody>
                    <a:bodyPr/>
                    <a:lstStyle/>
                    <a:p>
                      <a:r>
                        <a:rPr lang="en-US" sz="950" b="1" dirty="0">
                          <a:solidFill>
                            <a:schemeClr val="tx1"/>
                          </a:solidFill>
                        </a:rPr>
                        <a:t>Ready to Test Date: No later than Dec 2024</a:t>
                      </a:r>
                    </a:p>
                    <a:p>
                      <a:endParaRPr lang="en-US" sz="950" b="1" dirty="0">
                        <a:solidFill>
                          <a:schemeClr val="tx1"/>
                        </a:solidFill>
                      </a:endParaRPr>
                    </a:p>
                    <a:p>
                      <a:r>
                        <a:rPr lang="en-US" sz="950" b="1" dirty="0">
                          <a:solidFill>
                            <a:schemeClr val="tx1"/>
                          </a:solidFill>
                        </a:rPr>
                        <a:t>Will your system be ready by Test Date (Y or N).  If Yes, List intended date. </a:t>
                      </a:r>
                      <a:r>
                        <a:rPr lang="en-US" sz="950" b="0" dirty="0">
                          <a:solidFill>
                            <a:schemeClr val="tx1"/>
                          </a:solidFill>
                        </a:rPr>
                        <a:t>If No, See Column I.</a:t>
                      </a:r>
                    </a:p>
                  </a:txBody>
                  <a:tcPr/>
                </a:tc>
                <a:tc>
                  <a:txBody>
                    <a:bodyPr/>
                    <a:lstStyle/>
                    <a:p>
                      <a:r>
                        <a:rPr lang="en-US" sz="950" b="1" dirty="0">
                          <a:solidFill>
                            <a:schemeClr val="tx1"/>
                          </a:solidFill>
                        </a:rPr>
                        <a:t>Go Live Date: TBD 2025</a:t>
                      </a:r>
                    </a:p>
                    <a:p>
                      <a:endParaRPr lang="en-US" sz="950" b="1" dirty="0">
                        <a:solidFill>
                          <a:schemeClr val="tx1"/>
                        </a:solidFill>
                      </a:endParaRPr>
                    </a:p>
                    <a:p>
                      <a:r>
                        <a:rPr lang="en-US" sz="950" b="1" dirty="0">
                          <a:solidFill>
                            <a:schemeClr val="tx1"/>
                          </a:solidFill>
                        </a:rPr>
                        <a:t>Will your system be ready by Go Live Date (Y or N).  </a:t>
                      </a:r>
                      <a:r>
                        <a:rPr lang="en-US" sz="950" b="0" dirty="0">
                          <a:solidFill>
                            <a:schemeClr val="tx1"/>
                          </a:solidFill>
                        </a:rPr>
                        <a:t>If Yes, List intended date.  If No, See Column J.</a:t>
                      </a:r>
                    </a:p>
                  </a:txBody>
                  <a:tcPr/>
                </a:tc>
                <a:tc>
                  <a:txBody>
                    <a:bodyPr/>
                    <a:lstStyle/>
                    <a:p>
                      <a:r>
                        <a:rPr lang="en-US" sz="950" b="0" dirty="0">
                          <a:solidFill>
                            <a:schemeClr val="tx1"/>
                          </a:solidFill>
                        </a:rPr>
                        <a:t>If System will not be ready by Test date, List Reasons/Challenges Here</a:t>
                      </a:r>
                    </a:p>
                  </a:txBody>
                  <a:tcPr/>
                </a:tc>
                <a:tc>
                  <a:txBody>
                    <a:bodyPr/>
                    <a:lstStyle/>
                    <a:p>
                      <a:r>
                        <a:rPr lang="en-US" sz="950" b="0" dirty="0">
                          <a:solidFill>
                            <a:schemeClr val="tx1"/>
                          </a:solidFill>
                        </a:rPr>
                        <a:t>If System will not be ready by Test date, List Reasons/Challenges Here</a:t>
                      </a:r>
                    </a:p>
                  </a:txBody>
                  <a:tcPr/>
                </a:tc>
                <a:tc>
                  <a:txBody>
                    <a:bodyPr/>
                    <a:lstStyle/>
                    <a:p>
                      <a:r>
                        <a:rPr lang="en-US" sz="950" b="0" dirty="0">
                          <a:solidFill>
                            <a:schemeClr val="tx1"/>
                          </a:solidFill>
                        </a:rPr>
                        <a:t>Has testing with your internal system been successful with LLASIE? </a:t>
                      </a:r>
                    </a:p>
                  </a:txBody>
                  <a:tcPr/>
                </a:tc>
                <a:tc>
                  <a:txBody>
                    <a:bodyPr/>
                    <a:lstStyle/>
                    <a:p>
                      <a:pPr algn="ctr"/>
                      <a:endParaRPr lang="en-US" sz="950" u="sng" dirty="0">
                        <a:solidFill>
                          <a:schemeClr val="tx1"/>
                        </a:solidFill>
                      </a:endParaRPr>
                    </a:p>
                    <a:p>
                      <a:pPr algn="ctr"/>
                      <a:endParaRPr lang="en-US" sz="950" u="sng" dirty="0">
                        <a:solidFill>
                          <a:schemeClr val="tx1"/>
                        </a:solidFill>
                      </a:endParaRPr>
                    </a:p>
                    <a:p>
                      <a:pPr algn="ctr"/>
                      <a:endParaRPr lang="en-US" sz="950" u="sng" dirty="0">
                        <a:solidFill>
                          <a:schemeClr val="tx1"/>
                        </a:solidFill>
                      </a:endParaRPr>
                    </a:p>
                    <a:p>
                      <a:pPr algn="ctr"/>
                      <a:endParaRPr lang="en-US" sz="950" u="sng" dirty="0">
                        <a:solidFill>
                          <a:schemeClr val="tx1"/>
                        </a:solidFill>
                      </a:endParaRPr>
                    </a:p>
                    <a:p>
                      <a:pPr algn="ctr"/>
                      <a:r>
                        <a:rPr lang="en-US" sz="950" u="sng" dirty="0">
                          <a:solidFill>
                            <a:schemeClr val="tx1"/>
                          </a:solidFill>
                        </a:rPr>
                        <a:t>POC</a:t>
                      </a:r>
                    </a:p>
                  </a:txBody>
                  <a:tcPr/>
                </a:tc>
                <a:extLst>
                  <a:ext uri="{0D108BD9-81ED-4DB2-BD59-A6C34878D82A}">
                    <a16:rowId xmlns:a16="http://schemas.microsoft.com/office/drawing/2014/main" val="395427914"/>
                  </a:ext>
                </a:extLst>
              </a:tr>
              <a:tr h="3480849">
                <a:tc>
                  <a:txBody>
                    <a:bodyPr/>
                    <a:lstStyle/>
                    <a:p>
                      <a:r>
                        <a:rPr lang="en-US" sz="900" dirty="0"/>
                        <a:t>Management Support and Data Analysis (MSADA)</a:t>
                      </a:r>
                    </a:p>
                    <a:p>
                      <a:r>
                        <a:rPr lang="en-US" sz="900" dirty="0"/>
                        <a:t>The mission of MSADA is to provide the DoD a fully integrated system that interactively processes data on-line as well as maintain data for historical purposes. The system integrates small arms serialized asset tracking, quantification of approved allowances and validation of small arms requisitions, as well as the capability of determining small arms/weapons out year requirements. MSADA provides up-to-date, on-line, data access making monthly inventory reporting available. Visibility and tracking of equipment (including complete weapons and weapon storage) throughout the life cycle is also utilized with this system. The system also serves as a data repository for electronically scanned documents. MSADA provides capability for sending/receiving 856S and 527R transactions as the work around until Navy ERP and Marine Corps GCSS-MC are confirmed to be compliant with ADC 1244B. </a:t>
                      </a:r>
                      <a:r>
                        <a:rPr lang="en-US" sz="900" dirty="0">
                          <a:solidFill>
                            <a:srgbClr val="0E7100"/>
                          </a:solidFill>
                        </a:rPr>
                        <a:t>July 2024 Update: The need for additional required transactions has been indicated by DEDSO but requires clarification and will be on hold until approval/funding received from higher level Navy</a:t>
                      </a:r>
                      <a:r>
                        <a:rPr lang="en-US" sz="900" dirty="0"/>
                        <a:t>. </a:t>
                      </a:r>
                    </a:p>
                  </a:txBody>
                  <a:tcPr/>
                </a:tc>
                <a:tc>
                  <a:txBody>
                    <a:bodyPr/>
                    <a:lstStyle/>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r>
                        <a:rPr lang="en-US" sz="900" b="0" i="0" u="none" strike="noStrike" dirty="0">
                          <a:solidFill>
                            <a:srgbClr val="000000"/>
                          </a:solidFill>
                          <a:effectLst/>
                          <a:latin typeface="Calibri" panose="020F0502020204030204" pitchFamily="34" charset="0"/>
                        </a:rPr>
                        <a:t>Management Support and Data Analysis (MSADA)</a:t>
                      </a:r>
                    </a:p>
                    <a:p>
                      <a:pPr algn="l" fontAlgn="t"/>
                      <a:endParaRPr lang="en-US" sz="9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r>
                        <a:rPr lang="en-US" sz="900" b="0" i="0" u="none" strike="noStrike" dirty="0">
                          <a:solidFill>
                            <a:srgbClr val="000000"/>
                          </a:solidFill>
                          <a:effectLst/>
                          <a:latin typeface="Calibri" panose="020F0502020204030204" pitchFamily="34" charset="0"/>
                        </a:rPr>
                        <a:t>Y - 856S &amp; 527R only</a:t>
                      </a:r>
                    </a:p>
                    <a:p>
                      <a:pPr algn="l" fontAlgn="t"/>
                      <a:endParaRPr lang="en-US" sz="900" b="0" i="0" u="none" strike="noStrike" dirty="0">
                        <a:solidFill>
                          <a:srgbClr val="000000"/>
                        </a:solidFill>
                        <a:effectLst/>
                        <a:latin typeface="Calibri" panose="020F0502020204030204" pitchFamily="34" charset="0"/>
                      </a:endParaRPr>
                    </a:p>
                  </a:txBody>
                  <a:tcPr marL="6350" marR="6350" marT="6350" marB="0"/>
                </a:tc>
                <a:tc>
                  <a:txBody>
                    <a:bodyPr/>
                    <a:lstStyle/>
                    <a:p>
                      <a:endParaRPr lang="en-US" sz="900" dirty="0"/>
                    </a:p>
                    <a:p>
                      <a:endParaRPr lang="en-US" sz="900" dirty="0"/>
                    </a:p>
                    <a:p>
                      <a:endParaRPr lang="en-US" sz="900" dirty="0"/>
                    </a:p>
                    <a:p>
                      <a:endParaRPr lang="en-US" sz="900" dirty="0"/>
                    </a:p>
                    <a:p>
                      <a:endParaRPr lang="en-US" sz="900" dirty="0"/>
                    </a:p>
                    <a:p>
                      <a:endParaRPr lang="en-US" sz="900" dirty="0"/>
                    </a:p>
                    <a:p>
                      <a:r>
                        <a:rPr lang="en-US" sz="900" dirty="0"/>
                        <a:t>Y - 856S &amp; 527R only</a:t>
                      </a:r>
                    </a:p>
                    <a:p>
                      <a:endParaRPr lang="en-US" sz="900" dirty="0"/>
                    </a:p>
                  </a:txBody>
                  <a:tcPr/>
                </a:tc>
                <a:tc>
                  <a:txBody>
                    <a:bodyPr/>
                    <a:lstStyle/>
                    <a:p>
                      <a:endParaRPr lang="en-US" dirty="0"/>
                    </a:p>
                  </a:txBody>
                  <a:tcPr/>
                </a:tc>
                <a:tc>
                  <a:txBody>
                    <a:bodyPr/>
                    <a:lstStyle/>
                    <a:p>
                      <a:endParaRPr lang="en-US" dirty="0"/>
                    </a:p>
                    <a:p>
                      <a:endParaRPr lang="en-US" dirty="0"/>
                    </a:p>
                    <a:p>
                      <a:endParaRPr lang="en-US" dirty="0"/>
                    </a:p>
                    <a:p>
                      <a:r>
                        <a:rPr lang="en-US" sz="900" dirty="0"/>
                        <a:t>Nothing currently</a:t>
                      </a:r>
                    </a:p>
                  </a:txBody>
                  <a:tcPr/>
                </a:tc>
                <a:tc>
                  <a:txBody>
                    <a:bodyPr/>
                    <a:lstStyle/>
                    <a:p>
                      <a:pPr algn="ctr" fontAlgn="ctr"/>
                      <a:r>
                        <a:rPr lang="en-US" sz="900" b="0" i="0" u="none" strike="noStrike" dirty="0">
                          <a:solidFill>
                            <a:srgbClr val="000000"/>
                          </a:solidFill>
                          <a:effectLst/>
                          <a:latin typeface="Calibri" panose="020F0502020204030204" pitchFamily="34" charset="0"/>
                        </a:rPr>
                        <a:t> </a:t>
                      </a:r>
                      <a:r>
                        <a:rPr lang="en-US" sz="900" b="0" i="0" u="none" strike="noStrike">
                          <a:solidFill>
                            <a:srgbClr val="000000"/>
                          </a:solidFill>
                          <a:effectLst/>
                          <a:latin typeface="Calibri" panose="020F0502020204030204" pitchFamily="34" charset="0"/>
                        </a:rPr>
                        <a:t>Sandra Clark </a:t>
                      </a:r>
                      <a:r>
                        <a:rPr lang="en-US" sz="900" b="0" i="0" u="none" strike="noStrike" dirty="0">
                          <a:solidFill>
                            <a:srgbClr val="000000"/>
                          </a:solidFill>
                          <a:effectLst/>
                          <a:latin typeface="Calibri" panose="020F0502020204030204" pitchFamily="34" charset="0"/>
                          <a:hlinkClick r:id="rId2"/>
                        </a:rPr>
                        <a:t>sandra.k.clark22.civ@us.navy.mil</a:t>
                      </a:r>
                      <a:endParaRPr lang="en-US" sz="900" b="0" i="0" u="none" strike="noStrike" dirty="0">
                        <a:solidFill>
                          <a:srgbClr val="000000"/>
                        </a:solidFill>
                        <a:effectLst/>
                        <a:latin typeface="Calibri" panose="020F0502020204030204" pitchFamily="34" charset="0"/>
                      </a:endParaRPr>
                    </a:p>
                    <a:p>
                      <a:pPr algn="ctr" fontAlgn="ctr"/>
                      <a:r>
                        <a:rPr lang="en-US" sz="900" b="0" i="0" u="none" strike="noStrike" dirty="0">
                          <a:solidFill>
                            <a:srgbClr val="000000"/>
                          </a:solidFill>
                          <a:effectLst/>
                          <a:latin typeface="Calibri" panose="020F0502020204030204" pitchFamily="34" charset="0"/>
                        </a:rPr>
                        <a:t> </a:t>
                      </a:r>
                    </a:p>
                    <a:p>
                      <a:pPr algn="ctr" fontAlgn="ctr"/>
                      <a:r>
                        <a:rPr lang="en-US" sz="900" b="0" i="0" u="none" strike="noStrike" dirty="0">
                          <a:solidFill>
                            <a:srgbClr val="000000"/>
                          </a:solidFill>
                          <a:effectLst/>
                          <a:latin typeface="Calibri" panose="020F0502020204030204" pitchFamily="34" charset="0"/>
                        </a:rPr>
                        <a:t>      Angela Hagemeier </a:t>
                      </a:r>
                      <a:r>
                        <a:rPr lang="en-US" sz="900" b="0" i="0" u="none" strike="noStrike" dirty="0" err="1">
                          <a:solidFill>
                            <a:srgbClr val="000000"/>
                          </a:solidFill>
                          <a:effectLst/>
                          <a:latin typeface="Calibri" panose="020F0502020204030204" pitchFamily="34" charset="0"/>
                          <a:hlinkClick r:id="rId3"/>
                        </a:rPr>
                        <a:t>angela.d.hagemeier.civ@us</a:t>
                      </a:r>
                      <a:endParaRPr lang="en-US" sz="900" b="0" i="0" u="none" strike="noStrike" dirty="0">
                        <a:solidFill>
                          <a:srgbClr val="000000"/>
                        </a:solidFill>
                        <a:effectLst/>
                        <a:latin typeface="Calibri" panose="020F0502020204030204" pitchFamily="34" charset="0"/>
                      </a:endParaRPr>
                    </a:p>
                    <a:p>
                      <a:pPr algn="ctr" fontAlgn="ctr"/>
                      <a:endParaRPr lang="en-US"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335604788"/>
                  </a:ext>
                </a:extLst>
              </a:tr>
            </a:tbl>
          </a:graphicData>
        </a:graphic>
      </p:graphicFrame>
    </p:spTree>
    <p:extLst>
      <p:ext uri="{BB962C8B-B14F-4D97-AF65-F5344CB8AC3E}">
        <p14:creationId xmlns:p14="http://schemas.microsoft.com/office/powerpoint/2010/main" val="3993836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EF0AE2-33B2-44EB-B552-26AF69226B84}"/>
              </a:ext>
            </a:extLst>
          </p:cNvPr>
          <p:cNvSpPr>
            <a:spLocks noGrp="1"/>
          </p:cNvSpPr>
          <p:nvPr>
            <p:ph type="ctrTitle"/>
          </p:nvPr>
        </p:nvSpPr>
        <p:spPr>
          <a:xfrm>
            <a:off x="0" y="3429000"/>
            <a:ext cx="3966072" cy="2057400"/>
          </a:xfrm>
        </p:spPr>
        <p:txBody>
          <a:bodyPr>
            <a:normAutofit fontScale="90000"/>
          </a:bodyPr>
          <a:lstStyle/>
          <a:p>
            <a:pPr marL="0" marR="0">
              <a:spcBef>
                <a:spcPts val="0"/>
              </a:spcBef>
              <a:spcAft>
                <a:spcPts val="0"/>
              </a:spcAft>
            </a:pPr>
            <a:r>
              <a:rPr lang="en-US" sz="3600" dirty="0">
                <a:solidFill>
                  <a:srgbClr val="002060"/>
                </a:solidFill>
              </a:rPr>
              <a:t>ADC 1244B Strategy Updates- Air Force      </a:t>
            </a:r>
            <a:br>
              <a:rPr lang="en-US" dirty="0">
                <a:solidFill>
                  <a:srgbClr val="002060"/>
                </a:solidFill>
              </a:rPr>
            </a:br>
            <a:br>
              <a:rPr lang="en-US" dirty="0">
                <a:solidFill>
                  <a:srgbClr val="002060"/>
                </a:solidFill>
              </a:rPr>
            </a:br>
            <a:r>
              <a:rPr lang="en-US" sz="1800" b="0" dirty="0">
                <a:solidFill>
                  <a:srgbClr val="002060"/>
                </a:solidFill>
              </a:rPr>
              <a:t> </a:t>
            </a:r>
            <a:r>
              <a:rPr lang="en-US" sz="1800" b="0" dirty="0">
                <a:solidFill>
                  <a:srgbClr val="002060"/>
                </a:solidFill>
                <a:latin typeface="+mn-lt"/>
              </a:rPr>
              <a:t>Tamara Bennett</a:t>
            </a:r>
            <a:br>
              <a:rPr lang="en-US" sz="1800" b="0" dirty="0">
                <a:solidFill>
                  <a:srgbClr val="002060"/>
                </a:solidFill>
                <a:latin typeface="+mn-lt"/>
              </a:rPr>
            </a:br>
            <a:r>
              <a:rPr lang="en-US" sz="1800" b="0" dirty="0">
                <a:effectLst/>
                <a:latin typeface="+mn-lt"/>
                <a:ea typeface="Aptos" panose="020B0004020202020204" pitchFamily="34" charset="0"/>
                <a:cs typeface="Aptos" panose="020B0004020202020204" pitchFamily="34" charset="0"/>
              </a:rPr>
              <a:t>Command Supply Chain Manager</a:t>
            </a:r>
            <a:br>
              <a:rPr lang="en-US" sz="1800" b="0" dirty="0">
                <a:effectLst/>
                <a:latin typeface="+mn-lt"/>
                <a:ea typeface="Aptos" panose="020B0004020202020204" pitchFamily="34" charset="0"/>
                <a:cs typeface="Aptos" panose="020B0004020202020204" pitchFamily="34" charset="0"/>
              </a:rPr>
            </a:br>
            <a:r>
              <a:rPr lang="en-US" sz="1800" b="0" dirty="0">
                <a:effectLst/>
                <a:latin typeface="+mn-lt"/>
                <a:ea typeface="Aptos" panose="020B0004020202020204" pitchFamily="34" charset="0"/>
                <a:cs typeface="Aptos" panose="020B0004020202020204" pitchFamily="34" charset="0"/>
              </a:rPr>
              <a:t>Retail Team Lead</a:t>
            </a:r>
            <a:br>
              <a:rPr lang="en-US" sz="1800" b="0" dirty="0">
                <a:effectLst/>
                <a:latin typeface="+mn-lt"/>
                <a:ea typeface="Aptos" panose="020B0004020202020204" pitchFamily="34" charset="0"/>
                <a:cs typeface="Aptos" panose="020B0004020202020204" pitchFamily="34" charset="0"/>
              </a:rPr>
            </a:br>
            <a:r>
              <a:rPr lang="en-US" sz="1800" b="0" dirty="0">
                <a:effectLst/>
                <a:latin typeface="+mn-lt"/>
                <a:ea typeface="Aptos" panose="020B0004020202020204" pitchFamily="34" charset="0"/>
                <a:cs typeface="Aptos" panose="020B0004020202020204" pitchFamily="34" charset="0"/>
              </a:rPr>
              <a:t>Mission Readiness Branch</a:t>
            </a:r>
            <a:br>
              <a:rPr lang="en-US" sz="1800" dirty="0">
                <a:effectLst/>
                <a:latin typeface="Aptos" panose="020B0004020202020204" pitchFamily="34" charset="0"/>
                <a:ea typeface="Aptos" panose="020B0004020202020204" pitchFamily="34" charset="0"/>
                <a:cs typeface="Aptos" panose="020B0004020202020204" pitchFamily="34" charset="0"/>
              </a:rPr>
            </a:br>
            <a:br>
              <a:rPr lang="en-US" sz="1800" b="0" dirty="0">
                <a:solidFill>
                  <a:srgbClr val="002060"/>
                </a:solidFill>
              </a:rPr>
            </a:br>
            <a:endParaRPr lang="en-US" sz="1800" b="0" dirty="0">
              <a:solidFill>
                <a:srgbClr val="002060"/>
              </a:solidFill>
            </a:endParaRPr>
          </a:p>
        </p:txBody>
      </p:sp>
    </p:spTree>
    <p:extLst>
      <p:ext uri="{BB962C8B-B14F-4D97-AF65-F5344CB8AC3E}">
        <p14:creationId xmlns:p14="http://schemas.microsoft.com/office/powerpoint/2010/main" val="3319121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D49C891-8669-F2E6-F020-5A82C234F66F}"/>
              </a:ext>
            </a:extLst>
          </p:cNvPr>
          <p:cNvSpPr txBox="1"/>
          <p:nvPr/>
        </p:nvSpPr>
        <p:spPr>
          <a:xfrm>
            <a:off x="1005477" y="790579"/>
            <a:ext cx="3297503" cy="577081"/>
          </a:xfrm>
          <a:prstGeom prst="rect">
            <a:avLst/>
          </a:prstGeom>
          <a:noFill/>
        </p:spPr>
        <p:txBody>
          <a:bodyPr wrap="square" lIns="91440" tIns="45720" rIns="91440" bIns="45720" rtlCol="0" anchor="t">
            <a:spAutoFit/>
          </a:bodyPr>
          <a:lstStyle/>
          <a:p>
            <a:pPr defTabSz="685800"/>
            <a:r>
              <a:rPr lang="en-US" sz="1350" dirty="0">
                <a:solidFill>
                  <a:prstClr val="black"/>
                </a:solidFill>
                <a:latin typeface="+mj-lt"/>
              </a:rPr>
              <a:t>Air Force Small Arms Team</a:t>
            </a:r>
          </a:p>
          <a:p>
            <a:endParaRPr lang="en-US" dirty="0">
              <a:latin typeface="Arial"/>
              <a:cs typeface="Arial"/>
            </a:endParaRPr>
          </a:p>
        </p:txBody>
      </p:sp>
      <p:sp>
        <p:nvSpPr>
          <p:cNvPr id="4" name="TextBox 3">
            <a:extLst>
              <a:ext uri="{FF2B5EF4-FFF2-40B4-BE49-F238E27FC236}">
                <a16:creationId xmlns:a16="http://schemas.microsoft.com/office/drawing/2014/main" id="{8BB42970-87A4-3177-9CE5-A04BCCD1F8A2}"/>
              </a:ext>
            </a:extLst>
          </p:cNvPr>
          <p:cNvSpPr txBox="1"/>
          <p:nvPr/>
        </p:nvSpPr>
        <p:spPr>
          <a:xfrm>
            <a:off x="4722147" y="1415031"/>
            <a:ext cx="3899395" cy="2192908"/>
          </a:xfrm>
          <a:prstGeom prst="rect">
            <a:avLst/>
          </a:prstGeom>
          <a:noFill/>
        </p:spPr>
        <p:txBody>
          <a:bodyPr wrap="square" lIns="91440" tIns="45720" rIns="91440" bIns="45720" rtlCol="0" anchor="t">
            <a:spAutoFit/>
          </a:bodyPr>
          <a:lstStyle/>
          <a:p>
            <a:pPr marL="1714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0" cap="none" spc="0" normalizeH="0" baseline="0" noProof="0" dirty="0">
              <a:ln>
                <a:noFill/>
              </a:ln>
              <a:solidFill>
                <a:prstClr val="black"/>
              </a:solidFill>
              <a:effectLst/>
              <a:uLnTx/>
              <a:uFillTx/>
              <a:cs typeface="Calibri" panose="020F0502020204030204"/>
            </a:endParaRPr>
          </a:p>
          <a:p>
            <a:pPr marL="171450" indent="-171450">
              <a:buFont typeface="Arial" panose="020B0604020202020204" pitchFamily="34" charset="0"/>
              <a:buChar char="•"/>
            </a:pPr>
            <a:r>
              <a:rPr lang="en-US" sz="1050" dirty="0"/>
              <a:t>AF Small Arms Program Office (SAPO) to be designated AF SA/LW Serial Number Registry Manager</a:t>
            </a:r>
          </a:p>
          <a:p>
            <a:endParaRPr lang="en-US" sz="1050" dirty="0"/>
          </a:p>
          <a:p>
            <a:pPr marL="171450" indent="-171450">
              <a:buFont typeface="Arial" panose="020B0604020202020204" pitchFamily="34" charset="0"/>
              <a:buChar char="•"/>
            </a:pPr>
            <a:r>
              <a:rPr lang="en-US" sz="1050" dirty="0">
                <a:solidFill>
                  <a:srgbClr val="0000FF"/>
                </a:solidFill>
              </a:rPr>
              <a:t>DPAS Integrated Materiel Management (IMM) enables visibility/movement reporting at storage/repair sites IOC for IMM Module spiral Feb 2025.</a:t>
            </a:r>
          </a:p>
          <a:p>
            <a:pPr marL="742950" lvl="1" indent="-285750">
              <a:buFont typeface="Arial" panose="020B0604020202020204" pitchFamily="34" charset="0"/>
              <a:buChar char="•"/>
            </a:pPr>
            <a:r>
              <a:rPr lang="en-US" sz="1050" dirty="0">
                <a:solidFill>
                  <a:srgbClr val="0000FF"/>
                </a:solidFill>
              </a:rPr>
              <a:t>Transfer from D035A, training, interfaces, etc.</a:t>
            </a:r>
          </a:p>
          <a:p>
            <a:pPr lvl="2"/>
            <a:endParaRPr lang="en-US" sz="1050" dirty="0">
              <a:solidFill>
                <a:srgbClr val="0000FF"/>
              </a:solidFill>
            </a:endParaRPr>
          </a:p>
          <a:p>
            <a:pPr marL="171450" indent="-171450">
              <a:buFont typeface="Arial" panose="020B0604020202020204" pitchFamily="34" charset="0"/>
              <a:buChar char="•"/>
            </a:pPr>
            <a:r>
              <a:rPr lang="en-US" sz="1050" dirty="0">
                <a:solidFill>
                  <a:srgbClr val="0000FF"/>
                </a:solidFill>
              </a:rPr>
              <a:t>IMM provides visibility of AF owned SA/LW in DLA storage  DSS/WMS (e.g., Anniston Army Depot)</a:t>
            </a:r>
          </a:p>
          <a:p>
            <a:pPr marL="254635" marR="0" lvl="1" indent="-254635" defTabSz="914400" eaLnBrk="1" fontAlgn="auto" latinLnBrk="0" hangingPunct="1">
              <a:lnSpc>
                <a:spcPct val="100000"/>
              </a:lnSpc>
              <a:spcBef>
                <a:spcPts val="0"/>
              </a:spcBef>
              <a:spcAft>
                <a:spcPts val="0"/>
              </a:spcAft>
              <a:buClrTx/>
              <a:buSzTx/>
              <a:buFont typeface="+mj-lt"/>
              <a:buAutoNum type="arabicPeriod"/>
              <a:tabLst/>
              <a:defRPr/>
            </a:pPr>
            <a:endParaRPr kumimoji="0" lang="en-US" sz="1050" b="0" i="0" u="none" strike="noStrike" kern="0" cap="none" spc="0" normalizeH="0" baseline="0" noProof="0" dirty="0">
              <a:ln>
                <a:noFill/>
              </a:ln>
              <a:solidFill>
                <a:srgbClr val="00B050"/>
              </a:solidFill>
              <a:effectLst/>
              <a:uLnTx/>
              <a:uFillTx/>
              <a:cs typeface="Calibri" panose="020F0502020204030204"/>
            </a:endParaRPr>
          </a:p>
          <a:p>
            <a:pPr marL="0" marR="0" lvl="1"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ndParaRPr>
          </a:p>
        </p:txBody>
      </p:sp>
      <p:sp>
        <p:nvSpPr>
          <p:cNvPr id="3" name="TextBox 2">
            <a:extLst>
              <a:ext uri="{FF2B5EF4-FFF2-40B4-BE49-F238E27FC236}">
                <a16:creationId xmlns:a16="http://schemas.microsoft.com/office/drawing/2014/main" id="{F4150FAE-C986-0AE7-9A84-C82AFDC2D054}"/>
              </a:ext>
            </a:extLst>
          </p:cNvPr>
          <p:cNvSpPr txBox="1"/>
          <p:nvPr/>
        </p:nvSpPr>
        <p:spPr>
          <a:xfrm>
            <a:off x="5941233" y="779037"/>
            <a:ext cx="2047462" cy="300082"/>
          </a:xfrm>
          <a:prstGeom prst="rect">
            <a:avLst/>
          </a:prstGeom>
          <a:noFill/>
        </p:spPr>
        <p:txBody>
          <a:bodyPr wrap="square" rtlCol="0">
            <a:spAutoFit/>
          </a:bodyPr>
          <a:lstStyle/>
          <a:p>
            <a:r>
              <a:rPr lang="en-US" sz="1350" dirty="0"/>
              <a:t>9 September 2024</a:t>
            </a:r>
          </a:p>
        </p:txBody>
      </p:sp>
      <p:sp>
        <p:nvSpPr>
          <p:cNvPr id="6" name="TextBox 5">
            <a:extLst>
              <a:ext uri="{FF2B5EF4-FFF2-40B4-BE49-F238E27FC236}">
                <a16:creationId xmlns:a16="http://schemas.microsoft.com/office/drawing/2014/main" id="{B91895C6-CC77-4ECA-9D9C-783C6E0C6B03}"/>
              </a:ext>
            </a:extLst>
          </p:cNvPr>
          <p:cNvSpPr txBox="1"/>
          <p:nvPr/>
        </p:nvSpPr>
        <p:spPr>
          <a:xfrm>
            <a:off x="147783" y="1554403"/>
            <a:ext cx="4075874" cy="1546577"/>
          </a:xfrm>
          <a:prstGeom prst="rect">
            <a:avLst/>
          </a:prstGeom>
          <a:noFill/>
        </p:spPr>
        <p:txBody>
          <a:bodyPr wrap="square">
            <a:spAutoFit/>
          </a:bodyPr>
          <a:lstStyle/>
          <a:p>
            <a:r>
              <a:rPr lang="en-US" sz="1050" dirty="0"/>
              <a:t>AF Small Arms Accountability &amp; Visibility</a:t>
            </a:r>
          </a:p>
          <a:p>
            <a:pPr marL="171450" indent="-171450">
              <a:buFont typeface="Arial" panose="020B0604020202020204" pitchFamily="34" charset="0"/>
              <a:buChar char="•"/>
            </a:pPr>
            <a:r>
              <a:rPr lang="en-US" sz="1050" dirty="0"/>
              <a:t>DPAS currently retail APSR and Serial # Registry.</a:t>
            </a:r>
          </a:p>
          <a:p>
            <a:pPr marL="628650" lvl="1" indent="-171450">
              <a:buFont typeface="Arial" panose="020B0604020202020204" pitchFamily="34" charset="0"/>
              <a:buChar char="•"/>
            </a:pPr>
            <a:r>
              <a:rPr lang="en-US" sz="1050" dirty="0"/>
              <a:t>SA/LWs are accounted for by serial number</a:t>
            </a:r>
          </a:p>
          <a:p>
            <a:pPr lvl="1"/>
            <a:r>
              <a:rPr lang="en-US" sz="1050" dirty="0"/>
              <a:t>.</a:t>
            </a:r>
          </a:p>
          <a:p>
            <a:r>
              <a:rPr lang="en-US" sz="1050" dirty="0"/>
              <a:t>DPAS being developed for wholesale APSR, to provide:</a:t>
            </a:r>
          </a:p>
          <a:p>
            <a:pPr marL="628650" lvl="1" indent="-171450">
              <a:buFont typeface="Arial" panose="020B0604020202020204" pitchFamily="34" charset="0"/>
              <a:buChar char="•"/>
            </a:pPr>
            <a:r>
              <a:rPr lang="en-US" sz="1050" dirty="0"/>
              <a:t>Full visibility/tracking of weapons by organization or AF member and movement/deployment of weapons; will enable visibility of weapons stored at Anniston ARMY Depot.</a:t>
            </a:r>
          </a:p>
        </p:txBody>
      </p:sp>
      <p:sp>
        <p:nvSpPr>
          <p:cNvPr id="7" name="TextBox 6">
            <a:extLst>
              <a:ext uri="{FF2B5EF4-FFF2-40B4-BE49-F238E27FC236}">
                <a16:creationId xmlns:a16="http://schemas.microsoft.com/office/drawing/2014/main" id="{E17F3477-8903-BEBD-F437-ED5A651E5231}"/>
              </a:ext>
            </a:extLst>
          </p:cNvPr>
          <p:cNvSpPr txBox="1"/>
          <p:nvPr/>
        </p:nvSpPr>
        <p:spPr>
          <a:xfrm>
            <a:off x="0" y="4261876"/>
            <a:ext cx="3791351" cy="1277273"/>
          </a:xfrm>
          <a:prstGeom prst="rect">
            <a:avLst/>
          </a:prstGeom>
          <a:noFill/>
        </p:spPr>
        <p:txBody>
          <a:bodyPr wrap="square" rtlCol="0">
            <a:spAutoFit/>
          </a:bodyPr>
          <a:lstStyle/>
          <a:p>
            <a:r>
              <a:rPr lang="en-US" sz="1100" dirty="0">
                <a:solidFill>
                  <a:srgbClr val="0000FF"/>
                </a:solidFill>
              </a:rPr>
              <a:t>   DPAS wholesale capability is new enhancement.</a:t>
            </a:r>
          </a:p>
          <a:p>
            <a:endParaRPr lang="en-US" sz="1100" dirty="0">
              <a:solidFill>
                <a:srgbClr val="0000FF"/>
              </a:solidFill>
            </a:endParaRPr>
          </a:p>
          <a:p>
            <a:pPr marL="742950" lvl="1" indent="-285750">
              <a:buFont typeface="Arial" panose="020B0604020202020204" pitchFamily="34" charset="0"/>
              <a:buChar char="•"/>
            </a:pPr>
            <a:r>
              <a:rPr lang="en-US" sz="1100" dirty="0">
                <a:solidFill>
                  <a:srgbClr val="0000FF"/>
                </a:solidFill>
              </a:rPr>
              <a:t>Establish electronic/transactional reporting via DLMS process (retail, storage, depot mx, etc.).</a:t>
            </a:r>
          </a:p>
          <a:p>
            <a:pPr marL="742950" lvl="1" indent="-285750">
              <a:buFont typeface="Arial" panose="020B0604020202020204" pitchFamily="34" charset="0"/>
              <a:buChar char="•"/>
            </a:pPr>
            <a:r>
              <a:rPr lang="en-US" sz="1100" dirty="0">
                <a:solidFill>
                  <a:srgbClr val="0000FF"/>
                </a:solidFill>
              </a:rPr>
              <a:t>Enable inter-Service and DAF organic reporting.</a:t>
            </a:r>
          </a:p>
        </p:txBody>
      </p:sp>
      <p:sp>
        <p:nvSpPr>
          <p:cNvPr id="8" name="TextBox 7">
            <a:extLst>
              <a:ext uri="{FF2B5EF4-FFF2-40B4-BE49-F238E27FC236}">
                <a16:creationId xmlns:a16="http://schemas.microsoft.com/office/drawing/2014/main" id="{B4599D66-088B-C101-BFAB-7AA0C78C9DAC}"/>
              </a:ext>
            </a:extLst>
          </p:cNvPr>
          <p:cNvSpPr txBox="1"/>
          <p:nvPr/>
        </p:nvSpPr>
        <p:spPr>
          <a:xfrm>
            <a:off x="4722147" y="4346515"/>
            <a:ext cx="3986424" cy="1107996"/>
          </a:xfrm>
          <a:prstGeom prst="rect">
            <a:avLst/>
          </a:prstGeom>
          <a:noFill/>
        </p:spPr>
        <p:txBody>
          <a:bodyPr wrap="square" rtlCol="0">
            <a:spAutoFit/>
          </a:bodyPr>
          <a:lstStyle/>
          <a:p>
            <a:pPr marL="285750" indent="-285750">
              <a:buFont typeface="Arial" panose="020B0604020202020204" pitchFamily="34" charset="0"/>
              <a:buChar char="•"/>
            </a:pPr>
            <a:r>
              <a:rPr lang="en-US" sz="1100" dirty="0">
                <a:solidFill>
                  <a:srgbClr val="0000FF"/>
                </a:solidFill>
              </a:rPr>
              <a:t>IT sunsetting of AFEMS without equipment replacement resulted in reporting difficulties</a:t>
            </a:r>
          </a:p>
          <a:p>
            <a:endParaRPr lang="en-US" sz="1100" dirty="0">
              <a:solidFill>
                <a:srgbClr val="0000FF"/>
              </a:solidFill>
            </a:endParaRPr>
          </a:p>
          <a:p>
            <a:pPr marL="285750" indent="-285750">
              <a:buFont typeface="Arial" panose="020B0604020202020204" pitchFamily="34" charset="0"/>
              <a:buChar char="•"/>
            </a:pPr>
            <a:r>
              <a:rPr lang="en-US" sz="1100" dirty="0">
                <a:solidFill>
                  <a:srgbClr val="0000FF"/>
                </a:solidFill>
              </a:rPr>
              <a:t>AF lacked proper visibility/transactional reporting of Enterprise SA/LW (Wholesale) stored at Anniston ARMY Depot</a:t>
            </a:r>
          </a:p>
        </p:txBody>
      </p:sp>
    </p:spTree>
    <p:extLst>
      <p:ext uri="{BB962C8B-B14F-4D97-AF65-F5344CB8AC3E}">
        <p14:creationId xmlns:p14="http://schemas.microsoft.com/office/powerpoint/2010/main" val="1890587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F7EAA-E1BE-A09F-CBA4-7C601BF95E68}"/>
              </a:ext>
            </a:extLst>
          </p:cNvPr>
          <p:cNvSpPr>
            <a:spLocks noGrp="1"/>
          </p:cNvSpPr>
          <p:nvPr>
            <p:ph type="title"/>
          </p:nvPr>
        </p:nvSpPr>
        <p:spPr/>
        <p:txBody>
          <a:bodyPr/>
          <a:lstStyle/>
          <a:p>
            <a:r>
              <a:rPr lang="en-US" dirty="0">
                <a:solidFill>
                  <a:schemeClr val="tx1"/>
                </a:solidFill>
              </a:rPr>
              <a:t>Systems of Implementation Chart</a:t>
            </a:r>
          </a:p>
        </p:txBody>
      </p:sp>
      <p:sp>
        <p:nvSpPr>
          <p:cNvPr id="4" name="Slide Number Placeholder 3">
            <a:extLst>
              <a:ext uri="{FF2B5EF4-FFF2-40B4-BE49-F238E27FC236}">
                <a16:creationId xmlns:a16="http://schemas.microsoft.com/office/drawing/2014/main" id="{2A921DD6-203C-CD52-0E0F-DB341F3BEC25}"/>
              </a:ext>
            </a:extLst>
          </p:cNvPr>
          <p:cNvSpPr>
            <a:spLocks noGrp="1"/>
          </p:cNvSpPr>
          <p:nvPr>
            <p:ph type="sldNum" sz="quarter" idx="12"/>
          </p:nvPr>
        </p:nvSpPr>
        <p:spPr/>
        <p:txBody>
          <a:bodyPr/>
          <a:lstStyle/>
          <a:p>
            <a:fld id="{0F70353F-5ECB-4B50-B3EA-C871EA4E3F32}" type="slidenum">
              <a:rPr lang="en-US" smtClean="0"/>
              <a:t>16</a:t>
            </a:fld>
            <a:endParaRPr lang="en-US"/>
          </a:p>
        </p:txBody>
      </p:sp>
      <p:graphicFrame>
        <p:nvGraphicFramePr>
          <p:cNvPr id="9" name="Content Placeholder 8">
            <a:extLst>
              <a:ext uri="{FF2B5EF4-FFF2-40B4-BE49-F238E27FC236}">
                <a16:creationId xmlns:a16="http://schemas.microsoft.com/office/drawing/2014/main" id="{4381795D-FA8C-33D1-5407-4AE526663369}"/>
              </a:ext>
            </a:extLst>
          </p:cNvPr>
          <p:cNvGraphicFramePr>
            <a:graphicFrameLocks noGrp="1"/>
          </p:cNvGraphicFramePr>
          <p:nvPr>
            <p:ph idx="1"/>
            <p:extLst>
              <p:ext uri="{D42A27DB-BD31-4B8C-83A1-F6EECF244321}">
                <p14:modId xmlns:p14="http://schemas.microsoft.com/office/powerpoint/2010/main" val="844907987"/>
              </p:ext>
            </p:extLst>
          </p:nvPr>
        </p:nvGraphicFramePr>
        <p:xfrm>
          <a:off x="1" y="1047751"/>
          <a:ext cx="9144000" cy="5507609"/>
        </p:xfrm>
        <a:graphic>
          <a:graphicData uri="http://schemas.openxmlformats.org/drawingml/2006/table">
            <a:tbl>
              <a:tblPr firstRow="1" bandRow="1">
                <a:tableStyleId>{5C22544A-7EE6-4342-B048-85BDC9FD1C3A}</a:tableStyleId>
              </a:tblPr>
              <a:tblGrid>
                <a:gridCol w="2761132">
                  <a:extLst>
                    <a:ext uri="{9D8B030D-6E8A-4147-A177-3AD203B41FA5}">
                      <a16:colId xmlns:a16="http://schemas.microsoft.com/office/drawing/2014/main" val="1744838369"/>
                    </a:ext>
                  </a:extLst>
                </a:gridCol>
                <a:gridCol w="1117429">
                  <a:extLst>
                    <a:ext uri="{9D8B030D-6E8A-4147-A177-3AD203B41FA5}">
                      <a16:colId xmlns:a16="http://schemas.microsoft.com/office/drawing/2014/main" val="2259065112"/>
                    </a:ext>
                  </a:extLst>
                </a:gridCol>
                <a:gridCol w="966035">
                  <a:extLst>
                    <a:ext uri="{9D8B030D-6E8A-4147-A177-3AD203B41FA5}">
                      <a16:colId xmlns:a16="http://schemas.microsoft.com/office/drawing/2014/main" val="2129866351"/>
                    </a:ext>
                  </a:extLst>
                </a:gridCol>
                <a:gridCol w="999612">
                  <a:extLst>
                    <a:ext uri="{9D8B030D-6E8A-4147-A177-3AD203B41FA5}">
                      <a16:colId xmlns:a16="http://schemas.microsoft.com/office/drawing/2014/main" val="2016919141"/>
                    </a:ext>
                  </a:extLst>
                </a:gridCol>
                <a:gridCol w="884582">
                  <a:extLst>
                    <a:ext uri="{9D8B030D-6E8A-4147-A177-3AD203B41FA5}">
                      <a16:colId xmlns:a16="http://schemas.microsoft.com/office/drawing/2014/main" val="3146686312"/>
                    </a:ext>
                  </a:extLst>
                </a:gridCol>
                <a:gridCol w="1113183">
                  <a:extLst>
                    <a:ext uri="{9D8B030D-6E8A-4147-A177-3AD203B41FA5}">
                      <a16:colId xmlns:a16="http://schemas.microsoft.com/office/drawing/2014/main" val="3979769405"/>
                    </a:ext>
                  </a:extLst>
                </a:gridCol>
                <a:gridCol w="1302027">
                  <a:extLst>
                    <a:ext uri="{9D8B030D-6E8A-4147-A177-3AD203B41FA5}">
                      <a16:colId xmlns:a16="http://schemas.microsoft.com/office/drawing/2014/main" val="1677447984"/>
                    </a:ext>
                  </a:extLst>
                </a:gridCol>
              </a:tblGrid>
              <a:tr h="1895729">
                <a:tc>
                  <a:txBody>
                    <a:bodyPr/>
                    <a:lstStyle/>
                    <a:p>
                      <a:pPr algn="ctr"/>
                      <a:endParaRPr lang="en-US" sz="950" b="0" u="sng" dirty="0">
                        <a:solidFill>
                          <a:schemeClr val="tx1"/>
                        </a:solidFill>
                      </a:endParaRPr>
                    </a:p>
                    <a:p>
                      <a:pPr algn="ctr"/>
                      <a:endParaRPr lang="en-US" sz="950" b="0" u="sng" dirty="0">
                        <a:solidFill>
                          <a:schemeClr val="tx1"/>
                        </a:solidFill>
                      </a:endParaRPr>
                    </a:p>
                    <a:p>
                      <a:pPr algn="ctr"/>
                      <a:endParaRPr lang="en-US" sz="950" b="0" u="sng" dirty="0">
                        <a:solidFill>
                          <a:schemeClr val="tx1"/>
                        </a:solidFill>
                      </a:endParaRPr>
                    </a:p>
                    <a:p>
                      <a:pPr algn="ctr"/>
                      <a:endParaRPr lang="en-US" sz="950" b="0" u="sng" dirty="0">
                        <a:solidFill>
                          <a:schemeClr val="tx1"/>
                        </a:solidFill>
                      </a:endParaRPr>
                    </a:p>
                    <a:p>
                      <a:pPr algn="ctr"/>
                      <a:endParaRPr lang="en-US" sz="950" b="0" u="sng" dirty="0">
                        <a:solidFill>
                          <a:schemeClr val="tx1"/>
                        </a:solidFill>
                      </a:endParaRPr>
                    </a:p>
                    <a:p>
                      <a:pPr algn="ctr"/>
                      <a:r>
                        <a:rPr lang="en-US" sz="950" b="0" u="sng" dirty="0">
                          <a:solidFill>
                            <a:schemeClr val="tx1"/>
                          </a:solidFill>
                        </a:rPr>
                        <a:t>System Name and Function</a:t>
                      </a:r>
                    </a:p>
                  </a:txBody>
                  <a:tcPr/>
                </a:tc>
                <a:tc>
                  <a:txBody>
                    <a:bodyPr/>
                    <a:lstStyle/>
                    <a:p>
                      <a:r>
                        <a:rPr lang="en-US" sz="950" b="1" dirty="0">
                          <a:solidFill>
                            <a:schemeClr val="tx1"/>
                          </a:solidFill>
                        </a:rPr>
                        <a:t>Ready to Test Date: No later than Dec 2024</a:t>
                      </a:r>
                    </a:p>
                    <a:p>
                      <a:endParaRPr lang="en-US" sz="950" b="1" dirty="0">
                        <a:solidFill>
                          <a:schemeClr val="tx1"/>
                        </a:solidFill>
                      </a:endParaRPr>
                    </a:p>
                    <a:p>
                      <a:r>
                        <a:rPr lang="en-US" sz="950" b="1" dirty="0">
                          <a:solidFill>
                            <a:schemeClr val="tx1"/>
                          </a:solidFill>
                        </a:rPr>
                        <a:t>Will your system be ready by Test Date (Y or N).  If Yes, List intended date. </a:t>
                      </a:r>
                      <a:r>
                        <a:rPr lang="en-US" sz="950" b="0" dirty="0">
                          <a:solidFill>
                            <a:schemeClr val="tx1"/>
                          </a:solidFill>
                        </a:rPr>
                        <a:t>If No, See Column I.</a:t>
                      </a:r>
                    </a:p>
                  </a:txBody>
                  <a:tcPr/>
                </a:tc>
                <a:tc>
                  <a:txBody>
                    <a:bodyPr/>
                    <a:lstStyle/>
                    <a:p>
                      <a:r>
                        <a:rPr lang="en-US" sz="950" b="1" dirty="0">
                          <a:solidFill>
                            <a:schemeClr val="tx1"/>
                          </a:solidFill>
                        </a:rPr>
                        <a:t>Go Live Date: TBD 2025</a:t>
                      </a:r>
                    </a:p>
                    <a:p>
                      <a:endParaRPr lang="en-US" sz="950" b="1" dirty="0">
                        <a:solidFill>
                          <a:schemeClr val="tx1"/>
                        </a:solidFill>
                      </a:endParaRPr>
                    </a:p>
                    <a:p>
                      <a:r>
                        <a:rPr lang="en-US" sz="950" b="1" dirty="0">
                          <a:solidFill>
                            <a:schemeClr val="tx1"/>
                          </a:solidFill>
                        </a:rPr>
                        <a:t>Will your system be ready by Go Live Date (Y or N).  </a:t>
                      </a:r>
                      <a:r>
                        <a:rPr lang="en-US" sz="950" b="0" dirty="0">
                          <a:solidFill>
                            <a:schemeClr val="tx1"/>
                          </a:solidFill>
                        </a:rPr>
                        <a:t>If Yes, List intended date.  If No, See Column J.</a:t>
                      </a:r>
                    </a:p>
                  </a:txBody>
                  <a:tcPr/>
                </a:tc>
                <a:tc>
                  <a:txBody>
                    <a:bodyPr/>
                    <a:lstStyle/>
                    <a:p>
                      <a:r>
                        <a:rPr lang="en-US" sz="950" b="0" dirty="0">
                          <a:solidFill>
                            <a:schemeClr val="tx1"/>
                          </a:solidFill>
                        </a:rPr>
                        <a:t>If System will not be ready by Test date, List Reasons/Challenges Here</a:t>
                      </a:r>
                    </a:p>
                  </a:txBody>
                  <a:tcPr/>
                </a:tc>
                <a:tc>
                  <a:txBody>
                    <a:bodyPr/>
                    <a:lstStyle/>
                    <a:p>
                      <a:r>
                        <a:rPr lang="en-US" sz="950" b="0" dirty="0">
                          <a:solidFill>
                            <a:schemeClr val="tx1"/>
                          </a:solidFill>
                        </a:rPr>
                        <a:t>If System will not be ready by Test date, List Reasons/Challenges Here</a:t>
                      </a:r>
                    </a:p>
                  </a:txBody>
                  <a:tcPr/>
                </a:tc>
                <a:tc>
                  <a:txBody>
                    <a:bodyPr/>
                    <a:lstStyle/>
                    <a:p>
                      <a:r>
                        <a:rPr lang="en-US" sz="950" b="0" dirty="0">
                          <a:solidFill>
                            <a:schemeClr val="tx1"/>
                          </a:solidFill>
                        </a:rPr>
                        <a:t>Has testing with your internal system been successful with LLASIE? </a:t>
                      </a:r>
                    </a:p>
                  </a:txBody>
                  <a:tcPr/>
                </a:tc>
                <a:tc>
                  <a:txBody>
                    <a:bodyPr/>
                    <a:lstStyle/>
                    <a:p>
                      <a:pPr algn="ctr"/>
                      <a:endParaRPr lang="en-US" sz="950" u="sng" dirty="0">
                        <a:solidFill>
                          <a:schemeClr val="tx1"/>
                        </a:solidFill>
                      </a:endParaRPr>
                    </a:p>
                    <a:p>
                      <a:pPr algn="ctr"/>
                      <a:endParaRPr lang="en-US" sz="950" u="sng" dirty="0">
                        <a:solidFill>
                          <a:schemeClr val="tx1"/>
                        </a:solidFill>
                      </a:endParaRPr>
                    </a:p>
                    <a:p>
                      <a:pPr algn="ctr"/>
                      <a:endParaRPr lang="en-US" sz="950" u="sng" dirty="0">
                        <a:solidFill>
                          <a:schemeClr val="tx1"/>
                        </a:solidFill>
                      </a:endParaRPr>
                    </a:p>
                    <a:p>
                      <a:pPr algn="ctr"/>
                      <a:endParaRPr lang="en-US" sz="950" u="sng" dirty="0">
                        <a:solidFill>
                          <a:schemeClr val="tx1"/>
                        </a:solidFill>
                      </a:endParaRPr>
                    </a:p>
                    <a:p>
                      <a:pPr algn="ctr"/>
                      <a:r>
                        <a:rPr lang="en-US" sz="950" u="sng" dirty="0">
                          <a:solidFill>
                            <a:schemeClr val="tx1"/>
                          </a:solidFill>
                        </a:rPr>
                        <a:t>POC</a:t>
                      </a:r>
                    </a:p>
                  </a:txBody>
                  <a:tcPr/>
                </a:tc>
                <a:extLst>
                  <a:ext uri="{0D108BD9-81ED-4DB2-BD59-A6C34878D82A}">
                    <a16:rowId xmlns:a16="http://schemas.microsoft.com/office/drawing/2014/main" val="395427914"/>
                  </a:ext>
                </a:extLst>
              </a:tr>
              <a:tr h="3548761">
                <a:tc>
                  <a:txBody>
                    <a:bodyPr/>
                    <a:lstStyle/>
                    <a:p>
                      <a:r>
                        <a:rPr lang="en-US" sz="1050" dirty="0"/>
                        <a:t>Air Force Global Enterprise Tracking (AFGET)- this system is used for IUID functions at the depot and may be involved for the identified assets involving depot maintenance, use, or tracking</a:t>
                      </a:r>
                    </a:p>
                    <a:p>
                      <a:endParaRPr lang="en-US" sz="1050" dirty="0"/>
                    </a:p>
                    <a:p>
                      <a:endParaRPr lang="en-US" sz="1050" dirty="0"/>
                    </a:p>
                    <a:p>
                      <a:endParaRPr lang="en-US" sz="1050" dirty="0"/>
                    </a:p>
                    <a:p>
                      <a:endParaRPr lang="en-US" sz="1050" dirty="0"/>
                    </a:p>
                    <a:p>
                      <a:endParaRPr lang="en-US" sz="1050" dirty="0"/>
                    </a:p>
                    <a:p>
                      <a:r>
                        <a:rPr lang="en-US" sz="1050" dirty="0"/>
                        <a:t>Defense Property Accountability Systems (DPAS)- This system contains ILS-S</a:t>
                      </a:r>
                    </a:p>
                    <a:p>
                      <a:endParaRPr lang="en-US" sz="1050" dirty="0"/>
                    </a:p>
                    <a:p>
                      <a:endParaRPr lang="en-US" sz="1050" dirty="0"/>
                    </a:p>
                    <a:p>
                      <a:endParaRPr lang="en-US" sz="1050" dirty="0"/>
                    </a:p>
                    <a:p>
                      <a:endParaRPr lang="en-US" sz="1050" dirty="0"/>
                    </a:p>
                    <a:p>
                      <a:endParaRPr lang="en-US" sz="1050" dirty="0"/>
                    </a:p>
                    <a:p>
                      <a:r>
                        <a:rPr lang="en-US" sz="1050" dirty="0"/>
                        <a:t>Integrated Materiel Management (IMM) Module- this module will get integrated into DPAS that will be used to gain visibility/movement of SA/LW</a:t>
                      </a:r>
                    </a:p>
                    <a:p>
                      <a:endParaRPr lang="en-US" sz="1050" dirty="0"/>
                    </a:p>
                  </a:txBody>
                  <a:tcPr/>
                </a:tc>
                <a:tc>
                  <a:txBody>
                    <a:bodyPr/>
                    <a:lstStyle/>
                    <a:p>
                      <a:pPr algn="ctr" fontAlgn="t"/>
                      <a:r>
                        <a:rPr lang="en-US" sz="900" b="0" i="0" u="none" strike="noStrike" dirty="0">
                          <a:solidFill>
                            <a:srgbClr val="000000"/>
                          </a:solidFill>
                          <a:effectLst/>
                          <a:latin typeface="Calibri" panose="020F0502020204030204" pitchFamily="34" charset="0"/>
                        </a:rPr>
                        <a:t>Y</a:t>
                      </a:r>
                    </a:p>
                  </a:txBody>
                  <a:tcPr marL="6350" marR="6350" marT="6350" marB="0"/>
                </a:tc>
                <a:tc>
                  <a:txBody>
                    <a:bodyPr/>
                    <a:lstStyle/>
                    <a:p>
                      <a:pPr algn="ctr" fontAlgn="t"/>
                      <a:r>
                        <a:rPr lang="en-US" sz="900" b="0" i="0" u="none" strike="noStrike" dirty="0">
                          <a:solidFill>
                            <a:srgbClr val="000000"/>
                          </a:solidFill>
                          <a:effectLst/>
                          <a:latin typeface="Calibri" panose="020F0502020204030204" pitchFamily="34" charset="0"/>
                        </a:rPr>
                        <a:t>Unknown </a:t>
                      </a:r>
                    </a:p>
                  </a:txBody>
                  <a:tcPr marL="6350" marR="6350" marT="6350" marB="0"/>
                </a:tc>
                <a:tc>
                  <a:txBody>
                    <a:bodyPr/>
                    <a:lstStyle/>
                    <a:p>
                      <a:r>
                        <a:rPr lang="en-US" sz="900" dirty="0"/>
                        <a:t>Ready for test date. The system capability works. Waiting on policy guidance </a:t>
                      </a:r>
                    </a:p>
                  </a:txBody>
                  <a:tcPr/>
                </a:tc>
                <a:tc>
                  <a:txBody>
                    <a:bodyPr/>
                    <a:lstStyle/>
                    <a:p>
                      <a:r>
                        <a:rPr lang="en-US" sz="900" dirty="0"/>
                        <a:t>No policy guidance/ process at A4RL. ECD TBD</a:t>
                      </a:r>
                    </a:p>
                  </a:txBody>
                  <a:tcPr/>
                </a:tc>
                <a:tc>
                  <a:txBody>
                    <a:bodyPr/>
                    <a:lstStyle/>
                    <a:p>
                      <a:r>
                        <a:rPr lang="en-US" sz="900" dirty="0"/>
                        <a:t>Researching to provide updates</a:t>
                      </a:r>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r>
                        <a:rPr lang="en-US" sz="900" dirty="0"/>
                        <a:t>Researching to provide updates</a:t>
                      </a:r>
                    </a:p>
                    <a:p>
                      <a:endParaRPr lang="en-US" sz="900" dirty="0"/>
                    </a:p>
                    <a:p>
                      <a:endParaRPr lang="en-US" sz="900" dirty="0"/>
                    </a:p>
                    <a:p>
                      <a:endParaRPr lang="en-US" sz="900" dirty="0"/>
                    </a:p>
                    <a:p>
                      <a:endParaRPr lang="en-US" sz="900" dirty="0"/>
                    </a:p>
                    <a:p>
                      <a:endParaRPr lang="en-US" sz="900" dirty="0"/>
                    </a:p>
                    <a:p>
                      <a:r>
                        <a:rPr lang="en-US" sz="900" dirty="0"/>
                        <a:t>Researching to provide updates</a:t>
                      </a:r>
                    </a:p>
                  </a:txBody>
                  <a:tcPr/>
                </a:tc>
                <a:tc>
                  <a:txBody>
                    <a:bodyPr/>
                    <a:lstStyle/>
                    <a:p>
                      <a:pPr algn="ctr" fontAlgn="ctr"/>
                      <a:r>
                        <a:rPr lang="en-US" sz="900" dirty="0">
                          <a:effectLst/>
                          <a:latin typeface="Calibri" panose="020F0502020204030204" pitchFamily="34" charset="0"/>
                          <a:ea typeface="Aptos" panose="020B0004020202020204" pitchFamily="34" charset="0"/>
                        </a:rPr>
                        <a:t>Greg McCoy </a:t>
                      </a:r>
                    </a:p>
                    <a:p>
                      <a:pPr algn="ctr" fontAlgn="ctr"/>
                      <a:r>
                        <a:rPr lang="en-US" sz="900" b="0" i="0" u="none" strike="noStrike" dirty="0">
                          <a:solidFill>
                            <a:srgbClr val="000000"/>
                          </a:solidFill>
                          <a:effectLst/>
                          <a:latin typeface="Calibri" panose="020F0502020204030204" pitchFamily="34" charset="0"/>
                          <a:hlinkClick r:id="rId2"/>
                        </a:rPr>
                        <a:t>gregory.mccoy.6@us.af.mil</a:t>
                      </a:r>
                      <a:endParaRPr lang="en-US" sz="900" b="0" i="0" u="none" strike="noStrike" dirty="0">
                        <a:solidFill>
                          <a:srgbClr val="000000"/>
                        </a:solidFill>
                        <a:effectLst/>
                        <a:latin typeface="Calibri" panose="020F0502020204030204" pitchFamily="34" charset="0"/>
                      </a:endParaRPr>
                    </a:p>
                    <a:p>
                      <a:pPr algn="ctr" fontAlgn="ctr"/>
                      <a:endParaRPr lang="en-US" sz="900" b="0" i="0" u="none" strike="noStrike" dirty="0">
                        <a:solidFill>
                          <a:srgbClr val="000000"/>
                        </a:solidFill>
                        <a:effectLst/>
                        <a:latin typeface="Calibri" panose="020F0502020204030204" pitchFamily="34" charset="0"/>
                      </a:endParaRPr>
                    </a:p>
                    <a:p>
                      <a:pPr algn="ctr" fontAlgn="ctr"/>
                      <a:endParaRPr lang="en-US" sz="900" b="0" i="0" u="none" strike="noStrike" dirty="0">
                        <a:solidFill>
                          <a:srgbClr val="000000"/>
                        </a:solidFill>
                        <a:effectLst/>
                        <a:latin typeface="Calibri" panose="020F0502020204030204" pitchFamily="34" charset="0"/>
                      </a:endParaRPr>
                    </a:p>
                    <a:p>
                      <a:pPr algn="ctr" fontAlgn="ctr"/>
                      <a:endParaRPr lang="en-US" sz="900" b="0" i="0" u="none" strike="noStrike" dirty="0">
                        <a:solidFill>
                          <a:srgbClr val="000000"/>
                        </a:solidFill>
                        <a:effectLst/>
                        <a:latin typeface="Calibri" panose="020F0502020204030204" pitchFamily="34" charset="0"/>
                      </a:endParaRPr>
                    </a:p>
                    <a:p>
                      <a:pPr algn="ctr" fontAlgn="ctr"/>
                      <a:endParaRPr lang="en-US" sz="900" b="0" i="0" u="none" strike="noStrike" dirty="0">
                        <a:solidFill>
                          <a:srgbClr val="000000"/>
                        </a:solidFill>
                        <a:effectLst/>
                        <a:latin typeface="Calibri" panose="020F0502020204030204" pitchFamily="34" charset="0"/>
                      </a:endParaRPr>
                    </a:p>
                    <a:p>
                      <a:pPr algn="ctr" fontAlgn="ctr"/>
                      <a:endParaRPr lang="en-US"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335604788"/>
                  </a:ext>
                </a:extLst>
              </a:tr>
            </a:tbl>
          </a:graphicData>
        </a:graphic>
      </p:graphicFrame>
      <p:sp>
        <p:nvSpPr>
          <p:cNvPr id="5" name="TextBox 4">
            <a:extLst>
              <a:ext uri="{FF2B5EF4-FFF2-40B4-BE49-F238E27FC236}">
                <a16:creationId xmlns:a16="http://schemas.microsoft.com/office/drawing/2014/main" id="{32CBE7C1-8F2E-3B4B-FB24-21244B26D7B3}"/>
              </a:ext>
            </a:extLst>
          </p:cNvPr>
          <p:cNvSpPr txBox="1"/>
          <p:nvPr/>
        </p:nvSpPr>
        <p:spPr>
          <a:xfrm>
            <a:off x="2750820" y="4750357"/>
            <a:ext cx="1341120" cy="215444"/>
          </a:xfrm>
          <a:prstGeom prst="rect">
            <a:avLst/>
          </a:prstGeom>
          <a:noFill/>
        </p:spPr>
        <p:txBody>
          <a:bodyPr wrap="square" rtlCol="0">
            <a:spAutoFit/>
          </a:bodyPr>
          <a:lstStyle/>
          <a:p>
            <a:r>
              <a:rPr lang="en-US" sz="800" dirty="0"/>
              <a:t>Yes, ECD 1 Oct 2024</a:t>
            </a:r>
          </a:p>
        </p:txBody>
      </p:sp>
      <p:sp>
        <p:nvSpPr>
          <p:cNvPr id="6" name="TextBox 5">
            <a:extLst>
              <a:ext uri="{FF2B5EF4-FFF2-40B4-BE49-F238E27FC236}">
                <a16:creationId xmlns:a16="http://schemas.microsoft.com/office/drawing/2014/main" id="{BC14E278-2B78-BB03-847D-5956A15E8019}"/>
              </a:ext>
            </a:extLst>
          </p:cNvPr>
          <p:cNvSpPr txBox="1"/>
          <p:nvPr/>
        </p:nvSpPr>
        <p:spPr>
          <a:xfrm>
            <a:off x="3850822" y="4750357"/>
            <a:ext cx="1066799" cy="215444"/>
          </a:xfrm>
          <a:prstGeom prst="rect">
            <a:avLst/>
          </a:prstGeom>
          <a:noFill/>
        </p:spPr>
        <p:txBody>
          <a:bodyPr wrap="square" rtlCol="0">
            <a:spAutoFit/>
          </a:bodyPr>
          <a:lstStyle/>
          <a:p>
            <a:r>
              <a:rPr lang="en-US" sz="800" dirty="0"/>
              <a:t>Yes,  1 Oct 2024</a:t>
            </a:r>
          </a:p>
        </p:txBody>
      </p:sp>
      <p:sp>
        <p:nvSpPr>
          <p:cNvPr id="7" name="TextBox 6">
            <a:extLst>
              <a:ext uri="{FF2B5EF4-FFF2-40B4-BE49-F238E27FC236}">
                <a16:creationId xmlns:a16="http://schemas.microsoft.com/office/drawing/2014/main" id="{A19B2AE5-F62A-8BB3-B044-3D41F66221BF}"/>
              </a:ext>
            </a:extLst>
          </p:cNvPr>
          <p:cNvSpPr txBox="1"/>
          <p:nvPr/>
        </p:nvSpPr>
        <p:spPr>
          <a:xfrm>
            <a:off x="4807171" y="4682183"/>
            <a:ext cx="1129393" cy="646331"/>
          </a:xfrm>
          <a:prstGeom prst="rect">
            <a:avLst/>
          </a:prstGeom>
          <a:noFill/>
        </p:spPr>
        <p:txBody>
          <a:bodyPr wrap="square" rtlCol="0">
            <a:spAutoFit/>
          </a:bodyPr>
          <a:lstStyle/>
          <a:p>
            <a:r>
              <a:rPr lang="en-US" sz="900" dirty="0"/>
              <a:t>Waiting on inventory form Do35 to upload in DPAS</a:t>
            </a:r>
          </a:p>
        </p:txBody>
      </p:sp>
      <p:sp>
        <p:nvSpPr>
          <p:cNvPr id="8" name="TextBox 7">
            <a:extLst>
              <a:ext uri="{FF2B5EF4-FFF2-40B4-BE49-F238E27FC236}">
                <a16:creationId xmlns:a16="http://schemas.microsoft.com/office/drawing/2014/main" id="{4B7F80D0-0A67-D51D-B0FB-56A668D5972C}"/>
              </a:ext>
            </a:extLst>
          </p:cNvPr>
          <p:cNvSpPr txBox="1"/>
          <p:nvPr/>
        </p:nvSpPr>
        <p:spPr>
          <a:xfrm flipH="1">
            <a:off x="5838549" y="4696677"/>
            <a:ext cx="1004210" cy="646331"/>
          </a:xfrm>
          <a:prstGeom prst="rect">
            <a:avLst/>
          </a:prstGeom>
          <a:noFill/>
        </p:spPr>
        <p:txBody>
          <a:bodyPr wrap="square" rtlCol="0">
            <a:spAutoFit/>
          </a:bodyPr>
          <a:lstStyle/>
          <a:p>
            <a:r>
              <a:rPr lang="en-US" sz="900" dirty="0"/>
              <a:t>6 months start date after test findings are completed </a:t>
            </a:r>
          </a:p>
        </p:txBody>
      </p:sp>
      <p:sp>
        <p:nvSpPr>
          <p:cNvPr id="10" name="TextBox 9">
            <a:extLst>
              <a:ext uri="{FF2B5EF4-FFF2-40B4-BE49-F238E27FC236}">
                <a16:creationId xmlns:a16="http://schemas.microsoft.com/office/drawing/2014/main" id="{C5345610-973B-478A-558A-8F55719544E1}"/>
              </a:ext>
            </a:extLst>
          </p:cNvPr>
          <p:cNvSpPr txBox="1"/>
          <p:nvPr/>
        </p:nvSpPr>
        <p:spPr>
          <a:xfrm>
            <a:off x="2688770" y="5765647"/>
            <a:ext cx="1403170" cy="215444"/>
          </a:xfrm>
          <a:prstGeom prst="rect">
            <a:avLst/>
          </a:prstGeom>
          <a:noFill/>
        </p:spPr>
        <p:txBody>
          <a:bodyPr wrap="square" rtlCol="0">
            <a:spAutoFit/>
          </a:bodyPr>
          <a:lstStyle/>
          <a:p>
            <a:r>
              <a:rPr lang="en-US" sz="800" dirty="0"/>
              <a:t>Yes, ECD 1 Oct 2024</a:t>
            </a:r>
          </a:p>
        </p:txBody>
      </p:sp>
      <p:sp>
        <p:nvSpPr>
          <p:cNvPr id="11" name="TextBox 10">
            <a:extLst>
              <a:ext uri="{FF2B5EF4-FFF2-40B4-BE49-F238E27FC236}">
                <a16:creationId xmlns:a16="http://schemas.microsoft.com/office/drawing/2014/main" id="{3EE94B39-05C2-1E75-2452-2AF317169CBD}"/>
              </a:ext>
            </a:extLst>
          </p:cNvPr>
          <p:cNvSpPr txBox="1"/>
          <p:nvPr/>
        </p:nvSpPr>
        <p:spPr>
          <a:xfrm>
            <a:off x="3919401" y="5800473"/>
            <a:ext cx="998220" cy="246221"/>
          </a:xfrm>
          <a:prstGeom prst="rect">
            <a:avLst/>
          </a:prstGeom>
          <a:noFill/>
        </p:spPr>
        <p:txBody>
          <a:bodyPr wrap="square" rtlCol="0">
            <a:spAutoFit/>
          </a:bodyPr>
          <a:lstStyle/>
          <a:p>
            <a:r>
              <a:rPr lang="en-US" sz="1000" dirty="0"/>
              <a:t>1 Feb 2025</a:t>
            </a:r>
          </a:p>
        </p:txBody>
      </p:sp>
      <p:sp>
        <p:nvSpPr>
          <p:cNvPr id="12" name="TextBox 11">
            <a:extLst>
              <a:ext uri="{FF2B5EF4-FFF2-40B4-BE49-F238E27FC236}">
                <a16:creationId xmlns:a16="http://schemas.microsoft.com/office/drawing/2014/main" id="{5047B47C-AA03-BF60-B6D5-5F2BD6D19750}"/>
              </a:ext>
            </a:extLst>
          </p:cNvPr>
          <p:cNvSpPr txBox="1"/>
          <p:nvPr/>
        </p:nvSpPr>
        <p:spPr>
          <a:xfrm>
            <a:off x="4784007" y="5630519"/>
            <a:ext cx="1110342" cy="646331"/>
          </a:xfrm>
          <a:prstGeom prst="rect">
            <a:avLst/>
          </a:prstGeom>
          <a:noFill/>
        </p:spPr>
        <p:txBody>
          <a:bodyPr wrap="square" rtlCol="0">
            <a:spAutoFit/>
          </a:bodyPr>
          <a:lstStyle/>
          <a:p>
            <a:r>
              <a:rPr lang="en-US" sz="900" dirty="0"/>
              <a:t>Waiting on DPAS integration, IOC for IMM spiral 1 Feb 2025</a:t>
            </a:r>
          </a:p>
        </p:txBody>
      </p:sp>
    </p:spTree>
    <p:extLst>
      <p:ext uri="{BB962C8B-B14F-4D97-AF65-F5344CB8AC3E}">
        <p14:creationId xmlns:p14="http://schemas.microsoft.com/office/powerpoint/2010/main" val="927779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EF0AE2-33B2-44EB-B552-26AF69226B84}"/>
              </a:ext>
            </a:extLst>
          </p:cNvPr>
          <p:cNvSpPr>
            <a:spLocks noGrp="1"/>
          </p:cNvSpPr>
          <p:nvPr>
            <p:ph type="ctrTitle"/>
          </p:nvPr>
        </p:nvSpPr>
        <p:spPr>
          <a:xfrm>
            <a:off x="99152" y="2729106"/>
            <a:ext cx="4704202" cy="3072979"/>
          </a:xfrm>
        </p:spPr>
        <p:txBody>
          <a:bodyPr>
            <a:normAutofit/>
          </a:bodyPr>
          <a:lstStyle/>
          <a:p>
            <a:r>
              <a:rPr lang="en-US" dirty="0">
                <a:solidFill>
                  <a:srgbClr val="002060"/>
                </a:solidFill>
              </a:rPr>
              <a:t>ADC 1244B </a:t>
            </a:r>
            <a:br>
              <a:rPr lang="en-US" dirty="0">
                <a:solidFill>
                  <a:srgbClr val="002060"/>
                </a:solidFill>
              </a:rPr>
            </a:br>
            <a:r>
              <a:rPr lang="en-US" dirty="0">
                <a:solidFill>
                  <a:srgbClr val="002060"/>
                </a:solidFill>
              </a:rPr>
              <a:t>Strategy Updates- Marine Corps</a:t>
            </a:r>
            <a:br>
              <a:rPr lang="en-US" dirty="0">
                <a:solidFill>
                  <a:srgbClr val="002060"/>
                </a:solidFill>
              </a:rPr>
            </a:br>
            <a:br>
              <a:rPr lang="en-US" dirty="0">
                <a:solidFill>
                  <a:srgbClr val="002060"/>
                </a:solidFill>
              </a:rPr>
            </a:br>
            <a:r>
              <a:rPr lang="en-US" sz="1600" b="0" dirty="0">
                <a:solidFill>
                  <a:srgbClr val="002060"/>
                </a:solidFill>
              </a:rPr>
              <a:t> Kevin Austin</a:t>
            </a:r>
            <a:br>
              <a:rPr lang="en-US" sz="1600" b="0" dirty="0">
                <a:solidFill>
                  <a:srgbClr val="002060"/>
                </a:solidFill>
              </a:rPr>
            </a:br>
            <a:r>
              <a:rPr lang="en-US" sz="1600" b="0" dirty="0">
                <a:solidFill>
                  <a:srgbClr val="002060"/>
                </a:solidFill>
              </a:rPr>
              <a:t>Logistics Management Specialist</a:t>
            </a:r>
            <a:br>
              <a:rPr lang="en-US" sz="1600" b="0" dirty="0">
                <a:solidFill>
                  <a:srgbClr val="002060"/>
                </a:solidFill>
              </a:rPr>
            </a:br>
            <a:r>
              <a:rPr lang="en-US" sz="1600" b="0" dirty="0">
                <a:solidFill>
                  <a:srgbClr val="002060"/>
                </a:solidFill>
              </a:rPr>
              <a:t>Marine Corps</a:t>
            </a:r>
          </a:p>
        </p:txBody>
      </p:sp>
    </p:spTree>
    <p:extLst>
      <p:ext uri="{BB962C8B-B14F-4D97-AF65-F5344CB8AC3E}">
        <p14:creationId xmlns:p14="http://schemas.microsoft.com/office/powerpoint/2010/main" val="709470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45C6DF-DCAA-54DE-8AFC-17246DBB5A1E}"/>
              </a:ext>
            </a:extLst>
          </p:cNvPr>
          <p:cNvSpPr>
            <a:spLocks noGrp="1"/>
          </p:cNvSpPr>
          <p:nvPr>
            <p:ph type="sldNum" sz="quarter" idx="12"/>
          </p:nvPr>
        </p:nvSpPr>
        <p:spPr/>
        <p:txBody>
          <a:bodyPr/>
          <a:lstStyle/>
          <a:p>
            <a:fld id="{0F70353F-5ECB-4B50-B3EA-C871EA4E3F32}" type="slidenum">
              <a:rPr lang="en-US" smtClean="0"/>
              <a:t>18</a:t>
            </a:fld>
            <a:endParaRPr lang="en-US"/>
          </a:p>
        </p:txBody>
      </p:sp>
      <p:sp>
        <p:nvSpPr>
          <p:cNvPr id="6" name="TextBox 5">
            <a:extLst>
              <a:ext uri="{FF2B5EF4-FFF2-40B4-BE49-F238E27FC236}">
                <a16:creationId xmlns:a16="http://schemas.microsoft.com/office/drawing/2014/main" id="{1BECD8A0-59D0-9426-1C74-29955FCE47F9}"/>
              </a:ext>
            </a:extLst>
          </p:cNvPr>
          <p:cNvSpPr txBox="1"/>
          <p:nvPr/>
        </p:nvSpPr>
        <p:spPr>
          <a:xfrm>
            <a:off x="1030647" y="1211855"/>
            <a:ext cx="2618153" cy="300082"/>
          </a:xfrm>
          <a:prstGeom prst="rect">
            <a:avLst/>
          </a:prstGeom>
          <a:noFill/>
        </p:spPr>
        <p:txBody>
          <a:bodyPr wrap="none" rtlCol="0">
            <a:spAutoFit/>
          </a:bodyPr>
          <a:lstStyle/>
          <a:p>
            <a:r>
              <a:rPr lang="en-US" sz="1350" dirty="0"/>
              <a:t>Marine Corps Small Arms Team</a:t>
            </a:r>
          </a:p>
        </p:txBody>
      </p:sp>
      <p:sp>
        <p:nvSpPr>
          <p:cNvPr id="2" name="TextBox 1">
            <a:extLst>
              <a:ext uri="{FF2B5EF4-FFF2-40B4-BE49-F238E27FC236}">
                <a16:creationId xmlns:a16="http://schemas.microsoft.com/office/drawing/2014/main" id="{8C9D047E-B357-F465-026C-536A863A53E9}"/>
              </a:ext>
            </a:extLst>
          </p:cNvPr>
          <p:cNvSpPr txBox="1"/>
          <p:nvPr/>
        </p:nvSpPr>
        <p:spPr>
          <a:xfrm>
            <a:off x="4119033" y="3001433"/>
            <a:ext cx="914400" cy="914400"/>
          </a:xfrm>
          <a:prstGeom prst="rect">
            <a:avLst/>
          </a:prstGeom>
          <a:noFill/>
        </p:spPr>
        <p:txBody>
          <a:bodyPr wrap="square" rtlCol="0">
            <a:spAutoFit/>
          </a:bodyPr>
          <a:lstStyle/>
          <a:p>
            <a:endParaRPr lang="en-US"/>
          </a:p>
        </p:txBody>
      </p:sp>
      <p:sp>
        <p:nvSpPr>
          <p:cNvPr id="16" name="TextBox 15">
            <a:extLst>
              <a:ext uri="{FF2B5EF4-FFF2-40B4-BE49-F238E27FC236}">
                <a16:creationId xmlns:a16="http://schemas.microsoft.com/office/drawing/2014/main" id="{8C487E33-C72A-B14D-21A6-0D47F1F980F6}"/>
              </a:ext>
            </a:extLst>
          </p:cNvPr>
          <p:cNvSpPr txBox="1"/>
          <p:nvPr/>
        </p:nvSpPr>
        <p:spPr>
          <a:xfrm>
            <a:off x="6157553" y="1211855"/>
            <a:ext cx="1955800" cy="307777"/>
          </a:xfrm>
          <a:prstGeom prst="rect">
            <a:avLst/>
          </a:prstGeom>
          <a:noFill/>
        </p:spPr>
        <p:txBody>
          <a:bodyPr wrap="square" rtlCol="0">
            <a:spAutoFit/>
          </a:bodyPr>
          <a:lstStyle/>
          <a:p>
            <a:r>
              <a:rPr lang="en-US" sz="1350" dirty="0">
                <a:highlight>
                  <a:srgbClr val="FFFFFF"/>
                </a:highlight>
                <a:latin typeface="+mj-lt"/>
                <a:ea typeface="Calibri" panose="020F0502020204030204" pitchFamily="34" charset="0"/>
                <a:cs typeface="Calibri" panose="020F0502020204030204" pitchFamily="34" charset="0"/>
              </a:rPr>
              <a:t>4 September 2024</a:t>
            </a:r>
          </a:p>
        </p:txBody>
      </p:sp>
      <p:sp>
        <p:nvSpPr>
          <p:cNvPr id="5" name="TextBox 4">
            <a:extLst>
              <a:ext uri="{FF2B5EF4-FFF2-40B4-BE49-F238E27FC236}">
                <a16:creationId xmlns:a16="http://schemas.microsoft.com/office/drawing/2014/main" id="{8BFCDBF3-6AB0-49F4-FFED-CE27516F4B54}"/>
              </a:ext>
            </a:extLst>
          </p:cNvPr>
          <p:cNvSpPr txBox="1"/>
          <p:nvPr/>
        </p:nvSpPr>
        <p:spPr>
          <a:xfrm>
            <a:off x="90436" y="2130251"/>
            <a:ext cx="4220308" cy="2031325"/>
          </a:xfrm>
          <a:prstGeom prst="rect">
            <a:avLst/>
          </a:prstGeom>
          <a:noFill/>
        </p:spPr>
        <p:txBody>
          <a:bodyPr wrap="square">
            <a:spAutoFit/>
          </a:bodyPr>
          <a:lstStyle/>
          <a:p>
            <a:pPr marL="285750" indent="-285750">
              <a:buFont typeface="Arial" panose="020B0604020202020204" pitchFamily="34" charset="0"/>
              <a:buChar char="•"/>
            </a:pPr>
            <a:r>
              <a:rPr lang="en-US" sz="1000" dirty="0"/>
              <a:t>Marine Corps APSR SMEs/Resource Sponsor are reviewing programming needed to comply with ADC 1244B and all SA/LW policy.</a:t>
            </a:r>
          </a:p>
          <a:p>
            <a:pPr marL="628650" lvl="1" indent="-171450">
              <a:buFont typeface="Arial" panose="020B0604020202020204" pitchFamily="34" charset="0"/>
              <a:buChar char="•"/>
            </a:pPr>
            <a:r>
              <a:rPr lang="en-US" sz="900" dirty="0"/>
              <a:t>If </a:t>
            </a:r>
            <a:r>
              <a:rPr lang="en-US" sz="900" b="1" i="1" dirty="0"/>
              <a:t>Cannot</a:t>
            </a:r>
            <a:r>
              <a:rPr lang="en-US" sz="900" b="1" dirty="0"/>
              <a:t> </a:t>
            </a:r>
            <a:r>
              <a:rPr lang="en-US" sz="900" dirty="0"/>
              <a:t>be ready for testing NLT Dec 2024 &amp; Ready for Go-Live by TBD 2025, will utilize Crane MC Registry as work-around like the Navy is doing while N-ERP programmed.</a:t>
            </a:r>
          </a:p>
          <a:p>
            <a:pPr lvl="1"/>
            <a:endParaRPr lang="en-US" sz="900" dirty="0"/>
          </a:p>
          <a:p>
            <a:pPr marL="628650" lvl="1" indent="-171450">
              <a:buFont typeface="Arial" panose="020B0604020202020204" pitchFamily="34" charset="0"/>
              <a:buChar char="•"/>
            </a:pPr>
            <a:r>
              <a:rPr lang="en-US" sz="900" dirty="0"/>
              <a:t>If </a:t>
            </a:r>
            <a:r>
              <a:rPr lang="en-US" sz="900" b="1" i="1" u="sng" dirty="0"/>
              <a:t>CAN</a:t>
            </a:r>
            <a:r>
              <a:rPr lang="en-US" sz="900" b="1" i="1" dirty="0"/>
              <a:t> </a:t>
            </a:r>
            <a:r>
              <a:rPr lang="en-US" sz="900" dirty="0"/>
              <a:t>comply, USMC will still utilize Crane as MC Component Registry to run parallel with GCSS-MC.* (see next steps) </a:t>
            </a:r>
          </a:p>
          <a:p>
            <a:pPr lvl="1"/>
            <a:endParaRPr lang="en-US" sz="900" dirty="0"/>
          </a:p>
          <a:p>
            <a:pPr marL="285750" lvl="1" indent="-285750">
              <a:buFont typeface="Arial" panose="020B0604020202020204" pitchFamily="34" charset="0"/>
              <a:buChar char="•"/>
            </a:pPr>
            <a:r>
              <a:rPr lang="en-US" sz="1000" dirty="0"/>
              <a:t>Marine Corps APSR/GCSS-MC Subject Matter Experts met on the 9th of September with Army Data and Analytics Platform (ARDAP) to discuss the LLASIE interface requirements. </a:t>
            </a:r>
          </a:p>
        </p:txBody>
      </p:sp>
      <p:sp>
        <p:nvSpPr>
          <p:cNvPr id="8" name="TextBox 7">
            <a:extLst>
              <a:ext uri="{FF2B5EF4-FFF2-40B4-BE49-F238E27FC236}">
                <a16:creationId xmlns:a16="http://schemas.microsoft.com/office/drawing/2014/main" id="{7524A4E0-9756-1019-0258-CFB3A364B6C3}"/>
              </a:ext>
            </a:extLst>
          </p:cNvPr>
          <p:cNvSpPr txBox="1"/>
          <p:nvPr/>
        </p:nvSpPr>
        <p:spPr>
          <a:xfrm>
            <a:off x="241160" y="4531807"/>
            <a:ext cx="4069584" cy="1615827"/>
          </a:xfrm>
          <a:prstGeom prst="rect">
            <a:avLst/>
          </a:prstGeom>
          <a:noFill/>
        </p:spPr>
        <p:txBody>
          <a:bodyPr wrap="square">
            <a:spAutoFit/>
          </a:bodyPr>
          <a:lstStyle/>
          <a:p>
            <a:pPr marL="285750" indent="-285750">
              <a:buFont typeface="Arial" panose="020B0604020202020204" pitchFamily="34" charset="0"/>
              <a:buChar char="•"/>
            </a:pPr>
            <a:r>
              <a:rPr lang="en-US" sz="1100" b="1" u="sng" dirty="0"/>
              <a:t>API</a:t>
            </a:r>
            <a:r>
              <a:rPr lang="en-US" sz="1100" dirty="0"/>
              <a:t> – Does API need stated in specific policy prior to MC obtaining funding?</a:t>
            </a:r>
          </a:p>
          <a:p>
            <a:pPr marL="285750" indent="-285750">
              <a:buFont typeface="Arial" panose="020B0604020202020204" pitchFamily="34" charset="0"/>
              <a:buChar char="•"/>
            </a:pPr>
            <a:r>
              <a:rPr lang="en-US" sz="1100" b="1" u="sng" dirty="0"/>
              <a:t>ATO</a:t>
            </a:r>
            <a:r>
              <a:rPr lang="en-US" sz="1100" dirty="0"/>
              <a:t> – Is required for API (additional time &amp; money needed) .</a:t>
            </a:r>
          </a:p>
          <a:p>
            <a:pPr marL="285750" indent="-285750">
              <a:buFont typeface="Arial" panose="020B0604020202020204" pitchFamily="34" charset="0"/>
              <a:buChar char="•"/>
            </a:pPr>
            <a:r>
              <a:rPr lang="en-US" sz="1100" b="1" u="sng" dirty="0"/>
              <a:t>RICs</a:t>
            </a:r>
            <a:r>
              <a:rPr lang="en-US" sz="1100" dirty="0"/>
              <a:t> – RICs must be established to be compliant with ADC 1244B. Out of 313 established RICs in </a:t>
            </a:r>
            <a:r>
              <a:rPr lang="en-US" sz="1100" dirty="0" err="1"/>
              <a:t>eDAASINQ</a:t>
            </a:r>
            <a:r>
              <a:rPr lang="en-US" sz="1100" dirty="0"/>
              <a:t>, only 37 are active Crane reportable AACs in MSADA (11.8% complete).</a:t>
            </a:r>
          </a:p>
          <a:p>
            <a:pPr marL="285750" indent="-285750">
              <a:buFont typeface="Arial" panose="020B0604020202020204" pitchFamily="34" charset="0"/>
              <a:buChar char="•"/>
            </a:pPr>
            <a:r>
              <a:rPr lang="en-US" sz="1100" b="1" u="sng" dirty="0"/>
              <a:t>Programming</a:t>
            </a:r>
            <a:r>
              <a:rPr lang="en-US" sz="1100" dirty="0"/>
              <a:t> – Determining status of compliancy. </a:t>
            </a:r>
          </a:p>
        </p:txBody>
      </p:sp>
      <p:sp>
        <p:nvSpPr>
          <p:cNvPr id="10" name="TextBox 9">
            <a:extLst>
              <a:ext uri="{FF2B5EF4-FFF2-40B4-BE49-F238E27FC236}">
                <a16:creationId xmlns:a16="http://schemas.microsoft.com/office/drawing/2014/main" id="{914D7FE1-0101-2BFA-1E35-813567FF7993}"/>
              </a:ext>
            </a:extLst>
          </p:cNvPr>
          <p:cNvSpPr txBox="1"/>
          <p:nvPr/>
        </p:nvSpPr>
        <p:spPr>
          <a:xfrm rot="10800000" flipV="1">
            <a:off x="4572000" y="4464708"/>
            <a:ext cx="4471516" cy="2031325"/>
          </a:xfrm>
          <a:prstGeom prst="rect">
            <a:avLst/>
          </a:prstGeom>
          <a:noFill/>
        </p:spPr>
        <p:txBody>
          <a:bodyPr wrap="square">
            <a:spAutoFit/>
          </a:bodyPr>
          <a:lstStyle/>
          <a:p>
            <a:pPr marL="285750" indent="-285750">
              <a:buFont typeface="Arial" panose="020B0604020202020204" pitchFamily="34" charset="0"/>
              <a:buChar char="•"/>
            </a:pPr>
            <a:r>
              <a:rPr lang="en-US" sz="900" dirty="0"/>
              <a:t>GCSS-MC programming removed non-compliant characters from </a:t>
            </a:r>
            <a:r>
              <a:rPr lang="en-US" sz="900" b="1" u="sng" dirty="0"/>
              <a:t>ALL</a:t>
            </a:r>
            <a:r>
              <a:rPr lang="en-US" sz="900" dirty="0"/>
              <a:t> serial numbers in its system. This included weapon serials that were not required to be change by ADC 1244B. The weapons have not been physically re-marked. Crane still reflects correct serial number. Therefore, there is a discrepancy between GCSS-MC. Crane programmed MSADA to also include the GCSS-MC serial as a reference beside the correct serial until GCSS-MC can be corrected to reflect the true serial on the weapon.</a:t>
            </a:r>
          </a:p>
          <a:p>
            <a:endParaRPr lang="en-US" sz="900" dirty="0"/>
          </a:p>
          <a:p>
            <a:pPr marL="285750" indent="-285750">
              <a:buFont typeface="Arial" panose="020B0604020202020204" pitchFamily="34" charset="0"/>
              <a:buChar char="•"/>
            </a:pPr>
            <a:r>
              <a:rPr lang="en-US" sz="900" dirty="0"/>
              <a:t>Any request to not comply with the physical re-marking requirements within ADC 1244B must be obtained via waiver from OSD, not JSALWCG Chair. This includes any serial numbers with markings other than the accepted A-Z, 0-9, dash (-), and forward slash (/) when the item is being transferred from one service to another, unless it is going to DRMO in which case it does not need re-marked.</a:t>
            </a:r>
          </a:p>
        </p:txBody>
      </p:sp>
      <p:sp>
        <p:nvSpPr>
          <p:cNvPr id="12" name="TextBox 11">
            <a:extLst>
              <a:ext uri="{FF2B5EF4-FFF2-40B4-BE49-F238E27FC236}">
                <a16:creationId xmlns:a16="http://schemas.microsoft.com/office/drawing/2014/main" id="{5D3AD9F7-CFC3-A769-A659-27784ADF6209}"/>
              </a:ext>
            </a:extLst>
          </p:cNvPr>
          <p:cNvSpPr txBox="1"/>
          <p:nvPr/>
        </p:nvSpPr>
        <p:spPr>
          <a:xfrm>
            <a:off x="4833258" y="2130252"/>
            <a:ext cx="3853542" cy="1954381"/>
          </a:xfrm>
          <a:prstGeom prst="rect">
            <a:avLst/>
          </a:prstGeom>
          <a:noFill/>
        </p:spPr>
        <p:txBody>
          <a:bodyPr wrap="square">
            <a:spAutoFit/>
          </a:bodyPr>
          <a:lstStyle/>
          <a:p>
            <a:pPr marL="339725" lvl="1" indent="-339725">
              <a:buFont typeface="+mj-lt"/>
              <a:buAutoNum type="arabicPeriod"/>
            </a:pPr>
            <a:r>
              <a:rPr lang="en-US" sz="1100" dirty="0"/>
              <a:t>Confirm status of MC APSRs compliancy.</a:t>
            </a:r>
          </a:p>
          <a:p>
            <a:pPr marL="339725" lvl="1" indent="-339725">
              <a:buFont typeface="+mj-lt"/>
              <a:buAutoNum type="arabicPeriod"/>
            </a:pPr>
            <a:r>
              <a:rPr lang="en-US" sz="1100" dirty="0"/>
              <a:t>Implement API for each MC APSR system (requirements provided by the Army 29 JUL 2024).</a:t>
            </a:r>
          </a:p>
          <a:p>
            <a:pPr marL="339725" lvl="1" indent="-339725">
              <a:buFont typeface="+mj-lt"/>
              <a:buAutoNum type="arabicPeriod"/>
            </a:pPr>
            <a:r>
              <a:rPr lang="en-US" sz="1100" dirty="0"/>
              <a:t>HQMC I&amp;L establish 275+ RICs for MC DoDAACs in MSADA without DLA approved RIC </a:t>
            </a:r>
          </a:p>
          <a:p>
            <a:pPr marL="339725" lvl="1" indent="-339725">
              <a:buFont typeface="+mj-lt"/>
              <a:buAutoNum type="arabicPeriod"/>
            </a:pPr>
            <a:r>
              <a:rPr lang="en-US" sz="1100" dirty="0"/>
              <a:t>*Meet with Crane MC Registry SMEs to formulate processes/programming for MC APSRs/MSADA interface. </a:t>
            </a:r>
          </a:p>
          <a:p>
            <a:pPr marL="628650" lvl="2" indent="-171450">
              <a:buFont typeface="Arial" panose="020B0604020202020204" pitchFamily="34" charset="0"/>
              <a:buChar char="•"/>
            </a:pPr>
            <a:r>
              <a:rPr lang="en-US" sz="1100" dirty="0"/>
              <a:t>Inter-Service only or both inter &amp; intra? </a:t>
            </a:r>
          </a:p>
          <a:p>
            <a:pPr marL="628650" lvl="2" indent="-171450">
              <a:buFont typeface="Arial" panose="020B0604020202020204" pitchFamily="34" charset="0"/>
              <a:buChar char="•"/>
            </a:pPr>
            <a:r>
              <a:rPr lang="en-US" sz="1100" dirty="0"/>
              <a:t>Discuss how affects memory/cost and registry workflow.</a:t>
            </a:r>
          </a:p>
        </p:txBody>
      </p:sp>
    </p:spTree>
    <p:extLst>
      <p:ext uri="{BB962C8B-B14F-4D97-AF65-F5344CB8AC3E}">
        <p14:creationId xmlns:p14="http://schemas.microsoft.com/office/powerpoint/2010/main" val="925630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F7EAA-E1BE-A09F-CBA4-7C601BF95E68}"/>
              </a:ext>
            </a:extLst>
          </p:cNvPr>
          <p:cNvSpPr>
            <a:spLocks noGrp="1"/>
          </p:cNvSpPr>
          <p:nvPr>
            <p:ph type="title"/>
          </p:nvPr>
        </p:nvSpPr>
        <p:spPr/>
        <p:txBody>
          <a:bodyPr/>
          <a:lstStyle/>
          <a:p>
            <a:r>
              <a:rPr lang="en-US" dirty="0">
                <a:solidFill>
                  <a:schemeClr val="tx1"/>
                </a:solidFill>
              </a:rPr>
              <a:t>Systems of Implementation Chart</a:t>
            </a:r>
          </a:p>
        </p:txBody>
      </p:sp>
      <p:sp>
        <p:nvSpPr>
          <p:cNvPr id="4" name="Slide Number Placeholder 3">
            <a:extLst>
              <a:ext uri="{FF2B5EF4-FFF2-40B4-BE49-F238E27FC236}">
                <a16:creationId xmlns:a16="http://schemas.microsoft.com/office/drawing/2014/main" id="{2A921DD6-203C-CD52-0E0F-DB341F3BEC25}"/>
              </a:ext>
            </a:extLst>
          </p:cNvPr>
          <p:cNvSpPr>
            <a:spLocks noGrp="1"/>
          </p:cNvSpPr>
          <p:nvPr>
            <p:ph type="sldNum" sz="quarter" idx="12"/>
          </p:nvPr>
        </p:nvSpPr>
        <p:spPr/>
        <p:txBody>
          <a:bodyPr/>
          <a:lstStyle/>
          <a:p>
            <a:fld id="{0F70353F-5ECB-4B50-B3EA-C871EA4E3F32}" type="slidenum">
              <a:rPr lang="en-US" smtClean="0"/>
              <a:t>19</a:t>
            </a:fld>
            <a:endParaRPr lang="en-US"/>
          </a:p>
        </p:txBody>
      </p:sp>
      <p:graphicFrame>
        <p:nvGraphicFramePr>
          <p:cNvPr id="9" name="Content Placeholder 8">
            <a:extLst>
              <a:ext uri="{FF2B5EF4-FFF2-40B4-BE49-F238E27FC236}">
                <a16:creationId xmlns:a16="http://schemas.microsoft.com/office/drawing/2014/main" id="{4381795D-FA8C-33D1-5407-4AE526663369}"/>
              </a:ext>
            </a:extLst>
          </p:cNvPr>
          <p:cNvGraphicFramePr>
            <a:graphicFrameLocks noGrp="1"/>
          </p:cNvGraphicFramePr>
          <p:nvPr>
            <p:ph idx="1"/>
            <p:extLst>
              <p:ext uri="{D42A27DB-BD31-4B8C-83A1-F6EECF244321}">
                <p14:modId xmlns:p14="http://schemas.microsoft.com/office/powerpoint/2010/main" val="48204029"/>
              </p:ext>
            </p:extLst>
          </p:nvPr>
        </p:nvGraphicFramePr>
        <p:xfrm>
          <a:off x="8164" y="1012368"/>
          <a:ext cx="9135837" cy="6309360"/>
        </p:xfrm>
        <a:graphic>
          <a:graphicData uri="http://schemas.openxmlformats.org/drawingml/2006/table">
            <a:tbl>
              <a:tblPr firstRow="1" bandRow="1">
                <a:tableStyleId>{5C22544A-7EE6-4342-B048-85BDC9FD1C3A}</a:tableStyleId>
              </a:tblPr>
              <a:tblGrid>
                <a:gridCol w="2929795">
                  <a:extLst>
                    <a:ext uri="{9D8B030D-6E8A-4147-A177-3AD203B41FA5}">
                      <a16:colId xmlns:a16="http://schemas.microsoft.com/office/drawing/2014/main" val="1744838369"/>
                    </a:ext>
                  </a:extLst>
                </a:gridCol>
                <a:gridCol w="1122209">
                  <a:extLst>
                    <a:ext uri="{9D8B030D-6E8A-4147-A177-3AD203B41FA5}">
                      <a16:colId xmlns:a16="http://schemas.microsoft.com/office/drawing/2014/main" val="2259065112"/>
                    </a:ext>
                  </a:extLst>
                </a:gridCol>
                <a:gridCol w="1009235">
                  <a:extLst>
                    <a:ext uri="{9D8B030D-6E8A-4147-A177-3AD203B41FA5}">
                      <a16:colId xmlns:a16="http://schemas.microsoft.com/office/drawing/2014/main" val="2129866351"/>
                    </a:ext>
                  </a:extLst>
                </a:gridCol>
                <a:gridCol w="790819">
                  <a:extLst>
                    <a:ext uri="{9D8B030D-6E8A-4147-A177-3AD203B41FA5}">
                      <a16:colId xmlns:a16="http://schemas.microsoft.com/office/drawing/2014/main" val="2016919141"/>
                    </a:ext>
                  </a:extLst>
                </a:gridCol>
                <a:gridCol w="707970">
                  <a:extLst>
                    <a:ext uri="{9D8B030D-6E8A-4147-A177-3AD203B41FA5}">
                      <a16:colId xmlns:a16="http://schemas.microsoft.com/office/drawing/2014/main" val="3146686312"/>
                    </a:ext>
                  </a:extLst>
                </a:gridCol>
                <a:gridCol w="737069">
                  <a:extLst>
                    <a:ext uri="{9D8B030D-6E8A-4147-A177-3AD203B41FA5}">
                      <a16:colId xmlns:a16="http://schemas.microsoft.com/office/drawing/2014/main" val="3802717693"/>
                    </a:ext>
                  </a:extLst>
                </a:gridCol>
                <a:gridCol w="1838740">
                  <a:extLst>
                    <a:ext uri="{9D8B030D-6E8A-4147-A177-3AD203B41FA5}">
                      <a16:colId xmlns:a16="http://schemas.microsoft.com/office/drawing/2014/main" val="1677447984"/>
                    </a:ext>
                  </a:extLst>
                </a:gridCol>
              </a:tblGrid>
              <a:tr h="891827">
                <a:tc>
                  <a:txBody>
                    <a:bodyPr/>
                    <a:lstStyle/>
                    <a:p>
                      <a:pPr algn="ctr"/>
                      <a:endParaRPr lang="en-US" sz="950" b="0" u="sng" dirty="0">
                        <a:solidFill>
                          <a:schemeClr val="tx1"/>
                        </a:solidFill>
                      </a:endParaRPr>
                    </a:p>
                    <a:p>
                      <a:pPr algn="ctr"/>
                      <a:endParaRPr lang="en-US" sz="950" b="0" u="sng" dirty="0">
                        <a:solidFill>
                          <a:schemeClr val="tx1"/>
                        </a:solidFill>
                      </a:endParaRPr>
                    </a:p>
                    <a:p>
                      <a:pPr algn="ctr"/>
                      <a:endParaRPr lang="en-US" sz="950" b="0" u="sng" dirty="0">
                        <a:solidFill>
                          <a:schemeClr val="tx1"/>
                        </a:solidFill>
                      </a:endParaRPr>
                    </a:p>
                    <a:p>
                      <a:pPr algn="ctr"/>
                      <a:endParaRPr lang="en-US" sz="950" b="0" u="sng" dirty="0">
                        <a:solidFill>
                          <a:schemeClr val="tx1"/>
                        </a:solidFill>
                      </a:endParaRPr>
                    </a:p>
                    <a:p>
                      <a:pPr algn="ctr"/>
                      <a:endParaRPr lang="en-US" sz="950" b="0" u="sng" dirty="0">
                        <a:solidFill>
                          <a:schemeClr val="tx1"/>
                        </a:solidFill>
                      </a:endParaRPr>
                    </a:p>
                    <a:p>
                      <a:pPr algn="ctr"/>
                      <a:r>
                        <a:rPr lang="en-US" sz="950" b="0" u="sng" dirty="0">
                          <a:solidFill>
                            <a:schemeClr val="tx1"/>
                          </a:solidFill>
                        </a:rPr>
                        <a:t>System Name and Function</a:t>
                      </a:r>
                    </a:p>
                  </a:txBody>
                  <a:tcPr/>
                </a:tc>
                <a:tc>
                  <a:txBody>
                    <a:bodyPr/>
                    <a:lstStyle/>
                    <a:p>
                      <a:r>
                        <a:rPr lang="en-US" sz="950" b="1" dirty="0">
                          <a:solidFill>
                            <a:schemeClr val="tx1"/>
                          </a:solidFill>
                        </a:rPr>
                        <a:t>Ready to Test Date: No later than Dec 2024</a:t>
                      </a:r>
                    </a:p>
                    <a:p>
                      <a:endParaRPr lang="en-US" sz="950" b="1" dirty="0">
                        <a:solidFill>
                          <a:schemeClr val="tx1"/>
                        </a:solidFill>
                      </a:endParaRPr>
                    </a:p>
                    <a:p>
                      <a:r>
                        <a:rPr lang="en-US" sz="950" b="1" dirty="0">
                          <a:solidFill>
                            <a:schemeClr val="tx1"/>
                          </a:solidFill>
                        </a:rPr>
                        <a:t>Will your system be ready by Test Date (Y or N).  If Yes, List intended date. </a:t>
                      </a:r>
                      <a:r>
                        <a:rPr lang="en-US" sz="950" b="0" dirty="0">
                          <a:solidFill>
                            <a:schemeClr val="tx1"/>
                          </a:solidFill>
                        </a:rPr>
                        <a:t>If No, See Column I.</a:t>
                      </a:r>
                    </a:p>
                  </a:txBody>
                  <a:tcPr/>
                </a:tc>
                <a:tc>
                  <a:txBody>
                    <a:bodyPr/>
                    <a:lstStyle/>
                    <a:p>
                      <a:r>
                        <a:rPr lang="en-US" sz="950" b="1" dirty="0">
                          <a:solidFill>
                            <a:schemeClr val="tx1"/>
                          </a:solidFill>
                        </a:rPr>
                        <a:t>Go Live Date: TBD 2025</a:t>
                      </a:r>
                    </a:p>
                    <a:p>
                      <a:endParaRPr lang="en-US" sz="950" b="1" dirty="0">
                        <a:solidFill>
                          <a:schemeClr val="tx1"/>
                        </a:solidFill>
                      </a:endParaRPr>
                    </a:p>
                    <a:p>
                      <a:r>
                        <a:rPr lang="en-US" sz="950" b="1" dirty="0">
                          <a:solidFill>
                            <a:schemeClr val="tx1"/>
                          </a:solidFill>
                        </a:rPr>
                        <a:t>Will your system be ready by Go Live Date (Y or N).  </a:t>
                      </a:r>
                      <a:r>
                        <a:rPr lang="en-US" sz="950" b="0" dirty="0">
                          <a:solidFill>
                            <a:schemeClr val="tx1"/>
                          </a:solidFill>
                        </a:rPr>
                        <a:t>If Yes, List intended date.  If No, See Column J.</a:t>
                      </a:r>
                    </a:p>
                  </a:txBody>
                  <a:tcPr/>
                </a:tc>
                <a:tc>
                  <a:txBody>
                    <a:bodyPr/>
                    <a:lstStyle/>
                    <a:p>
                      <a:r>
                        <a:rPr lang="en-US" sz="950" b="0" dirty="0">
                          <a:solidFill>
                            <a:schemeClr val="tx1"/>
                          </a:solidFill>
                        </a:rPr>
                        <a:t>If System will not be ready by Test date, List Reasons/Challenges Here</a:t>
                      </a:r>
                    </a:p>
                  </a:txBody>
                  <a:tcPr/>
                </a:tc>
                <a:tc>
                  <a:txBody>
                    <a:bodyPr/>
                    <a:lstStyle/>
                    <a:p>
                      <a:r>
                        <a:rPr lang="en-US" sz="950" b="0" dirty="0">
                          <a:solidFill>
                            <a:schemeClr val="tx1"/>
                          </a:solidFill>
                        </a:rPr>
                        <a:t>If System will not be ready by Test date, List Reasons/Challenges Here</a:t>
                      </a:r>
                    </a:p>
                  </a:txBody>
                  <a:tcPr/>
                </a:tc>
                <a:tc>
                  <a:txBody>
                    <a:bodyPr/>
                    <a:lstStyle/>
                    <a:p>
                      <a:r>
                        <a:rPr lang="en-US" sz="950" b="0" dirty="0">
                          <a:solidFill>
                            <a:schemeClr val="tx1"/>
                          </a:solidFill>
                        </a:rPr>
                        <a:t>Has testing with your internal system been successful with LLASIE? </a:t>
                      </a:r>
                    </a:p>
                  </a:txBody>
                  <a:tcPr/>
                </a:tc>
                <a:tc>
                  <a:txBody>
                    <a:bodyPr/>
                    <a:lstStyle/>
                    <a:p>
                      <a:pPr algn="ctr"/>
                      <a:endParaRPr lang="en-US" sz="950" u="sng" dirty="0">
                        <a:solidFill>
                          <a:schemeClr val="tx1"/>
                        </a:solidFill>
                      </a:endParaRPr>
                    </a:p>
                    <a:p>
                      <a:pPr algn="ctr"/>
                      <a:endParaRPr lang="en-US" sz="950" u="sng" dirty="0">
                        <a:solidFill>
                          <a:schemeClr val="tx1"/>
                        </a:solidFill>
                      </a:endParaRPr>
                    </a:p>
                    <a:p>
                      <a:pPr algn="ctr"/>
                      <a:endParaRPr lang="en-US" sz="950" u="sng" dirty="0">
                        <a:solidFill>
                          <a:schemeClr val="tx1"/>
                        </a:solidFill>
                      </a:endParaRPr>
                    </a:p>
                    <a:p>
                      <a:pPr algn="ctr"/>
                      <a:endParaRPr lang="en-US" sz="950" u="sng" dirty="0">
                        <a:solidFill>
                          <a:schemeClr val="tx1"/>
                        </a:solidFill>
                      </a:endParaRPr>
                    </a:p>
                    <a:p>
                      <a:pPr algn="ctr"/>
                      <a:r>
                        <a:rPr lang="en-US" sz="950" u="sng" dirty="0">
                          <a:solidFill>
                            <a:schemeClr val="tx1"/>
                          </a:solidFill>
                        </a:rPr>
                        <a:t>POC</a:t>
                      </a:r>
                    </a:p>
                  </a:txBody>
                  <a:tcPr/>
                </a:tc>
                <a:extLst>
                  <a:ext uri="{0D108BD9-81ED-4DB2-BD59-A6C34878D82A}">
                    <a16:rowId xmlns:a16="http://schemas.microsoft.com/office/drawing/2014/main" val="395427914"/>
                  </a:ext>
                </a:extLst>
              </a:tr>
              <a:tr h="3777793">
                <a:tc>
                  <a:txBody>
                    <a:bodyPr/>
                    <a:lstStyle/>
                    <a:p>
                      <a:r>
                        <a:rPr lang="en-US" sz="900" dirty="0"/>
                        <a:t>Global Combat Support System – Marine Corps (GCSS-MC)</a:t>
                      </a:r>
                    </a:p>
                    <a:p>
                      <a:endParaRPr lang="en-US" sz="900" dirty="0"/>
                    </a:p>
                    <a:p>
                      <a:r>
                        <a:rPr lang="en-US" sz="900" dirty="0"/>
                        <a:t>BLUF: GCSS-MC is the technology centerpiece of Logistics Modernization built upon the Oracle commercial off-the-shelf software. GCSS-MC is the Accountable Property System of Record for the Marine Corps that provides asset visibility, maintenance processing, demand forecasting, and procurement capabilities. </a:t>
                      </a:r>
                    </a:p>
                    <a:p>
                      <a:endParaRPr lang="en-US" sz="900" dirty="0"/>
                    </a:p>
                    <a:p>
                      <a:endParaRPr lang="en-US" sz="900" dirty="0"/>
                    </a:p>
                    <a:p>
                      <a:endParaRPr lang="en-US" sz="900" dirty="0"/>
                    </a:p>
                    <a:p>
                      <a:r>
                        <a:rPr lang="en-US" sz="900" dirty="0"/>
                        <a:t>Management Support and Data Analysis</a:t>
                      </a:r>
                    </a:p>
                    <a:p>
                      <a:r>
                        <a:rPr lang="en-US" sz="900" dirty="0"/>
                        <a:t>The mission of MSADA is to provide the DoD fully integration system that interactively processes data on-line as well as maintain data for historical purposes. The system integrates small arms serialized asset tracking, quantification of approved allowances and validation of small arms requisitions, as well as the capability of determining small arms/weapons out year requirements. MSADA provides up-to-date, on-line, data access making monthly inventory reporting available. Visibility and tracking of equipment (including complete weapons and weapon storage) throughout the life cycle is also utilized with this system. The system also serves as a data repository for electronically scanned documents. MSADA provides capability for sending/receiving 856S and 527R transactions as the work around until Navy ERP and Marine Corps GCSS-MC are confirmed to be compliant with ADC 1244B.</a:t>
                      </a:r>
                    </a:p>
                  </a:txBody>
                  <a:tcPr/>
                </a:tc>
                <a:tc>
                  <a:txBody>
                    <a:bodyPr/>
                    <a:lstStyle/>
                    <a:p>
                      <a:pPr algn="ctr" fontAlgn="t"/>
                      <a:r>
                        <a:rPr lang="en-US" sz="900" b="0" i="0" u="none" strike="noStrike" dirty="0">
                          <a:solidFill>
                            <a:srgbClr val="000000"/>
                          </a:solidFill>
                          <a:effectLst/>
                          <a:latin typeface="+mj-lt"/>
                        </a:rPr>
                        <a:t>Y</a:t>
                      </a: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r>
                        <a:rPr lang="en-US" sz="900" b="0" i="0" u="none" strike="noStrike" dirty="0">
                          <a:solidFill>
                            <a:srgbClr val="000000"/>
                          </a:solidFill>
                          <a:effectLst/>
                          <a:latin typeface="+mj-lt"/>
                        </a:rPr>
                        <a:t>Y, August 2023</a:t>
                      </a:r>
                    </a:p>
                  </a:txBody>
                  <a:tcPr marL="6350" marR="6350" marT="6350" marB="0"/>
                </a:tc>
                <a:tc>
                  <a:txBody>
                    <a:bodyPr/>
                    <a:lstStyle/>
                    <a:p>
                      <a:pPr algn="ctr" fontAlgn="t"/>
                      <a:r>
                        <a:rPr lang="en-US" sz="900" b="0" i="0" u="none" strike="noStrike" dirty="0">
                          <a:solidFill>
                            <a:srgbClr val="000000"/>
                          </a:solidFill>
                          <a:effectLst/>
                          <a:latin typeface="+mj-lt"/>
                        </a:rPr>
                        <a:t>Y</a:t>
                      </a: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r>
                        <a:rPr lang="en-US" sz="900" b="0" i="0" u="none" strike="noStrike" dirty="0">
                          <a:solidFill>
                            <a:srgbClr val="000000"/>
                          </a:solidFill>
                          <a:effectLst/>
                          <a:latin typeface="+mj-lt"/>
                        </a:rPr>
                        <a:t>Y</a:t>
                      </a:r>
                    </a:p>
                  </a:txBody>
                  <a:tcPr marL="6350" marR="6350" marT="6350" marB="0"/>
                </a:tc>
                <a:tc>
                  <a:txBody>
                    <a:bodyPr/>
                    <a:lstStyle/>
                    <a:p>
                      <a:r>
                        <a:rPr lang="en-US" sz="900" dirty="0"/>
                        <a:t>None Provided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None Provided</a:t>
                      </a:r>
                    </a:p>
                    <a:p>
                      <a:endParaRPr lang="en-US" dirty="0"/>
                    </a:p>
                  </a:txBody>
                  <a:tcPr/>
                </a:tc>
                <a:tc>
                  <a:txBody>
                    <a:bodyPr/>
                    <a:lstStyle/>
                    <a:p>
                      <a:r>
                        <a:rPr lang="en-US" sz="900" dirty="0"/>
                        <a:t>No, interface requirements for LLASIE are currently on going to meet 2025 Go-live.  </a:t>
                      </a:r>
                    </a:p>
                  </a:txBody>
                  <a:tcP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Kevin Austin </a:t>
                      </a:r>
                    </a:p>
                    <a:p>
                      <a:pPr algn="ctr" fontAlgn="ctr"/>
                      <a:r>
                        <a:rPr lang="en-US" sz="900" b="0" dirty="0">
                          <a:solidFill>
                            <a:schemeClr val="tx1"/>
                          </a:solidFill>
                        </a:rPr>
                        <a:t>Logistics Management Specialist</a:t>
                      </a:r>
                      <a:br>
                        <a:rPr lang="en-US" sz="900" b="0" dirty="0">
                          <a:solidFill>
                            <a:schemeClr val="tx1"/>
                          </a:solidFill>
                        </a:rPr>
                      </a:br>
                      <a:r>
                        <a:rPr lang="en-US" sz="900" b="0" dirty="0">
                          <a:solidFill>
                            <a:schemeClr val="tx1"/>
                          </a:solidFill>
                        </a:rPr>
                        <a:t>Marine Corps</a:t>
                      </a:r>
                    </a:p>
                    <a:p>
                      <a:pPr algn="ctr" fontAlgn="ctr"/>
                      <a:r>
                        <a:rPr lang="en-US" sz="900" b="0" kern="1200" dirty="0">
                          <a:solidFill>
                            <a:schemeClr val="tx1"/>
                          </a:solidFill>
                          <a:latin typeface="+mn-lt"/>
                          <a:ea typeface="+mn-ea"/>
                          <a:cs typeface="+mn-cs"/>
                          <a:hlinkClick r:id="rId2">
                            <a:extLst>
                              <a:ext uri="{A12FA001-AC4F-418D-AE19-62706E023703}">
                                <ahyp:hlinkClr xmlns:ahyp="http://schemas.microsoft.com/office/drawing/2018/hyperlinkcolor" val="tx"/>
                              </a:ext>
                            </a:extLst>
                          </a:hlinkClick>
                        </a:rPr>
                        <a:t>kevin.m.austin@usmc.mil</a:t>
                      </a:r>
                      <a:endParaRPr lang="en-US" sz="900" b="0" kern="1200" dirty="0">
                        <a:solidFill>
                          <a:schemeClr val="tx1"/>
                        </a:solidFill>
                        <a:latin typeface="+mn-lt"/>
                        <a:ea typeface="+mn-ea"/>
                        <a:cs typeface="+mn-cs"/>
                      </a:endParaRPr>
                    </a:p>
                    <a:p>
                      <a:pPr algn="ctr" fontAlgn="ctr"/>
                      <a:endParaRPr lang="en-US" sz="900" b="0" kern="1200" dirty="0">
                        <a:solidFill>
                          <a:schemeClr val="tx1"/>
                        </a:solidFill>
                        <a:latin typeface="+mn-lt"/>
                        <a:ea typeface="+mn-ea"/>
                        <a:cs typeface="+mn-cs"/>
                      </a:endParaRPr>
                    </a:p>
                    <a:p>
                      <a:pPr algn="ctr" fontAlgn="ctr"/>
                      <a:endParaRPr lang="en-US" sz="900" b="0" kern="1200" dirty="0">
                        <a:solidFill>
                          <a:schemeClr val="tx1"/>
                        </a:solidFill>
                        <a:latin typeface="+mn-lt"/>
                        <a:ea typeface="+mn-ea"/>
                        <a:cs typeface="+mn-cs"/>
                      </a:endParaRPr>
                    </a:p>
                    <a:p>
                      <a:pPr algn="ctr" fontAlgn="ctr"/>
                      <a:endParaRPr lang="en-US" sz="900" b="0" kern="1200" dirty="0">
                        <a:solidFill>
                          <a:schemeClr val="tx1"/>
                        </a:solidFill>
                        <a:latin typeface="+mn-lt"/>
                        <a:ea typeface="+mn-ea"/>
                        <a:cs typeface="+mn-cs"/>
                      </a:endParaRPr>
                    </a:p>
                    <a:p>
                      <a:pPr algn="ctr" fontAlgn="ctr"/>
                      <a:endParaRPr lang="en-US" sz="900" b="0" kern="1200" dirty="0">
                        <a:solidFill>
                          <a:schemeClr val="tx1"/>
                        </a:solidFill>
                        <a:latin typeface="+mn-lt"/>
                        <a:ea typeface="+mn-ea"/>
                        <a:cs typeface="+mn-cs"/>
                      </a:endParaRPr>
                    </a:p>
                    <a:p>
                      <a:pPr algn="ctr" fontAlgn="ctr"/>
                      <a:endParaRPr lang="en-US" sz="900" b="0" kern="1200" dirty="0">
                        <a:solidFill>
                          <a:schemeClr val="tx1"/>
                        </a:solidFill>
                        <a:latin typeface="+mn-lt"/>
                        <a:ea typeface="+mn-ea"/>
                        <a:cs typeface="+mn-cs"/>
                      </a:endParaRPr>
                    </a:p>
                  </a:txBody>
                  <a:tcPr marL="6350" marR="6350" marT="6350" marB="0" anchor="ctr"/>
                </a:tc>
                <a:extLst>
                  <a:ext uri="{0D108BD9-81ED-4DB2-BD59-A6C34878D82A}">
                    <a16:rowId xmlns:a16="http://schemas.microsoft.com/office/drawing/2014/main" val="3335604788"/>
                  </a:ext>
                </a:extLst>
              </a:tr>
            </a:tbl>
          </a:graphicData>
        </a:graphic>
      </p:graphicFrame>
    </p:spTree>
    <p:extLst>
      <p:ext uri="{BB962C8B-B14F-4D97-AF65-F5344CB8AC3E}">
        <p14:creationId xmlns:p14="http://schemas.microsoft.com/office/powerpoint/2010/main" val="3275000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EF0AE2-33B2-44EB-B552-26AF69226B84}"/>
              </a:ext>
            </a:extLst>
          </p:cNvPr>
          <p:cNvSpPr>
            <a:spLocks noGrp="1"/>
          </p:cNvSpPr>
          <p:nvPr>
            <p:ph type="ctrTitle"/>
          </p:nvPr>
        </p:nvSpPr>
        <p:spPr>
          <a:xfrm>
            <a:off x="0" y="2778060"/>
            <a:ext cx="4455042" cy="2243885"/>
          </a:xfrm>
        </p:spPr>
        <p:txBody>
          <a:bodyPr>
            <a:normAutofit fontScale="90000"/>
          </a:bodyPr>
          <a:lstStyle/>
          <a:p>
            <a:r>
              <a:rPr lang="en-US" dirty="0"/>
              <a:t>Continuation ADC 1244B </a:t>
            </a:r>
            <a:br>
              <a:rPr lang="en-US" dirty="0"/>
            </a:br>
            <a:r>
              <a:rPr lang="en-US" dirty="0"/>
              <a:t>Implementation Strategy Updates</a:t>
            </a:r>
            <a:br>
              <a:rPr lang="en-US" dirty="0"/>
            </a:br>
            <a:endParaRPr lang="en-US" dirty="0">
              <a:solidFill>
                <a:srgbClr val="002060"/>
              </a:solidFill>
            </a:endParaRPr>
          </a:p>
        </p:txBody>
      </p:sp>
      <p:sp>
        <p:nvSpPr>
          <p:cNvPr id="5" name="Subtitle 2">
            <a:extLst>
              <a:ext uri="{FF2B5EF4-FFF2-40B4-BE49-F238E27FC236}">
                <a16:creationId xmlns:a16="http://schemas.microsoft.com/office/drawing/2014/main" id="{D7BF173C-8F13-47C2-9F84-D7DB6987F226}"/>
              </a:ext>
            </a:extLst>
          </p:cNvPr>
          <p:cNvSpPr>
            <a:spLocks noGrp="1"/>
          </p:cNvSpPr>
          <p:nvPr>
            <p:ph type="subTitle" idx="1"/>
          </p:nvPr>
        </p:nvSpPr>
        <p:spPr>
          <a:xfrm>
            <a:off x="0" y="4583017"/>
            <a:ext cx="4284921" cy="1379718"/>
          </a:xfrm>
        </p:spPr>
        <p:txBody>
          <a:bodyPr>
            <a:noAutofit/>
          </a:bodyPr>
          <a:lstStyle/>
          <a:p>
            <a:r>
              <a:rPr lang="en-US" sz="1600" dirty="0">
                <a:solidFill>
                  <a:srgbClr val="002060"/>
                </a:solidFill>
              </a:rPr>
              <a:t>Steve Nace, </a:t>
            </a:r>
          </a:p>
          <a:p>
            <a:r>
              <a:rPr lang="en-US" sz="1600" dirty="0"/>
              <a:t>Supply Administrator, </a:t>
            </a:r>
            <a:endParaRPr lang="en-US" sz="1600" dirty="0">
              <a:cs typeface="Arial"/>
            </a:endParaRPr>
          </a:p>
          <a:p>
            <a:r>
              <a:rPr lang="en-US" sz="1600" dirty="0"/>
              <a:t>Defense Enterprise Data Standards Office (DEDSO)</a:t>
            </a:r>
            <a:endParaRPr lang="en-US" sz="1600" dirty="0">
              <a:cs typeface="Arial"/>
            </a:endParaRPr>
          </a:p>
          <a:p>
            <a:endParaRPr lang="en-US" sz="1600" dirty="0">
              <a:solidFill>
                <a:srgbClr val="002060"/>
              </a:solidFill>
            </a:endParaRPr>
          </a:p>
          <a:p>
            <a:r>
              <a:rPr lang="en-US" sz="1500" dirty="0">
                <a:solidFill>
                  <a:schemeClr val="tx1"/>
                </a:solidFill>
                <a:cs typeface="Arial"/>
              </a:rPr>
              <a:t>September 25, 2024</a:t>
            </a:r>
          </a:p>
          <a:p>
            <a:r>
              <a:rPr lang="en-US" sz="1500" dirty="0">
                <a:solidFill>
                  <a:schemeClr val="tx1"/>
                </a:solidFill>
                <a:cs typeface="Arial"/>
              </a:rPr>
              <a:t> 0900 -1100</a:t>
            </a:r>
          </a:p>
        </p:txBody>
      </p:sp>
    </p:spTree>
    <p:extLst>
      <p:ext uri="{BB962C8B-B14F-4D97-AF65-F5344CB8AC3E}">
        <p14:creationId xmlns:p14="http://schemas.microsoft.com/office/powerpoint/2010/main" val="2082003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6DA034-8790-47DB-B313-2AB7FC923CBE}"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itle 1"/>
          <p:cNvSpPr>
            <a:spLocks noGrp="1"/>
          </p:cNvSpPr>
          <p:nvPr>
            <p:ph type="ctrTitle"/>
          </p:nvPr>
        </p:nvSpPr>
        <p:spPr>
          <a:xfrm>
            <a:off x="-113453" y="3276600"/>
            <a:ext cx="4833380" cy="1478280"/>
          </a:xfrm>
        </p:spPr>
        <p:txBody>
          <a:bodyPr>
            <a:noAutofit/>
          </a:bodyPr>
          <a:lstStyle/>
          <a:p>
            <a:r>
              <a:rPr lang="en-US" sz="2800" dirty="0">
                <a:solidFill>
                  <a:srgbClr val="203864"/>
                </a:solidFill>
                <a:cs typeface="Arial"/>
              </a:rPr>
              <a:t>DEDSO</a:t>
            </a:r>
            <a:br>
              <a:rPr lang="en-US" sz="2800" dirty="0">
                <a:solidFill>
                  <a:srgbClr val="203864"/>
                </a:solidFill>
                <a:cs typeface="Arial"/>
              </a:rPr>
            </a:br>
            <a:r>
              <a:rPr lang="en-US" sz="2800" dirty="0">
                <a:solidFill>
                  <a:srgbClr val="203864"/>
                </a:solidFill>
                <a:cs typeface="Arial"/>
              </a:rPr>
              <a:t> </a:t>
            </a:r>
            <a:r>
              <a:rPr kumimoji="0" lang="en-US" sz="2800" b="1" i="0" u="none" strike="noStrike" kern="1200" cap="none" spc="0" normalizeH="0" baseline="0" noProof="0" dirty="0">
                <a:ln>
                  <a:noFill/>
                </a:ln>
                <a:solidFill>
                  <a:srgbClr val="203864"/>
                </a:solidFill>
                <a:effectLst/>
                <a:uLnTx/>
                <a:uFillTx/>
                <a:latin typeface="Arial" panose="020B0604020202020204"/>
                <a:ea typeface="+mj-ea"/>
                <a:cs typeface="Arial"/>
              </a:rPr>
              <a:t> PDCs/</a:t>
            </a:r>
            <a:r>
              <a:rPr lang="en-US" sz="2800" dirty="0">
                <a:solidFill>
                  <a:srgbClr val="203864"/>
                </a:solidFill>
                <a:cs typeface="Arial"/>
              </a:rPr>
              <a:t>ADCs in the Pipeline Updates</a:t>
            </a:r>
          </a:p>
        </p:txBody>
      </p:sp>
      <p:sp>
        <p:nvSpPr>
          <p:cNvPr id="6" name="Subtitle 2"/>
          <p:cNvSpPr>
            <a:spLocks noGrp="1"/>
          </p:cNvSpPr>
          <p:nvPr>
            <p:ph type="subTitle" idx="1"/>
          </p:nvPr>
        </p:nvSpPr>
        <p:spPr>
          <a:xfrm>
            <a:off x="182880" y="5073378"/>
            <a:ext cx="4114800" cy="1097280"/>
          </a:xfrm>
        </p:spPr>
        <p:txBody>
          <a:bodyPr>
            <a:normAutofit/>
          </a:bodyPr>
          <a:lstStyle/>
          <a:p>
            <a:r>
              <a:rPr lang="en-US" sz="1600" dirty="0">
                <a:cs typeface="Arial"/>
              </a:rPr>
              <a:t> Wesley Best, </a:t>
            </a:r>
          </a:p>
          <a:p>
            <a:r>
              <a:rPr lang="en-US" sz="1600" dirty="0">
                <a:cs typeface="Arial"/>
              </a:rPr>
              <a:t>Supply Administrator, DEDSO</a:t>
            </a:r>
          </a:p>
          <a:p>
            <a:endParaRPr lang="en-US" sz="2400" b="1" dirty="0">
              <a:cs typeface="Arial"/>
            </a:endParaRPr>
          </a:p>
        </p:txBody>
      </p:sp>
    </p:spTree>
    <p:extLst>
      <p:ext uri="{BB962C8B-B14F-4D97-AF65-F5344CB8AC3E}">
        <p14:creationId xmlns:p14="http://schemas.microsoft.com/office/powerpoint/2010/main" val="1069461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CBE69-66D3-BDB0-916D-7089009EA6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76E01E-83D4-9772-8B80-442597BEF305}"/>
              </a:ext>
            </a:extLst>
          </p:cNvPr>
          <p:cNvSpPr>
            <a:spLocks noGrp="1"/>
          </p:cNvSpPr>
          <p:nvPr>
            <p:ph type="title"/>
          </p:nvPr>
        </p:nvSpPr>
        <p:spPr/>
        <p:txBody>
          <a:bodyPr/>
          <a:lstStyle/>
          <a:p>
            <a:r>
              <a:rPr lang="en-US" dirty="0">
                <a:cs typeface="Arial"/>
              </a:rPr>
              <a:t>PDCs/ADCs in the Pipeline</a:t>
            </a:r>
            <a:endParaRPr lang="en-US" dirty="0"/>
          </a:p>
        </p:txBody>
      </p:sp>
      <p:sp>
        <p:nvSpPr>
          <p:cNvPr id="4" name="Slide Number Placeholder 3">
            <a:extLst>
              <a:ext uri="{FF2B5EF4-FFF2-40B4-BE49-F238E27FC236}">
                <a16:creationId xmlns:a16="http://schemas.microsoft.com/office/drawing/2014/main" id="{DA6608DE-E077-CDC5-F343-3D3F73FE3E9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8" name="Content Placeholder 7">
            <a:extLst>
              <a:ext uri="{FF2B5EF4-FFF2-40B4-BE49-F238E27FC236}">
                <a16:creationId xmlns:a16="http://schemas.microsoft.com/office/drawing/2014/main" id="{A08DE4A8-6893-E5B9-66EA-1B55B65C768D}"/>
              </a:ext>
            </a:extLst>
          </p:cNvPr>
          <p:cNvGraphicFramePr>
            <a:graphicFrameLocks noGrp="1"/>
          </p:cNvGraphicFramePr>
          <p:nvPr>
            <p:ph idx="1"/>
            <p:extLst>
              <p:ext uri="{D42A27DB-BD31-4B8C-83A1-F6EECF244321}">
                <p14:modId xmlns:p14="http://schemas.microsoft.com/office/powerpoint/2010/main" val="1265123551"/>
              </p:ext>
            </p:extLst>
          </p:nvPr>
        </p:nvGraphicFramePr>
        <p:xfrm>
          <a:off x="0" y="1188720"/>
          <a:ext cx="9144000" cy="5353096"/>
        </p:xfrm>
        <a:graphic>
          <a:graphicData uri="http://schemas.openxmlformats.org/drawingml/2006/table">
            <a:tbl>
              <a:tblPr firstRow="1" bandRow="1">
                <a:tableStyleId>{5C22544A-7EE6-4342-B048-85BDC9FD1C3A}</a:tableStyleId>
              </a:tblPr>
              <a:tblGrid>
                <a:gridCol w="1291773">
                  <a:extLst>
                    <a:ext uri="{9D8B030D-6E8A-4147-A177-3AD203B41FA5}">
                      <a16:colId xmlns:a16="http://schemas.microsoft.com/office/drawing/2014/main" val="2481681021"/>
                    </a:ext>
                  </a:extLst>
                </a:gridCol>
                <a:gridCol w="3689979">
                  <a:extLst>
                    <a:ext uri="{9D8B030D-6E8A-4147-A177-3AD203B41FA5}">
                      <a16:colId xmlns:a16="http://schemas.microsoft.com/office/drawing/2014/main" val="1198406317"/>
                    </a:ext>
                  </a:extLst>
                </a:gridCol>
                <a:gridCol w="1345462">
                  <a:extLst>
                    <a:ext uri="{9D8B030D-6E8A-4147-A177-3AD203B41FA5}">
                      <a16:colId xmlns:a16="http://schemas.microsoft.com/office/drawing/2014/main" val="4111052155"/>
                    </a:ext>
                  </a:extLst>
                </a:gridCol>
                <a:gridCol w="2816786">
                  <a:extLst>
                    <a:ext uri="{9D8B030D-6E8A-4147-A177-3AD203B41FA5}">
                      <a16:colId xmlns:a16="http://schemas.microsoft.com/office/drawing/2014/main" val="1026105132"/>
                    </a:ext>
                  </a:extLst>
                </a:gridCol>
              </a:tblGrid>
              <a:tr h="377864">
                <a:tc>
                  <a:txBody>
                    <a:bodyPr/>
                    <a:lstStyle/>
                    <a:p>
                      <a:pPr marL="0" marR="0" algn="ctr" rtl="0" eaLnBrk="1" fontAlgn="t" latinLnBrk="0" hangingPunct="1">
                        <a:spcBef>
                          <a:spcPts val="0"/>
                        </a:spcBef>
                        <a:spcAft>
                          <a:spcPts val="0"/>
                        </a:spcAft>
                      </a:pPr>
                      <a:r>
                        <a:rPr lang="en-US" sz="1100" kern="1200" dirty="0">
                          <a:effectLst/>
                        </a:rPr>
                        <a:t>PDC  Number</a:t>
                      </a:r>
                      <a:endParaRPr lang="en-US" sz="1100" dirty="0">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dirty="0">
                          <a:effectLst/>
                        </a:rPr>
                        <a:t>Title</a:t>
                      </a:r>
                      <a:endParaRPr lang="en-US" dirty="0">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dirty="0">
                          <a:effectLst/>
                        </a:rPr>
                        <a:t>Area</a:t>
                      </a:r>
                      <a:endParaRPr lang="en-US" dirty="0">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dirty="0">
                          <a:effectLst/>
                        </a:rPr>
                        <a:t>Status</a:t>
                      </a:r>
                      <a:endParaRPr lang="en-US" dirty="0">
                        <a:effectLst/>
                      </a:endParaRPr>
                    </a:p>
                  </a:txBody>
                  <a:tcPr marL="0" marR="0" marT="0" marB="0" anchor="ctr"/>
                </a:tc>
                <a:extLst>
                  <a:ext uri="{0D108BD9-81ED-4DB2-BD59-A6C34878D82A}">
                    <a16:rowId xmlns:a16="http://schemas.microsoft.com/office/drawing/2014/main" val="1781157266"/>
                  </a:ext>
                </a:extLst>
              </a:tr>
              <a:tr h="515270">
                <a:tc>
                  <a:txBody>
                    <a:bodyPr/>
                    <a:lstStyle/>
                    <a:p>
                      <a:pPr marL="0" algn="l" rtl="0" eaLnBrk="1" latinLnBrk="0" hangingPunct="1">
                        <a:spcBef>
                          <a:spcPts val="0"/>
                        </a:spcBef>
                        <a:spcAft>
                          <a:spcPts val="0"/>
                        </a:spcAft>
                      </a:pPr>
                      <a:r>
                        <a:rPr lang="en-US" sz="1200" kern="1200" dirty="0">
                          <a:effectLst/>
                        </a:rPr>
                        <a:t>PDC 1470</a:t>
                      </a:r>
                    </a:p>
                  </a:txBody>
                  <a:tcPr marL="0" marR="0" marT="0" marB="0" anchor="ctr"/>
                </a:tc>
                <a:tc>
                  <a:txBody>
                    <a:bodyPr/>
                    <a:lstStyle/>
                    <a:p>
                      <a:pPr marL="0" algn="l" rtl="0" eaLnBrk="1" latinLnBrk="0" hangingPunct="1">
                        <a:spcBef>
                          <a:spcPts val="0"/>
                        </a:spcBef>
                        <a:spcAft>
                          <a:spcPts val="0"/>
                        </a:spcAft>
                      </a:pPr>
                      <a:r>
                        <a:rPr lang="en-US" sz="1200" kern="1200" dirty="0">
                          <a:effectLst/>
                        </a:rPr>
                        <a:t>Materiel Release Order- ALC Capabilities</a:t>
                      </a:r>
                    </a:p>
                  </a:txBody>
                  <a:tcPr marL="0" marR="0" marT="0" marB="0" anchor="ctr"/>
                </a:tc>
                <a:tc>
                  <a:txBody>
                    <a:bodyPr/>
                    <a:lstStyle/>
                    <a:p>
                      <a:pPr marL="0" algn="ctr" rtl="0" eaLnBrk="1" latinLnBrk="0" hangingPunct="1">
                        <a:spcBef>
                          <a:spcPts val="0"/>
                        </a:spcBef>
                        <a:spcAft>
                          <a:spcPts val="0"/>
                        </a:spcAft>
                      </a:pPr>
                      <a:r>
                        <a:rPr lang="en-US" sz="1200" kern="1200" dirty="0">
                          <a:effectLst/>
                        </a:rPr>
                        <a:t>Supply</a:t>
                      </a:r>
                    </a:p>
                  </a:txBody>
                  <a:tcPr marL="0" marR="0" marT="0" marB="0"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200" b="1" kern="1200" dirty="0">
                          <a:effectLst/>
                        </a:rPr>
                        <a:t>Signed: 8/16/24 Susp: 9/16/24 </a:t>
                      </a:r>
                      <a:r>
                        <a:rPr lang="en-US" sz="1200" b="1" kern="1200" dirty="0" err="1">
                          <a:effectLst/>
                        </a:rPr>
                        <a:t>ext</a:t>
                      </a:r>
                      <a:r>
                        <a:rPr lang="en-US" sz="1200" b="1" kern="1200" dirty="0">
                          <a:effectLst/>
                        </a:rPr>
                        <a:t> 9/23/24 (Marines)</a:t>
                      </a:r>
                    </a:p>
                  </a:txBody>
                  <a:tcPr marL="0" marR="0" marT="0" marB="0" anchor="ctr"/>
                </a:tc>
                <a:extLst>
                  <a:ext uri="{0D108BD9-81ED-4DB2-BD59-A6C34878D82A}">
                    <a16:rowId xmlns:a16="http://schemas.microsoft.com/office/drawing/2014/main" val="2806432610"/>
                  </a:ext>
                </a:extLst>
              </a:tr>
              <a:tr h="515270">
                <a:tc>
                  <a:txBody>
                    <a:bodyPr/>
                    <a:lstStyle/>
                    <a:p>
                      <a:pPr marL="0" algn="l" rtl="0" eaLnBrk="1" latinLnBrk="0" hangingPunct="1">
                        <a:spcBef>
                          <a:spcPts val="0"/>
                        </a:spcBef>
                        <a:spcAft>
                          <a:spcPts val="0"/>
                        </a:spcAft>
                      </a:pPr>
                      <a:r>
                        <a:rPr lang="en-US" sz="1200" kern="1200" dirty="0">
                          <a:effectLst/>
                        </a:rPr>
                        <a:t>PDC 1471</a:t>
                      </a:r>
                    </a:p>
                  </a:txBody>
                  <a:tcPr marL="0" marR="0" marT="0" marB="0" anchor="ctr"/>
                </a:tc>
                <a:tc>
                  <a:txBody>
                    <a:bodyPr/>
                    <a:lstStyle/>
                    <a:p>
                      <a:pPr marL="0" algn="l" rtl="0" eaLnBrk="1" latinLnBrk="0" hangingPunct="1">
                        <a:spcBef>
                          <a:spcPts val="0"/>
                        </a:spcBef>
                        <a:spcAft>
                          <a:spcPts val="0"/>
                        </a:spcAft>
                      </a:pPr>
                      <a:r>
                        <a:rPr lang="en-US" sz="1200" kern="1200" dirty="0">
                          <a:effectLst/>
                        </a:rPr>
                        <a:t>Addition of the contractor entity code (CAGE) in DLMS inventory 947I </a:t>
                      </a:r>
                    </a:p>
                  </a:txBody>
                  <a:tcPr marL="0" marR="0" marT="0" marB="0" anchor="ctr"/>
                </a:tc>
                <a:tc>
                  <a:txBody>
                    <a:bodyPr/>
                    <a:lstStyle/>
                    <a:p>
                      <a:pPr marL="0" algn="ctr" rtl="0" eaLnBrk="1" latinLnBrk="0" hangingPunct="1">
                        <a:spcBef>
                          <a:spcPts val="0"/>
                        </a:spcBef>
                        <a:spcAft>
                          <a:spcPts val="0"/>
                        </a:spcAft>
                      </a:pPr>
                      <a:r>
                        <a:rPr lang="en-US" sz="1200" kern="1200" dirty="0">
                          <a:effectLst/>
                        </a:rPr>
                        <a:t>Supply</a:t>
                      </a:r>
                    </a:p>
                  </a:txBody>
                  <a:tcPr marL="0" marR="0" marT="0" marB="0" anchor="ctr"/>
                </a:tc>
                <a:tc>
                  <a:txBody>
                    <a:bodyPr/>
                    <a:lstStyle/>
                    <a:p>
                      <a:pPr marL="0" algn="ctr" rtl="0" eaLnBrk="1" latinLnBrk="0" hangingPunct="1">
                        <a:spcBef>
                          <a:spcPts val="0"/>
                        </a:spcBef>
                        <a:spcAft>
                          <a:spcPts val="0"/>
                        </a:spcAft>
                      </a:pPr>
                      <a:r>
                        <a:rPr lang="en-US" sz="1200" b="1" kern="1200" dirty="0">
                          <a:effectLst/>
                        </a:rPr>
                        <a:t>Signed: 7/26/24 Susp: </a:t>
                      </a:r>
                      <a:r>
                        <a:rPr lang="en-US" sz="1200" b="1" kern="1200" dirty="0" err="1">
                          <a:effectLst/>
                        </a:rPr>
                        <a:t>ext</a:t>
                      </a:r>
                      <a:r>
                        <a:rPr lang="en-US" sz="1200" b="1" kern="1200" dirty="0">
                          <a:effectLst/>
                        </a:rPr>
                        <a:t> 9/20/24</a:t>
                      </a:r>
                    </a:p>
                  </a:txBody>
                  <a:tcPr marL="0" marR="0" marT="0" marB="0" anchor="ctr"/>
                </a:tc>
                <a:extLst>
                  <a:ext uri="{0D108BD9-81ED-4DB2-BD59-A6C34878D82A}">
                    <a16:rowId xmlns:a16="http://schemas.microsoft.com/office/drawing/2014/main" val="3009516322"/>
                  </a:ext>
                </a:extLst>
              </a:tr>
              <a:tr h="515270">
                <a:tc>
                  <a:txBody>
                    <a:bodyPr/>
                    <a:lstStyle/>
                    <a:p>
                      <a:pPr marL="0" algn="l" rtl="0" eaLnBrk="1" latinLnBrk="0" hangingPunct="1">
                        <a:spcBef>
                          <a:spcPts val="0"/>
                        </a:spcBef>
                        <a:spcAft>
                          <a:spcPts val="0"/>
                        </a:spcAft>
                      </a:pPr>
                      <a:r>
                        <a:rPr lang="en-US" sz="1200" kern="1200" dirty="0">
                          <a:effectLst/>
                        </a:rPr>
                        <a:t>PDC 1472</a:t>
                      </a:r>
                    </a:p>
                  </a:txBody>
                  <a:tcPr marL="0" marR="0" marT="0" marB="0" anchor="ctr"/>
                </a:tc>
                <a:tc>
                  <a:txBody>
                    <a:bodyPr/>
                    <a:lstStyle/>
                    <a:p>
                      <a:pPr marL="0" algn="l" rtl="0" eaLnBrk="1" latinLnBrk="0" hangingPunct="1">
                        <a:spcBef>
                          <a:spcPts val="0"/>
                        </a:spcBef>
                        <a:spcAft>
                          <a:spcPts val="0"/>
                        </a:spcAft>
                      </a:pPr>
                      <a:r>
                        <a:rPr lang="en-US" sz="1200" kern="1200" dirty="0">
                          <a:effectLst/>
                        </a:rPr>
                        <a:t>Procedures for Correcting/Adjusting Ownership Changes After Goods Receipt</a:t>
                      </a:r>
                    </a:p>
                  </a:txBody>
                  <a:tcPr marL="0" marR="0" marT="0" marB="0" anchor="ctr"/>
                </a:tc>
                <a:tc>
                  <a:txBody>
                    <a:bodyPr/>
                    <a:lstStyle/>
                    <a:p>
                      <a:pPr marL="0" algn="ctr" rtl="0" eaLnBrk="1" latinLnBrk="0" hangingPunct="1">
                        <a:spcBef>
                          <a:spcPts val="0"/>
                        </a:spcBef>
                        <a:spcAft>
                          <a:spcPts val="0"/>
                        </a:spcAft>
                      </a:pPr>
                      <a:r>
                        <a:rPr lang="en-US" sz="1200" kern="1200" dirty="0">
                          <a:effectLst/>
                        </a:rPr>
                        <a:t>Supply</a:t>
                      </a:r>
                    </a:p>
                  </a:txBody>
                  <a:tcPr marL="0" marR="0" marT="0" marB="0" anchor="ctr"/>
                </a:tc>
                <a:tc>
                  <a:txBody>
                    <a:bodyPr/>
                    <a:lstStyle/>
                    <a:p>
                      <a:pPr marL="0" algn="ctr" rtl="0" eaLnBrk="1" latinLnBrk="0" hangingPunct="1">
                        <a:spcBef>
                          <a:spcPts val="0"/>
                        </a:spcBef>
                        <a:spcAft>
                          <a:spcPts val="0"/>
                        </a:spcAft>
                      </a:pPr>
                      <a:r>
                        <a:rPr lang="en-US" sz="1200" kern="1200" dirty="0">
                          <a:effectLst/>
                        </a:rPr>
                        <a:t>In development</a:t>
                      </a:r>
                    </a:p>
                  </a:txBody>
                  <a:tcPr marL="0" marR="0" marT="0" marB="0" anchor="ctr"/>
                </a:tc>
                <a:extLst>
                  <a:ext uri="{0D108BD9-81ED-4DB2-BD59-A6C34878D82A}">
                    <a16:rowId xmlns:a16="http://schemas.microsoft.com/office/drawing/2014/main" val="2077801240"/>
                  </a:ext>
                </a:extLst>
              </a:tr>
              <a:tr h="515270">
                <a:tc>
                  <a:txBody>
                    <a:bodyPr/>
                    <a:lstStyle/>
                    <a:p>
                      <a:pPr marL="0" algn="l" rtl="0" eaLnBrk="1" latinLnBrk="0" hangingPunct="1">
                        <a:spcBef>
                          <a:spcPts val="0"/>
                        </a:spcBef>
                        <a:spcAft>
                          <a:spcPts val="0"/>
                        </a:spcAft>
                      </a:pPr>
                      <a:r>
                        <a:rPr lang="en-US" sz="1200" kern="1200" dirty="0">
                          <a:effectLst/>
                        </a:rPr>
                        <a:t>PDC 1477</a:t>
                      </a:r>
                    </a:p>
                  </a:txBody>
                  <a:tcPr marL="0" marR="0" marT="0" marB="0" anchor="ctr"/>
                </a:tc>
                <a:tc>
                  <a:txBody>
                    <a:bodyPr/>
                    <a:lstStyle/>
                    <a:p>
                      <a:pPr marL="0" algn="l" defTabSz="914400" rtl="0" eaLnBrk="1" fontAlgn="b" latinLnBrk="0" hangingPunct="1">
                        <a:spcBef>
                          <a:spcPts val="0"/>
                        </a:spcBef>
                        <a:spcAft>
                          <a:spcPts val="0"/>
                        </a:spcAft>
                      </a:pPr>
                      <a:r>
                        <a:rPr lang="en-US" sz="1200" kern="1200" dirty="0">
                          <a:solidFill>
                            <a:schemeClr val="dk1"/>
                          </a:solidFill>
                          <a:effectLst/>
                          <a:latin typeface="+mn-lt"/>
                          <a:ea typeface="+mn-ea"/>
                          <a:cs typeface="+mn-cs"/>
                        </a:rPr>
                        <a:t>Add DLMS 888W Weapon Systems Data Change Information to the DLM</a:t>
                      </a:r>
                    </a:p>
                  </a:txBody>
                  <a:tcPr marL="7620" marR="7620" marT="7620" marB="0" anchor="b"/>
                </a:tc>
                <a:tc>
                  <a:txBody>
                    <a:bodyPr/>
                    <a:lstStyle/>
                    <a:p>
                      <a:pPr marL="0" algn="ctr" rtl="0" eaLnBrk="1" latinLnBrk="0" hangingPunct="1">
                        <a:spcBef>
                          <a:spcPts val="0"/>
                        </a:spcBef>
                        <a:spcAft>
                          <a:spcPts val="0"/>
                        </a:spcAft>
                      </a:pPr>
                      <a:r>
                        <a:rPr lang="en-US" sz="1200" kern="1200" dirty="0">
                          <a:effectLst/>
                        </a:rPr>
                        <a:t>Supply</a:t>
                      </a:r>
                    </a:p>
                  </a:txBody>
                  <a:tcPr marL="0" marR="0" marT="0" marB="0" anchor="ctr"/>
                </a:tc>
                <a:tc>
                  <a:txBody>
                    <a:bodyPr/>
                    <a:lstStyle/>
                    <a:p>
                      <a:pPr algn="ctr" fontAlgn="b"/>
                      <a:r>
                        <a:rPr lang="en-US" sz="1200" b="1" kern="1200" dirty="0">
                          <a:solidFill>
                            <a:schemeClr val="dk1"/>
                          </a:solidFill>
                          <a:effectLst/>
                          <a:latin typeface="+mn-lt"/>
                          <a:ea typeface="+mn-ea"/>
                          <a:cs typeface="+mn-cs"/>
                        </a:rPr>
                        <a:t>Forwarded to OSD for Signature (9/10/24)</a:t>
                      </a:r>
                    </a:p>
                  </a:txBody>
                  <a:tcPr marL="7620" marR="7620" marT="7620" marB="0" anchor="b"/>
                </a:tc>
                <a:extLst>
                  <a:ext uri="{0D108BD9-81ED-4DB2-BD59-A6C34878D82A}">
                    <a16:rowId xmlns:a16="http://schemas.microsoft.com/office/drawing/2014/main" val="1562514143"/>
                  </a:ext>
                </a:extLst>
              </a:tr>
              <a:tr h="515270">
                <a:tc>
                  <a:txBody>
                    <a:bodyPr/>
                    <a:lstStyle/>
                    <a:p>
                      <a:pPr marL="0" algn="l" defTabSz="914400" rtl="0" eaLnBrk="1" fontAlgn="ctr" latinLnBrk="0" hangingPunct="1">
                        <a:spcBef>
                          <a:spcPts val="0"/>
                        </a:spcBef>
                        <a:spcAft>
                          <a:spcPts val="0"/>
                        </a:spcAft>
                      </a:pPr>
                      <a:r>
                        <a:rPr lang="en-US" sz="1200" kern="1200" dirty="0">
                          <a:solidFill>
                            <a:schemeClr val="dk1"/>
                          </a:solidFill>
                          <a:effectLst/>
                          <a:latin typeface="+mn-lt"/>
                          <a:ea typeface="+mn-ea"/>
                          <a:cs typeface="+mn-cs"/>
                        </a:rPr>
                        <a:t>PDC 1478</a:t>
                      </a:r>
                    </a:p>
                  </a:txBody>
                  <a:tcPr marL="7620" marR="7620" marT="7620" marB="0" anchor="ctr"/>
                </a:tc>
                <a:tc>
                  <a:txBody>
                    <a:bodyPr/>
                    <a:lstStyle/>
                    <a:p>
                      <a:pPr marL="0" algn="l" defTabSz="914400" rtl="0" eaLnBrk="1" fontAlgn="b" latinLnBrk="0" hangingPunct="1">
                        <a:spcBef>
                          <a:spcPts val="0"/>
                        </a:spcBef>
                        <a:spcAft>
                          <a:spcPts val="0"/>
                        </a:spcAft>
                      </a:pPr>
                      <a:r>
                        <a:rPr lang="en-US" sz="1200" kern="1200" dirty="0">
                          <a:solidFill>
                            <a:schemeClr val="dk1"/>
                          </a:solidFill>
                          <a:effectLst/>
                          <a:latin typeface="+mn-lt"/>
                          <a:ea typeface="+mn-ea"/>
                          <a:cs typeface="+mn-cs"/>
                        </a:rPr>
                        <a:t>Clarified Price Adjustments via DLMS Status Updates.</a:t>
                      </a:r>
                    </a:p>
                  </a:txBody>
                  <a:tcPr marL="7620" marR="7620" marT="7620" marB="0" anchor="b"/>
                </a:tc>
                <a:tc>
                  <a:txBody>
                    <a:bodyPr/>
                    <a:lstStyle/>
                    <a:p>
                      <a:pPr marL="0" algn="ctr" rtl="0" eaLnBrk="1" latinLnBrk="0" hangingPunct="1">
                        <a:spcBef>
                          <a:spcPts val="0"/>
                        </a:spcBef>
                        <a:spcAft>
                          <a:spcPts val="0"/>
                        </a:spcAft>
                      </a:pPr>
                      <a:r>
                        <a:rPr lang="en-US" sz="1200" kern="1200" dirty="0">
                          <a:effectLst/>
                        </a:rPr>
                        <a:t>Supply</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In Development </a:t>
                      </a:r>
                    </a:p>
                  </a:txBody>
                  <a:tcPr marL="7620" marR="7620" marT="7620" marB="0" anchor="b"/>
                </a:tc>
                <a:extLst>
                  <a:ext uri="{0D108BD9-81ED-4DB2-BD59-A6C34878D82A}">
                    <a16:rowId xmlns:a16="http://schemas.microsoft.com/office/drawing/2014/main" val="591988756"/>
                  </a:ext>
                </a:extLst>
              </a:tr>
              <a:tr h="551741">
                <a:tc>
                  <a:txBody>
                    <a:bodyPr/>
                    <a:lstStyle/>
                    <a:p>
                      <a:pPr marL="0" algn="l" defTabSz="914400" rtl="0" eaLnBrk="1" fontAlgn="ctr" latinLnBrk="0" hangingPunct="1">
                        <a:spcBef>
                          <a:spcPts val="0"/>
                        </a:spcBef>
                        <a:spcAft>
                          <a:spcPts val="0"/>
                        </a:spcAft>
                      </a:pPr>
                      <a:r>
                        <a:rPr lang="en-US" sz="1200" kern="1200" dirty="0">
                          <a:solidFill>
                            <a:schemeClr val="dk1"/>
                          </a:solidFill>
                          <a:effectLst/>
                          <a:latin typeface="+mn-lt"/>
                          <a:ea typeface="+mn-ea"/>
                          <a:cs typeface="+mn-cs"/>
                        </a:rPr>
                        <a:t>PDC 1481</a:t>
                      </a:r>
                    </a:p>
                  </a:txBody>
                  <a:tcPr marL="7620" marR="7620" marT="7620" marB="0" anchor="ctr"/>
                </a:tc>
                <a:tc>
                  <a:txBody>
                    <a:bodyPr/>
                    <a:lstStyle/>
                    <a:p>
                      <a:pPr marL="0" algn="l" defTabSz="914400" rtl="0" eaLnBrk="1" fontAlgn="b" latinLnBrk="0" hangingPunct="1">
                        <a:spcBef>
                          <a:spcPts val="0"/>
                        </a:spcBef>
                        <a:spcAft>
                          <a:spcPts val="0"/>
                        </a:spcAft>
                      </a:pPr>
                      <a:r>
                        <a:rPr lang="en-US" sz="1200" dirty="0"/>
                        <a:t>For Disposition Services Revised Procedures for Segregating Foreign Military Sales Requisitions</a:t>
                      </a:r>
                      <a:endParaRPr lang="en-US" sz="1200" kern="1200" dirty="0">
                        <a:solidFill>
                          <a:schemeClr val="dk1"/>
                        </a:solidFill>
                        <a:effectLst/>
                        <a:latin typeface="+mn-lt"/>
                        <a:ea typeface="+mn-ea"/>
                        <a:cs typeface="+mn-cs"/>
                      </a:endParaRPr>
                    </a:p>
                  </a:txBody>
                  <a:tcPr marL="7620" marR="7620" marT="7620" marB="0" anchor="b"/>
                </a:tc>
                <a:tc>
                  <a:txBody>
                    <a:bodyPr/>
                    <a:lstStyle/>
                    <a:p>
                      <a:pPr marL="0" algn="ctr" rtl="0" eaLnBrk="1" latinLnBrk="0" hangingPunct="1">
                        <a:spcBef>
                          <a:spcPts val="0"/>
                        </a:spcBef>
                        <a:spcAft>
                          <a:spcPts val="0"/>
                        </a:spcAft>
                      </a:pPr>
                      <a:r>
                        <a:rPr lang="en-US" sz="1200" kern="1200" dirty="0">
                          <a:effectLst/>
                        </a:rPr>
                        <a:t>Supply</a:t>
                      </a:r>
                    </a:p>
                  </a:txBody>
                  <a:tcPr marL="0" marR="0" marT="0" marB="0" anchor="ctr"/>
                </a:tc>
                <a:tc>
                  <a:txBody>
                    <a:bodyPr/>
                    <a:lstStyle/>
                    <a:p>
                      <a:pPr marL="0" algn="ctr" rtl="0" eaLnBrk="1" latinLnBrk="0" hangingPunct="1">
                        <a:spcBef>
                          <a:spcPts val="0"/>
                        </a:spcBef>
                        <a:spcAft>
                          <a:spcPts val="0"/>
                        </a:spcAft>
                      </a:pPr>
                      <a:r>
                        <a:rPr lang="en-US" sz="1200" kern="1200" dirty="0">
                          <a:effectLst/>
                        </a:rPr>
                        <a:t>In Development </a:t>
                      </a:r>
                    </a:p>
                  </a:txBody>
                  <a:tcPr marL="0" marR="0" marT="0" marB="0" anchor="ctr"/>
                </a:tc>
                <a:extLst>
                  <a:ext uri="{0D108BD9-81ED-4DB2-BD59-A6C34878D82A}">
                    <a16:rowId xmlns:a16="http://schemas.microsoft.com/office/drawing/2014/main" val="2941212144"/>
                  </a:ext>
                </a:extLst>
              </a:tr>
              <a:tr h="551741">
                <a:tc>
                  <a:txBody>
                    <a:bodyPr/>
                    <a:lstStyle/>
                    <a:p>
                      <a:pPr marL="0" algn="l" defTabSz="914400" rtl="0" eaLnBrk="1" fontAlgn="ctr" latinLnBrk="0" hangingPunct="1">
                        <a:spcBef>
                          <a:spcPts val="0"/>
                        </a:spcBef>
                        <a:spcAft>
                          <a:spcPts val="0"/>
                        </a:spcAft>
                      </a:pPr>
                      <a:r>
                        <a:rPr lang="en-US" sz="1200" kern="1200" dirty="0">
                          <a:solidFill>
                            <a:schemeClr val="dk1"/>
                          </a:solidFill>
                          <a:effectLst/>
                          <a:latin typeface="+mn-lt"/>
                          <a:ea typeface="+mn-ea"/>
                          <a:cs typeface="+mn-cs"/>
                        </a:rPr>
                        <a:t>PDC 1482</a:t>
                      </a:r>
                    </a:p>
                  </a:txBody>
                  <a:tcPr marL="7620" marR="7620" marT="7620" marB="0" anchor="ctr"/>
                </a:tc>
                <a:tc>
                  <a:txBody>
                    <a:bodyPr/>
                    <a:lstStyle/>
                    <a:p>
                      <a:pPr marL="0" algn="l" defTabSz="914400" rtl="0" eaLnBrk="1" fontAlgn="b" latinLnBrk="0" hangingPunct="1">
                        <a:spcBef>
                          <a:spcPts val="0"/>
                        </a:spcBef>
                        <a:spcAft>
                          <a:spcPts val="0"/>
                        </a:spcAft>
                      </a:pPr>
                      <a:r>
                        <a:rPr lang="en-US" sz="1200" kern="1200" dirty="0">
                          <a:solidFill>
                            <a:schemeClr val="dk1"/>
                          </a:solidFill>
                          <a:latin typeface="+mn-lt"/>
                          <a:ea typeface="+mn-ea"/>
                          <a:cs typeface="+mn-cs"/>
                        </a:rPr>
                        <a:t>For Distinguishing Foreign Military Financing (FMF) Loan Guarantees</a:t>
                      </a:r>
                    </a:p>
                  </a:txBody>
                  <a:tcPr marL="7620" marR="7620" marT="7620" marB="0" anchor="b"/>
                </a:tc>
                <a:tc>
                  <a:txBody>
                    <a:bodyPr/>
                    <a:lstStyle/>
                    <a:p>
                      <a:pPr marL="0" algn="ctr" rtl="0" eaLnBrk="1" latinLnBrk="0" hangingPunct="1">
                        <a:spcBef>
                          <a:spcPts val="0"/>
                        </a:spcBef>
                        <a:spcAft>
                          <a:spcPts val="0"/>
                        </a:spcAft>
                      </a:pPr>
                      <a:r>
                        <a:rPr lang="en-US" sz="1200" kern="1200" dirty="0">
                          <a:effectLst/>
                        </a:rPr>
                        <a:t>Supply</a:t>
                      </a:r>
                    </a:p>
                  </a:txBody>
                  <a:tcPr marL="0" marR="0" marT="0" marB="0" anchor="ctr"/>
                </a:tc>
                <a:tc>
                  <a:txBody>
                    <a:bodyPr/>
                    <a:lstStyle/>
                    <a:p>
                      <a:pPr marL="0" algn="ctr" rtl="0" eaLnBrk="1" latinLnBrk="0" hangingPunct="1">
                        <a:spcBef>
                          <a:spcPts val="0"/>
                        </a:spcBef>
                        <a:spcAft>
                          <a:spcPts val="0"/>
                        </a:spcAft>
                      </a:pPr>
                      <a:r>
                        <a:rPr lang="en-US" sz="1200" kern="1200" dirty="0">
                          <a:effectLst/>
                        </a:rPr>
                        <a:t>In Development </a:t>
                      </a:r>
                    </a:p>
                  </a:txBody>
                  <a:tcPr marL="0" marR="0" marT="0" marB="0" anchor="ctr"/>
                </a:tc>
                <a:extLst>
                  <a:ext uri="{0D108BD9-81ED-4DB2-BD59-A6C34878D82A}">
                    <a16:rowId xmlns:a16="http://schemas.microsoft.com/office/drawing/2014/main" val="1655909659"/>
                  </a:ext>
                </a:extLst>
              </a:tr>
              <a:tr h="551741">
                <a:tc>
                  <a:txBody>
                    <a:bodyPr/>
                    <a:lstStyle/>
                    <a:p>
                      <a:pPr marL="0" algn="l" defTabSz="914400" rtl="0" eaLnBrk="1" fontAlgn="ctr" latinLnBrk="0" hangingPunct="1">
                        <a:spcBef>
                          <a:spcPts val="0"/>
                        </a:spcBef>
                        <a:spcAft>
                          <a:spcPts val="0"/>
                        </a:spcAft>
                      </a:pPr>
                      <a:r>
                        <a:rPr lang="en-US" sz="1200" kern="1200" dirty="0">
                          <a:solidFill>
                            <a:schemeClr val="dk1"/>
                          </a:solidFill>
                          <a:effectLst/>
                          <a:latin typeface="+mn-lt"/>
                          <a:ea typeface="+mn-ea"/>
                          <a:cs typeface="+mn-cs"/>
                        </a:rPr>
                        <a:t>PDC # (Note: Number will be determined later)</a:t>
                      </a:r>
                    </a:p>
                  </a:txBody>
                  <a:tcPr marL="7620" marR="7620" marT="7620" marB="0" anchor="ctr"/>
                </a:tc>
                <a:tc>
                  <a:txBody>
                    <a:bodyPr/>
                    <a:lstStyle/>
                    <a:p>
                      <a:pPr marL="0" algn="l" defTabSz="914400" rtl="0" eaLnBrk="1" fontAlgn="b" latinLnBrk="0" hangingPunct="1">
                        <a:spcBef>
                          <a:spcPts val="0"/>
                        </a:spcBef>
                        <a:spcAft>
                          <a:spcPts val="0"/>
                        </a:spcAft>
                      </a:pPr>
                      <a:r>
                        <a:rPr lang="en-US" sz="1200" kern="1200" dirty="0">
                          <a:solidFill>
                            <a:schemeClr val="dk1"/>
                          </a:solidFill>
                          <a:effectLst/>
                          <a:latin typeface="+mn-lt"/>
                          <a:ea typeface="+mn-ea"/>
                          <a:cs typeface="+mn-cs"/>
                        </a:rPr>
                        <a:t>Proposed Defense Logistics Management Standards Change, Standard Return Procedures for Return of Navy-Owned Non-Consumable Unserviceable NIMSC-5 Items (Supply) Reference ADC 1256</a:t>
                      </a:r>
                    </a:p>
                  </a:txBody>
                  <a:tcPr marL="7620" marR="7620" marT="7620" marB="0" anchor="b"/>
                </a:tc>
                <a:tc>
                  <a:txBody>
                    <a:bodyPr/>
                    <a:lstStyle/>
                    <a:p>
                      <a:pPr marL="0" algn="ctr" rtl="0" eaLnBrk="1" latinLnBrk="0" hangingPunct="1">
                        <a:spcBef>
                          <a:spcPts val="0"/>
                        </a:spcBef>
                        <a:spcAft>
                          <a:spcPts val="0"/>
                        </a:spcAft>
                      </a:pPr>
                      <a:r>
                        <a:rPr lang="en-US" sz="1200" kern="1200" dirty="0">
                          <a:effectLst/>
                        </a:rPr>
                        <a:t>Supply</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In Development </a:t>
                      </a:r>
                    </a:p>
                  </a:txBody>
                  <a:tcPr marL="0" marR="0" marT="0" marB="0" anchor="ctr"/>
                </a:tc>
                <a:extLst>
                  <a:ext uri="{0D108BD9-81ED-4DB2-BD59-A6C34878D82A}">
                    <a16:rowId xmlns:a16="http://schemas.microsoft.com/office/drawing/2014/main" val="3132880391"/>
                  </a:ext>
                </a:extLst>
              </a:tr>
              <a:tr h="551741">
                <a:tc>
                  <a:txBody>
                    <a:bodyPr/>
                    <a:lstStyle/>
                    <a:p>
                      <a:pPr marL="0" algn="l" defTabSz="914400" rtl="0" eaLnBrk="1" fontAlgn="ctr" latinLnBrk="0" hangingPunct="1">
                        <a:spcBef>
                          <a:spcPts val="0"/>
                        </a:spcBef>
                        <a:spcAft>
                          <a:spcPts val="0"/>
                        </a:spcAft>
                      </a:pPr>
                      <a:r>
                        <a:rPr lang="en-US" sz="1200" kern="1200" dirty="0">
                          <a:solidFill>
                            <a:schemeClr val="dk1"/>
                          </a:solidFill>
                          <a:effectLst/>
                          <a:latin typeface="+mn-lt"/>
                          <a:ea typeface="+mn-ea"/>
                          <a:cs typeface="+mn-cs"/>
                        </a:rPr>
                        <a:t>ADC 1378B </a:t>
                      </a:r>
                    </a:p>
                  </a:txBody>
                  <a:tcPr marL="7620" marR="7620" marT="7620" marB="0" anchor="ctr"/>
                </a:tc>
                <a:tc>
                  <a:txBody>
                    <a:bodyPr/>
                    <a:lstStyle/>
                    <a:p>
                      <a:pPr marL="0" algn="l" defTabSz="914400" rtl="0" eaLnBrk="1" fontAlgn="b" latinLnBrk="0" hangingPunct="1">
                        <a:spcBef>
                          <a:spcPts val="0"/>
                        </a:spcBef>
                        <a:spcAft>
                          <a:spcPts val="0"/>
                        </a:spcAft>
                      </a:pPr>
                      <a:r>
                        <a:rPr lang="en-US" sz="1200" kern="1200" dirty="0">
                          <a:solidFill>
                            <a:schemeClr val="dk1"/>
                          </a:solidFill>
                          <a:effectLst/>
                          <a:latin typeface="+mn-lt"/>
                          <a:ea typeface="+mn-ea"/>
                          <a:cs typeface="+mn-cs"/>
                        </a:rPr>
                        <a:t> Addendum to ADC 1378A Enhanced DLMS 940R Validations for Defense Logistics Agency (DLA Warehouse Management System </a:t>
                      </a:r>
                    </a:p>
                  </a:txBody>
                  <a:tcPr marL="7620" marR="7620" marT="7620" marB="0" anchor="b"/>
                </a:tc>
                <a:tc>
                  <a:txBody>
                    <a:bodyPr/>
                    <a:lstStyle/>
                    <a:p>
                      <a:pPr marL="0" algn="ctr" rtl="0" eaLnBrk="1" latinLnBrk="0" hangingPunct="1">
                        <a:spcBef>
                          <a:spcPts val="0"/>
                        </a:spcBef>
                        <a:spcAft>
                          <a:spcPts val="0"/>
                        </a:spcAft>
                      </a:pPr>
                      <a:r>
                        <a:rPr lang="en-US" sz="1200" kern="1200" dirty="0">
                          <a:effectLst/>
                        </a:rPr>
                        <a:t>Supply</a:t>
                      </a:r>
                    </a:p>
                  </a:txBody>
                  <a:tcPr marL="0" marR="0" marT="0" marB="0" anchor="ctr"/>
                </a:tc>
                <a:tc>
                  <a:txBody>
                    <a:bodyPr/>
                    <a:lstStyle/>
                    <a:p>
                      <a:pPr marL="0" algn="ctr" rtl="0" eaLnBrk="1" latinLnBrk="0" hangingPunct="1">
                        <a:spcBef>
                          <a:spcPts val="0"/>
                        </a:spcBef>
                        <a:spcAft>
                          <a:spcPts val="0"/>
                        </a:spcAft>
                      </a:pPr>
                      <a:r>
                        <a:rPr lang="en-US" sz="1200" kern="1200" dirty="0">
                          <a:effectLst/>
                        </a:rPr>
                        <a:t>In Development</a:t>
                      </a:r>
                    </a:p>
                  </a:txBody>
                  <a:tcPr marL="0" marR="0" marT="0" marB="0" anchor="ctr"/>
                </a:tc>
                <a:extLst>
                  <a:ext uri="{0D108BD9-81ED-4DB2-BD59-A6C34878D82A}">
                    <a16:rowId xmlns:a16="http://schemas.microsoft.com/office/drawing/2014/main" val="1734418395"/>
                  </a:ext>
                </a:extLst>
              </a:tr>
            </a:tbl>
          </a:graphicData>
        </a:graphic>
      </p:graphicFrame>
    </p:spTree>
    <p:extLst>
      <p:ext uri="{BB962C8B-B14F-4D97-AF65-F5344CB8AC3E}">
        <p14:creationId xmlns:p14="http://schemas.microsoft.com/office/powerpoint/2010/main" val="2262101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8F238-0D63-2AFA-EADD-05AF17064A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BF2082-1F05-537A-FE70-3F2E4B39C60C}"/>
              </a:ext>
            </a:extLst>
          </p:cNvPr>
          <p:cNvSpPr>
            <a:spLocks noGrp="1"/>
          </p:cNvSpPr>
          <p:nvPr>
            <p:ph type="title"/>
          </p:nvPr>
        </p:nvSpPr>
        <p:spPr/>
        <p:txBody>
          <a:bodyPr/>
          <a:lstStyle/>
          <a:p>
            <a:r>
              <a:rPr lang="en-US"/>
              <a:t>ADCs Signed and Published </a:t>
            </a:r>
            <a:endParaRPr lang="en-US">
              <a:highlight>
                <a:srgbClr val="FFFF00"/>
              </a:highlight>
              <a:cs typeface="Arial"/>
            </a:endParaRPr>
          </a:p>
        </p:txBody>
      </p:sp>
      <p:sp>
        <p:nvSpPr>
          <p:cNvPr id="4" name="Slide Number Placeholder 3">
            <a:extLst>
              <a:ext uri="{FF2B5EF4-FFF2-40B4-BE49-F238E27FC236}">
                <a16:creationId xmlns:a16="http://schemas.microsoft.com/office/drawing/2014/main" id="{6288E281-3815-3A01-68AE-CB9AC7D39A2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8" name="Content Placeholder 7">
            <a:extLst>
              <a:ext uri="{FF2B5EF4-FFF2-40B4-BE49-F238E27FC236}">
                <a16:creationId xmlns:a16="http://schemas.microsoft.com/office/drawing/2014/main" id="{80AAE2E6-CDC8-37C1-5C4A-4E8655736ED2}"/>
              </a:ext>
            </a:extLst>
          </p:cNvPr>
          <p:cNvGraphicFramePr>
            <a:graphicFrameLocks noGrp="1"/>
          </p:cNvGraphicFramePr>
          <p:nvPr>
            <p:ph idx="1"/>
            <p:extLst>
              <p:ext uri="{D42A27DB-BD31-4B8C-83A1-F6EECF244321}">
                <p14:modId xmlns:p14="http://schemas.microsoft.com/office/powerpoint/2010/main" val="1825165780"/>
              </p:ext>
            </p:extLst>
          </p:nvPr>
        </p:nvGraphicFramePr>
        <p:xfrm>
          <a:off x="90053" y="1191490"/>
          <a:ext cx="8943777" cy="5077110"/>
        </p:xfrm>
        <a:graphic>
          <a:graphicData uri="http://schemas.openxmlformats.org/drawingml/2006/table">
            <a:tbl>
              <a:tblPr firstRow="1" bandRow="1">
                <a:tableStyleId>{5C22544A-7EE6-4342-B048-85BDC9FD1C3A}</a:tableStyleId>
              </a:tblPr>
              <a:tblGrid>
                <a:gridCol w="978670">
                  <a:extLst>
                    <a:ext uri="{9D8B030D-6E8A-4147-A177-3AD203B41FA5}">
                      <a16:colId xmlns:a16="http://schemas.microsoft.com/office/drawing/2014/main" val="2481681021"/>
                    </a:ext>
                  </a:extLst>
                </a:gridCol>
                <a:gridCol w="3743024">
                  <a:extLst>
                    <a:ext uri="{9D8B030D-6E8A-4147-A177-3AD203B41FA5}">
                      <a16:colId xmlns:a16="http://schemas.microsoft.com/office/drawing/2014/main" val="1198406317"/>
                    </a:ext>
                  </a:extLst>
                </a:gridCol>
                <a:gridCol w="1364804">
                  <a:extLst>
                    <a:ext uri="{9D8B030D-6E8A-4147-A177-3AD203B41FA5}">
                      <a16:colId xmlns:a16="http://schemas.microsoft.com/office/drawing/2014/main" val="4111052155"/>
                    </a:ext>
                  </a:extLst>
                </a:gridCol>
                <a:gridCol w="2857279">
                  <a:extLst>
                    <a:ext uri="{9D8B030D-6E8A-4147-A177-3AD203B41FA5}">
                      <a16:colId xmlns:a16="http://schemas.microsoft.com/office/drawing/2014/main" val="1026105132"/>
                    </a:ext>
                  </a:extLst>
                </a:gridCol>
              </a:tblGrid>
              <a:tr h="434054">
                <a:tc>
                  <a:txBody>
                    <a:bodyPr/>
                    <a:lstStyle/>
                    <a:p>
                      <a:pPr marL="0" marR="0" algn="ctr" rtl="0" eaLnBrk="1" fontAlgn="t" latinLnBrk="0" hangingPunct="1">
                        <a:spcBef>
                          <a:spcPts val="0"/>
                        </a:spcBef>
                        <a:spcAft>
                          <a:spcPts val="0"/>
                        </a:spcAft>
                      </a:pPr>
                      <a:r>
                        <a:rPr lang="en-US" sz="1100" kern="1200">
                          <a:effectLst/>
                        </a:rPr>
                        <a:t>ADC  Number</a:t>
                      </a:r>
                      <a:endParaRPr lang="en-US" sz="1100">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a:effectLst/>
                        </a:rPr>
                        <a:t>Title</a:t>
                      </a:r>
                      <a:endParaRPr lang="en-US">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a:effectLst/>
                        </a:rPr>
                        <a:t>Area</a:t>
                      </a:r>
                      <a:endParaRPr lang="en-US">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a:effectLst/>
                        </a:rPr>
                        <a:t>Status</a:t>
                      </a:r>
                      <a:endParaRPr lang="en-US">
                        <a:effectLst/>
                      </a:endParaRPr>
                    </a:p>
                  </a:txBody>
                  <a:tcPr marL="0" marR="0" marT="0" marB="0" anchor="ctr"/>
                </a:tc>
                <a:extLst>
                  <a:ext uri="{0D108BD9-81ED-4DB2-BD59-A6C34878D82A}">
                    <a16:rowId xmlns:a16="http://schemas.microsoft.com/office/drawing/2014/main" val="1781157266"/>
                  </a:ext>
                </a:extLst>
              </a:tr>
              <a:tr h="644504">
                <a:tc>
                  <a:txBody>
                    <a:bodyPr/>
                    <a:lstStyle/>
                    <a:p>
                      <a:pPr marL="0" algn="l" rtl="0" eaLnBrk="1" latinLnBrk="0" hangingPunct="1">
                        <a:spcBef>
                          <a:spcPts val="0"/>
                        </a:spcBef>
                        <a:spcAft>
                          <a:spcPts val="0"/>
                        </a:spcAft>
                      </a:pPr>
                      <a:r>
                        <a:rPr lang="en-US" sz="1200" kern="1200" dirty="0">
                          <a:effectLst/>
                        </a:rPr>
                        <a:t>ADC 1469</a:t>
                      </a:r>
                    </a:p>
                  </a:txBody>
                  <a:tcPr marL="0" marR="0" marT="0" marB="0" anchor="ctr"/>
                </a:tc>
                <a:tc>
                  <a:txBody>
                    <a:bodyPr/>
                    <a:lstStyle/>
                    <a:p>
                      <a:pPr marL="0" algn="l" rtl="0" eaLnBrk="1" latinLnBrk="0" hangingPunct="1">
                        <a:spcBef>
                          <a:spcPts val="0"/>
                        </a:spcBef>
                        <a:spcAft>
                          <a:spcPts val="0"/>
                        </a:spcAft>
                      </a:pPr>
                      <a:r>
                        <a:rPr lang="en-US" sz="1200" kern="1200" dirty="0">
                          <a:effectLst/>
                        </a:rPr>
                        <a:t>Add Transaction Reference Number and Transaction Date to 832N </a:t>
                      </a:r>
                    </a:p>
                  </a:txBody>
                  <a:tcPr marL="0" marR="0" marT="0" marB="0" anchor="ctr"/>
                </a:tc>
                <a:tc>
                  <a:txBody>
                    <a:bodyPr/>
                    <a:lstStyle/>
                    <a:p>
                      <a:pPr marL="0" algn="ctr" rtl="0" eaLnBrk="1" latinLnBrk="0" hangingPunct="1">
                        <a:spcBef>
                          <a:spcPts val="0"/>
                        </a:spcBef>
                        <a:spcAft>
                          <a:spcPts val="0"/>
                        </a:spcAft>
                      </a:pPr>
                      <a:r>
                        <a:rPr lang="en-US" sz="1200" kern="1200" dirty="0">
                          <a:effectLst/>
                        </a:rPr>
                        <a:t>Supply</a:t>
                      </a:r>
                    </a:p>
                  </a:txBody>
                  <a:tcPr marL="0" marR="0" marT="0" marB="0" anchor="ctr"/>
                </a:tc>
                <a:tc>
                  <a:txBody>
                    <a:bodyPr/>
                    <a:lstStyle/>
                    <a:p>
                      <a:pPr marL="0" algn="ctr" rtl="0" eaLnBrk="1" latinLnBrk="0" hangingPunct="1">
                        <a:spcBef>
                          <a:spcPts val="0"/>
                        </a:spcBef>
                        <a:spcAft>
                          <a:spcPts val="0"/>
                        </a:spcAft>
                      </a:pPr>
                      <a:r>
                        <a:rPr lang="en-US" sz="1200" kern="1200" dirty="0">
                          <a:solidFill>
                            <a:schemeClr val="tx1"/>
                          </a:solidFill>
                          <a:effectLst/>
                        </a:rPr>
                        <a:t>Signed and Published 5/30/24</a:t>
                      </a:r>
                    </a:p>
                  </a:txBody>
                  <a:tcPr marL="0" marR="0" marT="0" marB="0" anchor="ctr"/>
                </a:tc>
                <a:extLst>
                  <a:ext uri="{0D108BD9-81ED-4DB2-BD59-A6C34878D82A}">
                    <a16:rowId xmlns:a16="http://schemas.microsoft.com/office/drawing/2014/main" val="2880036008"/>
                  </a:ext>
                </a:extLst>
              </a:tr>
              <a:tr h="644504">
                <a:tc>
                  <a:txBody>
                    <a:bodyPr/>
                    <a:lstStyle/>
                    <a:p>
                      <a:pPr marL="0" marR="0" algn="l" defTabSz="914400" rtl="0" eaLnBrk="1" fontAlgn="t" latinLnBrk="0" hangingPunct="1">
                        <a:spcBef>
                          <a:spcPts val="0"/>
                        </a:spcBef>
                        <a:spcAft>
                          <a:spcPts val="0"/>
                        </a:spcAft>
                      </a:pPr>
                      <a:r>
                        <a:rPr lang="en-US" sz="1200" kern="1200" dirty="0">
                          <a:solidFill>
                            <a:schemeClr val="dk1"/>
                          </a:solidFill>
                          <a:effectLst/>
                          <a:latin typeface="+mn-lt"/>
                          <a:ea typeface="+mn-ea"/>
                          <a:cs typeface="+mn-cs"/>
                        </a:rPr>
                        <a:t>ADC 1466</a:t>
                      </a:r>
                    </a:p>
                    <a:p>
                      <a:pPr marL="0" marR="0" algn="l" defTabSz="914400" rtl="0" eaLnBrk="1" fontAlgn="t" latinLnBrk="0" hangingPunct="1">
                        <a:spcBef>
                          <a:spcPts val="0"/>
                        </a:spcBef>
                        <a:spcAft>
                          <a:spcPts val="0"/>
                        </a:spcAft>
                      </a:pPr>
                      <a:endParaRPr lang="en-US" sz="1200" kern="1200" dirty="0">
                        <a:solidFill>
                          <a:schemeClr val="dk1"/>
                        </a:solidFill>
                        <a:effectLst/>
                        <a:latin typeface="+mn-lt"/>
                        <a:ea typeface="+mn-ea"/>
                        <a:cs typeface="+mn-cs"/>
                      </a:endParaRPr>
                    </a:p>
                  </a:txBody>
                  <a:tcPr marL="0" marR="0"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Establishing Ownership at the Time of Receipt</a:t>
                      </a:r>
                    </a:p>
                    <a:p>
                      <a:pPr marL="0" marR="0" algn="l" defTabSz="914400" rtl="0" eaLnBrk="1" fontAlgn="t" latinLnBrk="0" hangingPunct="1">
                        <a:spcBef>
                          <a:spcPts val="0"/>
                        </a:spcBef>
                        <a:spcAft>
                          <a:spcPts val="0"/>
                        </a:spcAft>
                      </a:pPr>
                      <a:endParaRPr lang="en-US" sz="1200" kern="1200" dirty="0">
                        <a:solidFill>
                          <a:schemeClr val="dk1"/>
                        </a:solidFill>
                        <a:effectLst/>
                        <a:latin typeface="+mn-lt"/>
                        <a:ea typeface="+mn-ea"/>
                        <a:cs typeface="+mn-cs"/>
                      </a:endParaRPr>
                    </a:p>
                  </a:txBody>
                  <a:tcPr marL="0" marR="0" marT="0" marB="0" anchor="ctr"/>
                </a:tc>
                <a:tc>
                  <a:txBody>
                    <a:bodyPr/>
                    <a:lstStyle/>
                    <a:p>
                      <a:pPr marL="0" marR="0" algn="ctr" defTabSz="914400" rtl="0" eaLnBrk="1" fontAlgn="t" latinLnBrk="0" hangingPunct="1">
                        <a:spcBef>
                          <a:spcPts val="0"/>
                        </a:spcBef>
                        <a:spcAft>
                          <a:spcPts val="0"/>
                        </a:spcAft>
                      </a:pPr>
                      <a:r>
                        <a:rPr lang="en-US" sz="1200" kern="1200" dirty="0">
                          <a:solidFill>
                            <a:schemeClr val="dk1"/>
                          </a:solidFill>
                          <a:effectLst/>
                          <a:latin typeface="+mn-lt"/>
                          <a:ea typeface="+mn-ea"/>
                          <a:cs typeface="+mn-cs"/>
                        </a:rPr>
                        <a:t>Supply</a:t>
                      </a:r>
                    </a:p>
                  </a:txBody>
                  <a:tcPr marL="0" marR="0" marT="0"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kern="1200" dirty="0">
                          <a:effectLst/>
                        </a:rPr>
                        <a:t>Signed and Published 02/09/24</a:t>
                      </a:r>
                    </a:p>
                    <a:p>
                      <a:pPr marL="0" marR="0" algn="ctr" rtl="0" eaLnBrk="1" fontAlgn="t" latinLnBrk="0" hangingPunct="1">
                        <a:spcBef>
                          <a:spcPts val="0"/>
                        </a:spcBef>
                        <a:spcAft>
                          <a:spcPts val="0"/>
                        </a:spcAft>
                      </a:pPr>
                      <a:endParaRPr lang="en-US" sz="1200" kern="1200" dirty="0">
                        <a:effectLst/>
                      </a:endParaRPr>
                    </a:p>
                  </a:txBody>
                  <a:tcPr marL="0" marR="0" marT="0" marB="0" anchor="ctr"/>
                </a:tc>
                <a:extLst>
                  <a:ext uri="{0D108BD9-81ED-4DB2-BD59-A6C34878D82A}">
                    <a16:rowId xmlns:a16="http://schemas.microsoft.com/office/drawing/2014/main" val="646623395"/>
                  </a:ext>
                </a:extLst>
              </a:tr>
              <a:tr h="644504">
                <a:tc>
                  <a:txBody>
                    <a:bodyPr/>
                    <a:lstStyle/>
                    <a:p>
                      <a:pPr marL="0" marR="0" algn="l" rtl="0" eaLnBrk="1" fontAlgn="t" latinLnBrk="0" hangingPunct="1">
                        <a:spcBef>
                          <a:spcPts val="0"/>
                        </a:spcBef>
                        <a:spcAft>
                          <a:spcPts val="0"/>
                        </a:spcAft>
                      </a:pPr>
                      <a:r>
                        <a:rPr lang="en-US" sz="1200" kern="1200" dirty="0">
                          <a:effectLst/>
                        </a:rPr>
                        <a:t>ADC 1460</a:t>
                      </a:r>
                      <a:endParaRPr lang="en-US" dirty="0">
                        <a:effectLst/>
                      </a:endParaRPr>
                    </a:p>
                  </a:txBody>
                  <a:tcPr marL="0" marR="0" marT="0" marB="0" anchor="ctr"/>
                </a:tc>
                <a:tc>
                  <a:txBody>
                    <a:bodyPr/>
                    <a:lstStyle/>
                    <a:p>
                      <a:pPr marL="0" marR="0" algn="l" rtl="0" eaLnBrk="1" fontAlgn="t" latinLnBrk="0" hangingPunct="1">
                        <a:spcBef>
                          <a:spcPts val="0"/>
                        </a:spcBef>
                        <a:spcAft>
                          <a:spcPts val="0"/>
                        </a:spcAft>
                      </a:pPr>
                      <a:r>
                        <a:rPr lang="en-US" sz="1200" kern="1200" dirty="0">
                          <a:effectLst/>
                        </a:rPr>
                        <a:t>Updates to DLMS 846I Asset Status Inquiry/Report for Shop Service Center Level Setting and Maintenance Data Elements </a:t>
                      </a:r>
                      <a:endParaRPr lang="en-US" dirty="0">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dirty="0">
                          <a:effectLst/>
                        </a:rPr>
                        <a:t>Supply</a:t>
                      </a:r>
                      <a:endParaRPr lang="en-US" dirty="0">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dirty="0">
                          <a:effectLst/>
                        </a:rPr>
                        <a:t>Signed and Published 12/19/23</a:t>
                      </a:r>
                    </a:p>
                  </a:txBody>
                  <a:tcPr marL="0" marR="0" marT="0" marB="0" anchor="ctr"/>
                </a:tc>
                <a:extLst>
                  <a:ext uri="{0D108BD9-81ED-4DB2-BD59-A6C34878D82A}">
                    <a16:rowId xmlns:a16="http://schemas.microsoft.com/office/drawing/2014/main" val="149233111"/>
                  </a:ext>
                </a:extLst>
              </a:tr>
              <a:tr h="447206">
                <a:tc>
                  <a:txBody>
                    <a:bodyPr/>
                    <a:lstStyle/>
                    <a:p>
                      <a:pPr marL="0" marR="0" algn="l" rtl="0" eaLnBrk="1" fontAlgn="t" latinLnBrk="0" hangingPunct="1">
                        <a:spcBef>
                          <a:spcPts val="0"/>
                        </a:spcBef>
                        <a:spcAft>
                          <a:spcPts val="0"/>
                        </a:spcAft>
                      </a:pPr>
                      <a:r>
                        <a:rPr lang="en-US" sz="1200" kern="1200">
                          <a:effectLst/>
                        </a:rPr>
                        <a:t>ADC 1459</a:t>
                      </a:r>
                      <a:endParaRPr lang="en-US">
                        <a:effectLst/>
                      </a:endParaRPr>
                    </a:p>
                  </a:txBody>
                  <a:tcPr marL="0" marR="0" marT="0" marB="0" anchor="ctr"/>
                </a:tc>
                <a:tc>
                  <a:txBody>
                    <a:bodyPr/>
                    <a:lstStyle/>
                    <a:p>
                      <a:pPr marL="0" marR="0" algn="l" rtl="0" eaLnBrk="1" fontAlgn="t" latinLnBrk="0" hangingPunct="1">
                        <a:spcBef>
                          <a:spcPts val="0"/>
                        </a:spcBef>
                        <a:spcAft>
                          <a:spcPts val="0"/>
                        </a:spcAft>
                      </a:pPr>
                      <a:r>
                        <a:rPr lang="en-US" sz="1200" kern="1200" dirty="0">
                          <a:effectLst/>
                        </a:rPr>
                        <a:t>Update 940S/943A Re-Warehouse Request to Replenish Shop levels </a:t>
                      </a:r>
                      <a:endParaRPr lang="en-US" dirty="0">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a:effectLst/>
                        </a:rPr>
                        <a:t>Supply</a:t>
                      </a:r>
                      <a:endParaRPr lang="en-US">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a:effectLst/>
                        </a:rPr>
                        <a:t>Signed and Published 12/15/23</a:t>
                      </a:r>
                    </a:p>
                  </a:txBody>
                  <a:tcPr marL="0" marR="0" marT="0" marB="0" anchor="ctr"/>
                </a:tc>
                <a:extLst>
                  <a:ext uri="{0D108BD9-81ED-4DB2-BD59-A6C34878D82A}">
                    <a16:rowId xmlns:a16="http://schemas.microsoft.com/office/drawing/2014/main" val="2283027226"/>
                  </a:ext>
                </a:extLst>
              </a:tr>
              <a:tr h="447206">
                <a:tc>
                  <a:txBody>
                    <a:bodyPr/>
                    <a:lstStyle/>
                    <a:p>
                      <a:pPr marL="0" algn="l" rtl="0" eaLnBrk="1" latinLnBrk="0" hangingPunct="1">
                        <a:spcBef>
                          <a:spcPts val="0"/>
                        </a:spcBef>
                        <a:spcAft>
                          <a:spcPts val="0"/>
                        </a:spcAft>
                      </a:pPr>
                      <a:r>
                        <a:rPr lang="en-US" sz="1200" kern="1200" dirty="0">
                          <a:effectLst/>
                        </a:rPr>
                        <a:t>ADC 1433</a:t>
                      </a:r>
                      <a:endParaRPr lang="en-US" dirty="0">
                        <a:effectLst/>
                      </a:endParaRPr>
                    </a:p>
                  </a:txBody>
                  <a:tcPr marL="0" marR="0" marT="0" marB="0" anchor="ctr"/>
                </a:tc>
                <a:tc>
                  <a:txBody>
                    <a:bodyPr/>
                    <a:lstStyle/>
                    <a:p>
                      <a:pPr marL="0" algn="l" rtl="0" eaLnBrk="1" latinLnBrk="0" hangingPunct="1">
                        <a:spcBef>
                          <a:spcPts val="0"/>
                        </a:spcBef>
                        <a:spcAft>
                          <a:spcPts val="0"/>
                        </a:spcAft>
                      </a:pPr>
                      <a:r>
                        <a:rPr lang="en-US" sz="1200" kern="1200" dirty="0">
                          <a:effectLst/>
                        </a:rPr>
                        <a:t>To Add new data elements to the DLMS 841W</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1200" kern="1200">
                          <a:effectLst/>
                        </a:rPr>
                        <a:t>Supply </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200" kern="1200">
                          <a:effectLst/>
                        </a:rPr>
                        <a:t>Signed and Published 08/23/2023</a:t>
                      </a:r>
                    </a:p>
                  </a:txBody>
                  <a:tcPr marL="0" marR="0" marT="0" marB="0" anchor="ctr"/>
                </a:tc>
                <a:extLst>
                  <a:ext uri="{0D108BD9-81ED-4DB2-BD59-A6C34878D82A}">
                    <a16:rowId xmlns:a16="http://schemas.microsoft.com/office/drawing/2014/main" val="1465556723"/>
                  </a:ext>
                </a:extLst>
              </a:tr>
              <a:tr h="802341">
                <a:tc>
                  <a:txBody>
                    <a:bodyPr/>
                    <a:lstStyle/>
                    <a:p>
                      <a:pPr marL="0" marR="0" algn="l" rtl="0" eaLnBrk="1" fontAlgn="t" latinLnBrk="0" hangingPunct="1">
                        <a:spcBef>
                          <a:spcPts val="0"/>
                        </a:spcBef>
                        <a:spcAft>
                          <a:spcPts val="0"/>
                        </a:spcAft>
                      </a:pPr>
                      <a:r>
                        <a:rPr lang="en-US" sz="1200" kern="1200" dirty="0">
                          <a:effectLst/>
                        </a:rPr>
                        <a:t>ADC 1462B</a:t>
                      </a:r>
                      <a:endParaRPr lang="en-US" dirty="0">
                        <a:effectLst/>
                      </a:endParaRPr>
                    </a:p>
                  </a:txBody>
                  <a:tcPr marL="0" marR="0" marT="0" marB="0" anchor="ctr"/>
                </a:tc>
                <a:tc>
                  <a:txBody>
                    <a:bodyPr/>
                    <a:lstStyle/>
                    <a:p>
                      <a:pPr marL="0" marR="0" algn="l" rtl="0" eaLnBrk="1" fontAlgn="t" latinLnBrk="0" hangingPunct="1">
                        <a:spcBef>
                          <a:spcPts val="0"/>
                        </a:spcBef>
                        <a:spcAft>
                          <a:spcPts val="0"/>
                        </a:spcAft>
                      </a:pPr>
                      <a:r>
                        <a:rPr lang="en-US" sz="1200" kern="1200" dirty="0">
                          <a:effectLst/>
                        </a:rPr>
                        <a:t>Expand use of  Item Unique Identification (IUID) in the DLMS 940R Supporting Defense Logistics Agency Warehouse Management Functionality</a:t>
                      </a:r>
                      <a:endParaRPr lang="en-US" dirty="0">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dirty="0">
                          <a:effectLst/>
                        </a:rPr>
                        <a:t>Supply </a:t>
                      </a:r>
                      <a:endParaRPr lang="en-US" dirty="0">
                        <a:effectLst/>
                      </a:endParaRPr>
                    </a:p>
                  </a:txBody>
                  <a:tcPr marL="0" marR="0" marT="0" marB="0" anchor="ctr"/>
                </a:tc>
                <a:tc>
                  <a:txBody>
                    <a:bodyPr/>
                    <a:lstStyle/>
                    <a:p>
                      <a:pPr marL="0" marR="0" algn="ctr" rtl="0" eaLnBrk="1" latinLnBrk="0" hangingPunct="1">
                        <a:spcBef>
                          <a:spcPts val="0"/>
                        </a:spcBef>
                        <a:spcAft>
                          <a:spcPts val="0"/>
                        </a:spcAft>
                      </a:pPr>
                      <a:r>
                        <a:rPr lang="en-US" sz="1200" kern="1200" dirty="0">
                          <a:effectLst/>
                        </a:rPr>
                        <a:t>Signed and Published 8/29/2024</a:t>
                      </a:r>
                    </a:p>
                  </a:txBody>
                  <a:tcPr marL="0" marR="0" marT="0" marB="0" anchor="ctr"/>
                </a:tc>
                <a:extLst>
                  <a:ext uri="{0D108BD9-81ED-4DB2-BD59-A6C34878D82A}">
                    <a16:rowId xmlns:a16="http://schemas.microsoft.com/office/drawing/2014/main" val="822300958"/>
                  </a:ext>
                </a:extLst>
              </a:tr>
              <a:tr h="434054">
                <a:tc>
                  <a:txBody>
                    <a:bodyPr/>
                    <a:lstStyle/>
                    <a:p>
                      <a:pPr marL="0" algn="l" rtl="0" eaLnBrk="1" latinLnBrk="0" hangingPunct="1">
                        <a:spcBef>
                          <a:spcPts val="0"/>
                        </a:spcBef>
                        <a:spcAft>
                          <a:spcPts val="0"/>
                        </a:spcAft>
                      </a:pPr>
                      <a:r>
                        <a:rPr lang="en-US" sz="1200" kern="1200" dirty="0">
                          <a:effectLst/>
                        </a:rPr>
                        <a:t>ADC 1463B</a:t>
                      </a:r>
                      <a:endParaRPr lang="en-US" dirty="0">
                        <a:effectLst/>
                      </a:endParaRPr>
                    </a:p>
                  </a:txBody>
                  <a:tcPr marL="0" marR="0" marT="0" marB="0" anchor="ctr"/>
                </a:tc>
                <a:tc>
                  <a:txBody>
                    <a:bodyPr/>
                    <a:lstStyle/>
                    <a:p>
                      <a:pPr marL="0" algn="l" rtl="0" eaLnBrk="1" latinLnBrk="0" hangingPunct="1">
                        <a:spcBef>
                          <a:spcPts val="0"/>
                        </a:spcBef>
                        <a:spcAft>
                          <a:spcPts val="0"/>
                        </a:spcAft>
                      </a:pPr>
                      <a:r>
                        <a:rPr lang="en-US" sz="1200" kern="1200">
                          <a:effectLst/>
                        </a:rPr>
                        <a:t>Movement of Cargo Only MRO's (Transshipment)</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200" kern="1200" dirty="0">
                          <a:effectLst/>
                        </a:rPr>
                        <a:t>Supply</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1200" kern="1200" dirty="0">
                          <a:effectLst/>
                        </a:rPr>
                        <a:t>Signed and Published 8/29/2024</a:t>
                      </a:r>
                    </a:p>
                  </a:txBody>
                  <a:tcPr marL="0" marR="0" marT="0" marB="0" anchor="ctr"/>
                </a:tc>
                <a:extLst>
                  <a:ext uri="{0D108BD9-81ED-4DB2-BD59-A6C34878D82A}">
                    <a16:rowId xmlns:a16="http://schemas.microsoft.com/office/drawing/2014/main" val="1300727777"/>
                  </a:ext>
                </a:extLst>
              </a:tr>
              <a:tr h="578737">
                <a:tc>
                  <a:txBody>
                    <a:bodyPr/>
                    <a:lstStyle/>
                    <a:p>
                      <a:pPr marL="0" algn="l" rtl="0" eaLnBrk="1" latinLnBrk="0" hangingPunct="1">
                        <a:spcBef>
                          <a:spcPts val="0"/>
                        </a:spcBef>
                        <a:spcAft>
                          <a:spcPts val="0"/>
                        </a:spcAft>
                      </a:pPr>
                      <a:r>
                        <a:rPr lang="en-US" sz="1200" kern="1200">
                          <a:effectLst/>
                        </a:rPr>
                        <a:t>ADC 1434</a:t>
                      </a:r>
                      <a:endParaRPr lang="en-US">
                        <a:effectLst/>
                      </a:endParaRPr>
                    </a:p>
                  </a:txBody>
                  <a:tcPr marL="0" marR="0" marT="0" marB="0" anchor="ctr"/>
                </a:tc>
                <a:tc>
                  <a:txBody>
                    <a:bodyPr/>
                    <a:lstStyle/>
                    <a:p>
                      <a:pPr marL="0" algn="l" rtl="0" eaLnBrk="1" latinLnBrk="0" hangingPunct="1">
                        <a:spcBef>
                          <a:spcPts val="0"/>
                        </a:spcBef>
                        <a:spcAft>
                          <a:spcPts val="0"/>
                        </a:spcAft>
                      </a:pPr>
                      <a:r>
                        <a:rPr lang="en-US" sz="1200" kern="1200">
                          <a:effectLst/>
                        </a:rPr>
                        <a:t>Assignment of Supply Condition Code U for Limited Remaining Useful Life Components</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200" kern="1200">
                          <a:effectLst/>
                        </a:rPr>
                        <a:t>Supply</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200" kern="1200" dirty="0">
                          <a:effectLst/>
                        </a:rPr>
                        <a:t>Signed and Published 09/05/23</a:t>
                      </a:r>
                    </a:p>
                  </a:txBody>
                  <a:tcPr marL="0" marR="0" marT="0" marB="0" anchor="ctr"/>
                </a:tc>
                <a:extLst>
                  <a:ext uri="{0D108BD9-81ED-4DB2-BD59-A6C34878D82A}">
                    <a16:rowId xmlns:a16="http://schemas.microsoft.com/office/drawing/2014/main" val="134342735"/>
                  </a:ext>
                </a:extLst>
              </a:tr>
            </a:tbl>
          </a:graphicData>
        </a:graphic>
      </p:graphicFrame>
    </p:spTree>
    <p:extLst>
      <p:ext uri="{BB962C8B-B14F-4D97-AF65-F5344CB8AC3E}">
        <p14:creationId xmlns:p14="http://schemas.microsoft.com/office/powerpoint/2010/main" val="338004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8F238-0D63-2AFA-EADD-05AF17064A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BF2082-1F05-537A-FE70-3F2E4B39C60C}"/>
              </a:ext>
            </a:extLst>
          </p:cNvPr>
          <p:cNvSpPr>
            <a:spLocks noGrp="1"/>
          </p:cNvSpPr>
          <p:nvPr>
            <p:ph type="title"/>
          </p:nvPr>
        </p:nvSpPr>
        <p:spPr/>
        <p:txBody>
          <a:bodyPr/>
          <a:lstStyle/>
          <a:p>
            <a:r>
              <a:rPr lang="en-US"/>
              <a:t>ADCs Signed and Published </a:t>
            </a:r>
            <a:endParaRPr lang="en-US">
              <a:highlight>
                <a:srgbClr val="FFFF00"/>
              </a:highlight>
              <a:cs typeface="Arial"/>
            </a:endParaRPr>
          </a:p>
        </p:txBody>
      </p:sp>
      <p:sp>
        <p:nvSpPr>
          <p:cNvPr id="4" name="Slide Number Placeholder 3">
            <a:extLst>
              <a:ext uri="{FF2B5EF4-FFF2-40B4-BE49-F238E27FC236}">
                <a16:creationId xmlns:a16="http://schemas.microsoft.com/office/drawing/2014/main" id="{6288E281-3815-3A01-68AE-CB9AC7D39A2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8" name="Content Placeholder 7">
            <a:extLst>
              <a:ext uri="{FF2B5EF4-FFF2-40B4-BE49-F238E27FC236}">
                <a16:creationId xmlns:a16="http://schemas.microsoft.com/office/drawing/2014/main" id="{80AAE2E6-CDC8-37C1-5C4A-4E8655736ED2}"/>
              </a:ext>
            </a:extLst>
          </p:cNvPr>
          <p:cNvGraphicFramePr>
            <a:graphicFrameLocks noGrp="1"/>
          </p:cNvGraphicFramePr>
          <p:nvPr>
            <p:ph idx="1"/>
            <p:extLst>
              <p:ext uri="{D42A27DB-BD31-4B8C-83A1-F6EECF244321}">
                <p14:modId xmlns:p14="http://schemas.microsoft.com/office/powerpoint/2010/main" val="1434563764"/>
              </p:ext>
            </p:extLst>
          </p:nvPr>
        </p:nvGraphicFramePr>
        <p:xfrm>
          <a:off x="90053" y="1191490"/>
          <a:ext cx="8943777" cy="2814772"/>
        </p:xfrm>
        <a:graphic>
          <a:graphicData uri="http://schemas.openxmlformats.org/drawingml/2006/table">
            <a:tbl>
              <a:tblPr firstRow="1" bandRow="1">
                <a:tableStyleId>{5C22544A-7EE6-4342-B048-85BDC9FD1C3A}</a:tableStyleId>
              </a:tblPr>
              <a:tblGrid>
                <a:gridCol w="978670">
                  <a:extLst>
                    <a:ext uri="{9D8B030D-6E8A-4147-A177-3AD203B41FA5}">
                      <a16:colId xmlns:a16="http://schemas.microsoft.com/office/drawing/2014/main" val="2481681021"/>
                    </a:ext>
                  </a:extLst>
                </a:gridCol>
                <a:gridCol w="3743024">
                  <a:extLst>
                    <a:ext uri="{9D8B030D-6E8A-4147-A177-3AD203B41FA5}">
                      <a16:colId xmlns:a16="http://schemas.microsoft.com/office/drawing/2014/main" val="1198406317"/>
                    </a:ext>
                  </a:extLst>
                </a:gridCol>
                <a:gridCol w="1364804">
                  <a:extLst>
                    <a:ext uri="{9D8B030D-6E8A-4147-A177-3AD203B41FA5}">
                      <a16:colId xmlns:a16="http://schemas.microsoft.com/office/drawing/2014/main" val="4111052155"/>
                    </a:ext>
                  </a:extLst>
                </a:gridCol>
                <a:gridCol w="2857279">
                  <a:extLst>
                    <a:ext uri="{9D8B030D-6E8A-4147-A177-3AD203B41FA5}">
                      <a16:colId xmlns:a16="http://schemas.microsoft.com/office/drawing/2014/main" val="1026105132"/>
                    </a:ext>
                  </a:extLst>
                </a:gridCol>
              </a:tblGrid>
              <a:tr h="434054">
                <a:tc>
                  <a:txBody>
                    <a:bodyPr/>
                    <a:lstStyle/>
                    <a:p>
                      <a:pPr marL="0" marR="0" algn="ctr" rtl="0" eaLnBrk="1" fontAlgn="t" latinLnBrk="0" hangingPunct="1">
                        <a:spcBef>
                          <a:spcPts val="0"/>
                        </a:spcBef>
                        <a:spcAft>
                          <a:spcPts val="0"/>
                        </a:spcAft>
                      </a:pPr>
                      <a:r>
                        <a:rPr lang="en-US" sz="1100" kern="1200">
                          <a:effectLst/>
                        </a:rPr>
                        <a:t>ADC  Number</a:t>
                      </a:r>
                      <a:endParaRPr lang="en-US" sz="1100">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a:effectLst/>
                        </a:rPr>
                        <a:t>Title</a:t>
                      </a:r>
                      <a:endParaRPr lang="en-US">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a:effectLst/>
                        </a:rPr>
                        <a:t>Area</a:t>
                      </a:r>
                      <a:endParaRPr lang="en-US">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a:effectLst/>
                        </a:rPr>
                        <a:t>Status</a:t>
                      </a:r>
                      <a:endParaRPr lang="en-US">
                        <a:effectLst/>
                      </a:endParaRPr>
                    </a:p>
                  </a:txBody>
                  <a:tcPr marL="0" marR="0" marT="0" marB="0" anchor="ctr"/>
                </a:tc>
                <a:extLst>
                  <a:ext uri="{0D108BD9-81ED-4DB2-BD59-A6C34878D82A}">
                    <a16:rowId xmlns:a16="http://schemas.microsoft.com/office/drawing/2014/main" val="1781157266"/>
                  </a:ext>
                </a:extLst>
              </a:tr>
              <a:tr h="644504">
                <a:tc>
                  <a:txBody>
                    <a:bodyPr/>
                    <a:lstStyle/>
                    <a:p>
                      <a:pPr marL="0" algn="l" rtl="0" eaLnBrk="1" latinLnBrk="0" hangingPunct="1">
                        <a:spcBef>
                          <a:spcPts val="0"/>
                        </a:spcBef>
                        <a:spcAft>
                          <a:spcPts val="0"/>
                        </a:spcAft>
                      </a:pPr>
                      <a:r>
                        <a:rPr lang="en-US" sz="1200" kern="1200" dirty="0">
                          <a:effectLst/>
                        </a:rPr>
                        <a:t>ADC 1464A</a:t>
                      </a:r>
                    </a:p>
                  </a:txBody>
                  <a:tcPr marL="0" marR="0" marT="0" marB="0" anchor="ctr"/>
                </a:tc>
                <a:tc>
                  <a:txBody>
                    <a:bodyPr/>
                    <a:lstStyle/>
                    <a:p>
                      <a:pPr marL="0" algn="l" rtl="0" eaLnBrk="1" latinLnBrk="0" hangingPunct="1">
                        <a:spcBef>
                          <a:spcPts val="0"/>
                        </a:spcBef>
                        <a:spcAft>
                          <a:spcPts val="0"/>
                        </a:spcAft>
                      </a:pPr>
                      <a:r>
                        <a:rPr lang="en-US" sz="1200" kern="1200" dirty="0">
                          <a:effectLst/>
                        </a:rPr>
                        <a:t>Administrative Update to Segregation of Materiel Below Line Item. </a:t>
                      </a:r>
                    </a:p>
                  </a:txBody>
                  <a:tcPr marL="0" marR="0" marT="0" marB="0" anchor="ctr"/>
                </a:tc>
                <a:tc>
                  <a:txBody>
                    <a:bodyPr/>
                    <a:lstStyle/>
                    <a:p>
                      <a:pPr marL="0" algn="ctr" rtl="0" eaLnBrk="1" latinLnBrk="0" hangingPunct="1">
                        <a:spcBef>
                          <a:spcPts val="0"/>
                        </a:spcBef>
                        <a:spcAft>
                          <a:spcPts val="0"/>
                        </a:spcAft>
                      </a:pPr>
                      <a:r>
                        <a:rPr lang="en-US" sz="1200" kern="1200" dirty="0">
                          <a:effectLst/>
                        </a:rPr>
                        <a:t>Supply</a:t>
                      </a:r>
                    </a:p>
                  </a:txBody>
                  <a:tcPr marL="0" marR="0" marT="0" marB="0" anchor="ctr"/>
                </a:tc>
                <a:tc>
                  <a:txBody>
                    <a:bodyPr/>
                    <a:lstStyle/>
                    <a:p>
                      <a:pPr marL="0" algn="ctr" rtl="0" eaLnBrk="1" latinLnBrk="0" hangingPunct="1">
                        <a:spcBef>
                          <a:spcPts val="0"/>
                        </a:spcBef>
                        <a:spcAft>
                          <a:spcPts val="0"/>
                        </a:spcAft>
                      </a:pPr>
                      <a:r>
                        <a:rPr lang="en-US" sz="1200" kern="1200" dirty="0">
                          <a:solidFill>
                            <a:schemeClr val="tx1"/>
                          </a:solidFill>
                          <a:effectLst/>
                        </a:rPr>
                        <a:t>Signed and Published 7/30/2024</a:t>
                      </a:r>
                    </a:p>
                  </a:txBody>
                  <a:tcPr marL="0" marR="0" marT="0" marB="0" anchor="ctr"/>
                </a:tc>
                <a:extLst>
                  <a:ext uri="{0D108BD9-81ED-4DB2-BD59-A6C34878D82A}">
                    <a16:rowId xmlns:a16="http://schemas.microsoft.com/office/drawing/2014/main" val="2880036008"/>
                  </a:ext>
                </a:extLst>
              </a:tr>
              <a:tr h="644504">
                <a:tc>
                  <a:txBody>
                    <a:bodyPr/>
                    <a:lstStyle/>
                    <a:p>
                      <a:pPr marL="0" marR="0" algn="l" defTabSz="914400" rtl="0" eaLnBrk="1" fontAlgn="t" latinLnBrk="0" hangingPunct="1">
                        <a:spcBef>
                          <a:spcPts val="0"/>
                        </a:spcBef>
                        <a:spcAft>
                          <a:spcPts val="0"/>
                        </a:spcAft>
                      </a:pPr>
                      <a:endParaRPr lang="en-US" sz="1200" kern="1200" dirty="0">
                        <a:solidFill>
                          <a:schemeClr val="dk1"/>
                        </a:solidFill>
                        <a:effectLst/>
                        <a:latin typeface="+mn-lt"/>
                        <a:ea typeface="+mn-ea"/>
                        <a:cs typeface="+mn-cs"/>
                      </a:endParaRPr>
                    </a:p>
                  </a:txBody>
                  <a:tcPr marL="0" marR="0" marT="0" marB="0" anchor="ctr"/>
                </a:tc>
                <a:tc>
                  <a:txBody>
                    <a:bodyPr/>
                    <a:lstStyle/>
                    <a:p>
                      <a:pPr marL="0" marR="0" algn="l" defTabSz="914400" rtl="0" eaLnBrk="1" fontAlgn="t" latinLnBrk="0" hangingPunct="1">
                        <a:spcBef>
                          <a:spcPts val="0"/>
                        </a:spcBef>
                        <a:spcAft>
                          <a:spcPts val="0"/>
                        </a:spcAft>
                      </a:pPr>
                      <a:endParaRPr lang="en-US" sz="1200" kern="1200" dirty="0">
                        <a:solidFill>
                          <a:schemeClr val="dk1"/>
                        </a:solidFill>
                        <a:effectLst/>
                        <a:latin typeface="+mn-lt"/>
                        <a:ea typeface="+mn-ea"/>
                        <a:cs typeface="+mn-cs"/>
                      </a:endParaRPr>
                    </a:p>
                  </a:txBody>
                  <a:tcPr marL="0" marR="0" marT="0" marB="0" anchor="ctr"/>
                </a:tc>
                <a:tc>
                  <a:txBody>
                    <a:bodyPr/>
                    <a:lstStyle/>
                    <a:p>
                      <a:pPr marL="0" marR="0" algn="ctr" defTabSz="914400" rtl="0" eaLnBrk="1" fontAlgn="t" latinLnBrk="0" hangingPunct="1">
                        <a:spcBef>
                          <a:spcPts val="0"/>
                        </a:spcBef>
                        <a:spcAft>
                          <a:spcPts val="0"/>
                        </a:spcAft>
                      </a:pPr>
                      <a:endParaRPr lang="en-US" sz="1200" kern="1200" dirty="0">
                        <a:solidFill>
                          <a:schemeClr val="dk1"/>
                        </a:solidFill>
                        <a:effectLst/>
                        <a:latin typeface="+mn-lt"/>
                        <a:ea typeface="+mn-ea"/>
                        <a:cs typeface="+mn-cs"/>
                      </a:endParaRPr>
                    </a:p>
                  </a:txBody>
                  <a:tcPr marL="0" marR="0" marT="0" marB="0" anchor="ctr"/>
                </a:tc>
                <a:tc>
                  <a:txBody>
                    <a:bodyPr/>
                    <a:lstStyle/>
                    <a:p>
                      <a:pPr marL="0" marR="0" algn="ctr" rtl="0" eaLnBrk="1" fontAlgn="t" latinLnBrk="0" hangingPunct="1">
                        <a:spcBef>
                          <a:spcPts val="0"/>
                        </a:spcBef>
                        <a:spcAft>
                          <a:spcPts val="0"/>
                        </a:spcAft>
                      </a:pPr>
                      <a:endParaRPr lang="en-US" sz="1200" kern="1200" dirty="0">
                        <a:effectLst/>
                      </a:endParaRPr>
                    </a:p>
                  </a:txBody>
                  <a:tcPr marL="0" marR="0" marT="0" marB="0" anchor="ctr"/>
                </a:tc>
                <a:extLst>
                  <a:ext uri="{0D108BD9-81ED-4DB2-BD59-A6C34878D82A}">
                    <a16:rowId xmlns:a16="http://schemas.microsoft.com/office/drawing/2014/main" val="646623395"/>
                  </a:ext>
                </a:extLst>
              </a:tr>
              <a:tr h="644504">
                <a:tc>
                  <a:txBody>
                    <a:bodyPr/>
                    <a:lstStyle/>
                    <a:p>
                      <a:pPr marL="0" marR="0" algn="l" rtl="0" eaLnBrk="1" fontAlgn="t" latinLnBrk="0" hangingPunct="1">
                        <a:spcBef>
                          <a:spcPts val="0"/>
                        </a:spcBef>
                        <a:spcAft>
                          <a:spcPts val="0"/>
                        </a:spcAft>
                      </a:pPr>
                      <a:endParaRPr lang="en-US" dirty="0">
                        <a:effectLst/>
                      </a:endParaRPr>
                    </a:p>
                  </a:txBody>
                  <a:tcPr marL="0" marR="0" marT="0" marB="0" anchor="ctr"/>
                </a:tc>
                <a:tc>
                  <a:txBody>
                    <a:bodyPr/>
                    <a:lstStyle/>
                    <a:p>
                      <a:pPr marL="0" marR="0" algn="l" rtl="0" eaLnBrk="1" fontAlgn="t" latinLnBrk="0" hangingPunct="1">
                        <a:spcBef>
                          <a:spcPts val="0"/>
                        </a:spcBef>
                        <a:spcAft>
                          <a:spcPts val="0"/>
                        </a:spcAft>
                      </a:pPr>
                      <a:endParaRPr lang="en-US" dirty="0">
                        <a:effectLst/>
                      </a:endParaRPr>
                    </a:p>
                  </a:txBody>
                  <a:tcPr marL="0" marR="0" marT="0" marB="0" anchor="ctr"/>
                </a:tc>
                <a:tc>
                  <a:txBody>
                    <a:bodyPr/>
                    <a:lstStyle/>
                    <a:p>
                      <a:pPr marL="0" marR="0" algn="ctr" rtl="0" eaLnBrk="1" fontAlgn="t" latinLnBrk="0" hangingPunct="1">
                        <a:spcBef>
                          <a:spcPts val="0"/>
                        </a:spcBef>
                        <a:spcAft>
                          <a:spcPts val="0"/>
                        </a:spcAft>
                      </a:pPr>
                      <a:endParaRPr lang="en-US" dirty="0">
                        <a:effectLst/>
                      </a:endParaRPr>
                    </a:p>
                  </a:txBody>
                  <a:tcPr marL="0" marR="0" marT="0" marB="0" anchor="ctr"/>
                </a:tc>
                <a:tc>
                  <a:txBody>
                    <a:bodyPr/>
                    <a:lstStyle/>
                    <a:p>
                      <a:pPr marL="0" marR="0" algn="ctr" rtl="0" eaLnBrk="1" fontAlgn="t" latinLnBrk="0" hangingPunct="1">
                        <a:spcBef>
                          <a:spcPts val="0"/>
                        </a:spcBef>
                        <a:spcAft>
                          <a:spcPts val="0"/>
                        </a:spcAft>
                      </a:pPr>
                      <a:endParaRPr lang="en-US" sz="1200" kern="1200" dirty="0">
                        <a:effectLst/>
                      </a:endParaRPr>
                    </a:p>
                  </a:txBody>
                  <a:tcPr marL="0" marR="0" marT="0" marB="0" anchor="ctr"/>
                </a:tc>
                <a:extLst>
                  <a:ext uri="{0D108BD9-81ED-4DB2-BD59-A6C34878D82A}">
                    <a16:rowId xmlns:a16="http://schemas.microsoft.com/office/drawing/2014/main" val="149233111"/>
                  </a:ext>
                </a:extLst>
              </a:tr>
              <a:tr h="447206">
                <a:tc>
                  <a:txBody>
                    <a:bodyPr/>
                    <a:lstStyle/>
                    <a:p>
                      <a:pPr marL="0" marR="0" algn="l" rtl="0" eaLnBrk="1" fontAlgn="t" latinLnBrk="0" hangingPunct="1">
                        <a:spcBef>
                          <a:spcPts val="0"/>
                        </a:spcBef>
                        <a:spcAft>
                          <a:spcPts val="0"/>
                        </a:spcAft>
                      </a:pPr>
                      <a:endParaRPr lang="en-US">
                        <a:effectLst/>
                      </a:endParaRPr>
                    </a:p>
                  </a:txBody>
                  <a:tcPr marL="0" marR="0" marT="0" marB="0" anchor="ctr"/>
                </a:tc>
                <a:tc>
                  <a:txBody>
                    <a:bodyPr/>
                    <a:lstStyle/>
                    <a:p>
                      <a:pPr marL="0" marR="0" algn="l" rtl="0" eaLnBrk="1" fontAlgn="t" latinLnBrk="0" hangingPunct="1">
                        <a:spcBef>
                          <a:spcPts val="0"/>
                        </a:spcBef>
                        <a:spcAft>
                          <a:spcPts val="0"/>
                        </a:spcAft>
                      </a:pPr>
                      <a:endParaRPr lang="en-US" dirty="0">
                        <a:effectLst/>
                      </a:endParaRPr>
                    </a:p>
                  </a:txBody>
                  <a:tcPr marL="0" marR="0" marT="0" marB="0" anchor="ctr"/>
                </a:tc>
                <a:tc>
                  <a:txBody>
                    <a:bodyPr/>
                    <a:lstStyle/>
                    <a:p>
                      <a:pPr marL="0" marR="0" algn="ctr" rtl="0" eaLnBrk="1" fontAlgn="t" latinLnBrk="0" hangingPunct="1">
                        <a:spcBef>
                          <a:spcPts val="0"/>
                        </a:spcBef>
                        <a:spcAft>
                          <a:spcPts val="0"/>
                        </a:spcAft>
                      </a:pPr>
                      <a:endParaRPr lang="en-US">
                        <a:effectLst/>
                      </a:endParaRPr>
                    </a:p>
                  </a:txBody>
                  <a:tcPr marL="0" marR="0" marT="0" marB="0" anchor="ctr"/>
                </a:tc>
                <a:tc>
                  <a:txBody>
                    <a:bodyPr/>
                    <a:lstStyle/>
                    <a:p>
                      <a:pPr marL="0" marR="0" algn="ctr" rtl="0" eaLnBrk="1" fontAlgn="t" latinLnBrk="0" hangingPunct="1">
                        <a:spcBef>
                          <a:spcPts val="0"/>
                        </a:spcBef>
                        <a:spcAft>
                          <a:spcPts val="0"/>
                        </a:spcAft>
                      </a:pPr>
                      <a:endParaRPr lang="en-US" sz="1200" kern="1200" dirty="0">
                        <a:effectLst/>
                      </a:endParaRPr>
                    </a:p>
                  </a:txBody>
                  <a:tcPr marL="0" marR="0" marT="0" marB="0" anchor="ctr"/>
                </a:tc>
                <a:extLst>
                  <a:ext uri="{0D108BD9-81ED-4DB2-BD59-A6C34878D82A}">
                    <a16:rowId xmlns:a16="http://schemas.microsoft.com/office/drawing/2014/main" val="2283027226"/>
                  </a:ext>
                </a:extLst>
              </a:tr>
            </a:tbl>
          </a:graphicData>
        </a:graphic>
      </p:graphicFrame>
      <p:sp>
        <p:nvSpPr>
          <p:cNvPr id="5" name="TextBox 4">
            <a:extLst>
              <a:ext uri="{FF2B5EF4-FFF2-40B4-BE49-F238E27FC236}">
                <a16:creationId xmlns:a16="http://schemas.microsoft.com/office/drawing/2014/main" id="{4BD09565-0A62-C2C9-E61E-9E931606709E}"/>
              </a:ext>
            </a:extLst>
          </p:cNvPr>
          <p:cNvSpPr txBox="1"/>
          <p:nvPr/>
        </p:nvSpPr>
        <p:spPr>
          <a:xfrm>
            <a:off x="238540" y="4743180"/>
            <a:ext cx="8229600"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Complete list of DEDSO PDC/ADCs can be viewed at the following URL,</a:t>
            </a: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Arial"/>
              </a:rPr>
              <a:t> </a:t>
            </a:r>
            <a:r>
              <a:rPr lang="en-US" sz="1800" b="1" dirty="0">
                <a:solidFill>
                  <a:prstClr val="black"/>
                </a:solidFill>
                <a:latin typeface="Arial" panose="020B0604020202020204"/>
                <a:hlinkClick r:id="rId3"/>
              </a:rPr>
              <a:t>https://www.dla.mil/Defense-Data-Standards/Resources/ADC/</a:t>
            </a:r>
            <a:endParaRPr lang="en-US" sz="1800" b="1" dirty="0">
              <a:solidFill>
                <a:prstClr val="black"/>
              </a:solidFill>
              <a:latin typeface="Arial" panose="020B0604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85836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AD2FE-CAA5-7231-16A4-567EEA6E2108}"/>
              </a:ext>
            </a:extLst>
          </p:cNvPr>
          <p:cNvSpPr>
            <a:spLocks noGrp="1"/>
          </p:cNvSpPr>
          <p:nvPr>
            <p:ph type="title"/>
          </p:nvPr>
        </p:nvSpPr>
        <p:spPr/>
        <p:txBody>
          <a:bodyPr>
            <a:normAutofit fontScale="90000"/>
          </a:bodyPr>
          <a:lstStyle/>
          <a:p>
            <a:r>
              <a:rPr lang="en-US" dirty="0"/>
              <a:t>DEDSO Upcoming Process Review Committee (PRC) Schedule</a:t>
            </a:r>
          </a:p>
        </p:txBody>
      </p:sp>
      <p:sp>
        <p:nvSpPr>
          <p:cNvPr id="3" name="Content Placeholder 2">
            <a:extLst>
              <a:ext uri="{FF2B5EF4-FFF2-40B4-BE49-F238E27FC236}">
                <a16:creationId xmlns:a16="http://schemas.microsoft.com/office/drawing/2014/main" id="{A02E0577-54C9-73A1-3DBC-71583605CCC9}"/>
              </a:ext>
            </a:extLst>
          </p:cNvPr>
          <p:cNvSpPr>
            <a:spLocks noGrp="1"/>
          </p:cNvSpPr>
          <p:nvPr>
            <p:ph idx="1"/>
          </p:nvPr>
        </p:nvSpPr>
        <p:spPr>
          <a:xfrm>
            <a:off x="25687" y="1188720"/>
            <a:ext cx="8229600" cy="4754880"/>
          </a:xfrm>
        </p:spPr>
        <p:txBody>
          <a:bodyPr vert="horz" lIns="91440" tIns="45720" rIns="91440" bIns="45720" rtlCol="0" anchor="t">
            <a:normAutofit/>
          </a:bodyPr>
          <a:lstStyle/>
          <a:p>
            <a:endParaRPr lang="en-US" b="1">
              <a:solidFill>
                <a:prstClr val="black"/>
              </a:solidFill>
              <a:latin typeface="Arial" panose="020B0604020202020204"/>
              <a:cs typeface="Arial"/>
            </a:endParaRPr>
          </a:p>
          <a:p>
            <a:pPr marL="0" indent="0">
              <a:buNone/>
            </a:pPr>
            <a:endParaRPr kumimoji="0" lang="en-US" sz="2400" b="1" i="0" u="none" strike="noStrike" kern="1200" cap="none" spc="0" normalizeH="0" baseline="0" noProof="0">
              <a:ln>
                <a:noFill/>
              </a:ln>
              <a:solidFill>
                <a:prstClr val="black"/>
              </a:solidFill>
              <a:effectLst/>
              <a:uLnTx/>
              <a:uFillTx/>
              <a:latin typeface="Arial" panose="020B0604020202020204"/>
              <a:ea typeface="+mn-ea"/>
              <a:cs typeface="Arial"/>
            </a:endParaRPr>
          </a:p>
          <a:p>
            <a:endParaRPr lang="en-US"/>
          </a:p>
        </p:txBody>
      </p:sp>
      <p:sp>
        <p:nvSpPr>
          <p:cNvPr id="4" name="Slide Number Placeholder 3">
            <a:extLst>
              <a:ext uri="{FF2B5EF4-FFF2-40B4-BE49-F238E27FC236}">
                <a16:creationId xmlns:a16="http://schemas.microsoft.com/office/drawing/2014/main" id="{7D7AFDF3-D86E-E9EE-49CA-58B7F8E363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8CC5A8ED-6A92-6FFD-CDD3-75ADF1C3CA63}"/>
              </a:ext>
            </a:extLst>
          </p:cNvPr>
          <p:cNvSpPr txBox="1"/>
          <p:nvPr/>
        </p:nvSpPr>
        <p:spPr>
          <a:xfrm>
            <a:off x="124179" y="1347490"/>
            <a:ext cx="8895641" cy="49859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Arial"/>
              </a:rPr>
              <a:t>Supply Discrepancy Reporting PRC</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Arial"/>
              </a:rPr>
              <a:t>: </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a:rPr>
              <a:t> Every other </a:t>
            </a:r>
            <a:r>
              <a:rPr kumimoji="0" lang="en-US" sz="2000" b="0" i="0" u="none" strike="noStrike" kern="1200" cap="none" spc="0" normalizeH="0" baseline="0" noProof="0">
                <a:ln>
                  <a:noFill/>
                </a:ln>
                <a:solidFill>
                  <a:prstClr val="black"/>
                </a:solidFill>
                <a:effectLst/>
                <a:uLnTx/>
                <a:uFillTx/>
                <a:latin typeface="Arial" panose="020B0604020202020204"/>
                <a:ea typeface="+mn-ea"/>
                <a:cs typeface="Arial"/>
              </a:rPr>
              <a:t>Thursday 0900-1000</a:t>
            </a: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Arial"/>
              </a:rPr>
              <a:t>Product Quality Deficiency Reporting PRC</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Arial"/>
              </a:rPr>
              <a:t>: </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a:rPr>
              <a:t>Every other Wednesday 1330-1430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Arial"/>
              </a:rPr>
              <a:t>Finance PRC</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Arial"/>
              </a:rPr>
              <a:t>: </a:t>
            </a:r>
            <a:r>
              <a:rPr lang="en-US" sz="2000" dirty="0">
                <a:solidFill>
                  <a:prstClr val="black"/>
                </a:solidFill>
                <a:latin typeface="Arial" panose="020B0604020202020204"/>
                <a:cs typeface="Arial"/>
              </a:rPr>
              <a:t>TBD</a:t>
            </a: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Arial"/>
              </a:rPr>
              <a:t>ADC 1244B Implementation Strategy PRC</a:t>
            </a:r>
            <a:r>
              <a:rPr lang="en-US" sz="2400" dirty="0">
                <a:solidFill>
                  <a:prstClr val="black"/>
                </a:solidFill>
                <a:latin typeface="Arial" panose="020B0604020202020204"/>
                <a:cs typeface="Arial"/>
              </a:rPr>
              <a:t>: </a:t>
            </a:r>
            <a:r>
              <a:rPr lang="en-US" sz="2000" dirty="0">
                <a:solidFill>
                  <a:prstClr val="black"/>
                </a:solidFill>
                <a:highlight>
                  <a:srgbClr val="FFFF00"/>
                </a:highlight>
                <a:latin typeface="Arial" panose="020B0604020202020204"/>
                <a:cs typeface="Arial"/>
              </a:rPr>
              <a:t>Dec 18</a:t>
            </a:r>
            <a:r>
              <a:rPr kumimoji="0" lang="en-US" sz="2000" b="0"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Arial"/>
              </a:rPr>
              <a:t>,</a:t>
            </a:r>
            <a:r>
              <a:rPr lang="en-US" sz="2000" dirty="0">
                <a:solidFill>
                  <a:prstClr val="black"/>
                </a:solidFill>
                <a:highlight>
                  <a:srgbClr val="FFFF00"/>
                </a:highlight>
                <a:latin typeface="Arial" panose="020B0604020202020204"/>
                <a:cs typeface="Arial"/>
              </a:rPr>
              <a:t> </a:t>
            </a:r>
            <a:r>
              <a:rPr kumimoji="0" lang="en-US" sz="2000" b="0"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Arial"/>
              </a:rPr>
              <a:t>2024 (Save the Date)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Arial"/>
              </a:rPr>
              <a:t>Supply PRC</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Arial"/>
              </a:rPr>
              <a:t>: </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a:rPr>
              <a:t> </a:t>
            </a:r>
            <a:r>
              <a:rPr kumimoji="0" lang="en-US" sz="2000" b="0"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Arial"/>
              </a:rPr>
              <a:t>Every other Wednesday 0900-1000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Arial"/>
              </a:rPr>
              <a:t>DLMS Summit 2025: TBD</a:t>
            </a: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Arial"/>
              </a:rPr>
              <a:t>Note</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a:rPr>
              <a:t>: Please provide any suggested Topics for planning purposes.  Topics can be sent to the supply group email address </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a:hlinkClick r:id="rId3"/>
              </a:rPr>
              <a:t>DEDSO.Supply@dla.mil</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a:rPr>
              <a:t>. </a:t>
            </a:r>
          </a:p>
        </p:txBody>
      </p:sp>
    </p:spTree>
    <p:extLst>
      <p:ext uri="{BB962C8B-B14F-4D97-AF65-F5344CB8AC3E}">
        <p14:creationId xmlns:p14="http://schemas.microsoft.com/office/powerpoint/2010/main" val="4029844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A70DDDAE-97BE-75A8-7C8D-92FFDED7A23A}"/>
              </a:ext>
            </a:extLst>
          </p:cNvPr>
          <p:cNvSpPr txBox="1"/>
          <p:nvPr/>
        </p:nvSpPr>
        <p:spPr>
          <a:xfrm>
            <a:off x="3232727" y="434109"/>
            <a:ext cx="4756729" cy="707886"/>
          </a:xfrm>
          <a:prstGeom prst="rect">
            <a:avLst/>
          </a:prstGeom>
          <a:noFill/>
        </p:spPr>
        <p:txBody>
          <a:bodyPr wrap="square" rtlCol="0">
            <a:spAutoFit/>
          </a:bodyPr>
          <a:lstStyle/>
          <a:p>
            <a:r>
              <a:rPr lang="en-US" sz="4000" b="1" dirty="0"/>
              <a:t>QUESTIONS</a:t>
            </a:r>
          </a:p>
        </p:txBody>
      </p:sp>
    </p:spTree>
    <p:extLst>
      <p:ext uri="{BB962C8B-B14F-4D97-AF65-F5344CB8AC3E}">
        <p14:creationId xmlns:p14="http://schemas.microsoft.com/office/powerpoint/2010/main" val="3725058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FEA49F-9D85-558B-F158-B4CD89922D24}"/>
              </a:ext>
            </a:extLst>
          </p:cNvPr>
          <p:cNvSpPr>
            <a:spLocks noGrp="1"/>
          </p:cNvSpPr>
          <p:nvPr>
            <p:ph type="sldNum" sz="quarter" idx="12"/>
          </p:nvPr>
        </p:nvSpPr>
        <p:spPr/>
        <p:txBody>
          <a:bodyPr/>
          <a:lstStyle/>
          <a:p>
            <a:fld id="{0F70353F-5ECB-4B50-B3EA-C871EA4E3F32}" type="slidenum">
              <a:rPr lang="en-US" smtClean="0"/>
              <a:t>26</a:t>
            </a:fld>
            <a:endParaRPr lang="en-US"/>
          </a:p>
        </p:txBody>
      </p:sp>
      <p:sp>
        <p:nvSpPr>
          <p:cNvPr id="5" name="TextBox 4">
            <a:extLst>
              <a:ext uri="{FF2B5EF4-FFF2-40B4-BE49-F238E27FC236}">
                <a16:creationId xmlns:a16="http://schemas.microsoft.com/office/drawing/2014/main" id="{D632CF96-824B-D22B-4BBA-9CB3771C094A}"/>
              </a:ext>
            </a:extLst>
          </p:cNvPr>
          <p:cNvSpPr txBox="1"/>
          <p:nvPr/>
        </p:nvSpPr>
        <p:spPr>
          <a:xfrm>
            <a:off x="1927953" y="2886419"/>
            <a:ext cx="5486400" cy="769441"/>
          </a:xfrm>
          <a:prstGeom prst="rect">
            <a:avLst/>
          </a:prstGeom>
          <a:noFill/>
        </p:spPr>
        <p:txBody>
          <a:bodyPr wrap="square" rtlCol="0">
            <a:spAutoFit/>
          </a:bodyPr>
          <a:lstStyle/>
          <a:p>
            <a:r>
              <a:rPr lang="en-US" sz="4400" dirty="0"/>
              <a:t>Back-up Slides</a:t>
            </a:r>
          </a:p>
        </p:txBody>
      </p:sp>
    </p:spTree>
    <p:extLst>
      <p:ext uri="{BB962C8B-B14F-4D97-AF65-F5344CB8AC3E}">
        <p14:creationId xmlns:p14="http://schemas.microsoft.com/office/powerpoint/2010/main" val="2997208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0B8F4-1732-E4B1-6358-4697116B14AB}"/>
              </a:ext>
            </a:extLst>
          </p:cNvPr>
          <p:cNvSpPr>
            <a:spLocks noGrp="1"/>
          </p:cNvSpPr>
          <p:nvPr>
            <p:ph type="title"/>
          </p:nvPr>
        </p:nvSpPr>
        <p:spPr>
          <a:xfrm>
            <a:off x="4029842" y="0"/>
            <a:ext cx="5029200" cy="822960"/>
          </a:xfrm>
        </p:spPr>
        <p:txBody>
          <a:bodyPr>
            <a:normAutofit fontScale="90000"/>
          </a:bodyPr>
          <a:lstStyle/>
          <a:p>
            <a:r>
              <a:rPr lang="en-US">
                <a:solidFill>
                  <a:srgbClr val="002060"/>
                </a:solidFill>
                <a:cs typeface="Arial"/>
              </a:rPr>
              <a:t>Preliminary Draft Snapshot of Component Implementation Milestone Timeline</a:t>
            </a:r>
            <a:endParaRPr lang="en-US">
              <a:solidFill>
                <a:srgbClr val="002060"/>
              </a:solidFill>
            </a:endParaRPr>
          </a:p>
        </p:txBody>
      </p:sp>
      <p:sp>
        <p:nvSpPr>
          <p:cNvPr id="3" name="Slide Number Placeholder 2">
            <a:extLst>
              <a:ext uri="{FF2B5EF4-FFF2-40B4-BE49-F238E27FC236}">
                <a16:creationId xmlns:a16="http://schemas.microsoft.com/office/drawing/2014/main" id="{5EA5737A-F61A-EC87-1A63-9A948FEFC6A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dirty="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Text Placeholder 6">
            <a:extLst>
              <a:ext uri="{FF2B5EF4-FFF2-40B4-BE49-F238E27FC236}">
                <a16:creationId xmlns:a16="http://schemas.microsoft.com/office/drawing/2014/main" id="{8C614477-D3CF-CE97-9FFC-8D414A815D9B}"/>
              </a:ext>
            </a:extLst>
          </p:cNvPr>
          <p:cNvSpPr txBox="1">
            <a:spLocks/>
          </p:cNvSpPr>
          <p:nvPr/>
        </p:nvSpPr>
        <p:spPr>
          <a:xfrm>
            <a:off x="0" y="6492875"/>
            <a:ext cx="2743200" cy="365125"/>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Arial Narrow"/>
              <a:ea typeface="+mn-ea"/>
              <a:cs typeface="+mn-cs"/>
            </a:endParaRPr>
          </a:p>
        </p:txBody>
      </p:sp>
      <p:pic>
        <p:nvPicPr>
          <p:cNvPr id="10" name="Content Placeholder 9">
            <a:extLst>
              <a:ext uri="{FF2B5EF4-FFF2-40B4-BE49-F238E27FC236}">
                <a16:creationId xmlns:a16="http://schemas.microsoft.com/office/drawing/2014/main" id="{26BB6063-2913-A24C-25F5-85B57E454830}"/>
              </a:ext>
            </a:extLst>
          </p:cNvPr>
          <p:cNvPicPr>
            <a:picLocks noGrp="1" noChangeAspect="1"/>
          </p:cNvPicPr>
          <p:nvPr>
            <p:ph idx="1"/>
          </p:nvPr>
        </p:nvPicPr>
        <p:blipFill rotWithShape="1">
          <a:blip r:embed="rId3"/>
          <a:srcRect t="5632"/>
          <a:stretch/>
        </p:blipFill>
        <p:spPr>
          <a:xfrm>
            <a:off x="248520" y="1892300"/>
            <a:ext cx="8646959" cy="4311650"/>
          </a:xfrm>
        </p:spPr>
      </p:pic>
      <p:cxnSp>
        <p:nvCxnSpPr>
          <p:cNvPr id="12" name="Straight Arrow Connector 11">
            <a:extLst>
              <a:ext uri="{FF2B5EF4-FFF2-40B4-BE49-F238E27FC236}">
                <a16:creationId xmlns:a16="http://schemas.microsoft.com/office/drawing/2014/main" id="{03FCD7DE-E310-89D8-8B75-C6624BC0ED2D}"/>
              </a:ext>
            </a:extLst>
          </p:cNvPr>
          <p:cNvCxnSpPr>
            <a:cxnSpLocks/>
          </p:cNvCxnSpPr>
          <p:nvPr/>
        </p:nvCxnSpPr>
        <p:spPr>
          <a:xfrm>
            <a:off x="7206574" y="2198075"/>
            <a:ext cx="0" cy="693683"/>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427290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43FC-55E7-0FAD-EA4F-61DF2E480083}"/>
              </a:ext>
            </a:extLst>
          </p:cNvPr>
          <p:cNvSpPr>
            <a:spLocks noGrp="1"/>
          </p:cNvSpPr>
          <p:nvPr>
            <p:ph type="title"/>
          </p:nvPr>
        </p:nvSpPr>
        <p:spPr/>
        <p:txBody>
          <a:bodyPr/>
          <a:lstStyle/>
          <a:p>
            <a:r>
              <a:rPr lang="en-US">
                <a:solidFill>
                  <a:srgbClr val="002060"/>
                </a:solidFill>
                <a:cs typeface="Arial"/>
              </a:rPr>
              <a:t>ADC 1244B Component Systems List- Detail</a:t>
            </a:r>
          </a:p>
        </p:txBody>
      </p:sp>
      <p:sp>
        <p:nvSpPr>
          <p:cNvPr id="5" name="Content Placeholder 4">
            <a:extLst>
              <a:ext uri="{FF2B5EF4-FFF2-40B4-BE49-F238E27FC236}">
                <a16:creationId xmlns:a16="http://schemas.microsoft.com/office/drawing/2014/main" id="{3D8E12F3-A22E-2789-5DDA-DCA6314CEB10}"/>
              </a:ext>
            </a:extLst>
          </p:cNvPr>
          <p:cNvSpPr>
            <a:spLocks noGrp="1"/>
          </p:cNvSpPr>
          <p:nvPr>
            <p:ph idx="1"/>
          </p:nvPr>
        </p:nvSpPr>
        <p:spPr/>
        <p:txBody>
          <a:bodyPr vert="horz" lIns="91440" tIns="45720" rIns="91440" bIns="45720" rtlCol="0" anchor="t">
            <a:normAutofit/>
          </a:bodyPr>
          <a:lstStyle/>
          <a:p>
            <a:pPr marL="0" indent="0" algn="ctr">
              <a:buNone/>
            </a:pPr>
            <a:endParaRPr lang="en-US" dirty="0">
              <a:cs typeface="Arial"/>
            </a:endParaRPr>
          </a:p>
          <a:p>
            <a:pPr marL="0" indent="0" algn="ctr">
              <a:buNone/>
            </a:pPr>
            <a:endParaRPr lang="en-US" dirty="0">
              <a:cs typeface="Arial"/>
            </a:endParaRPr>
          </a:p>
          <a:p>
            <a:pPr marL="0" indent="0" algn="ctr">
              <a:buNone/>
            </a:pPr>
            <a:endParaRPr lang="en-US" dirty="0">
              <a:cs typeface="Arial"/>
            </a:endParaRPr>
          </a:p>
          <a:p>
            <a:pPr marL="0" indent="0" algn="ctr">
              <a:buNone/>
            </a:pPr>
            <a:endParaRPr lang="en-US" dirty="0">
              <a:cs typeface="Arial"/>
            </a:endParaRPr>
          </a:p>
          <a:p>
            <a:pPr marL="0" indent="0" algn="ctr">
              <a:buNone/>
            </a:pPr>
            <a:r>
              <a:rPr lang="en-US" dirty="0">
                <a:cs typeface="Arial"/>
                <a:hlinkClick r:id="rId3"/>
              </a:rPr>
              <a:t>ADC 1244B Component System List- Excel Chart</a:t>
            </a:r>
            <a:endParaRPr lang="en-US" dirty="0">
              <a:cs typeface="Arial"/>
            </a:endParaRPr>
          </a:p>
          <a:p>
            <a:endParaRPr lang="en-US" dirty="0">
              <a:cs typeface="Arial"/>
            </a:endParaRPr>
          </a:p>
          <a:p>
            <a:endParaRPr lang="en-US" dirty="0"/>
          </a:p>
        </p:txBody>
      </p:sp>
      <p:sp>
        <p:nvSpPr>
          <p:cNvPr id="3" name="Slide Number Placeholder 2">
            <a:extLst>
              <a:ext uri="{FF2B5EF4-FFF2-40B4-BE49-F238E27FC236}">
                <a16:creationId xmlns:a16="http://schemas.microsoft.com/office/drawing/2014/main" id="{386C15F8-BE59-ABED-42D6-4B95361E279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41205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pc="-5">
                <a:cs typeface="Arial"/>
              </a:rPr>
              <a:t>DEDSO Overview</a:t>
            </a:r>
            <a:endParaRPr lang="en-US"/>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C3A5B3BA-502A-00A0-5885-3F1C73A4FCF9}"/>
              </a:ext>
            </a:extLst>
          </p:cNvPr>
          <p:cNvSpPr txBox="1"/>
          <p:nvPr/>
        </p:nvSpPr>
        <p:spPr>
          <a:xfrm>
            <a:off x="216815" y="1480951"/>
            <a:ext cx="4364612" cy="497059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203864"/>
                </a:solidFill>
                <a:effectLst/>
                <a:uLnTx/>
                <a:uFillTx/>
                <a:latin typeface="Arial" panose="020B0604020202020204"/>
                <a:ea typeface="+mn-ea"/>
                <a:cs typeface="Arial" panose="020B0604020202020204" pitchFamily="34" charset="0"/>
              </a:rPr>
              <a:t>MISSION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The Defense Enterprise Data Standards Office (DEDSO) develops, publishes, and maintains interoperable data standards for logistics business systems to facilitate auditability and support the reform initiatives of the Department of Defense and Trading Partners</a:t>
            </a:r>
            <a:r>
              <a:rPr kumimoji="0" lang="en-US" sz="18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203864"/>
                </a:solidFill>
                <a:effectLst/>
                <a:uLnTx/>
                <a:uFillTx/>
                <a:latin typeface="Arial" panose="020B0604020202020204"/>
                <a:ea typeface="+mn-ea"/>
                <a:cs typeface="Arial" panose="020B0604020202020204" pitchFamily="34" charset="0"/>
              </a:rPr>
              <a:t>VISION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To deliver processes and quality data standards that exemplify Accuracy, Conformity, Consistency, and Integrity to our Logistics Community.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2" name="Picture 1">
            <a:extLst>
              <a:ext uri="{FF2B5EF4-FFF2-40B4-BE49-F238E27FC236}">
                <a16:creationId xmlns:a16="http://schemas.microsoft.com/office/drawing/2014/main" id="{5BB63D90-4F96-35AA-BA0B-74C0C1F49B25}"/>
              </a:ext>
            </a:extLst>
          </p:cNvPr>
          <p:cNvPicPr>
            <a:picLocks noChangeAspect="1"/>
          </p:cNvPicPr>
          <p:nvPr/>
        </p:nvPicPr>
        <p:blipFill>
          <a:blip r:embed="rId3"/>
          <a:stretch>
            <a:fillRect/>
          </a:stretch>
        </p:blipFill>
        <p:spPr>
          <a:xfrm>
            <a:off x="4572000" y="1480951"/>
            <a:ext cx="4489244" cy="4060125"/>
          </a:xfrm>
          <a:prstGeom prst="rect">
            <a:avLst/>
          </a:prstGeom>
        </p:spPr>
      </p:pic>
      <p:pic>
        <p:nvPicPr>
          <p:cNvPr id="7" name="Picture 6">
            <a:extLst>
              <a:ext uri="{FF2B5EF4-FFF2-40B4-BE49-F238E27FC236}">
                <a16:creationId xmlns:a16="http://schemas.microsoft.com/office/drawing/2014/main" id="{EC051876-0B3D-551E-3E12-1835E4207F5C}"/>
              </a:ext>
            </a:extLst>
          </p:cNvPr>
          <p:cNvPicPr>
            <a:picLocks noChangeAspect="1"/>
          </p:cNvPicPr>
          <p:nvPr/>
        </p:nvPicPr>
        <p:blipFill>
          <a:blip r:embed="rId4"/>
          <a:stretch>
            <a:fillRect/>
          </a:stretch>
        </p:blipFill>
        <p:spPr>
          <a:xfrm>
            <a:off x="7050550" y="1781669"/>
            <a:ext cx="2075719" cy="478409"/>
          </a:xfrm>
          <a:prstGeom prst="rect">
            <a:avLst/>
          </a:prstGeom>
        </p:spPr>
      </p:pic>
    </p:spTree>
    <p:extLst>
      <p:ext uri="{BB962C8B-B14F-4D97-AF65-F5344CB8AC3E}">
        <p14:creationId xmlns:p14="http://schemas.microsoft.com/office/powerpoint/2010/main" val="1389676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18B0E-EB95-DD38-B925-33AEF7DB2695}"/>
              </a:ext>
            </a:extLst>
          </p:cNvPr>
          <p:cNvSpPr>
            <a:spLocks noGrp="1"/>
          </p:cNvSpPr>
          <p:nvPr>
            <p:ph type="title"/>
          </p:nvPr>
        </p:nvSpPr>
        <p:spPr>
          <a:xfrm>
            <a:off x="3118104" y="158744"/>
            <a:ext cx="5866408" cy="822960"/>
          </a:xfrm>
        </p:spPr>
        <p:txBody>
          <a:bodyPr>
            <a:normAutofit fontScale="90000"/>
          </a:bodyPr>
          <a:lstStyle/>
          <a:p>
            <a:r>
              <a:rPr lang="en-US" dirty="0"/>
              <a:t>Agenda </a:t>
            </a:r>
            <a:br>
              <a:rPr lang="en-US" dirty="0"/>
            </a:br>
            <a:r>
              <a:rPr lang="en-US" dirty="0"/>
              <a:t>Supply DLMS Summit </a:t>
            </a:r>
            <a:br>
              <a:rPr lang="en-US" dirty="0"/>
            </a:br>
            <a:endParaRPr lang="en-US" b="0" dirty="0"/>
          </a:p>
        </p:txBody>
      </p:sp>
      <p:graphicFrame>
        <p:nvGraphicFramePr>
          <p:cNvPr id="6" name="Content Placeholder 5">
            <a:extLst>
              <a:ext uri="{FF2B5EF4-FFF2-40B4-BE49-F238E27FC236}">
                <a16:creationId xmlns:a16="http://schemas.microsoft.com/office/drawing/2014/main" id="{97B28572-A26B-60FD-3D24-79DBBEEF50CD}"/>
              </a:ext>
            </a:extLst>
          </p:cNvPr>
          <p:cNvGraphicFramePr>
            <a:graphicFrameLocks noGrp="1"/>
          </p:cNvGraphicFramePr>
          <p:nvPr>
            <p:ph idx="1"/>
            <p:extLst>
              <p:ext uri="{D42A27DB-BD31-4B8C-83A1-F6EECF244321}">
                <p14:modId xmlns:p14="http://schemas.microsoft.com/office/powerpoint/2010/main" val="3774310690"/>
              </p:ext>
            </p:extLst>
          </p:nvPr>
        </p:nvGraphicFramePr>
        <p:xfrm>
          <a:off x="48985" y="1231784"/>
          <a:ext cx="8924054" cy="3990708"/>
        </p:xfrm>
        <a:graphic>
          <a:graphicData uri="http://schemas.openxmlformats.org/drawingml/2006/table">
            <a:tbl>
              <a:tblPr firstRow="1" bandRow="1">
                <a:tableStyleId>{FABFCF23-3B69-468F-B69F-88F6DE6A72F2}</a:tableStyleId>
              </a:tblPr>
              <a:tblGrid>
                <a:gridCol w="1118997">
                  <a:extLst>
                    <a:ext uri="{9D8B030D-6E8A-4147-A177-3AD203B41FA5}">
                      <a16:colId xmlns:a16="http://schemas.microsoft.com/office/drawing/2014/main" val="539148904"/>
                    </a:ext>
                  </a:extLst>
                </a:gridCol>
                <a:gridCol w="7805057">
                  <a:extLst>
                    <a:ext uri="{9D8B030D-6E8A-4147-A177-3AD203B41FA5}">
                      <a16:colId xmlns:a16="http://schemas.microsoft.com/office/drawing/2014/main" val="344296136"/>
                    </a:ext>
                  </a:extLst>
                </a:gridCol>
              </a:tblGrid>
              <a:tr h="320021">
                <a:tc>
                  <a:txBody>
                    <a:bodyPr/>
                    <a:lstStyle/>
                    <a:p>
                      <a:pPr algn="ctr">
                        <a:lnSpc>
                          <a:spcPct val="100000"/>
                        </a:lnSpc>
                        <a:spcBef>
                          <a:spcPts val="0"/>
                        </a:spcBef>
                      </a:pPr>
                      <a:r>
                        <a:rPr lang="en-US" sz="1600" kern="1200" dirty="0">
                          <a:solidFill>
                            <a:schemeClr val="bg1"/>
                          </a:solidFill>
                        </a:rPr>
                        <a:t> Timeline</a:t>
                      </a:r>
                      <a:endParaRPr lang="en-US" sz="1600" kern="1200" dirty="0">
                        <a:solidFill>
                          <a:schemeClr val="bg1"/>
                        </a:solidFill>
                        <a:latin typeface="+mj-lt"/>
                        <a:ea typeface="+mn-ea"/>
                        <a:cs typeface="+mn-cs"/>
                      </a:endParaRPr>
                    </a:p>
                  </a:txBody>
                  <a:tcPr/>
                </a:tc>
                <a:tc>
                  <a:txBody>
                    <a:bodyPr/>
                    <a:lstStyle/>
                    <a:p>
                      <a:pPr marL="0" marR="0" algn="ctr">
                        <a:lnSpc>
                          <a:spcPct val="100000"/>
                        </a:lnSpc>
                        <a:spcBef>
                          <a:spcPts val="0"/>
                        </a:spcBef>
                        <a:spcAft>
                          <a:spcPts val="600"/>
                        </a:spcAft>
                      </a:pPr>
                      <a:r>
                        <a:rPr lang="en-US" sz="1600" kern="1200" dirty="0">
                          <a:solidFill>
                            <a:schemeClr val="bg1"/>
                          </a:solidFill>
                        </a:rPr>
                        <a:t>Agenda Item &amp; Speaker</a:t>
                      </a:r>
                      <a:endParaRPr lang="en-US" sz="1600" kern="1200" dirty="0">
                        <a:solidFill>
                          <a:schemeClr val="bg1"/>
                        </a:solidFill>
                        <a:latin typeface="+mj-lt"/>
                        <a:ea typeface="+mn-ea"/>
                        <a:cs typeface="+mn-cs"/>
                      </a:endParaRPr>
                    </a:p>
                  </a:txBody>
                  <a:tcPr/>
                </a:tc>
                <a:extLst>
                  <a:ext uri="{0D108BD9-81ED-4DB2-BD59-A6C34878D82A}">
                    <a16:rowId xmlns:a16="http://schemas.microsoft.com/office/drawing/2014/main" val="4243708978"/>
                  </a:ext>
                </a:extLst>
              </a:tr>
              <a:tr h="513919">
                <a:tc>
                  <a:txBody>
                    <a:bodyPr/>
                    <a:lstStyle/>
                    <a:p>
                      <a:pPr marL="0" marR="0" lvl="0" indent="0" algn="l" rtl="0" eaLnBrk="1" fontAlgn="auto" latinLnBrk="0" hangingPunct="1">
                        <a:lnSpc>
                          <a:spcPct val="100000"/>
                        </a:lnSpc>
                        <a:spcBef>
                          <a:spcPts val="0"/>
                        </a:spcBef>
                        <a:spcAft>
                          <a:spcPts val="0"/>
                        </a:spcAft>
                        <a:buClrTx/>
                        <a:buSzTx/>
                        <a:buFontTx/>
                        <a:buNone/>
                      </a:pPr>
                      <a:r>
                        <a:rPr lang="en-US" sz="1200" kern="1200" dirty="0">
                          <a:solidFill>
                            <a:schemeClr val="tx1"/>
                          </a:solidFill>
                        </a:rPr>
                        <a:t>0900-0910</a:t>
                      </a:r>
                    </a:p>
                  </a:txBody>
                  <a:tcPr/>
                </a:tc>
                <a:tc>
                  <a:txBody>
                    <a:bodyPr/>
                    <a:lstStyle/>
                    <a:p>
                      <a:pPr marL="0" marR="0">
                        <a:lnSpc>
                          <a:spcPct val="100000"/>
                        </a:lnSpc>
                        <a:spcBef>
                          <a:spcPts val="0"/>
                        </a:spcBef>
                        <a:spcAft>
                          <a:spcPts val="600"/>
                        </a:spcAft>
                      </a:pPr>
                      <a:r>
                        <a:rPr lang="en-US" sz="1200" b="1" kern="1200" dirty="0">
                          <a:solidFill>
                            <a:schemeClr val="tx1"/>
                          </a:solidFill>
                        </a:rPr>
                        <a:t>Welcome, Admin, &amp; Team Introductions</a:t>
                      </a:r>
                    </a:p>
                    <a:p>
                      <a:pPr marL="0" marR="0">
                        <a:lnSpc>
                          <a:spcPct val="100000"/>
                        </a:lnSpc>
                        <a:spcBef>
                          <a:spcPts val="0"/>
                        </a:spcBef>
                        <a:spcAft>
                          <a:spcPts val="600"/>
                        </a:spcAft>
                      </a:pPr>
                      <a:r>
                        <a:rPr lang="en-US" sz="1200" kern="1200" noProof="0" dirty="0">
                          <a:solidFill>
                            <a:schemeClr val="tx1"/>
                          </a:solidFill>
                        </a:rPr>
                        <a:t>Steve Nace, Supply Administrator, DEDSO</a:t>
                      </a:r>
                    </a:p>
                    <a:p>
                      <a:pPr marL="0" marR="0" lvl="0">
                        <a:lnSpc>
                          <a:spcPct val="100000"/>
                        </a:lnSpc>
                        <a:spcBef>
                          <a:spcPts val="0"/>
                        </a:spcBef>
                        <a:spcAft>
                          <a:spcPts val="0"/>
                        </a:spcAft>
                      </a:pPr>
                      <a:endParaRPr lang="en-US" sz="1200" b="1" kern="1200" dirty="0">
                        <a:solidFill>
                          <a:schemeClr val="tx1"/>
                        </a:solidFill>
                        <a:latin typeface="+mj-lt"/>
                        <a:ea typeface="+mn-ea"/>
                        <a:cs typeface="+mn-cs"/>
                      </a:endParaRPr>
                    </a:p>
                  </a:txBody>
                  <a:tcPr/>
                </a:tc>
                <a:extLst>
                  <a:ext uri="{0D108BD9-81ED-4DB2-BD59-A6C34878D82A}">
                    <a16:rowId xmlns:a16="http://schemas.microsoft.com/office/drawing/2014/main" val="1468911108"/>
                  </a:ext>
                </a:extLst>
              </a:tr>
              <a:tr h="384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0910-0925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ADC 1244B Implementation Strategy Updates  </a:t>
                      </a:r>
                      <a:r>
                        <a:rPr lang="en-US" sz="1200" b="0" kern="1200" dirty="0">
                          <a:solidFill>
                            <a:schemeClr val="tx1"/>
                          </a:solidFill>
                          <a:latin typeface="+mn-lt"/>
                          <a:ea typeface="+mn-ea"/>
                          <a:cs typeface="+mn-cs"/>
                        </a:rPr>
                        <a:t> Christine Varner, Defense Logistics Agency (DLA</a:t>
                      </a:r>
                      <a:r>
                        <a:rPr lang="en-US" sz="1200" b="1" kern="1200" dirty="0">
                          <a:solidFill>
                            <a:schemeClr val="tx1"/>
                          </a:solidFill>
                          <a:latin typeface="+mn-lt"/>
                          <a:ea typeface="+mn-ea"/>
                          <a:cs typeface="+mn-cs"/>
                        </a:rPr>
                        <a:t>)</a:t>
                      </a:r>
                    </a:p>
                  </a:txBody>
                  <a:tcPr/>
                </a:tc>
                <a:extLst>
                  <a:ext uri="{0D108BD9-81ED-4DB2-BD59-A6C34878D82A}">
                    <a16:rowId xmlns:a16="http://schemas.microsoft.com/office/drawing/2014/main" val="3562201831"/>
                  </a:ext>
                </a:extLst>
              </a:tr>
              <a:tr h="3100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0925-0940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ADC 1244B Implementation Strategy Updates   </a:t>
                      </a:r>
                      <a:r>
                        <a:rPr lang="en-US" sz="1200" b="0" kern="1200" dirty="0">
                          <a:solidFill>
                            <a:schemeClr val="tx1"/>
                          </a:solidFill>
                          <a:latin typeface="+mn-lt"/>
                          <a:ea typeface="+mn-ea"/>
                          <a:cs typeface="+mn-cs"/>
                        </a:rPr>
                        <a:t>Oliver Pryor, Army</a:t>
                      </a:r>
                    </a:p>
                  </a:txBody>
                  <a:tcPr/>
                </a:tc>
                <a:extLst>
                  <a:ext uri="{0D108BD9-81ED-4DB2-BD59-A6C34878D82A}">
                    <a16:rowId xmlns:a16="http://schemas.microsoft.com/office/drawing/2014/main" val="575438419"/>
                  </a:ext>
                </a:extLst>
              </a:tr>
              <a:tr h="3588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0940-0955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j-lt"/>
                          <a:ea typeface="+mn-ea"/>
                          <a:cs typeface="+mn-cs"/>
                        </a:rPr>
                        <a:t>ADC 1244B Implementation Strategy Updates   </a:t>
                      </a:r>
                      <a:r>
                        <a:rPr lang="en-US" sz="1200" b="0" kern="1200" dirty="0">
                          <a:solidFill>
                            <a:schemeClr val="tx1"/>
                          </a:solidFill>
                          <a:latin typeface="+mn-lt"/>
                          <a:ea typeface="+mn-ea"/>
                          <a:cs typeface="+mn-cs"/>
                        </a:rPr>
                        <a:t>Angie Hagemeier, MSADA</a:t>
                      </a:r>
                      <a:endParaRPr lang="en-US" sz="1200" b="0" kern="1200" dirty="0">
                        <a:solidFill>
                          <a:schemeClr val="tx1"/>
                        </a:solidFill>
                        <a:latin typeface="+mj-lt"/>
                        <a:ea typeface="+mn-ea"/>
                        <a:cs typeface="+mn-cs"/>
                      </a:endParaRPr>
                    </a:p>
                  </a:txBody>
                  <a:tcPr/>
                </a:tc>
                <a:extLst>
                  <a:ext uri="{0D108BD9-81ED-4DB2-BD59-A6C34878D82A}">
                    <a16:rowId xmlns:a16="http://schemas.microsoft.com/office/drawing/2014/main" val="126381021"/>
                  </a:ext>
                </a:extLst>
              </a:tr>
              <a:tr h="511962">
                <a:tc>
                  <a:txBody>
                    <a:bodyPr/>
                    <a:lstStyle/>
                    <a:p>
                      <a:pPr>
                        <a:lnSpc>
                          <a:spcPct val="100000"/>
                        </a:lnSpc>
                        <a:spcBef>
                          <a:spcPts val="0"/>
                        </a:spcBef>
                      </a:pPr>
                      <a:r>
                        <a:rPr lang="en-US" sz="1200" kern="1200" dirty="0">
                          <a:solidFill>
                            <a:schemeClr val="tx1"/>
                          </a:solidFill>
                          <a:latin typeface="+mj-lt"/>
                          <a:ea typeface="+mn-ea"/>
                          <a:cs typeface="+mn-cs"/>
                        </a:rPr>
                        <a:t>0955-1010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ADC 1244B Implementation Strategy Updates   </a:t>
                      </a:r>
                      <a:r>
                        <a:rPr lang="en-US" sz="1200" b="0" kern="1200" dirty="0">
                          <a:solidFill>
                            <a:schemeClr val="tx1"/>
                          </a:solidFill>
                          <a:latin typeface="+mn-lt"/>
                          <a:ea typeface="+mn-ea"/>
                          <a:cs typeface="+mn-cs"/>
                        </a:rPr>
                        <a:t>Gregory McCoy, </a:t>
                      </a:r>
                      <a:r>
                        <a:rPr lang="en-US" sz="1200" b="0" kern="1200" dirty="0">
                          <a:solidFill>
                            <a:schemeClr val="dk1"/>
                          </a:solidFill>
                          <a:effectLst/>
                          <a:latin typeface="+mn-lt"/>
                          <a:ea typeface="+mn-ea"/>
                          <a:cs typeface="+mn-cs"/>
                        </a:rPr>
                        <a:t> Air Force</a:t>
                      </a:r>
                      <a:endParaRPr lang="en-US" sz="1200" b="0" kern="1200" dirty="0">
                        <a:solidFill>
                          <a:schemeClr val="tx1"/>
                        </a:solidFill>
                        <a:latin typeface="+mn-lt"/>
                        <a:ea typeface="+mn-ea"/>
                        <a:cs typeface="+mn-cs"/>
                      </a:endParaRPr>
                    </a:p>
                  </a:txBody>
                  <a:tcPr/>
                </a:tc>
                <a:extLst>
                  <a:ext uri="{0D108BD9-81ED-4DB2-BD59-A6C34878D82A}">
                    <a16:rowId xmlns:a16="http://schemas.microsoft.com/office/drawing/2014/main" val="3674750033"/>
                  </a:ext>
                </a:extLst>
              </a:tr>
              <a:tr h="4363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1010-1025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j-lt"/>
                          <a:ea typeface="+mn-ea"/>
                          <a:cs typeface="+mn-cs"/>
                        </a:rPr>
                        <a:t>ADC 1244B Implementation Strategy Updates  </a:t>
                      </a:r>
                      <a:r>
                        <a:rPr lang="en-US" sz="1200" b="0" kern="1200" dirty="0">
                          <a:solidFill>
                            <a:schemeClr val="tx1"/>
                          </a:solidFill>
                          <a:latin typeface="+mj-lt"/>
                          <a:ea typeface="+mn-ea"/>
                          <a:cs typeface="+mn-cs"/>
                        </a:rPr>
                        <a:t> Kevin Austin, Marine Corps</a:t>
                      </a:r>
                      <a:endParaRPr lang="en-US" sz="1200" b="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j-lt"/>
                        <a:ea typeface="+mn-ea"/>
                        <a:cs typeface="+mn-cs"/>
                      </a:endParaRPr>
                    </a:p>
                  </a:txBody>
                  <a:tcPr/>
                </a:tc>
                <a:extLst>
                  <a:ext uri="{0D108BD9-81ED-4DB2-BD59-A6C34878D82A}">
                    <a16:rowId xmlns:a16="http://schemas.microsoft.com/office/drawing/2014/main" val="359455323"/>
                  </a:ext>
                </a:extLst>
              </a:tr>
              <a:tr h="4363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1025-1040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Arial"/>
                        </a:rPr>
                        <a:t>PDCs/</a:t>
                      </a:r>
                      <a:r>
                        <a:rPr lang="en-US" sz="1200" b="1" dirty="0">
                          <a:solidFill>
                            <a:schemeClr val="tx1"/>
                          </a:solidFill>
                          <a:cs typeface="Arial"/>
                        </a:rPr>
                        <a:t>ADCs in the Pipeline Updates  </a:t>
                      </a:r>
                      <a:r>
                        <a:rPr lang="en-US" sz="1200" b="0" dirty="0">
                          <a:solidFill>
                            <a:schemeClr val="tx1"/>
                          </a:solidFill>
                          <a:cs typeface="Arial"/>
                        </a:rPr>
                        <a:t> Wesley Best, </a:t>
                      </a:r>
                      <a:r>
                        <a:rPr lang="en-US" sz="1200" kern="1200" noProof="0" dirty="0">
                          <a:solidFill>
                            <a:schemeClr val="tx1"/>
                          </a:solidFill>
                        </a:rPr>
                        <a:t>Supply Administrator, DEDSO</a:t>
                      </a:r>
                      <a:endParaRPr lang="en-US" sz="1200" b="0" kern="1200" dirty="0">
                        <a:solidFill>
                          <a:schemeClr val="tx1"/>
                        </a:solidFill>
                        <a:latin typeface="+mn-lt"/>
                        <a:ea typeface="+mn-ea"/>
                        <a:cs typeface="+mn-cs"/>
                      </a:endParaRPr>
                    </a:p>
                  </a:txBody>
                  <a:tcPr/>
                </a:tc>
                <a:extLst>
                  <a:ext uri="{0D108BD9-81ED-4DB2-BD59-A6C34878D82A}">
                    <a16:rowId xmlns:a16="http://schemas.microsoft.com/office/drawing/2014/main" val="3474937303"/>
                  </a:ext>
                </a:extLst>
              </a:tr>
              <a:tr h="4044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1040-1100</a:t>
                      </a:r>
                      <a:endParaRPr lang="en-US" sz="1200"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j-lt"/>
                          <a:ea typeface="+mn-ea"/>
                          <a:cs typeface="+mn-cs"/>
                        </a:rPr>
                        <a:t>Closing comments/ Action Items   </a:t>
                      </a:r>
                      <a:r>
                        <a:rPr lang="en-US" sz="1200" b="0" kern="1200" dirty="0">
                          <a:solidFill>
                            <a:schemeClr val="tx1"/>
                          </a:solidFill>
                          <a:latin typeface="+mj-lt"/>
                          <a:ea typeface="+mn-ea"/>
                          <a:cs typeface="+mn-cs"/>
                        </a:rPr>
                        <a:t>Steve Nace, </a:t>
                      </a:r>
                      <a:r>
                        <a:rPr lang="en-US" sz="1200" kern="1200" noProof="0" dirty="0">
                          <a:solidFill>
                            <a:schemeClr val="tx1"/>
                          </a:solidFill>
                        </a:rPr>
                        <a:t>Supply Administrator, DEDSO</a:t>
                      </a:r>
                      <a:r>
                        <a:rPr lang="en-US" sz="1200" b="0" kern="1200" dirty="0">
                          <a:solidFill>
                            <a:schemeClr val="tx1"/>
                          </a:solidFill>
                          <a:latin typeface="+mj-lt"/>
                          <a:ea typeface="+mn-ea"/>
                          <a:cs typeface="+mn-cs"/>
                        </a:rPr>
                        <a:t> </a:t>
                      </a:r>
                    </a:p>
                  </a:txBody>
                  <a:tcPr/>
                </a:tc>
                <a:extLst>
                  <a:ext uri="{0D108BD9-81ED-4DB2-BD59-A6C34878D82A}">
                    <a16:rowId xmlns:a16="http://schemas.microsoft.com/office/drawing/2014/main" val="568869043"/>
                  </a:ext>
                </a:extLst>
              </a:tr>
            </a:tbl>
          </a:graphicData>
        </a:graphic>
      </p:graphicFrame>
      <p:sp>
        <p:nvSpPr>
          <p:cNvPr id="4" name="Slide Number Placeholder 3">
            <a:extLst>
              <a:ext uri="{FF2B5EF4-FFF2-40B4-BE49-F238E27FC236}">
                <a16:creationId xmlns:a16="http://schemas.microsoft.com/office/drawing/2014/main" id="{EB26E0CC-4EE4-B0DC-7A17-128C2F32951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03593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EF0AE2-33B2-44EB-B552-26AF69226B84}"/>
              </a:ext>
            </a:extLst>
          </p:cNvPr>
          <p:cNvSpPr>
            <a:spLocks noGrp="1"/>
          </p:cNvSpPr>
          <p:nvPr>
            <p:ph type="ctrTitle"/>
          </p:nvPr>
        </p:nvSpPr>
        <p:spPr>
          <a:xfrm>
            <a:off x="0" y="3429000"/>
            <a:ext cx="4455042" cy="1226489"/>
          </a:xfrm>
        </p:spPr>
        <p:txBody>
          <a:bodyPr>
            <a:normAutofit/>
          </a:bodyPr>
          <a:lstStyle/>
          <a:p>
            <a:r>
              <a:rPr lang="en-US" dirty="0">
                <a:solidFill>
                  <a:srgbClr val="002060"/>
                </a:solidFill>
              </a:rPr>
              <a:t>ADC 1244B Strategy Updates- DLA</a:t>
            </a:r>
          </a:p>
        </p:txBody>
      </p:sp>
      <p:sp>
        <p:nvSpPr>
          <p:cNvPr id="5" name="Subtitle 2">
            <a:extLst>
              <a:ext uri="{FF2B5EF4-FFF2-40B4-BE49-F238E27FC236}">
                <a16:creationId xmlns:a16="http://schemas.microsoft.com/office/drawing/2014/main" id="{D7BF173C-8F13-47C2-9F84-D7DB6987F226}"/>
              </a:ext>
            </a:extLst>
          </p:cNvPr>
          <p:cNvSpPr>
            <a:spLocks noGrp="1"/>
          </p:cNvSpPr>
          <p:nvPr>
            <p:ph type="subTitle" idx="1"/>
          </p:nvPr>
        </p:nvSpPr>
        <p:spPr>
          <a:xfrm>
            <a:off x="182880" y="4655490"/>
            <a:ext cx="4114800" cy="1635582"/>
          </a:xfrm>
        </p:spPr>
        <p:txBody>
          <a:bodyPr>
            <a:normAutofit/>
          </a:bodyPr>
          <a:lstStyle/>
          <a:p>
            <a:r>
              <a:rPr lang="en-US" sz="1600" dirty="0">
                <a:solidFill>
                  <a:srgbClr val="002060"/>
                </a:solidFill>
              </a:rPr>
              <a:t> Christine Varner</a:t>
            </a:r>
          </a:p>
          <a:p>
            <a:r>
              <a:rPr lang="en-US" sz="1600" dirty="0">
                <a:solidFill>
                  <a:srgbClr val="002060"/>
                </a:solidFill>
              </a:rPr>
              <a:t>Asset Manager</a:t>
            </a:r>
            <a:r>
              <a:rPr lang="en-US" sz="1600" dirty="0"/>
              <a:t>, </a:t>
            </a:r>
          </a:p>
          <a:p>
            <a:r>
              <a:rPr lang="en-US" sz="1600" dirty="0">
                <a:solidFill>
                  <a:srgbClr val="002060"/>
                </a:solidFill>
              </a:rPr>
              <a:t>DLA J345</a:t>
            </a:r>
            <a:endParaRPr lang="en-US" sz="1600" dirty="0"/>
          </a:p>
          <a:p>
            <a:endParaRPr lang="en-US" sz="1600" dirty="0">
              <a:solidFill>
                <a:srgbClr val="002060"/>
              </a:solidFill>
            </a:endParaRPr>
          </a:p>
          <a:p>
            <a:endParaRPr lang="en-US" sz="1600" dirty="0">
              <a:solidFill>
                <a:srgbClr val="002060"/>
              </a:solidFill>
            </a:endParaRPr>
          </a:p>
        </p:txBody>
      </p:sp>
    </p:spTree>
    <p:extLst>
      <p:ext uri="{BB962C8B-B14F-4D97-AF65-F5344CB8AC3E}">
        <p14:creationId xmlns:p14="http://schemas.microsoft.com/office/powerpoint/2010/main" val="3518009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6A1D77F-F3AE-7A36-4359-4C0F655D1B4C}"/>
              </a:ext>
            </a:extLst>
          </p:cNvPr>
          <p:cNvSpPr txBox="1"/>
          <p:nvPr/>
        </p:nvSpPr>
        <p:spPr>
          <a:xfrm>
            <a:off x="964096" y="783772"/>
            <a:ext cx="5569846" cy="5078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DLA Small Arms Team											</a:t>
            </a:r>
            <a:endPar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C2584892-8082-75A4-7A40-51F6058B9C92}"/>
              </a:ext>
            </a:extLst>
          </p:cNvPr>
          <p:cNvSpPr txBox="1"/>
          <p:nvPr/>
        </p:nvSpPr>
        <p:spPr>
          <a:xfrm>
            <a:off x="3988110" y="783772"/>
            <a:ext cx="5085552" cy="307777"/>
          </a:xfrm>
          <a:prstGeom prst="rect">
            <a:avLst/>
          </a:prstGeom>
          <a:noFill/>
        </p:spPr>
        <p:txBody>
          <a:bodyPr wrap="square">
            <a:spAutoFit/>
          </a:bodyPr>
          <a:lstStyle/>
          <a:p>
            <a:pPr marL="0" marR="0" algn="ctr">
              <a:spcBef>
                <a:spcPts val="0"/>
              </a:spcBef>
              <a:spcAft>
                <a:spcPts val="0"/>
              </a:spcAft>
            </a:pPr>
            <a:r>
              <a:rPr lang="en-US" sz="1350" dirty="0">
                <a:effectLst/>
                <a:latin typeface="Arial" panose="020B0604020202020204" pitchFamily="34" charset="0"/>
                <a:ea typeface="Times New Roman" panose="02020603050405020304" pitchFamily="18" charset="0"/>
                <a:cs typeface="Arial" panose="020B0604020202020204" pitchFamily="34" charset="0"/>
              </a:rPr>
              <a:t>5 September 2024</a:t>
            </a:r>
            <a:endParaRPr lang="en-US" sz="135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165E6641-5111-0CA0-3EC0-400C81253B0F}"/>
              </a:ext>
            </a:extLst>
          </p:cNvPr>
          <p:cNvSpPr txBox="1"/>
          <p:nvPr/>
        </p:nvSpPr>
        <p:spPr>
          <a:xfrm>
            <a:off x="207954" y="1607484"/>
            <a:ext cx="4253514" cy="1308050"/>
          </a:xfrm>
          <a:prstGeom prst="rect">
            <a:avLst/>
          </a:prstGeom>
          <a:noFill/>
        </p:spPr>
        <p:txBody>
          <a:bodyPr wrap="square">
            <a:spAutoFit/>
          </a:bodyPr>
          <a:lstStyle/>
          <a:p>
            <a:pPr marL="171450" indent="-171450">
              <a:buFont typeface="Arial" panose="020B0604020202020204" pitchFamily="34" charset="0"/>
              <a:buChar char="•"/>
            </a:pPr>
            <a:r>
              <a:rPr lang="en-US" sz="1100" dirty="0">
                <a:effectLst/>
                <a:latin typeface="Arial" panose="020B0604020202020204" pitchFamily="34" charset="0"/>
                <a:ea typeface="Times New Roman" panose="02020603050405020304" pitchFamily="18" charset="0"/>
                <a:cs typeface="Arial" panose="020B0604020202020204" pitchFamily="34" charset="0"/>
              </a:rPr>
              <a:t>ADC 1244B is now implemented at DLA Anniston. However, the following are still pending implementation:</a:t>
            </a:r>
          </a:p>
          <a:p>
            <a:r>
              <a:rPr lang="en-US" sz="1100" dirty="0">
                <a:latin typeface="Arial" panose="020B0604020202020204" pitchFamily="34" charset="0"/>
                <a:ea typeface="Times New Roman" panose="02020603050405020304" pitchFamily="18" charset="0"/>
                <a:cs typeface="Arial" panose="020B0604020202020204" pitchFamily="34" charset="0"/>
              </a:rPr>
              <a:t>       -  LLASIE Technical Requirements Suspend materiel at time           	of receipt due to lack of DLMS 856S Shipment Status</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endParaRPr lang="en-US" sz="1100" dirty="0">
              <a:latin typeface="Arial" panose="020B0604020202020204" pitchFamily="34" charset="0"/>
              <a:ea typeface="Times New Roman" panose="02020603050405020304" pitchFamily="18" charset="0"/>
              <a:cs typeface="Arial" panose="020B0604020202020204" pitchFamily="34" charset="0"/>
            </a:endParaRPr>
          </a:p>
          <a:p>
            <a:pPr marL="171450" indent="-171450" defTabSz="914400">
              <a:buFont typeface="Arial" panose="020B0604020202020204" pitchFamily="34" charset="0"/>
              <a:buChar char="•"/>
              <a:defRPr/>
            </a:pPr>
            <a:r>
              <a:rPr lang="en-US" sz="1100" dirty="0">
                <a:solidFill>
                  <a:prstClr val="black"/>
                </a:solidFill>
                <a:latin typeface="Arial" panose="020B0604020202020204" pitchFamily="34" charset="0"/>
                <a:ea typeface="Calibri" panose="020F0502020204030204" pitchFamily="34" charset="0"/>
                <a:cs typeface="Arial" panose="020B0604020202020204" pitchFamily="34" charset="0"/>
              </a:rPr>
              <a:t>To ensure all SASP requirements and processes (receipt, storage and issues)  are functioning properly</a:t>
            </a:r>
          </a:p>
        </p:txBody>
      </p:sp>
      <p:sp>
        <p:nvSpPr>
          <p:cNvPr id="4" name="TextBox 3">
            <a:extLst>
              <a:ext uri="{FF2B5EF4-FFF2-40B4-BE49-F238E27FC236}">
                <a16:creationId xmlns:a16="http://schemas.microsoft.com/office/drawing/2014/main" id="{649C1B22-1463-F35B-4829-8B7E776CB17F}"/>
              </a:ext>
            </a:extLst>
          </p:cNvPr>
          <p:cNvSpPr txBox="1"/>
          <p:nvPr/>
        </p:nvSpPr>
        <p:spPr>
          <a:xfrm>
            <a:off x="207954" y="4212914"/>
            <a:ext cx="4364045" cy="2604559"/>
          </a:xfrm>
          <a:prstGeom prst="rect">
            <a:avLst/>
          </a:prstGeom>
          <a:noFill/>
        </p:spPr>
        <p:txBody>
          <a:bodyPr wrap="square">
            <a:spAutoFit/>
          </a:bodyPr>
          <a:lstStyle/>
          <a:p>
            <a:endParaRPr lang="en-US" sz="900" dirty="0">
              <a:latin typeface="Arial" panose="020B0604020202020204" pitchFamily="34" charset="0"/>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pPr>
            <a:r>
              <a:rPr lang="en-US" sz="1100" dirty="0">
                <a:effectLst/>
                <a:latin typeface="Arial" panose="020B0604020202020204" pitchFamily="34" charset="0"/>
                <a:ea typeface="Times New Roman" panose="02020603050405020304" pitchFamily="18" charset="0"/>
                <a:cs typeface="Arial" panose="020B0604020202020204" pitchFamily="34" charset="0"/>
              </a:rPr>
              <a:t>Designate DAAS as the API (Gateway) that directly communicates between WMS and LLASIE (rather than using WMS as the direct API to communicate w/LLASIE)</a:t>
            </a:r>
          </a:p>
          <a:p>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pPr>
            <a:r>
              <a:rPr lang="en-US" sz="1100" dirty="0">
                <a:effectLst/>
                <a:latin typeface="Arial" panose="020B0604020202020204" pitchFamily="34" charset="0"/>
                <a:ea typeface="Times New Roman" panose="02020603050405020304" pitchFamily="18" charset="0"/>
                <a:cs typeface="Arial" panose="020B0604020202020204" pitchFamily="34" charset="0"/>
              </a:rPr>
              <a:t>Disposition is not currently transmitting TRAs or R TRACs</a:t>
            </a:r>
          </a:p>
          <a:p>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When shipping to DLA (Distribution or Disposition) under an MCN/LSN, Services must provide a materiel master via the DLMS 832N transaction</a:t>
            </a:r>
          </a:p>
          <a:p>
            <a:r>
              <a:rPr lang="en-US" sz="1100" dirty="0">
                <a:latin typeface="Arial" panose="020B0604020202020204" pitchFamily="34" charset="0"/>
                <a:cs typeface="Arial" panose="020B0604020202020204" pitchFamily="34" charset="0"/>
              </a:rPr>
              <a:t>  </a:t>
            </a:r>
          </a:p>
          <a:p>
            <a:endParaRPr lang="en-US" sz="900" dirty="0">
              <a:effectLst/>
              <a:latin typeface="Arial" panose="020B0604020202020204" pitchFamily="34" charset="0"/>
              <a:ea typeface="Times New Roman" panose="02020603050405020304" pitchFamily="18"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effectLst/>
              <a:latin typeface="Arial" panose="020B0604020202020204" pitchFamily="34" charset="0"/>
              <a:ea typeface="Times New Roman" panose="02020603050405020304" pitchFamily="18" charset="0"/>
              <a:cs typeface="Arial" panose="020B0604020202020204" pitchFamily="34" charset="0"/>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25" b="0" i="0" u="none" strike="noStrike" kern="1200" cap="none" spc="0" normalizeH="0" baseline="0" noProof="0" dirty="0">
              <a:ln>
                <a:noFill/>
              </a:ln>
              <a:solidFill>
                <a:prstClr val="black"/>
              </a:solidFill>
              <a:effectLst/>
              <a:uLnTx/>
              <a:uFillTx/>
              <a:latin typeface="Calibri" panose="020F0502020204030204" pitchFamily="34" charset="0"/>
              <a:ea typeface="Gulim" panose="020B0600000101010101" pitchFamily="34" charset="-127"/>
              <a:cs typeface="+mn-cs"/>
            </a:endParaRPr>
          </a:p>
          <a:p>
            <a:pPr marL="128588" marR="0" lvl="0" indent="-128588" algn="l" defTabSz="457200" rtl="0" eaLnBrk="1" fontAlgn="auto" latinLnBrk="0" hangingPunct="1">
              <a:lnSpc>
                <a:spcPct val="100000"/>
              </a:lnSpc>
              <a:spcBef>
                <a:spcPts val="0"/>
              </a:spcBef>
              <a:spcAft>
                <a:spcPts val="0"/>
              </a:spcAft>
              <a:buClrTx/>
              <a:buSzTx/>
              <a:buFontTx/>
              <a:buChar char="-"/>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F073B6C-9076-3860-2890-C5416635BE8E}"/>
              </a:ext>
            </a:extLst>
          </p:cNvPr>
          <p:cNvSpPr txBox="1"/>
          <p:nvPr/>
        </p:nvSpPr>
        <p:spPr>
          <a:xfrm>
            <a:off x="4712677" y="4212914"/>
            <a:ext cx="4431323" cy="1123384"/>
          </a:xfrm>
          <a:prstGeom prst="rect">
            <a:avLst/>
          </a:prstGeom>
          <a:noFill/>
        </p:spPr>
        <p:txBody>
          <a:bodyPr wrap="square">
            <a:spAutoFit/>
          </a:bodyPr>
          <a:lstStyle/>
          <a:p>
            <a:pPr marL="171450" indent="-171450" defTabSz="914400">
              <a:buFont typeface="Arial" panose="020B0604020202020204" pitchFamily="34" charset="0"/>
              <a:buChar char="•"/>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How to ensure material transferred from DSS is properly </a:t>
            </a:r>
            <a:r>
              <a:rPr lang="en-US" sz="1100" dirty="0">
                <a:solidFill>
                  <a:prstClr val="black"/>
                </a:solidFill>
                <a:latin typeface="Arial" panose="020B0604020202020204" pitchFamily="34" charset="0"/>
                <a:ea typeface="Calibri" panose="020F0502020204030204" pitchFamily="34" charset="0"/>
                <a:cs typeface="Arial" panose="020B0604020202020204" pitchFamily="34" charset="0"/>
              </a:rPr>
              <a:t>a</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     </a:t>
            </a:r>
            <a:r>
              <a:rPr lang="en-US" sz="1100" dirty="0">
                <a:solidFill>
                  <a:prstClr val="black"/>
                </a:solidFill>
                <a:latin typeface="Arial" panose="020B0604020202020204" pitchFamily="34" charset="0"/>
                <a:cs typeface="Arial" panose="020B0604020202020204" pitchFamily="34" charset="0"/>
              </a:rPr>
              <a:t>accounted for in WMS  while being compliant with ADC 1244B</a:t>
            </a:r>
          </a:p>
          <a:p>
            <a:pPr marL="171450" indent="-171450" defTabSz="914400">
              <a:buFont typeface="Arial" panose="020B0604020202020204" pitchFamily="34" charset="0"/>
              <a:buChar char="•"/>
              <a:defRPr/>
            </a:pPr>
            <a:endParaRPr lang="en-US" sz="1100" dirty="0">
              <a:solidFill>
                <a:prstClr val="black"/>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 successful comparison between service’s records, FLIS, an</a:t>
            </a:r>
            <a:r>
              <a:rPr lang="en-US" sz="1100" dirty="0">
                <a:solidFill>
                  <a:prstClr val="black"/>
                </a:solidFill>
                <a:latin typeface="Arial" panose="020B0604020202020204" pitchFamily="34" charset="0"/>
                <a:ea typeface="Times New Roman" panose="02020603050405020304" pitchFamily="18" charset="0"/>
                <a:cs typeface="Arial" panose="020B0604020202020204" pitchFamily="34" charset="0"/>
              </a:rPr>
              <a:t>d DSS enable</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 us greater success at time of migration of serial numbers. </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F6D49A70-9F82-0F89-CED5-E27F5C60653E}"/>
              </a:ext>
            </a:extLst>
          </p:cNvPr>
          <p:cNvSpPr txBox="1"/>
          <p:nvPr/>
        </p:nvSpPr>
        <p:spPr>
          <a:xfrm>
            <a:off x="4853354" y="1607484"/>
            <a:ext cx="3828422" cy="600164"/>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Implement LLASIE (ECD Feb 2025)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Enable R TRACs and TRAs from Disposition</a:t>
            </a:r>
            <a:endParaRPr kumimoji="0" lang="en-US" sz="1100" b="0" i="0" u="none" strike="sng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50398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F7EAA-E1BE-A09F-CBA4-7C601BF95E68}"/>
              </a:ext>
            </a:extLst>
          </p:cNvPr>
          <p:cNvSpPr>
            <a:spLocks noGrp="1"/>
          </p:cNvSpPr>
          <p:nvPr>
            <p:ph type="title"/>
          </p:nvPr>
        </p:nvSpPr>
        <p:spPr/>
        <p:txBody>
          <a:bodyPr/>
          <a:lstStyle/>
          <a:p>
            <a:r>
              <a:rPr lang="en-US" dirty="0">
                <a:solidFill>
                  <a:schemeClr val="tx1"/>
                </a:solidFill>
              </a:rPr>
              <a:t>Systems of Implementation Chart</a:t>
            </a:r>
          </a:p>
        </p:txBody>
      </p:sp>
      <p:sp>
        <p:nvSpPr>
          <p:cNvPr id="4" name="Slide Number Placeholder 3">
            <a:extLst>
              <a:ext uri="{FF2B5EF4-FFF2-40B4-BE49-F238E27FC236}">
                <a16:creationId xmlns:a16="http://schemas.microsoft.com/office/drawing/2014/main" id="{2A921DD6-203C-CD52-0E0F-DB341F3BEC2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9" name="Content Placeholder 8">
            <a:extLst>
              <a:ext uri="{FF2B5EF4-FFF2-40B4-BE49-F238E27FC236}">
                <a16:creationId xmlns:a16="http://schemas.microsoft.com/office/drawing/2014/main" id="{4381795D-FA8C-33D1-5407-4AE526663369}"/>
              </a:ext>
            </a:extLst>
          </p:cNvPr>
          <p:cNvGraphicFramePr>
            <a:graphicFrameLocks noGrp="1"/>
          </p:cNvGraphicFramePr>
          <p:nvPr>
            <p:ph idx="1"/>
            <p:extLst>
              <p:ext uri="{D42A27DB-BD31-4B8C-83A1-F6EECF244321}">
                <p14:modId xmlns:p14="http://schemas.microsoft.com/office/powerpoint/2010/main" val="1561367290"/>
              </p:ext>
            </p:extLst>
          </p:nvPr>
        </p:nvGraphicFramePr>
        <p:xfrm>
          <a:off x="0" y="1066800"/>
          <a:ext cx="9143999" cy="5566252"/>
        </p:xfrm>
        <a:graphic>
          <a:graphicData uri="http://schemas.openxmlformats.org/drawingml/2006/table">
            <a:tbl>
              <a:tblPr firstRow="1" bandRow="1">
                <a:tableStyleId>{5C22544A-7EE6-4342-B048-85BDC9FD1C3A}</a:tableStyleId>
              </a:tblPr>
              <a:tblGrid>
                <a:gridCol w="2905556">
                  <a:extLst>
                    <a:ext uri="{9D8B030D-6E8A-4147-A177-3AD203B41FA5}">
                      <a16:colId xmlns:a16="http://schemas.microsoft.com/office/drawing/2014/main" val="1744838369"/>
                    </a:ext>
                  </a:extLst>
                </a:gridCol>
                <a:gridCol w="1165922">
                  <a:extLst>
                    <a:ext uri="{9D8B030D-6E8A-4147-A177-3AD203B41FA5}">
                      <a16:colId xmlns:a16="http://schemas.microsoft.com/office/drawing/2014/main" val="2259065112"/>
                    </a:ext>
                  </a:extLst>
                </a:gridCol>
                <a:gridCol w="976650">
                  <a:extLst>
                    <a:ext uri="{9D8B030D-6E8A-4147-A177-3AD203B41FA5}">
                      <a16:colId xmlns:a16="http://schemas.microsoft.com/office/drawing/2014/main" val="2129866351"/>
                    </a:ext>
                  </a:extLst>
                </a:gridCol>
                <a:gridCol w="794948">
                  <a:extLst>
                    <a:ext uri="{9D8B030D-6E8A-4147-A177-3AD203B41FA5}">
                      <a16:colId xmlns:a16="http://schemas.microsoft.com/office/drawing/2014/main" val="2016919141"/>
                    </a:ext>
                  </a:extLst>
                </a:gridCol>
                <a:gridCol w="711666">
                  <a:extLst>
                    <a:ext uri="{9D8B030D-6E8A-4147-A177-3AD203B41FA5}">
                      <a16:colId xmlns:a16="http://schemas.microsoft.com/office/drawing/2014/main" val="3146686312"/>
                    </a:ext>
                  </a:extLst>
                </a:gridCol>
                <a:gridCol w="714738">
                  <a:extLst>
                    <a:ext uri="{9D8B030D-6E8A-4147-A177-3AD203B41FA5}">
                      <a16:colId xmlns:a16="http://schemas.microsoft.com/office/drawing/2014/main" val="3428127805"/>
                    </a:ext>
                  </a:extLst>
                </a:gridCol>
                <a:gridCol w="1874519">
                  <a:extLst>
                    <a:ext uri="{9D8B030D-6E8A-4147-A177-3AD203B41FA5}">
                      <a16:colId xmlns:a16="http://schemas.microsoft.com/office/drawing/2014/main" val="1677447984"/>
                    </a:ext>
                  </a:extLst>
                </a:gridCol>
              </a:tblGrid>
              <a:tr h="2061052">
                <a:tc>
                  <a:txBody>
                    <a:bodyPr/>
                    <a:lstStyle/>
                    <a:p>
                      <a:pPr algn="ctr"/>
                      <a:endParaRPr lang="en-US" sz="950" b="0" u="sng" dirty="0">
                        <a:solidFill>
                          <a:schemeClr val="tx1"/>
                        </a:solidFill>
                      </a:endParaRPr>
                    </a:p>
                    <a:p>
                      <a:pPr algn="ctr"/>
                      <a:endParaRPr lang="en-US" sz="950" b="0" u="sng" dirty="0">
                        <a:solidFill>
                          <a:schemeClr val="tx1"/>
                        </a:solidFill>
                      </a:endParaRPr>
                    </a:p>
                    <a:p>
                      <a:pPr algn="ctr"/>
                      <a:endParaRPr lang="en-US" sz="950" b="0" u="sng" dirty="0">
                        <a:solidFill>
                          <a:schemeClr val="tx1"/>
                        </a:solidFill>
                      </a:endParaRPr>
                    </a:p>
                    <a:p>
                      <a:pPr algn="ctr"/>
                      <a:endParaRPr lang="en-US" sz="950" b="0" u="sng" dirty="0">
                        <a:solidFill>
                          <a:schemeClr val="tx1"/>
                        </a:solidFill>
                      </a:endParaRPr>
                    </a:p>
                    <a:p>
                      <a:pPr algn="ctr"/>
                      <a:endParaRPr lang="en-US" sz="950" b="0" u="sng" dirty="0">
                        <a:solidFill>
                          <a:schemeClr val="tx1"/>
                        </a:solidFill>
                      </a:endParaRPr>
                    </a:p>
                    <a:p>
                      <a:pPr algn="ctr"/>
                      <a:r>
                        <a:rPr lang="en-US" sz="950" b="0" u="sng" dirty="0">
                          <a:solidFill>
                            <a:schemeClr val="tx1"/>
                          </a:solidFill>
                        </a:rPr>
                        <a:t>System Name and Function</a:t>
                      </a:r>
                    </a:p>
                  </a:txBody>
                  <a:tcPr/>
                </a:tc>
                <a:tc>
                  <a:txBody>
                    <a:bodyPr/>
                    <a:lstStyle/>
                    <a:p>
                      <a:r>
                        <a:rPr lang="en-US" sz="950" b="1" dirty="0">
                          <a:solidFill>
                            <a:schemeClr val="tx1"/>
                          </a:solidFill>
                        </a:rPr>
                        <a:t>Ready to Test Date: No later than Dec 2024</a:t>
                      </a:r>
                    </a:p>
                    <a:p>
                      <a:endParaRPr lang="en-US" sz="950" b="1" dirty="0">
                        <a:solidFill>
                          <a:schemeClr val="tx1"/>
                        </a:solidFill>
                      </a:endParaRPr>
                    </a:p>
                    <a:p>
                      <a:r>
                        <a:rPr lang="en-US" sz="950" b="1" dirty="0">
                          <a:solidFill>
                            <a:schemeClr val="tx1"/>
                          </a:solidFill>
                        </a:rPr>
                        <a:t>Will your system be ready by Test Date (Y or N).  If Yes, List intended date. </a:t>
                      </a:r>
                      <a:r>
                        <a:rPr lang="en-US" sz="950" b="0" dirty="0">
                          <a:solidFill>
                            <a:schemeClr val="tx1"/>
                          </a:solidFill>
                        </a:rPr>
                        <a:t>If No, See Column I.</a:t>
                      </a:r>
                    </a:p>
                  </a:txBody>
                  <a:tcPr/>
                </a:tc>
                <a:tc>
                  <a:txBody>
                    <a:bodyPr/>
                    <a:lstStyle/>
                    <a:p>
                      <a:r>
                        <a:rPr lang="en-US" sz="950" b="1" dirty="0">
                          <a:solidFill>
                            <a:schemeClr val="tx1"/>
                          </a:solidFill>
                        </a:rPr>
                        <a:t>Go Live Date: TBD 2025</a:t>
                      </a:r>
                    </a:p>
                    <a:p>
                      <a:endParaRPr lang="en-US" sz="950" b="1" dirty="0">
                        <a:solidFill>
                          <a:schemeClr val="tx1"/>
                        </a:solidFill>
                      </a:endParaRPr>
                    </a:p>
                    <a:p>
                      <a:r>
                        <a:rPr lang="en-US" sz="950" b="1" dirty="0">
                          <a:solidFill>
                            <a:schemeClr val="tx1"/>
                          </a:solidFill>
                        </a:rPr>
                        <a:t>Will your system be ready by Go Live Date (Y or N).  </a:t>
                      </a:r>
                      <a:r>
                        <a:rPr lang="en-US" sz="950" b="0" dirty="0">
                          <a:solidFill>
                            <a:schemeClr val="tx1"/>
                          </a:solidFill>
                        </a:rPr>
                        <a:t>If Yes, List intended date.  If No, See Column J.</a:t>
                      </a:r>
                    </a:p>
                  </a:txBody>
                  <a:tcPr/>
                </a:tc>
                <a:tc>
                  <a:txBody>
                    <a:bodyPr/>
                    <a:lstStyle/>
                    <a:p>
                      <a:r>
                        <a:rPr lang="en-US" sz="950" b="0" dirty="0">
                          <a:solidFill>
                            <a:schemeClr val="tx1"/>
                          </a:solidFill>
                        </a:rPr>
                        <a:t>If System will not be ready by Test date, List Reasons/Challenges Here</a:t>
                      </a:r>
                    </a:p>
                  </a:txBody>
                  <a:tcPr/>
                </a:tc>
                <a:tc>
                  <a:txBody>
                    <a:bodyPr/>
                    <a:lstStyle/>
                    <a:p>
                      <a:r>
                        <a:rPr lang="en-US" sz="950" b="0" dirty="0">
                          <a:solidFill>
                            <a:schemeClr val="tx1"/>
                          </a:solidFill>
                        </a:rPr>
                        <a:t>If System will not be ready by Test date, List Reasons/Challenges Here</a:t>
                      </a:r>
                    </a:p>
                  </a:txBody>
                  <a:tcPr/>
                </a:tc>
                <a:tc>
                  <a:txBody>
                    <a:bodyPr/>
                    <a:lstStyle/>
                    <a:p>
                      <a:r>
                        <a:rPr lang="en-US" sz="1000" b="0" dirty="0">
                          <a:solidFill>
                            <a:schemeClr val="tx1"/>
                          </a:solidFill>
                        </a:rPr>
                        <a:t>Has testing with your internal system been successful with LLASIE</a:t>
                      </a:r>
                      <a:r>
                        <a:rPr lang="en-US" sz="1000" dirty="0">
                          <a:solidFill>
                            <a:schemeClr val="tx1"/>
                          </a:solidFill>
                        </a:rPr>
                        <a:t>?</a:t>
                      </a:r>
                      <a:r>
                        <a:rPr lang="en-US" sz="1000" dirty="0"/>
                        <a:t> </a:t>
                      </a:r>
                      <a:endParaRPr lang="en-US" sz="950" b="0" dirty="0">
                        <a:solidFill>
                          <a:schemeClr val="tx1"/>
                        </a:solidFill>
                      </a:endParaRPr>
                    </a:p>
                  </a:txBody>
                  <a:tcPr/>
                </a:tc>
                <a:tc>
                  <a:txBody>
                    <a:bodyPr/>
                    <a:lstStyle/>
                    <a:p>
                      <a:pPr algn="ctr"/>
                      <a:endParaRPr lang="en-US" sz="950" u="sng" dirty="0">
                        <a:solidFill>
                          <a:schemeClr val="tx1"/>
                        </a:solidFill>
                      </a:endParaRPr>
                    </a:p>
                    <a:p>
                      <a:pPr algn="ctr"/>
                      <a:endParaRPr lang="en-US" sz="950" u="sng" dirty="0">
                        <a:solidFill>
                          <a:schemeClr val="tx1"/>
                        </a:solidFill>
                      </a:endParaRPr>
                    </a:p>
                    <a:p>
                      <a:pPr algn="ctr"/>
                      <a:endParaRPr lang="en-US" sz="950" u="sng" dirty="0">
                        <a:solidFill>
                          <a:schemeClr val="tx1"/>
                        </a:solidFill>
                      </a:endParaRPr>
                    </a:p>
                    <a:p>
                      <a:pPr algn="ctr"/>
                      <a:endParaRPr lang="en-US" sz="950" u="sng" dirty="0">
                        <a:solidFill>
                          <a:schemeClr val="tx1"/>
                        </a:solidFill>
                      </a:endParaRPr>
                    </a:p>
                    <a:p>
                      <a:pPr algn="ctr"/>
                      <a:r>
                        <a:rPr lang="en-US" sz="950" u="sng" dirty="0">
                          <a:solidFill>
                            <a:schemeClr val="tx1"/>
                          </a:solidFill>
                        </a:rPr>
                        <a:t>POC</a:t>
                      </a:r>
                    </a:p>
                  </a:txBody>
                  <a:tcPr/>
                </a:tc>
                <a:extLst>
                  <a:ext uri="{0D108BD9-81ED-4DB2-BD59-A6C34878D82A}">
                    <a16:rowId xmlns:a16="http://schemas.microsoft.com/office/drawing/2014/main" val="395427914"/>
                  </a:ext>
                </a:extLst>
              </a:tr>
              <a:tr h="3364388">
                <a:tc>
                  <a:txBody>
                    <a:bodyPr/>
                    <a:lstStyle/>
                    <a:p>
                      <a:r>
                        <a:rPr lang="en-US" sz="800" dirty="0"/>
                        <a:t>Warehouse Management System (WMS) is the primary Accountable Property System of Record (APSR) for custodianship and storage of items in a Defense Logistics Agency (DLA) maintained warehouse.  SAP Commercial Off-the-Shelf software running WMS modernizes the legacy Distribution Standard System (DSS) software DLA owns.  WMS runs "in the cloud" using Amazon Web Services (AWS) platform in lieu of the legacy 'on-prem' Defense Information Systems (DISA) server storage at both Mechanicsburg and Ogden DISA locations.  </a:t>
                      </a:r>
                    </a:p>
                    <a:p>
                      <a:endParaRPr lang="en-US" sz="800" dirty="0"/>
                    </a:p>
                    <a:p>
                      <a:endParaRPr lang="en-US" sz="800" dirty="0"/>
                    </a:p>
                    <a:p>
                      <a:r>
                        <a:rPr lang="en-US" sz="800" dirty="0"/>
                        <a:t>WMS is currently being built out to all DLA storage facilities (including Disposition Services, Recruit Training Center, Consolidation and De-Consolidation Points (CCP and TCSP) and Industrial Activity Retail locations.  This build is scheduled to be completed 3rd quarter of 2025.</a:t>
                      </a:r>
                    </a:p>
                    <a:p>
                      <a:r>
                        <a:rPr lang="en-US" sz="800" dirty="0"/>
                        <a:t>WMS handles primarily National Stock Number (NSN</a:t>
                      </a:r>
                      <a:r>
                        <a:rPr lang="en-US" sz="800"/>
                        <a:t>) materiel but </a:t>
                      </a:r>
                      <a:r>
                        <a:rPr lang="en-US" sz="800" dirty="0"/>
                        <a:t>will be changed to handle Material Control Number (MCN) materiel with the implementation of 1244B in the 07/22/2024 deployment to Anniston Distribution and Anniston Disposition Services field activities, including DEMIL and DS Anniston storage facilities, which store serialized and non-serialized materiel, including weapons.  NSN metadata is accessed for serialized materiel, including weapons, in order to assure 100% accuracy in reporting, storage, issuing, and tracking serialized materiel throughout the logistics chain of supply.</a:t>
                      </a:r>
                    </a:p>
                  </a:txBody>
                  <a:tcPr/>
                </a:tc>
                <a:tc>
                  <a:txBody>
                    <a:bodyPr/>
                    <a:lstStyle/>
                    <a:p>
                      <a:pPr algn="l" fontAlgn="t"/>
                      <a:r>
                        <a:rPr lang="en-US" sz="900" b="0" i="0" u="none" strike="noStrike" dirty="0">
                          <a:solidFill>
                            <a:srgbClr val="000000"/>
                          </a:solidFill>
                          <a:effectLst/>
                          <a:latin typeface="Calibri" panose="020F0502020204030204" pitchFamily="34" charset="0"/>
                        </a:rPr>
                        <a:t>*</a:t>
                      </a:r>
                      <a:r>
                        <a:rPr lang="en-US" sz="800" b="0" i="0" u="none" strike="noStrike" dirty="0">
                          <a:solidFill>
                            <a:srgbClr val="000000"/>
                          </a:solidFill>
                          <a:effectLst/>
                          <a:latin typeface="Calibri" panose="020F0502020204030204" pitchFamily="34" charset="0"/>
                        </a:rPr>
                        <a:t>UAT testing for Serial Number Profile Change Dashboard scheduled for week of 09/16/2024. *Retesting scheduled for week of 06/24/2024.                  WMS Go Live date at Anniston (DDAA),  tentatively scheduled for 07/22/2024</a:t>
                      </a:r>
                    </a:p>
                    <a:p>
                      <a:pPr algn="l" fontAlgn="t"/>
                      <a:endParaRPr lang="en-US" sz="900" b="0" i="0" u="none" strike="noStrike" dirty="0">
                        <a:solidFill>
                          <a:srgbClr val="000000"/>
                        </a:solidFill>
                        <a:effectLst/>
                        <a:latin typeface="Calibri" panose="020F0502020204030204" pitchFamily="34" charset="0"/>
                      </a:endParaRPr>
                    </a:p>
                    <a:p>
                      <a:pPr algn="l" fontAlgn="t"/>
                      <a:r>
                        <a:rPr lang="en-US" sz="800" b="0" i="0" u="none" strike="noStrike" dirty="0">
                          <a:solidFill>
                            <a:srgbClr val="000000"/>
                          </a:solidFill>
                          <a:effectLst/>
                          <a:latin typeface="Calibri" panose="020F0502020204030204" pitchFamily="34" charset="0"/>
                        </a:rPr>
                        <a:t>UAT occurred from 29-31 May 2024 at New Cumberland, PA.                           *Delayed - New capability testing for the Distribution and Disposition Services Anniston releases begins 11/30/2023 and will conclude 12/31/2023 in preparation for a 01/16/2024 go-live date for Distribution Anniston and 01/22/2024 go-live dates for Disposition Services field activities in Anniston (DEMIL and DS</a:t>
                      </a:r>
                      <a:r>
                        <a:rPr lang="en-US" sz="900" b="0" i="0" u="none" strike="noStrike" dirty="0">
                          <a:solidFill>
                            <a:srgbClr val="000000"/>
                          </a:solidFill>
                          <a:effectLst/>
                          <a:latin typeface="Calibri" panose="020F0502020204030204" pitchFamily="34" charset="0"/>
                        </a:rPr>
                        <a:t>).</a:t>
                      </a:r>
                    </a:p>
                  </a:txBody>
                  <a:tcPr marL="6350" marR="6350" marT="6350" marB="0"/>
                </a:tc>
                <a:tc>
                  <a:txBody>
                    <a:bodyPr/>
                    <a:lstStyle/>
                    <a:p>
                      <a:pPr algn="l" fontAlgn="t"/>
                      <a:r>
                        <a:rPr lang="en-US" sz="900" b="0" i="0" u="none" strike="noStrike" dirty="0">
                          <a:solidFill>
                            <a:srgbClr val="000000"/>
                          </a:solidFill>
                          <a:effectLst/>
                          <a:latin typeface="Calibri" panose="020F0502020204030204" pitchFamily="34" charset="0"/>
                        </a:rPr>
                        <a:t>WMS Go-live with ADC 1244B occurred on 07/22/2024 to the Distribution Anniston storage facility and Disposition Services.</a:t>
                      </a:r>
                    </a:p>
                  </a:txBody>
                  <a:tcPr marL="6350" marR="6350" marT="6350" marB="0"/>
                </a:tc>
                <a:tc>
                  <a:txBody>
                    <a:bodyPr/>
                    <a:lstStyle/>
                    <a:p>
                      <a:endParaRPr lang="en-US" dirty="0"/>
                    </a:p>
                  </a:txBody>
                  <a:tcPr/>
                </a:tc>
                <a:tc>
                  <a:txBody>
                    <a:bodyPr/>
                    <a:lstStyle/>
                    <a:p>
                      <a:endParaRPr lang="en-US" dirty="0"/>
                    </a:p>
                  </a:txBody>
                  <a:tcPr/>
                </a:tc>
                <a:tc>
                  <a:txBody>
                    <a:bodyPr/>
                    <a:lstStyle/>
                    <a:p>
                      <a:r>
                        <a:rPr lang="en-US" sz="800" dirty="0"/>
                        <a:t>ECD: Feb 2025</a:t>
                      </a:r>
                    </a:p>
                  </a:txBody>
                  <a:tcPr/>
                </a:tc>
                <a:tc>
                  <a:txBody>
                    <a:bodyPr/>
                    <a:lstStyle/>
                    <a:p>
                      <a:pPr algn="ctr" fontAlgn="ctr"/>
                      <a:r>
                        <a:rPr lang="en-US" sz="900" b="0" i="0" u="none" strike="noStrike" dirty="0">
                          <a:solidFill>
                            <a:srgbClr val="000000"/>
                          </a:solidFill>
                          <a:effectLst/>
                          <a:latin typeface="Calibri" panose="020F0502020204030204" pitchFamily="34" charset="0"/>
                        </a:rPr>
                        <a:t>Ms. Christine Varner, DLA J34</a:t>
                      </a:r>
                    </a:p>
                    <a:p>
                      <a:pPr algn="ctr" fontAlgn="ctr"/>
                      <a:r>
                        <a:rPr lang="en-US" sz="900" b="0" i="0" u="none" strike="noStrike" dirty="0">
                          <a:solidFill>
                            <a:srgbClr val="000000"/>
                          </a:solidFill>
                          <a:effectLst/>
                          <a:latin typeface="Calibri" panose="020F0502020204030204" pitchFamily="34" charset="0"/>
                          <a:hlinkClick r:id="rId3"/>
                        </a:rPr>
                        <a:t>christine.varner@dla.mil</a:t>
                      </a:r>
                      <a:endParaRPr lang="en-US" sz="900" b="0" i="0" u="none" strike="noStrike" dirty="0">
                        <a:solidFill>
                          <a:srgbClr val="000000"/>
                        </a:solidFill>
                        <a:effectLst/>
                        <a:latin typeface="Calibri" panose="020F0502020204030204" pitchFamily="34" charset="0"/>
                      </a:endParaRPr>
                    </a:p>
                    <a:p>
                      <a:pPr algn="ctr" fontAlgn="ctr"/>
                      <a:endParaRPr lang="en-US"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335604788"/>
                  </a:ext>
                </a:extLst>
              </a:tr>
            </a:tbl>
          </a:graphicData>
        </a:graphic>
      </p:graphicFrame>
    </p:spTree>
    <p:extLst>
      <p:ext uri="{BB962C8B-B14F-4D97-AF65-F5344CB8AC3E}">
        <p14:creationId xmlns:p14="http://schemas.microsoft.com/office/powerpoint/2010/main" val="849163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EF0AE2-33B2-44EB-B552-26AF69226B84}"/>
              </a:ext>
            </a:extLst>
          </p:cNvPr>
          <p:cNvSpPr>
            <a:spLocks noGrp="1"/>
          </p:cNvSpPr>
          <p:nvPr>
            <p:ph type="ctrTitle"/>
          </p:nvPr>
        </p:nvSpPr>
        <p:spPr>
          <a:xfrm>
            <a:off x="0" y="3429000"/>
            <a:ext cx="4455042" cy="2500162"/>
          </a:xfrm>
        </p:spPr>
        <p:txBody>
          <a:bodyPr>
            <a:normAutofit fontScale="90000"/>
          </a:bodyPr>
          <a:lstStyle/>
          <a:p>
            <a:r>
              <a:rPr lang="en-US" dirty="0">
                <a:solidFill>
                  <a:srgbClr val="002060"/>
                </a:solidFill>
              </a:rPr>
              <a:t>ADC 1244B Strategy Updates- Army</a:t>
            </a:r>
            <a:br>
              <a:rPr lang="en-US" dirty="0">
                <a:solidFill>
                  <a:srgbClr val="002060"/>
                </a:solidFill>
              </a:rPr>
            </a:br>
            <a:br>
              <a:rPr lang="en-US" sz="1800" dirty="0">
                <a:solidFill>
                  <a:srgbClr val="002060"/>
                </a:solidFill>
              </a:rPr>
            </a:br>
            <a:r>
              <a:rPr lang="en-US" sz="1800" b="0" dirty="0">
                <a:solidFill>
                  <a:srgbClr val="002060"/>
                </a:solidFill>
                <a:latin typeface="+mn-lt"/>
              </a:rPr>
              <a:t> Oliver Pryor</a:t>
            </a:r>
            <a:br>
              <a:rPr lang="en-US" sz="1800" b="0" dirty="0">
                <a:solidFill>
                  <a:srgbClr val="002060"/>
                </a:solidFill>
                <a:latin typeface="+mn-lt"/>
              </a:rPr>
            </a:br>
            <a:r>
              <a:rPr lang="en-US" sz="1800" b="0" dirty="0">
                <a:solidFill>
                  <a:srgbClr val="002060"/>
                </a:solidFill>
                <a:latin typeface="+mn-lt"/>
              </a:rPr>
              <a:t>HQDA DCS G-4</a:t>
            </a:r>
            <a:br>
              <a:rPr lang="en-US" sz="1800" b="0" dirty="0">
                <a:solidFill>
                  <a:srgbClr val="002060"/>
                </a:solidFill>
                <a:latin typeface="+mn-lt"/>
              </a:rPr>
            </a:br>
            <a:r>
              <a:rPr lang="en-US" sz="1800" b="0" dirty="0">
                <a:solidFill>
                  <a:srgbClr val="002060"/>
                </a:solidFill>
                <a:latin typeface="+mn-lt"/>
              </a:rPr>
              <a:t>Army</a:t>
            </a:r>
            <a:br>
              <a:rPr lang="en-US" sz="1800" b="0" dirty="0">
                <a:solidFill>
                  <a:srgbClr val="002060"/>
                </a:solidFill>
                <a:latin typeface="+mn-lt"/>
              </a:rPr>
            </a:br>
            <a:br>
              <a:rPr lang="en-US" sz="1800" b="0" dirty="0">
                <a:solidFill>
                  <a:srgbClr val="002060"/>
                </a:solidFill>
                <a:latin typeface="+mn-lt"/>
              </a:rPr>
            </a:br>
            <a:br>
              <a:rPr lang="en-US" sz="1600" b="0" dirty="0">
                <a:solidFill>
                  <a:srgbClr val="002060"/>
                </a:solidFill>
                <a:latin typeface="+mn-lt"/>
              </a:rPr>
            </a:br>
            <a:br>
              <a:rPr lang="en-US" sz="1800" b="0" dirty="0">
                <a:solidFill>
                  <a:srgbClr val="002060"/>
                </a:solidFill>
                <a:latin typeface="+mn-lt"/>
              </a:rPr>
            </a:br>
            <a:endParaRPr lang="en-US" sz="1800" b="0" dirty="0">
              <a:solidFill>
                <a:srgbClr val="002060"/>
              </a:solidFill>
              <a:latin typeface="+mn-lt"/>
            </a:endParaRPr>
          </a:p>
        </p:txBody>
      </p:sp>
    </p:spTree>
    <p:extLst>
      <p:ext uri="{BB962C8B-B14F-4D97-AF65-F5344CB8AC3E}">
        <p14:creationId xmlns:p14="http://schemas.microsoft.com/office/powerpoint/2010/main" val="301950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6A1D77F-F3AE-7A36-4359-4C0F655D1B4C}"/>
              </a:ext>
            </a:extLst>
          </p:cNvPr>
          <p:cNvSpPr txBox="1"/>
          <p:nvPr/>
        </p:nvSpPr>
        <p:spPr>
          <a:xfrm>
            <a:off x="877455" y="818534"/>
            <a:ext cx="3694545" cy="5078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Army Small Arms Team											</a:t>
            </a:r>
            <a:endPar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C2584892-8082-75A4-7A40-51F6058B9C92}"/>
              </a:ext>
            </a:extLst>
          </p:cNvPr>
          <p:cNvSpPr txBox="1"/>
          <p:nvPr/>
        </p:nvSpPr>
        <p:spPr>
          <a:xfrm>
            <a:off x="4202365" y="770728"/>
            <a:ext cx="4461085" cy="30008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6</a:t>
            </a:r>
            <a:r>
              <a:rPr lang="en-US" sz="1350" dirty="0">
                <a:solidFill>
                  <a:prstClr val="black"/>
                </a:solidFill>
                <a:latin typeface="Arial" panose="020B0604020202020204" pitchFamily="34" charset="0"/>
                <a:ea typeface="Times New Roman" panose="02020603050405020304" pitchFamily="18" charset="0"/>
                <a:cs typeface="Arial" panose="020B0604020202020204" pitchFamily="34" charset="0"/>
              </a:rPr>
              <a:t> September</a:t>
            </a:r>
            <a:r>
              <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2024</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49C1B22-1463-F35B-4829-8B7E776CB17F}"/>
              </a:ext>
            </a:extLst>
          </p:cNvPr>
          <p:cNvSpPr txBox="1"/>
          <p:nvPr/>
        </p:nvSpPr>
        <p:spPr>
          <a:xfrm>
            <a:off x="130629" y="4340640"/>
            <a:ext cx="4441371" cy="1785104"/>
          </a:xfrm>
          <a:prstGeom prst="rect">
            <a:avLst/>
          </a:prstGeom>
          <a:noFill/>
        </p:spPr>
        <p:txBody>
          <a:bodyPr wrap="square" lIns="91440" tIns="45720" rIns="91440" bIns="45720" anchor="t">
            <a:spAutoFit/>
          </a:bodyPr>
          <a:lstStyle/>
          <a:p>
            <a:pPr marL="171450" indent="-171450">
              <a:buFont typeface="Wingdings" panose="05000000000000000000" pitchFamily="2" charset="2"/>
              <a:buChar char="q"/>
              <a:defRPr/>
            </a:pPr>
            <a:r>
              <a:rPr lang="en-US" sz="1100" dirty="0">
                <a:solidFill>
                  <a:srgbClr val="FF0000"/>
                </a:solidFill>
                <a:latin typeface="Arial" panose="020B0604020202020204" pitchFamily="34" charset="0"/>
                <a:cs typeface="Arial" panose="020B0604020202020204" pitchFamily="34" charset="0"/>
              </a:rPr>
              <a:t>Small Arms Serialization – currently in Phase 2</a:t>
            </a:r>
          </a:p>
          <a:p>
            <a:pPr marL="171450" indent="-171450">
              <a:buFont typeface="Wingdings" panose="05000000000000000000" pitchFamily="2" charset="2"/>
              <a:buChar char="q"/>
              <a:defRPr/>
            </a:pPr>
            <a:r>
              <a:rPr lang="en-US" sz="1100" dirty="0">
                <a:solidFill>
                  <a:srgbClr val="FF0000"/>
                </a:solidFill>
                <a:latin typeface="Arial" panose="020B0604020202020204" pitchFamily="34" charset="0"/>
                <a:cs typeface="Arial" panose="020B0604020202020204" pitchFamily="34" charset="0"/>
              </a:rPr>
              <a:t>All Small Arms/Light Weapons serialized NLT 30 Nov 2024</a:t>
            </a:r>
          </a:p>
          <a:p>
            <a:pPr marL="171450" marR="0" indent="-171450">
              <a:spcBef>
                <a:spcPts val="0"/>
              </a:spcBef>
              <a:spcAft>
                <a:spcPts val="0"/>
              </a:spcAft>
              <a:buFont typeface="Wingdings" panose="05000000000000000000" pitchFamily="2" charset="2"/>
              <a:buChar char="q"/>
            </a:pPr>
            <a:r>
              <a:rPr lang="en-US" sz="1100" dirty="0">
                <a:solidFill>
                  <a:srgbClr val="FF0000"/>
                </a:solidFill>
                <a:effectLst/>
                <a:latin typeface="Aptos"/>
                <a:ea typeface="Calibri" panose="020F0502020204030204" pitchFamily="34" charset="0"/>
                <a:cs typeface="Calibri" panose="020F0502020204030204" pitchFamily="34" charset="0"/>
              </a:rPr>
              <a:t>GCSS-A Per the Product Director’s Office and Army Shared Services Center (ASSC) 1244B is currently unfunded and we (CASCOM/PDO/ASSC) are uncertain when the availability of additional funding for this fiscal year will be available. The earliest this effort could go into production is </a:t>
            </a:r>
            <a:r>
              <a:rPr lang="en-US" sz="1100" u="sng" dirty="0">
                <a:solidFill>
                  <a:srgbClr val="FF0000"/>
                </a:solidFill>
                <a:effectLst/>
                <a:latin typeface="Aptos"/>
                <a:ea typeface="Calibri" panose="020F0502020204030204" pitchFamily="34" charset="0"/>
                <a:cs typeface="Calibri" panose="020F0502020204030204" pitchFamily="34" charset="0"/>
              </a:rPr>
              <a:t>potentially </a:t>
            </a:r>
            <a:r>
              <a:rPr lang="en-US" sz="1100" dirty="0">
                <a:solidFill>
                  <a:srgbClr val="FF0000"/>
                </a:solidFill>
                <a:effectLst/>
                <a:latin typeface="Aptos"/>
                <a:ea typeface="Calibri" panose="020F0502020204030204" pitchFamily="34" charset="0"/>
                <a:cs typeface="Calibri" panose="020F0502020204030204" pitchFamily="34" charset="0"/>
              </a:rPr>
              <a:t>March 2025, but this is contingent on receiving immediate approval for funding</a:t>
            </a:r>
            <a:r>
              <a:rPr lang="en-US" sz="1100" dirty="0">
                <a:effectLst/>
                <a:latin typeface="Aptos"/>
                <a:ea typeface="Calibri" panose="020F0502020204030204" pitchFamily="34" charset="0"/>
                <a:cs typeface="Calibri" panose="020F0502020204030204" pitchFamily="34" charset="0"/>
              </a:rPr>
              <a:t>. </a:t>
            </a:r>
          </a:p>
          <a:p>
            <a:pPr marR="0">
              <a:spcBef>
                <a:spcPts val="0"/>
              </a:spcBef>
              <a:spcAft>
                <a:spcPts val="0"/>
              </a:spcAft>
            </a:pPr>
            <a:endParaRPr lang="en-US" sz="1100" dirty="0">
              <a:effectLst/>
              <a:latin typeface="Aptos"/>
              <a:ea typeface="Calibri" panose="020F0502020204030204" pitchFamily="34" charset="0"/>
              <a:cs typeface="Calibri" panose="020F0502020204030204" pitchFamily="34" charset="0"/>
            </a:endParaRPr>
          </a:p>
          <a:p>
            <a:pPr marL="171450" marR="0" indent="-171450">
              <a:spcBef>
                <a:spcPts val="0"/>
              </a:spcBef>
              <a:spcAft>
                <a:spcPts val="0"/>
              </a:spcAft>
              <a:buFont typeface="Wingdings" panose="05000000000000000000" pitchFamily="2" charset="2"/>
              <a:buChar char="q"/>
            </a:pPr>
            <a:r>
              <a:rPr lang="en-US" sz="1100" dirty="0">
                <a:solidFill>
                  <a:srgbClr val="FF0000"/>
                </a:solidFill>
                <a:latin typeface="Aptos"/>
                <a:ea typeface="Calibri" panose="020F0502020204030204" pitchFamily="34" charset="0"/>
                <a:cs typeface="Calibri" panose="020F0502020204030204" pitchFamily="34" charset="0"/>
              </a:rPr>
              <a:t>Certification interface requirements for LLASIE</a:t>
            </a:r>
            <a:r>
              <a:rPr lang="en-US" sz="1100" dirty="0">
                <a:solidFill>
                  <a:srgbClr val="FF0000"/>
                </a:solidFill>
                <a:effectLst/>
                <a:latin typeface="Aptos"/>
                <a:ea typeface="Calibri" panose="020F0502020204030204" pitchFamily="34" charset="0"/>
                <a:cs typeface="Calibri" panose="020F0502020204030204" pitchFamily="34" charset="0"/>
              </a:rPr>
              <a:t> </a:t>
            </a:r>
            <a:endParaRPr lang="en-US" sz="1200" dirty="0">
              <a:solidFill>
                <a:srgbClr val="FF0000"/>
              </a:solidFill>
              <a:effectLst/>
              <a:latin typeface="Aptos"/>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35E1239-99C7-FC85-8AF7-CD3B09E0921F}"/>
              </a:ext>
            </a:extLst>
          </p:cNvPr>
          <p:cNvSpPr txBox="1"/>
          <p:nvPr/>
        </p:nvSpPr>
        <p:spPr>
          <a:xfrm>
            <a:off x="130629" y="1508761"/>
            <a:ext cx="4364047" cy="2431435"/>
          </a:xfrm>
          <a:prstGeom prst="rect">
            <a:avLst/>
          </a:prstGeom>
          <a:noFill/>
        </p:spPr>
        <p:txBody>
          <a:bodyPr wrap="square">
            <a:spAutoFit/>
          </a:bodyPr>
          <a:lstStyle/>
          <a:p>
            <a:pPr marL="171450" indent="-171450">
              <a:buFont typeface="Wingdings" panose="05000000000000000000" pitchFamily="2" charset="2"/>
              <a:buChar char="q"/>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LMP</a:t>
            </a:r>
            <a:r>
              <a:rPr lang="en-US" sz="8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800" dirty="0">
                <a:solidFill>
                  <a:prstClr val="black"/>
                </a:solidFill>
                <a:latin typeface="Arial" panose="020B0604020202020204" pitchFamily="34" charset="0"/>
                <a:ea typeface="Calibri" panose="020F0502020204030204" pitchFamily="34" charset="0"/>
                <a:cs typeface="Arial" panose="020B0604020202020204" pitchFamily="34" charset="0"/>
              </a:rPr>
              <a:t>Approved</a:t>
            </a:r>
            <a:r>
              <a:rPr lang="en-US" sz="8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800" dirty="0">
                <a:solidFill>
                  <a:prstClr val="black"/>
                </a:solidFill>
                <a:latin typeface="Arial" panose="020B0604020202020204" pitchFamily="34" charset="0"/>
                <a:ea typeface="Calibri" panose="020F0502020204030204" pitchFamily="34" charset="0"/>
                <a:cs typeface="Arial" panose="020B0604020202020204" pitchFamily="34" charset="0"/>
              </a:rPr>
              <a:t>requirements to work/completed.</a:t>
            </a:r>
          </a:p>
          <a:p>
            <a:pPr marL="628650" lvl="1" indent="-171450">
              <a:buFont typeface="Wingdings" panose="05000000000000000000" pitchFamily="2" charset="2"/>
              <a:buChar char="§"/>
              <a:defRPr/>
            </a:pPr>
            <a:r>
              <a:rPr lang="en-US" sz="800" b="1" u="sng" dirty="0">
                <a:latin typeface="Arial" panose="020B0604020202020204" pitchFamily="34" charset="0"/>
                <a:ea typeface="Calibri" panose="020F0502020204030204" pitchFamily="34" charset="0"/>
                <a:cs typeface="Arial" panose="020B0604020202020204" pitchFamily="34" charset="0"/>
              </a:rPr>
              <a:t>DMND0011008 </a:t>
            </a:r>
            <a:r>
              <a:rPr lang="en-US" sz="800" dirty="0">
                <a:latin typeface="Arial" panose="020B0604020202020204" pitchFamily="34" charset="0"/>
                <a:ea typeface="Calibri" panose="020F0502020204030204" pitchFamily="34" charset="0"/>
                <a:cs typeface="Arial" panose="020B0604020202020204" pitchFamily="34" charset="0"/>
              </a:rPr>
              <a:t>- Turn-In Receipt Acknowledgments against shipments to DLA Disposition Services.  ECD 17MAR25 but will not impede 1244B implementation. Changes are tied to ADC1111.</a:t>
            </a:r>
          </a:p>
          <a:p>
            <a:pPr marL="628650" lvl="1" indent="-171450">
              <a:buFont typeface="Wingdings" panose="05000000000000000000" pitchFamily="2" charset="2"/>
              <a:buChar char="§"/>
              <a:defRPr/>
            </a:pPr>
            <a:r>
              <a:rPr kumimoji="0" lang="en-US" sz="800" b="1" i="0" u="sng" strike="noStrike" kern="1200" cap="none" spc="0" normalizeH="0" noProof="0" dirty="0">
                <a:ln>
                  <a:noFill/>
                </a:ln>
                <a:effectLst/>
                <a:uLnTx/>
                <a:uFillTx/>
                <a:latin typeface="Arial" panose="020B0604020202020204" pitchFamily="34" charset="0"/>
                <a:ea typeface="Calibri" panose="020F0502020204030204" pitchFamily="34" charset="0"/>
                <a:cs typeface="Arial" panose="020B0604020202020204" pitchFamily="34" charset="0"/>
              </a:rPr>
              <a:t>DMND0010979 </a:t>
            </a:r>
            <a:r>
              <a:rPr kumimoji="0" lang="en-US" sz="800" i="0" u="none" strike="noStrike" kern="1200" cap="none" spc="0" normalizeH="0" noProof="0" dirty="0">
                <a:ln>
                  <a:noFill/>
                </a:ln>
                <a:effectLst/>
                <a:uLnTx/>
                <a:uFillTx/>
                <a:latin typeface="Arial" panose="020B0604020202020204" pitchFamily="34" charset="0"/>
                <a:ea typeface="Calibri" panose="020F0502020204030204" pitchFamily="34" charset="0"/>
                <a:cs typeface="Arial" panose="020B0604020202020204" pitchFamily="34" charset="0"/>
              </a:rPr>
              <a:t>– Implement ownership RIC qualifier for outbound shipment confirmations</a:t>
            </a:r>
            <a:endParaRPr lang="en-US" sz="800" dirty="0">
              <a:latin typeface="Arial" panose="020B0604020202020204" pitchFamily="34" charset="0"/>
              <a:ea typeface="Calibri" panose="020F0502020204030204" pitchFamily="34" charset="0"/>
              <a:cs typeface="Arial" panose="020B0604020202020204" pitchFamily="34" charset="0"/>
            </a:endParaRPr>
          </a:p>
          <a:p>
            <a:pPr lvl="1">
              <a:defRPr/>
            </a:pPr>
            <a:r>
              <a:rPr lang="en-US" sz="800" b="1" dirty="0">
                <a:latin typeface="Arial" panose="020B0604020202020204" pitchFamily="34" charset="0"/>
                <a:ea typeface="Calibri" panose="020F0502020204030204" pitchFamily="34" charset="0"/>
                <a:cs typeface="Arial" panose="020B0604020202020204" pitchFamily="34" charset="0"/>
              </a:rPr>
              <a:t>      ECD </a:t>
            </a:r>
            <a:r>
              <a:rPr lang="en-US" sz="800" dirty="0">
                <a:latin typeface="Arial" panose="020B0604020202020204" pitchFamily="34" charset="0"/>
                <a:ea typeface="Calibri" panose="020F0502020204030204" pitchFamily="34" charset="0"/>
                <a:cs typeface="Arial" panose="020B0604020202020204" pitchFamily="34" charset="0"/>
              </a:rPr>
              <a:t>12May25 but</a:t>
            </a:r>
            <a:r>
              <a:rPr kumimoji="0" lang="en-US" sz="800" i="0" u="none" strike="noStrike" kern="1200" cap="none" spc="0" normalizeH="0" noProof="0" dirty="0">
                <a:ln>
                  <a:noFill/>
                </a:ln>
                <a:effectLst/>
                <a:uLnTx/>
                <a:uFillTx/>
                <a:latin typeface="Arial" panose="020B0604020202020204" pitchFamily="34" charset="0"/>
                <a:ea typeface="Calibri" panose="020F0502020204030204" pitchFamily="34" charset="0"/>
                <a:cs typeface="Arial" panose="020B0604020202020204" pitchFamily="34" charset="0"/>
              </a:rPr>
              <a:t> will not impede 1244B implementation.</a:t>
            </a:r>
          </a:p>
          <a:p>
            <a:pPr marL="628650" lvl="1" indent="-171450">
              <a:buFont typeface="Wingdings" panose="05000000000000000000" pitchFamily="2" charset="2"/>
              <a:buChar char="§"/>
              <a:defRPr/>
            </a:pPr>
            <a:r>
              <a:rPr kumimoji="0" lang="en-US" sz="800" b="1" i="0" u="sng" strike="noStrike" kern="1200" cap="none" spc="0" normalizeH="0" noProof="0" dirty="0">
                <a:ln>
                  <a:noFill/>
                </a:ln>
                <a:effectLst/>
                <a:uLnTx/>
                <a:uFillTx/>
                <a:latin typeface="Arial" panose="020B0604020202020204" pitchFamily="34" charset="0"/>
                <a:ea typeface="Calibri" panose="020F0502020204030204" pitchFamily="34" charset="0"/>
                <a:cs typeface="Arial" panose="020B0604020202020204" pitchFamily="34" charset="0"/>
              </a:rPr>
              <a:t>DMND0009006 </a:t>
            </a:r>
            <a:r>
              <a:rPr kumimoji="0" lang="en-US" sz="800" i="0" u="none" strike="noStrike" kern="1200" cap="none" spc="0" normalizeH="0" noProof="0" dirty="0">
                <a:ln>
                  <a:noFill/>
                </a:ln>
                <a:effectLst/>
                <a:uLnTx/>
                <a:uFillTx/>
                <a:latin typeface="Arial" panose="020B0604020202020204" pitchFamily="34" charset="0"/>
                <a:ea typeface="Calibri" panose="020F0502020204030204" pitchFamily="34" charset="0"/>
                <a:cs typeface="Arial" panose="020B0604020202020204" pitchFamily="34" charset="0"/>
              </a:rPr>
              <a:t>– Outbound shipment status sent to DLA for material moved from OIB to DLA storage activity.  </a:t>
            </a:r>
            <a:r>
              <a:rPr kumimoji="0" lang="en-US" sz="800" b="1" i="0" u="none" strike="noStrike" kern="1200" cap="none" spc="0" normalizeH="0" noProof="0" dirty="0">
                <a:ln>
                  <a:noFill/>
                </a:ln>
                <a:solidFill>
                  <a:srgbClr val="00B050"/>
                </a:solidFill>
                <a:effectLst/>
                <a:uLnTx/>
                <a:uFillTx/>
                <a:latin typeface="Arial" panose="020B0604020202020204" pitchFamily="34" charset="0"/>
                <a:ea typeface="Calibri" panose="020F0502020204030204" pitchFamily="34" charset="0"/>
                <a:cs typeface="Arial" panose="020B0604020202020204" pitchFamily="34" charset="0"/>
              </a:rPr>
              <a:t>Complete.</a:t>
            </a:r>
            <a:r>
              <a:rPr kumimoji="0" lang="en-US" sz="800" i="0" u="none" strike="noStrike" kern="1200" cap="none" spc="0" normalizeH="0" noProof="0" dirty="0">
                <a:ln>
                  <a:noFill/>
                </a:ln>
                <a:solidFill>
                  <a:srgbClr val="00B050"/>
                </a:solidFill>
                <a:effectLst/>
                <a:uLnTx/>
                <a:uFillTx/>
                <a:latin typeface="Arial" panose="020B0604020202020204" pitchFamily="34" charset="0"/>
                <a:ea typeface="Calibri" panose="020F050202020403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GCSS-A:</a:t>
            </a:r>
          </a:p>
          <a:p>
            <a:pPr marL="628650" lvl="1" indent="-171450">
              <a:buFont typeface="Wingdings" panose="05000000000000000000" pitchFamily="2" charset="2"/>
              <a:buChar char="§"/>
              <a:defRPr/>
            </a:pPr>
            <a:r>
              <a:rPr kumimoji="0" lang="en-US" sz="8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CHG 38199 Sustainment Enhancement</a:t>
            </a:r>
            <a:r>
              <a:rPr kumimoji="0" lang="en-US" sz="80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80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Due to capacity and funding constraints GCSS-A is n</a:t>
            </a:r>
            <a:r>
              <a:rPr lang="en-US" sz="800" dirty="0" err="1">
                <a:solidFill>
                  <a:srgbClr val="FF0000"/>
                </a:solidFill>
                <a:latin typeface="Arial" panose="020B0604020202020204" pitchFamily="34" charset="0"/>
                <a:ea typeface="Calibri" panose="020F0502020204030204" pitchFamily="34" charset="0"/>
                <a:cs typeface="Arial" panose="020B0604020202020204" pitchFamily="34" charset="0"/>
              </a:rPr>
              <a:t>ot</a:t>
            </a:r>
            <a:r>
              <a:rPr lang="en-US" sz="800" dirty="0">
                <a:solidFill>
                  <a:srgbClr val="FF0000"/>
                </a:solidFill>
                <a:latin typeface="Arial" panose="020B0604020202020204" pitchFamily="34" charset="0"/>
                <a:ea typeface="Calibri" panose="020F0502020204030204" pitchFamily="34" charset="0"/>
                <a:cs typeface="Arial" panose="020B0604020202020204" pitchFamily="34" charset="0"/>
              </a:rPr>
              <a:t> projected to meet the Mar 25 release; At this time, we are unable to predict a release date. </a:t>
            </a:r>
            <a:endParaRPr kumimoji="0" lang="en-US" sz="80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800" b="1" dirty="0">
                <a:solidFill>
                  <a:prstClr val="black"/>
                </a:solidFill>
                <a:latin typeface="Arial" panose="020B0604020202020204" pitchFamily="34" charset="0"/>
                <a:ea typeface="Calibri" panose="020F0502020204030204" pitchFamily="34" charset="0"/>
                <a:cs typeface="Arial" panose="020B0604020202020204" pitchFamily="34" charset="0"/>
              </a:rPr>
              <a:t>AESIP:</a:t>
            </a:r>
            <a:endParaRPr lang="en-US" sz="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628650" lvl="1" indent="-171450">
              <a:buFont typeface="Wingdings" panose="05000000000000000000" pitchFamily="2" charset="2"/>
              <a:buChar char="§"/>
              <a:defRPr/>
            </a:pPr>
            <a:r>
              <a:rPr lang="en-US" sz="800" dirty="0">
                <a:solidFill>
                  <a:srgbClr val="FF0000"/>
                </a:solidFill>
                <a:latin typeface="Arial" panose="020B0604020202020204" pitchFamily="34" charset="0"/>
                <a:ea typeface="Calibri" panose="020F0502020204030204" pitchFamily="34" charset="0"/>
                <a:cs typeface="Arial" panose="020B0604020202020204" pitchFamily="34" charset="0"/>
              </a:rPr>
              <a:t>Testing Internal Army LLASIE enhancements</a:t>
            </a:r>
          </a:p>
          <a:p>
            <a:pPr marL="628650" lvl="1" indent="-171450">
              <a:buFont typeface="Wingdings" panose="05000000000000000000" pitchFamily="2" charset="2"/>
              <a:buChar char="§"/>
              <a:defRPr/>
            </a:pPr>
            <a:r>
              <a:rPr lang="en-US" sz="800" dirty="0">
                <a:solidFill>
                  <a:srgbClr val="FF0000"/>
                </a:solidFill>
                <a:latin typeface="Arial" panose="020B0604020202020204" pitchFamily="34" charset="0"/>
                <a:ea typeface="Calibri" panose="020F0502020204030204" pitchFamily="34" charset="0"/>
                <a:cs typeface="Arial" panose="020B0604020202020204" pitchFamily="34" charset="0"/>
              </a:rPr>
              <a:t>WELL API meeting with USMC 29 July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800" b="1" dirty="0">
                <a:solidFill>
                  <a:prstClr val="black"/>
                </a:solidFill>
                <a:latin typeface="Arial" panose="020B0604020202020204" pitchFamily="34" charset="0"/>
                <a:ea typeface="Calibri" panose="020F0502020204030204" pitchFamily="34" charset="0"/>
                <a:cs typeface="Arial" panose="020B0604020202020204" pitchFamily="34" charset="0"/>
              </a:rPr>
              <a:t>LDAC:</a:t>
            </a:r>
          </a:p>
          <a:p>
            <a:pPr marL="628650" lvl="1" indent="-171450">
              <a:buFont typeface="Wingdings" panose="05000000000000000000" pitchFamily="2" charset="2"/>
              <a:buChar char="§"/>
              <a:defRPr/>
            </a:pPr>
            <a:r>
              <a:rPr lang="en-US" sz="800" dirty="0">
                <a:solidFill>
                  <a:prstClr val="black"/>
                </a:solidFill>
                <a:latin typeface="Arial" panose="020B0604020202020204" pitchFamily="34" charset="0"/>
                <a:ea typeface="Calibri" panose="020F0502020204030204" pitchFamily="34" charset="0"/>
                <a:cs typeface="Arial" panose="020B0604020202020204" pitchFamily="34" charset="0"/>
              </a:rPr>
              <a:t>Identify impacts of 30-character serial number functionality on registry and trading partners.  </a:t>
            </a:r>
            <a:r>
              <a:rPr lang="en-US" sz="800" dirty="0">
                <a:latin typeface="Arial" panose="020B0604020202020204" pitchFamily="34" charset="0"/>
                <a:ea typeface="Calibri" panose="020F0502020204030204" pitchFamily="34" charset="0"/>
                <a:cs typeface="Arial" panose="020B0604020202020204" pitchFamily="34" charset="0"/>
              </a:rPr>
              <a:t>In process</a:t>
            </a:r>
          </a:p>
        </p:txBody>
      </p:sp>
      <p:sp>
        <p:nvSpPr>
          <p:cNvPr id="6" name="TextBox 5">
            <a:extLst>
              <a:ext uri="{FF2B5EF4-FFF2-40B4-BE49-F238E27FC236}">
                <a16:creationId xmlns:a16="http://schemas.microsoft.com/office/drawing/2014/main" id="{82F0E3FD-EB1C-9186-3F65-7570673C1B87}"/>
              </a:ext>
            </a:extLst>
          </p:cNvPr>
          <p:cNvSpPr txBox="1"/>
          <p:nvPr/>
        </p:nvSpPr>
        <p:spPr>
          <a:xfrm>
            <a:off x="4649326" y="1617785"/>
            <a:ext cx="4296554" cy="2169825"/>
          </a:xfrm>
          <a:prstGeom prst="rect">
            <a:avLst/>
          </a:prstGeom>
          <a:noFill/>
        </p:spPr>
        <p:txBody>
          <a:bodyPr wrap="square">
            <a:spAutoFit/>
          </a:bodyPr>
          <a:lstStyle/>
          <a:p>
            <a:pPr marL="171450" indent="-171450">
              <a:buFont typeface="Wingdings" panose="05000000000000000000" pitchFamily="2" charset="2"/>
              <a:buChar char="q"/>
              <a:defRPr/>
            </a:pPr>
            <a:r>
              <a:rPr lang="en-US" sz="900" b="1" dirty="0">
                <a:latin typeface="Arial" panose="020B0604020202020204" pitchFamily="34" charset="0"/>
                <a:ea typeface="Calibri" panose="020F0502020204030204" pitchFamily="34" charset="0"/>
                <a:cs typeface="Arial" panose="020B0604020202020204" pitchFamily="34" charset="0"/>
              </a:rPr>
              <a:t>LMP: </a:t>
            </a:r>
          </a:p>
          <a:p>
            <a:pPr marL="628650" lvl="1" indent="-171450">
              <a:buFont typeface="Wingdings" panose="05000000000000000000" pitchFamily="2" charset="2"/>
              <a:buChar char="§"/>
              <a:defRPr/>
            </a:pPr>
            <a:r>
              <a:rPr lang="en-US" sz="900" dirty="0">
                <a:latin typeface="Arial" panose="020B0604020202020204" pitchFamily="34" charset="0"/>
                <a:ea typeface="Calibri" panose="020F0502020204030204" pitchFamily="34" charset="0"/>
                <a:cs typeface="Arial" panose="020B0604020202020204" pitchFamily="34" charset="0"/>
              </a:rPr>
              <a:t>Demands have been approved by Business Area Lead and will be worked into upcoming Planning Interval Sessions for implementation.</a:t>
            </a:r>
            <a:r>
              <a:rPr lang="en-US" sz="900" b="1" dirty="0">
                <a:latin typeface="Arial" panose="020B0604020202020204" pitchFamily="34" charset="0"/>
                <a:ea typeface="Calibri" panose="020F0502020204030204" pitchFamily="34" charset="0"/>
                <a:cs typeface="Arial" panose="020B0604020202020204" pitchFamily="34" charset="0"/>
              </a:rPr>
              <a:t>  </a:t>
            </a:r>
            <a:endParaRPr lang="en-US" sz="9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171450" indent="-171450">
              <a:buFont typeface="Wingdings" panose="05000000000000000000" pitchFamily="2" charset="2"/>
              <a:buChar char="q"/>
              <a:defRPr/>
            </a:pPr>
            <a:r>
              <a:rPr kumimoji="0" lang="en-US" sz="900" b="1" i="0" u="none" strike="noStrike" kern="1200" cap="none" spc="0" normalizeH="0" noProof="0" dirty="0">
                <a:ln>
                  <a:noFill/>
                </a:ln>
                <a:effectLst/>
                <a:uLnTx/>
                <a:uFillTx/>
                <a:latin typeface="Arial" panose="020B0604020202020204" pitchFamily="34" charset="0"/>
                <a:ea typeface="Calibri" panose="020F0502020204030204" pitchFamily="34" charset="0"/>
                <a:cs typeface="Arial" panose="020B0604020202020204" pitchFamily="34" charset="0"/>
              </a:rPr>
              <a:t>GCSS-A: </a:t>
            </a:r>
          </a:p>
          <a:p>
            <a:pPr marL="628650" lvl="1" indent="-171450">
              <a:buFont typeface="Wingdings" panose="05000000000000000000" pitchFamily="2" charset="2"/>
              <a:buChar char="§"/>
              <a:defRPr/>
            </a:pPr>
            <a:r>
              <a:rPr kumimoji="0" lang="en-US" sz="900" b="1" i="0" u="none" strike="noStrike" kern="1200" cap="none" spc="0" normalizeH="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lang="en-US" sz="900" dirty="0">
                <a:solidFill>
                  <a:srgbClr val="FF0000"/>
                </a:solidFill>
                <a:latin typeface="Arial" panose="020B0604020202020204" pitchFamily="34" charset="0"/>
                <a:ea typeface="Calibri" panose="020F0502020204030204" pitchFamily="34" charset="0"/>
                <a:cs typeface="Arial" panose="020B0604020202020204" pitchFamily="34" charset="0"/>
              </a:rPr>
              <a:t>Continue to monitor situation and inform partners of any changes in capacity and funding</a:t>
            </a:r>
            <a:endParaRPr kumimoji="0" lang="en-US" sz="900" i="0" u="none" strike="noStrike" kern="1200" cap="none" spc="0" normalizeH="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indent="-171450">
              <a:buFont typeface="Wingdings" panose="05000000000000000000" pitchFamily="2" charset="2"/>
              <a:buChar char="q"/>
              <a:defRPr/>
            </a:pPr>
            <a:r>
              <a:rPr kumimoji="0" lang="en-US" sz="900" b="1" i="0" u="none" strike="noStrike" kern="1200" cap="none" spc="0" normalizeH="0" noProof="0" dirty="0">
                <a:ln>
                  <a:noFill/>
                </a:ln>
                <a:effectLst/>
                <a:uLnTx/>
                <a:uFillTx/>
                <a:latin typeface="Arial" panose="020B0604020202020204" pitchFamily="34" charset="0"/>
                <a:ea typeface="Calibri" panose="020F0502020204030204" pitchFamily="34" charset="0"/>
                <a:cs typeface="Arial" panose="020B0604020202020204" pitchFamily="34" charset="0"/>
              </a:rPr>
              <a:t>AESIP:  </a:t>
            </a:r>
          </a:p>
          <a:p>
            <a:pPr marL="628650" lvl="1" indent="-171450">
              <a:buFont typeface="Wingdings" panose="05000000000000000000" pitchFamily="2" charset="2"/>
              <a:buChar char="§"/>
              <a:defRPr/>
            </a:pPr>
            <a:r>
              <a:rPr lang="en-US" sz="900" dirty="0">
                <a:solidFill>
                  <a:srgbClr val="FF0000"/>
                </a:solidFill>
                <a:latin typeface="Arial" panose="020B0604020202020204" pitchFamily="34" charset="0"/>
                <a:ea typeface="Calibri" panose="020F0502020204030204" pitchFamily="34" charset="0"/>
                <a:cs typeface="Arial" panose="020B0604020202020204" pitchFamily="34" charset="0"/>
              </a:rPr>
              <a:t>AESIP HUB, based on recent implementation meetings with the USMC, the Army will support message acknowledgements between LLASIE and WELL APIs.  An updated technical specification and a meeting with technical POCs will occur in October.  </a:t>
            </a:r>
          </a:p>
          <a:p>
            <a:pPr marL="171450" indent="-171450">
              <a:buFont typeface="Wingdings" panose="05000000000000000000" pitchFamily="2" charset="2"/>
              <a:buChar char="q"/>
              <a:defRPr/>
            </a:pPr>
            <a:r>
              <a:rPr kumimoji="0" lang="en-US" sz="900" b="1" i="0" u="none" strike="noStrike" kern="1200" cap="none" spc="0" normalizeH="0" noProof="0" dirty="0">
                <a:ln>
                  <a:noFill/>
                </a:ln>
                <a:effectLst/>
                <a:uLnTx/>
                <a:uFillTx/>
                <a:latin typeface="Arial" panose="020B0604020202020204" pitchFamily="34" charset="0"/>
                <a:ea typeface="Calibri" panose="020F0502020204030204" pitchFamily="34" charset="0"/>
                <a:cs typeface="Arial" panose="020B0604020202020204" pitchFamily="34" charset="0"/>
              </a:rPr>
              <a:t>LDAC:  </a:t>
            </a:r>
          </a:p>
          <a:p>
            <a:pPr marL="628650" lvl="1" indent="-171450">
              <a:buFont typeface="Wingdings" panose="05000000000000000000" pitchFamily="2" charset="2"/>
              <a:buChar char="§"/>
              <a:defRPr/>
            </a:pPr>
            <a:r>
              <a:rPr kumimoji="0" lang="en-US" sz="900" i="0" u="none" strike="noStrike" kern="1200" cap="none" spc="0" normalizeH="0" noProof="0" dirty="0">
                <a:ln>
                  <a:noFill/>
                </a:ln>
                <a:effectLst/>
                <a:uLnTx/>
                <a:uFillTx/>
                <a:latin typeface="Arial" panose="020B0604020202020204" pitchFamily="34" charset="0"/>
                <a:ea typeface="Calibri" panose="020F0502020204030204" pitchFamily="34" charset="0"/>
                <a:cs typeface="Arial" panose="020B0604020202020204" pitchFamily="34" charset="0"/>
              </a:rPr>
              <a:t>Recommend deployment of 30-character serial number functionality when all trading partners are ready</a:t>
            </a:r>
            <a:endParaRPr lang="en-US" sz="900" dirty="0"/>
          </a:p>
        </p:txBody>
      </p:sp>
      <p:sp>
        <p:nvSpPr>
          <p:cNvPr id="8" name="TextBox 7">
            <a:extLst>
              <a:ext uri="{FF2B5EF4-FFF2-40B4-BE49-F238E27FC236}">
                <a16:creationId xmlns:a16="http://schemas.microsoft.com/office/drawing/2014/main" id="{E572ADFD-774C-C3A6-0E7B-E4110CA12CB9}"/>
              </a:ext>
            </a:extLst>
          </p:cNvPr>
          <p:cNvSpPr txBox="1"/>
          <p:nvPr/>
        </p:nvSpPr>
        <p:spPr>
          <a:xfrm>
            <a:off x="4716818" y="4175761"/>
            <a:ext cx="4296554" cy="1988237"/>
          </a:xfrm>
          <a:prstGeom prst="rect">
            <a:avLst/>
          </a:prstGeom>
          <a:noFill/>
        </p:spPr>
        <p:txBody>
          <a:bodyPr wrap="square">
            <a:spAutoFit/>
          </a:bodyPr>
          <a:lstStyle/>
          <a:p>
            <a:pPr marL="171450" marR="0" lvl="0" indent="-171450" algn="l" defTabSz="457200" rtl="0" eaLnBrk="1" fontAlgn="auto" latinLnBrk="0" hangingPunct="1">
              <a:lnSpc>
                <a:spcPct val="150000"/>
              </a:lnSpc>
              <a:spcBef>
                <a:spcPct val="2000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Updating Army and DoD polices.  </a:t>
            </a:r>
          </a:p>
          <a:p>
            <a:pPr marL="171450" marR="0" lvl="0" indent="-171450" algn="l" defTabSz="457200" rtl="0" eaLnBrk="1" fontAlgn="auto" latinLnBrk="0" hangingPunct="1">
              <a:lnSpc>
                <a:spcPct val="150000"/>
              </a:lnSpc>
              <a:spcBef>
                <a:spcPct val="2000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Setting timelines of new operational policies.</a:t>
            </a:r>
          </a:p>
          <a:p>
            <a:pPr marL="228600" marR="0" lvl="0" indent="-228600" algn="l" defTabSz="457200" rtl="0" eaLnBrk="1" fontAlgn="auto" latinLnBrk="0" hangingPunct="1">
              <a:lnSpc>
                <a:spcPct val="150000"/>
              </a:lnSpc>
              <a:spcBef>
                <a:spcPct val="2000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Future of Army UIT programs and registry under review.</a:t>
            </a:r>
          </a:p>
          <a:p>
            <a:pPr marL="228600" marR="0" lvl="0" indent="-228600" algn="l" defTabSz="457200" rtl="0" eaLnBrk="1" fontAlgn="auto" latinLnBrk="0" hangingPunct="1">
              <a:lnSpc>
                <a:spcPct val="150000"/>
              </a:lnSpc>
              <a:spcBef>
                <a:spcPct val="2000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Funding for solution enhancement/development.</a:t>
            </a:r>
          </a:p>
          <a:p>
            <a:pPr marL="628650" lvl="1" indent="-171450">
              <a:lnSpc>
                <a:spcPct val="150000"/>
              </a:lnSpc>
              <a:spcBef>
                <a:spcPct val="20000"/>
              </a:spcBef>
              <a:buFont typeface="Wingdings" panose="05000000000000000000" pitchFamily="2" charset="2"/>
              <a:buChar char="§"/>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ERP System Capability Support Memo Constraints.</a:t>
            </a:r>
          </a:p>
          <a:p>
            <a:pPr marL="228600" marR="0" lvl="0" indent="-228600" algn="l" defTabSz="457200" rtl="0" eaLnBrk="1" fontAlgn="auto" latinLnBrk="0" hangingPunct="1">
              <a:lnSpc>
                <a:spcPct val="150000"/>
              </a:lnSpc>
              <a:spcBef>
                <a:spcPct val="2000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Synchronization amongst trading partners to accommodate testing and ROC drills.</a:t>
            </a:r>
          </a:p>
          <a:p>
            <a:pPr marL="228600" marR="0" lvl="0" indent="-228600" algn="l" defTabSz="457200" rtl="0" eaLnBrk="1" fontAlgn="auto" latinLnBrk="0" hangingPunct="1">
              <a:lnSpc>
                <a:spcPct val="150000"/>
              </a:lnSpc>
              <a:spcBef>
                <a:spcPct val="2000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Identify DLMS (Defense Logistics Management Standard) mapping impacts to implementation.</a:t>
            </a:r>
          </a:p>
          <a:p>
            <a:pPr marL="228600" marR="0" lvl="0" indent="-228600" algn="l" defTabSz="457200" rtl="0" eaLnBrk="1" fontAlgn="auto" latinLnBrk="0" hangingPunct="1">
              <a:spcBef>
                <a:spcPct val="20000"/>
              </a:spcBef>
              <a:spcAft>
                <a:spcPts val="0"/>
              </a:spcAft>
              <a:buClrTx/>
              <a:buSzTx/>
              <a:buFont typeface="Wingdings" panose="05000000000000000000" pitchFamily="2" charset="2"/>
              <a:buChar char="q"/>
              <a:tabLst/>
              <a:defRPr/>
            </a:pPr>
            <a:r>
              <a:rPr lang="en-US" sz="800" dirty="0">
                <a:solidFill>
                  <a:prstClr val="black"/>
                </a:solidFill>
                <a:latin typeface="Arial" panose="020B0604020202020204" pitchFamily="34" charset="0"/>
                <a:cs typeface="Arial" panose="020B0604020202020204" pitchFamily="34" charset="0"/>
              </a:rPr>
              <a:t>Leading Zeros </a:t>
            </a:r>
            <a:r>
              <a:rPr lang="en-US" sz="800" dirty="0">
                <a:latin typeface="Arial" panose="020B0604020202020204" pitchFamily="34" charset="0"/>
                <a:cs typeface="Arial" panose="020B0604020202020204" pitchFamily="34" charset="0"/>
              </a:rPr>
              <a:t>UIT-397 ticket number. Changed ticket to research the leading zeros. Do not want to undo changes from ticket submitted last year that updated the issue.</a:t>
            </a:r>
            <a:endParaRPr kumimoji="0" lang="en-US" sz="80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18632477"/>
      </p:ext>
    </p:extLst>
  </p:cSld>
  <p:clrMapOvr>
    <a:masterClrMapping/>
  </p:clrMapOvr>
</p:sld>
</file>

<file path=ppt/theme/theme1.xml><?xml version="1.0" encoding="utf-8"?>
<a:theme xmlns:a="http://schemas.openxmlformats.org/drawingml/2006/main" name="3_Title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itle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F78291935361419955C85CE5B6EE3A" ma:contentTypeVersion="7" ma:contentTypeDescription="Create a new document." ma:contentTypeScope="" ma:versionID="cdeae46792b998d43ccdcdaf7c06d523">
  <xsd:schema xmlns:xsd="http://www.w3.org/2001/XMLSchema" xmlns:xs="http://www.w3.org/2001/XMLSchema" xmlns:p="http://schemas.microsoft.com/office/2006/metadata/properties" xmlns:ns2="6f18513e-2850-45a4-a86e-6d9e9dca7d59" targetNamespace="http://schemas.microsoft.com/office/2006/metadata/properties" ma:root="true" ma:fieldsID="d704c4e6c48f325562e69b53c457e800" ns2:_="">
    <xsd:import namespace="6f18513e-2850-45a4-a86e-6d9e9dca7d5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18513e-2850-45a4-a86e-6d9e9dca7d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15FF6E-D555-4EE1-B712-332C194B07C6}">
  <ds:schemaRefs>
    <ds:schemaRef ds:uri="http://purl.org/dc/terms/"/>
    <ds:schemaRef ds:uri="http://schemas.microsoft.com/office/infopath/2007/PartnerControls"/>
    <ds:schemaRef ds:uri="http://schemas.microsoft.com/office/2006/metadata/properties"/>
    <ds:schemaRef ds:uri="http://purl.org/dc/elements/1.1/"/>
    <ds:schemaRef ds:uri="http://purl.org/dc/dcmitype/"/>
    <ds:schemaRef ds:uri="http://schemas.microsoft.com/office/2006/documentManagement/types"/>
    <ds:schemaRef ds:uri="http://www.w3.org/XML/1998/namespace"/>
    <ds:schemaRef ds:uri="http://schemas.openxmlformats.org/package/2006/metadata/core-properties"/>
    <ds:schemaRef ds:uri="6f18513e-2850-45a4-a86e-6d9e9dca7d59"/>
  </ds:schemaRefs>
</ds:datastoreItem>
</file>

<file path=customXml/itemProps2.xml><?xml version="1.0" encoding="utf-8"?>
<ds:datastoreItem xmlns:ds="http://schemas.openxmlformats.org/officeDocument/2006/customXml" ds:itemID="{0CD8177C-75AE-495B-B095-568F60FDD9DB}">
  <ds:schemaRefs>
    <ds:schemaRef ds:uri="http://schemas.microsoft.com/sharepoint/v3/contenttype/forms"/>
  </ds:schemaRefs>
</ds:datastoreItem>
</file>

<file path=customXml/itemProps3.xml><?xml version="1.0" encoding="utf-8"?>
<ds:datastoreItem xmlns:ds="http://schemas.openxmlformats.org/officeDocument/2006/customXml" ds:itemID="{BB8B91F2-AAED-4D4C-9780-8CAF6639A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18513e-2850-45a4-a86e-6d9e9dca7d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3070</TotalTime>
  <Words>5801</Words>
  <Application>Microsoft Office PowerPoint</Application>
  <PresentationFormat>On-screen Show (4:3)</PresentationFormat>
  <Paragraphs>678</Paragraphs>
  <Slides>28</Slides>
  <Notes>20</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28</vt:i4>
      </vt:variant>
    </vt:vector>
  </HeadingPairs>
  <TitlesOfParts>
    <vt:vector size="45" baseType="lpstr">
      <vt:lpstr>Aptos</vt:lpstr>
      <vt:lpstr>Arial</vt:lpstr>
      <vt:lpstr>Arial Narrow</vt:lpstr>
      <vt:lpstr>Baskerville Old Face</vt:lpstr>
      <vt:lpstr>Bodoni MT</vt:lpstr>
      <vt:lpstr>Calibri</vt:lpstr>
      <vt:lpstr>Segoe UI</vt:lpstr>
      <vt:lpstr>Wingdings</vt:lpstr>
      <vt:lpstr>Wingdings,Sans-Serif</vt:lpstr>
      <vt:lpstr>3_Title Slide</vt:lpstr>
      <vt:lpstr>DLA Template 2020</vt:lpstr>
      <vt:lpstr>1_DLA Template 2020</vt:lpstr>
      <vt:lpstr>Title Slide</vt:lpstr>
      <vt:lpstr>8_DLA Template 2020</vt:lpstr>
      <vt:lpstr>2_DLA Template 2020</vt:lpstr>
      <vt:lpstr>3_DLA Template 2020</vt:lpstr>
      <vt:lpstr>4_DLA Template 2020</vt:lpstr>
      <vt:lpstr>Meeting Attendance</vt:lpstr>
      <vt:lpstr>Continuation ADC 1244B  Implementation Strategy Updates </vt:lpstr>
      <vt:lpstr>DEDSO Overview</vt:lpstr>
      <vt:lpstr>Agenda  Supply DLMS Summit  </vt:lpstr>
      <vt:lpstr>ADC 1244B Strategy Updates- DLA</vt:lpstr>
      <vt:lpstr>PowerPoint Presentation</vt:lpstr>
      <vt:lpstr>Systems of Implementation Chart</vt:lpstr>
      <vt:lpstr>ADC 1244B Strategy Updates- Army   Oliver Pryor HQDA DCS G-4 Army    </vt:lpstr>
      <vt:lpstr>PowerPoint Presentation</vt:lpstr>
      <vt:lpstr>Systems of Implementation Chart</vt:lpstr>
      <vt:lpstr> ADC 1244B Strategy Updates MSADA –Crane Team   Angie Hagemeier NSWC Crane Technical Specialist,  Navy  </vt:lpstr>
      <vt:lpstr>PowerPoint Presentation</vt:lpstr>
      <vt:lpstr>Systems of Implementation Chart</vt:lpstr>
      <vt:lpstr>ADC 1244B Strategy Updates- Air Force         Tamara Bennett Command Supply Chain Manager Retail Team Lead Mission Readiness Branch  </vt:lpstr>
      <vt:lpstr>PowerPoint Presentation</vt:lpstr>
      <vt:lpstr>Systems of Implementation Chart</vt:lpstr>
      <vt:lpstr>ADC 1244B  Strategy Updates- Marine Corps   Kevin Austin Logistics Management Specialist Marine Corps</vt:lpstr>
      <vt:lpstr>PowerPoint Presentation</vt:lpstr>
      <vt:lpstr>Systems of Implementation Chart</vt:lpstr>
      <vt:lpstr>DEDSO   PDCs/ADCs in the Pipeline Updates</vt:lpstr>
      <vt:lpstr>PDCs/ADCs in the Pipeline</vt:lpstr>
      <vt:lpstr>ADCs Signed and Published </vt:lpstr>
      <vt:lpstr>ADCs Signed and Published </vt:lpstr>
      <vt:lpstr>DEDSO Upcoming Process Review Committee (PRC) Schedule</vt:lpstr>
      <vt:lpstr>PowerPoint Presentation</vt:lpstr>
      <vt:lpstr>PowerPoint Presentation</vt:lpstr>
      <vt:lpstr>Preliminary Draft Snapshot of Component Implementation Milestone Timeline</vt:lpstr>
      <vt:lpstr>ADC 1244B Component Systems List- Detail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DLA Briefing Template As of Oct 2023</dc:title>
  <dc:creator>Sanders, Ashley</dc:creator>
  <cp:lastModifiedBy>Rippey, William C Jr CTR DLA INFO OPERATIONS (USA)</cp:lastModifiedBy>
  <cp:revision>474</cp:revision>
  <dcterms:created xsi:type="dcterms:W3CDTF">2020-08-25T20:47:09Z</dcterms:created>
  <dcterms:modified xsi:type="dcterms:W3CDTF">2024-10-17T17:48:38Z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0x0101000BF78291935361419955C85CE5B6EE3A</vt:lpwstr>
  </property>
</Properties>
</file>