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 id="2147483672" r:id="rId5"/>
    <p:sldMasterId id="2147483730" r:id="rId6"/>
    <p:sldMasterId id="2147483743" r:id="rId7"/>
    <p:sldMasterId id="2147483746" r:id="rId8"/>
  </p:sldMasterIdLst>
  <p:notesMasterIdLst>
    <p:notesMasterId r:id="rId31"/>
  </p:notesMasterIdLst>
  <p:handoutMasterIdLst>
    <p:handoutMasterId r:id="rId32"/>
  </p:handoutMasterIdLst>
  <p:sldIdLst>
    <p:sldId id="2337" r:id="rId9"/>
    <p:sldId id="2360" r:id="rId10"/>
    <p:sldId id="2359" r:id="rId11"/>
    <p:sldId id="2361" r:id="rId12"/>
    <p:sldId id="286" r:id="rId13"/>
    <p:sldId id="257" r:id="rId14"/>
    <p:sldId id="2369" r:id="rId15"/>
    <p:sldId id="2380" r:id="rId16"/>
    <p:sldId id="2371" r:id="rId17"/>
    <p:sldId id="2373" r:id="rId18"/>
    <p:sldId id="2372" r:id="rId19"/>
    <p:sldId id="2379" r:id="rId20"/>
    <p:sldId id="2378" r:id="rId21"/>
    <p:sldId id="2377" r:id="rId22"/>
    <p:sldId id="2376" r:id="rId23"/>
    <p:sldId id="2334" r:id="rId24"/>
    <p:sldId id="2335" r:id="rId25"/>
    <p:sldId id="2349" r:id="rId26"/>
    <p:sldId id="2367" r:id="rId27"/>
    <p:sldId id="2368" r:id="rId28"/>
    <p:sldId id="2266" r:id="rId29"/>
    <p:sldId id="85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F86E6-32CA-19A3-8551-676D56BD83DC}" name="Sanders, J A (Ashley) CTR DLA INFO OPERATIONS (USA)" initials="JS" userId="S::Jasmine.3.Sanders.ctr@dla.mil::3cf4f409-e443-426d-819f-302fbd836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nder, Martin G CIV DLA OFFICE OF DIRECTOR (US)" initials="BMGCDOOD(" lastIdx="8" clrIdx="0">
    <p:extLst>
      <p:ext uri="{19B8F6BF-5375-455C-9EA6-DF929625EA0E}">
        <p15:presenceInfo xmlns:p15="http://schemas.microsoft.com/office/powerpoint/2012/main" userId="S::martin.binder@dla.mil::2b3a7270-961d-440a-a828-380e9af95a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6A3"/>
    <a:srgbClr val="002F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252C9-B749-4965-8720-0667378299E5}" v="1" dt="2024-02-20T14:28:23.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2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rs, J A (Ashley) CTR DLA INFO OPERATIONS (USA)" userId="3cf4f409-e443-426d-819f-302fbd836420" providerId="ADAL" clId="{CF7252C9-B749-4965-8720-0667378299E5}"/>
    <pc:docChg chg="custSel addSld delSld modSld">
      <pc:chgData name="Sanders, J A (Ashley) CTR DLA INFO OPERATIONS (USA)" userId="3cf4f409-e443-426d-819f-302fbd836420" providerId="ADAL" clId="{CF7252C9-B749-4965-8720-0667378299E5}" dt="2024-02-20T14:30:34.141" v="35" actId="47"/>
      <pc:docMkLst>
        <pc:docMk/>
      </pc:docMkLst>
      <pc:sldChg chg="del">
        <pc:chgData name="Sanders, J A (Ashley) CTR DLA INFO OPERATIONS (USA)" userId="3cf4f409-e443-426d-819f-302fbd836420" providerId="ADAL" clId="{CF7252C9-B749-4965-8720-0667378299E5}" dt="2024-02-20T14:30:34.141" v="35" actId="47"/>
        <pc:sldMkLst>
          <pc:docMk/>
          <pc:sldMk cId="3111360796" sldId="2370"/>
        </pc:sldMkLst>
      </pc:sldChg>
      <pc:sldChg chg="modSp add mod modClrScheme chgLayout">
        <pc:chgData name="Sanders, J A (Ashley) CTR DLA INFO OPERATIONS (USA)" userId="3cf4f409-e443-426d-819f-302fbd836420" providerId="ADAL" clId="{CF7252C9-B749-4965-8720-0667378299E5}" dt="2024-02-20T14:30:21.456" v="34" actId="255"/>
        <pc:sldMkLst>
          <pc:docMk/>
          <pc:sldMk cId="4016234965" sldId="2380"/>
        </pc:sldMkLst>
        <pc:spChg chg="mod">
          <ac:chgData name="Sanders, J A (Ashley) CTR DLA INFO OPERATIONS (USA)" userId="3cf4f409-e443-426d-819f-302fbd836420" providerId="ADAL" clId="{CF7252C9-B749-4965-8720-0667378299E5}" dt="2024-02-20T14:29:55.268" v="29" actId="12"/>
          <ac:spMkLst>
            <pc:docMk/>
            <pc:sldMk cId="4016234965" sldId="2380"/>
            <ac:spMk id="3" creationId="{E1378455-A554-BA75-B03A-0CB6FFA33510}"/>
          </ac:spMkLst>
        </pc:spChg>
        <pc:spChg chg="mod">
          <ac:chgData name="Sanders, J A (Ashley) CTR DLA INFO OPERATIONS (USA)" userId="3cf4f409-e443-426d-819f-302fbd836420" providerId="ADAL" clId="{CF7252C9-B749-4965-8720-0667378299E5}" dt="2024-02-20T14:30:21.456" v="34" actId="255"/>
          <ac:spMkLst>
            <pc:docMk/>
            <pc:sldMk cId="4016234965" sldId="2380"/>
            <ac:spMk id="4" creationId="{512332F5-FD8B-2808-84E8-B9713C1EFFAD}"/>
          </ac:spMkLst>
        </pc:spChg>
        <pc:spChg chg="mod">
          <ac:chgData name="Sanders, J A (Ashley) CTR DLA INFO OPERATIONS (USA)" userId="3cf4f409-e443-426d-819f-302fbd836420" providerId="ADAL" clId="{CF7252C9-B749-4965-8720-0667378299E5}" dt="2024-02-20T14:29:48.861" v="28" actId="12"/>
          <ac:spMkLst>
            <pc:docMk/>
            <pc:sldMk cId="4016234965" sldId="2380"/>
            <ac:spMk id="5" creationId="{0F43E981-C59A-493A-964A-72D34617010F}"/>
          </ac:spMkLst>
        </pc:spChg>
        <pc:spChg chg="mod">
          <ac:chgData name="Sanders, J A (Ashley) CTR DLA INFO OPERATIONS (USA)" userId="3cf4f409-e443-426d-819f-302fbd836420" providerId="ADAL" clId="{CF7252C9-B749-4965-8720-0667378299E5}" dt="2024-02-20T14:29:04.927" v="17" actId="1038"/>
          <ac:spMkLst>
            <pc:docMk/>
            <pc:sldMk cId="4016234965" sldId="2380"/>
            <ac:spMk id="8" creationId="{0FB72AE8-018E-4EE4-8D80-8C93AB0EC6F7}"/>
          </ac:spMkLst>
        </pc:spChg>
        <pc:spChg chg="mod">
          <ac:chgData name="Sanders, J A (Ashley) CTR DLA INFO OPERATIONS (USA)" userId="3cf4f409-e443-426d-819f-302fbd836420" providerId="ADAL" clId="{CF7252C9-B749-4965-8720-0667378299E5}" dt="2024-02-20T14:28:55.435" v="3" actId="1076"/>
          <ac:spMkLst>
            <pc:docMk/>
            <pc:sldMk cId="4016234965" sldId="2380"/>
            <ac:spMk id="9" creationId="{56A1D77F-F3AE-7A36-4359-4C0F655D1B4C}"/>
          </ac:spMkLst>
        </pc:spChg>
        <pc:spChg chg="mod">
          <ac:chgData name="Sanders, J A (Ashley) CTR DLA INFO OPERATIONS (USA)" userId="3cf4f409-e443-426d-819f-302fbd836420" providerId="ADAL" clId="{CF7252C9-B749-4965-8720-0667378299E5}" dt="2024-02-20T14:30:00.845" v="30" actId="12"/>
          <ac:spMkLst>
            <pc:docMk/>
            <pc:sldMk cId="4016234965" sldId="2380"/>
            <ac:spMk id="15" creationId="{165E6641-5111-0CA0-3EC0-400C81253B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7B1CE-3B17-4955-8832-F2CBB02D3529}" type="datetimeFigureOut">
              <a:rPr lang="en-US" smtClean="0"/>
              <a:t>2/20/2024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352C30E3-DE1F-4117-9557-DA92E6C8B57D}" type="datetimeFigureOut">
              <a:rPr lang="en-US" smtClean="0"/>
              <a:t>2/20/2024</a:t>
            </a:fld>
            <a:endParaRPr lang="en-US"/>
          </a:p>
        </p:txBody>
      </p:sp>
      <p:sp>
        <p:nvSpPr>
          <p:cNvPr id="4" name="Slide Image Placeholder 3"/>
          <p:cNvSpPr>
            <a:spLocks noGrp="1" noRot="1" noChangeAspect="1"/>
          </p:cNvSpPr>
          <p:nvPr>
            <p:ph type="sldImg" idx="2"/>
          </p:nvPr>
        </p:nvSpPr>
        <p:spPr>
          <a:xfrm>
            <a:off x="228600" y="274320"/>
            <a:ext cx="6400800" cy="4800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5120640"/>
            <a:ext cx="6400800" cy="37490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69680"/>
            <a:ext cx="2971800" cy="2743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69679"/>
            <a:ext cx="2971800" cy="274320"/>
          </a:xfrm>
          <a:prstGeom prst="rect">
            <a:avLst/>
          </a:prstGeom>
        </p:spPr>
        <p:txBody>
          <a:bodyPr vert="horz" lIns="91440" tIns="45720" rIns="91440" bIns="45720"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a:t>
            </a:fld>
            <a:endParaRPr lang="en-US"/>
          </a:p>
        </p:txBody>
      </p:sp>
    </p:spTree>
    <p:extLst>
      <p:ext uri="{BB962C8B-B14F-4D97-AF65-F5344CB8AC3E}">
        <p14:creationId xmlns:p14="http://schemas.microsoft.com/office/powerpoint/2010/main" val="117411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8289-F8A9-694B-D1DB-C5EF9D6F2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3E836-8724-5F42-8172-AC956415CD26}"/>
              </a:ext>
            </a:extLst>
          </p:cNvPr>
          <p:cNvSpPr>
            <a:spLocks noGrp="1" noRot="1" noChangeAspect="1"/>
          </p:cNvSpPr>
          <p:nvPr>
            <p:ph type="sldImg"/>
          </p:nvPr>
        </p:nvSpPr>
        <p:spPr>
          <a:xfrm>
            <a:off x="228600" y="274638"/>
            <a:ext cx="6400800" cy="4800600"/>
          </a:xfrm>
        </p:spPr>
      </p:sp>
      <p:sp>
        <p:nvSpPr>
          <p:cNvPr id="3" name="Notes Placeholder 2">
            <a:extLst>
              <a:ext uri="{FF2B5EF4-FFF2-40B4-BE49-F238E27FC236}">
                <a16:creationId xmlns:a16="http://schemas.microsoft.com/office/drawing/2014/main" id="{D1B7E105-3DA0-0FF3-5302-982DCF54A29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8E074472-765B-8142-D279-886E581E8C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10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43A1-FF48-6EB2-CA9E-DA7061DF9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9966B-2167-33A5-1C07-73674606E2C7}"/>
              </a:ext>
            </a:extLst>
          </p:cNvPr>
          <p:cNvSpPr>
            <a:spLocks noGrp="1" noRot="1" noChangeAspect="1"/>
          </p:cNvSpPr>
          <p:nvPr>
            <p:ph type="sldImg"/>
          </p:nvPr>
        </p:nvSpPr>
        <p:spPr>
          <a:xfrm>
            <a:off x="228600" y="274638"/>
            <a:ext cx="6400800" cy="4800600"/>
          </a:xfrm>
        </p:spPr>
      </p:sp>
      <p:sp>
        <p:nvSpPr>
          <p:cNvPr id="3" name="Notes Placeholder 2">
            <a:extLst>
              <a:ext uri="{FF2B5EF4-FFF2-40B4-BE49-F238E27FC236}">
                <a16:creationId xmlns:a16="http://schemas.microsoft.com/office/drawing/2014/main" id="{09EABCB9-8B08-90B0-0741-DB1E9C4EF98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108C421E-8965-0EC3-B889-69C9388965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45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a:latin typeface="Calibri"/>
                <a:cs typeface="Calibri"/>
              </a:rPr>
              <a:t>Good morning and Welcome to the 1244B Implementation Strategy Update </a:t>
            </a:r>
          </a:p>
        </p:txBody>
      </p:sp>
      <p:sp>
        <p:nvSpPr>
          <p:cNvPr id="4" name="Slide Number Placeholder 3"/>
          <p:cNvSpPr>
            <a:spLocks noGrp="1"/>
          </p:cNvSpPr>
          <p:nvPr>
            <p:ph type="sldNum" sz="quarter" idx="5"/>
          </p:nvPr>
        </p:nvSpPr>
        <p:spPr/>
        <p:txBody>
          <a:bodyPr/>
          <a:lstStyle/>
          <a:p>
            <a:fld id="{E2CA5C0E-4909-4CFA-9D5C-28EC43D03F21}" type="slidenum">
              <a:rPr lang="en-US" smtClean="0"/>
              <a:t>2</a:t>
            </a:fld>
            <a:endParaRPr lang="en-US"/>
          </a:p>
        </p:txBody>
      </p:sp>
    </p:spTree>
    <p:extLst>
      <p:ext uri="{BB962C8B-B14F-4D97-AF65-F5344CB8AC3E}">
        <p14:creationId xmlns:p14="http://schemas.microsoft.com/office/powerpoint/2010/main" val="337339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a:latin typeface="Calibri"/>
                <a:cs typeface="Calibri"/>
              </a:rPr>
              <a:t>Here will start with the DEDSO overview ( Mission and Vision) </a:t>
            </a:r>
            <a:endParaRPr lang="en-US"/>
          </a:p>
        </p:txBody>
      </p:sp>
      <p:sp>
        <p:nvSpPr>
          <p:cNvPr id="4" name="Slide Number Placeholder 3"/>
          <p:cNvSpPr>
            <a:spLocks noGrp="1"/>
          </p:cNvSpPr>
          <p:nvPr>
            <p:ph type="sldNum" sz="quarter" idx="5"/>
          </p:nvPr>
        </p:nvSpPr>
        <p:spPr/>
        <p:txBody>
          <a:bodyPr/>
          <a:lstStyle/>
          <a:p>
            <a:fld id="{E2CA5C0E-4909-4CFA-9D5C-28EC43D03F21}" type="slidenum">
              <a:rPr lang="en-US" smtClean="0"/>
              <a:t>3</a:t>
            </a:fld>
            <a:endParaRPr lang="en-US"/>
          </a:p>
        </p:txBody>
      </p:sp>
    </p:spTree>
    <p:extLst>
      <p:ext uri="{BB962C8B-B14F-4D97-AF65-F5344CB8AC3E}">
        <p14:creationId xmlns:p14="http://schemas.microsoft.com/office/powerpoint/2010/main" val="93434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a:latin typeface="Calibri"/>
                <a:cs typeface="Calibri"/>
              </a:rPr>
              <a:t>Here is the agenda ( here is the order of presence)</a:t>
            </a:r>
          </a:p>
        </p:txBody>
      </p:sp>
      <p:sp>
        <p:nvSpPr>
          <p:cNvPr id="4" name="Slide Number Placeholder 3"/>
          <p:cNvSpPr>
            <a:spLocks noGrp="1"/>
          </p:cNvSpPr>
          <p:nvPr>
            <p:ph type="sldNum" sz="quarter" idx="5"/>
          </p:nvPr>
        </p:nvSpPr>
        <p:spPr/>
        <p:txBody>
          <a:bodyPr/>
          <a:lstStyle/>
          <a:p>
            <a:fld id="{E2CA5C0E-4909-4CFA-9D5C-28EC43D03F21}" type="slidenum">
              <a:rPr lang="en-US" smtClean="0"/>
              <a:t>4</a:t>
            </a:fld>
            <a:endParaRPr lang="en-US"/>
          </a:p>
        </p:txBody>
      </p:sp>
    </p:spTree>
    <p:extLst>
      <p:ext uri="{BB962C8B-B14F-4D97-AF65-F5344CB8AC3E}">
        <p14:creationId xmlns:p14="http://schemas.microsoft.com/office/powerpoint/2010/main" val="38969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0B21B-2D47-4AFE-BE4C-9786CBEEAF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14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16DD7A-0F7F-4DBB-B41F-F4A8AA6BB49E}" type="slidenum">
              <a:rPr lang="en-US" smtClean="0"/>
              <a:t>14</a:t>
            </a:fld>
            <a:endParaRPr lang="en-US"/>
          </a:p>
        </p:txBody>
      </p:sp>
    </p:spTree>
    <p:extLst>
      <p:ext uri="{BB962C8B-B14F-4D97-AF65-F5344CB8AC3E}">
        <p14:creationId xmlns:p14="http://schemas.microsoft.com/office/powerpoint/2010/main" val="293417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a:latin typeface="Calibri"/>
                <a:cs typeface="Calibri"/>
              </a:rPr>
              <a:t>Good morning and Welcome to the 1244B Implementation Strategy Update </a:t>
            </a:r>
          </a:p>
        </p:txBody>
      </p:sp>
      <p:sp>
        <p:nvSpPr>
          <p:cNvPr id="4" name="Slide Number Placeholder 3"/>
          <p:cNvSpPr>
            <a:spLocks noGrp="1"/>
          </p:cNvSpPr>
          <p:nvPr>
            <p:ph type="sldNum" sz="quarter" idx="5"/>
          </p:nvPr>
        </p:nvSpPr>
        <p:spPr/>
        <p:txBody>
          <a:bodyPr/>
          <a:lstStyle/>
          <a:p>
            <a:fld id="{E2CA5C0E-4909-4CFA-9D5C-28EC43D03F21}" type="slidenum">
              <a:rPr lang="en-US" smtClean="0"/>
              <a:t>15</a:t>
            </a:fld>
            <a:endParaRPr lang="en-US"/>
          </a:p>
        </p:txBody>
      </p:sp>
    </p:spTree>
    <p:extLst>
      <p:ext uri="{BB962C8B-B14F-4D97-AF65-F5344CB8AC3E}">
        <p14:creationId xmlns:p14="http://schemas.microsoft.com/office/powerpoint/2010/main" val="85563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a:t>Please refer to Brief invite to review pdf attachment of this document. **Shown dates are tentative.  Quarterly updates from Components will be requested going forward.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39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a:t>Please refer to Brief invite to review Excel attachment.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22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82849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90983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0076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26908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271186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92232" y="1276366"/>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1276365"/>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61594" y="3933067"/>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07671" y="395192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94462" y="855519"/>
            <a:ext cx="1009852" cy="300082"/>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586729" y="825038"/>
            <a:ext cx="1254945" cy="300082"/>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39304" y="1071758"/>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2" y="103138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856316"/>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49448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376694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086702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61593" y="933259"/>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933259"/>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92232" y="3713595"/>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38308" y="369498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253349" y="354329"/>
            <a:ext cx="756503" cy="507831"/>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817098" y="408382"/>
            <a:ext cx="1039304" cy="507831"/>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09852" y="68982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3" y="721153"/>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351821"/>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4088636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035824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6732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44664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58621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923029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cxnSp>
        <p:nvCxnSpPr>
          <p:cNvPr id="5" name="Straight Connector 4">
            <a:extLst>
              <a:ext uri="{FF2B5EF4-FFF2-40B4-BE49-F238E27FC236}">
                <a16:creationId xmlns:a16="http://schemas.microsoft.com/office/drawing/2014/main" id="{297F0388-CEFA-65C2-B06B-AD2FDD6C1169}"/>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B4B59A-DFF9-6056-995C-684EC8BB6F16}"/>
              </a:ext>
            </a:extLst>
          </p:cNvPr>
          <p:cNvSpPr txBox="1"/>
          <p:nvPr userDrawn="1"/>
        </p:nvSpPr>
        <p:spPr>
          <a:xfrm>
            <a:off x="286544" y="1915997"/>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9" name="TextBox 8">
            <a:extLst>
              <a:ext uri="{FF2B5EF4-FFF2-40B4-BE49-F238E27FC236}">
                <a16:creationId xmlns:a16="http://schemas.microsoft.com/office/drawing/2014/main" id="{2EF37790-11FD-318F-6079-A92F5F3A5FDE}"/>
              </a:ext>
            </a:extLst>
          </p:cNvPr>
          <p:cNvSpPr txBox="1"/>
          <p:nvPr userDrawn="1"/>
        </p:nvSpPr>
        <p:spPr>
          <a:xfrm>
            <a:off x="292232" y="2013427"/>
            <a:ext cx="4044098" cy="300082"/>
          </a:xfrm>
          <a:prstGeom prst="rect">
            <a:avLst/>
          </a:prstGeom>
          <a:noFill/>
          <a:ln>
            <a:noFill/>
          </a:ln>
        </p:spPr>
        <p:txBody>
          <a:bodyPr wrap="square" rtlCol="0">
            <a:spAutoFit/>
          </a:bodyPr>
          <a:lstStyle/>
          <a:p>
            <a:endParaRPr lang="en-US" sz="1350"/>
          </a:p>
        </p:txBody>
      </p:sp>
      <p:sp>
        <p:nvSpPr>
          <p:cNvPr id="10" name="TextBox 9">
            <a:extLst>
              <a:ext uri="{FF2B5EF4-FFF2-40B4-BE49-F238E27FC236}">
                <a16:creationId xmlns:a16="http://schemas.microsoft.com/office/drawing/2014/main" id="{DBAE6D5C-CEFB-584B-7672-01DEF53C9AF9}"/>
              </a:ext>
            </a:extLst>
          </p:cNvPr>
          <p:cNvSpPr txBox="1"/>
          <p:nvPr userDrawn="1"/>
        </p:nvSpPr>
        <p:spPr>
          <a:xfrm>
            <a:off x="4827504" y="1895528"/>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1" name="TextBox 10">
            <a:extLst>
              <a:ext uri="{FF2B5EF4-FFF2-40B4-BE49-F238E27FC236}">
                <a16:creationId xmlns:a16="http://schemas.microsoft.com/office/drawing/2014/main" id="{F30CA376-21E9-2B86-CB3F-29A0B9E80E4D}"/>
              </a:ext>
            </a:extLst>
          </p:cNvPr>
          <p:cNvSpPr txBox="1"/>
          <p:nvPr userDrawn="1"/>
        </p:nvSpPr>
        <p:spPr>
          <a:xfrm>
            <a:off x="4838309" y="1300701"/>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9645235-D301-E2F4-5DA1-A2DEFB091EE0}"/>
              </a:ext>
            </a:extLst>
          </p:cNvPr>
          <p:cNvSpPr txBox="1"/>
          <p:nvPr userDrawn="1"/>
        </p:nvSpPr>
        <p:spPr>
          <a:xfrm>
            <a:off x="261593" y="4179973"/>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3" name="TextBox 12">
            <a:extLst>
              <a:ext uri="{FF2B5EF4-FFF2-40B4-BE49-F238E27FC236}">
                <a16:creationId xmlns:a16="http://schemas.microsoft.com/office/drawing/2014/main" id="{7F9C77BB-27CB-6A27-269B-E074BCA5882E}"/>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3A9B9587-46CC-AD66-5D3B-E97D537AF182}"/>
              </a:ext>
            </a:extLst>
          </p:cNvPr>
          <p:cNvSpPr txBox="1"/>
          <p:nvPr userDrawn="1"/>
        </p:nvSpPr>
        <p:spPr>
          <a:xfrm>
            <a:off x="4838309" y="418026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5" name="TextBox 14">
            <a:extLst>
              <a:ext uri="{FF2B5EF4-FFF2-40B4-BE49-F238E27FC236}">
                <a16:creationId xmlns:a16="http://schemas.microsoft.com/office/drawing/2014/main" id="{F6E08EDC-2CBA-48AE-297A-F56F0022338D}"/>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1C6D1C9D-AF33-F535-6BD7-0741924F4CDE}"/>
              </a:ext>
            </a:extLst>
          </p:cNvPr>
          <p:cNvSpPr txBox="1"/>
          <p:nvPr userDrawn="1"/>
        </p:nvSpPr>
        <p:spPr>
          <a:xfrm>
            <a:off x="205724" y="1330470"/>
            <a:ext cx="1108726" cy="297296"/>
          </a:xfrm>
          <a:prstGeom prst="rect">
            <a:avLst/>
          </a:prstGeom>
          <a:noFill/>
        </p:spPr>
        <p:txBody>
          <a:bodyPr wrap="square" rtlCol="0">
            <a:spAutoFit/>
          </a:bodyPr>
          <a:lstStyle/>
          <a:p>
            <a:r>
              <a:rPr lang="en-US" sz="1350" b="1"/>
              <a:t>Service:</a:t>
            </a:r>
            <a:r>
              <a:rPr lang="en-US" sz="1350"/>
              <a:t> </a:t>
            </a:r>
          </a:p>
        </p:txBody>
      </p:sp>
      <p:sp>
        <p:nvSpPr>
          <p:cNvPr id="17" name="TextBox 16">
            <a:extLst>
              <a:ext uri="{FF2B5EF4-FFF2-40B4-BE49-F238E27FC236}">
                <a16:creationId xmlns:a16="http://schemas.microsoft.com/office/drawing/2014/main" id="{EEF56AA9-F314-3B22-8F7B-D86F850DD05E}"/>
              </a:ext>
            </a:extLst>
          </p:cNvPr>
          <p:cNvSpPr txBox="1"/>
          <p:nvPr userDrawn="1"/>
        </p:nvSpPr>
        <p:spPr>
          <a:xfrm>
            <a:off x="4638283" y="1313636"/>
            <a:ext cx="1324365" cy="300082"/>
          </a:xfrm>
          <a:prstGeom prst="rect">
            <a:avLst/>
          </a:prstGeom>
          <a:noFill/>
        </p:spPr>
        <p:txBody>
          <a:bodyPr wrap="square" rtlCol="0">
            <a:spAutoFit/>
          </a:bodyPr>
          <a:lstStyle/>
          <a:p>
            <a:r>
              <a:rPr lang="en-US" sz="1350" b="1"/>
              <a:t>Status as of:</a:t>
            </a:r>
            <a:r>
              <a:rPr lang="en-US" sz="1350"/>
              <a:t> </a:t>
            </a:r>
          </a:p>
        </p:txBody>
      </p:sp>
      <p:cxnSp>
        <p:nvCxnSpPr>
          <p:cNvPr id="18" name="Straight Connector 17">
            <a:extLst>
              <a:ext uri="{FF2B5EF4-FFF2-40B4-BE49-F238E27FC236}">
                <a16:creationId xmlns:a16="http://schemas.microsoft.com/office/drawing/2014/main" id="{CADA7585-BFF4-823D-17AA-AA882728E1CD}"/>
              </a:ext>
            </a:extLst>
          </p:cNvPr>
          <p:cNvCxnSpPr/>
          <p:nvPr userDrawn="1"/>
        </p:nvCxnSpPr>
        <p:spPr>
          <a:xfrm>
            <a:off x="1009852" y="154707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9346E-275C-D8B2-DF36-B0D11FEBC031}"/>
              </a:ext>
            </a:extLst>
          </p:cNvPr>
          <p:cNvCxnSpPr>
            <a:cxnSpLocks/>
          </p:cNvCxnSpPr>
          <p:nvPr userDrawn="1"/>
        </p:nvCxnSpPr>
        <p:spPr>
          <a:xfrm>
            <a:off x="5856403" y="151172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7CBD074-49E3-632D-3872-74D2D2BE3C87}"/>
              </a:ext>
            </a:extLst>
          </p:cNvPr>
          <p:cNvSpPr txBox="1"/>
          <p:nvPr userDrawn="1"/>
        </p:nvSpPr>
        <p:spPr>
          <a:xfrm>
            <a:off x="1833521" y="1398155"/>
            <a:ext cx="3245175" cy="300082"/>
          </a:xfrm>
          <a:prstGeom prst="rect">
            <a:avLst/>
          </a:prstGeom>
          <a:noFill/>
        </p:spPr>
        <p:txBody>
          <a:bodyPr wrap="square" rtlCol="0">
            <a:spAutoFit/>
          </a:bodyPr>
          <a:lstStyle/>
          <a:p>
            <a:r>
              <a:rPr lang="en-US" sz="1350"/>
              <a:t>  </a:t>
            </a:r>
          </a:p>
        </p:txBody>
      </p:sp>
      <p:sp>
        <p:nvSpPr>
          <p:cNvPr id="21" name="TextBox 20">
            <a:extLst>
              <a:ext uri="{FF2B5EF4-FFF2-40B4-BE49-F238E27FC236}">
                <a16:creationId xmlns:a16="http://schemas.microsoft.com/office/drawing/2014/main" id="{DCCC8151-2350-DE23-53CF-D55CB0FA6F5C}"/>
              </a:ext>
            </a:extLst>
          </p:cNvPr>
          <p:cNvSpPr txBox="1"/>
          <p:nvPr userDrawn="1"/>
        </p:nvSpPr>
        <p:spPr>
          <a:xfrm>
            <a:off x="5826946" y="1169422"/>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3457595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294D-9B86-927C-7467-11D4A1EF79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2FD1-1743-8846-0934-EEA9ED22D1CD}"/>
              </a:ext>
            </a:extLst>
          </p:cNvPr>
          <p:cNvSpPr>
            <a:spLocks noGrp="1"/>
          </p:cNvSpPr>
          <p:nvPr>
            <p:ph type="dt" sz="half" idx="10"/>
          </p:nvPr>
        </p:nvSpPr>
        <p:spPr/>
        <p:txBody>
          <a:bodyPr/>
          <a:lstStyle/>
          <a:p>
            <a:r>
              <a:rPr lang="en-US"/>
              <a:t>Date</a:t>
            </a:r>
          </a:p>
        </p:txBody>
      </p:sp>
      <p:sp>
        <p:nvSpPr>
          <p:cNvPr id="4" name="Slide Number Placeholder 3">
            <a:extLst>
              <a:ext uri="{FF2B5EF4-FFF2-40B4-BE49-F238E27FC236}">
                <a16:creationId xmlns:a16="http://schemas.microsoft.com/office/drawing/2014/main" id="{173CCAFB-0FF5-7D04-1C6C-DE879FCB70F0}"/>
              </a:ext>
            </a:extLst>
          </p:cNvPr>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563101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212890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5BBB-CF81-62E3-85D2-2B91E1E43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70CCE4-1FCE-5A8B-D212-B1DB80612FA0}"/>
              </a:ext>
            </a:extLst>
          </p:cNvPr>
          <p:cNvSpPr>
            <a:spLocks noGrp="1"/>
          </p:cNvSpPr>
          <p:nvPr>
            <p:ph type="dt" sz="half" idx="10"/>
          </p:nvPr>
        </p:nvSpPr>
        <p:spPr/>
        <p:txBody>
          <a:bodyPr/>
          <a:lstStyle/>
          <a:p>
            <a:r>
              <a:rPr lang="en-US"/>
              <a:t>Date</a:t>
            </a:r>
          </a:p>
        </p:txBody>
      </p:sp>
      <p:sp>
        <p:nvSpPr>
          <p:cNvPr id="4" name="Slide Number Placeholder 3">
            <a:extLst>
              <a:ext uri="{FF2B5EF4-FFF2-40B4-BE49-F238E27FC236}">
                <a16:creationId xmlns:a16="http://schemas.microsoft.com/office/drawing/2014/main" id="{89FE2B35-1DE3-7B6B-C867-05712F735F88}"/>
              </a:ext>
            </a:extLst>
          </p:cNvPr>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44194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cxnSp>
        <p:nvCxnSpPr>
          <p:cNvPr id="5" name="Straight Connector 4">
            <a:extLst>
              <a:ext uri="{FF2B5EF4-FFF2-40B4-BE49-F238E27FC236}">
                <a16:creationId xmlns:a16="http://schemas.microsoft.com/office/drawing/2014/main" id="{297F0388-CEFA-65C2-B06B-AD2FDD6C1169}"/>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B4B59A-DFF9-6056-995C-684EC8BB6F16}"/>
              </a:ext>
            </a:extLst>
          </p:cNvPr>
          <p:cNvSpPr txBox="1"/>
          <p:nvPr userDrawn="1"/>
        </p:nvSpPr>
        <p:spPr>
          <a:xfrm>
            <a:off x="286544" y="1915997"/>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9" name="TextBox 8">
            <a:extLst>
              <a:ext uri="{FF2B5EF4-FFF2-40B4-BE49-F238E27FC236}">
                <a16:creationId xmlns:a16="http://schemas.microsoft.com/office/drawing/2014/main" id="{2EF37790-11FD-318F-6079-A92F5F3A5FDE}"/>
              </a:ext>
            </a:extLst>
          </p:cNvPr>
          <p:cNvSpPr txBox="1"/>
          <p:nvPr userDrawn="1"/>
        </p:nvSpPr>
        <p:spPr>
          <a:xfrm>
            <a:off x="292232" y="2013427"/>
            <a:ext cx="4044098" cy="300082"/>
          </a:xfrm>
          <a:prstGeom prst="rect">
            <a:avLst/>
          </a:prstGeom>
          <a:noFill/>
          <a:ln>
            <a:noFill/>
          </a:ln>
        </p:spPr>
        <p:txBody>
          <a:bodyPr wrap="square" rtlCol="0">
            <a:spAutoFit/>
          </a:bodyPr>
          <a:lstStyle/>
          <a:p>
            <a:endParaRPr lang="en-US" sz="1350"/>
          </a:p>
        </p:txBody>
      </p:sp>
      <p:sp>
        <p:nvSpPr>
          <p:cNvPr id="10" name="TextBox 9">
            <a:extLst>
              <a:ext uri="{FF2B5EF4-FFF2-40B4-BE49-F238E27FC236}">
                <a16:creationId xmlns:a16="http://schemas.microsoft.com/office/drawing/2014/main" id="{DBAE6D5C-CEFB-584B-7672-01DEF53C9AF9}"/>
              </a:ext>
            </a:extLst>
          </p:cNvPr>
          <p:cNvSpPr txBox="1"/>
          <p:nvPr userDrawn="1"/>
        </p:nvSpPr>
        <p:spPr>
          <a:xfrm>
            <a:off x="4827504" y="1895528"/>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1" name="TextBox 10">
            <a:extLst>
              <a:ext uri="{FF2B5EF4-FFF2-40B4-BE49-F238E27FC236}">
                <a16:creationId xmlns:a16="http://schemas.microsoft.com/office/drawing/2014/main" id="{F30CA376-21E9-2B86-CB3F-29A0B9E80E4D}"/>
              </a:ext>
            </a:extLst>
          </p:cNvPr>
          <p:cNvSpPr txBox="1"/>
          <p:nvPr userDrawn="1"/>
        </p:nvSpPr>
        <p:spPr>
          <a:xfrm>
            <a:off x="4838309" y="1300701"/>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9645235-D301-E2F4-5DA1-A2DEFB091EE0}"/>
              </a:ext>
            </a:extLst>
          </p:cNvPr>
          <p:cNvSpPr txBox="1"/>
          <p:nvPr userDrawn="1"/>
        </p:nvSpPr>
        <p:spPr>
          <a:xfrm>
            <a:off x="261593" y="4179973"/>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3" name="TextBox 12">
            <a:extLst>
              <a:ext uri="{FF2B5EF4-FFF2-40B4-BE49-F238E27FC236}">
                <a16:creationId xmlns:a16="http://schemas.microsoft.com/office/drawing/2014/main" id="{7F9C77BB-27CB-6A27-269B-E074BCA5882E}"/>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3A9B9587-46CC-AD66-5D3B-E97D537AF182}"/>
              </a:ext>
            </a:extLst>
          </p:cNvPr>
          <p:cNvSpPr txBox="1"/>
          <p:nvPr userDrawn="1"/>
        </p:nvSpPr>
        <p:spPr>
          <a:xfrm>
            <a:off x="4838309" y="418026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5" name="TextBox 14">
            <a:extLst>
              <a:ext uri="{FF2B5EF4-FFF2-40B4-BE49-F238E27FC236}">
                <a16:creationId xmlns:a16="http://schemas.microsoft.com/office/drawing/2014/main" id="{F6E08EDC-2CBA-48AE-297A-F56F0022338D}"/>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1C6D1C9D-AF33-F535-6BD7-0741924F4CDE}"/>
              </a:ext>
            </a:extLst>
          </p:cNvPr>
          <p:cNvSpPr txBox="1"/>
          <p:nvPr userDrawn="1"/>
        </p:nvSpPr>
        <p:spPr>
          <a:xfrm>
            <a:off x="205724" y="1330470"/>
            <a:ext cx="1108726" cy="297296"/>
          </a:xfrm>
          <a:prstGeom prst="rect">
            <a:avLst/>
          </a:prstGeom>
          <a:noFill/>
        </p:spPr>
        <p:txBody>
          <a:bodyPr wrap="square" rtlCol="0">
            <a:spAutoFit/>
          </a:bodyPr>
          <a:lstStyle/>
          <a:p>
            <a:r>
              <a:rPr lang="en-US" sz="1350" b="1"/>
              <a:t>Service:</a:t>
            </a:r>
            <a:r>
              <a:rPr lang="en-US" sz="1350"/>
              <a:t> </a:t>
            </a:r>
          </a:p>
        </p:txBody>
      </p:sp>
      <p:sp>
        <p:nvSpPr>
          <p:cNvPr id="17" name="TextBox 16">
            <a:extLst>
              <a:ext uri="{FF2B5EF4-FFF2-40B4-BE49-F238E27FC236}">
                <a16:creationId xmlns:a16="http://schemas.microsoft.com/office/drawing/2014/main" id="{EEF56AA9-F314-3B22-8F7B-D86F850DD05E}"/>
              </a:ext>
            </a:extLst>
          </p:cNvPr>
          <p:cNvSpPr txBox="1"/>
          <p:nvPr userDrawn="1"/>
        </p:nvSpPr>
        <p:spPr>
          <a:xfrm>
            <a:off x="4638283" y="1313636"/>
            <a:ext cx="1324365" cy="300082"/>
          </a:xfrm>
          <a:prstGeom prst="rect">
            <a:avLst/>
          </a:prstGeom>
          <a:noFill/>
        </p:spPr>
        <p:txBody>
          <a:bodyPr wrap="square" rtlCol="0">
            <a:spAutoFit/>
          </a:bodyPr>
          <a:lstStyle/>
          <a:p>
            <a:r>
              <a:rPr lang="en-US" sz="1350" b="1"/>
              <a:t>Status as of:</a:t>
            </a:r>
            <a:r>
              <a:rPr lang="en-US" sz="1350"/>
              <a:t> </a:t>
            </a:r>
          </a:p>
        </p:txBody>
      </p:sp>
      <p:cxnSp>
        <p:nvCxnSpPr>
          <p:cNvPr id="18" name="Straight Connector 17">
            <a:extLst>
              <a:ext uri="{FF2B5EF4-FFF2-40B4-BE49-F238E27FC236}">
                <a16:creationId xmlns:a16="http://schemas.microsoft.com/office/drawing/2014/main" id="{CADA7585-BFF4-823D-17AA-AA882728E1CD}"/>
              </a:ext>
            </a:extLst>
          </p:cNvPr>
          <p:cNvCxnSpPr/>
          <p:nvPr userDrawn="1"/>
        </p:nvCxnSpPr>
        <p:spPr>
          <a:xfrm>
            <a:off x="1009852" y="154707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9346E-275C-D8B2-DF36-B0D11FEBC031}"/>
              </a:ext>
            </a:extLst>
          </p:cNvPr>
          <p:cNvCxnSpPr>
            <a:cxnSpLocks/>
          </p:cNvCxnSpPr>
          <p:nvPr userDrawn="1"/>
        </p:nvCxnSpPr>
        <p:spPr>
          <a:xfrm>
            <a:off x="5856403" y="151172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7CBD074-49E3-632D-3872-74D2D2BE3C87}"/>
              </a:ext>
            </a:extLst>
          </p:cNvPr>
          <p:cNvSpPr txBox="1"/>
          <p:nvPr userDrawn="1"/>
        </p:nvSpPr>
        <p:spPr>
          <a:xfrm>
            <a:off x="1833521" y="1398155"/>
            <a:ext cx="3245175" cy="300082"/>
          </a:xfrm>
          <a:prstGeom prst="rect">
            <a:avLst/>
          </a:prstGeom>
          <a:noFill/>
        </p:spPr>
        <p:txBody>
          <a:bodyPr wrap="square" rtlCol="0">
            <a:spAutoFit/>
          </a:bodyPr>
          <a:lstStyle/>
          <a:p>
            <a:r>
              <a:rPr lang="en-US" sz="1350"/>
              <a:t>  </a:t>
            </a:r>
          </a:p>
        </p:txBody>
      </p:sp>
      <p:sp>
        <p:nvSpPr>
          <p:cNvPr id="21" name="TextBox 20">
            <a:extLst>
              <a:ext uri="{FF2B5EF4-FFF2-40B4-BE49-F238E27FC236}">
                <a16:creationId xmlns:a16="http://schemas.microsoft.com/office/drawing/2014/main" id="{DCCC8151-2350-DE23-53CF-D55CB0FA6F5C}"/>
              </a:ext>
            </a:extLst>
          </p:cNvPr>
          <p:cNvSpPr txBox="1"/>
          <p:nvPr userDrawn="1"/>
        </p:nvSpPr>
        <p:spPr>
          <a:xfrm>
            <a:off x="5826946" y="1169422"/>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114274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58278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5200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10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85342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034974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3978494813"/>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236453"/>
            <a:ext cx="5486400" cy="91440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11065943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19112406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53" r:id="rId3"/>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3682885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5" r:id="rId6"/>
    <p:sldLayoutId id="2147483754" r:id="rId7"/>
    <p:sldLayoutId id="2147483752" r:id="rId8"/>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migov.zoomgov.com/j/161788978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lamil.dps.mil/teams/SupplyWorkload/Shared%20Documents/SPRC%2023-1%20Meeting%20ADC%201244B%20APR%2019%2023/Oct%2019%202023%20Follow%20On%20Meeting%20ADC%201244B%20Implem/ADC%201244B_Component%20System%20Implementation%20Lists.xlsx"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mailto:DEDSO.Supply@dla.mi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93C6-7C08-D051-C5C5-0021BF5D5AF7}"/>
              </a:ext>
            </a:extLst>
          </p:cNvPr>
          <p:cNvSpPr>
            <a:spLocks noGrp="1"/>
          </p:cNvSpPr>
          <p:nvPr>
            <p:ph type="title"/>
          </p:nvPr>
        </p:nvSpPr>
        <p:spPr/>
        <p:txBody>
          <a:bodyPr/>
          <a:lstStyle/>
          <a:p>
            <a:r>
              <a:rPr lang="en-US">
                <a:cs typeface="Arial"/>
              </a:rPr>
              <a:t>Meeting Attendance</a:t>
            </a:r>
            <a:endParaRPr lang="en-US"/>
          </a:p>
        </p:txBody>
      </p:sp>
      <p:sp>
        <p:nvSpPr>
          <p:cNvPr id="3" name="Subtitle 2">
            <a:extLst>
              <a:ext uri="{FF2B5EF4-FFF2-40B4-BE49-F238E27FC236}">
                <a16:creationId xmlns:a16="http://schemas.microsoft.com/office/drawing/2014/main" id="{34B4D7C3-A33A-1F09-9FF2-FE14575CBA8A}"/>
              </a:ext>
            </a:extLst>
          </p:cNvPr>
          <p:cNvSpPr>
            <a:spLocks noGrp="1"/>
          </p:cNvSpPr>
          <p:nvPr>
            <p:ph idx="1"/>
          </p:nvPr>
        </p:nvSpPr>
        <p:spPr/>
        <p:txBody>
          <a:bodyPr vert="horz" lIns="91440" tIns="45720" rIns="91440" bIns="45720" rtlCol="0" anchor="t">
            <a:normAutofit fontScale="92500" lnSpcReduction="20000"/>
          </a:bodyPr>
          <a:lstStyle/>
          <a:p>
            <a:pPr marL="0" indent="0" algn="ctr">
              <a:buNone/>
            </a:pPr>
            <a:endParaRPr lang="en-US" sz="2300" b="1" dirty="0">
              <a:cs typeface="Arial"/>
            </a:endParaRPr>
          </a:p>
          <a:p>
            <a:pPr marL="0" indent="0" algn="ctr">
              <a:buNone/>
            </a:pPr>
            <a:r>
              <a:rPr lang="en-US" sz="2300" b="1" dirty="0">
                <a:cs typeface="Arial"/>
              </a:rPr>
              <a:t>For attendance, Primary and Alternate PRC Members provide your name and organization in the Zoom chat window</a:t>
            </a:r>
            <a:endParaRPr lang="en-US" b="1" dirty="0">
              <a:cs typeface="Arial"/>
            </a:endParaRPr>
          </a:p>
          <a:p>
            <a:pPr algn="ctr">
              <a:buFont typeface="Wingdings,Sans-Serif" panose="020B0604020202020204" pitchFamily="34" charset="0"/>
              <a:buChar char="v"/>
            </a:pPr>
            <a:r>
              <a:rPr lang="en-US" sz="2300" dirty="0">
                <a:cs typeface="Arial"/>
              </a:rPr>
              <a:t> Official Primary and Alternates only</a:t>
            </a:r>
          </a:p>
          <a:p>
            <a:pPr algn="ctr"/>
            <a:endParaRPr lang="en-US" dirty="0">
              <a:solidFill>
                <a:srgbClr val="6264A7"/>
              </a:solidFill>
              <a:latin typeface="Segoe UI"/>
              <a:cs typeface="Segoe UI"/>
            </a:endParaRPr>
          </a:p>
          <a:p>
            <a:pPr marL="0" marR="0" indent="0" algn="ctr">
              <a:spcBef>
                <a:spcPts val="0"/>
              </a:spcBef>
              <a:spcAft>
                <a:spcPts val="0"/>
              </a:spcAft>
              <a:buNone/>
            </a:pPr>
            <a:r>
              <a:rPr lang="en-US" u="sng" dirty="0">
                <a:solidFill>
                  <a:srgbClr val="0563C1"/>
                </a:solidFill>
                <a:effectLst/>
                <a:latin typeface="Calibri" panose="020F0502020204030204" pitchFamily="34" charset="0"/>
                <a:ea typeface="Calibri" panose="020F0502020204030204" pitchFamily="34" charset="0"/>
                <a:hlinkClick r:id="rId3"/>
              </a:rPr>
              <a:t>https://lmigov.zoomgov.com/j/1617889784</a:t>
            </a:r>
            <a:endParaRPr lang="en-US" u="sng" dirty="0">
              <a:solidFill>
                <a:srgbClr val="0563C1"/>
              </a:solidFill>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dirty="0">
                <a:effectLst/>
                <a:latin typeface="Calibri" panose="020F0502020204030204" pitchFamily="34" charset="0"/>
                <a:ea typeface="Calibri" panose="020F0502020204030204" pitchFamily="34" charset="0"/>
              </a:rPr>
              <a:t>Meeting ID: 161 788 9784</a:t>
            </a:r>
          </a:p>
          <a:p>
            <a:endParaRPr lang="en-US" sz="1100" dirty="0">
              <a:solidFill>
                <a:srgbClr val="6264A7"/>
              </a:solidFill>
              <a:latin typeface="Segoe UI"/>
              <a:cs typeface="Segoe UI"/>
            </a:endParaRPr>
          </a:p>
          <a:p>
            <a:pPr marL="0" indent="0" algn="ctr">
              <a:buNone/>
            </a:pPr>
            <a:r>
              <a:rPr lang="en-US" dirty="0">
                <a:latin typeface="Arial"/>
                <a:cs typeface="Segoe UI"/>
              </a:rPr>
              <a:t>Dial in Number:</a:t>
            </a:r>
            <a:endParaRPr lang="en-US" dirty="0">
              <a:latin typeface="Arial" panose="020B0604020202020204"/>
              <a:cs typeface="Arial"/>
            </a:endParaRPr>
          </a:p>
          <a:p>
            <a:pPr marL="0" indent="0" algn="ctr">
              <a:buNone/>
            </a:pPr>
            <a:r>
              <a:rPr lang="en-US" b="1" dirty="0">
                <a:latin typeface="Arial"/>
                <a:cs typeface="Segoe UI"/>
              </a:rPr>
              <a:t>1-646-828-7666</a:t>
            </a:r>
          </a:p>
          <a:p>
            <a:pPr marL="0" indent="0" algn="ctr">
              <a:buNone/>
            </a:pPr>
            <a:r>
              <a:rPr lang="en-US" dirty="0">
                <a:latin typeface="Arial"/>
                <a:cs typeface="Segoe UI"/>
              </a:rPr>
              <a:t>Phone Conference ID: </a:t>
            </a:r>
            <a:r>
              <a:rPr lang="en-US" b="1" dirty="0">
                <a:latin typeface="Arial"/>
                <a:cs typeface="Segoe UI"/>
              </a:rPr>
              <a:t>161 788 9784# </a:t>
            </a:r>
            <a:endParaRPr lang="en-US" b="1" dirty="0">
              <a:latin typeface="Arial"/>
              <a:cs typeface="Arial"/>
            </a:endParaRPr>
          </a:p>
          <a:p>
            <a:pPr marL="0" indent="0" algn="ctr">
              <a:buNone/>
            </a:pPr>
            <a:endParaRPr lang="en-US" dirty="0">
              <a:cs typeface="Segoe UI"/>
            </a:endParaRPr>
          </a:p>
          <a:p>
            <a:pPr marL="0" indent="0" algn="ctr">
              <a:buNone/>
            </a:pPr>
            <a:r>
              <a:rPr lang="en-US" i="1" dirty="0">
                <a:cs typeface="Segoe UI"/>
              </a:rPr>
              <a:t>Meeting will commence at 0900 EST</a:t>
            </a:r>
          </a:p>
          <a:p>
            <a:endParaRPr lang="en-US" dirty="0">
              <a:cs typeface="Arial"/>
            </a:endParaRPr>
          </a:p>
        </p:txBody>
      </p:sp>
      <p:sp>
        <p:nvSpPr>
          <p:cNvPr id="4" name="Slide Number Placeholder 3">
            <a:extLst>
              <a:ext uri="{FF2B5EF4-FFF2-40B4-BE49-F238E27FC236}">
                <a16:creationId xmlns:a16="http://schemas.microsoft.com/office/drawing/2014/main" id="{050DB767-65EC-531B-76F3-948BECB67B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00EA3B0A-C66C-84BF-BA97-6D0ACCAAE4E3}"/>
              </a:ext>
            </a:extLst>
          </p:cNvPr>
          <p:cNvSpPr txBox="1">
            <a:spLocks/>
          </p:cNvSpPr>
          <p:nvPr/>
        </p:nvSpPr>
        <p:spPr>
          <a:xfrm>
            <a:off x="0" y="6492875"/>
            <a:ext cx="2743200" cy="365125"/>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400" b="0" i="0" u="none" strike="noStrike" kern="1200" cap="none" spc="0" normalizeH="0" baseline="0" noProof="0">
                <a:ln>
                  <a:noFill/>
                </a:ln>
                <a:solidFill>
                  <a:prstClr val="black"/>
                </a:solidFill>
                <a:effectLst/>
                <a:uLnTx/>
                <a:uFillTx/>
                <a:latin typeface="Arial Narrow"/>
                <a:ea typeface="+mn-ea"/>
                <a:cs typeface="+mn-cs"/>
              </a:rPr>
              <a:t>Supply Team, DEDSO</a:t>
            </a:r>
            <a:br>
              <a:rPr lang="en-US" sz="2400" b="0" i="0" u="none" strike="noStrike" kern="1200" cap="none" spc="0" normalizeH="0" baseline="0" noProof="0">
                <a:ln>
                  <a:noFill/>
                </a:ln>
                <a:effectLst/>
                <a:uLnTx/>
                <a:uFillTx/>
                <a:latin typeface="Arial" panose="020B0604020202020204"/>
              </a:rPr>
            </a:br>
            <a:r>
              <a:rPr kumimoji="0" lang="en-US" sz="2400" b="0" i="0" u="none" strike="noStrike" kern="1200" cap="none" spc="0" normalizeH="0" baseline="0" noProof="0">
                <a:ln>
                  <a:noFill/>
                </a:ln>
                <a:solidFill>
                  <a:prstClr val="black"/>
                </a:solidFill>
                <a:effectLst/>
                <a:uLnTx/>
                <a:uFillTx/>
                <a:latin typeface="Arial Narrow"/>
                <a:ea typeface="+mn-ea"/>
                <a:cs typeface="+mn-cs"/>
              </a:rPr>
              <a:t>As of </a:t>
            </a:r>
            <a:r>
              <a:rPr lang="en-US">
                <a:solidFill>
                  <a:prstClr val="black"/>
                </a:solidFill>
                <a:latin typeface="Arial Narrow"/>
              </a:rPr>
              <a:t>February 21</a:t>
            </a:r>
            <a:r>
              <a:rPr kumimoji="0" lang="en-US" sz="2400" b="0" i="0" u="none" strike="noStrike" kern="1200" cap="none" spc="0" normalizeH="0" baseline="0" noProof="0">
                <a:ln>
                  <a:noFill/>
                </a:ln>
                <a:solidFill>
                  <a:prstClr val="black"/>
                </a:solidFill>
                <a:effectLst/>
                <a:uLnTx/>
                <a:uFillTx/>
                <a:latin typeface="Arial Narrow"/>
                <a:ea typeface="+mn-ea"/>
                <a:cs typeface="+mn-cs"/>
              </a:rPr>
              <a:t>,</a:t>
            </a:r>
            <a:r>
              <a:rPr lang="en-US">
                <a:solidFill>
                  <a:prstClr val="black"/>
                </a:solidFill>
                <a:latin typeface="Arial Narrow"/>
              </a:rPr>
              <a:t> 2024, </a:t>
            </a:r>
            <a:r>
              <a:rPr kumimoji="0" lang="en-US" sz="2400" b="0" i="0" u="none" strike="noStrike" kern="1200" cap="none" spc="0" normalizeH="0" baseline="0" noProof="0">
                <a:ln>
                  <a:noFill/>
                </a:ln>
                <a:solidFill>
                  <a:prstClr val="black"/>
                </a:solidFill>
                <a:effectLst/>
                <a:uLnTx/>
                <a:uFillTx/>
                <a:latin typeface="Arial Narrow"/>
                <a:ea typeface="+mn-ea"/>
                <a:cs typeface="+mn-cs"/>
              </a:rPr>
              <a:t> Office DLA Slide</a:t>
            </a:r>
          </a:p>
        </p:txBody>
      </p:sp>
    </p:spTree>
    <p:extLst>
      <p:ext uri="{BB962C8B-B14F-4D97-AF65-F5344CB8AC3E}">
        <p14:creationId xmlns:p14="http://schemas.microsoft.com/office/powerpoint/2010/main" val="29500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16" y="1645603"/>
            <a:ext cx="4179387" cy="2031325"/>
          </a:xfrm>
          <a:prstGeom prst="rect">
            <a:avLst/>
          </a:prstGeom>
          <a:noFill/>
        </p:spPr>
        <p:txBody>
          <a:bodyPr wrap="square" rtlCol="0">
            <a:spAutoFit/>
          </a:bodyPr>
          <a:lstStyle/>
          <a:p>
            <a:pPr marL="214313" indent="-214313">
              <a:buFont typeface="Arial" panose="020B0604020202020204" pitchFamily="34" charset="0"/>
              <a:buChar char="•"/>
            </a:pPr>
            <a:r>
              <a:rPr lang="en-US" sz="1050"/>
              <a:t>GCSS-MC SMEs working on compliancy with ADC 1244B</a:t>
            </a:r>
          </a:p>
          <a:p>
            <a:pPr marL="557213" lvl="1" indent="-214313">
              <a:buFont typeface="Arial" panose="020B0604020202020204" pitchFamily="34" charset="0"/>
              <a:buChar char="•"/>
            </a:pPr>
            <a:r>
              <a:rPr lang="en-US" sz="1050"/>
              <a:t>Question: all supporting ADCs or just 856S &amp; 527R transactions?</a:t>
            </a:r>
          </a:p>
          <a:p>
            <a:pPr marL="557213" lvl="1" indent="-214313">
              <a:buFont typeface="Arial" panose="020B0604020202020204" pitchFamily="34" charset="0"/>
              <a:buChar char="•"/>
            </a:pPr>
            <a:r>
              <a:rPr lang="en-US" sz="1050"/>
              <a:t>Estimated Ready for Testing = NLT Dec 2024</a:t>
            </a:r>
          </a:p>
          <a:p>
            <a:pPr marL="557213" lvl="1" indent="-214313">
              <a:buFont typeface="Arial" panose="020B0604020202020204" pitchFamily="34" charset="0"/>
              <a:buChar char="•"/>
            </a:pPr>
            <a:r>
              <a:rPr lang="en-US" sz="1050"/>
              <a:t>Estimated Ready for Go-Live = TBD 2025</a:t>
            </a:r>
          </a:p>
          <a:p>
            <a:pPr marL="557213" lvl="1" indent="-214313">
              <a:buFont typeface="Arial" panose="020B0604020202020204" pitchFamily="34" charset="0"/>
              <a:buChar char="•"/>
            </a:pPr>
            <a:r>
              <a:rPr lang="en-US" sz="1050"/>
              <a:t>If not compliant, can utilize MSADA as a work-around</a:t>
            </a:r>
          </a:p>
          <a:p>
            <a:pPr marL="214313" indent="-214313">
              <a:buFont typeface="Arial" panose="020B0604020202020204" pitchFamily="34" charset="0"/>
              <a:buChar char="•"/>
            </a:pPr>
            <a:r>
              <a:rPr lang="en-US" sz="1050"/>
              <a:t>After ADC 1244B goes live, USMC will still utilize the Crane MC Component Registry </a:t>
            </a:r>
          </a:p>
          <a:p>
            <a:pPr marL="557213" lvl="1" indent="-214313">
              <a:buFont typeface="Arial" panose="020B0604020202020204" pitchFamily="34" charset="0"/>
              <a:buChar char="•"/>
            </a:pPr>
            <a:r>
              <a:rPr lang="en-US" sz="1050"/>
              <a:t>Crane MC Registry POCs have PDREP. Training to be provided by SAEA.</a:t>
            </a:r>
          </a:p>
          <a:p>
            <a:pPr marL="214313" indent="-214313">
              <a:buFont typeface="Arial" panose="020B0604020202020204" pitchFamily="34" charset="0"/>
              <a:buChar char="•"/>
            </a:pPr>
            <a:r>
              <a:rPr lang="en-US" sz="1050"/>
              <a:t>Out of 313 established RICs in </a:t>
            </a:r>
            <a:r>
              <a:rPr lang="en-US" sz="1050" err="1"/>
              <a:t>eDAASINQ</a:t>
            </a:r>
            <a:r>
              <a:rPr lang="en-US" sz="1050"/>
              <a:t>, only 37 are active Crane reportable AACs in MSADA (11.8% complete)</a:t>
            </a:r>
          </a:p>
        </p:txBody>
      </p:sp>
      <p:sp>
        <p:nvSpPr>
          <p:cNvPr id="3" name="TextBox 2"/>
          <p:cNvSpPr txBox="1"/>
          <p:nvPr/>
        </p:nvSpPr>
        <p:spPr>
          <a:xfrm>
            <a:off x="1046737" y="859050"/>
            <a:ext cx="2263747" cy="300082"/>
          </a:xfrm>
          <a:prstGeom prst="rect">
            <a:avLst/>
          </a:prstGeom>
          <a:noFill/>
        </p:spPr>
        <p:txBody>
          <a:bodyPr wrap="square" rtlCol="0">
            <a:spAutoFit/>
          </a:bodyPr>
          <a:lstStyle/>
          <a:p>
            <a:r>
              <a:rPr lang="en-US" sz="1350"/>
              <a:t>Marine Corps</a:t>
            </a:r>
          </a:p>
        </p:txBody>
      </p:sp>
      <p:sp>
        <p:nvSpPr>
          <p:cNvPr id="4" name="TextBox 3"/>
          <p:cNvSpPr txBox="1"/>
          <p:nvPr/>
        </p:nvSpPr>
        <p:spPr>
          <a:xfrm>
            <a:off x="5841228" y="777341"/>
            <a:ext cx="1820708" cy="300082"/>
          </a:xfrm>
          <a:prstGeom prst="rect">
            <a:avLst/>
          </a:prstGeom>
          <a:noFill/>
        </p:spPr>
        <p:txBody>
          <a:bodyPr wrap="square" rtlCol="0">
            <a:spAutoFit/>
          </a:bodyPr>
          <a:lstStyle/>
          <a:p>
            <a:r>
              <a:rPr lang="en-US" sz="1350"/>
              <a:t>21 Feb 2024</a:t>
            </a:r>
          </a:p>
        </p:txBody>
      </p:sp>
      <p:sp>
        <p:nvSpPr>
          <p:cNvPr id="5" name="TextBox 4"/>
          <p:cNvSpPr txBox="1"/>
          <p:nvPr/>
        </p:nvSpPr>
        <p:spPr>
          <a:xfrm>
            <a:off x="75111" y="4277827"/>
            <a:ext cx="4440723" cy="2192908"/>
          </a:xfrm>
          <a:prstGeom prst="rect">
            <a:avLst/>
          </a:prstGeom>
          <a:noFill/>
        </p:spPr>
        <p:txBody>
          <a:bodyPr wrap="square" rtlCol="0">
            <a:spAutoFit/>
          </a:bodyPr>
          <a:lstStyle/>
          <a:p>
            <a:pPr marL="214313" indent="-214313">
              <a:buFont typeface="Arial" panose="020B0604020202020204" pitchFamily="34" charset="0"/>
              <a:buChar char="•"/>
            </a:pPr>
            <a:r>
              <a:rPr lang="en-US" sz="1050" b="1" u="sng"/>
              <a:t>API</a:t>
            </a:r>
            <a:r>
              <a:rPr lang="en-US" sz="1050"/>
              <a:t> – Requirements originally planned to be revealed to the services March 2023, but delayed. Meeting still pending. </a:t>
            </a:r>
          </a:p>
          <a:p>
            <a:pPr marL="557213" lvl="1" indent="-214313">
              <a:buFont typeface="Arial" panose="020B0604020202020204" pitchFamily="34" charset="0"/>
              <a:buChar char="•"/>
            </a:pPr>
            <a:r>
              <a:rPr lang="en-US" sz="1050"/>
              <a:t>Need requirements stated within an ADC before API funding can be requested to begin working on building USMC APSRs’ APIs</a:t>
            </a:r>
          </a:p>
          <a:p>
            <a:pPr marL="214313" indent="-214313">
              <a:buFont typeface="Arial" panose="020B0604020202020204" pitchFamily="34" charset="0"/>
              <a:buChar char="•"/>
            </a:pPr>
            <a:r>
              <a:rPr lang="en-US" sz="1050" b="1" u="sng"/>
              <a:t>ATO</a:t>
            </a:r>
            <a:r>
              <a:rPr lang="en-US" sz="1050"/>
              <a:t> - is required for API (additional time &amp; money needed) </a:t>
            </a:r>
            <a:endParaRPr lang="en-US" sz="1200"/>
          </a:p>
          <a:p>
            <a:pPr marL="214313" indent="-214313">
              <a:buFont typeface="Arial" panose="020B0604020202020204" pitchFamily="34" charset="0"/>
              <a:buChar char="•"/>
            </a:pPr>
            <a:r>
              <a:rPr lang="en-US" sz="1050" b="1" u="sng"/>
              <a:t>RICs</a:t>
            </a:r>
            <a:r>
              <a:rPr lang="en-US" sz="1050"/>
              <a:t> – If RICs cannot be established, DLMS transactions will not work. </a:t>
            </a:r>
          </a:p>
          <a:p>
            <a:pPr marL="214313" indent="-214313">
              <a:buFont typeface="Arial" panose="020B0604020202020204" pitchFamily="34" charset="0"/>
              <a:buChar char="•"/>
            </a:pPr>
            <a:r>
              <a:rPr lang="en-US" sz="1050" b="1" u="sng"/>
              <a:t>Programming</a:t>
            </a:r>
            <a:r>
              <a:rPr lang="en-US" sz="1050"/>
              <a:t> - GCSS-MC Resource Sponsor to ensure programming compliant with ADC 1244B and all SA/LW policy, including implementation of all other ADCs (GCSS-MC &amp; MSADA)</a:t>
            </a:r>
          </a:p>
          <a:p>
            <a:pPr marL="214313" indent="-214313">
              <a:buFont typeface="Arial" panose="020B0604020202020204" pitchFamily="34" charset="0"/>
              <a:buChar char="•"/>
            </a:pPr>
            <a:r>
              <a:rPr lang="en-US" sz="1050" b="1" u="sng"/>
              <a:t>Serial Numbers </a:t>
            </a:r>
            <a:r>
              <a:rPr lang="en-US" sz="1050"/>
              <a:t>– Fixing GCSS-MC serial numbers which do not reflect the human readable serial that is on the SA/LW*</a:t>
            </a:r>
          </a:p>
        </p:txBody>
      </p:sp>
      <p:sp>
        <p:nvSpPr>
          <p:cNvPr id="7" name="Rectangle 6"/>
          <p:cNvSpPr/>
          <p:nvPr/>
        </p:nvSpPr>
        <p:spPr>
          <a:xfrm>
            <a:off x="4692832" y="4176291"/>
            <a:ext cx="4376057" cy="3808735"/>
          </a:xfrm>
          <a:prstGeom prst="rect">
            <a:avLst/>
          </a:prstGeom>
        </p:spPr>
        <p:txBody>
          <a:bodyPr wrap="square">
            <a:spAutoFit/>
          </a:bodyPr>
          <a:lstStyle/>
          <a:p>
            <a:pPr marL="214313" indent="-214313">
              <a:buFont typeface="Arial" panose="020B0604020202020204" pitchFamily="34" charset="0"/>
              <a:buChar char="•"/>
            </a:pPr>
            <a:r>
              <a:rPr lang="en-US" sz="1050"/>
              <a:t>Any request to not comply with the physical re-marking requirements within ADC 1244B must be obtained via waiver from OSD, not JSALWCG Chair. This includes any serial numbers with markings other than the accepted A-Z, 0-9, dash (-), and forward slash (/) when the item is being transferred from one service to another, unless it is going to DRMO in which case it does not need re-marked.</a:t>
            </a:r>
          </a:p>
          <a:p>
            <a:pPr marL="214313" indent="-214313">
              <a:buFont typeface="Arial" panose="020B0604020202020204" pitchFamily="34" charset="0"/>
              <a:buChar char="•"/>
            </a:pPr>
            <a:r>
              <a:rPr lang="en-US" sz="1050"/>
              <a:t>*GCSS-MC programming has removed non-compliant characters from </a:t>
            </a:r>
            <a:r>
              <a:rPr lang="en-US" sz="1050" b="1" u="sng"/>
              <a:t>ALL</a:t>
            </a:r>
            <a:r>
              <a:rPr lang="en-US" sz="1050"/>
              <a:t> serial numbers, including weapons not requiring a change by ADC 1244B (not leaving the service). However, the weapons have not been physically re-marked. Crane still reflects correct serial number. USMC has implemented a working group to find viable options to bring APSR, Registry and physical markings into compliance with ADC 1244B.</a:t>
            </a:r>
          </a:p>
          <a:p>
            <a:pPr marL="214313" indent="-214313">
              <a:buFont typeface="Arial" panose="020B0604020202020204" pitchFamily="34" charset="0"/>
              <a:buChar char="•"/>
            </a:pPr>
            <a:endParaRPr lang="en-US" sz="1350"/>
          </a:p>
          <a:p>
            <a:pPr marL="214313" indent="-214313">
              <a:buFont typeface="Arial" panose="020B0604020202020204" pitchFamily="34" charset="0"/>
              <a:buChar char="•"/>
            </a:pPr>
            <a:endParaRPr lang="en-US" sz="1350"/>
          </a:p>
          <a:p>
            <a:endParaRPr lang="en-US" sz="1350"/>
          </a:p>
          <a:p>
            <a:pPr marL="214313" indent="-214313">
              <a:buFont typeface="Arial" panose="020B0604020202020204" pitchFamily="34" charset="0"/>
              <a:buChar char="•"/>
            </a:pPr>
            <a:endParaRPr lang="en-US" sz="1350"/>
          </a:p>
          <a:p>
            <a:pPr marL="214313" indent="-214313">
              <a:buFont typeface="Arial" panose="020B0604020202020204" pitchFamily="34" charset="0"/>
              <a:buChar char="•"/>
            </a:pPr>
            <a:endParaRPr lang="en-US" sz="1350"/>
          </a:p>
          <a:p>
            <a:endParaRPr lang="en-US" sz="1350"/>
          </a:p>
          <a:p>
            <a:endParaRPr lang="en-US" sz="1350">
              <a:solidFill>
                <a:srgbClr val="FF0000"/>
              </a:solidFill>
            </a:endParaRPr>
          </a:p>
        </p:txBody>
      </p:sp>
      <p:sp>
        <p:nvSpPr>
          <p:cNvPr id="8" name="TextBox 7"/>
          <p:cNvSpPr txBox="1"/>
          <p:nvPr/>
        </p:nvSpPr>
        <p:spPr>
          <a:xfrm>
            <a:off x="4650378" y="1500497"/>
            <a:ext cx="4460966" cy="2446824"/>
          </a:xfrm>
          <a:prstGeom prst="rect">
            <a:avLst/>
          </a:prstGeom>
          <a:noFill/>
        </p:spPr>
        <p:txBody>
          <a:bodyPr wrap="square" rtlCol="0">
            <a:spAutoFit/>
          </a:bodyPr>
          <a:lstStyle/>
          <a:p>
            <a:pPr marL="254794" lvl="1" indent="-254794">
              <a:buFont typeface="+mj-lt"/>
              <a:buAutoNum type="arabicPeriod"/>
            </a:pPr>
            <a:r>
              <a:rPr lang="en-US" sz="900"/>
              <a:t>Obtain API requirements from the Army</a:t>
            </a:r>
          </a:p>
          <a:p>
            <a:pPr marL="254794" lvl="1" indent="-254794">
              <a:buFont typeface="+mj-lt"/>
              <a:buAutoNum type="arabicPeriod"/>
            </a:pPr>
            <a:r>
              <a:rPr lang="en-US" sz="900"/>
              <a:t>After API requirements are defined and in policy, find funding</a:t>
            </a:r>
          </a:p>
          <a:p>
            <a:pPr marL="254794" lvl="1" indent="-254794">
              <a:buFont typeface="+mj-lt"/>
              <a:buAutoNum type="arabicPeriod"/>
            </a:pPr>
            <a:r>
              <a:rPr lang="en-US" sz="900"/>
              <a:t>HQMC I&amp;L establish 275+ RICs for MC </a:t>
            </a:r>
            <a:r>
              <a:rPr lang="en-US" sz="900" err="1"/>
              <a:t>DoDAACs</a:t>
            </a:r>
            <a:r>
              <a:rPr lang="en-US" sz="900"/>
              <a:t> in MSADA without DLA approved RIC </a:t>
            </a:r>
          </a:p>
          <a:p>
            <a:pPr marL="254794" lvl="1" indent="-254794">
              <a:buFont typeface="+mj-lt"/>
              <a:buAutoNum type="arabicPeriod"/>
            </a:pPr>
            <a:r>
              <a:rPr lang="en-US" sz="900" b="1" i="1"/>
              <a:t>By Q2 FY24</a:t>
            </a:r>
            <a:r>
              <a:rPr lang="en-US" sz="900"/>
              <a:t>, HQMC facilitate meeting between Crane MC Registry, SAEA, and GCSS-MC Resource Sponsor to ensure compliance with ADC 1244B and all SA/LW policy </a:t>
            </a:r>
          </a:p>
          <a:p>
            <a:pPr marL="254794" lvl="1" indent="-254794">
              <a:buFont typeface="+mj-lt"/>
              <a:buAutoNum type="arabicPeriod"/>
            </a:pPr>
            <a:r>
              <a:rPr lang="en-US" sz="900" b="1" i="1"/>
              <a:t>By Q2 FY24</a:t>
            </a:r>
            <a:r>
              <a:rPr lang="en-US" sz="900"/>
              <a:t>, Crane MC Registry formulate processes with HQMC/SAEA guidance for GCSS-MC/MSADA interface. Inter-Service only or both inter &amp; intra? Discuss how affects memory/cost, registry workflow, SOPs, and re-training of all MC Registry POCs.</a:t>
            </a:r>
          </a:p>
          <a:p>
            <a:pPr marL="597694" lvl="2" indent="-254794">
              <a:buFont typeface="+mj-lt"/>
              <a:buAutoNum type="arabicPeriod"/>
            </a:pPr>
            <a:r>
              <a:rPr lang="en-US" sz="900" b="1" i="1"/>
              <a:t>Dependent upon 1 &amp; #2 above being accomplished?</a:t>
            </a:r>
          </a:p>
          <a:p>
            <a:pPr marL="254794" lvl="1" indent="-254794">
              <a:buFont typeface="+mj-lt"/>
              <a:buAutoNum type="arabicPeriod"/>
            </a:pPr>
            <a:r>
              <a:rPr lang="en-US" sz="900"/>
              <a:t>Deploy Crane’s expansion of s/n field from 11 to 30 </a:t>
            </a:r>
            <a:r>
              <a:rPr lang="en-US" sz="900" u="sng"/>
              <a:t>once other services ready</a:t>
            </a:r>
            <a:r>
              <a:rPr lang="en-US" sz="900"/>
              <a:t>. </a:t>
            </a:r>
          </a:p>
          <a:p>
            <a:pPr marL="597694" lvl="2" indent="-254794">
              <a:buFont typeface="+mj-lt"/>
              <a:buAutoNum type="arabicPeriod"/>
            </a:pPr>
            <a:r>
              <a:rPr lang="en-US" sz="900"/>
              <a:t>Air Force and SOCOM are ready. Army? Ticket pending for DOD overlay file to be received; however, overlay not needed once 1244B goes live (or continue for 6 months?) </a:t>
            </a:r>
            <a:endParaRPr lang="en-US" sz="900">
              <a:solidFill>
                <a:srgbClr val="FF0000"/>
              </a:solidFill>
            </a:endParaRPr>
          </a:p>
          <a:p>
            <a:pPr marL="254794" lvl="1" indent="-254794">
              <a:buFont typeface="Arial" panose="020B0604020202020204" pitchFamily="34" charset="0"/>
              <a:buChar char="•"/>
            </a:pPr>
            <a:endParaRPr lang="en-US" sz="900">
              <a:solidFill>
                <a:srgbClr val="00B050"/>
              </a:solidFill>
            </a:endParaRPr>
          </a:p>
        </p:txBody>
      </p:sp>
    </p:spTree>
    <p:extLst>
      <p:ext uri="{BB962C8B-B14F-4D97-AF65-F5344CB8AC3E}">
        <p14:creationId xmlns:p14="http://schemas.microsoft.com/office/powerpoint/2010/main" val="57218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a:bodyPr>
          <a:lstStyle/>
          <a:p>
            <a:r>
              <a:rPr lang="en-US">
                <a:solidFill>
                  <a:srgbClr val="002060"/>
                </a:solidFill>
              </a:rPr>
              <a:t>ADC 1244B Strategy Updates- Navy</a:t>
            </a: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82880" y="4956894"/>
            <a:ext cx="4114800" cy="1334177"/>
          </a:xfrm>
        </p:spPr>
        <p:txBody>
          <a:bodyPr>
            <a:normAutofit/>
          </a:bodyPr>
          <a:lstStyle/>
          <a:p>
            <a:r>
              <a:rPr lang="en-US" sz="1400">
                <a:solidFill>
                  <a:srgbClr val="002060"/>
                </a:solidFill>
              </a:rPr>
              <a:t>Ms. Angie Hagemeier</a:t>
            </a:r>
          </a:p>
          <a:p>
            <a:r>
              <a:rPr lang="en-US" sz="1400">
                <a:solidFill>
                  <a:srgbClr val="002060"/>
                </a:solidFill>
              </a:rPr>
              <a:t>NSWC Crane Technical Specialist</a:t>
            </a:r>
            <a:r>
              <a:rPr lang="en-US" sz="1400"/>
              <a:t>, </a:t>
            </a:r>
          </a:p>
          <a:p>
            <a:r>
              <a:rPr lang="en-US" sz="1400">
                <a:solidFill>
                  <a:srgbClr val="002060"/>
                </a:solidFill>
              </a:rPr>
              <a:t>Navy</a:t>
            </a:r>
            <a:endParaRPr lang="en-US" sz="1400"/>
          </a:p>
          <a:p>
            <a:endParaRPr lang="en-US" sz="1400">
              <a:solidFill>
                <a:srgbClr val="002060"/>
              </a:solidFill>
            </a:endParaRPr>
          </a:p>
          <a:p>
            <a:r>
              <a:rPr lang="en-US" sz="1400">
                <a:solidFill>
                  <a:srgbClr val="002060"/>
                </a:solidFill>
              </a:rPr>
              <a:t>February 21, 2024</a:t>
            </a:r>
          </a:p>
        </p:txBody>
      </p:sp>
    </p:spTree>
    <p:extLst>
      <p:ext uri="{BB962C8B-B14F-4D97-AF65-F5344CB8AC3E}">
        <p14:creationId xmlns:p14="http://schemas.microsoft.com/office/powerpoint/2010/main" val="13570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17" y="1584241"/>
            <a:ext cx="4179387" cy="1754326"/>
          </a:xfrm>
          <a:prstGeom prst="rect">
            <a:avLst/>
          </a:prstGeom>
          <a:noFill/>
        </p:spPr>
        <p:txBody>
          <a:bodyPr wrap="square" rtlCol="0">
            <a:spAutoFit/>
          </a:bodyPr>
          <a:lstStyle/>
          <a:p>
            <a:pPr marL="215504" lvl="1" indent="-215504">
              <a:buFont typeface="Arial" panose="020B0604020202020204" pitchFamily="34" charset="0"/>
              <a:buChar char="•"/>
            </a:pPr>
            <a:r>
              <a:rPr lang="en-US" sz="1200"/>
              <a:t>MSADA deemed Navy program of record and is stated work-around within ADC 1244B until ERP is compliant</a:t>
            </a:r>
          </a:p>
          <a:p>
            <a:pPr marL="554831" lvl="2" indent="-208360">
              <a:buFont typeface="Arial" panose="020B0604020202020204" pitchFamily="34" charset="0"/>
              <a:buChar char="•"/>
            </a:pPr>
            <a:r>
              <a:rPr lang="en-US" sz="1200"/>
              <a:t>MSADA testing in progress for sending and receiving 856S &amp; 527R transactions externally with trading partner (WMS/SW3120)</a:t>
            </a:r>
          </a:p>
          <a:p>
            <a:pPr marL="214313" indent="-214313">
              <a:buFont typeface="Arial" panose="020B0604020202020204" pitchFamily="34" charset="0"/>
              <a:buChar char="•"/>
            </a:pPr>
            <a:r>
              <a:rPr lang="en-US" sz="1200"/>
              <a:t>FMS prioritizing ADCs for Navy ERP Compliance </a:t>
            </a:r>
          </a:p>
          <a:p>
            <a:pPr marL="214313" indent="-214313">
              <a:buFont typeface="Arial" panose="020B0604020202020204" pitchFamily="34" charset="0"/>
              <a:buChar char="•"/>
            </a:pPr>
            <a:r>
              <a:rPr lang="en-US" sz="1200"/>
              <a:t>Out of 935 established RICs in </a:t>
            </a:r>
            <a:r>
              <a:rPr lang="en-US" sz="1200" err="1"/>
              <a:t>eDAASINQ</a:t>
            </a:r>
            <a:r>
              <a:rPr lang="en-US" sz="1200"/>
              <a:t>, 585 are active Crane reportable UICs in MSADA (62.6% complete)</a:t>
            </a:r>
          </a:p>
        </p:txBody>
      </p:sp>
      <p:sp>
        <p:nvSpPr>
          <p:cNvPr id="3" name="TextBox 2"/>
          <p:cNvSpPr txBox="1"/>
          <p:nvPr/>
        </p:nvSpPr>
        <p:spPr>
          <a:xfrm>
            <a:off x="925083" y="843799"/>
            <a:ext cx="2263747" cy="300082"/>
          </a:xfrm>
          <a:prstGeom prst="rect">
            <a:avLst/>
          </a:prstGeom>
          <a:noFill/>
        </p:spPr>
        <p:txBody>
          <a:bodyPr wrap="square" rtlCol="0">
            <a:spAutoFit/>
          </a:bodyPr>
          <a:lstStyle/>
          <a:p>
            <a:r>
              <a:rPr lang="en-US" sz="1350"/>
              <a:t>Navy</a:t>
            </a:r>
          </a:p>
        </p:txBody>
      </p:sp>
      <p:sp>
        <p:nvSpPr>
          <p:cNvPr id="4" name="TextBox 3"/>
          <p:cNvSpPr txBox="1"/>
          <p:nvPr/>
        </p:nvSpPr>
        <p:spPr>
          <a:xfrm>
            <a:off x="5751339" y="808655"/>
            <a:ext cx="1820708" cy="300082"/>
          </a:xfrm>
          <a:prstGeom prst="rect">
            <a:avLst/>
          </a:prstGeom>
          <a:noFill/>
        </p:spPr>
        <p:txBody>
          <a:bodyPr wrap="square" rtlCol="0">
            <a:spAutoFit/>
          </a:bodyPr>
          <a:lstStyle/>
          <a:p>
            <a:r>
              <a:rPr lang="en-US" sz="1350"/>
              <a:t>21 FEB 2024</a:t>
            </a:r>
          </a:p>
        </p:txBody>
      </p:sp>
      <p:sp>
        <p:nvSpPr>
          <p:cNvPr id="5" name="TextBox 4"/>
          <p:cNvSpPr txBox="1"/>
          <p:nvPr/>
        </p:nvSpPr>
        <p:spPr>
          <a:xfrm>
            <a:off x="122531" y="4200348"/>
            <a:ext cx="4179387" cy="2123658"/>
          </a:xfrm>
          <a:prstGeom prst="rect">
            <a:avLst/>
          </a:prstGeom>
          <a:noFill/>
        </p:spPr>
        <p:txBody>
          <a:bodyPr wrap="square" rtlCol="0">
            <a:spAutoFit/>
          </a:bodyPr>
          <a:lstStyle/>
          <a:p>
            <a:pPr marL="214313" indent="-214313">
              <a:buFont typeface="Arial" panose="020B0604020202020204" pitchFamily="34" charset="0"/>
              <a:buChar char="•"/>
            </a:pPr>
            <a:r>
              <a:rPr lang="en-US" sz="1100" b="1" u="sng"/>
              <a:t>API</a:t>
            </a:r>
            <a:r>
              <a:rPr lang="en-US" sz="1100"/>
              <a:t> – Requirements originally planned to be revealed to the services March 2023, but delayed until 30 JAN 2024 </a:t>
            </a:r>
          </a:p>
          <a:p>
            <a:pPr marL="557213" lvl="1" indent="-214313">
              <a:buFont typeface="Arial" panose="020B0604020202020204" pitchFamily="34" charset="0"/>
              <a:buChar char="•"/>
            </a:pPr>
            <a:r>
              <a:rPr lang="en-US" sz="1100"/>
              <a:t>Need requirements stated within an ADC before funding can be requested to begin working on building API</a:t>
            </a:r>
          </a:p>
          <a:p>
            <a:pPr marL="214313" indent="-214313">
              <a:buFont typeface="Arial" panose="020B0604020202020204" pitchFamily="34" charset="0"/>
              <a:buChar char="•"/>
            </a:pPr>
            <a:r>
              <a:rPr lang="en-US" sz="1100" b="1" u="sng"/>
              <a:t>ATO</a:t>
            </a:r>
            <a:r>
              <a:rPr lang="en-US" sz="1100"/>
              <a:t> - is required for API (additional time &amp; money needed) </a:t>
            </a:r>
            <a:endParaRPr lang="en-US" sz="1400"/>
          </a:p>
          <a:p>
            <a:pPr marL="214313" indent="-214313">
              <a:buFont typeface="Arial" panose="020B0604020202020204" pitchFamily="34" charset="0"/>
              <a:buChar char="•"/>
            </a:pPr>
            <a:r>
              <a:rPr lang="en-US" sz="1100" b="1" u="sng"/>
              <a:t>Funding</a:t>
            </a:r>
            <a:r>
              <a:rPr lang="en-US" sz="1100"/>
              <a:t> – Availability for ERP changes, API, and ATO?</a:t>
            </a:r>
          </a:p>
          <a:p>
            <a:pPr marL="214313" indent="-214313">
              <a:buFont typeface="Arial" panose="020B0604020202020204" pitchFamily="34" charset="0"/>
              <a:buChar char="•"/>
            </a:pPr>
            <a:r>
              <a:rPr lang="en-US" sz="1100" b="1" u="sng"/>
              <a:t>Programming</a:t>
            </a:r>
            <a:r>
              <a:rPr lang="en-US" sz="1100"/>
              <a:t> - Working with ERP Resource Sponsor to ensure programming compliant with ADC 1244B and all SA/LW policy, including implementation of all other ADCs (ERP &amp; MSADA)</a:t>
            </a:r>
          </a:p>
          <a:p>
            <a:pPr marL="214313" indent="-214313">
              <a:buFont typeface="Arial" panose="020B0604020202020204" pitchFamily="34" charset="0"/>
              <a:buChar char="•"/>
            </a:pPr>
            <a:r>
              <a:rPr lang="en-US" sz="1100" b="1" u="sng"/>
              <a:t>Timeline</a:t>
            </a:r>
            <a:r>
              <a:rPr lang="en-US" sz="1100"/>
              <a:t> - FMS prioritizing ADCs for Navy ERP Compliance</a:t>
            </a:r>
          </a:p>
        </p:txBody>
      </p:sp>
      <p:sp>
        <p:nvSpPr>
          <p:cNvPr id="7" name="Rectangle 6"/>
          <p:cNvSpPr/>
          <p:nvPr/>
        </p:nvSpPr>
        <p:spPr>
          <a:xfrm>
            <a:off x="4572000" y="4295019"/>
            <a:ext cx="4572000" cy="1384995"/>
          </a:xfrm>
          <a:prstGeom prst="rect">
            <a:avLst/>
          </a:prstGeom>
        </p:spPr>
        <p:txBody>
          <a:bodyPr>
            <a:spAutoFit/>
          </a:bodyPr>
          <a:lstStyle/>
          <a:p>
            <a:pPr marL="214313" indent="-214313">
              <a:buFont typeface="Arial" panose="020B0604020202020204" pitchFamily="34" charset="0"/>
              <a:buChar char="•"/>
            </a:pPr>
            <a:r>
              <a:rPr lang="en-US" sz="1200"/>
              <a:t>Physically re-marking weapons that contain non-compliant characters in their current serial number then updating the Navy Registry will not be a challenge as previously thought because most of these weapons are at museums and do </a:t>
            </a:r>
            <a:r>
              <a:rPr lang="en-US" sz="1200" b="1" u="sng"/>
              <a:t>not</a:t>
            </a:r>
            <a:r>
              <a:rPr lang="en-US" sz="1200"/>
              <a:t> fall under the ADC 1244B requirement to have non-compliant serial numbers removed because they are not moving to another service.</a:t>
            </a:r>
          </a:p>
        </p:txBody>
      </p:sp>
      <p:sp>
        <p:nvSpPr>
          <p:cNvPr id="8" name="TextBox 7"/>
          <p:cNvSpPr txBox="1"/>
          <p:nvPr/>
        </p:nvSpPr>
        <p:spPr>
          <a:xfrm>
            <a:off x="4572000" y="1584241"/>
            <a:ext cx="4179387" cy="2239074"/>
          </a:xfrm>
          <a:prstGeom prst="rect">
            <a:avLst/>
          </a:prstGeom>
          <a:noFill/>
        </p:spPr>
        <p:txBody>
          <a:bodyPr wrap="square" rtlCol="0">
            <a:spAutoFit/>
          </a:bodyPr>
          <a:lstStyle/>
          <a:p>
            <a:pPr marL="254794" lvl="1" indent="-254794">
              <a:buFont typeface="+mj-lt"/>
              <a:buAutoNum type="arabicPeriod"/>
            </a:pPr>
            <a:r>
              <a:rPr lang="en-US" sz="1050"/>
              <a:t>N-ERP/API SMEs review API requirements (provided 30 JAN 2024)</a:t>
            </a:r>
          </a:p>
          <a:p>
            <a:pPr marL="254794" lvl="1" indent="-254794">
              <a:buFont typeface="+mj-lt"/>
              <a:buAutoNum type="arabicPeriod"/>
            </a:pPr>
            <a:r>
              <a:rPr lang="en-US" sz="1050"/>
              <a:t>After API requirements are in policy, find funding</a:t>
            </a:r>
          </a:p>
          <a:p>
            <a:pPr marL="254794" lvl="1" indent="-254794">
              <a:buFont typeface="+mj-lt"/>
              <a:buAutoNum type="arabicPeriod"/>
            </a:pPr>
            <a:r>
              <a:rPr lang="en-US" sz="1050"/>
              <a:t>SUP0425 Team determine course of action IRT Navy </a:t>
            </a:r>
            <a:r>
              <a:rPr lang="en-US" sz="1050" err="1"/>
              <a:t>DoDAACs</a:t>
            </a:r>
            <a:r>
              <a:rPr lang="en-US" sz="1050"/>
              <a:t> in MSADA without DLA approved RIC (per </a:t>
            </a:r>
            <a:r>
              <a:rPr lang="en-US" sz="1050" err="1"/>
              <a:t>eDAASINQ</a:t>
            </a:r>
            <a:r>
              <a:rPr lang="en-US" sz="1050"/>
              <a:t>) and </a:t>
            </a:r>
            <a:r>
              <a:rPr lang="en-US" sz="1050" err="1"/>
              <a:t>DoDAACs</a:t>
            </a:r>
            <a:r>
              <a:rPr lang="en-US" sz="1050"/>
              <a:t> for ERP accounts</a:t>
            </a:r>
          </a:p>
          <a:p>
            <a:pPr marL="254794" lvl="1" indent="-254794">
              <a:buFont typeface="+mj-lt"/>
              <a:buAutoNum type="arabicPeriod"/>
            </a:pPr>
            <a:r>
              <a:rPr lang="en-US" sz="1050"/>
              <a:t>NAVSUP assist Crane with obtaining access to PDREP (Product Data Reporting and Evaluation Program) to learn how to find Navy SDRs </a:t>
            </a:r>
          </a:p>
          <a:p>
            <a:pPr marL="254794" lvl="1" indent="-254794">
              <a:buFont typeface="+mj-lt"/>
              <a:buAutoNum type="arabicPeriod"/>
            </a:pPr>
            <a:r>
              <a:rPr lang="en-US" sz="900"/>
              <a:t>Once </a:t>
            </a:r>
            <a:r>
              <a:rPr lang="en-US" sz="900" u="sng"/>
              <a:t>all services </a:t>
            </a:r>
            <a:r>
              <a:rPr lang="en-US" sz="900"/>
              <a:t>are ready, deploy Crane’s expansion of s/n field from 11 to 30 </a:t>
            </a:r>
          </a:p>
          <a:p>
            <a:pPr marL="597694" lvl="2" indent="-254794">
              <a:buFont typeface="+mj-lt"/>
              <a:buAutoNum type="arabicPeriod"/>
            </a:pPr>
            <a:r>
              <a:rPr lang="en-US" sz="900"/>
              <a:t>Air Force and SOCOM are ready. Army is not. </a:t>
            </a:r>
          </a:p>
          <a:p>
            <a:pPr marL="597694" lvl="2" indent="-254794">
              <a:buFont typeface="+mj-lt"/>
              <a:buAutoNum type="arabicPeriod"/>
            </a:pPr>
            <a:r>
              <a:rPr lang="en-US" sz="900"/>
              <a:t>Ticket pending for DOD overlay file to be received with 30 characters</a:t>
            </a:r>
            <a:endParaRPr lang="en-US" sz="900">
              <a:solidFill>
                <a:srgbClr val="FF0000"/>
              </a:solidFill>
            </a:endParaRPr>
          </a:p>
        </p:txBody>
      </p:sp>
    </p:spTree>
    <p:extLst>
      <p:ext uri="{BB962C8B-B14F-4D97-AF65-F5344CB8AC3E}">
        <p14:creationId xmlns:p14="http://schemas.microsoft.com/office/powerpoint/2010/main" val="8794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528153"/>
            <a:ext cx="4455042" cy="1226489"/>
          </a:xfrm>
        </p:spPr>
        <p:txBody>
          <a:bodyPr>
            <a:noAutofit/>
          </a:bodyPr>
          <a:lstStyle/>
          <a:p>
            <a:r>
              <a:rPr lang="en-US">
                <a:solidFill>
                  <a:srgbClr val="002060"/>
                </a:solidFill>
              </a:rPr>
              <a:t>ADC 1244B Strategy Updates- Air Force</a:t>
            </a:r>
          </a:p>
        </p:txBody>
      </p:sp>
      <p:sp>
        <p:nvSpPr>
          <p:cNvPr id="5" name="Subtitle 2">
            <a:extLst>
              <a:ext uri="{FF2B5EF4-FFF2-40B4-BE49-F238E27FC236}">
                <a16:creationId xmlns:a16="http://schemas.microsoft.com/office/drawing/2014/main" id="{D7BF173C-8F13-47C2-9F84-D7DB6987F226}"/>
              </a:ext>
            </a:extLst>
          </p:cNvPr>
          <p:cNvSpPr>
            <a:spLocks noGrp="1" noRot="1" noMove="1" noResize="1" noEditPoints="1" noAdjustHandles="1" noChangeArrowheads="1" noChangeShapeType="1"/>
          </p:cNvSpPr>
          <p:nvPr>
            <p:ph type="subTitle" idx="1"/>
          </p:nvPr>
        </p:nvSpPr>
        <p:spPr>
          <a:xfrm>
            <a:off x="182880" y="4956894"/>
            <a:ext cx="4114800" cy="1334177"/>
          </a:xfrm>
        </p:spPr>
        <p:txBody>
          <a:bodyPr>
            <a:normAutofit/>
          </a:bodyPr>
          <a:lstStyle/>
          <a:p>
            <a:r>
              <a:rPr lang="en-US" sz="1400">
                <a:solidFill>
                  <a:srgbClr val="002060"/>
                </a:solidFill>
              </a:rPr>
              <a:t>Ms. Felicia Payton</a:t>
            </a:r>
          </a:p>
          <a:p>
            <a:r>
              <a:rPr lang="en-US" sz="1400">
                <a:solidFill>
                  <a:srgbClr val="002060"/>
                </a:solidFill>
              </a:rPr>
              <a:t>Logistics Management Specialist</a:t>
            </a:r>
            <a:endParaRPr lang="en-US" sz="1400"/>
          </a:p>
          <a:p>
            <a:r>
              <a:rPr lang="en-US" sz="1400">
                <a:solidFill>
                  <a:srgbClr val="002060"/>
                </a:solidFill>
              </a:rPr>
              <a:t>Air Force</a:t>
            </a:r>
            <a:endParaRPr lang="en-US" sz="1400"/>
          </a:p>
          <a:p>
            <a:endParaRPr lang="en-US" sz="1400">
              <a:solidFill>
                <a:srgbClr val="002060"/>
              </a:solidFill>
            </a:endParaRPr>
          </a:p>
          <a:p>
            <a:r>
              <a:rPr lang="en-US" sz="1400">
                <a:solidFill>
                  <a:srgbClr val="002060"/>
                </a:solidFill>
              </a:rPr>
              <a:t>February 21, 2024</a:t>
            </a:r>
          </a:p>
        </p:txBody>
      </p:sp>
    </p:spTree>
    <p:extLst>
      <p:ext uri="{BB962C8B-B14F-4D97-AF65-F5344CB8AC3E}">
        <p14:creationId xmlns:p14="http://schemas.microsoft.com/office/powerpoint/2010/main" val="361917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525D1D-ED4D-37D9-0B85-845943CFEC97}"/>
              </a:ext>
            </a:extLst>
          </p:cNvPr>
          <p:cNvSpPr txBox="1"/>
          <p:nvPr/>
        </p:nvSpPr>
        <p:spPr>
          <a:xfrm>
            <a:off x="896631" y="861156"/>
            <a:ext cx="646331" cy="300082"/>
          </a:xfrm>
          <a:prstGeom prst="rect">
            <a:avLst/>
          </a:prstGeom>
          <a:noFill/>
        </p:spPr>
        <p:txBody>
          <a:bodyPr wrap="none" rtlCol="0">
            <a:spAutoFit/>
          </a:bodyPr>
          <a:lstStyle/>
          <a:p>
            <a:r>
              <a:rPr lang="en-US" sz="1350"/>
              <a:t>USAF</a:t>
            </a:r>
          </a:p>
        </p:txBody>
      </p:sp>
      <p:sp>
        <p:nvSpPr>
          <p:cNvPr id="3" name="TextBox 2">
            <a:extLst>
              <a:ext uri="{FF2B5EF4-FFF2-40B4-BE49-F238E27FC236}">
                <a16:creationId xmlns:a16="http://schemas.microsoft.com/office/drawing/2014/main" id="{95A4AA09-373B-4A72-3342-9755B1A84C49}"/>
              </a:ext>
            </a:extLst>
          </p:cNvPr>
          <p:cNvSpPr txBox="1"/>
          <p:nvPr/>
        </p:nvSpPr>
        <p:spPr>
          <a:xfrm>
            <a:off x="5737256" y="778394"/>
            <a:ext cx="848309" cy="300082"/>
          </a:xfrm>
          <a:prstGeom prst="rect">
            <a:avLst/>
          </a:prstGeom>
          <a:noFill/>
        </p:spPr>
        <p:txBody>
          <a:bodyPr wrap="none" rtlCol="0">
            <a:spAutoFit/>
          </a:bodyPr>
          <a:lstStyle/>
          <a:p>
            <a:r>
              <a:rPr lang="en-US" sz="1350"/>
              <a:t>4 Jan 24</a:t>
            </a:r>
          </a:p>
        </p:txBody>
      </p:sp>
      <p:sp>
        <p:nvSpPr>
          <p:cNvPr id="4" name="TextBox 3">
            <a:extLst>
              <a:ext uri="{FF2B5EF4-FFF2-40B4-BE49-F238E27FC236}">
                <a16:creationId xmlns:a16="http://schemas.microsoft.com/office/drawing/2014/main" id="{B55C29F3-A052-F81E-6A77-E599EA7E1A6E}"/>
              </a:ext>
            </a:extLst>
          </p:cNvPr>
          <p:cNvSpPr txBox="1"/>
          <p:nvPr/>
        </p:nvSpPr>
        <p:spPr>
          <a:xfrm>
            <a:off x="195461" y="1615050"/>
            <a:ext cx="4240161" cy="1962076"/>
          </a:xfrm>
          <a:prstGeom prst="rect">
            <a:avLst/>
          </a:prstGeom>
          <a:noFill/>
        </p:spPr>
        <p:txBody>
          <a:bodyPr wrap="square" rtlCol="0">
            <a:spAutoFit/>
          </a:bodyPr>
          <a:lstStyle/>
          <a:p>
            <a:r>
              <a:rPr lang="en-US" sz="1350"/>
              <a:t>AF Small Arms Accountability &amp; Visibility</a:t>
            </a:r>
          </a:p>
          <a:p>
            <a:pPr marL="214313" indent="-214313">
              <a:buFont typeface="Arial" panose="020B0604020202020204" pitchFamily="34" charset="0"/>
              <a:buChar char="•"/>
            </a:pPr>
            <a:r>
              <a:rPr lang="en-US" sz="1350"/>
              <a:t>DPAS being utilized as APSR and Serial # Registry</a:t>
            </a:r>
          </a:p>
          <a:p>
            <a:pPr marL="557213" lvl="1" indent="-214313">
              <a:buFont typeface="Arial" panose="020B0604020202020204" pitchFamily="34" charset="0"/>
              <a:buChar char="•"/>
            </a:pPr>
            <a:r>
              <a:rPr lang="en-US" sz="1350"/>
              <a:t>SA/LWs are accounted for by serial number</a:t>
            </a:r>
          </a:p>
          <a:p>
            <a:pPr marL="557213" lvl="1" indent="-214313">
              <a:buFont typeface="Arial" panose="020B0604020202020204" pitchFamily="34" charset="0"/>
              <a:buChar char="•"/>
            </a:pPr>
            <a:r>
              <a:rPr lang="en-US" sz="1350"/>
              <a:t>Full visibility/tracking of weapons by organization or AF member and movement of weapons including deployment</a:t>
            </a:r>
          </a:p>
          <a:p>
            <a:pPr marL="557213" lvl="1" indent="-214313">
              <a:buFont typeface="Arial" panose="020B0604020202020204" pitchFamily="34" charset="0"/>
              <a:buChar char="•"/>
            </a:pPr>
            <a:r>
              <a:rPr lang="en-US" sz="1350"/>
              <a:t>No visibility of weapons stored at Anniston ARMY Depot or</a:t>
            </a:r>
          </a:p>
        </p:txBody>
      </p:sp>
      <p:sp>
        <p:nvSpPr>
          <p:cNvPr id="5" name="TextBox 4">
            <a:extLst>
              <a:ext uri="{FF2B5EF4-FFF2-40B4-BE49-F238E27FC236}">
                <a16:creationId xmlns:a16="http://schemas.microsoft.com/office/drawing/2014/main" id="{AB42BCEF-D0F5-A55A-D6BF-D1F676439858}"/>
              </a:ext>
            </a:extLst>
          </p:cNvPr>
          <p:cNvSpPr txBox="1"/>
          <p:nvPr/>
        </p:nvSpPr>
        <p:spPr>
          <a:xfrm>
            <a:off x="80180" y="4391221"/>
            <a:ext cx="4240161" cy="923330"/>
          </a:xfrm>
          <a:prstGeom prst="rect">
            <a:avLst/>
          </a:prstGeom>
          <a:noFill/>
        </p:spPr>
        <p:txBody>
          <a:bodyPr wrap="square" rtlCol="0">
            <a:spAutoFit/>
          </a:bodyPr>
          <a:lstStyle/>
          <a:p>
            <a:pPr marL="214313" indent="-214313">
              <a:buFont typeface="Arial" panose="020B0604020202020204" pitchFamily="34" charset="0"/>
              <a:buChar char="•"/>
            </a:pPr>
            <a:r>
              <a:rPr lang="en-US" sz="1350"/>
              <a:t>Ensuring DSS/WMS generates appropriate DLMS transaction(s) to update DPAS for weapons stored at Anniston ARMY depot</a:t>
            </a:r>
          </a:p>
          <a:p>
            <a:pPr lvl="1"/>
            <a:endParaRPr lang="en-US" sz="1350"/>
          </a:p>
        </p:txBody>
      </p:sp>
      <p:sp>
        <p:nvSpPr>
          <p:cNvPr id="6" name="TextBox 5">
            <a:extLst>
              <a:ext uri="{FF2B5EF4-FFF2-40B4-BE49-F238E27FC236}">
                <a16:creationId xmlns:a16="http://schemas.microsoft.com/office/drawing/2014/main" id="{8DEF9D89-8AF6-8441-539D-4978706B6D1C}"/>
              </a:ext>
            </a:extLst>
          </p:cNvPr>
          <p:cNvSpPr txBox="1"/>
          <p:nvPr/>
        </p:nvSpPr>
        <p:spPr>
          <a:xfrm>
            <a:off x="4819034" y="1674674"/>
            <a:ext cx="4240161" cy="1754326"/>
          </a:xfrm>
          <a:prstGeom prst="rect">
            <a:avLst/>
          </a:prstGeom>
          <a:noFill/>
        </p:spPr>
        <p:txBody>
          <a:bodyPr wrap="square" rtlCol="0">
            <a:spAutoFit/>
          </a:bodyPr>
          <a:lstStyle/>
          <a:p>
            <a:pPr marL="214313" indent="-214313">
              <a:buFont typeface="Arial" panose="020B0604020202020204" pitchFamily="34" charset="0"/>
              <a:buChar char="•"/>
            </a:pPr>
            <a:r>
              <a:rPr lang="en-US" sz="1350"/>
              <a:t>AF Determine way forward to manage SA/LW stored at Anniston ARMY Depot</a:t>
            </a:r>
          </a:p>
          <a:p>
            <a:pPr marL="214313" indent="-214313">
              <a:buFont typeface="Arial" panose="020B0604020202020204" pitchFamily="34" charset="0"/>
              <a:buChar char="•"/>
            </a:pPr>
            <a:r>
              <a:rPr lang="en-US" sz="1350"/>
              <a:t>Develop logic to generate DPAS transactions based on DSS/WMS inputs</a:t>
            </a:r>
          </a:p>
          <a:p>
            <a:pPr marL="214313" indent="-214313">
              <a:buFont typeface="Arial" panose="020B0604020202020204" pitchFamily="34" charset="0"/>
              <a:buChar char="•"/>
            </a:pPr>
            <a:r>
              <a:rPr lang="en-US" sz="1350"/>
              <a:t>Create DPAS account for weapons stored at Anniston</a:t>
            </a:r>
          </a:p>
          <a:p>
            <a:pPr marL="557213" lvl="1" indent="-214313">
              <a:buFont typeface="Arial" panose="020B0604020202020204" pitchFamily="34" charset="0"/>
              <a:buChar char="•"/>
            </a:pPr>
            <a:endParaRPr lang="en-US" sz="1350"/>
          </a:p>
          <a:p>
            <a:pPr marL="214313" indent="-214313">
              <a:buFont typeface="Arial" panose="020B0604020202020204" pitchFamily="34" charset="0"/>
              <a:buChar char="•"/>
            </a:pPr>
            <a:endParaRPr lang="en-US" sz="1350"/>
          </a:p>
        </p:txBody>
      </p:sp>
      <p:sp>
        <p:nvSpPr>
          <p:cNvPr id="7" name="TextBox 6">
            <a:extLst>
              <a:ext uri="{FF2B5EF4-FFF2-40B4-BE49-F238E27FC236}">
                <a16:creationId xmlns:a16="http://schemas.microsoft.com/office/drawing/2014/main" id="{D6A85FBE-FBC5-CC47-F192-B42436945E51}"/>
              </a:ext>
            </a:extLst>
          </p:cNvPr>
          <p:cNvSpPr txBox="1"/>
          <p:nvPr/>
        </p:nvSpPr>
        <p:spPr>
          <a:xfrm>
            <a:off x="4819035" y="4287346"/>
            <a:ext cx="4240161" cy="1131079"/>
          </a:xfrm>
          <a:prstGeom prst="rect">
            <a:avLst/>
          </a:prstGeom>
          <a:noFill/>
        </p:spPr>
        <p:txBody>
          <a:bodyPr wrap="square" rtlCol="0">
            <a:spAutoFit/>
          </a:bodyPr>
          <a:lstStyle/>
          <a:p>
            <a:r>
              <a:rPr lang="en-US" sz="1350"/>
              <a:t>AF lacked proper accountability/visibility of Enterprise SA/LW and Anniston stored SA/LWs</a:t>
            </a:r>
          </a:p>
          <a:p>
            <a:pPr marL="214313" indent="-214313">
              <a:buFont typeface="Arial" panose="020B0604020202020204" pitchFamily="34" charset="0"/>
              <a:buChar char="•"/>
            </a:pPr>
            <a:r>
              <a:rPr lang="en-US" sz="1350"/>
              <a:t>Though DLA maintains accountability of AF stored SA/LWs, AF needs to also have full visibility to validate inventory and perform reconciliations</a:t>
            </a:r>
          </a:p>
        </p:txBody>
      </p:sp>
    </p:spTree>
    <p:extLst>
      <p:ext uri="{BB962C8B-B14F-4D97-AF65-F5344CB8AC3E}">
        <p14:creationId xmlns:p14="http://schemas.microsoft.com/office/powerpoint/2010/main" val="119512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fontScale="90000"/>
          </a:bodyPr>
          <a:lstStyle/>
          <a:p>
            <a:r>
              <a:rPr lang="en-US"/>
              <a:t>ADC 1244B Implementation Strategy Updates </a:t>
            </a:r>
            <a:br>
              <a:rPr lang="en-US"/>
            </a:br>
            <a:r>
              <a:rPr lang="en-US"/>
              <a:t>23-1 Meeting</a:t>
            </a:r>
            <a:endParaRPr lang="en-US">
              <a:solidFill>
                <a:srgbClr val="002060"/>
              </a:solidFill>
            </a:endParaRP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70121" y="4865455"/>
            <a:ext cx="4114800" cy="1097280"/>
          </a:xfrm>
        </p:spPr>
        <p:txBody>
          <a:bodyPr>
            <a:noAutofit/>
          </a:bodyPr>
          <a:lstStyle/>
          <a:p>
            <a:r>
              <a:rPr lang="en-US" sz="1600">
                <a:solidFill>
                  <a:srgbClr val="002060"/>
                </a:solidFill>
              </a:rPr>
              <a:t>Dr. Gail Fuller, </a:t>
            </a:r>
          </a:p>
          <a:p>
            <a:r>
              <a:rPr lang="en-US" sz="1600"/>
              <a:t>Supply Administrator, </a:t>
            </a:r>
            <a:endParaRPr lang="en-US" sz="1600">
              <a:cs typeface="Arial"/>
            </a:endParaRPr>
          </a:p>
          <a:p>
            <a:r>
              <a:rPr lang="en-US" sz="1600"/>
              <a:t>Defense Enterprise Data Standards Office (DEDSO)</a:t>
            </a:r>
            <a:endParaRPr lang="en-US" sz="1600">
              <a:cs typeface="Arial"/>
            </a:endParaRPr>
          </a:p>
          <a:p>
            <a:endParaRPr lang="en-US" sz="1600">
              <a:solidFill>
                <a:srgbClr val="002060"/>
              </a:solidFill>
            </a:endParaRPr>
          </a:p>
          <a:p>
            <a:r>
              <a:rPr lang="en-US" sz="1500">
                <a:solidFill>
                  <a:srgbClr val="002060"/>
                </a:solidFill>
              </a:rPr>
              <a:t>February 21, 2024</a:t>
            </a:r>
            <a:endParaRPr lang="en-US" sz="1500">
              <a:solidFill>
                <a:srgbClr val="002060"/>
              </a:solidFill>
              <a:cs typeface="Arial"/>
            </a:endParaRPr>
          </a:p>
        </p:txBody>
      </p:sp>
    </p:spTree>
    <p:extLst>
      <p:ext uri="{BB962C8B-B14F-4D97-AF65-F5344CB8AC3E}">
        <p14:creationId xmlns:p14="http://schemas.microsoft.com/office/powerpoint/2010/main" val="199772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B8F4-1732-E4B1-6358-4697116B14AB}"/>
              </a:ext>
            </a:extLst>
          </p:cNvPr>
          <p:cNvSpPr>
            <a:spLocks noGrp="1"/>
          </p:cNvSpPr>
          <p:nvPr>
            <p:ph type="title"/>
          </p:nvPr>
        </p:nvSpPr>
        <p:spPr>
          <a:xfrm>
            <a:off x="4029842" y="0"/>
            <a:ext cx="5029200" cy="822960"/>
          </a:xfrm>
        </p:spPr>
        <p:txBody>
          <a:bodyPr>
            <a:normAutofit fontScale="90000"/>
          </a:bodyPr>
          <a:lstStyle/>
          <a:p>
            <a:r>
              <a:rPr lang="en-US">
                <a:solidFill>
                  <a:srgbClr val="002060"/>
                </a:solidFill>
                <a:cs typeface="Arial"/>
              </a:rPr>
              <a:t>Preliminary Draft Snapshot of Component Implementation Milestone Timeline</a:t>
            </a:r>
            <a:endParaRPr lang="en-US">
              <a:solidFill>
                <a:srgbClr val="002060"/>
              </a:solidFill>
            </a:endParaRPr>
          </a:p>
        </p:txBody>
      </p:sp>
      <p:sp>
        <p:nvSpPr>
          <p:cNvPr id="3" name="Slide Number Placeholder 2">
            <a:extLst>
              <a:ext uri="{FF2B5EF4-FFF2-40B4-BE49-F238E27FC236}">
                <a16:creationId xmlns:a16="http://schemas.microsoft.com/office/drawing/2014/main" id="{5EA5737A-F61A-EC87-1A63-9A948FEFC6A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dirty="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 Placeholder 6">
            <a:extLst>
              <a:ext uri="{FF2B5EF4-FFF2-40B4-BE49-F238E27FC236}">
                <a16:creationId xmlns:a16="http://schemas.microsoft.com/office/drawing/2014/main" id="{8C614477-D3CF-CE97-9FFC-8D414A815D9B}"/>
              </a:ext>
            </a:extLst>
          </p:cNvPr>
          <p:cNvSpPr txBox="1">
            <a:spLocks/>
          </p:cNvSpPr>
          <p:nvPr/>
        </p:nvSpPr>
        <p:spPr>
          <a:xfrm>
            <a:off x="0" y="6492875"/>
            <a:ext cx="274320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Narrow"/>
              <a:ea typeface="+mn-ea"/>
              <a:cs typeface="+mn-cs"/>
            </a:endParaRPr>
          </a:p>
        </p:txBody>
      </p:sp>
      <p:pic>
        <p:nvPicPr>
          <p:cNvPr id="10" name="Content Placeholder 9">
            <a:extLst>
              <a:ext uri="{FF2B5EF4-FFF2-40B4-BE49-F238E27FC236}">
                <a16:creationId xmlns:a16="http://schemas.microsoft.com/office/drawing/2014/main" id="{26BB6063-2913-A24C-25F5-85B57E454830}"/>
              </a:ext>
            </a:extLst>
          </p:cNvPr>
          <p:cNvPicPr>
            <a:picLocks noGrp="1" noChangeAspect="1"/>
          </p:cNvPicPr>
          <p:nvPr>
            <p:ph idx="1"/>
          </p:nvPr>
        </p:nvPicPr>
        <p:blipFill rotWithShape="1">
          <a:blip r:embed="rId3"/>
          <a:srcRect t="5632"/>
          <a:stretch/>
        </p:blipFill>
        <p:spPr>
          <a:xfrm>
            <a:off x="248520" y="1892300"/>
            <a:ext cx="8646959" cy="4311650"/>
          </a:xfrm>
        </p:spPr>
      </p:pic>
      <p:cxnSp>
        <p:nvCxnSpPr>
          <p:cNvPr id="12" name="Straight Arrow Connector 11">
            <a:extLst>
              <a:ext uri="{FF2B5EF4-FFF2-40B4-BE49-F238E27FC236}">
                <a16:creationId xmlns:a16="http://schemas.microsoft.com/office/drawing/2014/main" id="{03FCD7DE-E310-89D8-8B75-C6624BC0ED2D}"/>
              </a:ext>
            </a:extLst>
          </p:cNvPr>
          <p:cNvCxnSpPr/>
          <p:nvPr/>
        </p:nvCxnSpPr>
        <p:spPr>
          <a:xfrm>
            <a:off x="5841234" y="1943100"/>
            <a:ext cx="0" cy="69368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5076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43FC-55E7-0FAD-EA4F-61DF2E480083}"/>
              </a:ext>
            </a:extLst>
          </p:cNvPr>
          <p:cNvSpPr>
            <a:spLocks noGrp="1"/>
          </p:cNvSpPr>
          <p:nvPr>
            <p:ph type="title"/>
          </p:nvPr>
        </p:nvSpPr>
        <p:spPr/>
        <p:txBody>
          <a:bodyPr/>
          <a:lstStyle/>
          <a:p>
            <a:r>
              <a:rPr lang="en-US">
                <a:solidFill>
                  <a:srgbClr val="002060"/>
                </a:solidFill>
                <a:cs typeface="Arial"/>
              </a:rPr>
              <a:t>ADC 1244B Component Systems List- Detail</a:t>
            </a:r>
          </a:p>
        </p:txBody>
      </p:sp>
      <p:sp>
        <p:nvSpPr>
          <p:cNvPr id="5" name="Content Placeholder 4">
            <a:extLst>
              <a:ext uri="{FF2B5EF4-FFF2-40B4-BE49-F238E27FC236}">
                <a16:creationId xmlns:a16="http://schemas.microsoft.com/office/drawing/2014/main" id="{3D8E12F3-A22E-2789-5DDA-DCA6314CEB10}"/>
              </a:ext>
            </a:extLst>
          </p:cNvPr>
          <p:cNvSpPr>
            <a:spLocks noGrp="1"/>
          </p:cNvSpPr>
          <p:nvPr>
            <p:ph idx="1"/>
          </p:nvPr>
        </p:nvSpPr>
        <p:spPr/>
        <p:txBody>
          <a:bodyPr vert="horz" lIns="91440" tIns="45720" rIns="91440" bIns="45720" rtlCol="0" anchor="t">
            <a:normAutofit/>
          </a:bodyPr>
          <a:lstStyle/>
          <a:p>
            <a:pPr marL="0" indent="0" algn="ctr">
              <a:buNone/>
            </a:pPr>
            <a:endParaRPr lang="en-US">
              <a:cs typeface="Arial"/>
            </a:endParaRPr>
          </a:p>
          <a:p>
            <a:pPr marL="0" indent="0" algn="ctr">
              <a:buNone/>
            </a:pPr>
            <a:endParaRPr lang="en-US">
              <a:cs typeface="Arial"/>
            </a:endParaRPr>
          </a:p>
          <a:p>
            <a:pPr marL="0" indent="0" algn="ctr">
              <a:buNone/>
            </a:pPr>
            <a:endParaRPr lang="en-US">
              <a:cs typeface="Arial"/>
            </a:endParaRPr>
          </a:p>
          <a:p>
            <a:pPr marL="0" indent="0" algn="ctr">
              <a:buNone/>
            </a:pPr>
            <a:endParaRPr lang="en-US">
              <a:cs typeface="Arial"/>
            </a:endParaRPr>
          </a:p>
          <a:p>
            <a:pPr marL="0" indent="0" algn="ctr">
              <a:buNone/>
            </a:pPr>
            <a:r>
              <a:rPr lang="en-US">
                <a:cs typeface="Arial"/>
                <a:hlinkClick r:id="rId3"/>
              </a:rPr>
              <a:t>ADC 1244B Component System List- Excel Chart</a:t>
            </a:r>
            <a:endParaRPr lang="en-US">
              <a:cs typeface="Arial"/>
            </a:endParaRPr>
          </a:p>
          <a:p>
            <a:endParaRPr lang="en-US">
              <a:cs typeface="Arial"/>
            </a:endParaRPr>
          </a:p>
          <a:p>
            <a:endParaRPr lang="en-US"/>
          </a:p>
        </p:txBody>
      </p:sp>
      <p:sp>
        <p:nvSpPr>
          <p:cNvPr id="3" name="Slide Number Placeholder 2">
            <a:extLst>
              <a:ext uri="{FF2B5EF4-FFF2-40B4-BE49-F238E27FC236}">
                <a16:creationId xmlns:a16="http://schemas.microsoft.com/office/drawing/2014/main" id="{386C15F8-BE59-ABED-42D6-4B95361E27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120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p:cNvSpPr>
            <a:spLocks noGrp="1"/>
          </p:cNvSpPr>
          <p:nvPr>
            <p:ph type="ctrTitle"/>
          </p:nvPr>
        </p:nvSpPr>
        <p:spPr>
          <a:xfrm>
            <a:off x="-113453" y="3276600"/>
            <a:ext cx="4833380" cy="1478280"/>
          </a:xfrm>
        </p:spPr>
        <p:txBody>
          <a:bodyPr>
            <a:noAutofit/>
          </a:bodyPr>
          <a:lstStyle/>
          <a:p>
            <a:r>
              <a:rPr lang="en-US" sz="2800" dirty="0">
                <a:solidFill>
                  <a:srgbClr val="203864"/>
                </a:solidFill>
                <a:cs typeface="Arial"/>
              </a:rPr>
              <a:t>DEDSO</a:t>
            </a:r>
            <a:br>
              <a:rPr lang="en-US" sz="2800" dirty="0">
                <a:solidFill>
                  <a:srgbClr val="203864"/>
                </a:solidFill>
                <a:cs typeface="Arial"/>
              </a:rPr>
            </a:br>
            <a:r>
              <a:rPr lang="en-US" sz="2800" dirty="0">
                <a:solidFill>
                  <a:srgbClr val="203864"/>
                </a:solidFill>
                <a:cs typeface="Arial"/>
              </a:rPr>
              <a:t> ADCs/PDCs in the Pipeline Updates</a:t>
            </a:r>
          </a:p>
        </p:txBody>
      </p:sp>
      <p:sp>
        <p:nvSpPr>
          <p:cNvPr id="6" name="Subtitle 2"/>
          <p:cNvSpPr>
            <a:spLocks noGrp="1"/>
          </p:cNvSpPr>
          <p:nvPr>
            <p:ph type="subTitle" idx="1"/>
          </p:nvPr>
        </p:nvSpPr>
        <p:spPr>
          <a:xfrm>
            <a:off x="182880" y="5073378"/>
            <a:ext cx="4114800" cy="1097280"/>
          </a:xfrm>
        </p:spPr>
        <p:txBody>
          <a:bodyPr>
            <a:normAutofit/>
          </a:bodyPr>
          <a:lstStyle/>
          <a:p>
            <a:r>
              <a:rPr lang="en-US" sz="2400" b="1">
                <a:cs typeface="Arial"/>
              </a:rPr>
              <a:t>Dr. Gail Fuller, DEDSO</a:t>
            </a:r>
          </a:p>
          <a:p>
            <a:endParaRPr lang="en-US" sz="2400" b="1">
              <a:cs typeface="Arial"/>
            </a:endParaRPr>
          </a:p>
        </p:txBody>
      </p:sp>
    </p:spTree>
    <p:extLst>
      <p:ext uri="{BB962C8B-B14F-4D97-AF65-F5344CB8AC3E}">
        <p14:creationId xmlns:p14="http://schemas.microsoft.com/office/powerpoint/2010/main" val="106946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BE69-66D3-BDB0-916D-7089009EA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6E01E-83D4-9772-8B80-442597BEF305}"/>
              </a:ext>
            </a:extLst>
          </p:cNvPr>
          <p:cNvSpPr>
            <a:spLocks noGrp="1"/>
          </p:cNvSpPr>
          <p:nvPr>
            <p:ph type="title"/>
          </p:nvPr>
        </p:nvSpPr>
        <p:spPr/>
        <p:txBody>
          <a:bodyPr/>
          <a:lstStyle/>
          <a:p>
            <a:r>
              <a:rPr lang="en-US">
                <a:cs typeface="Arial"/>
              </a:rPr>
              <a:t>PDCs in the Pipeline</a:t>
            </a:r>
            <a:endParaRPr lang="en-US"/>
          </a:p>
        </p:txBody>
      </p:sp>
      <p:sp>
        <p:nvSpPr>
          <p:cNvPr id="4" name="Slide Number Placeholder 3">
            <a:extLst>
              <a:ext uri="{FF2B5EF4-FFF2-40B4-BE49-F238E27FC236}">
                <a16:creationId xmlns:a16="http://schemas.microsoft.com/office/drawing/2014/main" id="{DA6608DE-E077-CDC5-F343-3D3F73FE3E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A08DE4A8-6893-E5B9-66EA-1B55B65C768D}"/>
              </a:ext>
            </a:extLst>
          </p:cNvPr>
          <p:cNvGraphicFramePr>
            <a:graphicFrameLocks noGrp="1"/>
          </p:cNvGraphicFramePr>
          <p:nvPr>
            <p:ph idx="1"/>
            <p:extLst>
              <p:ext uri="{D42A27DB-BD31-4B8C-83A1-F6EECF244321}">
                <p14:modId xmlns:p14="http://schemas.microsoft.com/office/powerpoint/2010/main" val="3844409956"/>
              </p:ext>
            </p:extLst>
          </p:nvPr>
        </p:nvGraphicFramePr>
        <p:xfrm>
          <a:off x="90054" y="1191490"/>
          <a:ext cx="8982277" cy="2370241"/>
        </p:xfrm>
        <a:graphic>
          <a:graphicData uri="http://schemas.openxmlformats.org/drawingml/2006/table">
            <a:tbl>
              <a:tblPr firstRow="1" bandRow="1">
                <a:tableStyleId>{5C22544A-7EE6-4342-B048-85BDC9FD1C3A}</a:tableStyleId>
              </a:tblPr>
              <a:tblGrid>
                <a:gridCol w="1268926">
                  <a:extLst>
                    <a:ext uri="{9D8B030D-6E8A-4147-A177-3AD203B41FA5}">
                      <a16:colId xmlns:a16="http://schemas.microsoft.com/office/drawing/2014/main" val="2481681021"/>
                    </a:ext>
                  </a:extLst>
                </a:gridCol>
                <a:gridCol w="3624717">
                  <a:extLst>
                    <a:ext uri="{9D8B030D-6E8A-4147-A177-3AD203B41FA5}">
                      <a16:colId xmlns:a16="http://schemas.microsoft.com/office/drawing/2014/main" val="1198406317"/>
                    </a:ext>
                  </a:extLst>
                </a:gridCol>
                <a:gridCol w="1321666">
                  <a:extLst>
                    <a:ext uri="{9D8B030D-6E8A-4147-A177-3AD203B41FA5}">
                      <a16:colId xmlns:a16="http://schemas.microsoft.com/office/drawing/2014/main" val="4111052155"/>
                    </a:ext>
                  </a:extLst>
                </a:gridCol>
                <a:gridCol w="2766968">
                  <a:extLst>
                    <a:ext uri="{9D8B030D-6E8A-4147-A177-3AD203B41FA5}">
                      <a16:colId xmlns:a16="http://schemas.microsoft.com/office/drawing/2014/main" val="1026105132"/>
                    </a:ext>
                  </a:extLst>
                </a:gridCol>
              </a:tblGrid>
              <a:tr h="377864">
                <a:tc>
                  <a:txBody>
                    <a:bodyPr/>
                    <a:lstStyle/>
                    <a:p>
                      <a:pPr marL="0" marR="0" algn="ctr" rtl="0" eaLnBrk="1" fontAlgn="t" latinLnBrk="0" hangingPunct="1">
                        <a:spcBef>
                          <a:spcPts val="0"/>
                        </a:spcBef>
                        <a:spcAft>
                          <a:spcPts val="0"/>
                        </a:spcAft>
                      </a:pPr>
                      <a:r>
                        <a:rPr lang="en-US" sz="1100" kern="1200" dirty="0">
                          <a:effectLst/>
                        </a:rPr>
                        <a:t>PDC  Number</a:t>
                      </a:r>
                      <a:endParaRPr lang="en-US" sz="1100"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Title</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Area</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Status</a:t>
                      </a:r>
                      <a:endParaRPr lang="en-US" dirty="0">
                        <a:effectLst/>
                      </a:endParaRPr>
                    </a:p>
                  </a:txBody>
                  <a:tcPr marL="0" marR="0" marT="0" marB="0" anchor="ctr"/>
                </a:tc>
                <a:extLst>
                  <a:ext uri="{0D108BD9-81ED-4DB2-BD59-A6C34878D82A}">
                    <a16:rowId xmlns:a16="http://schemas.microsoft.com/office/drawing/2014/main" val="1781157266"/>
                  </a:ext>
                </a:extLst>
              </a:tr>
              <a:tr h="566797">
                <a:tc>
                  <a:txBody>
                    <a:bodyPr/>
                    <a:lstStyle/>
                    <a:p>
                      <a:pPr marL="0" marR="0" algn="l" rtl="0" eaLnBrk="1" fontAlgn="t" latinLnBrk="0" hangingPunct="1">
                        <a:spcBef>
                          <a:spcPts val="0"/>
                        </a:spcBef>
                        <a:spcAft>
                          <a:spcPts val="0"/>
                        </a:spcAft>
                      </a:pPr>
                      <a:r>
                        <a:rPr lang="en-US" sz="1200" kern="1200" dirty="0">
                          <a:effectLst/>
                        </a:rPr>
                        <a:t>PDC 1437</a:t>
                      </a:r>
                      <a:endParaRPr lang="en-US" dirty="0">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Update Inventory Control Adjustment Process by Storage Location DLA </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highlight>
                            <a:srgbClr val="FFFF00"/>
                          </a:highlight>
                        </a:rPr>
                        <a:t>Adjudicating with DLA/ Marines 3/4</a:t>
                      </a:r>
                    </a:p>
                  </a:txBody>
                  <a:tcPr marL="0" marR="0" marT="0" marB="0" anchor="ctr"/>
                </a:tc>
                <a:extLst>
                  <a:ext uri="{0D108BD9-81ED-4DB2-BD59-A6C34878D82A}">
                    <a16:rowId xmlns:a16="http://schemas.microsoft.com/office/drawing/2014/main" val="3066488909"/>
                  </a:ext>
                </a:extLst>
              </a:tr>
              <a:tr h="395040">
                <a:tc>
                  <a:txBody>
                    <a:bodyPr/>
                    <a:lstStyle/>
                    <a:p>
                      <a:pPr marL="0" marR="0" algn="l" rtl="0" eaLnBrk="1" fontAlgn="t" latinLnBrk="0" hangingPunct="1">
                        <a:spcBef>
                          <a:spcPts val="0"/>
                        </a:spcBef>
                        <a:spcAft>
                          <a:spcPts val="0"/>
                        </a:spcAft>
                      </a:pPr>
                      <a:r>
                        <a:rPr lang="en-US" sz="1200" kern="1200" dirty="0">
                          <a:effectLst/>
                        </a:rPr>
                        <a:t>PDC 1464</a:t>
                      </a:r>
                      <a:endParaRPr lang="en-US" dirty="0">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Segregation of Materiel</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highlight>
                            <a:srgbClr val="FFFF00"/>
                          </a:highlight>
                        </a:rPr>
                        <a:t>Forward DASD for Signature 2/8</a:t>
                      </a:r>
                      <a:endParaRPr lang="en-US" sz="1200" dirty="0">
                        <a:effectLst/>
                        <a:highlight>
                          <a:srgbClr val="FFFF00"/>
                        </a:highlight>
                      </a:endParaRPr>
                    </a:p>
                  </a:txBody>
                  <a:tcPr marL="0" marR="0" marT="0" marB="0" anchor="ctr"/>
                </a:tc>
                <a:extLst>
                  <a:ext uri="{0D108BD9-81ED-4DB2-BD59-A6C34878D82A}">
                    <a16:rowId xmlns:a16="http://schemas.microsoft.com/office/drawing/2014/main" val="2152386726"/>
                  </a:ext>
                </a:extLst>
              </a:tr>
              <a:tr h="515270">
                <a:tc>
                  <a:txBody>
                    <a:bodyPr/>
                    <a:lstStyle/>
                    <a:p>
                      <a:pPr marL="0" algn="l" rtl="0" eaLnBrk="1" latinLnBrk="0" hangingPunct="1">
                        <a:spcBef>
                          <a:spcPts val="0"/>
                        </a:spcBef>
                        <a:spcAft>
                          <a:spcPts val="0"/>
                        </a:spcAft>
                      </a:pPr>
                      <a:r>
                        <a:rPr lang="en-US" sz="1200" kern="1200" dirty="0">
                          <a:effectLst/>
                        </a:rPr>
                        <a:t>ADC 1469</a:t>
                      </a:r>
                    </a:p>
                  </a:txBody>
                  <a:tcPr marL="0" marR="0" marT="0" marB="0" anchor="ctr"/>
                </a:tc>
                <a:tc>
                  <a:txBody>
                    <a:bodyPr/>
                    <a:lstStyle/>
                    <a:p>
                      <a:pPr marL="0" algn="l" rtl="0" eaLnBrk="1" latinLnBrk="0" hangingPunct="1">
                        <a:spcBef>
                          <a:spcPts val="0"/>
                        </a:spcBef>
                        <a:spcAft>
                          <a:spcPts val="0"/>
                        </a:spcAft>
                      </a:pPr>
                      <a:r>
                        <a:rPr lang="en-US" sz="1200" kern="1200" dirty="0">
                          <a:effectLst/>
                        </a:rPr>
                        <a:t>Add Transaction Reference Number and Transaction Date to 832N </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kern="1200" dirty="0">
                          <a:effectLst/>
                          <a:highlight>
                            <a:srgbClr val="FFFF00"/>
                          </a:highlight>
                        </a:rPr>
                        <a:t>Forward to DASD for Signature 2/9</a:t>
                      </a:r>
                    </a:p>
                    <a:p>
                      <a:pPr marL="0" algn="ctr" rtl="0" eaLnBrk="1"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134342735"/>
                  </a:ext>
                </a:extLst>
              </a:tr>
              <a:tr h="515270">
                <a:tc>
                  <a:txBody>
                    <a:bodyPr/>
                    <a:lstStyle/>
                    <a:p>
                      <a:pPr marL="0" algn="l" rtl="0" eaLnBrk="1" latinLnBrk="0" hangingPunct="1">
                        <a:spcBef>
                          <a:spcPts val="0"/>
                        </a:spcBef>
                        <a:spcAft>
                          <a:spcPts val="0"/>
                        </a:spcAft>
                      </a:pPr>
                      <a:r>
                        <a:rPr lang="en-US" sz="1200" kern="1200" dirty="0">
                          <a:effectLst/>
                        </a:rPr>
                        <a:t>PDC 1470</a:t>
                      </a:r>
                    </a:p>
                  </a:txBody>
                  <a:tcPr marL="0" marR="0" marT="0" marB="0" anchor="ctr"/>
                </a:tc>
                <a:tc>
                  <a:txBody>
                    <a:bodyPr/>
                    <a:lstStyle/>
                    <a:p>
                      <a:pPr marL="0" algn="l" rtl="0" eaLnBrk="1" latinLnBrk="0" hangingPunct="1">
                        <a:spcBef>
                          <a:spcPts val="0"/>
                        </a:spcBef>
                        <a:spcAft>
                          <a:spcPts val="0"/>
                        </a:spcAft>
                      </a:pPr>
                      <a:r>
                        <a:rPr lang="en-US" sz="1200" kern="1200" dirty="0">
                          <a:effectLst/>
                        </a:rPr>
                        <a:t>Materiel Release Order- ALC Capabilities</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kern="1200" dirty="0">
                          <a:effectLst/>
                          <a:highlight>
                            <a:srgbClr val="FFFF00"/>
                          </a:highlight>
                        </a:rPr>
                        <a:t>In development</a:t>
                      </a:r>
                    </a:p>
                    <a:p>
                      <a:pPr marL="0" algn="ctr" rtl="0" eaLnBrk="1"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2806432610"/>
                  </a:ext>
                </a:extLst>
              </a:tr>
            </a:tbl>
          </a:graphicData>
        </a:graphic>
      </p:graphicFrame>
    </p:spTree>
    <p:extLst>
      <p:ext uri="{BB962C8B-B14F-4D97-AF65-F5344CB8AC3E}">
        <p14:creationId xmlns:p14="http://schemas.microsoft.com/office/powerpoint/2010/main" val="226210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fontScale="90000"/>
          </a:bodyPr>
          <a:lstStyle/>
          <a:p>
            <a:r>
              <a:rPr lang="en-US"/>
              <a:t>ADC 1244B Implementation Strategy Updates </a:t>
            </a:r>
            <a:br>
              <a:rPr lang="en-US"/>
            </a:br>
            <a:r>
              <a:rPr lang="en-US"/>
              <a:t>23-1 Meeting</a:t>
            </a:r>
            <a:endParaRPr lang="en-US">
              <a:solidFill>
                <a:srgbClr val="002060"/>
              </a:solidFill>
            </a:endParaRP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70121" y="4865455"/>
            <a:ext cx="4114800" cy="1097280"/>
          </a:xfrm>
        </p:spPr>
        <p:txBody>
          <a:bodyPr>
            <a:noAutofit/>
          </a:bodyPr>
          <a:lstStyle/>
          <a:p>
            <a:r>
              <a:rPr lang="en-US" sz="1600">
                <a:solidFill>
                  <a:srgbClr val="002060"/>
                </a:solidFill>
              </a:rPr>
              <a:t>Dr. Gail Fuller, </a:t>
            </a:r>
          </a:p>
          <a:p>
            <a:r>
              <a:rPr lang="en-US" sz="1600"/>
              <a:t>Supply Administrator, </a:t>
            </a:r>
            <a:endParaRPr lang="en-US" sz="1600">
              <a:cs typeface="Arial"/>
            </a:endParaRPr>
          </a:p>
          <a:p>
            <a:r>
              <a:rPr lang="en-US" sz="1600"/>
              <a:t>Defense Enterprise Data Standards Office (DEDSO)</a:t>
            </a:r>
            <a:endParaRPr lang="en-US" sz="1600">
              <a:cs typeface="Arial"/>
            </a:endParaRPr>
          </a:p>
          <a:p>
            <a:endParaRPr lang="en-US" sz="1600">
              <a:solidFill>
                <a:srgbClr val="002060"/>
              </a:solidFill>
            </a:endParaRPr>
          </a:p>
          <a:p>
            <a:r>
              <a:rPr lang="en-US" sz="1500">
                <a:solidFill>
                  <a:srgbClr val="002060"/>
                </a:solidFill>
              </a:rPr>
              <a:t>February 21, 2024</a:t>
            </a:r>
            <a:endParaRPr lang="en-US" sz="1500">
              <a:solidFill>
                <a:srgbClr val="002060"/>
              </a:solidFill>
              <a:cs typeface="Arial"/>
            </a:endParaRPr>
          </a:p>
        </p:txBody>
      </p:sp>
    </p:spTree>
    <p:extLst>
      <p:ext uri="{BB962C8B-B14F-4D97-AF65-F5344CB8AC3E}">
        <p14:creationId xmlns:p14="http://schemas.microsoft.com/office/powerpoint/2010/main" val="208200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8F238-0D63-2AFA-EADD-05AF17064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F2082-1F05-537A-FE70-3F2E4B39C60C}"/>
              </a:ext>
            </a:extLst>
          </p:cNvPr>
          <p:cNvSpPr>
            <a:spLocks noGrp="1"/>
          </p:cNvSpPr>
          <p:nvPr>
            <p:ph type="title"/>
          </p:nvPr>
        </p:nvSpPr>
        <p:spPr/>
        <p:txBody>
          <a:bodyPr/>
          <a:lstStyle/>
          <a:p>
            <a:r>
              <a:rPr lang="en-US"/>
              <a:t>ADCs Signed and Published </a:t>
            </a:r>
            <a:endParaRPr lang="en-US">
              <a:highlight>
                <a:srgbClr val="FFFF00"/>
              </a:highlight>
              <a:cs typeface="Arial"/>
            </a:endParaRPr>
          </a:p>
        </p:txBody>
      </p:sp>
      <p:sp>
        <p:nvSpPr>
          <p:cNvPr id="4" name="Slide Number Placeholder 3">
            <a:extLst>
              <a:ext uri="{FF2B5EF4-FFF2-40B4-BE49-F238E27FC236}">
                <a16:creationId xmlns:a16="http://schemas.microsoft.com/office/drawing/2014/main" id="{6288E281-3815-3A01-68AE-CB9AC7D39A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80AAE2E6-CDC8-37C1-5C4A-4E8655736ED2}"/>
              </a:ext>
            </a:extLst>
          </p:cNvPr>
          <p:cNvGraphicFramePr>
            <a:graphicFrameLocks noGrp="1"/>
          </p:cNvGraphicFramePr>
          <p:nvPr>
            <p:ph idx="1"/>
            <p:extLst>
              <p:ext uri="{D42A27DB-BD31-4B8C-83A1-F6EECF244321}">
                <p14:modId xmlns:p14="http://schemas.microsoft.com/office/powerpoint/2010/main" val="3453551849"/>
              </p:ext>
            </p:extLst>
          </p:nvPr>
        </p:nvGraphicFramePr>
        <p:xfrm>
          <a:off x="90054" y="1191490"/>
          <a:ext cx="8982277" cy="5481430"/>
        </p:xfrm>
        <a:graphic>
          <a:graphicData uri="http://schemas.openxmlformats.org/drawingml/2006/table">
            <a:tbl>
              <a:tblPr firstRow="1" bandRow="1">
                <a:tableStyleId>{5C22544A-7EE6-4342-B048-85BDC9FD1C3A}</a:tableStyleId>
              </a:tblPr>
              <a:tblGrid>
                <a:gridCol w="1268926">
                  <a:extLst>
                    <a:ext uri="{9D8B030D-6E8A-4147-A177-3AD203B41FA5}">
                      <a16:colId xmlns:a16="http://schemas.microsoft.com/office/drawing/2014/main" val="2481681021"/>
                    </a:ext>
                  </a:extLst>
                </a:gridCol>
                <a:gridCol w="3624717">
                  <a:extLst>
                    <a:ext uri="{9D8B030D-6E8A-4147-A177-3AD203B41FA5}">
                      <a16:colId xmlns:a16="http://schemas.microsoft.com/office/drawing/2014/main" val="1198406317"/>
                    </a:ext>
                  </a:extLst>
                </a:gridCol>
                <a:gridCol w="1321666">
                  <a:extLst>
                    <a:ext uri="{9D8B030D-6E8A-4147-A177-3AD203B41FA5}">
                      <a16:colId xmlns:a16="http://schemas.microsoft.com/office/drawing/2014/main" val="4111052155"/>
                    </a:ext>
                  </a:extLst>
                </a:gridCol>
                <a:gridCol w="2766968">
                  <a:extLst>
                    <a:ext uri="{9D8B030D-6E8A-4147-A177-3AD203B41FA5}">
                      <a16:colId xmlns:a16="http://schemas.microsoft.com/office/drawing/2014/main" val="1026105132"/>
                    </a:ext>
                  </a:extLst>
                </a:gridCol>
              </a:tblGrid>
              <a:tr h="474770">
                <a:tc>
                  <a:txBody>
                    <a:bodyPr/>
                    <a:lstStyle/>
                    <a:p>
                      <a:pPr marL="0" marR="0" algn="ctr" rtl="0" eaLnBrk="1" fontAlgn="t" latinLnBrk="0" hangingPunct="1">
                        <a:spcBef>
                          <a:spcPts val="0"/>
                        </a:spcBef>
                        <a:spcAft>
                          <a:spcPts val="0"/>
                        </a:spcAft>
                      </a:pPr>
                      <a:r>
                        <a:rPr lang="en-US" sz="1100" kern="1200">
                          <a:effectLst/>
                        </a:rPr>
                        <a:t>ADC  Number</a:t>
                      </a:r>
                      <a:endParaRPr lang="en-US" sz="110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Title</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Area</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Status</a:t>
                      </a:r>
                      <a:endParaRPr lang="en-US">
                        <a:effectLst/>
                      </a:endParaRPr>
                    </a:p>
                  </a:txBody>
                  <a:tcPr marL="0" marR="0" marT="0" marB="0" anchor="ctr"/>
                </a:tc>
                <a:extLst>
                  <a:ext uri="{0D108BD9-81ED-4DB2-BD59-A6C34878D82A}">
                    <a16:rowId xmlns:a16="http://schemas.microsoft.com/office/drawing/2014/main" val="1781157266"/>
                  </a:ext>
                </a:extLst>
              </a:tr>
              <a:tr h="704961">
                <a:tc>
                  <a:txBody>
                    <a:bodyPr/>
                    <a:lstStyle/>
                    <a:p>
                      <a:pPr marL="0" marR="0" algn="l" defTabSz="914400" rtl="0" eaLnBrk="1" fontAlgn="t" latinLnBrk="0" hangingPunct="1">
                        <a:spcBef>
                          <a:spcPts val="0"/>
                        </a:spcBef>
                        <a:spcAft>
                          <a:spcPts val="0"/>
                        </a:spcAft>
                      </a:pPr>
                      <a:r>
                        <a:rPr lang="en-US" sz="1200" kern="1200" dirty="0">
                          <a:solidFill>
                            <a:schemeClr val="dk1"/>
                          </a:solidFill>
                          <a:effectLst/>
                          <a:latin typeface="+mn-lt"/>
                          <a:ea typeface="+mn-ea"/>
                          <a:cs typeface="+mn-cs"/>
                        </a:rPr>
                        <a:t>ADC 1466</a:t>
                      </a:r>
                    </a:p>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Establishing Ownership at the Time of Receipt</a:t>
                      </a:r>
                    </a:p>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algn="ctr" defTabSz="914400" rtl="0" eaLnBrk="1" fontAlgn="t" latinLnBrk="0" hangingPunct="1">
                        <a:spcBef>
                          <a:spcPts val="0"/>
                        </a:spcBef>
                        <a:spcAft>
                          <a:spcPts val="0"/>
                        </a:spcAft>
                      </a:pPr>
                      <a:r>
                        <a:rPr lang="en-US" sz="1200" kern="1200" dirty="0">
                          <a:solidFill>
                            <a:schemeClr val="dk1"/>
                          </a:solidFill>
                          <a:effectLst/>
                          <a:latin typeface="+mn-lt"/>
                          <a:ea typeface="+mn-ea"/>
                          <a:cs typeface="+mn-cs"/>
                        </a:rPr>
                        <a:t>Supply</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kern="1200" dirty="0">
                          <a:effectLst/>
                        </a:rPr>
                        <a:t>Signed and Published 02/09/24</a:t>
                      </a:r>
                    </a:p>
                    <a:p>
                      <a:pPr marL="0" marR="0" algn="ctr" rtl="0" eaLnBrk="1" fontAlgn="t"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646623395"/>
                  </a:ext>
                </a:extLst>
              </a:tr>
              <a:tr h="704961">
                <a:tc>
                  <a:txBody>
                    <a:bodyPr/>
                    <a:lstStyle/>
                    <a:p>
                      <a:pPr marL="0" marR="0" algn="l" rtl="0" eaLnBrk="1" fontAlgn="t" latinLnBrk="0" hangingPunct="1">
                        <a:spcBef>
                          <a:spcPts val="0"/>
                        </a:spcBef>
                        <a:spcAft>
                          <a:spcPts val="0"/>
                        </a:spcAft>
                      </a:pPr>
                      <a:r>
                        <a:rPr lang="en-US" sz="1200" kern="1200" dirty="0">
                          <a:effectLst/>
                        </a:rPr>
                        <a:t>ADC 1460</a:t>
                      </a:r>
                      <a:endParaRPr lang="en-US" dirty="0">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Updates to DLMS 846I Asset Status Inquiry/Report for Shop Service Center Level Setting and Maintenance Data Elements </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Signed and Published 12/19/23</a:t>
                      </a:r>
                    </a:p>
                  </a:txBody>
                  <a:tcPr marL="0" marR="0" marT="0" marB="0" anchor="ctr"/>
                </a:tc>
                <a:extLst>
                  <a:ext uri="{0D108BD9-81ED-4DB2-BD59-A6C34878D82A}">
                    <a16:rowId xmlns:a16="http://schemas.microsoft.com/office/drawing/2014/main" val="149233111"/>
                  </a:ext>
                </a:extLst>
              </a:tr>
              <a:tr h="489156">
                <a:tc>
                  <a:txBody>
                    <a:bodyPr/>
                    <a:lstStyle/>
                    <a:p>
                      <a:pPr marL="0" marR="0" algn="l" rtl="0" eaLnBrk="1" fontAlgn="t" latinLnBrk="0" hangingPunct="1">
                        <a:spcBef>
                          <a:spcPts val="0"/>
                        </a:spcBef>
                        <a:spcAft>
                          <a:spcPts val="0"/>
                        </a:spcAft>
                      </a:pPr>
                      <a:r>
                        <a:rPr lang="en-US" sz="1200" kern="1200">
                          <a:effectLst/>
                        </a:rPr>
                        <a:t>ADC 1459</a:t>
                      </a:r>
                      <a:endParaRPr lang="en-US">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Update 940S/943A Re-Warehouse Request to Replenish Shop levels </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Supply</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Signed and Published 12/15/23</a:t>
                      </a:r>
                    </a:p>
                  </a:txBody>
                  <a:tcPr marL="0" marR="0" marT="0" marB="0" anchor="ctr"/>
                </a:tc>
                <a:extLst>
                  <a:ext uri="{0D108BD9-81ED-4DB2-BD59-A6C34878D82A}">
                    <a16:rowId xmlns:a16="http://schemas.microsoft.com/office/drawing/2014/main" val="2283027226"/>
                  </a:ext>
                </a:extLst>
              </a:tr>
              <a:tr h="489156">
                <a:tc>
                  <a:txBody>
                    <a:bodyPr/>
                    <a:lstStyle/>
                    <a:p>
                      <a:pPr marL="0" algn="l" rtl="0" eaLnBrk="1" latinLnBrk="0" hangingPunct="1">
                        <a:spcBef>
                          <a:spcPts val="0"/>
                        </a:spcBef>
                        <a:spcAft>
                          <a:spcPts val="0"/>
                        </a:spcAft>
                      </a:pPr>
                      <a:r>
                        <a:rPr lang="en-US" sz="1200" kern="1200" dirty="0">
                          <a:effectLst/>
                        </a:rPr>
                        <a:t>ADC 1433</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200" kern="1200" dirty="0">
                          <a:effectLst/>
                        </a:rPr>
                        <a:t>To Add new data elements to the DLMS 841W</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Supply </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Signed and Published 08/23/2023</a:t>
                      </a:r>
                    </a:p>
                  </a:txBody>
                  <a:tcPr marL="0" marR="0" marT="0" marB="0" anchor="ctr"/>
                </a:tc>
                <a:extLst>
                  <a:ext uri="{0D108BD9-81ED-4DB2-BD59-A6C34878D82A}">
                    <a16:rowId xmlns:a16="http://schemas.microsoft.com/office/drawing/2014/main" val="1465556723"/>
                  </a:ext>
                </a:extLst>
              </a:tr>
              <a:tr h="877604">
                <a:tc>
                  <a:txBody>
                    <a:bodyPr/>
                    <a:lstStyle/>
                    <a:p>
                      <a:pPr marL="0" marR="0" algn="l" rtl="0" eaLnBrk="1" fontAlgn="t" latinLnBrk="0" hangingPunct="1">
                        <a:spcBef>
                          <a:spcPts val="0"/>
                        </a:spcBef>
                        <a:spcAft>
                          <a:spcPts val="0"/>
                        </a:spcAft>
                      </a:pPr>
                      <a:r>
                        <a:rPr lang="en-US" sz="1200" kern="1200">
                          <a:effectLst/>
                        </a:rPr>
                        <a:t>ADC 1462A</a:t>
                      </a:r>
                      <a:endParaRPr lang="en-US">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Expand use of  Item Unique Identification (IUID) in the DLMS 940R Supporting Defense Logistics Agency Warehouse Management Functionality</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 </a:t>
                      </a:r>
                      <a:endParaRPr lang="en-US" dirty="0">
                        <a:effectLst/>
                      </a:endParaRPr>
                    </a:p>
                  </a:txBody>
                  <a:tcPr marL="0" marR="0" marT="0" marB="0" anchor="ctr"/>
                </a:tc>
                <a:tc>
                  <a:txBody>
                    <a:bodyPr/>
                    <a:lstStyle/>
                    <a:p>
                      <a:pPr marL="0" marR="0" algn="ctr" rtl="0" eaLnBrk="1" latinLnBrk="0" hangingPunct="1">
                        <a:spcBef>
                          <a:spcPts val="0"/>
                        </a:spcBef>
                        <a:spcAft>
                          <a:spcPts val="0"/>
                        </a:spcAft>
                      </a:pPr>
                      <a:r>
                        <a:rPr lang="en-US" sz="1200" kern="1200">
                          <a:effectLst/>
                        </a:rPr>
                        <a:t>Signed and Published 12/19/2023</a:t>
                      </a:r>
                    </a:p>
                  </a:txBody>
                  <a:tcPr marL="0" marR="0" marT="0" marB="0" anchor="ctr"/>
                </a:tc>
                <a:extLst>
                  <a:ext uri="{0D108BD9-81ED-4DB2-BD59-A6C34878D82A}">
                    <a16:rowId xmlns:a16="http://schemas.microsoft.com/office/drawing/2014/main" val="822300958"/>
                  </a:ext>
                </a:extLst>
              </a:tr>
              <a:tr h="474770">
                <a:tc>
                  <a:txBody>
                    <a:bodyPr/>
                    <a:lstStyle/>
                    <a:p>
                      <a:pPr marL="0" algn="l" rtl="0" eaLnBrk="1" latinLnBrk="0" hangingPunct="1">
                        <a:spcBef>
                          <a:spcPts val="0"/>
                        </a:spcBef>
                        <a:spcAft>
                          <a:spcPts val="0"/>
                        </a:spcAft>
                      </a:pPr>
                      <a:r>
                        <a:rPr lang="en-US" sz="1200" kern="1200">
                          <a:effectLst/>
                        </a:rPr>
                        <a:t>ADC 1463</a:t>
                      </a:r>
                      <a:endParaRPr lang="en-US">
                        <a:effectLst/>
                      </a:endParaRPr>
                    </a:p>
                  </a:txBody>
                  <a:tcPr marL="0" marR="0" marT="0" marB="0" anchor="ctr"/>
                </a:tc>
                <a:tc>
                  <a:txBody>
                    <a:bodyPr/>
                    <a:lstStyle/>
                    <a:p>
                      <a:pPr marL="0" algn="l" rtl="0" eaLnBrk="1" latinLnBrk="0" hangingPunct="1">
                        <a:spcBef>
                          <a:spcPts val="0"/>
                        </a:spcBef>
                        <a:spcAft>
                          <a:spcPts val="0"/>
                        </a:spcAft>
                      </a:pPr>
                      <a:r>
                        <a:rPr lang="en-US" sz="1200" kern="1200">
                          <a:effectLst/>
                        </a:rPr>
                        <a:t>Movement of Cargo Only MRO's (Transshipment)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Signed and Published 12/22/23</a:t>
                      </a:r>
                    </a:p>
                  </a:txBody>
                  <a:tcPr marL="0" marR="0" marT="0" marB="0" anchor="ctr"/>
                </a:tc>
                <a:extLst>
                  <a:ext uri="{0D108BD9-81ED-4DB2-BD59-A6C34878D82A}">
                    <a16:rowId xmlns:a16="http://schemas.microsoft.com/office/drawing/2014/main" val="1300727777"/>
                  </a:ext>
                </a:extLst>
              </a:tr>
              <a:tr h="633026">
                <a:tc>
                  <a:txBody>
                    <a:bodyPr/>
                    <a:lstStyle/>
                    <a:p>
                      <a:pPr marL="0" algn="l" rtl="0" eaLnBrk="1" latinLnBrk="0" hangingPunct="1">
                        <a:spcBef>
                          <a:spcPts val="0"/>
                        </a:spcBef>
                        <a:spcAft>
                          <a:spcPts val="0"/>
                        </a:spcAft>
                      </a:pPr>
                      <a:r>
                        <a:rPr lang="en-US" sz="1200" kern="1200">
                          <a:effectLst/>
                        </a:rPr>
                        <a:t>ADC 1434</a:t>
                      </a:r>
                      <a:endParaRPr lang="en-US">
                        <a:effectLst/>
                      </a:endParaRPr>
                    </a:p>
                  </a:txBody>
                  <a:tcPr marL="0" marR="0" marT="0" marB="0" anchor="ctr"/>
                </a:tc>
                <a:tc>
                  <a:txBody>
                    <a:bodyPr/>
                    <a:lstStyle/>
                    <a:p>
                      <a:pPr marL="0" algn="l" rtl="0" eaLnBrk="1" latinLnBrk="0" hangingPunct="1">
                        <a:spcBef>
                          <a:spcPts val="0"/>
                        </a:spcBef>
                        <a:spcAft>
                          <a:spcPts val="0"/>
                        </a:spcAft>
                      </a:pPr>
                      <a:r>
                        <a:rPr lang="en-US" sz="1200" kern="1200">
                          <a:effectLst/>
                        </a:rPr>
                        <a:t>Assignment of Supply Condition Code U for Limited Remaining Useful Life Components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Supply</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Signed and Published 09/05/23</a:t>
                      </a:r>
                    </a:p>
                  </a:txBody>
                  <a:tcPr marL="0" marR="0" marT="0" marB="0" anchor="ctr"/>
                </a:tc>
                <a:extLst>
                  <a:ext uri="{0D108BD9-81ED-4DB2-BD59-A6C34878D82A}">
                    <a16:rowId xmlns:a16="http://schemas.microsoft.com/office/drawing/2014/main" val="134342735"/>
                  </a:ext>
                </a:extLst>
              </a:tr>
              <a:tr h="633026">
                <a:tc>
                  <a:txBody>
                    <a:bodyPr/>
                    <a:lstStyle/>
                    <a:p>
                      <a:pPr marL="0" algn="l" rtl="0" eaLnBrk="1" latinLnBrk="0" hangingPunct="1">
                        <a:spcBef>
                          <a:spcPts val="0"/>
                        </a:spcBef>
                        <a:spcAft>
                          <a:spcPts val="0"/>
                        </a:spcAft>
                      </a:pPr>
                      <a:r>
                        <a:rPr lang="en-US" sz="1200" kern="1200">
                          <a:effectLst/>
                        </a:rPr>
                        <a:t>ADC 1454</a:t>
                      </a:r>
                      <a:endParaRPr lang="en-US">
                        <a:effectLst/>
                      </a:endParaRPr>
                    </a:p>
                  </a:txBody>
                  <a:tcPr marL="0" marR="0" marT="0" marB="0" anchor="ctr"/>
                </a:tc>
                <a:tc>
                  <a:txBody>
                    <a:bodyPr/>
                    <a:lstStyle/>
                    <a:p>
                      <a:pPr marL="0" algn="l" rtl="0" eaLnBrk="1" latinLnBrk="0" hangingPunct="1">
                        <a:spcBef>
                          <a:spcPts val="0"/>
                        </a:spcBef>
                        <a:spcAft>
                          <a:spcPts val="0"/>
                        </a:spcAft>
                      </a:pPr>
                      <a:r>
                        <a:rPr lang="en-US" sz="1200" kern="1200">
                          <a:effectLst/>
                        </a:rPr>
                        <a:t>Expand Use of Shop Service Center Codes in DLMS Transactions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Supply </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Signed and Published 9/17/23</a:t>
                      </a:r>
                      <a:endParaRPr lang="en-US" dirty="0">
                        <a:effectLst/>
                      </a:endParaRPr>
                    </a:p>
                  </a:txBody>
                  <a:tcPr marL="0" marR="0" marT="0" marB="0" anchor="ctr"/>
                </a:tc>
                <a:extLst>
                  <a:ext uri="{0D108BD9-81ED-4DB2-BD59-A6C34878D82A}">
                    <a16:rowId xmlns:a16="http://schemas.microsoft.com/office/drawing/2014/main" val="2806432610"/>
                  </a:ext>
                </a:extLst>
              </a:tr>
            </a:tbl>
          </a:graphicData>
        </a:graphic>
      </p:graphicFrame>
    </p:spTree>
    <p:extLst>
      <p:ext uri="{BB962C8B-B14F-4D97-AF65-F5344CB8AC3E}">
        <p14:creationId xmlns:p14="http://schemas.microsoft.com/office/powerpoint/2010/main" val="33800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D2FE-CAA5-7231-16A4-567EEA6E2108}"/>
              </a:ext>
            </a:extLst>
          </p:cNvPr>
          <p:cNvSpPr>
            <a:spLocks noGrp="1"/>
          </p:cNvSpPr>
          <p:nvPr>
            <p:ph type="title"/>
          </p:nvPr>
        </p:nvSpPr>
        <p:spPr/>
        <p:txBody>
          <a:bodyPr>
            <a:normAutofit fontScale="90000"/>
          </a:bodyPr>
          <a:lstStyle/>
          <a:p>
            <a:r>
              <a:rPr lang="en-US"/>
              <a:t>DEDSO Upcoming Process Review Committee (PRC) Schedule</a:t>
            </a:r>
          </a:p>
        </p:txBody>
      </p:sp>
      <p:sp>
        <p:nvSpPr>
          <p:cNvPr id="3" name="Content Placeholder 2">
            <a:extLst>
              <a:ext uri="{FF2B5EF4-FFF2-40B4-BE49-F238E27FC236}">
                <a16:creationId xmlns:a16="http://schemas.microsoft.com/office/drawing/2014/main" id="{A02E0577-54C9-73A1-3DBC-71583605CCC9}"/>
              </a:ext>
            </a:extLst>
          </p:cNvPr>
          <p:cNvSpPr>
            <a:spLocks noGrp="1"/>
          </p:cNvSpPr>
          <p:nvPr>
            <p:ph idx="1"/>
          </p:nvPr>
        </p:nvSpPr>
        <p:spPr>
          <a:xfrm>
            <a:off x="25687" y="1188720"/>
            <a:ext cx="8229600" cy="4754880"/>
          </a:xfrm>
        </p:spPr>
        <p:txBody>
          <a:bodyPr vert="horz" lIns="91440" tIns="45720" rIns="91440" bIns="45720" rtlCol="0" anchor="t">
            <a:normAutofit/>
          </a:bodyPr>
          <a:lstStyle/>
          <a:p>
            <a:endParaRPr lang="en-US" b="1">
              <a:solidFill>
                <a:prstClr val="black"/>
              </a:solidFill>
              <a:latin typeface="Arial" panose="020B0604020202020204"/>
              <a:cs typeface="Arial"/>
            </a:endParaRPr>
          </a:p>
          <a:p>
            <a:pPr marL="0" indent="0">
              <a:buNone/>
            </a:pP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Arial"/>
            </a:endParaRPr>
          </a:p>
          <a:p>
            <a:endParaRPr lang="en-US"/>
          </a:p>
        </p:txBody>
      </p:sp>
      <p:sp>
        <p:nvSpPr>
          <p:cNvPr id="4" name="Slide Number Placeholder 3">
            <a:extLst>
              <a:ext uri="{FF2B5EF4-FFF2-40B4-BE49-F238E27FC236}">
                <a16:creationId xmlns:a16="http://schemas.microsoft.com/office/drawing/2014/main" id="{7D7AFDF3-D86E-E9EE-49CA-58B7F8E363DE}"/>
              </a:ext>
            </a:extLst>
          </p:cNvPr>
          <p:cNvSpPr>
            <a:spLocks noGrp="1"/>
          </p:cNvSpPr>
          <p:nvPr>
            <p:ph type="sldNum" sz="quarter" idx="12"/>
          </p:nvPr>
        </p:nvSpPr>
        <p:spPr/>
        <p:txBody>
          <a:bodyPr/>
          <a:lstStyle/>
          <a:p>
            <a:fld id="{0F70353F-5ECB-4B50-B3EA-C871EA4E3F32}" type="slidenum">
              <a:rPr lang="en-US" smtClean="0"/>
              <a:t>21</a:t>
            </a:fld>
            <a:endParaRPr lang="en-US"/>
          </a:p>
        </p:txBody>
      </p:sp>
      <p:sp>
        <p:nvSpPr>
          <p:cNvPr id="9" name="TextBox 8">
            <a:extLst>
              <a:ext uri="{FF2B5EF4-FFF2-40B4-BE49-F238E27FC236}">
                <a16:creationId xmlns:a16="http://schemas.microsoft.com/office/drawing/2014/main" id="{8CC5A8ED-6A92-6FFD-CDD3-75ADF1C3CA63}"/>
              </a:ext>
            </a:extLst>
          </p:cNvPr>
          <p:cNvSpPr txBox="1"/>
          <p:nvPr/>
        </p:nvSpPr>
        <p:spPr>
          <a:xfrm>
            <a:off x="124181" y="1535290"/>
            <a:ext cx="8895641"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Supply Discrepancy Reporting PRC</a:t>
            </a:r>
            <a:r>
              <a:rPr lang="en-US" sz="2400" dirty="0">
                <a:cs typeface="Arial"/>
              </a:rPr>
              <a:t>:  </a:t>
            </a:r>
            <a:r>
              <a:rPr lang="en-US" sz="2000" dirty="0">
                <a:cs typeface="Arial"/>
              </a:rPr>
              <a:t>See below DLMS Summit</a:t>
            </a:r>
          </a:p>
          <a:p>
            <a:r>
              <a:rPr lang="en-US" sz="2400" b="1" dirty="0">
                <a:cs typeface="Arial"/>
              </a:rPr>
              <a:t>Product Quality Deficiency Reporting PRC</a:t>
            </a:r>
            <a:r>
              <a:rPr lang="en-US" sz="2400" dirty="0">
                <a:cs typeface="Arial"/>
              </a:rPr>
              <a:t>: </a:t>
            </a:r>
            <a:r>
              <a:rPr lang="en-US" sz="2000" dirty="0">
                <a:cs typeface="Arial"/>
              </a:rPr>
              <a:t>See below DLMS Summit</a:t>
            </a:r>
          </a:p>
          <a:p>
            <a:r>
              <a:rPr lang="en-US" sz="2400" b="1" dirty="0">
                <a:cs typeface="Arial"/>
              </a:rPr>
              <a:t>Finance PRC</a:t>
            </a:r>
            <a:r>
              <a:rPr lang="en-US" sz="2400" dirty="0">
                <a:cs typeface="Arial"/>
              </a:rPr>
              <a:t>: </a:t>
            </a:r>
            <a:r>
              <a:rPr lang="en-US" sz="2000" dirty="0">
                <a:cs typeface="Arial"/>
              </a:rPr>
              <a:t>See below DLMS Summit</a:t>
            </a:r>
          </a:p>
          <a:p>
            <a:r>
              <a:rPr lang="en-US" sz="2400" b="1" dirty="0">
                <a:cs typeface="Arial"/>
              </a:rPr>
              <a:t>ADC 1244B Implementation Strategy PRC</a:t>
            </a:r>
            <a:r>
              <a:rPr lang="en-US" sz="2400" dirty="0">
                <a:cs typeface="Arial"/>
              </a:rPr>
              <a:t>: </a:t>
            </a:r>
            <a:r>
              <a:rPr lang="en-US" sz="2000" dirty="0">
                <a:cs typeface="Arial"/>
              </a:rPr>
              <a:t>May 2024</a:t>
            </a:r>
          </a:p>
          <a:p>
            <a:r>
              <a:rPr lang="en-US" sz="2400" b="1" dirty="0">
                <a:cs typeface="Arial"/>
              </a:rPr>
              <a:t>Supply PRC</a:t>
            </a:r>
            <a:r>
              <a:rPr lang="en-US" sz="2400" dirty="0">
                <a:cs typeface="Arial"/>
              </a:rPr>
              <a:t>: </a:t>
            </a:r>
            <a:r>
              <a:rPr lang="en-US" sz="2000" dirty="0">
                <a:cs typeface="Arial"/>
              </a:rPr>
              <a:t> See below DLMS Summit</a:t>
            </a:r>
          </a:p>
          <a:p>
            <a:r>
              <a:rPr lang="en-US" sz="2400" b="1" dirty="0">
                <a:cs typeface="Arial"/>
              </a:rPr>
              <a:t>DLMS Summit 2024: </a:t>
            </a:r>
            <a:r>
              <a:rPr lang="en-US" sz="2000" dirty="0">
                <a:cs typeface="Arial"/>
              </a:rPr>
              <a:t>Week of May 6, 2024</a:t>
            </a:r>
          </a:p>
          <a:p>
            <a:endParaRPr lang="en-US" dirty="0">
              <a:cs typeface="Arial"/>
            </a:endParaRPr>
          </a:p>
          <a:p>
            <a:endParaRPr lang="en-US" dirty="0">
              <a:cs typeface="Arial"/>
            </a:endParaRPr>
          </a:p>
          <a:p>
            <a:endParaRPr lang="en-US" dirty="0">
              <a:cs typeface="Arial"/>
            </a:endParaRPr>
          </a:p>
          <a:p>
            <a:r>
              <a:rPr lang="en-US" sz="2000" b="1" dirty="0">
                <a:cs typeface="Arial"/>
              </a:rPr>
              <a:t>Note</a:t>
            </a:r>
            <a:r>
              <a:rPr lang="en-US" sz="2000" dirty="0">
                <a:cs typeface="Arial"/>
              </a:rPr>
              <a:t>: Please provide any suggested Topics for FY 24 SPRC for planning purposes.  Topics can be sent to the supply group email address </a:t>
            </a:r>
            <a:r>
              <a:rPr lang="en-US" sz="2000" dirty="0">
                <a:cs typeface="Arial"/>
                <a:hlinkClick r:id="rId2"/>
              </a:rPr>
              <a:t>DEDSO.Supply@dla.mil</a:t>
            </a:r>
            <a:r>
              <a:rPr lang="en-US" sz="2000" dirty="0">
                <a:cs typeface="Arial"/>
              </a:rPr>
              <a:t>. </a:t>
            </a:r>
          </a:p>
        </p:txBody>
      </p:sp>
    </p:spTree>
    <p:extLst>
      <p:ext uri="{BB962C8B-B14F-4D97-AF65-F5344CB8AC3E}">
        <p14:creationId xmlns:p14="http://schemas.microsoft.com/office/powerpoint/2010/main" val="402984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70353F-5ECB-4B50-B3EA-C871EA4E3F32}" type="slidenum">
              <a:rPr lang="en-US" smtClean="0"/>
              <a:t>22</a:t>
            </a:fld>
            <a:endParaRPr lang="en-US"/>
          </a:p>
        </p:txBody>
      </p:sp>
    </p:spTree>
    <p:extLst>
      <p:ext uri="{BB962C8B-B14F-4D97-AF65-F5344CB8AC3E}">
        <p14:creationId xmlns:p14="http://schemas.microsoft.com/office/powerpoint/2010/main" val="372505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pc="-5">
                <a:cs typeface="Arial"/>
              </a:rPr>
              <a:t>DEDSO Overview</a:t>
            </a:r>
            <a:endParaRPr lang="en-US"/>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3A5B3BA-502A-00A0-5885-3F1C73A4FCF9}"/>
              </a:ext>
            </a:extLst>
          </p:cNvPr>
          <p:cNvSpPr txBox="1"/>
          <p:nvPr/>
        </p:nvSpPr>
        <p:spPr>
          <a:xfrm>
            <a:off x="216815" y="1480951"/>
            <a:ext cx="4364612" cy="497059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03864"/>
                </a:solidFill>
                <a:effectLst/>
                <a:uLnTx/>
                <a:uFillTx/>
                <a:latin typeface="Arial" panose="020B0604020202020204"/>
                <a:ea typeface="+mn-ea"/>
                <a:cs typeface="Arial" panose="020B0604020202020204" pitchFamily="34" charset="0"/>
              </a:rPr>
              <a:t>MISSION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The Defense Enterprise Data Standards Office (DEDSO) develops, publishes, and maintains interoperable data standards for logistics business systems to facilitate auditability and support the reform initiatives of the Department of Defense and Trading Partners</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03864"/>
                </a:solidFill>
                <a:effectLst/>
                <a:uLnTx/>
                <a:uFillTx/>
                <a:latin typeface="Arial" panose="020B0604020202020204"/>
                <a:ea typeface="+mn-ea"/>
                <a:cs typeface="Arial" panose="020B0604020202020204" pitchFamily="34" charset="0"/>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To deliver processes and quality data standards that exemplify Accuracy, Conformity, Consistency, and Integrity to our Logistics Community.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BB63D90-4F96-35AA-BA0B-74C0C1F49B25}"/>
              </a:ext>
            </a:extLst>
          </p:cNvPr>
          <p:cNvPicPr>
            <a:picLocks noChangeAspect="1"/>
          </p:cNvPicPr>
          <p:nvPr/>
        </p:nvPicPr>
        <p:blipFill>
          <a:blip r:embed="rId3"/>
          <a:stretch>
            <a:fillRect/>
          </a:stretch>
        </p:blipFill>
        <p:spPr>
          <a:xfrm>
            <a:off x="4572000" y="1480951"/>
            <a:ext cx="4489244" cy="4060125"/>
          </a:xfrm>
          <a:prstGeom prst="rect">
            <a:avLst/>
          </a:prstGeom>
        </p:spPr>
      </p:pic>
      <p:pic>
        <p:nvPicPr>
          <p:cNvPr id="7" name="Picture 6">
            <a:extLst>
              <a:ext uri="{FF2B5EF4-FFF2-40B4-BE49-F238E27FC236}">
                <a16:creationId xmlns:a16="http://schemas.microsoft.com/office/drawing/2014/main" id="{EC051876-0B3D-551E-3E12-1835E4207F5C}"/>
              </a:ext>
            </a:extLst>
          </p:cNvPr>
          <p:cNvPicPr>
            <a:picLocks noChangeAspect="1"/>
          </p:cNvPicPr>
          <p:nvPr/>
        </p:nvPicPr>
        <p:blipFill>
          <a:blip r:embed="rId4"/>
          <a:stretch>
            <a:fillRect/>
          </a:stretch>
        </p:blipFill>
        <p:spPr>
          <a:xfrm>
            <a:off x="7050550" y="1781669"/>
            <a:ext cx="2075719" cy="478409"/>
          </a:xfrm>
          <a:prstGeom prst="rect">
            <a:avLst/>
          </a:prstGeom>
        </p:spPr>
      </p:pic>
    </p:spTree>
    <p:extLst>
      <p:ext uri="{BB962C8B-B14F-4D97-AF65-F5344CB8AC3E}">
        <p14:creationId xmlns:p14="http://schemas.microsoft.com/office/powerpoint/2010/main" val="138967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8B0E-EB95-DD38-B925-33AEF7DB2695}"/>
              </a:ext>
            </a:extLst>
          </p:cNvPr>
          <p:cNvSpPr>
            <a:spLocks noGrp="1"/>
          </p:cNvSpPr>
          <p:nvPr>
            <p:ph type="title"/>
          </p:nvPr>
        </p:nvSpPr>
        <p:spPr>
          <a:xfrm>
            <a:off x="3118104" y="158744"/>
            <a:ext cx="5866408" cy="822960"/>
          </a:xfrm>
        </p:spPr>
        <p:txBody>
          <a:bodyPr>
            <a:normAutofit fontScale="90000"/>
          </a:bodyPr>
          <a:lstStyle/>
          <a:p>
            <a:r>
              <a:rPr lang="en-US"/>
              <a:t>Agenda </a:t>
            </a:r>
            <a:br>
              <a:rPr lang="en-US"/>
            </a:br>
            <a:r>
              <a:rPr lang="en-US" b="0"/>
              <a:t>ADC 1244B  Implementation Strategy Update 23-1 </a:t>
            </a:r>
            <a:br>
              <a:rPr lang="en-US"/>
            </a:br>
            <a:endParaRPr lang="en-US" b="0"/>
          </a:p>
        </p:txBody>
      </p:sp>
      <p:graphicFrame>
        <p:nvGraphicFramePr>
          <p:cNvPr id="6" name="Content Placeholder 5">
            <a:extLst>
              <a:ext uri="{FF2B5EF4-FFF2-40B4-BE49-F238E27FC236}">
                <a16:creationId xmlns:a16="http://schemas.microsoft.com/office/drawing/2014/main" id="{97B28572-A26B-60FD-3D24-79DBBEEF50CD}"/>
              </a:ext>
            </a:extLst>
          </p:cNvPr>
          <p:cNvGraphicFramePr>
            <a:graphicFrameLocks noGrp="1"/>
          </p:cNvGraphicFramePr>
          <p:nvPr>
            <p:ph idx="1"/>
            <p:extLst>
              <p:ext uri="{D42A27DB-BD31-4B8C-83A1-F6EECF244321}">
                <p14:modId xmlns:p14="http://schemas.microsoft.com/office/powerpoint/2010/main" val="4104046299"/>
              </p:ext>
            </p:extLst>
          </p:nvPr>
        </p:nvGraphicFramePr>
        <p:xfrm>
          <a:off x="0" y="1178644"/>
          <a:ext cx="9144000" cy="6009467"/>
        </p:xfrm>
        <a:graphic>
          <a:graphicData uri="http://schemas.openxmlformats.org/drawingml/2006/table">
            <a:tbl>
              <a:tblPr firstRow="1" bandRow="1">
                <a:tableStyleId>{FABFCF23-3B69-468F-B69F-88F6DE6A72F2}</a:tableStyleId>
              </a:tblPr>
              <a:tblGrid>
                <a:gridCol w="1854791">
                  <a:extLst>
                    <a:ext uri="{9D8B030D-6E8A-4147-A177-3AD203B41FA5}">
                      <a16:colId xmlns:a16="http://schemas.microsoft.com/office/drawing/2014/main" val="539148904"/>
                    </a:ext>
                  </a:extLst>
                </a:gridCol>
                <a:gridCol w="7289209">
                  <a:extLst>
                    <a:ext uri="{9D8B030D-6E8A-4147-A177-3AD203B41FA5}">
                      <a16:colId xmlns:a16="http://schemas.microsoft.com/office/drawing/2014/main" val="344296136"/>
                    </a:ext>
                  </a:extLst>
                </a:gridCol>
              </a:tblGrid>
              <a:tr h="442032">
                <a:tc>
                  <a:txBody>
                    <a:bodyPr/>
                    <a:lstStyle/>
                    <a:p>
                      <a:pPr algn="ctr">
                        <a:lnSpc>
                          <a:spcPct val="100000"/>
                        </a:lnSpc>
                        <a:spcBef>
                          <a:spcPts val="0"/>
                        </a:spcBef>
                      </a:pPr>
                      <a:r>
                        <a:rPr lang="en-US" sz="1600" kern="1200" dirty="0">
                          <a:solidFill>
                            <a:schemeClr val="bg1"/>
                          </a:solidFill>
                        </a:rPr>
                        <a:t> Timeline</a:t>
                      </a:r>
                      <a:endParaRPr lang="en-US" sz="1600" kern="1200" dirty="0">
                        <a:solidFill>
                          <a:schemeClr val="bg1"/>
                        </a:solidFill>
                        <a:latin typeface="+mj-lt"/>
                        <a:ea typeface="+mn-ea"/>
                        <a:cs typeface="+mn-cs"/>
                      </a:endParaRPr>
                    </a:p>
                  </a:txBody>
                  <a:tcPr/>
                </a:tc>
                <a:tc>
                  <a:txBody>
                    <a:bodyPr/>
                    <a:lstStyle/>
                    <a:p>
                      <a:pPr marL="0" marR="0" algn="ctr">
                        <a:lnSpc>
                          <a:spcPct val="100000"/>
                        </a:lnSpc>
                        <a:spcBef>
                          <a:spcPts val="0"/>
                        </a:spcBef>
                        <a:spcAft>
                          <a:spcPts val="600"/>
                        </a:spcAft>
                      </a:pPr>
                      <a:r>
                        <a:rPr lang="en-US" sz="1600" kern="1200" dirty="0">
                          <a:solidFill>
                            <a:schemeClr val="bg1"/>
                          </a:solidFill>
                        </a:rPr>
                        <a:t>Agenda Item &amp; Speaker</a:t>
                      </a:r>
                      <a:endParaRPr lang="en-US" sz="1600" kern="1200" dirty="0">
                        <a:solidFill>
                          <a:schemeClr val="bg1"/>
                        </a:solidFill>
                        <a:latin typeface="+mj-lt"/>
                        <a:ea typeface="+mn-ea"/>
                        <a:cs typeface="+mn-cs"/>
                      </a:endParaRPr>
                    </a:p>
                  </a:txBody>
                  <a:tcPr/>
                </a:tc>
                <a:extLst>
                  <a:ext uri="{0D108BD9-81ED-4DB2-BD59-A6C34878D82A}">
                    <a16:rowId xmlns:a16="http://schemas.microsoft.com/office/drawing/2014/main" val="4243708978"/>
                  </a:ext>
                </a:extLst>
              </a:tr>
              <a:tr h="1122524">
                <a:tc>
                  <a:txBody>
                    <a:bodyPr/>
                    <a:lstStyle/>
                    <a:p>
                      <a:pPr marL="0" marR="0" lvl="0" indent="0" algn="l" rtl="0" eaLnBrk="1" fontAlgn="auto" latinLnBrk="0" hangingPunct="1">
                        <a:lnSpc>
                          <a:spcPct val="100000"/>
                        </a:lnSpc>
                        <a:spcBef>
                          <a:spcPts val="0"/>
                        </a:spcBef>
                        <a:spcAft>
                          <a:spcPts val="0"/>
                        </a:spcAft>
                        <a:buClrTx/>
                        <a:buSzTx/>
                        <a:buFontTx/>
                        <a:buNone/>
                      </a:pPr>
                      <a:r>
                        <a:rPr lang="en-US" sz="1200" kern="1200" dirty="0">
                          <a:solidFill>
                            <a:schemeClr val="tx1"/>
                          </a:solidFill>
                        </a:rPr>
                        <a:t>0915-0930 (15 min) </a:t>
                      </a:r>
                    </a:p>
                  </a:txBody>
                  <a:tcPr/>
                </a:tc>
                <a:tc>
                  <a:txBody>
                    <a:bodyPr/>
                    <a:lstStyle/>
                    <a:p>
                      <a:pPr marL="0" marR="0">
                        <a:lnSpc>
                          <a:spcPct val="100000"/>
                        </a:lnSpc>
                        <a:spcBef>
                          <a:spcPts val="0"/>
                        </a:spcBef>
                        <a:spcAft>
                          <a:spcPts val="600"/>
                        </a:spcAft>
                      </a:pPr>
                      <a:r>
                        <a:rPr lang="en-US" sz="1200" b="1" kern="1200" dirty="0">
                          <a:solidFill>
                            <a:schemeClr val="tx1"/>
                          </a:solidFill>
                        </a:rPr>
                        <a:t>Welcome, Admin, &amp; Introductions</a:t>
                      </a:r>
                    </a:p>
                    <a:p>
                      <a:pPr marL="457200" lvl="1" indent="0">
                        <a:lnSpc>
                          <a:spcPct val="100000"/>
                        </a:lnSpc>
                        <a:spcBef>
                          <a:spcPts val="0"/>
                        </a:spcBef>
                        <a:buNone/>
                      </a:pPr>
                      <a:r>
                        <a:rPr lang="en-US" sz="1200" kern="1200" noProof="0" dirty="0">
                          <a:solidFill>
                            <a:schemeClr val="tx1"/>
                          </a:solidFill>
                        </a:rPr>
                        <a:t>Dr. Gail Fuller, Supply Administrator, DEDSO</a:t>
                      </a:r>
                    </a:p>
                    <a:p>
                      <a:pPr marL="457200" lvl="1" indent="0">
                        <a:lnSpc>
                          <a:spcPct val="100000"/>
                        </a:lnSpc>
                        <a:spcBef>
                          <a:spcPts val="0"/>
                        </a:spcBef>
                        <a:buNone/>
                      </a:pPr>
                      <a:endParaRPr lang="en-US" sz="1200" kern="1200" noProof="0">
                        <a:solidFill>
                          <a:schemeClr val="tx1"/>
                        </a:solidFill>
                      </a:endParaRPr>
                    </a:p>
                    <a:p>
                      <a:pPr marL="0" marR="0" lvl="0">
                        <a:lnSpc>
                          <a:spcPct val="100000"/>
                        </a:lnSpc>
                        <a:spcBef>
                          <a:spcPts val="0"/>
                        </a:spcBef>
                        <a:spcAft>
                          <a:spcPts val="0"/>
                        </a:spcAft>
                      </a:pPr>
                      <a:endParaRPr lang="en-US" sz="1200" b="1" kern="1200">
                        <a:solidFill>
                          <a:schemeClr val="tx1"/>
                        </a:solidFill>
                        <a:latin typeface="+mj-lt"/>
                        <a:ea typeface="+mn-ea"/>
                        <a:cs typeface="+mn-cs"/>
                      </a:endParaRPr>
                    </a:p>
                  </a:txBody>
                  <a:tcPr/>
                </a:tc>
                <a:extLst>
                  <a:ext uri="{0D108BD9-81ED-4DB2-BD59-A6C34878D82A}">
                    <a16:rowId xmlns:a16="http://schemas.microsoft.com/office/drawing/2014/main" val="1468911108"/>
                  </a:ext>
                </a:extLst>
              </a:tr>
              <a:tr h="549673">
                <a:tc>
                  <a:txBody>
                    <a:bodyPr/>
                    <a:lstStyle/>
                    <a:p>
                      <a:pPr>
                        <a:lnSpc>
                          <a:spcPct val="100000"/>
                        </a:lnSpc>
                        <a:spcBef>
                          <a:spcPts val="0"/>
                        </a:spcBef>
                      </a:pPr>
                      <a:r>
                        <a:rPr lang="en-US" sz="1200" kern="1200" dirty="0">
                          <a:solidFill>
                            <a:schemeClr val="tx1"/>
                          </a:solidFill>
                        </a:rPr>
                        <a:t>0930-1015 (45 min)</a:t>
                      </a:r>
                      <a:endParaRPr lang="en-US" sz="1200" kern="1200" dirty="0">
                        <a:solidFill>
                          <a:schemeClr val="tx1"/>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rPr>
                        <a:t>ADC 1244B Implementation Strategy Updates </a:t>
                      </a:r>
                      <a:r>
                        <a:rPr lang="en-US" sz="1200" kern="1200" dirty="0">
                          <a:solidFill>
                            <a:schemeClr val="tx1"/>
                          </a:solidFill>
                        </a:rPr>
                        <a:t>Ms. Christine Varner, Defense Logistics Agency (DLA)</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38921964"/>
                  </a:ext>
                </a:extLst>
              </a:tr>
              <a:tr h="549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1015-1045 (30 min)</a:t>
                      </a:r>
                      <a:endParaRPr lang="en-US"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rPr>
                        <a:t>ADC 1244B Implementation Strategy Updates </a:t>
                      </a:r>
                      <a:r>
                        <a:rPr lang="en-US" sz="1200" kern="1200" dirty="0">
                          <a:solidFill>
                            <a:schemeClr val="tx1"/>
                          </a:solidFill>
                        </a:rPr>
                        <a:t>Mr. Oliver Pryor, Army</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562201831"/>
                  </a:ext>
                </a:extLst>
              </a:tr>
              <a:tr h="564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1045-1115 (30 min)</a:t>
                      </a:r>
                      <a:endParaRPr lang="en-US"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rPr>
                        <a:t>ADC 1244B Implementation Strategy Updates </a:t>
                      </a:r>
                      <a:r>
                        <a:rPr lang="en-US" sz="1200" kern="1200" dirty="0">
                          <a:solidFill>
                            <a:schemeClr val="tx1"/>
                          </a:solidFill>
                        </a:rPr>
                        <a:t>Mr. Kevin Austin, Marine Corps</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575438419"/>
                  </a:ext>
                </a:extLst>
              </a:tr>
              <a:tr h="653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1115-1145 (30 min)</a:t>
                      </a:r>
                      <a:endParaRPr lang="en-US" sz="1200" kern="1200" dirty="0">
                        <a:solidFill>
                          <a:schemeClr val="tx1"/>
                        </a:solidFill>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tx1"/>
                          </a:solidFill>
                        </a:rPr>
                        <a:t>ADC 1244B Implementation Strategy Updates </a:t>
                      </a:r>
                      <a:r>
                        <a:rPr lang="en-US" sz="1200" kern="1200" dirty="0">
                          <a:solidFill>
                            <a:schemeClr val="tx1"/>
                          </a:solidFill>
                        </a:rPr>
                        <a:t>Ms. Angie Hagemeier, Navy </a:t>
                      </a:r>
                      <a:endParaRPr lang="en-US" sz="1200" kern="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latin typeface="+mj-lt"/>
                        <a:ea typeface="+mn-ea"/>
                        <a:cs typeface="+mn-cs"/>
                      </a:endParaRPr>
                    </a:p>
                  </a:txBody>
                  <a:tcPr/>
                </a:tc>
                <a:extLst>
                  <a:ext uri="{0D108BD9-81ED-4DB2-BD59-A6C34878D82A}">
                    <a16:rowId xmlns:a16="http://schemas.microsoft.com/office/drawing/2014/main" val="126381021"/>
                  </a:ext>
                </a:extLst>
              </a:tr>
              <a:tr h="653729">
                <a:tc>
                  <a:txBody>
                    <a:bodyPr/>
                    <a:lstStyle/>
                    <a:p>
                      <a:pPr>
                        <a:lnSpc>
                          <a:spcPct val="100000"/>
                        </a:lnSpc>
                        <a:spcBef>
                          <a:spcPts val="0"/>
                        </a:spcBef>
                      </a:pPr>
                      <a:r>
                        <a:rPr lang="en-US" sz="1200" kern="1200" dirty="0">
                          <a:solidFill>
                            <a:schemeClr val="tx1"/>
                          </a:solidFill>
                        </a:rPr>
                        <a:t>1145-1200 (30 min)</a:t>
                      </a:r>
                      <a:endParaRPr lang="en-US" sz="1200" kern="1200" dirty="0">
                        <a:solidFill>
                          <a:schemeClr val="tx1"/>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rPr>
                        <a:t>ADC 1244B Implementation Strategy Updates </a:t>
                      </a:r>
                      <a:r>
                        <a:rPr lang="en-US" sz="1200" kern="1200" dirty="0">
                          <a:solidFill>
                            <a:schemeClr val="tx1"/>
                          </a:solidFill>
                        </a:rPr>
                        <a:t>Ms. Felicia Payton, Air 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txBody>
                  <a:tcPr/>
                </a:tc>
                <a:extLst>
                  <a:ext uri="{0D108BD9-81ED-4DB2-BD59-A6C34878D82A}">
                    <a16:rowId xmlns:a16="http://schemas.microsoft.com/office/drawing/2014/main" val="3674750033"/>
                  </a:ext>
                </a:extLst>
              </a:tr>
              <a:tr h="736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1200-1230 (30 min)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tx1"/>
                          </a:solidFill>
                        </a:rPr>
                        <a:t>DEDSO Updates </a:t>
                      </a:r>
                      <a:r>
                        <a:rPr lang="en-US" sz="1200" kern="1200" dirty="0">
                          <a:solidFill>
                            <a:schemeClr val="tx1"/>
                          </a:solidFill>
                        </a:rPr>
                        <a:t>Dr. Fuller</a:t>
                      </a:r>
                      <a:r>
                        <a:rPr lang="en-US" sz="1200" kern="1200" noProof="0" dirty="0">
                          <a:solidFill>
                            <a:schemeClr val="tx1"/>
                          </a:solidFill>
                        </a:rPr>
                        <a:t>, </a:t>
                      </a:r>
                      <a:r>
                        <a:rPr lang="en-US" sz="1200" kern="1200" dirty="0">
                          <a:solidFill>
                            <a:schemeClr val="tx1"/>
                          </a:solidFill>
                        </a:rPr>
                        <a:t> DEDSO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j-lt"/>
                        <a:ea typeface="+mn-ea"/>
                        <a:cs typeface="+mn-cs"/>
                      </a:endParaRPr>
                    </a:p>
                  </a:txBody>
                  <a:tcPr/>
                </a:tc>
                <a:extLst>
                  <a:ext uri="{0D108BD9-81ED-4DB2-BD59-A6C34878D82A}">
                    <a16:rowId xmlns:a16="http://schemas.microsoft.com/office/drawing/2014/main" val="359455323"/>
                  </a:ext>
                </a:extLst>
              </a:tr>
              <a:tr h="736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rPr>
                        <a:t>1230-1245 (15 min)</a:t>
                      </a:r>
                      <a:endParaRPr lang="en-US" sz="1200" kern="1200" dirty="0">
                        <a:solidFill>
                          <a:schemeClr val="tx1"/>
                        </a:solidFill>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tx1"/>
                          </a:solidFill>
                        </a:rPr>
                        <a:t>Closing comments/Action Items </a:t>
                      </a:r>
                      <a:r>
                        <a:rPr lang="en-US" sz="1200" kern="1200" noProof="0" dirty="0">
                          <a:solidFill>
                            <a:schemeClr val="tx1"/>
                          </a:solidFill>
                        </a:rPr>
                        <a:t> Dr. Fuller, DEDSO</a:t>
                      </a:r>
                      <a:endParaRPr lang="en-US" sz="12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j-lt"/>
                        <a:ea typeface="+mn-ea"/>
                        <a:cs typeface="+mn-cs"/>
                      </a:endParaRPr>
                    </a:p>
                  </a:txBody>
                  <a:tcPr/>
                </a:tc>
                <a:extLst>
                  <a:ext uri="{0D108BD9-81ED-4DB2-BD59-A6C34878D82A}">
                    <a16:rowId xmlns:a16="http://schemas.microsoft.com/office/drawing/2014/main" val="105235722"/>
                  </a:ext>
                </a:extLst>
              </a:tr>
            </a:tbl>
          </a:graphicData>
        </a:graphic>
      </p:graphicFrame>
      <p:sp>
        <p:nvSpPr>
          <p:cNvPr id="4" name="Slide Number Placeholder 3">
            <a:extLst>
              <a:ext uri="{FF2B5EF4-FFF2-40B4-BE49-F238E27FC236}">
                <a16:creationId xmlns:a16="http://schemas.microsoft.com/office/drawing/2014/main" id="{EB26E0CC-4EE4-B0DC-7A17-128C2F3295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71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a:bodyPr>
          <a:lstStyle/>
          <a:p>
            <a:r>
              <a:rPr lang="en-US">
                <a:solidFill>
                  <a:srgbClr val="002060"/>
                </a:solidFill>
              </a:rPr>
              <a:t>ADC 1244B Strategy Updates- DLA</a:t>
            </a: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82880" y="4956894"/>
            <a:ext cx="4114800" cy="1334177"/>
          </a:xfrm>
        </p:spPr>
        <p:txBody>
          <a:bodyPr>
            <a:normAutofit/>
          </a:bodyPr>
          <a:lstStyle/>
          <a:p>
            <a:r>
              <a:rPr lang="en-US" sz="1400">
                <a:solidFill>
                  <a:srgbClr val="002060"/>
                </a:solidFill>
              </a:rPr>
              <a:t>Ms. Christine Varner</a:t>
            </a:r>
          </a:p>
          <a:p>
            <a:r>
              <a:rPr lang="en-US" sz="1400">
                <a:solidFill>
                  <a:srgbClr val="002060"/>
                </a:solidFill>
              </a:rPr>
              <a:t>Asset Manager</a:t>
            </a:r>
            <a:r>
              <a:rPr lang="en-US" sz="1400"/>
              <a:t>, </a:t>
            </a:r>
          </a:p>
          <a:p>
            <a:r>
              <a:rPr lang="en-US" sz="1400">
                <a:solidFill>
                  <a:srgbClr val="002060"/>
                </a:solidFill>
              </a:rPr>
              <a:t>DLA J345</a:t>
            </a:r>
            <a:endParaRPr lang="en-US" sz="1400"/>
          </a:p>
          <a:p>
            <a:endParaRPr lang="en-US" sz="1400">
              <a:solidFill>
                <a:srgbClr val="002060"/>
              </a:solidFill>
            </a:endParaRPr>
          </a:p>
          <a:p>
            <a:r>
              <a:rPr lang="en-US" sz="1400">
                <a:solidFill>
                  <a:srgbClr val="002060"/>
                </a:solidFill>
              </a:rPr>
              <a:t>February 21, 2024</a:t>
            </a:r>
          </a:p>
        </p:txBody>
      </p:sp>
    </p:spTree>
    <p:extLst>
      <p:ext uri="{BB962C8B-B14F-4D97-AF65-F5344CB8AC3E}">
        <p14:creationId xmlns:p14="http://schemas.microsoft.com/office/powerpoint/2010/main" val="351800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939695" y="871796"/>
            <a:ext cx="5594247" cy="507831"/>
          </a:xfrm>
          <a:prstGeom prst="rect">
            <a:avLst/>
          </a:prstGeom>
          <a:noFill/>
        </p:spPr>
        <p:txBody>
          <a:bodyPr wrap="square">
            <a:spAutoFit/>
          </a:bodyPr>
          <a:lstStyle/>
          <a:p>
            <a:r>
              <a:rPr lang="en-US" sz="1350">
                <a:latin typeface="Arial" panose="020B0604020202020204" pitchFamily="34" charset="0"/>
                <a:ea typeface="Times New Roman" panose="02020603050405020304" pitchFamily="18" charset="0"/>
              </a:rPr>
              <a:t>DLA Small Arms Team											</a:t>
            </a:r>
            <a:endParaRPr lang="en-US" sz="1350"/>
          </a:p>
        </p:txBody>
      </p:sp>
      <p:sp>
        <p:nvSpPr>
          <p:cNvPr id="11" name="TextBox 10">
            <a:extLst>
              <a:ext uri="{FF2B5EF4-FFF2-40B4-BE49-F238E27FC236}">
                <a16:creationId xmlns:a16="http://schemas.microsoft.com/office/drawing/2014/main" id="{C2584892-8082-75A4-7A40-51F6058B9C92}"/>
              </a:ext>
            </a:extLst>
          </p:cNvPr>
          <p:cNvSpPr txBox="1"/>
          <p:nvPr/>
        </p:nvSpPr>
        <p:spPr>
          <a:xfrm>
            <a:off x="3988110" y="818534"/>
            <a:ext cx="4584905" cy="300082"/>
          </a:xfrm>
          <a:prstGeom prst="rect">
            <a:avLst/>
          </a:prstGeom>
          <a:noFill/>
        </p:spPr>
        <p:txBody>
          <a:bodyPr wrap="square">
            <a:spAutoFit/>
          </a:bodyPr>
          <a:lstStyle/>
          <a:p>
            <a:pPr algn="ctr"/>
            <a:r>
              <a:rPr lang="en-US" sz="1350">
                <a:latin typeface="Arial" panose="020B0604020202020204" pitchFamily="34" charset="0"/>
                <a:ea typeface="Times New Roman" panose="02020603050405020304" pitchFamily="18" charset="0"/>
                <a:cs typeface="Arial" panose="020B0604020202020204" pitchFamily="34" charset="0"/>
              </a:rPr>
              <a:t>Feb 1, 2024</a:t>
            </a:r>
            <a:endParaRPr lang="en-US" sz="900">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65E6641-5111-0CA0-3EC0-400C81253B0F}"/>
              </a:ext>
            </a:extLst>
          </p:cNvPr>
          <p:cNvSpPr txBox="1"/>
          <p:nvPr/>
        </p:nvSpPr>
        <p:spPr>
          <a:xfrm>
            <a:off x="208322" y="1790654"/>
            <a:ext cx="4662333" cy="2654573"/>
          </a:xfrm>
          <a:prstGeom prst="rect">
            <a:avLst/>
          </a:prstGeom>
          <a:noFill/>
        </p:spPr>
        <p:txBody>
          <a:bodyPr wrap="square">
            <a:spAutoFit/>
          </a:bodyPr>
          <a:lstStyle/>
          <a:p>
            <a:r>
              <a:rPr lang="en-US" sz="900">
                <a:latin typeface="Arial" panose="020B0604020202020204" pitchFamily="34" charset="0"/>
                <a:ea typeface="Times New Roman" panose="02020603050405020304" pitchFamily="18" charset="0"/>
                <a:cs typeface="Arial" panose="020B0604020202020204" pitchFamily="34" charset="0"/>
              </a:rPr>
              <a:t>- To ensure all SASP requirements and processes (receipt, storage and issues)  </a:t>
            </a:r>
          </a:p>
          <a:p>
            <a:r>
              <a:rPr lang="en-US" sz="900">
                <a:latin typeface="Arial" panose="020B0604020202020204" pitchFamily="34" charset="0"/>
                <a:ea typeface="Times New Roman" panose="02020603050405020304" pitchFamily="18" charset="0"/>
                <a:cs typeface="Arial" panose="020B0604020202020204" pitchFamily="34" charset="0"/>
              </a:rPr>
              <a:t>  are functioning properly</a:t>
            </a:r>
          </a:p>
          <a:p>
            <a:endParaRPr lang="en-US" sz="900">
              <a:latin typeface="Arial" panose="020B0604020202020204" pitchFamily="34" charset="0"/>
              <a:ea typeface="Times New Roman" panose="02020603050405020304" pitchFamily="18" charset="0"/>
              <a:cs typeface="Arial" panose="020B0604020202020204" pitchFamily="34" charset="0"/>
            </a:endParaRPr>
          </a:p>
          <a:p>
            <a:r>
              <a:rPr lang="en-US" sz="900">
                <a:latin typeface="Arial" panose="020B0604020202020204" pitchFamily="34" charset="0"/>
                <a:ea typeface="Times New Roman" panose="02020603050405020304" pitchFamily="18" charset="0"/>
                <a:cs typeface="Arial" panose="020B0604020202020204" pitchFamily="34" charset="0"/>
              </a:rPr>
              <a:t>- </a:t>
            </a:r>
            <a:r>
              <a:rPr lang="en-US" sz="900">
                <a:latin typeface="Arial" panose="020B0604020202020204" pitchFamily="34" charset="0"/>
                <a:cs typeface="Arial" panose="020B0604020202020204" pitchFamily="34" charset="0"/>
              </a:rPr>
              <a:t>DLAI 4140.05 approved, signed, and published on October 25, 2023</a:t>
            </a:r>
          </a:p>
          <a:p>
            <a:pPr marL="128588" indent="-128588">
              <a:buFontTx/>
              <a:buChar char="-"/>
            </a:pPr>
            <a:endParaRPr lang="en-US" sz="900">
              <a:latin typeface="Arial" panose="020B0604020202020204" pitchFamily="34" charset="0"/>
              <a:ea typeface="Times New Roman" panose="02020603050405020304" pitchFamily="18" charset="0"/>
              <a:cs typeface="Arial" panose="020B0604020202020204" pitchFamily="34" charset="0"/>
            </a:endParaRPr>
          </a:p>
          <a:p>
            <a:r>
              <a:rPr lang="en-US" sz="900">
                <a:latin typeface="Arial" panose="020B0604020202020204" pitchFamily="34" charset="0"/>
              </a:rPr>
              <a:t>- RFC DOF-C22-0087 has been submitted for SASP for Disposition Services </a:t>
            </a:r>
          </a:p>
          <a:p>
            <a:endParaRPr lang="en-US" sz="900">
              <a:latin typeface="Arial" panose="020B0604020202020204" pitchFamily="34" charset="0"/>
            </a:endParaRPr>
          </a:p>
          <a:p>
            <a:r>
              <a:rPr lang="en-US" sz="900">
                <a:latin typeface="Arial" panose="020B0604020202020204" pitchFamily="34" charset="0"/>
              </a:rPr>
              <a:t>- WMS/1244B Implementation Go Live was scheduled to begin at DD Anniston on  </a:t>
            </a:r>
          </a:p>
          <a:p>
            <a:r>
              <a:rPr lang="en-US" sz="900">
                <a:latin typeface="Arial" panose="020B0604020202020204" pitchFamily="34" charset="0"/>
              </a:rPr>
              <a:t>  1/16/2024, and DS Anniston DEMIL on 1/22/2024, however, the Go Live date has        </a:t>
            </a:r>
          </a:p>
          <a:p>
            <a:r>
              <a:rPr lang="en-US" sz="900">
                <a:latin typeface="Arial" panose="020B0604020202020204" pitchFamily="34" charset="0"/>
              </a:rPr>
              <a:t>  been </a:t>
            </a:r>
            <a:r>
              <a:rPr lang="en-US" sz="900">
                <a:latin typeface="Arial" panose="020B0604020202020204" pitchFamily="34" charset="0"/>
                <a:cs typeface="Arial" panose="020B0604020202020204" pitchFamily="34" charset="0"/>
              </a:rPr>
              <a:t>delayed until o/a April 15, 2024</a:t>
            </a:r>
            <a:br>
              <a:rPr lang="en-US" sz="900">
                <a:latin typeface="Arial" panose="020B0604020202020204" pitchFamily="34" charset="0"/>
                <a:cs typeface="Arial" panose="020B0604020202020204" pitchFamily="34" charset="0"/>
              </a:rPr>
            </a:br>
            <a:endParaRPr lang="en-US" sz="900">
              <a:latin typeface="Arial" panose="020B0604020202020204" pitchFamily="34" charset="0"/>
              <a:ea typeface="Times New Roman" panose="02020603050405020304" pitchFamily="18" charset="0"/>
              <a:cs typeface="Arial" panose="020B0604020202020204" pitchFamily="34" charset="0"/>
            </a:endParaRPr>
          </a:p>
          <a:p>
            <a:r>
              <a:rPr lang="en-US" sz="900">
                <a:latin typeface="Arial" panose="020B0604020202020204" pitchFamily="34" charset="0"/>
                <a:ea typeface="Calibri" panose="020F0502020204030204" pitchFamily="34" charset="0"/>
                <a:cs typeface="Arial" panose="020B0604020202020204" pitchFamily="34" charset="0"/>
              </a:rPr>
              <a:t>- 527R is currently being used for serialized assets for the UIT program; DLA has </a:t>
            </a:r>
          </a:p>
          <a:p>
            <a:r>
              <a:rPr lang="en-US" sz="900">
                <a:latin typeface="Arial" panose="020B0604020202020204" pitchFamily="34" charset="0"/>
                <a:ea typeface="Calibri" panose="020F0502020204030204" pitchFamily="34" charset="0"/>
                <a:cs typeface="Arial" panose="020B0604020202020204" pitchFamily="34" charset="0"/>
              </a:rPr>
              <a:t>  functionality related to 856S and 856R for serialized assets</a:t>
            </a:r>
          </a:p>
          <a:p>
            <a:endParaRPr lang="en-US" sz="900">
              <a:latin typeface="Arial" panose="020B0604020202020204" pitchFamily="34" charset="0"/>
              <a:ea typeface="Calibri" panose="020F0502020204030204" pitchFamily="34" charset="0"/>
              <a:cs typeface="Arial" panose="020B0604020202020204" pitchFamily="34" charset="0"/>
            </a:endParaRPr>
          </a:p>
          <a:p>
            <a:endParaRPr lang="en-US" sz="900">
              <a:latin typeface="Arial" panose="020B0604020202020204" pitchFamily="34" charset="0"/>
              <a:ea typeface="Calibri" panose="020F0502020204030204" pitchFamily="34" charset="0"/>
              <a:cs typeface="Arial" panose="020B0604020202020204" pitchFamily="34" charset="0"/>
            </a:endParaRPr>
          </a:p>
          <a:p>
            <a:r>
              <a:rPr lang="en-US" sz="900">
                <a:latin typeface="Arial" panose="020B0604020202020204" pitchFamily="34" charset="0"/>
                <a:ea typeface="Calibri" panose="020F0502020204030204" pitchFamily="34" charset="0"/>
                <a:cs typeface="Arial" panose="020B0604020202020204" pitchFamily="34" charset="0"/>
              </a:rPr>
              <a:t> </a:t>
            </a:r>
          </a:p>
          <a:p>
            <a:endParaRPr lang="en-US" sz="900">
              <a:latin typeface="Arial" panose="020B0604020202020204" pitchFamily="34" charset="0"/>
            </a:endParaRPr>
          </a:p>
          <a:p>
            <a:endParaRPr lang="en-US" sz="1350"/>
          </a:p>
        </p:txBody>
      </p:sp>
      <p:sp>
        <p:nvSpPr>
          <p:cNvPr id="4" name="TextBox 3">
            <a:extLst>
              <a:ext uri="{FF2B5EF4-FFF2-40B4-BE49-F238E27FC236}">
                <a16:creationId xmlns:a16="http://schemas.microsoft.com/office/drawing/2014/main" id="{649C1B22-1463-F35B-4829-8B7E776CB17F}"/>
              </a:ext>
            </a:extLst>
          </p:cNvPr>
          <p:cNvSpPr txBox="1"/>
          <p:nvPr/>
        </p:nvSpPr>
        <p:spPr>
          <a:xfrm>
            <a:off x="207953" y="4054462"/>
            <a:ext cx="4605555" cy="2296783"/>
          </a:xfrm>
          <a:prstGeom prst="rect">
            <a:avLst/>
          </a:prstGeom>
          <a:noFill/>
        </p:spPr>
        <p:txBody>
          <a:bodyPr wrap="square">
            <a:spAutoFit/>
          </a:bodyPr>
          <a:lstStyle/>
          <a:p>
            <a:endParaRPr lang="en-US" sz="900">
              <a:latin typeface="Arial" panose="020B0604020202020204" pitchFamily="34" charset="0"/>
              <a:ea typeface="Times New Roman" panose="02020603050405020304" pitchFamily="18" charset="0"/>
              <a:cs typeface="Arial" panose="020B0604020202020204" pitchFamily="34" charset="0"/>
            </a:endParaRPr>
          </a:p>
          <a:p>
            <a:r>
              <a:rPr lang="en-US" sz="900">
                <a:latin typeface="Arial" panose="020B0604020202020204" pitchFamily="34" charset="0"/>
                <a:ea typeface="Times New Roman" panose="02020603050405020304" pitchFamily="18" charset="0"/>
                <a:cs typeface="Arial" panose="020B0604020202020204" pitchFamily="34" charset="0"/>
              </a:rPr>
              <a:t>- Ensuring that the services have the connectivity with DLA and DPAS for DLMS  </a:t>
            </a:r>
          </a:p>
          <a:p>
            <a:r>
              <a:rPr lang="en-US" sz="900">
                <a:latin typeface="Arial" panose="020B0604020202020204" pitchFamily="34" charset="0"/>
                <a:ea typeface="Times New Roman" panose="02020603050405020304" pitchFamily="18" charset="0"/>
                <a:cs typeface="Arial" panose="020B0604020202020204" pitchFamily="34" charset="0"/>
              </a:rPr>
              <a:t>  changes</a:t>
            </a:r>
            <a:br>
              <a:rPr lang="en-US" sz="900">
                <a:latin typeface="Arial" panose="020B0604020202020204" pitchFamily="34" charset="0"/>
                <a:ea typeface="Times New Roman" panose="02020603050405020304" pitchFamily="18" charset="0"/>
                <a:cs typeface="Arial" panose="020B0604020202020204" pitchFamily="34" charset="0"/>
              </a:rPr>
            </a:br>
            <a:r>
              <a:rPr lang="en-US" sz="900">
                <a:latin typeface="Arial" panose="020B0604020202020204" pitchFamily="34" charset="0"/>
                <a:ea typeface="Times New Roman" panose="02020603050405020304" pitchFamily="18" charset="0"/>
                <a:cs typeface="Arial" panose="020B0604020202020204" pitchFamily="34" charset="0"/>
              </a:rPr>
              <a:t> </a:t>
            </a:r>
          </a:p>
          <a:p>
            <a:r>
              <a:rPr lang="en-US" sz="900">
                <a:latin typeface="Arial" panose="020B0604020202020204" pitchFamily="34" charset="0"/>
                <a:ea typeface="Times New Roman" panose="02020603050405020304" pitchFamily="18" charset="0"/>
                <a:cs typeface="Arial" panose="020B0604020202020204" pitchFamily="34" charset="0"/>
              </a:rPr>
              <a:t>- DSS/WMS interacts with LLASIE.  Waiting for LLASIE requirements from the </a:t>
            </a:r>
          </a:p>
          <a:p>
            <a:r>
              <a:rPr lang="en-US" sz="900">
                <a:latin typeface="Arial" panose="020B0604020202020204" pitchFamily="34" charset="0"/>
                <a:ea typeface="Times New Roman" panose="02020603050405020304" pitchFamily="18" charset="0"/>
                <a:cs typeface="Arial" panose="020B0604020202020204" pitchFamily="34" charset="0"/>
              </a:rPr>
              <a:t>  Army</a:t>
            </a:r>
          </a:p>
          <a:p>
            <a:endParaRPr lang="en-US" sz="900">
              <a:latin typeface="Arial" panose="020B0604020202020204" pitchFamily="34" charset="0"/>
              <a:ea typeface="Times New Roman" panose="02020603050405020304" pitchFamily="18" charset="0"/>
              <a:cs typeface="Arial" panose="020B0604020202020204" pitchFamily="34" charset="0"/>
            </a:endParaRPr>
          </a:p>
          <a:p>
            <a:r>
              <a:rPr lang="en-US" sz="900">
                <a:latin typeface="Arial" panose="020B0604020202020204" pitchFamily="34" charset="0"/>
                <a:ea typeface="Times New Roman" panose="02020603050405020304" pitchFamily="18" charset="0"/>
                <a:cs typeface="Arial" panose="020B0604020202020204" pitchFamily="34" charset="0"/>
              </a:rPr>
              <a:t>- Challenges with implementing sooner than DoD:</a:t>
            </a:r>
          </a:p>
          <a:p>
            <a:r>
              <a:rPr lang="en-US" sz="900">
                <a:latin typeface="Arial" panose="020B0604020202020204" pitchFamily="34" charset="0"/>
                <a:ea typeface="Times New Roman" panose="02020603050405020304" pitchFamily="18" charset="0"/>
                <a:cs typeface="Arial" panose="020B0604020202020204" pitchFamily="34" charset="0"/>
              </a:rPr>
              <a:t>  	</a:t>
            </a:r>
            <a:endParaRPr lang="en-US" sz="900">
              <a:latin typeface="Arial" panose="020B0604020202020204" pitchFamily="34" charset="0"/>
              <a:cs typeface="Arial" panose="020B0604020202020204" pitchFamily="34" charset="0"/>
            </a:endParaRPr>
          </a:p>
          <a:p>
            <a:pPr marL="471488" lvl="1" indent="-128588">
              <a:buFont typeface="Arial" panose="020B0604020202020204" pitchFamily="34" charset="0"/>
              <a:buChar char="•"/>
            </a:pPr>
            <a:r>
              <a:rPr lang="en-US" sz="900">
                <a:latin typeface="Arial" panose="020B0604020202020204" pitchFamily="34" charset="0"/>
                <a:ea typeface="Gulim" panose="020B0600000101010101" pitchFamily="34" charset="-127"/>
                <a:cs typeface="Arial" panose="020B0604020202020204" pitchFamily="34" charset="0"/>
              </a:rPr>
              <a:t>DAAS generating DLMS 140A on behalf of WMS</a:t>
            </a:r>
          </a:p>
          <a:p>
            <a:pPr marL="471488" lvl="1" indent="-128588">
              <a:buFont typeface="Arial" panose="020B0604020202020204" pitchFamily="34" charset="0"/>
              <a:buChar char="•"/>
            </a:pPr>
            <a:r>
              <a:rPr lang="en-US" sz="900">
                <a:latin typeface="Arial" panose="020B0604020202020204" pitchFamily="34" charset="0"/>
                <a:ea typeface="Gulim" panose="020B0600000101010101" pitchFamily="34" charset="-127"/>
                <a:cs typeface="Arial" panose="020B0604020202020204" pitchFamily="34" charset="0"/>
              </a:rPr>
              <a:t>Limited TRAC during the transition period</a:t>
            </a:r>
          </a:p>
          <a:p>
            <a:pPr marL="471488" lvl="1" indent="-128588">
              <a:buFont typeface="Arial" panose="020B0604020202020204" pitchFamily="34" charset="0"/>
              <a:buChar char="•"/>
            </a:pPr>
            <a:r>
              <a:rPr lang="en-US" sz="900">
                <a:latin typeface="Arial" panose="020B0604020202020204" pitchFamily="34" charset="0"/>
                <a:ea typeface="Gulim" panose="020B0600000101010101" pitchFamily="34" charset="-127"/>
                <a:cs typeface="Arial" panose="020B0604020202020204" pitchFamily="34" charset="0"/>
              </a:rPr>
              <a:t>DLMS 856S qualifiers not available in WMS (SCP and A13)</a:t>
            </a:r>
          </a:p>
          <a:p>
            <a:pPr marL="471488" lvl="1" indent="-128588">
              <a:buFont typeface="Arial" panose="020B0604020202020204" pitchFamily="34" charset="0"/>
              <a:buChar char="•"/>
            </a:pPr>
            <a:r>
              <a:rPr lang="en-US" sz="900">
                <a:latin typeface="Arial" panose="020B0604020202020204" pitchFamily="34" charset="0"/>
                <a:ea typeface="Gulim" panose="020B0600000101010101" pitchFamily="34" charset="-127"/>
                <a:cs typeface="Arial" panose="020B0604020202020204" pitchFamily="34" charset="0"/>
              </a:rPr>
              <a:t>No Component available in time for end-to-end testing</a:t>
            </a:r>
          </a:p>
          <a:p>
            <a:pPr lvl="1"/>
            <a:endParaRPr lang="en-US" sz="825">
              <a:latin typeface="Calibri" panose="020F0502020204030204" pitchFamily="34" charset="0"/>
              <a:ea typeface="Gulim" panose="020B0600000101010101" pitchFamily="34" charset="-127"/>
            </a:endParaRPr>
          </a:p>
          <a:p>
            <a:pPr marL="128588" indent="-128588">
              <a:buFont typeface="Arial" panose="020B0604020202020204" pitchFamily="34" charset="0"/>
              <a:buChar char="•"/>
            </a:pPr>
            <a:endParaRPr lang="en-US" sz="900">
              <a:latin typeface="Arial" panose="020B0604020202020204" pitchFamily="34" charset="0"/>
              <a:ea typeface="Times New Roman" panose="02020603050405020304" pitchFamily="18" charset="0"/>
              <a:cs typeface="Times New Roman" panose="02020603050405020304" pitchFamily="18" charset="0"/>
            </a:endParaRPr>
          </a:p>
          <a:p>
            <a:pPr marL="128588" indent="-128588">
              <a:buFontTx/>
              <a:buChar char="-"/>
            </a:pPr>
            <a:endParaRPr lang="en-US" sz="90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569B4A-4465-BDAC-469E-1C5A0ACBD9E6}"/>
              </a:ext>
            </a:extLst>
          </p:cNvPr>
          <p:cNvSpPr txBox="1"/>
          <p:nvPr/>
        </p:nvSpPr>
        <p:spPr>
          <a:xfrm>
            <a:off x="4819033" y="1899880"/>
            <a:ext cx="4621286" cy="1200329"/>
          </a:xfrm>
          <a:prstGeom prst="rect">
            <a:avLst/>
          </a:prstGeom>
          <a:noFill/>
        </p:spPr>
        <p:txBody>
          <a:bodyPr wrap="square">
            <a:spAutoFit/>
          </a:bodyPr>
          <a:lstStyle/>
          <a:p>
            <a:r>
              <a:rPr lang="en-US" sz="900">
                <a:latin typeface="Arial" panose="020B0604020202020204" pitchFamily="34" charset="0"/>
                <a:ea typeface="Calibri" panose="020F0502020204030204" pitchFamily="34" charset="0"/>
                <a:cs typeface="Arial" panose="020B0604020202020204" pitchFamily="34" charset="0"/>
              </a:rPr>
              <a:t>- Finalizing the RFCs for DLA Distribution and DLA Disposition for ADC 1244B</a:t>
            </a:r>
          </a:p>
          <a:p>
            <a:endParaRPr lang="en-US" sz="900">
              <a:latin typeface="Arial" panose="020B0604020202020204" pitchFamily="34" charset="0"/>
              <a:ea typeface="Calibri" panose="020F0502020204030204" pitchFamily="34" charset="0"/>
              <a:cs typeface="Arial" panose="020B0604020202020204" pitchFamily="34" charset="0"/>
            </a:endParaRPr>
          </a:p>
          <a:p>
            <a:r>
              <a:rPr lang="en-US" sz="900">
                <a:latin typeface="Arial" panose="020B0604020202020204" pitchFamily="34" charset="0"/>
                <a:ea typeface="Calibri" panose="020F0502020204030204" pitchFamily="34" charset="0"/>
                <a:cs typeface="Arial" panose="020B0604020202020204" pitchFamily="34" charset="0"/>
              </a:rPr>
              <a:t>- Target Ready-for-Testing date (Disposition &amp; Distribution) – adjusted to Jan/Feb</a:t>
            </a:r>
          </a:p>
          <a:p>
            <a:r>
              <a:rPr lang="en-US" sz="900">
                <a:latin typeface="Arial" panose="020B0604020202020204" pitchFamily="34" charset="0"/>
                <a:ea typeface="Calibri" panose="020F0502020204030204" pitchFamily="34" charset="0"/>
                <a:cs typeface="Arial" panose="020B0604020202020204" pitchFamily="34" charset="0"/>
              </a:rPr>
              <a:t>   2024</a:t>
            </a:r>
          </a:p>
          <a:p>
            <a:endParaRPr lang="en-US" sz="900">
              <a:latin typeface="Arial" panose="020B0604020202020204" pitchFamily="34" charset="0"/>
              <a:ea typeface="Calibri" panose="020F0502020204030204" pitchFamily="34" charset="0"/>
              <a:cs typeface="Arial" panose="020B0604020202020204" pitchFamily="34" charset="0"/>
            </a:endParaRPr>
          </a:p>
          <a:p>
            <a:r>
              <a:rPr lang="en-US" sz="900">
                <a:latin typeface="Arial" panose="020B0604020202020204" pitchFamily="34" charset="0"/>
                <a:cs typeface="Arial" panose="020B0604020202020204" pitchFamily="34" charset="0"/>
              </a:rPr>
              <a:t>- DLAI 4140.05 signed - this will allow Anniston to receipt New Procurement </a:t>
            </a:r>
          </a:p>
          <a:p>
            <a:r>
              <a:rPr lang="en-US" sz="900">
                <a:latin typeface="Arial" panose="020B0604020202020204" pitchFamily="34" charset="0"/>
                <a:cs typeface="Arial" panose="020B0604020202020204" pitchFamily="34" charset="0"/>
              </a:rPr>
              <a:t>  weapons expeditiously</a:t>
            </a:r>
          </a:p>
          <a:p>
            <a:endParaRPr lang="en-US" sz="9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89C9F2-7F97-067C-F1F5-980A34B305B7}"/>
              </a:ext>
            </a:extLst>
          </p:cNvPr>
          <p:cNvSpPr txBox="1"/>
          <p:nvPr/>
        </p:nvSpPr>
        <p:spPr>
          <a:xfrm>
            <a:off x="4740630" y="4282319"/>
            <a:ext cx="4621286" cy="507831"/>
          </a:xfrm>
          <a:prstGeom prst="rect">
            <a:avLst/>
          </a:prstGeom>
          <a:noFill/>
        </p:spPr>
        <p:txBody>
          <a:bodyPr wrap="square">
            <a:spAutoFit/>
          </a:bodyPr>
          <a:lstStyle/>
          <a:p>
            <a:r>
              <a:rPr lang="en-US" sz="900" dirty="0">
                <a:latin typeface="Arial" panose="020B0604020202020204" pitchFamily="34" charset="0"/>
                <a:ea typeface="Calibri" panose="020F0502020204030204" pitchFamily="34" charset="0"/>
                <a:cs typeface="Arial" panose="020B0604020202020204" pitchFamily="34" charset="0"/>
              </a:rPr>
              <a:t>- How to ensure material removed from DSS is properly accounted for in WMS </a:t>
            </a:r>
          </a:p>
          <a:p>
            <a:r>
              <a:rPr lang="en-US" sz="900" dirty="0">
                <a:latin typeface="Arial" panose="020B0604020202020204" pitchFamily="34" charset="0"/>
                <a:ea typeface="Calibri" panose="020F0502020204030204" pitchFamily="34" charset="0"/>
                <a:cs typeface="Arial" panose="020B0604020202020204" pitchFamily="34" charset="0"/>
              </a:rPr>
              <a:t>  while being compliant with ADC 1244B</a:t>
            </a:r>
          </a:p>
          <a:p>
            <a:endParaRPr lang="en-US" sz="9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039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a:bodyPr>
          <a:lstStyle/>
          <a:p>
            <a:r>
              <a:rPr lang="en-US">
                <a:solidFill>
                  <a:srgbClr val="002060"/>
                </a:solidFill>
              </a:rPr>
              <a:t>ADC 1244B Strategy Updates- Army</a:t>
            </a: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82880" y="4956894"/>
            <a:ext cx="4114800" cy="1334177"/>
          </a:xfrm>
        </p:spPr>
        <p:txBody>
          <a:bodyPr>
            <a:normAutofit/>
          </a:bodyPr>
          <a:lstStyle/>
          <a:p>
            <a:r>
              <a:rPr lang="en-US" sz="1400">
                <a:solidFill>
                  <a:srgbClr val="002060"/>
                </a:solidFill>
              </a:rPr>
              <a:t>Mr. Oliver Pryor</a:t>
            </a:r>
          </a:p>
          <a:p>
            <a:r>
              <a:rPr lang="en-US" sz="1400">
                <a:solidFill>
                  <a:srgbClr val="002060"/>
                </a:solidFill>
              </a:rPr>
              <a:t>HQDA DCS G-4</a:t>
            </a:r>
            <a:r>
              <a:rPr lang="en-US" sz="1400"/>
              <a:t>, </a:t>
            </a:r>
            <a:endParaRPr lang="en-US" sz="1400">
              <a:cs typeface="Arial"/>
            </a:endParaRPr>
          </a:p>
          <a:p>
            <a:r>
              <a:rPr lang="en-US" sz="1400">
                <a:solidFill>
                  <a:srgbClr val="002060"/>
                </a:solidFill>
              </a:rPr>
              <a:t>Army</a:t>
            </a:r>
            <a:endParaRPr lang="en-US" sz="1400"/>
          </a:p>
          <a:p>
            <a:endParaRPr lang="en-US" sz="1400">
              <a:solidFill>
                <a:srgbClr val="002060"/>
              </a:solidFill>
            </a:endParaRPr>
          </a:p>
          <a:p>
            <a:r>
              <a:rPr lang="en-US" sz="1400">
                <a:solidFill>
                  <a:srgbClr val="002060"/>
                </a:solidFill>
              </a:rPr>
              <a:t>February 21, 2024</a:t>
            </a:r>
          </a:p>
        </p:txBody>
      </p:sp>
    </p:spTree>
    <p:extLst>
      <p:ext uri="{BB962C8B-B14F-4D97-AF65-F5344CB8AC3E}">
        <p14:creationId xmlns:p14="http://schemas.microsoft.com/office/powerpoint/2010/main" val="162029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939542" y="865818"/>
            <a:ext cx="3158148" cy="300082"/>
          </a:xfrm>
          <a:prstGeom prst="rect">
            <a:avLst/>
          </a:prstGeom>
          <a:noFill/>
        </p:spPr>
        <p:txBody>
          <a:bodyPr wrap="square">
            <a:spAutoFit/>
          </a:bodyPr>
          <a:lstStyle/>
          <a:p>
            <a:pPr defTabSz="685800">
              <a:defRPr/>
            </a:pPr>
            <a:r>
              <a:rPr lang="en-US" sz="1350" dirty="0">
                <a:solidFill>
                  <a:prstClr val="black"/>
                </a:solidFill>
                <a:latin typeface="Arial" panose="020B0604020202020204" pitchFamily="34" charset="0"/>
                <a:cs typeface="Arial" panose="020B0604020202020204" pitchFamily="34" charset="0"/>
              </a:rPr>
              <a:t>Army Team</a:t>
            </a:r>
            <a:r>
              <a:rPr lang="en-US" sz="1350" dirty="0">
                <a:solidFill>
                  <a:prstClr val="black"/>
                </a:solidFill>
                <a:latin typeface="Calibri" panose="020F0502020204030204"/>
              </a:rPr>
              <a:t> </a:t>
            </a:r>
          </a:p>
        </p:txBody>
      </p:sp>
      <p:sp>
        <p:nvSpPr>
          <p:cNvPr id="15" name="TextBox 14">
            <a:extLst>
              <a:ext uri="{FF2B5EF4-FFF2-40B4-BE49-F238E27FC236}">
                <a16:creationId xmlns:a16="http://schemas.microsoft.com/office/drawing/2014/main" id="{165E6641-5111-0CA0-3EC0-400C81253B0F}"/>
              </a:ext>
            </a:extLst>
          </p:cNvPr>
          <p:cNvSpPr txBox="1"/>
          <p:nvPr/>
        </p:nvSpPr>
        <p:spPr>
          <a:xfrm>
            <a:off x="130333" y="1598931"/>
            <a:ext cx="4233292" cy="2169825"/>
          </a:xfrm>
          <a:prstGeom prst="rect">
            <a:avLst/>
          </a:prstGeom>
          <a:noFill/>
        </p:spPr>
        <p:txBody>
          <a:bodyPr wrap="square">
            <a:spAutoFit/>
          </a:bodyPr>
          <a:lstStyle/>
          <a:p>
            <a:pPr marL="171450" indent="-171450">
              <a:buFont typeface="Arial" panose="020B0604020202020204" pitchFamily="34" charset="0"/>
              <a:buChar char="•"/>
              <a:defRPr/>
            </a:pPr>
            <a:r>
              <a:rPr 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LMP: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Approved</a:t>
            </a:r>
            <a:r>
              <a:rPr 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requirements to work/completed.</a:t>
            </a:r>
          </a:p>
          <a:p>
            <a:pPr marL="514350" lvl="1" indent="-171450">
              <a:buFont typeface="Arial" panose="020B0604020202020204" pitchFamily="34" charset="0"/>
              <a:buChar char="•"/>
              <a:defRPr/>
            </a:pPr>
            <a:r>
              <a:rPr lang="en-US" sz="900" b="1" u="sng" dirty="0">
                <a:solidFill>
                  <a:prstClr val="black"/>
                </a:solidFill>
                <a:latin typeface="Arial" panose="020B0604020202020204" pitchFamily="34" charset="0"/>
                <a:ea typeface="Calibri" panose="020F0502020204030204" pitchFamily="34" charset="0"/>
                <a:cs typeface="Arial" panose="020B0604020202020204" pitchFamily="34" charset="0"/>
              </a:rPr>
              <a:t>DMND 11008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 Turn-In Receipt Acknowledgments against shipments to DLA Disposition Services.  </a:t>
            </a:r>
            <a:r>
              <a:rPr 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Priority for Army Audit Readiness.</a:t>
            </a:r>
          </a:p>
          <a:p>
            <a:pPr marL="514350" lvl="1" indent="-171450">
              <a:buFont typeface="Arial" panose="020B0604020202020204" pitchFamily="34" charset="0"/>
              <a:buChar char="•"/>
              <a:defRPr/>
            </a:pPr>
            <a:r>
              <a:rPr lang="en-US" sz="900" b="1" u="sng" dirty="0">
                <a:latin typeface="Arial" panose="020B0604020202020204" pitchFamily="34" charset="0"/>
                <a:ea typeface="Calibri" panose="020F0502020204030204" pitchFamily="34" charset="0"/>
                <a:cs typeface="Arial" panose="020B0604020202020204" pitchFamily="34" charset="0"/>
              </a:rPr>
              <a:t>DMND 10979 </a:t>
            </a:r>
            <a:r>
              <a:rPr lang="en-US" sz="900" dirty="0">
                <a:latin typeface="Arial" panose="020B0604020202020204" pitchFamily="34" charset="0"/>
                <a:ea typeface="Calibri" panose="020F0502020204030204" pitchFamily="34" charset="0"/>
                <a:cs typeface="Arial" panose="020B0604020202020204" pitchFamily="34" charset="0"/>
              </a:rPr>
              <a:t>– Implement ownership RIC qualifier for outbound shipment confirmations</a:t>
            </a:r>
            <a:r>
              <a:rPr lang="en-US" sz="9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No impact to implementation of ADC1244B.</a:t>
            </a:r>
          </a:p>
          <a:p>
            <a:pPr marL="514350" lvl="1" indent="-171450">
              <a:buFont typeface="Arial" panose="020B0604020202020204" pitchFamily="34" charset="0"/>
              <a:buChar char="•"/>
              <a:defRPr/>
            </a:pPr>
            <a:r>
              <a:rPr lang="en-US" sz="900" b="1" u="sng" dirty="0">
                <a:latin typeface="Arial" panose="020B0604020202020204" pitchFamily="34" charset="0"/>
                <a:ea typeface="Calibri" panose="020F0502020204030204" pitchFamily="34" charset="0"/>
                <a:cs typeface="Arial" panose="020B0604020202020204" pitchFamily="34" charset="0"/>
              </a:rPr>
              <a:t>DMND 9006 </a:t>
            </a:r>
            <a:r>
              <a:rPr lang="en-US" sz="900" dirty="0">
                <a:latin typeface="Arial" panose="020B0604020202020204" pitchFamily="34" charset="0"/>
                <a:ea typeface="Calibri" panose="020F0502020204030204" pitchFamily="34" charset="0"/>
                <a:cs typeface="Arial" panose="020B0604020202020204" pitchFamily="34" charset="0"/>
              </a:rPr>
              <a:t>– Outbound shipment status sent to DLA for material moved from OIB to DLA storage activity.  </a:t>
            </a:r>
            <a:r>
              <a:rPr lang="en-US" sz="900" b="1" dirty="0">
                <a:solidFill>
                  <a:srgbClr val="00B050"/>
                </a:solidFill>
                <a:latin typeface="Arial" panose="020B0604020202020204" pitchFamily="34" charset="0"/>
                <a:ea typeface="Calibri" panose="020F0502020204030204" pitchFamily="34" charset="0"/>
                <a:cs typeface="Arial" panose="020B0604020202020204" pitchFamily="34" charset="0"/>
              </a:rPr>
              <a:t>Complete.</a:t>
            </a:r>
            <a:r>
              <a:rPr lang="en-US" sz="900" dirty="0">
                <a:solidFill>
                  <a:srgbClr val="00B050"/>
                </a:solidFill>
                <a:latin typeface="Arial" panose="020B0604020202020204" pitchFamily="34" charset="0"/>
                <a:ea typeface="Calibri" panose="020F0502020204030204" pitchFamily="34" charset="0"/>
                <a:cs typeface="Arial" panose="020B0604020202020204" pitchFamily="34" charset="0"/>
              </a:rPr>
              <a:t>  </a:t>
            </a:r>
          </a:p>
          <a:p>
            <a:pPr marL="171450" indent="-171450" defTabSz="685800">
              <a:buFont typeface="Arial" panose="020B0604020202020204" pitchFamily="34" charset="0"/>
              <a:buChar char="•"/>
              <a:defRPr/>
            </a:pPr>
            <a:r>
              <a:rPr 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GCSS-A:</a:t>
            </a:r>
          </a:p>
          <a:p>
            <a:pPr marL="514350" lvl="1" indent="-171450">
              <a:buFont typeface="Arial" panose="020B0604020202020204" pitchFamily="34" charset="0"/>
              <a:buChar char="•"/>
              <a:defRP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Estimate completed by Army Shared Service Center for DMND 10500</a:t>
            </a:r>
          </a:p>
          <a:p>
            <a:pPr marL="171450" indent="-171450" defTabSz="685800">
              <a:buFont typeface="Arial" panose="020B0604020202020204" pitchFamily="34" charset="0"/>
              <a:buChar char="•"/>
              <a:defRPr/>
            </a:pPr>
            <a:r>
              <a:rPr 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AESIP:</a:t>
            </a:r>
          </a:p>
          <a:p>
            <a:pPr marL="514350" lvl="1" indent="-171450">
              <a:buFont typeface="Arial" panose="020B0604020202020204" pitchFamily="34" charset="0"/>
              <a:buChar char="•"/>
              <a:defRP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Delivered ASR API technical documentation – 30JAN24 Kickoff</a:t>
            </a:r>
          </a:p>
          <a:p>
            <a:pPr marL="171450" indent="-171450" defTabSz="685800">
              <a:buFont typeface="Arial" panose="020B0604020202020204" pitchFamily="34" charset="0"/>
              <a:buChar char="•"/>
              <a:defRPr/>
            </a:pPr>
            <a:r>
              <a:rPr 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LDAC:</a:t>
            </a:r>
          </a:p>
          <a:p>
            <a:pPr marL="514350" lvl="1" indent="-171450">
              <a:buFont typeface="Arial" panose="020B0604020202020204" pitchFamily="34" charset="0"/>
              <a:buChar char="•"/>
              <a:defRP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Identify impacts of 30-character serial number functionality on registry and trading partners.  </a:t>
            </a:r>
            <a:r>
              <a:rPr 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In process.</a:t>
            </a:r>
          </a:p>
        </p:txBody>
      </p:sp>
      <p:sp>
        <p:nvSpPr>
          <p:cNvPr id="5" name="TextBox 4">
            <a:extLst>
              <a:ext uri="{FF2B5EF4-FFF2-40B4-BE49-F238E27FC236}">
                <a16:creationId xmlns:a16="http://schemas.microsoft.com/office/drawing/2014/main" id="{0F43E981-C59A-493A-964A-72D34617010F}"/>
              </a:ext>
            </a:extLst>
          </p:cNvPr>
          <p:cNvSpPr txBox="1"/>
          <p:nvPr/>
        </p:nvSpPr>
        <p:spPr>
          <a:xfrm>
            <a:off x="4670430" y="4256247"/>
            <a:ext cx="4233293" cy="3062377"/>
          </a:xfrm>
          <a:prstGeom prst="rect">
            <a:avLst/>
          </a:prstGeom>
          <a:noFill/>
        </p:spPr>
        <p:txBody>
          <a:bodyPr wrap="square">
            <a:spAutoFit/>
          </a:bodyPr>
          <a:lstStyle/>
          <a:p>
            <a:pPr marL="171450" indent="-171450" defTabSz="342900">
              <a:lnSpc>
                <a:spcPct val="150000"/>
              </a:lnSpc>
              <a:spcBef>
                <a:spcPct val="20000"/>
              </a:spcBef>
              <a:buFont typeface="Arial" panose="020B0604020202020204" pitchFamily="34" charset="0"/>
              <a:buChar char="•"/>
              <a:defRPr/>
            </a:pPr>
            <a:r>
              <a:rPr lang="en-US" sz="1000" dirty="0">
                <a:solidFill>
                  <a:prstClr val="black"/>
                </a:solidFill>
                <a:latin typeface="Arial" panose="020B0604020202020204" pitchFamily="34" charset="0"/>
                <a:cs typeface="Arial" panose="020B0604020202020204" pitchFamily="34" charset="0"/>
              </a:rPr>
              <a:t>  Updating Army and DoD polices.  </a:t>
            </a:r>
          </a:p>
          <a:p>
            <a:pPr marL="171450" indent="-171450" defTabSz="342900">
              <a:lnSpc>
                <a:spcPct val="150000"/>
              </a:lnSpc>
              <a:spcBef>
                <a:spcPct val="20000"/>
              </a:spcBef>
              <a:buFont typeface="Arial" panose="020B0604020202020204" pitchFamily="34" charset="0"/>
              <a:buChar char="•"/>
              <a:defRPr/>
            </a:pPr>
            <a:r>
              <a:rPr lang="en-US" sz="1000" dirty="0">
                <a:solidFill>
                  <a:prstClr val="black"/>
                </a:solidFill>
                <a:latin typeface="Arial" panose="020B0604020202020204" pitchFamily="34" charset="0"/>
                <a:cs typeface="Arial" panose="020B0604020202020204" pitchFamily="34" charset="0"/>
              </a:rPr>
              <a:t>  Setting timelines of new operational policies.</a:t>
            </a:r>
          </a:p>
          <a:p>
            <a:pPr marL="171450" indent="-171450" defTabSz="342900">
              <a:lnSpc>
                <a:spcPct val="150000"/>
              </a:lnSpc>
              <a:spcBef>
                <a:spcPct val="20000"/>
              </a:spcBef>
              <a:buFont typeface="Arial" panose="020B0604020202020204" pitchFamily="34" charset="0"/>
              <a:buChar char="•"/>
              <a:defRPr/>
            </a:pPr>
            <a:r>
              <a:rPr lang="en-US" sz="1000" dirty="0">
                <a:solidFill>
                  <a:prstClr val="black"/>
                </a:solidFill>
                <a:latin typeface="Arial" panose="020B0604020202020204" pitchFamily="34" charset="0"/>
                <a:cs typeface="Arial" panose="020B0604020202020204" pitchFamily="34" charset="0"/>
              </a:rPr>
              <a:t>Future of Army UIT programs and registry under review.</a:t>
            </a:r>
          </a:p>
          <a:p>
            <a:pPr marL="171450" indent="-171450" defTabSz="342900">
              <a:lnSpc>
                <a:spcPct val="150000"/>
              </a:lnSpc>
              <a:spcBef>
                <a:spcPct val="20000"/>
              </a:spcBef>
              <a:buFont typeface="Arial" panose="020B0604020202020204" pitchFamily="34" charset="0"/>
              <a:buChar char="•"/>
              <a:defRPr/>
            </a:pPr>
            <a:r>
              <a:rPr lang="en-US" sz="1000" dirty="0">
                <a:solidFill>
                  <a:prstClr val="black"/>
                </a:solidFill>
                <a:latin typeface="Arial" panose="020B0604020202020204" pitchFamily="34" charset="0"/>
                <a:cs typeface="Arial" panose="020B0604020202020204" pitchFamily="34" charset="0"/>
              </a:rPr>
              <a:t>Funding for solution enhancement/development.</a:t>
            </a:r>
          </a:p>
          <a:p>
            <a:pPr marL="514350" lvl="1" indent="-171450" defTabSz="342900">
              <a:spcBef>
                <a:spcPct val="20000"/>
              </a:spcBef>
              <a:buFont typeface="Arial" panose="020B0604020202020204" pitchFamily="34" charset="0"/>
              <a:buChar char="•"/>
              <a:defRPr/>
            </a:pPr>
            <a:r>
              <a:rPr lang="en-US" sz="1000" dirty="0">
                <a:solidFill>
                  <a:prstClr val="black"/>
                </a:solidFill>
                <a:latin typeface="Arial" panose="020B0604020202020204" pitchFamily="34" charset="0"/>
                <a:cs typeface="Arial" panose="020B0604020202020204" pitchFamily="34" charset="0"/>
              </a:rPr>
              <a:t>ERP System Capability Support Memo Constraints.</a:t>
            </a:r>
          </a:p>
          <a:p>
            <a:pPr marL="171450" indent="-171450" defTabSz="342900">
              <a:lnSpc>
                <a:spcPct val="150000"/>
              </a:lnSpc>
              <a:spcBef>
                <a:spcPct val="20000"/>
              </a:spcBef>
              <a:buFont typeface="Arial" panose="020B0604020202020204" pitchFamily="34" charset="0"/>
              <a:buChar char="•"/>
              <a:defRPr/>
            </a:pPr>
            <a:r>
              <a:rPr lang="en-US" sz="1000" dirty="0">
                <a:solidFill>
                  <a:prstClr val="black"/>
                </a:solidFill>
                <a:latin typeface="Arial" panose="020B0604020202020204" pitchFamily="34" charset="0"/>
                <a:cs typeface="Arial" panose="020B0604020202020204" pitchFamily="34" charset="0"/>
              </a:rPr>
              <a:t>Synchronization amongst trading partners to accommodate testing and ROC drills.</a:t>
            </a:r>
          </a:p>
          <a:p>
            <a:pPr marL="171450" indent="-171450" defTabSz="342900">
              <a:lnSpc>
                <a:spcPct val="150000"/>
              </a:lnSpc>
              <a:spcBef>
                <a:spcPct val="20000"/>
              </a:spcBef>
              <a:buFont typeface="Arial" panose="020B0604020202020204" pitchFamily="34" charset="0"/>
              <a:buChar char="•"/>
              <a:defRPr/>
            </a:pPr>
            <a:r>
              <a:rPr lang="en-US" sz="1000" dirty="0">
                <a:solidFill>
                  <a:prstClr val="black"/>
                </a:solidFill>
                <a:latin typeface="Arial" panose="020B0604020202020204" pitchFamily="34" charset="0"/>
                <a:cs typeface="Arial" panose="020B0604020202020204" pitchFamily="34" charset="0"/>
              </a:rPr>
              <a:t>Identify DLMS (Defense Logistics Management Standard) mapping impacts to implementation.</a:t>
            </a:r>
          </a:p>
          <a:p>
            <a:pPr marL="214313" indent="-214313" defTabSz="685800">
              <a:buFont typeface="Arial" panose="020B0604020202020204" pitchFamily="34" charset="0"/>
              <a:buChar char="•"/>
              <a:defRPr/>
            </a:pPr>
            <a:endParaRPr lang="en-US" sz="1000" dirty="0">
              <a:solidFill>
                <a:prstClr val="black"/>
              </a:solidFill>
              <a:latin typeface="Arial" panose="020B0604020202020204" pitchFamily="34" charset="0"/>
              <a:cs typeface="Arial" panose="020B0604020202020204" pitchFamily="34" charset="0"/>
            </a:endParaRPr>
          </a:p>
          <a:p>
            <a:pPr marL="171450" indent="-171450" defTabSz="342900">
              <a:lnSpc>
                <a:spcPct val="150000"/>
              </a:lnSpc>
              <a:spcBef>
                <a:spcPct val="20000"/>
              </a:spcBef>
              <a:buFont typeface="Arial" panose="020B0604020202020204" pitchFamily="34" charset="0"/>
              <a:buChar char="•"/>
              <a:defRPr/>
            </a:pPr>
            <a:endParaRPr lang="en-US" sz="1000" dirty="0">
              <a:solidFill>
                <a:prstClr val="black"/>
              </a:solidFill>
              <a:latin typeface="Arial" panose="020B0604020202020204" pitchFamily="34" charset="0"/>
              <a:cs typeface="Arial" panose="020B0604020202020204" pitchFamily="34" charset="0"/>
            </a:endParaRPr>
          </a:p>
          <a:p>
            <a:pPr marL="214313" indent="-214313" defTabSz="342900">
              <a:spcBef>
                <a:spcPct val="20000"/>
              </a:spcBef>
              <a:buFont typeface="Arial" panose="020B0604020202020204" pitchFamily="34" charset="0"/>
              <a:buChar char="•"/>
              <a:defRPr/>
            </a:pPr>
            <a:endParaRPr lang="en-US" sz="1000" dirty="0">
              <a:solidFill>
                <a:prstClr val="black"/>
              </a:solidFill>
              <a:latin typeface="Arial" panose="020B0604020202020204" pitchFamily="34" charset="0"/>
              <a:cs typeface="Arial" panose="020B0604020202020204" pitchFamily="34" charset="0"/>
            </a:endParaRPr>
          </a:p>
          <a:p>
            <a:pPr marL="171450" indent="-171450" defTabSz="342900">
              <a:spcBef>
                <a:spcPct val="20000"/>
              </a:spcBef>
              <a:buFont typeface="Arial" panose="020B0604020202020204" pitchFamily="34" charset="0"/>
              <a:buChar char="•"/>
              <a:defRPr/>
            </a:pPr>
            <a:endParaRPr lang="en-US" sz="1000"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B72AE8-018E-4EE4-8D80-8C93AB0EC6F7}"/>
              </a:ext>
            </a:extLst>
          </p:cNvPr>
          <p:cNvSpPr txBox="1"/>
          <p:nvPr/>
        </p:nvSpPr>
        <p:spPr>
          <a:xfrm>
            <a:off x="4616068" y="814930"/>
            <a:ext cx="3158148" cy="300082"/>
          </a:xfrm>
          <a:prstGeom prst="rect">
            <a:avLst/>
          </a:prstGeom>
          <a:noFill/>
        </p:spPr>
        <p:txBody>
          <a:bodyPr wrap="square">
            <a:spAutoFit/>
          </a:bodyPr>
          <a:lstStyle/>
          <a:p>
            <a:pPr algn="ctr" defTabSz="685800">
              <a:defRPr/>
            </a:pPr>
            <a:r>
              <a:rPr lang="en-US" sz="1350" dirty="0">
                <a:solidFill>
                  <a:prstClr val="black"/>
                </a:solidFill>
                <a:latin typeface="Arial" panose="020B0604020202020204" pitchFamily="34" charset="0"/>
                <a:cs typeface="Arial" panose="020B0604020202020204" pitchFamily="34" charset="0"/>
              </a:rPr>
              <a:t>16FEB24</a:t>
            </a:r>
          </a:p>
        </p:txBody>
      </p:sp>
      <p:sp>
        <p:nvSpPr>
          <p:cNvPr id="4" name="TextBox 3">
            <a:extLst>
              <a:ext uri="{FF2B5EF4-FFF2-40B4-BE49-F238E27FC236}">
                <a16:creationId xmlns:a16="http://schemas.microsoft.com/office/drawing/2014/main" id="{512332F5-FD8B-2808-84E8-B9713C1EFFAD}"/>
              </a:ext>
            </a:extLst>
          </p:cNvPr>
          <p:cNvSpPr txBox="1"/>
          <p:nvPr/>
        </p:nvSpPr>
        <p:spPr>
          <a:xfrm>
            <a:off x="4331723" y="1680445"/>
            <a:ext cx="4572000" cy="2292935"/>
          </a:xfrm>
          <a:prstGeom prst="rect">
            <a:avLst/>
          </a:prstGeom>
          <a:noFill/>
        </p:spPr>
        <p:txBody>
          <a:bodyPr wrap="square">
            <a:spAutoFit/>
          </a:bodyPr>
          <a:lstStyle/>
          <a:p>
            <a:pPr marL="514350" lvl="1" indent="-171450" defTabSz="685800">
              <a:buFont typeface="Arial" panose="020B0604020202020204" pitchFamily="34" charset="0"/>
              <a:buChar char="•"/>
              <a:defRPr/>
            </a:pPr>
            <a:r>
              <a:rPr lang="en-US" sz="1100" b="1" dirty="0">
                <a:latin typeface="Arial" panose="020B0604020202020204" pitchFamily="34" charset="0"/>
                <a:ea typeface="Calibri" panose="020F0502020204030204" pitchFamily="34" charset="0"/>
                <a:cs typeface="Arial" panose="020B0604020202020204" pitchFamily="34" charset="0"/>
              </a:rPr>
              <a:t>LMP: </a:t>
            </a:r>
          </a:p>
          <a:p>
            <a:pPr marL="857250" lvl="2" indent="-171450">
              <a:buFont typeface="Arial" panose="020B0604020202020204" pitchFamily="34" charset="0"/>
              <a:buChar char="•"/>
              <a:defRPr/>
            </a:pPr>
            <a:r>
              <a:rPr lang="en-US" sz="1100" dirty="0">
                <a:latin typeface="Arial" panose="020B0604020202020204" pitchFamily="34" charset="0"/>
                <a:ea typeface="Calibri" panose="020F0502020204030204" pitchFamily="34" charset="0"/>
                <a:cs typeface="Arial" panose="020B0604020202020204" pitchFamily="34" charset="0"/>
              </a:rPr>
              <a:t>Demands have been approved by Business Area Lead and will be worked into upcoming Planning Interval Sessions for implementation.</a:t>
            </a:r>
            <a:r>
              <a:rPr lang="en-US" sz="1100" b="1" dirty="0">
                <a:latin typeface="Arial" panose="020B0604020202020204" pitchFamily="34" charset="0"/>
                <a:ea typeface="Calibri" panose="020F0502020204030204" pitchFamily="34" charset="0"/>
                <a:cs typeface="Arial" panose="020B0604020202020204" pitchFamily="34" charset="0"/>
              </a:rPr>
              <a:t>  </a:t>
            </a:r>
            <a:r>
              <a:rPr lang="en-US" sz="1100" b="1" dirty="0">
                <a:solidFill>
                  <a:srgbClr val="FF0000"/>
                </a:solidFill>
                <a:latin typeface="Arial" panose="020B0604020202020204" pitchFamily="34" charset="0"/>
                <a:ea typeface="Calibri" panose="020F0502020204030204" pitchFamily="34" charset="0"/>
                <a:cs typeface="Arial" panose="020B0604020202020204" pitchFamily="34" charset="0"/>
              </a:rPr>
              <a:t>Date TBD.</a:t>
            </a:r>
          </a:p>
          <a:p>
            <a:pPr marL="514350" lvl="1" indent="-171450" defTabSz="685800">
              <a:buFont typeface="Arial" panose="020B0604020202020204" pitchFamily="34" charset="0"/>
              <a:buChar char="•"/>
              <a:defRPr/>
            </a:pPr>
            <a:r>
              <a:rPr lang="en-US" sz="1100" b="1" dirty="0">
                <a:latin typeface="Arial" panose="020B0604020202020204" pitchFamily="34" charset="0"/>
                <a:ea typeface="Calibri" panose="020F0502020204030204" pitchFamily="34" charset="0"/>
                <a:cs typeface="Arial" panose="020B0604020202020204" pitchFamily="34" charset="0"/>
              </a:rPr>
              <a:t>GCSS-A: </a:t>
            </a:r>
          </a:p>
          <a:p>
            <a:pPr marL="857250" lvl="2" indent="-171450">
              <a:buFont typeface="Arial" panose="020B0604020202020204" pitchFamily="34" charset="0"/>
              <a:buChar char="•"/>
              <a:defRPr/>
            </a:pPr>
            <a:r>
              <a:rPr lang="en-US" sz="1100" b="1" dirty="0">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ea typeface="Calibri" panose="020F0502020204030204" pitchFamily="34" charset="0"/>
                <a:cs typeface="Arial" panose="020B0604020202020204" pitchFamily="34" charset="0"/>
              </a:rPr>
              <a:t>Demand is being worked into upcoming Planning Interval sessions for implementation.  </a:t>
            </a:r>
            <a:r>
              <a:rPr lang="en-US" sz="1100" b="1" dirty="0">
                <a:solidFill>
                  <a:srgbClr val="FF0000"/>
                </a:solidFill>
                <a:latin typeface="Arial" panose="020B0604020202020204" pitchFamily="34" charset="0"/>
                <a:ea typeface="Calibri" panose="020F0502020204030204" pitchFamily="34" charset="0"/>
                <a:cs typeface="Arial" panose="020B0604020202020204" pitchFamily="34" charset="0"/>
              </a:rPr>
              <a:t>Date TBD. </a:t>
            </a:r>
          </a:p>
          <a:p>
            <a:pPr marL="514350" lvl="1" indent="-171450" defTabSz="685800">
              <a:buFont typeface="Arial" panose="020B0604020202020204" pitchFamily="34" charset="0"/>
              <a:buChar char="•"/>
              <a:defRPr/>
            </a:pPr>
            <a:r>
              <a:rPr lang="en-US" sz="1100" b="1" dirty="0">
                <a:latin typeface="Arial" panose="020B0604020202020204" pitchFamily="34" charset="0"/>
                <a:ea typeface="Calibri" panose="020F0502020204030204" pitchFamily="34" charset="0"/>
                <a:cs typeface="Arial" panose="020B0604020202020204" pitchFamily="34" charset="0"/>
              </a:rPr>
              <a:t>AESIP:  </a:t>
            </a:r>
          </a:p>
          <a:p>
            <a:pPr marL="857250" lvl="2" indent="-171450">
              <a:buFont typeface="Arial" panose="020B0604020202020204" pitchFamily="34" charset="0"/>
              <a:buChar char="•"/>
              <a:defRPr/>
            </a:pPr>
            <a:r>
              <a:rPr lang="en-US" sz="1100" dirty="0">
                <a:latin typeface="Arial" panose="020B0604020202020204" pitchFamily="34" charset="0"/>
                <a:ea typeface="Calibri" panose="020F0502020204030204" pitchFamily="34" charset="0"/>
                <a:cs typeface="Arial" panose="020B0604020202020204" pitchFamily="34" charset="0"/>
              </a:rPr>
              <a:t>Test LLASIE with other service WELL API instances.</a:t>
            </a:r>
          </a:p>
          <a:p>
            <a:pPr marL="514350" lvl="1" indent="-171450" defTabSz="685800">
              <a:buFont typeface="Arial" panose="020B0604020202020204" pitchFamily="34" charset="0"/>
              <a:buChar char="•"/>
              <a:defRPr/>
            </a:pPr>
            <a:r>
              <a:rPr lang="en-US" sz="1100" b="1" dirty="0">
                <a:latin typeface="Arial" panose="020B0604020202020204" pitchFamily="34" charset="0"/>
                <a:ea typeface="Calibri" panose="020F0502020204030204" pitchFamily="34" charset="0"/>
                <a:cs typeface="Arial" panose="020B0604020202020204" pitchFamily="34" charset="0"/>
              </a:rPr>
              <a:t>LDAC:  </a:t>
            </a:r>
          </a:p>
          <a:p>
            <a:pPr marL="857250" lvl="2" indent="-171450">
              <a:buFont typeface="Arial" panose="020B0604020202020204" pitchFamily="34" charset="0"/>
              <a:buChar char="•"/>
              <a:defRPr/>
            </a:pPr>
            <a:r>
              <a:rPr lang="en-US" sz="1100" dirty="0">
                <a:latin typeface="Arial" panose="020B0604020202020204" pitchFamily="34" charset="0"/>
                <a:ea typeface="Calibri" panose="020F0502020204030204" pitchFamily="34" charset="0"/>
                <a:cs typeface="Arial" panose="020B0604020202020204" pitchFamily="34" charset="0"/>
              </a:rPr>
              <a:t>Recommend deployment of 30-character serial number functionality when all trading partners are ready.</a:t>
            </a:r>
            <a:endParaRPr lang="en-US" sz="1100" b="1" dirty="0">
              <a:latin typeface="Arial" panose="020B0604020202020204" pitchFamily="34" charset="0"/>
              <a:ea typeface="Calibri" panose="020F0502020204030204" pitchFamily="34" charset="0"/>
              <a:cs typeface="Arial" panose="020B0604020202020204" pitchFamily="34" charset="0"/>
            </a:endParaRPr>
          </a:p>
          <a:p>
            <a:pPr marL="514350" lvl="1" indent="-171450" defTabSz="685800">
              <a:buFont typeface="Arial" panose="020B0604020202020204" pitchFamily="34" charset="0"/>
              <a:buChar char="•"/>
              <a:defRPr/>
            </a:pPr>
            <a:endParaRPr lang="en-US" sz="11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1378455-A554-BA75-B03A-0CB6FFA33510}"/>
              </a:ext>
            </a:extLst>
          </p:cNvPr>
          <p:cNvSpPr txBox="1"/>
          <p:nvPr/>
        </p:nvSpPr>
        <p:spPr>
          <a:xfrm>
            <a:off x="-172723" y="4404989"/>
            <a:ext cx="4646295" cy="1169551"/>
          </a:xfrm>
          <a:prstGeom prst="rect">
            <a:avLst/>
          </a:prstGeom>
          <a:noFill/>
        </p:spPr>
        <p:txBody>
          <a:bodyPr wrap="square">
            <a:spAutoFit/>
          </a:bodyPr>
          <a:lstStyle/>
          <a:p>
            <a:pPr marL="514350" lvl="1" indent="-171450" defTabSz="685800">
              <a:buFont typeface="Arial" panose="020B0604020202020204" pitchFamily="34" charset="0"/>
              <a:buChar char="•"/>
              <a:defRPr/>
            </a:pP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Alignment between DLA and LMP on serialization of specific small arms/light weapons with UIT code(s) AAA and AAB.</a:t>
            </a:r>
          </a:p>
          <a:p>
            <a:pPr marL="857250" lvl="2" indent="-171450" defTabSz="685800">
              <a:buFont typeface="Arial" panose="020B0604020202020204" pitchFamily="34" charset="0"/>
              <a:buChar char="•"/>
              <a:defRPr/>
            </a:pP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HQAMC working a list of materials that will be used for data cleansing and migration efforts in preparation for APR24 WMS Go-Live at Anniston.</a:t>
            </a:r>
          </a:p>
          <a:p>
            <a:pPr marL="857250" lvl="2" indent="-171450" defTabSz="685800">
              <a:buFont typeface="Arial" panose="020B0604020202020204" pitchFamily="34" charset="0"/>
              <a:buChar char="•"/>
              <a:defRPr/>
            </a:pP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Need to determine if other DLA sites carry these codes and would require migration</a:t>
            </a:r>
          </a:p>
        </p:txBody>
      </p:sp>
    </p:spTree>
    <p:extLst>
      <p:ext uri="{BB962C8B-B14F-4D97-AF65-F5344CB8AC3E}">
        <p14:creationId xmlns:p14="http://schemas.microsoft.com/office/powerpoint/2010/main" val="401623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528153"/>
            <a:ext cx="4455042" cy="1226489"/>
          </a:xfrm>
        </p:spPr>
        <p:txBody>
          <a:bodyPr>
            <a:noAutofit/>
          </a:bodyPr>
          <a:lstStyle/>
          <a:p>
            <a:r>
              <a:rPr lang="en-US">
                <a:solidFill>
                  <a:srgbClr val="002060"/>
                </a:solidFill>
              </a:rPr>
              <a:t>ADC 1244B Strategy Updates- Marine Corps</a:t>
            </a:r>
          </a:p>
        </p:txBody>
      </p:sp>
      <p:sp>
        <p:nvSpPr>
          <p:cNvPr id="5" name="Subtitle 2">
            <a:extLst>
              <a:ext uri="{FF2B5EF4-FFF2-40B4-BE49-F238E27FC236}">
                <a16:creationId xmlns:a16="http://schemas.microsoft.com/office/drawing/2014/main" id="{D7BF173C-8F13-47C2-9F84-D7DB6987F226}"/>
              </a:ext>
            </a:extLst>
          </p:cNvPr>
          <p:cNvSpPr>
            <a:spLocks noGrp="1" noRot="1" noMove="1" noResize="1" noEditPoints="1" noAdjustHandles="1" noChangeArrowheads="1" noChangeShapeType="1"/>
          </p:cNvSpPr>
          <p:nvPr>
            <p:ph type="subTitle" idx="1"/>
          </p:nvPr>
        </p:nvSpPr>
        <p:spPr>
          <a:xfrm>
            <a:off x="182880" y="4956894"/>
            <a:ext cx="4114800" cy="1334177"/>
          </a:xfrm>
        </p:spPr>
        <p:txBody>
          <a:bodyPr>
            <a:normAutofit/>
          </a:bodyPr>
          <a:lstStyle/>
          <a:p>
            <a:r>
              <a:rPr lang="en-US" sz="1400">
                <a:solidFill>
                  <a:srgbClr val="002060"/>
                </a:solidFill>
              </a:rPr>
              <a:t>Mr. Kevin Austin</a:t>
            </a:r>
          </a:p>
          <a:p>
            <a:r>
              <a:rPr lang="en-US" sz="1400">
                <a:solidFill>
                  <a:srgbClr val="002060"/>
                </a:solidFill>
              </a:rPr>
              <a:t>Logistics Management Specialist</a:t>
            </a:r>
            <a:endParaRPr lang="en-US" sz="1400"/>
          </a:p>
          <a:p>
            <a:r>
              <a:rPr lang="en-US" sz="1400">
                <a:solidFill>
                  <a:srgbClr val="002060"/>
                </a:solidFill>
              </a:rPr>
              <a:t>Marine Corps</a:t>
            </a:r>
            <a:endParaRPr lang="en-US" sz="1400"/>
          </a:p>
          <a:p>
            <a:endParaRPr lang="en-US" sz="1400">
              <a:solidFill>
                <a:srgbClr val="002060"/>
              </a:solidFill>
            </a:endParaRPr>
          </a:p>
          <a:p>
            <a:r>
              <a:rPr lang="en-US" sz="1400">
                <a:solidFill>
                  <a:srgbClr val="002060"/>
                </a:solidFill>
              </a:rPr>
              <a:t>February 21, 2024</a:t>
            </a:r>
          </a:p>
        </p:txBody>
      </p:sp>
    </p:spTree>
    <p:extLst>
      <p:ext uri="{BB962C8B-B14F-4D97-AF65-F5344CB8AC3E}">
        <p14:creationId xmlns:p14="http://schemas.microsoft.com/office/powerpoint/2010/main" val="522863992"/>
      </p:ext>
    </p:extLst>
  </p:cSld>
  <p:clrMapOvr>
    <a:masterClrMapping/>
  </p:clrMapOvr>
</p:sld>
</file>

<file path=ppt/theme/theme1.xml><?xml version="1.0" encoding="utf-8"?>
<a:theme xmlns:a="http://schemas.openxmlformats.org/drawingml/2006/main" name="3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D6F9F5F2271F478C36ECF0F1C47988" ma:contentTypeVersion="6" ma:contentTypeDescription="Create a new document." ma:contentTypeScope="" ma:versionID="edee8246b1a2322907c9d1319bccb64e">
  <xsd:schema xmlns:xsd="http://www.w3.org/2001/XMLSchema" xmlns:xs="http://www.w3.org/2001/XMLSchema" xmlns:p="http://schemas.microsoft.com/office/2006/metadata/properties" xmlns:ns2="88cba950-1f7c-4773-b120-bd4bde171aa8" xmlns:ns3="e000d046-420e-499b-8730-8eefeee0e456" targetNamespace="http://schemas.microsoft.com/office/2006/metadata/properties" ma:root="true" ma:fieldsID="abef3ea9346c296778e6dbc021e3c74a" ns2:_="" ns3:_="">
    <xsd:import namespace="88cba950-1f7c-4773-b120-bd4bde171aa8"/>
    <xsd:import namespace="e000d046-420e-499b-8730-8eefeee0e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ba950-1f7c-4773-b120-bd4bde17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00d046-420e-499b-8730-8eefeee0e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5FF6E-D555-4EE1-B712-332C194B07C6}">
  <ds:schemaRefs>
    <ds:schemaRef ds:uri="http://schemas.openxmlformats.org/package/2006/metadata/core-properties"/>
    <ds:schemaRef ds:uri="http://www.w3.org/XML/1998/namespace"/>
    <ds:schemaRef ds:uri="88cba950-1f7c-4773-b120-bd4bde171aa8"/>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e000d046-420e-499b-8730-8eefeee0e456"/>
    <ds:schemaRef ds:uri="http://purl.org/dc/elements/1.1/"/>
  </ds:schemaRefs>
</ds:datastoreItem>
</file>

<file path=customXml/itemProps2.xml><?xml version="1.0" encoding="utf-8"?>
<ds:datastoreItem xmlns:ds="http://schemas.openxmlformats.org/officeDocument/2006/customXml" ds:itemID="{9BEBF22F-7FE6-4E04-9793-78E02FF94CF5}">
  <ds:schemaRefs>
    <ds:schemaRef ds:uri="88cba950-1f7c-4773-b120-bd4bde171aa8"/>
    <ds:schemaRef ds:uri="e000d046-420e-499b-8730-8eefeee0e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D8177C-75AE-495B-B095-568F60FDD9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2573</Words>
  <Application>Microsoft Office PowerPoint</Application>
  <PresentationFormat>On-screen Show (4:3)</PresentationFormat>
  <Paragraphs>326</Paragraphs>
  <Slides>22</Slides>
  <Notes>11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22</vt:i4>
      </vt:variant>
    </vt:vector>
  </HeadingPairs>
  <TitlesOfParts>
    <vt:vector size="34" baseType="lpstr">
      <vt:lpstr>Arial</vt:lpstr>
      <vt:lpstr>Arial Narrow</vt:lpstr>
      <vt:lpstr>Baskerville Old Face</vt:lpstr>
      <vt:lpstr>Bodoni MT</vt:lpstr>
      <vt:lpstr>Calibri</vt:lpstr>
      <vt:lpstr>Segoe UI</vt:lpstr>
      <vt:lpstr>Wingdings,Sans-Serif</vt:lpstr>
      <vt:lpstr>3_Title Slide</vt:lpstr>
      <vt:lpstr>DLA Template 2020</vt:lpstr>
      <vt:lpstr>1_DLA Template 2020</vt:lpstr>
      <vt:lpstr>Title Slide</vt:lpstr>
      <vt:lpstr>8_DLA Template 2020</vt:lpstr>
      <vt:lpstr>Meeting Attendance</vt:lpstr>
      <vt:lpstr>ADC 1244B Implementation Strategy Updates  23-1 Meeting</vt:lpstr>
      <vt:lpstr>DEDSO Overview</vt:lpstr>
      <vt:lpstr>Agenda  ADC 1244B  Implementation Strategy Update 23-1  </vt:lpstr>
      <vt:lpstr>ADC 1244B Strategy Updates- DLA</vt:lpstr>
      <vt:lpstr>PowerPoint Presentation</vt:lpstr>
      <vt:lpstr>ADC 1244B Strategy Updates- Army</vt:lpstr>
      <vt:lpstr>PowerPoint Presentation</vt:lpstr>
      <vt:lpstr>ADC 1244B Strategy Updates- Marine Corps</vt:lpstr>
      <vt:lpstr>PowerPoint Presentation</vt:lpstr>
      <vt:lpstr>ADC 1244B Strategy Updates- Navy</vt:lpstr>
      <vt:lpstr>PowerPoint Presentation</vt:lpstr>
      <vt:lpstr>ADC 1244B Strategy Updates- Air Force</vt:lpstr>
      <vt:lpstr>PowerPoint Presentation</vt:lpstr>
      <vt:lpstr>ADC 1244B Implementation Strategy Updates  23-1 Meeting</vt:lpstr>
      <vt:lpstr>Preliminary Draft Snapshot of Component Implementation Milestone Timeline</vt:lpstr>
      <vt:lpstr>ADC 1244B Component Systems List- Detail</vt:lpstr>
      <vt:lpstr>DEDSO  ADCs/PDCs in the Pipeline Updates</vt:lpstr>
      <vt:lpstr>PDCs in the Pipeline</vt:lpstr>
      <vt:lpstr>ADCs Signed and Published </vt:lpstr>
      <vt:lpstr>DEDSO Upcoming Process Review Committee (PRC)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Briefing Template As of Oct 2023</dc:title>
  <dc:creator>Sanders, Ashley</dc:creator>
  <cp:lastModifiedBy>Sanders, J A (Ashley) CTR DLA INFO OPERATIONS (USA)</cp:lastModifiedBy>
  <cp:revision>21</cp:revision>
  <dcterms:created xsi:type="dcterms:W3CDTF">2020-08-25T20:47:09Z</dcterms:created>
  <dcterms:modified xsi:type="dcterms:W3CDTF">2024-02-20T14:30:34Z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0x010100EDD6F9F5F2271F478C36ECF0F1C47988</vt:lpwstr>
  </property>
</Properties>
</file>