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0.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72" r:id="rId5"/>
    <p:sldMasterId id="2147483698" r:id="rId6"/>
    <p:sldMasterId id="2147483700" r:id="rId7"/>
    <p:sldMasterId id="2147483710" r:id="rId8"/>
    <p:sldMasterId id="2147483712" r:id="rId9"/>
    <p:sldMasterId id="2147483719" r:id="rId10"/>
    <p:sldMasterId id="2147483726" r:id="rId11"/>
    <p:sldMasterId id="2147483745" r:id="rId12"/>
    <p:sldMasterId id="2147483747" r:id="rId13"/>
    <p:sldMasterId id="2147483757" r:id="rId14"/>
    <p:sldMasterId id="2147483804" r:id="rId15"/>
    <p:sldMasterId id="2147483806" r:id="rId16"/>
  </p:sldMasterIdLst>
  <p:notesMasterIdLst>
    <p:notesMasterId r:id="rId25"/>
  </p:notesMasterIdLst>
  <p:sldIdLst>
    <p:sldId id="256" r:id="rId17"/>
    <p:sldId id="2253" r:id="rId18"/>
    <p:sldId id="257" r:id="rId19"/>
    <p:sldId id="258" r:id="rId20"/>
    <p:sldId id="259" r:id="rId21"/>
    <p:sldId id="260" r:id="rId22"/>
    <p:sldId id="261" r:id="rId23"/>
    <p:sldId id="225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7BEF13-200B-455B-9284-54A92414ED58}">
          <p14:sldIdLst>
            <p14:sldId id="256"/>
            <p14:sldId id="2253"/>
            <p14:sldId id="257"/>
            <p14:sldId id="258"/>
            <p14:sldId id="259"/>
            <p14:sldId id="260"/>
            <p14:sldId id="261"/>
            <p14:sldId id="2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Tonja Sue CIV DLA INFO OPERATIONS (USA)" initials="C(" lastIdx="3" clrIdx="0">
    <p:extLst>
      <p:ext uri="{19B8F6BF-5375-455C-9EA6-DF929625EA0E}">
        <p15:presenceInfo xmlns:p15="http://schemas.microsoft.com/office/powerpoint/2012/main" userId="S::tonja.carter@dla.mil::90c5fb7f-ca31-4aa2-99a5-74af34a5a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16" y="-13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cher, Marcy A CTR DLA INFO OPERATIONS (USA)" userId="22de11e6-f619-4f45-b230-3663b12ee4a4" providerId="ADAL" clId="{8CFA99F2-4D7C-4F19-989E-3C4DD98386D9}"/>
    <pc:docChg chg="custSel modSld">
      <pc:chgData name="Belcher, Marcy A CTR DLA INFO OPERATIONS (USA)" userId="22de11e6-f619-4f45-b230-3663b12ee4a4" providerId="ADAL" clId="{8CFA99F2-4D7C-4F19-989E-3C4DD98386D9}" dt="2023-04-20T12:46:37.386" v="159" actId="20577"/>
      <pc:docMkLst>
        <pc:docMk/>
      </pc:docMkLst>
      <pc:sldChg chg="modSp mod">
        <pc:chgData name="Belcher, Marcy A CTR DLA INFO OPERATIONS (USA)" userId="22de11e6-f619-4f45-b230-3663b12ee4a4" providerId="ADAL" clId="{8CFA99F2-4D7C-4F19-989E-3C4DD98386D9}" dt="2023-04-20T12:46:37.386" v="159" actId="20577"/>
        <pc:sldMkLst>
          <pc:docMk/>
          <pc:sldMk cId="742031543" sldId="256"/>
        </pc:sldMkLst>
        <pc:spChg chg="mod">
          <ac:chgData name="Belcher, Marcy A CTR DLA INFO OPERATIONS (USA)" userId="22de11e6-f619-4f45-b230-3663b12ee4a4" providerId="ADAL" clId="{8CFA99F2-4D7C-4F19-989E-3C4DD98386D9}" dt="2023-04-20T12:44:42.677" v="59" actId="1076"/>
          <ac:spMkLst>
            <pc:docMk/>
            <pc:sldMk cId="742031543" sldId="256"/>
            <ac:spMk id="2" creationId="{CC9709C1-1225-4AF0-9EF2-0966635F9096}"/>
          </ac:spMkLst>
        </pc:spChg>
        <pc:spChg chg="mod">
          <ac:chgData name="Belcher, Marcy A CTR DLA INFO OPERATIONS (USA)" userId="22de11e6-f619-4f45-b230-3663b12ee4a4" providerId="ADAL" clId="{8CFA99F2-4D7C-4F19-989E-3C4DD98386D9}" dt="2023-04-20T12:46:37.386" v="159" actId="20577"/>
          <ac:spMkLst>
            <pc:docMk/>
            <pc:sldMk cId="742031543" sldId="256"/>
            <ac:spMk id="3" creationId="{080C04E4-A22C-4C85-BFF4-6B9FE803606D}"/>
          </ac:spMkLst>
        </pc:spChg>
      </pc:sldChg>
      <pc:sldChg chg="modSp mod">
        <pc:chgData name="Belcher, Marcy A CTR DLA INFO OPERATIONS (USA)" userId="22de11e6-f619-4f45-b230-3663b12ee4a4" providerId="ADAL" clId="{8CFA99F2-4D7C-4F19-989E-3C4DD98386D9}" dt="2023-04-20T12:46:07.399" v="145" actId="20577"/>
        <pc:sldMkLst>
          <pc:docMk/>
          <pc:sldMk cId="286134236" sldId="2253"/>
        </pc:sldMkLst>
        <pc:spChg chg="mod">
          <ac:chgData name="Belcher, Marcy A CTR DLA INFO OPERATIONS (USA)" userId="22de11e6-f619-4f45-b230-3663b12ee4a4" providerId="ADAL" clId="{8CFA99F2-4D7C-4F19-989E-3C4DD98386D9}" dt="2023-04-20T12:46:07.399" v="145" actId="20577"/>
          <ac:spMkLst>
            <pc:docMk/>
            <pc:sldMk cId="286134236" sldId="2253"/>
            <ac:spMk id="7" creationId="{3D7C93B7-3CC5-410F-A97B-995C1E0A8DD7}"/>
          </ac:spMkLst>
        </pc:spChg>
        <pc:graphicFrameChg chg="modGraphic">
          <ac:chgData name="Belcher, Marcy A CTR DLA INFO OPERATIONS (USA)" userId="22de11e6-f619-4f45-b230-3663b12ee4a4" providerId="ADAL" clId="{8CFA99F2-4D7C-4F19-989E-3C4DD98386D9}" dt="2023-04-20T12:45:35.514" v="125" actId="20577"/>
          <ac:graphicFrameMkLst>
            <pc:docMk/>
            <pc:sldMk cId="286134236" sldId="2253"/>
            <ac:graphicFrameMk id="3" creationId="{990B05FF-5053-43B5-9F9E-5F6D41301CB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5911C-322C-4558-9951-B4E2427CEB01}" type="datetimeFigureOut">
              <a:rPr lang="en-US" smtClean="0"/>
              <a:t>4/20/2023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EE269-F29E-4A56-AA31-2FFC690D53F8}" type="slidenum">
              <a:rPr lang="en-US" smtClean="0"/>
              <a:t>‹#›</a:t>
            </a:fld>
            <a:endParaRPr lang="en-US"/>
          </a:p>
        </p:txBody>
      </p:sp>
    </p:spTree>
    <p:extLst>
      <p:ext uri="{BB962C8B-B14F-4D97-AF65-F5344CB8AC3E}">
        <p14:creationId xmlns:p14="http://schemas.microsoft.com/office/powerpoint/2010/main" val="1741389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50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8D2634A9-FC91-452B-9492-6CA067E2EFB7}" type="slidenum">
              <a:rPr lang="en-US" smtClean="0"/>
              <a:t>2</a:t>
            </a:fld>
            <a:endParaRPr lang="en-US"/>
          </a:p>
        </p:txBody>
      </p:sp>
    </p:spTree>
    <p:extLst>
      <p:ext uri="{BB962C8B-B14F-4D97-AF65-F5344CB8AC3E}">
        <p14:creationId xmlns:p14="http://schemas.microsoft.com/office/powerpoint/2010/main" val="8018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0B21B-2D47-4AFE-BE4C-9786CBEEAF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14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35509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32675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438242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5331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0253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73744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146434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877731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82858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7"/>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750" baseline="0">
                <a:solidFill>
                  <a:schemeClr val="bg1"/>
                </a:solidFill>
                <a:latin typeface="Arial Narrow" panose="020B0606020202030204" pitchFamily="34" charset="0"/>
              </a:defRPr>
            </a:lvl1pPr>
            <a:lvl2pPr>
              <a:defRPr sz="1200">
                <a:latin typeface="+mn-lt"/>
              </a:defRPr>
            </a:lvl2pPr>
            <a:lvl3pPr>
              <a:defRPr sz="1050">
                <a:latin typeface="+mn-lt"/>
              </a:defRPr>
            </a:lvl3pPr>
            <a:lvl4pPr>
              <a:defRPr sz="900">
                <a:latin typeface="+mn-lt"/>
              </a:defRPr>
            </a:lvl4pPr>
            <a:lvl5pPr>
              <a:defRPr sz="9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578226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123113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532073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347687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108292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12026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561519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416812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726752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3" name="Picture 2">
            <a:extLst>
              <a:ext uri="{FF2B5EF4-FFF2-40B4-BE49-F238E27FC236}">
                <a16:creationId xmlns:a16="http://schemas.microsoft.com/office/drawing/2014/main" id="{E364C74B-638F-4912-A79A-EAE19ABE639C}"/>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1774884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05936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4024158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808648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319500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327484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966123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7" name="Picture 6">
            <a:extLst>
              <a:ext uri="{FF2B5EF4-FFF2-40B4-BE49-F238E27FC236}">
                <a16:creationId xmlns:a16="http://schemas.microsoft.com/office/drawing/2014/main" id="{244990A7-067C-4B37-8FB1-0D8C37D5EC0E}"/>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3814272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362410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656813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3020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84954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642228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989593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3" name="Picture 2">
            <a:extLst>
              <a:ext uri="{FF2B5EF4-FFF2-40B4-BE49-F238E27FC236}">
                <a16:creationId xmlns:a16="http://schemas.microsoft.com/office/drawing/2014/main" id="{E364C74B-638F-4912-A79A-EAE19ABE639C}"/>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2856333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41192060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680000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529605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933707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998196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551082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81206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648812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42387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16683101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42912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453042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4077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1204782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03676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215420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A89B4D-7255-FD47-8BF3-42F9A2A737A5}"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EF84D-9B34-5A47-A8F6-F8A6C2D18143}" type="slidenum">
              <a:rPr lang="en-US" smtClean="0"/>
              <a:t>‹#›</a:t>
            </a:fld>
            <a:endParaRPr lang="en-US"/>
          </a:p>
        </p:txBody>
      </p:sp>
    </p:spTree>
    <p:extLst>
      <p:ext uri="{BB962C8B-B14F-4D97-AF65-F5344CB8AC3E}">
        <p14:creationId xmlns:p14="http://schemas.microsoft.com/office/powerpoint/2010/main" val="219963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dirty="0"/>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dirty="0"/>
          </a:p>
        </p:txBody>
      </p:sp>
    </p:spTree>
    <p:extLst>
      <p:ext uri="{BB962C8B-B14F-4D97-AF65-F5344CB8AC3E}">
        <p14:creationId xmlns:p14="http://schemas.microsoft.com/office/powerpoint/2010/main" val="3211179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1D39-48E9-DDF8-80F3-F5393B2D5C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9F6930B-85C9-1292-8849-0949B6FCF48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4C70D55-D408-8453-BA9E-66D28F63B0C9}"/>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5" name="Footer Placeholder 4">
            <a:extLst>
              <a:ext uri="{FF2B5EF4-FFF2-40B4-BE49-F238E27FC236}">
                <a16:creationId xmlns:a16="http://schemas.microsoft.com/office/drawing/2014/main" id="{93491D40-154F-88FD-8D9C-FFC64BFA3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1C492-8827-1229-95D4-274631506BE0}"/>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3065636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A0FC-0CE9-181B-38FC-0AAED4626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7714A-BBF0-5224-5376-686F000E48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665C4-F739-AD22-C619-8BE0921D1F8D}"/>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5" name="Footer Placeholder 4">
            <a:extLst>
              <a:ext uri="{FF2B5EF4-FFF2-40B4-BE49-F238E27FC236}">
                <a16:creationId xmlns:a16="http://schemas.microsoft.com/office/drawing/2014/main" id="{C682C0BC-0B33-B499-8A10-359C58D8A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E6C7C-D8E8-1CE7-D947-EBFF4D62356B}"/>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2558055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87AC-A378-27AC-8B8E-92A5A529309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532E49-4435-12B9-B21C-D1BFEEC762B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3F4D57-5ECB-76FD-99D5-F4711EA07784}"/>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5" name="Footer Placeholder 4">
            <a:extLst>
              <a:ext uri="{FF2B5EF4-FFF2-40B4-BE49-F238E27FC236}">
                <a16:creationId xmlns:a16="http://schemas.microsoft.com/office/drawing/2014/main" id="{4D8B36F6-4384-6857-9902-C619F09EA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BCEB3-4A4B-C884-6415-A04765EE3EF0}"/>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19303645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9594-02F0-8231-9BFF-9FD150FA1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E061A9-F8AC-A264-AF53-66AAFD78A16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FF0067-903E-3396-3978-20785BE76EF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CE4A3B-C773-991B-831D-A151EF5F4EA4}"/>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6" name="Footer Placeholder 5">
            <a:extLst>
              <a:ext uri="{FF2B5EF4-FFF2-40B4-BE49-F238E27FC236}">
                <a16:creationId xmlns:a16="http://schemas.microsoft.com/office/drawing/2014/main" id="{A4D46DF4-3C64-6795-E356-CAF9E342F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457FA-777B-E743-AC02-31573ADBFFC3}"/>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2563796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DCB0-7FE9-3D06-C57C-D82BC65179F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13A5C5-8083-885A-D88B-B0299D93858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3E931B2-2FAF-2622-3704-9F037C6282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53167-14D9-A80A-CFC0-186F997B2AF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787CF6B-29C4-A72C-457C-D10BFCC89C0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4DE11E-8C5A-0051-19E0-4ADEAAFD4562}"/>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8" name="Footer Placeholder 7">
            <a:extLst>
              <a:ext uri="{FF2B5EF4-FFF2-40B4-BE49-F238E27FC236}">
                <a16:creationId xmlns:a16="http://schemas.microsoft.com/office/drawing/2014/main" id="{3447C67A-2369-78D2-6619-1409DAC1D9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FCB290-307B-DE02-A8D3-1BC650949322}"/>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2058464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6FFC-9C65-A0D5-A6FA-2911B846AC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E1C17F-C4EC-0BBB-EC5B-383E10C01D69}"/>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4" name="Footer Placeholder 3">
            <a:extLst>
              <a:ext uri="{FF2B5EF4-FFF2-40B4-BE49-F238E27FC236}">
                <a16:creationId xmlns:a16="http://schemas.microsoft.com/office/drawing/2014/main" id="{23C90D9C-0EB7-F7F3-7810-446803A5C9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808199-88F7-FF92-9FBF-B286D46BD953}"/>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213776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857D1-6608-6E42-342A-70E400EB55C0}"/>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3" name="Footer Placeholder 2">
            <a:extLst>
              <a:ext uri="{FF2B5EF4-FFF2-40B4-BE49-F238E27FC236}">
                <a16:creationId xmlns:a16="http://schemas.microsoft.com/office/drawing/2014/main" id="{F2F68FB5-A2BF-69DA-2ACD-CD600872A6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9707A6-BA40-105C-0AAF-7AA1FCA8DCAB}"/>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244917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Qua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E48166-CEDA-E347-B219-BD06DBB65A8B}"/>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FD3BB-A8C5-3D2F-66EA-6B29C909A35E}"/>
              </a:ext>
            </a:extLst>
          </p:cNvPr>
          <p:cNvSpPr txBox="1"/>
          <p:nvPr userDrawn="1"/>
        </p:nvSpPr>
        <p:spPr>
          <a:xfrm>
            <a:off x="261593" y="933259"/>
            <a:ext cx="4044098" cy="276999"/>
          </a:xfrm>
          <a:prstGeom prst="rect">
            <a:avLst/>
          </a:prstGeom>
          <a:solidFill>
            <a:schemeClr val="bg1">
              <a:lumMod val="85000"/>
            </a:schemeClr>
          </a:solidFill>
        </p:spPr>
        <p:txBody>
          <a:bodyPr wrap="square" rtlCol="0">
            <a:spAutoFit/>
          </a:bodyPr>
          <a:lstStyle/>
          <a:p>
            <a:r>
              <a:rPr lang="en-US" sz="1200" b="1" dirty="0"/>
              <a:t>Current Status:</a:t>
            </a:r>
          </a:p>
        </p:txBody>
      </p:sp>
      <p:sp>
        <p:nvSpPr>
          <p:cNvPr id="10" name="TextBox 9">
            <a:extLst>
              <a:ext uri="{FF2B5EF4-FFF2-40B4-BE49-F238E27FC236}">
                <a16:creationId xmlns:a16="http://schemas.microsoft.com/office/drawing/2014/main" id="{63F8B47E-07AD-49A7-D430-F2744436E788}"/>
              </a:ext>
            </a:extLst>
          </p:cNvPr>
          <p:cNvSpPr txBox="1"/>
          <p:nvPr userDrawn="1"/>
        </p:nvSpPr>
        <p:spPr>
          <a:xfrm>
            <a:off x="261594" y="1338606"/>
            <a:ext cx="4044098" cy="300082"/>
          </a:xfrm>
          <a:prstGeom prst="rect">
            <a:avLst/>
          </a:prstGeom>
          <a:noFill/>
          <a:ln>
            <a:noFill/>
          </a:ln>
        </p:spPr>
        <p:txBody>
          <a:bodyPr wrap="square" rtlCol="0">
            <a:spAutoFit/>
          </a:bodyPr>
          <a:lstStyle/>
          <a:p>
            <a:endParaRPr lang="en-US" sz="1350" dirty="0"/>
          </a:p>
        </p:txBody>
      </p:sp>
      <p:sp>
        <p:nvSpPr>
          <p:cNvPr id="12" name="TextBox 11">
            <a:extLst>
              <a:ext uri="{FF2B5EF4-FFF2-40B4-BE49-F238E27FC236}">
                <a16:creationId xmlns:a16="http://schemas.microsoft.com/office/drawing/2014/main" id="{0C663BA2-6FA9-EB21-E6C7-2FFFEC424666}"/>
              </a:ext>
            </a:extLst>
          </p:cNvPr>
          <p:cNvSpPr txBox="1"/>
          <p:nvPr userDrawn="1"/>
        </p:nvSpPr>
        <p:spPr>
          <a:xfrm>
            <a:off x="4838308" y="933259"/>
            <a:ext cx="4044098" cy="276999"/>
          </a:xfrm>
          <a:prstGeom prst="rect">
            <a:avLst/>
          </a:prstGeom>
          <a:solidFill>
            <a:schemeClr val="bg1">
              <a:lumMod val="85000"/>
            </a:schemeClr>
          </a:solidFill>
        </p:spPr>
        <p:txBody>
          <a:bodyPr wrap="square" rtlCol="0">
            <a:spAutoFit/>
          </a:bodyPr>
          <a:lstStyle/>
          <a:p>
            <a:r>
              <a:rPr lang="en-US" sz="1200" b="1" dirty="0"/>
              <a:t>Next Steps:</a:t>
            </a:r>
          </a:p>
        </p:txBody>
      </p:sp>
      <p:sp>
        <p:nvSpPr>
          <p:cNvPr id="13" name="TextBox 12">
            <a:extLst>
              <a:ext uri="{FF2B5EF4-FFF2-40B4-BE49-F238E27FC236}">
                <a16:creationId xmlns:a16="http://schemas.microsoft.com/office/drawing/2014/main" id="{214C21DD-2FFF-5256-E9F1-767DE04E2FA1}"/>
              </a:ext>
            </a:extLst>
          </p:cNvPr>
          <p:cNvSpPr txBox="1"/>
          <p:nvPr userDrawn="1"/>
        </p:nvSpPr>
        <p:spPr>
          <a:xfrm>
            <a:off x="4838309" y="1319751"/>
            <a:ext cx="4044098" cy="300082"/>
          </a:xfrm>
          <a:prstGeom prst="rect">
            <a:avLst/>
          </a:prstGeom>
          <a:noFill/>
          <a:ln>
            <a:noFill/>
          </a:ln>
        </p:spPr>
        <p:txBody>
          <a:bodyPr wrap="square" rtlCol="0">
            <a:spAutoFit/>
          </a:bodyPr>
          <a:lstStyle/>
          <a:p>
            <a:endParaRPr lang="en-US" sz="1350" dirty="0"/>
          </a:p>
        </p:txBody>
      </p:sp>
      <p:sp>
        <p:nvSpPr>
          <p:cNvPr id="14" name="TextBox 13">
            <a:extLst>
              <a:ext uri="{FF2B5EF4-FFF2-40B4-BE49-F238E27FC236}">
                <a16:creationId xmlns:a16="http://schemas.microsoft.com/office/drawing/2014/main" id="{2EDB7CD4-436F-27B7-0008-D3C4CD0B2D57}"/>
              </a:ext>
            </a:extLst>
          </p:cNvPr>
          <p:cNvSpPr txBox="1"/>
          <p:nvPr userDrawn="1"/>
        </p:nvSpPr>
        <p:spPr>
          <a:xfrm>
            <a:off x="292232" y="3713595"/>
            <a:ext cx="4044098" cy="276999"/>
          </a:xfrm>
          <a:prstGeom prst="rect">
            <a:avLst/>
          </a:prstGeom>
          <a:solidFill>
            <a:schemeClr val="bg1">
              <a:lumMod val="85000"/>
            </a:schemeClr>
          </a:solidFill>
        </p:spPr>
        <p:txBody>
          <a:bodyPr wrap="square" rtlCol="0">
            <a:spAutoFit/>
          </a:bodyPr>
          <a:lstStyle/>
          <a:p>
            <a:r>
              <a:rPr lang="en-US" sz="1200" b="1" dirty="0"/>
              <a:t>Challenges:</a:t>
            </a:r>
          </a:p>
        </p:txBody>
      </p:sp>
      <p:sp>
        <p:nvSpPr>
          <p:cNvPr id="15" name="TextBox 14">
            <a:extLst>
              <a:ext uri="{FF2B5EF4-FFF2-40B4-BE49-F238E27FC236}">
                <a16:creationId xmlns:a16="http://schemas.microsoft.com/office/drawing/2014/main" id="{0F13905A-184E-0D30-F96D-B4C826A91053}"/>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dirty="0"/>
          </a:p>
        </p:txBody>
      </p:sp>
      <p:sp>
        <p:nvSpPr>
          <p:cNvPr id="16" name="TextBox 15">
            <a:extLst>
              <a:ext uri="{FF2B5EF4-FFF2-40B4-BE49-F238E27FC236}">
                <a16:creationId xmlns:a16="http://schemas.microsoft.com/office/drawing/2014/main" id="{A2F5027D-19EE-1BE0-3BCF-FFE6DA4075B1}"/>
              </a:ext>
            </a:extLst>
          </p:cNvPr>
          <p:cNvSpPr txBox="1"/>
          <p:nvPr userDrawn="1"/>
        </p:nvSpPr>
        <p:spPr>
          <a:xfrm>
            <a:off x="4838308" y="3694981"/>
            <a:ext cx="4044098" cy="276999"/>
          </a:xfrm>
          <a:prstGeom prst="rect">
            <a:avLst/>
          </a:prstGeom>
          <a:solidFill>
            <a:schemeClr val="bg1">
              <a:lumMod val="85000"/>
            </a:schemeClr>
          </a:solidFill>
        </p:spPr>
        <p:txBody>
          <a:bodyPr wrap="square" rtlCol="0">
            <a:spAutoFit/>
          </a:bodyPr>
          <a:lstStyle/>
          <a:p>
            <a:r>
              <a:rPr lang="en-US" sz="1200" b="1" dirty="0"/>
              <a:t>Lesson Learned:</a:t>
            </a:r>
          </a:p>
        </p:txBody>
      </p:sp>
      <p:sp>
        <p:nvSpPr>
          <p:cNvPr id="17" name="TextBox 16">
            <a:extLst>
              <a:ext uri="{FF2B5EF4-FFF2-40B4-BE49-F238E27FC236}">
                <a16:creationId xmlns:a16="http://schemas.microsoft.com/office/drawing/2014/main" id="{914F288D-0C42-470C-C3BC-394E909F348A}"/>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dirty="0"/>
          </a:p>
        </p:txBody>
      </p:sp>
      <p:sp>
        <p:nvSpPr>
          <p:cNvPr id="19" name="TextBox 18">
            <a:extLst>
              <a:ext uri="{FF2B5EF4-FFF2-40B4-BE49-F238E27FC236}">
                <a16:creationId xmlns:a16="http://schemas.microsoft.com/office/drawing/2014/main" id="{4B257ED9-C232-93DB-CE3B-FA8BE150BEE3}"/>
              </a:ext>
            </a:extLst>
          </p:cNvPr>
          <p:cNvSpPr txBox="1"/>
          <p:nvPr userDrawn="1"/>
        </p:nvSpPr>
        <p:spPr>
          <a:xfrm>
            <a:off x="253349" y="354329"/>
            <a:ext cx="756503" cy="300082"/>
          </a:xfrm>
          <a:prstGeom prst="rect">
            <a:avLst/>
          </a:prstGeom>
          <a:noFill/>
        </p:spPr>
        <p:txBody>
          <a:bodyPr wrap="square" rtlCol="0">
            <a:spAutoFit/>
          </a:bodyPr>
          <a:lstStyle/>
          <a:p>
            <a:r>
              <a:rPr lang="en-US" sz="1350" b="1" dirty="0"/>
              <a:t>Service:</a:t>
            </a:r>
            <a:r>
              <a:rPr lang="en-US" sz="1350" dirty="0"/>
              <a:t> </a:t>
            </a:r>
          </a:p>
        </p:txBody>
      </p:sp>
      <p:sp>
        <p:nvSpPr>
          <p:cNvPr id="20" name="TextBox 19">
            <a:extLst>
              <a:ext uri="{FF2B5EF4-FFF2-40B4-BE49-F238E27FC236}">
                <a16:creationId xmlns:a16="http://schemas.microsoft.com/office/drawing/2014/main" id="{A3247FF1-9238-B165-7A50-51B9933F9216}"/>
              </a:ext>
            </a:extLst>
          </p:cNvPr>
          <p:cNvSpPr txBox="1"/>
          <p:nvPr userDrawn="1"/>
        </p:nvSpPr>
        <p:spPr>
          <a:xfrm>
            <a:off x="4817098" y="408382"/>
            <a:ext cx="1039304" cy="507831"/>
          </a:xfrm>
          <a:prstGeom prst="rect">
            <a:avLst/>
          </a:prstGeom>
          <a:noFill/>
        </p:spPr>
        <p:txBody>
          <a:bodyPr wrap="square" rtlCol="0">
            <a:spAutoFit/>
          </a:bodyPr>
          <a:lstStyle/>
          <a:p>
            <a:r>
              <a:rPr lang="en-US" sz="1350" b="1" dirty="0"/>
              <a:t>Status as of:</a:t>
            </a:r>
            <a:r>
              <a:rPr lang="en-US" sz="1350" dirty="0"/>
              <a:t> </a:t>
            </a:r>
          </a:p>
        </p:txBody>
      </p:sp>
      <p:cxnSp>
        <p:nvCxnSpPr>
          <p:cNvPr id="22" name="Straight Connector 21">
            <a:extLst>
              <a:ext uri="{FF2B5EF4-FFF2-40B4-BE49-F238E27FC236}">
                <a16:creationId xmlns:a16="http://schemas.microsoft.com/office/drawing/2014/main" id="{D48062BF-490C-0B0B-2EFA-87BE39C82F70}"/>
              </a:ext>
            </a:extLst>
          </p:cNvPr>
          <p:cNvCxnSpPr/>
          <p:nvPr userDrawn="1"/>
        </p:nvCxnSpPr>
        <p:spPr>
          <a:xfrm>
            <a:off x="1009852" y="68982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49D9B1-EA90-7038-8551-004612763B51}"/>
              </a:ext>
            </a:extLst>
          </p:cNvPr>
          <p:cNvCxnSpPr>
            <a:cxnSpLocks/>
          </p:cNvCxnSpPr>
          <p:nvPr userDrawn="1"/>
        </p:nvCxnSpPr>
        <p:spPr>
          <a:xfrm>
            <a:off x="5856403" y="721153"/>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C14CA9-F1E1-0E5F-844B-6E0DB532BAF1}"/>
              </a:ext>
            </a:extLst>
          </p:cNvPr>
          <p:cNvSpPr txBox="1"/>
          <p:nvPr userDrawn="1"/>
        </p:nvSpPr>
        <p:spPr>
          <a:xfrm>
            <a:off x="1060516" y="354329"/>
            <a:ext cx="3245175" cy="300082"/>
          </a:xfrm>
          <a:prstGeom prst="rect">
            <a:avLst/>
          </a:prstGeom>
          <a:noFill/>
        </p:spPr>
        <p:txBody>
          <a:bodyPr wrap="square" rtlCol="0">
            <a:spAutoFit/>
          </a:bodyPr>
          <a:lstStyle/>
          <a:p>
            <a:r>
              <a:rPr lang="en-US" sz="1350" dirty="0"/>
              <a:t>  </a:t>
            </a:r>
          </a:p>
        </p:txBody>
      </p:sp>
      <p:sp>
        <p:nvSpPr>
          <p:cNvPr id="27" name="TextBox 26">
            <a:extLst>
              <a:ext uri="{FF2B5EF4-FFF2-40B4-BE49-F238E27FC236}">
                <a16:creationId xmlns:a16="http://schemas.microsoft.com/office/drawing/2014/main" id="{B974B46F-A3C8-45BF-BD8A-9CFAE0A183C9}"/>
              </a:ext>
            </a:extLst>
          </p:cNvPr>
          <p:cNvSpPr txBox="1"/>
          <p:nvPr userDrawn="1"/>
        </p:nvSpPr>
        <p:spPr>
          <a:xfrm>
            <a:off x="5856402" y="351821"/>
            <a:ext cx="3034250" cy="300082"/>
          </a:xfrm>
          <a:prstGeom prst="rect">
            <a:avLst/>
          </a:prstGeom>
          <a:noFill/>
        </p:spPr>
        <p:txBody>
          <a:bodyPr wrap="square" rtlCol="0">
            <a:spAutoFit/>
          </a:bodyPr>
          <a:lstStyle/>
          <a:p>
            <a:r>
              <a:rPr lang="en-US" sz="1350" dirty="0"/>
              <a:t>  </a:t>
            </a:r>
          </a:p>
        </p:txBody>
      </p:sp>
    </p:spTree>
    <p:extLst>
      <p:ext uri="{BB962C8B-B14F-4D97-AF65-F5344CB8AC3E}">
        <p14:creationId xmlns:p14="http://schemas.microsoft.com/office/powerpoint/2010/main" val="3831814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F520-880D-257C-2DF5-2B28FE0BF7E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44B9DC3-9E74-C75C-C39A-A1A33DB22FC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AD2B92-6DFC-7795-0D9D-4DB3C61A5E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50C0C7-B7C5-5AE3-FAFE-0D18EEE98C44}"/>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6" name="Footer Placeholder 5">
            <a:extLst>
              <a:ext uri="{FF2B5EF4-FFF2-40B4-BE49-F238E27FC236}">
                <a16:creationId xmlns:a16="http://schemas.microsoft.com/office/drawing/2014/main" id="{60C9E232-07AC-072E-DD96-2894DAF08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9E3A7-6029-7C39-2D36-F8F91C9E42DC}"/>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138153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7913587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3813-AD20-34AD-8677-4E2C6A6BF6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07CAE3E-1878-7A15-CDC2-5909AEFAC15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5C27DB9-3DD8-90A0-0EE5-40A85A053D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9994FF-EA9F-F121-5C3D-9D7626B244ED}"/>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6" name="Footer Placeholder 5">
            <a:extLst>
              <a:ext uri="{FF2B5EF4-FFF2-40B4-BE49-F238E27FC236}">
                <a16:creationId xmlns:a16="http://schemas.microsoft.com/office/drawing/2014/main" id="{3DE5DAD1-1AE0-802B-DF61-33866C0061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D868C5-F783-32C6-175F-D31C34AF30B5}"/>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19713832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CFD3-9916-C3B9-1CE9-71CB031E2B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067915-CE65-76CC-ED10-7CE486554A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AAA2F-9914-29BF-80FF-75AA8CBA3CED}"/>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5" name="Footer Placeholder 4">
            <a:extLst>
              <a:ext uri="{FF2B5EF4-FFF2-40B4-BE49-F238E27FC236}">
                <a16:creationId xmlns:a16="http://schemas.microsoft.com/office/drawing/2014/main" id="{8F097BEB-EF2F-457A-F41A-D2E2AEE5D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CDDA-B901-F370-F9FC-DF127EAF8BD9}"/>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27353396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3A03B1-DAEF-0E7F-3286-0A6C44F317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F28942-E511-207C-A12F-5C379A77865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4FB89-E060-B0D8-33FF-04DC49865693}"/>
              </a:ext>
            </a:extLst>
          </p:cNvPr>
          <p:cNvSpPr>
            <a:spLocks noGrp="1"/>
          </p:cNvSpPr>
          <p:nvPr>
            <p:ph type="dt" sz="half" idx="10"/>
          </p:nvPr>
        </p:nvSpPr>
        <p:spPr/>
        <p:txBody>
          <a:bodyPr/>
          <a:lstStyle/>
          <a:p>
            <a:fld id="{63CB6793-2554-40C4-B570-657EAC5E5937}" type="datetimeFigureOut">
              <a:rPr lang="en-US" smtClean="0"/>
              <a:t>4/20/2023</a:t>
            </a:fld>
            <a:endParaRPr lang="en-US"/>
          </a:p>
        </p:txBody>
      </p:sp>
      <p:sp>
        <p:nvSpPr>
          <p:cNvPr id="5" name="Footer Placeholder 4">
            <a:extLst>
              <a:ext uri="{FF2B5EF4-FFF2-40B4-BE49-F238E27FC236}">
                <a16:creationId xmlns:a16="http://schemas.microsoft.com/office/drawing/2014/main" id="{24255F74-1815-8515-1742-645C0060F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18866-6443-4BCF-8E95-372EDE41FFE2}"/>
              </a:ext>
            </a:extLst>
          </p:cNvPr>
          <p:cNvSpPr>
            <a:spLocks noGrp="1"/>
          </p:cNvSpPr>
          <p:nvPr>
            <p:ph type="sldNum" sz="quarter" idx="12"/>
          </p:nvPr>
        </p:nvSpPr>
        <p:spPr/>
        <p:txBody>
          <a:bodyPr/>
          <a:lstStyle/>
          <a:p>
            <a:fld id="{B6B7615F-F98D-4F18-A38A-0CE3D4EEDF2D}" type="slidenum">
              <a:rPr lang="en-US" smtClean="0"/>
              <a:t>‹#›</a:t>
            </a:fld>
            <a:endParaRPr lang="en-US"/>
          </a:p>
        </p:txBody>
      </p:sp>
    </p:spTree>
    <p:extLst>
      <p:ext uri="{BB962C8B-B14F-4D97-AF65-F5344CB8AC3E}">
        <p14:creationId xmlns:p14="http://schemas.microsoft.com/office/powerpoint/2010/main" val="83286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86234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669336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4.png"/><Relationship Id="rId5" Type="http://schemas.openxmlformats.org/officeDocument/2006/relationships/slideLayout" Target="../slideLayouts/slideLayout48.xml"/><Relationship Id="rId10" Type="http://schemas.openxmlformats.org/officeDocument/2006/relationships/theme" Target="../theme/theme10.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2.xml"/><Relationship Id="rId1" Type="http://schemas.openxmlformats.org/officeDocument/2006/relationships/slideLayout" Target="../slideLayouts/slideLayout6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1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theme" Target="../theme/theme4.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9.png"/><Relationship Id="rId4" Type="http://schemas.openxmlformats.org/officeDocument/2006/relationships/slideLayout" Target="../slideLayouts/slideLayout26.xml"/><Relationship Id="rId9"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9.png"/><Relationship Id="rId4" Type="http://schemas.openxmlformats.org/officeDocument/2006/relationships/slideLayout" Target="../slideLayouts/slideLayout33.xml"/><Relationship Id="rId9"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4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920" r="5257" b="12167"/>
          <a:stretch/>
        </p:blipFill>
        <p:spPr>
          <a:xfrm>
            <a:off x="1126010" y="1737360"/>
            <a:ext cx="8017990" cy="4754880"/>
          </a:xfrm>
          <a:prstGeom prst="rect">
            <a:avLst/>
          </a:prstGeom>
        </p:spPr>
      </p:pic>
      <p:pic>
        <p:nvPicPr>
          <p:cNvPr id="7" name="Picture 6">
            <a:extLst>
              <a:ext uri="{FF2B5EF4-FFF2-40B4-BE49-F238E27FC236}">
                <a16:creationId xmlns:a16="http://schemas.microsoft.com/office/drawing/2014/main" id="{2E325253-B71B-4FFE-8D76-5338A935DA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244" cy="1767694"/>
          </a:xfrm>
          <a:prstGeom prst="rect">
            <a:avLst/>
          </a:prstGeom>
        </p:spPr>
      </p:pic>
      <p:sp>
        <p:nvSpPr>
          <p:cNvPr id="8" name="TextBox 7">
            <a:extLst>
              <a:ext uri="{FF2B5EF4-FFF2-40B4-BE49-F238E27FC236}">
                <a16:creationId xmlns:a16="http://schemas.microsoft.com/office/drawing/2014/main" id="{B9F80933-4319-45A8-8E9A-2810618134A6}"/>
              </a:ext>
            </a:extLst>
          </p:cNvPr>
          <p:cNvSpPr txBox="1"/>
          <p:nvPr/>
        </p:nvSpPr>
        <p:spPr>
          <a:xfrm>
            <a:off x="4419600" y="880421"/>
            <a:ext cx="443198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6A3"/>
                </a:solidFill>
                <a:effectLst/>
                <a:uLnTx/>
                <a:uFillTx/>
                <a:latin typeface="Arial" panose="020B0604020202020204" pitchFamily="34" charset="0"/>
                <a:ea typeface="+mn-ea"/>
                <a:cs typeface="Arial" panose="020B0604020202020204" pitchFamily="34" charset="0"/>
              </a:rPr>
              <a:t>The Nation’s Combat Support Logistics Agency</a:t>
            </a:r>
          </a:p>
        </p:txBody>
      </p:sp>
      <p:sp>
        <p:nvSpPr>
          <p:cNvPr id="2" name="Title Placeholder 1"/>
          <p:cNvSpPr>
            <a:spLocks noGrp="1"/>
          </p:cNvSpPr>
          <p:nvPr>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2880" y="4754880"/>
            <a:ext cx="4114800" cy="10972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pic>
        <p:nvPicPr>
          <p:cNvPr id="9" name="Picture 8">
            <a:extLst>
              <a:ext uri="{FF2B5EF4-FFF2-40B4-BE49-F238E27FC236}">
                <a16:creationId xmlns:a16="http://schemas.microsoft.com/office/drawing/2014/main" id="{AE7D0B00-137F-49FB-A420-185BD67CB9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450692">
            <a:off x="8006207" y="201966"/>
            <a:ext cx="1031777" cy="773833"/>
          </a:xfrm>
          <a:prstGeom prst="rect">
            <a:avLst/>
          </a:prstGeom>
        </p:spPr>
      </p:pic>
    </p:spTree>
    <p:extLst>
      <p:ext uri="{BB962C8B-B14F-4D97-AF65-F5344CB8AC3E}">
        <p14:creationId xmlns:p14="http://schemas.microsoft.com/office/powerpoint/2010/main" val="4256363151"/>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ftr="0" dt="0"/>
  <p:txStyles>
    <p:titleStyle>
      <a:lvl1pPr algn="ctr"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6" y="0"/>
            <a:ext cx="9143244" cy="1188622"/>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132536196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hf hdr="0" ftr="0" dt="0"/>
  <p:txStyles>
    <p:title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spTree>
    <p:extLst>
      <p:ext uri="{BB962C8B-B14F-4D97-AF65-F5344CB8AC3E}">
        <p14:creationId xmlns:p14="http://schemas.microsoft.com/office/powerpoint/2010/main" val="20664866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FEB7F85A-4225-408B-A471-A9AF1459F8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2" y="3013"/>
            <a:ext cx="9144000" cy="1733550"/>
          </a:xfrm>
          <a:prstGeom prst="rect">
            <a:avLst/>
          </a:prstGeom>
        </p:spPr>
      </p:pic>
      <p:sp>
        <p:nvSpPr>
          <p:cNvPr id="16" name="TextBox 15">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pic>
        <p:nvPicPr>
          <p:cNvPr id="17" name="Picture 16">
            <a:extLst>
              <a:ext uri="{FF2B5EF4-FFF2-40B4-BE49-F238E27FC236}">
                <a16:creationId xmlns:a16="http://schemas.microsoft.com/office/drawing/2014/main" id="{AE7D0B00-137F-49FB-A420-185BD67CB9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18" name="TextBox 17">
            <a:extLst>
              <a:ext uri="{FF2B5EF4-FFF2-40B4-BE49-F238E27FC236}">
                <a16:creationId xmlns:a16="http://schemas.microsoft.com/office/drawing/2014/main" id="{BB791B3D-D185-4D9E-98E9-03E0D31CCCD7}"/>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dirty="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bicycle&#10;&#10;Description automatically generated">
            <a:extLst>
              <a:ext uri="{FF2B5EF4-FFF2-40B4-BE49-F238E27FC236}">
                <a16:creationId xmlns:a16="http://schemas.microsoft.com/office/drawing/2014/main" id="{E8A59FFB-0180-4F40-A82D-EEBFAF6A81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5815" y="238420"/>
            <a:ext cx="650139" cy="644360"/>
          </a:xfrm>
          <a:prstGeom prst="rect">
            <a:avLst/>
          </a:prstGeom>
        </p:spPr>
      </p:pic>
      <p:sp>
        <p:nvSpPr>
          <p:cNvPr id="14" name="Rectangle 13">
            <a:extLst>
              <a:ext uri="{FF2B5EF4-FFF2-40B4-BE49-F238E27FC236}">
                <a16:creationId xmlns:a16="http://schemas.microsoft.com/office/drawing/2014/main" id="{E16EAFFA-CA90-4D21-B18B-5DB06B2614A2}"/>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prstClr val="white"/>
                </a:solidFill>
                <a:effectLst/>
                <a:uLnTx/>
                <a:uFillTx/>
                <a:latin typeface="+mj-lt"/>
                <a:ea typeface="+mn-ea"/>
                <a:cs typeface="+mn-cs"/>
              </a:rPr>
              <a:t>Warfighter Always</a:t>
            </a:r>
          </a:p>
        </p:txBody>
      </p:sp>
      <p:sp>
        <p:nvSpPr>
          <p:cNvPr id="15" name="Slide Number Placeholder 5">
            <a:extLst>
              <a:ext uri="{FF2B5EF4-FFF2-40B4-BE49-F238E27FC236}">
                <a16:creationId xmlns:a16="http://schemas.microsoft.com/office/drawing/2014/main" id="{D2791995-84C9-4C18-86A1-4784E93D2B31}"/>
              </a:ext>
            </a:extLst>
          </p:cNvPr>
          <p:cNvSpPr>
            <a:spLocks noGrp="1"/>
          </p:cNvSpPr>
          <p:nvPr>
            <p:ph type="sldNum" sz="quarter" idx="4"/>
          </p:nvPr>
        </p:nvSpPr>
        <p:spPr>
          <a:xfrm>
            <a:off x="8640417" y="6492240"/>
            <a:ext cx="503583" cy="365125"/>
          </a:xfrm>
          <a:prstGeom prst="rect">
            <a:avLst/>
          </a:prstGeom>
        </p:spPr>
        <p:txBody>
          <a:bodyPr/>
          <a:lstStyle>
            <a:lvl1pPr algn="r">
              <a:defRPr sz="1600">
                <a:solidFill>
                  <a:schemeClr val="bg1"/>
                </a:solidFill>
              </a:defRPr>
            </a:lvl1p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1439897225"/>
      </p:ext>
    </p:extLst>
  </p:cSld>
  <p:clrMap bg1="lt1" tx1="dk1" bg2="lt2" tx2="dk2" accent1="accent1" accent2="accent2" accent3="accent3" accent4="accent4" accent5="accent5" accent6="accent6" hlink="hlink" folHlink="folHlink"/>
  <p:sldLayoutIdLst>
    <p:sldLayoutId id="2147483805"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81591-5645-E6AA-3D61-D674BF1B3A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BBC0E0-D01B-BF72-4E77-7F35E27EFD6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5F903-352B-A160-C9C4-3CBBEF818C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CB6793-2554-40C4-B570-657EAC5E5937}" type="datetimeFigureOut">
              <a:rPr lang="en-US" smtClean="0"/>
              <a:t>4/20/2023</a:t>
            </a:fld>
            <a:endParaRPr lang="en-US"/>
          </a:p>
        </p:txBody>
      </p:sp>
      <p:sp>
        <p:nvSpPr>
          <p:cNvPr id="5" name="Footer Placeholder 4">
            <a:extLst>
              <a:ext uri="{FF2B5EF4-FFF2-40B4-BE49-F238E27FC236}">
                <a16:creationId xmlns:a16="http://schemas.microsoft.com/office/drawing/2014/main" id="{AEC2C114-AEF6-5C48-67D3-2A8A5E256E4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8ECEA0-5146-F28C-5D11-489BE1CD50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B7615F-F98D-4F18-A38A-0CE3D4EEDF2D}" type="slidenum">
              <a:rPr lang="en-US" smtClean="0"/>
              <a:t>‹#›</a:t>
            </a:fld>
            <a:endParaRPr lang="en-US"/>
          </a:p>
        </p:txBody>
      </p:sp>
    </p:spTree>
    <p:extLst>
      <p:ext uri="{BB962C8B-B14F-4D97-AF65-F5344CB8AC3E}">
        <p14:creationId xmlns:p14="http://schemas.microsoft.com/office/powerpoint/2010/main" val="142298623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6" y="0"/>
            <a:ext cx="9143244" cy="1188622"/>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78" r:id="rId5"/>
    <p:sldLayoutId id="2147483679" r:id="rId6"/>
    <p:sldLayoutId id="2147483680" r:id="rId7"/>
    <p:sldLayoutId id="2147483681" r:id="rId8"/>
    <p:sldLayoutId id="2147483694" r:id="rId9"/>
  </p:sldLayoutIdLst>
  <p:hf hdr="0" ftr="0" dt="0"/>
  <p:txStyles>
    <p:title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920" r="5257" b="12167"/>
          <a:stretch/>
        </p:blipFill>
        <p:spPr>
          <a:xfrm>
            <a:off x="1126010" y="1737360"/>
            <a:ext cx="8017990" cy="4754880"/>
          </a:xfrm>
          <a:prstGeom prst="rect">
            <a:avLst/>
          </a:prstGeom>
        </p:spPr>
      </p:pic>
      <p:pic>
        <p:nvPicPr>
          <p:cNvPr id="7" name="Picture 6">
            <a:extLst>
              <a:ext uri="{FF2B5EF4-FFF2-40B4-BE49-F238E27FC236}">
                <a16:creationId xmlns:a16="http://schemas.microsoft.com/office/drawing/2014/main" id="{2E325253-B71B-4FFE-8D76-5338A935D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244" cy="1767694"/>
          </a:xfrm>
          <a:prstGeom prst="rect">
            <a:avLst/>
          </a:prstGeom>
        </p:spPr>
      </p:pic>
      <p:sp>
        <p:nvSpPr>
          <p:cNvPr id="8" name="TextBox 7">
            <a:extLst>
              <a:ext uri="{FF2B5EF4-FFF2-40B4-BE49-F238E27FC236}">
                <a16:creationId xmlns:a16="http://schemas.microsoft.com/office/drawing/2014/main" id="{B9F80933-4319-45A8-8E9A-2810618134A6}"/>
              </a:ext>
            </a:extLst>
          </p:cNvPr>
          <p:cNvSpPr txBox="1"/>
          <p:nvPr/>
        </p:nvSpPr>
        <p:spPr>
          <a:xfrm>
            <a:off x="4419600" y="880421"/>
            <a:ext cx="443198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6A3"/>
                </a:solidFill>
                <a:effectLst/>
                <a:uLnTx/>
                <a:uFillTx/>
                <a:latin typeface="Arial" panose="020B0604020202020204" pitchFamily="34" charset="0"/>
                <a:ea typeface="+mn-ea"/>
                <a:cs typeface="Arial" panose="020B0604020202020204" pitchFamily="34" charset="0"/>
              </a:rPr>
              <a:t>The Nation’s Combat Support Logistics Agency</a:t>
            </a:r>
          </a:p>
        </p:txBody>
      </p:sp>
      <p:sp>
        <p:nvSpPr>
          <p:cNvPr id="2" name="Title Placeholder 1"/>
          <p:cNvSpPr>
            <a:spLocks noGrp="1"/>
          </p:cNvSpPr>
          <p:nvPr>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2880" y="4754880"/>
            <a:ext cx="4114800" cy="10972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pic>
        <p:nvPicPr>
          <p:cNvPr id="9" name="Picture 8">
            <a:extLst>
              <a:ext uri="{FF2B5EF4-FFF2-40B4-BE49-F238E27FC236}">
                <a16:creationId xmlns:a16="http://schemas.microsoft.com/office/drawing/2014/main" id="{AE7D0B00-137F-49FB-A420-185BD67CB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450692">
            <a:off x="8006207" y="201966"/>
            <a:ext cx="1031777" cy="773833"/>
          </a:xfrm>
          <a:prstGeom prst="rect">
            <a:avLst/>
          </a:prstGeom>
        </p:spPr>
      </p:pic>
    </p:spTree>
    <p:extLst>
      <p:ext uri="{BB962C8B-B14F-4D97-AF65-F5344CB8AC3E}">
        <p14:creationId xmlns:p14="http://schemas.microsoft.com/office/powerpoint/2010/main" val="300032300"/>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ctr"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6" y="0"/>
            <a:ext cx="9143244" cy="1188622"/>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0535020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FEB7F85A-4225-408B-A471-A9AF1459F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 y="3013"/>
            <a:ext cx="9144000" cy="1733550"/>
          </a:xfrm>
          <a:prstGeom prst="rect">
            <a:avLst/>
          </a:prstGeom>
        </p:spPr>
      </p:pic>
      <p:sp>
        <p:nvSpPr>
          <p:cNvPr id="16" name="TextBox 15">
            <a:extLst>
              <a:ext uri="{FF2B5EF4-FFF2-40B4-BE49-F238E27FC236}">
                <a16:creationId xmlns:a16="http://schemas.microsoft.com/office/drawing/2014/main" id="{B9F80933-4319-45A8-8E9A-2810618134A6}"/>
              </a:ext>
            </a:extLst>
          </p:cNvPr>
          <p:cNvSpPr txBox="1"/>
          <p:nvPr/>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pic>
        <p:nvPicPr>
          <p:cNvPr id="17" name="Picture 16">
            <a:extLst>
              <a:ext uri="{FF2B5EF4-FFF2-40B4-BE49-F238E27FC236}">
                <a16:creationId xmlns:a16="http://schemas.microsoft.com/office/drawing/2014/main" id="{AE7D0B00-137F-49FB-A420-185BD67CB9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18" name="TextBox 17">
            <a:extLst>
              <a:ext uri="{FF2B5EF4-FFF2-40B4-BE49-F238E27FC236}">
                <a16:creationId xmlns:a16="http://schemas.microsoft.com/office/drawing/2014/main" id="{BB791B3D-D185-4D9E-98E9-03E0D31CCCD7}"/>
              </a:ext>
            </a:extLst>
          </p:cNvPr>
          <p:cNvSpPr txBox="1"/>
          <p:nvPr/>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10" name="Picture 9">
            <a:extLst>
              <a:ext uri="{FF2B5EF4-FFF2-40B4-BE49-F238E27FC236}">
                <a16:creationId xmlns:a16="http://schemas.microsoft.com/office/drawing/2014/main" id="{4054E146-EB08-4BCE-A32A-33F48C2424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sp>
        <p:nvSpPr>
          <p:cNvPr id="2" name="Title Placeholder 1"/>
          <p:cNvSpPr>
            <a:spLocks noGrp="1"/>
          </p:cNvSpPr>
          <p:nvPr>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2880" y="4754880"/>
            <a:ext cx="4114800" cy="10972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p:nvSpPr>
        <p:spPr>
          <a:xfrm>
            <a:off x="-1512" y="6466003"/>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6" name="Picture 5" descr="A picture containing bicycle&#10;&#10;Description automatically generated">
            <a:extLst>
              <a:ext uri="{FF2B5EF4-FFF2-40B4-BE49-F238E27FC236}">
                <a16:creationId xmlns:a16="http://schemas.microsoft.com/office/drawing/2014/main" id="{E8A59FFB-0180-4F40-A82D-EEBFAF6A8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5815" y="238420"/>
            <a:ext cx="650139" cy="644360"/>
          </a:xfrm>
          <a:prstGeom prst="rect">
            <a:avLst/>
          </a:prstGeom>
        </p:spPr>
      </p:pic>
    </p:spTree>
    <p:extLst>
      <p:ext uri="{BB962C8B-B14F-4D97-AF65-F5344CB8AC3E}">
        <p14:creationId xmlns:p14="http://schemas.microsoft.com/office/powerpoint/2010/main" val="358326429"/>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p:nvSpPr>
        <p:spPr>
          <a:xfrm>
            <a:off x="-756" y="6443395"/>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3" name="Picture 12" descr="A picture containing bicycle&#10;&#10;Description automatically generated">
            <a:extLst>
              <a:ext uri="{FF2B5EF4-FFF2-40B4-BE49-F238E27FC236}">
                <a16:creationId xmlns:a16="http://schemas.microsoft.com/office/drawing/2014/main" id="{0940007C-7B07-4FD9-A3B9-B08B0560BB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2544540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42" r:id="rId7"/>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0" name="Picture 9" descr="A picture containing bicycle&#10;&#10;Description automatically generated">
            <a:extLst>
              <a:ext uri="{FF2B5EF4-FFF2-40B4-BE49-F238E27FC236}">
                <a16:creationId xmlns:a16="http://schemas.microsoft.com/office/drawing/2014/main" id="{5AFD0FCD-678D-435D-92A7-17171D9F46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8794321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43" r:id="rId7"/>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p:nvSpPr>
        <p:spPr>
          <a:xfrm>
            <a:off x="-756" y="6443395"/>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3" name="Picture 12" descr="A picture containing bicycle&#10;&#10;Description automatically generated">
            <a:extLst>
              <a:ext uri="{FF2B5EF4-FFF2-40B4-BE49-F238E27FC236}">
                <a16:creationId xmlns:a16="http://schemas.microsoft.com/office/drawing/2014/main" id="{0940007C-7B07-4FD9-A3B9-B08B0560BB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38087946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2920" r="5257" b="12167"/>
          <a:stretch/>
        </p:blipFill>
        <p:spPr>
          <a:xfrm>
            <a:off x="1126011" y="1737360"/>
            <a:ext cx="8017990" cy="4754880"/>
          </a:xfrm>
          <a:prstGeom prst="rect">
            <a:avLst/>
          </a:prstGeom>
        </p:spPr>
      </p:pic>
      <p:pic>
        <p:nvPicPr>
          <p:cNvPr id="7" name="Picture 6">
            <a:extLst>
              <a:ext uri="{FF2B5EF4-FFF2-40B4-BE49-F238E27FC236}">
                <a16:creationId xmlns:a16="http://schemas.microsoft.com/office/drawing/2014/main" id="{2E325253-B71B-4FFE-8D76-5338A935DA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244" cy="1767694"/>
          </a:xfrm>
          <a:prstGeom prst="rect">
            <a:avLst/>
          </a:prstGeom>
        </p:spPr>
      </p:pic>
      <p:sp>
        <p:nvSpPr>
          <p:cNvPr id="8" name="TextBox 7">
            <a:extLst>
              <a:ext uri="{FF2B5EF4-FFF2-40B4-BE49-F238E27FC236}">
                <a16:creationId xmlns:a16="http://schemas.microsoft.com/office/drawing/2014/main" id="{B9F80933-4319-45A8-8E9A-2810618134A6}"/>
              </a:ext>
            </a:extLst>
          </p:cNvPr>
          <p:cNvSpPr txBox="1"/>
          <p:nvPr userDrawn="1"/>
        </p:nvSpPr>
        <p:spPr>
          <a:xfrm>
            <a:off x="4419601"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6A3"/>
                </a:solidFill>
                <a:effectLst/>
                <a:uLnTx/>
                <a:uFillTx/>
                <a:latin typeface="Arial" panose="020B0604020202020204" pitchFamily="34" charset="0"/>
                <a:ea typeface="+mn-ea"/>
                <a:cs typeface="Arial" panose="020B0604020202020204" pitchFamily="34" charset="0"/>
              </a:rPr>
              <a:t>The Nation’s Combat Support Logistics Agency</a:t>
            </a:r>
          </a:p>
        </p:txBody>
      </p:sp>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pic>
        <p:nvPicPr>
          <p:cNvPr id="9" name="Picture 8">
            <a:extLst>
              <a:ext uri="{FF2B5EF4-FFF2-40B4-BE49-F238E27FC236}">
                <a16:creationId xmlns:a16="http://schemas.microsoft.com/office/drawing/2014/main" id="{AE7D0B00-137F-49FB-A420-185BD67CB9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450692">
            <a:off x="8006208" y="201968"/>
            <a:ext cx="1031777" cy="773833"/>
          </a:xfrm>
          <a:prstGeom prst="rect">
            <a:avLst/>
          </a:prstGeom>
        </p:spPr>
      </p:pic>
    </p:spTree>
    <p:extLst>
      <p:ext uri="{BB962C8B-B14F-4D97-AF65-F5344CB8AC3E}">
        <p14:creationId xmlns:p14="http://schemas.microsoft.com/office/powerpoint/2010/main" val="2379997156"/>
      </p:ext>
    </p:extLst>
  </p:cSld>
  <p:clrMap bg1="lt1" tx1="dk1" bg2="lt2" tx2="dk2" accent1="accent1" accent2="accent2" accent3="accent3" accent4="accent4" accent5="accent5" accent6="accent6" hlink="hlink" folHlink="folHlink"/>
  <p:sldLayoutIdLst>
    <p:sldLayoutId id="2147483746" r:id="rId1"/>
  </p:sldLayoutIdLst>
  <p:hf hdr="0" ftr="0" dt="0"/>
  <p:txStyles>
    <p:titleStyle>
      <a:lvl1pPr algn="ctr"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09C1-1225-4AF0-9EF2-0966635F9096}"/>
              </a:ext>
            </a:extLst>
          </p:cNvPr>
          <p:cNvSpPr>
            <a:spLocks noGrp="1"/>
          </p:cNvSpPr>
          <p:nvPr>
            <p:ph type="ctrTitle"/>
          </p:nvPr>
        </p:nvSpPr>
        <p:spPr>
          <a:xfrm>
            <a:off x="0" y="3616371"/>
            <a:ext cx="4740812" cy="1097280"/>
          </a:xfrm>
        </p:spPr>
        <p:txBody>
          <a:bodyPr>
            <a:normAutofit fontScale="90000"/>
          </a:bodyPr>
          <a:lstStyle/>
          <a:p>
            <a:r>
              <a:rPr lang="en-US" sz="3100" dirty="0"/>
              <a:t>Supply Process Review Committee 23-1</a:t>
            </a:r>
            <a:br>
              <a:rPr lang="en-US" dirty="0"/>
            </a:br>
            <a:r>
              <a:rPr lang="en-US" sz="2700" dirty="0"/>
              <a:t>ADC 1244B Implementation Status Update</a:t>
            </a:r>
          </a:p>
        </p:txBody>
      </p:sp>
      <p:sp>
        <p:nvSpPr>
          <p:cNvPr id="3" name="Subtitle 2">
            <a:extLst>
              <a:ext uri="{FF2B5EF4-FFF2-40B4-BE49-F238E27FC236}">
                <a16:creationId xmlns:a16="http://schemas.microsoft.com/office/drawing/2014/main" id="{080C04E4-A22C-4C85-BFF4-6B9FE803606D}"/>
              </a:ext>
            </a:extLst>
          </p:cNvPr>
          <p:cNvSpPr>
            <a:spLocks noGrp="1"/>
          </p:cNvSpPr>
          <p:nvPr>
            <p:ph type="subTitle" idx="1"/>
          </p:nvPr>
        </p:nvSpPr>
        <p:spPr>
          <a:xfrm>
            <a:off x="457200" y="4938734"/>
            <a:ext cx="4114800" cy="1097280"/>
          </a:xfrm>
        </p:spPr>
        <p:txBody>
          <a:bodyPr>
            <a:normAutofit fontScale="92500" lnSpcReduction="20000"/>
          </a:bodyPr>
          <a:lstStyle/>
          <a:p>
            <a:pPr>
              <a:lnSpc>
                <a:spcPct val="120000"/>
              </a:lnSpc>
            </a:pPr>
            <a:r>
              <a:rPr lang="en-US" dirty="0"/>
              <a:t>Defense Enterprise Data Standards Office (DEDSO)</a:t>
            </a:r>
          </a:p>
          <a:p>
            <a:endParaRPr lang="en-US" dirty="0"/>
          </a:p>
          <a:p>
            <a:r>
              <a:rPr lang="en-US" dirty="0"/>
              <a:t>April 19, 2023</a:t>
            </a:r>
            <a:r>
              <a:rPr lang="en-US"/>
              <a:t>, 0900-1100</a:t>
            </a:r>
            <a:endParaRPr lang="en-US" dirty="0">
              <a:cs typeface="Arial"/>
            </a:endParaRPr>
          </a:p>
        </p:txBody>
      </p:sp>
      <p:sp>
        <p:nvSpPr>
          <p:cNvPr id="4" name="Slide Number Placeholder 3">
            <a:extLst>
              <a:ext uri="{FF2B5EF4-FFF2-40B4-BE49-F238E27FC236}">
                <a16:creationId xmlns:a16="http://schemas.microsoft.com/office/drawing/2014/main" id="{CF6F6B73-4F1F-4706-86CD-9FE367772FE9}"/>
              </a:ext>
            </a:extLst>
          </p:cNvPr>
          <p:cNvSpPr>
            <a:spLocks noGrp="1"/>
          </p:cNvSpPr>
          <p:nvPr>
            <p:ph type="sldNum" sz="quarter" idx="12"/>
          </p:nvPr>
        </p:nvSpPr>
        <p:spPr/>
        <p:txBody>
          <a:bodyPr/>
          <a:lstStyle/>
          <a:p>
            <a:fld id="{776DA034-8790-47DB-B313-2AB7FC923CBE}" type="slidenum">
              <a:rPr lang="en-US" smtClean="0"/>
              <a:pPr/>
              <a:t>1</a:t>
            </a:fld>
            <a:endParaRPr lang="en-US"/>
          </a:p>
        </p:txBody>
      </p:sp>
    </p:spTree>
    <p:extLst>
      <p:ext uri="{BB962C8B-B14F-4D97-AF65-F5344CB8AC3E}">
        <p14:creationId xmlns:p14="http://schemas.microsoft.com/office/powerpoint/2010/main" val="74203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3FCABA-02C9-41BB-BBE3-9B1E26EFE16F}"/>
              </a:ext>
            </a:extLst>
          </p:cNvPr>
          <p:cNvSpPr>
            <a:spLocks noGrp="1"/>
          </p:cNvSpPr>
          <p:nvPr>
            <p:ph type="title"/>
          </p:nvPr>
        </p:nvSpPr>
        <p:spPr/>
        <p:txBody>
          <a:bodyPr>
            <a:normAutofit/>
          </a:bodyPr>
          <a:lstStyle/>
          <a:p>
            <a:r>
              <a:rPr lang="en-US" dirty="0"/>
              <a:t>Agenda</a:t>
            </a:r>
            <a:br>
              <a:rPr lang="en-US" dirty="0"/>
            </a:b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2</a:t>
            </a:fld>
            <a:endParaRPr lang="en-US"/>
          </a:p>
        </p:txBody>
      </p:sp>
      <p:sp>
        <p:nvSpPr>
          <p:cNvPr id="7" name="Text Placeholder 6">
            <a:extLst>
              <a:ext uri="{FF2B5EF4-FFF2-40B4-BE49-F238E27FC236}">
                <a16:creationId xmlns:a16="http://schemas.microsoft.com/office/drawing/2014/main" id="{3D7C93B7-3CC5-410F-A97B-995C1E0A8DD7}"/>
              </a:ext>
            </a:extLst>
          </p:cNvPr>
          <p:cNvSpPr>
            <a:spLocks noGrp="1"/>
          </p:cNvSpPr>
          <p:nvPr>
            <p:ph type="body" sz="quarter" idx="13"/>
          </p:nvPr>
        </p:nvSpPr>
        <p:spPr/>
        <p:txBody>
          <a:bodyPr/>
          <a:lstStyle/>
          <a:p>
            <a:r>
              <a:rPr lang="en-US" dirty="0">
                <a:latin typeface="Arial Narrow"/>
              </a:rPr>
              <a:t>Supply Team, DEDSO</a:t>
            </a:r>
            <a:br>
              <a:rPr lang="en-US" dirty="0"/>
            </a:br>
            <a:r>
              <a:rPr lang="en-US" dirty="0">
                <a:latin typeface="Arial Narrow"/>
              </a:rPr>
              <a:t>As of April 19, 2023,  Office DLA Slide</a:t>
            </a:r>
          </a:p>
        </p:txBody>
      </p:sp>
      <p:graphicFrame>
        <p:nvGraphicFramePr>
          <p:cNvPr id="3" name="Table 6">
            <a:extLst>
              <a:ext uri="{FF2B5EF4-FFF2-40B4-BE49-F238E27FC236}">
                <a16:creationId xmlns:a16="http://schemas.microsoft.com/office/drawing/2014/main" id="{990B05FF-5053-43B5-9F9E-5F6D41301CB6}"/>
              </a:ext>
            </a:extLst>
          </p:cNvPr>
          <p:cNvGraphicFramePr>
            <a:graphicFrameLocks noGrp="1"/>
          </p:cNvGraphicFramePr>
          <p:nvPr>
            <p:extLst>
              <p:ext uri="{D42A27DB-BD31-4B8C-83A1-F6EECF244321}">
                <p14:modId xmlns:p14="http://schemas.microsoft.com/office/powerpoint/2010/main" val="755566549"/>
              </p:ext>
            </p:extLst>
          </p:nvPr>
        </p:nvGraphicFramePr>
        <p:xfrm>
          <a:off x="554184" y="1293602"/>
          <a:ext cx="8132616" cy="3844075"/>
        </p:xfrm>
        <a:graphic>
          <a:graphicData uri="http://schemas.openxmlformats.org/drawingml/2006/table">
            <a:tbl>
              <a:tblPr>
                <a:tableStyleId>{2D5ABB26-0587-4C30-8999-92F81FD0307C}</a:tableStyleId>
              </a:tblPr>
              <a:tblGrid>
                <a:gridCol w="1999225">
                  <a:extLst>
                    <a:ext uri="{9D8B030D-6E8A-4147-A177-3AD203B41FA5}">
                      <a16:colId xmlns:a16="http://schemas.microsoft.com/office/drawing/2014/main" val="20464353"/>
                    </a:ext>
                  </a:extLst>
                </a:gridCol>
                <a:gridCol w="6133391">
                  <a:extLst>
                    <a:ext uri="{9D8B030D-6E8A-4147-A177-3AD203B41FA5}">
                      <a16:colId xmlns:a16="http://schemas.microsoft.com/office/drawing/2014/main" val="1573860370"/>
                    </a:ext>
                  </a:extLst>
                </a:gridCol>
              </a:tblGrid>
              <a:tr h="451823">
                <a:tc>
                  <a:txBody>
                    <a:bodyPr/>
                    <a:lstStyle/>
                    <a:p>
                      <a:pPr algn="ctr"/>
                      <a:r>
                        <a:rPr lang="en-US" sz="1800" dirty="0"/>
                        <a:t>0900-0915</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marL="0" indent="0">
                        <a:spcAft>
                          <a:spcPts val="600"/>
                        </a:spcAft>
                        <a:buFont typeface="Arial" panose="020B0604020202020204" pitchFamily="34" charset="0"/>
                        <a:buNone/>
                      </a:pPr>
                      <a:r>
                        <a:rPr lang="en-US" sz="1800" b="1" dirty="0"/>
                        <a:t>Welcome, Admin, &amp; Introductions</a:t>
                      </a:r>
                    </a:p>
                    <a:p>
                      <a:pPr marL="457200" lvl="1" indent="0">
                        <a:spcAft>
                          <a:spcPts val="600"/>
                        </a:spcAft>
                        <a:buFont typeface="Arial" panose="020B0604020202020204" pitchFamily="34" charset="0"/>
                        <a:buNone/>
                      </a:pPr>
                      <a:r>
                        <a:rPr lang="en-US" sz="1400" dirty="0"/>
                        <a:t>Mr. Rafael Gonzalez, Acting Director, DEDSO / Dr. Lindsey Saul, Chief Data &amp; Analytics Officer / DASD Logistics</a:t>
                      </a:r>
                    </a:p>
                  </a:txBody>
                  <a:tcP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35943890"/>
                  </a:ext>
                </a:extLst>
              </a:tr>
              <a:tr h="451823">
                <a:tc>
                  <a:txBody>
                    <a:bodyPr/>
                    <a:lstStyle/>
                    <a:p>
                      <a:pPr algn="ctr"/>
                      <a:r>
                        <a:rPr lang="en-US" sz="1800" strike="noStrike" dirty="0"/>
                        <a:t>Topic 1</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US" sz="1800" b="0" u="none" strike="noStrike" kern="1200" cap="none" spc="0" normalizeH="0" baseline="0" dirty="0">
                          <a:ln>
                            <a:noFill/>
                          </a:ln>
                          <a:solidFill>
                            <a:schemeClr val="tx1"/>
                          </a:solidFill>
                          <a:effectLst/>
                          <a:uLnTx/>
                          <a:uFillTx/>
                          <a:latin typeface="+mn-lt"/>
                          <a:ea typeface="+mn-ea"/>
                          <a:cs typeface="+mn-cs"/>
                        </a:rPr>
                        <a:t>Army Implementation Status – ADC 1244B</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96404150"/>
                  </a:ext>
                </a:extLst>
              </a:tr>
              <a:tr h="451823">
                <a:tc>
                  <a:txBody>
                    <a:bodyPr/>
                    <a:lstStyle/>
                    <a:p>
                      <a:pPr lvl="0" algn="ctr">
                        <a:buNone/>
                      </a:pPr>
                      <a:r>
                        <a:rPr lang="en-US" sz="1800" dirty="0"/>
                        <a:t>Topic 2</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a:lnSpc>
                          <a:spcPct val="100000"/>
                        </a:lnSpc>
                        <a:spcBef>
                          <a:spcPts val="0"/>
                        </a:spcBef>
                        <a:spcAft>
                          <a:spcPts val="600"/>
                        </a:spcAft>
                        <a:buNone/>
                      </a:pPr>
                      <a:r>
                        <a:rPr lang="en-US" sz="1800" dirty="0"/>
                        <a:t>DLA Implementation Status – ADC 1244B</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78966751"/>
                  </a:ext>
                </a:extLst>
              </a:tr>
              <a:tr h="451823">
                <a:tc>
                  <a:txBody>
                    <a:bodyPr/>
                    <a:lstStyle/>
                    <a:p>
                      <a:pPr algn="ctr"/>
                      <a:r>
                        <a:rPr lang="en-US" sz="1800" dirty="0"/>
                        <a:t>Topic 3</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800" b="0" dirty="0"/>
                        <a:t>USMC Implementation Status – ADC 1244B</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42397150"/>
                  </a:ext>
                </a:extLst>
              </a:tr>
              <a:tr h="4518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Topic 4</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US" sz="1800" b="0" u="none" strike="noStrike" kern="1200" cap="none" spc="0" normalizeH="0" baseline="0" dirty="0">
                          <a:ln>
                            <a:noFill/>
                          </a:ln>
                          <a:solidFill>
                            <a:schemeClr val="tx1"/>
                          </a:solidFill>
                          <a:effectLst/>
                          <a:uLnTx/>
                          <a:uFillTx/>
                          <a:latin typeface="+mn-lt"/>
                          <a:ea typeface="+mn-ea"/>
                          <a:cs typeface="+mn-cs"/>
                        </a:rPr>
                        <a:t>Navy Implementation Status – ADC 1244B</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23399173"/>
                  </a:ext>
                </a:extLst>
              </a:tr>
              <a:tr h="451823">
                <a:tc>
                  <a:txBody>
                    <a:bodyPr/>
                    <a:lstStyle/>
                    <a:p>
                      <a:pPr lvl="0" algn="ctr">
                        <a:buNone/>
                      </a:pPr>
                      <a:r>
                        <a:rPr lang="en-US" sz="1800" dirty="0"/>
                        <a:t>Topic 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lvl="0" indent="0" algn="l">
                        <a:lnSpc>
                          <a:spcPct val="100000"/>
                        </a:lnSpc>
                        <a:spcBef>
                          <a:spcPts val="0"/>
                        </a:spcBef>
                        <a:spcAft>
                          <a:spcPts val="600"/>
                        </a:spcAft>
                        <a:buNone/>
                      </a:pPr>
                      <a:r>
                        <a:rPr kumimoji="0" lang="en-US" sz="1800" b="0" u="none" strike="noStrike" kern="1200" cap="none" spc="0" normalizeH="0" baseline="0" noProof="0" dirty="0">
                          <a:ln>
                            <a:noFill/>
                          </a:ln>
                          <a:effectLst/>
                          <a:uLnTx/>
                          <a:uFillTx/>
                        </a:rPr>
                        <a:t>USAF Implementation Status – ADC 1244B</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35553913"/>
                  </a:ext>
                </a:extLst>
              </a:tr>
              <a:tr h="451823">
                <a:tc>
                  <a:txBody>
                    <a:bodyPr/>
                    <a:lstStyle/>
                    <a:p>
                      <a:pPr algn="ctr"/>
                      <a:endParaRPr lang="en-US" sz="1800" dirty="0"/>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u="none" strike="noStrike" kern="1200" cap="none" spc="0" normalizeH="0" baseline="0" noProof="0" dirty="0">
                          <a:ln>
                            <a:noFill/>
                          </a:ln>
                          <a:effectLst/>
                          <a:uLnTx/>
                          <a:uFillTx/>
                        </a:rPr>
                        <a:t> </a:t>
                      </a:r>
                      <a:r>
                        <a:rPr lang="en-US" sz="1800" b="1" kern="1200" noProof="0" dirty="0">
                          <a:solidFill>
                            <a:schemeClr val="tx1"/>
                          </a:solidFill>
                          <a:latin typeface="+mn-lt"/>
                          <a:ea typeface="+mn-ea"/>
                          <a:cs typeface="+mn-cs"/>
                        </a:rPr>
                        <a:t>Wrap-up</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1800" b="0" u="none" strike="noStrike" kern="1200" cap="none" spc="0" normalizeH="0" baseline="0" noProof="0" dirty="0">
                          <a:ln>
                            <a:noFill/>
                          </a:ln>
                          <a:effectLst/>
                          <a:uLnTx/>
                          <a:uFillTx/>
                        </a:rPr>
                        <a:t>     </a:t>
                      </a:r>
                      <a:r>
                        <a:rPr kumimoji="0" lang="en-US" sz="1400" b="0" u="none" strike="noStrike" kern="1200" cap="none" spc="0" normalizeH="0" baseline="0" noProof="0" dirty="0">
                          <a:ln>
                            <a:noFill/>
                          </a:ln>
                          <a:effectLst/>
                          <a:uLnTx/>
                          <a:uFillTx/>
                        </a:rPr>
                        <a:t>Mr. Rafael Gonzalez DEDSO </a:t>
                      </a:r>
                      <a:endParaRPr kumimoji="0" lang="en-US" sz="1800" b="0" i="0" u="none" strike="noStrike" kern="1200" cap="none" spc="0" normalizeH="0" baseline="0" noProof="0" dirty="0">
                        <a:ln>
                          <a:noFill/>
                        </a:ln>
                        <a:effectLst/>
                        <a:uLnTx/>
                        <a:uFillTx/>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53700092"/>
                  </a:ext>
                </a:extLst>
              </a:tr>
            </a:tbl>
          </a:graphicData>
        </a:graphic>
      </p:graphicFrame>
    </p:spTree>
    <p:extLst>
      <p:ext uri="{BB962C8B-B14F-4D97-AF65-F5344CB8AC3E}">
        <p14:creationId xmlns:p14="http://schemas.microsoft.com/office/powerpoint/2010/main" val="28613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A1D77F-F3AE-7A36-4359-4C0F655D1B4C}"/>
              </a:ext>
            </a:extLst>
          </p:cNvPr>
          <p:cNvSpPr txBox="1"/>
          <p:nvPr/>
        </p:nvSpPr>
        <p:spPr>
          <a:xfrm>
            <a:off x="944470" y="372976"/>
            <a:ext cx="3158148" cy="300082"/>
          </a:xfrm>
          <a:prstGeom prst="rect">
            <a:avLst/>
          </a:prstGeom>
          <a:noFill/>
        </p:spPr>
        <p:txBody>
          <a:bodyPr wrap="square">
            <a:spAutoFit/>
          </a:bodyPr>
          <a:lstStyle/>
          <a:p>
            <a:pPr defTabSz="685800"/>
            <a:r>
              <a:rPr lang="en-US" sz="1350" dirty="0">
                <a:solidFill>
                  <a:prstClr val="black"/>
                </a:solidFill>
                <a:latin typeface="Arial" panose="020B0604020202020204" pitchFamily="34" charset="0"/>
                <a:cs typeface="Arial" panose="020B0604020202020204" pitchFamily="34" charset="0"/>
              </a:rPr>
              <a:t>Army</a:t>
            </a:r>
            <a:r>
              <a:rPr lang="en-US" sz="1350" dirty="0">
                <a:solidFill>
                  <a:prstClr val="black"/>
                </a:solidFill>
                <a:latin typeface="Calibri" panose="020F0502020204030204"/>
              </a:rPr>
              <a:t> </a:t>
            </a:r>
          </a:p>
        </p:txBody>
      </p:sp>
      <p:sp>
        <p:nvSpPr>
          <p:cNvPr id="15" name="TextBox 14">
            <a:extLst>
              <a:ext uri="{FF2B5EF4-FFF2-40B4-BE49-F238E27FC236}">
                <a16:creationId xmlns:a16="http://schemas.microsoft.com/office/drawing/2014/main" id="{165E6641-5111-0CA0-3EC0-400C81253B0F}"/>
              </a:ext>
            </a:extLst>
          </p:cNvPr>
          <p:cNvSpPr txBox="1"/>
          <p:nvPr/>
        </p:nvSpPr>
        <p:spPr>
          <a:xfrm>
            <a:off x="53465" y="1365667"/>
            <a:ext cx="4378518" cy="2169825"/>
          </a:xfrm>
          <a:prstGeom prst="rect">
            <a:avLst/>
          </a:prstGeom>
          <a:noFill/>
        </p:spPr>
        <p:txBody>
          <a:bodyPr wrap="square">
            <a:spAutoFit/>
          </a:bodyPr>
          <a:lstStyle/>
          <a:p>
            <a:pPr defTabSz="685800"/>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DoD has requested all Army Components provide their latest implementation efforts for Process Review Change (PRC) Approved DLMS Change (ADC) 1244B Establishing Visibility of Unique Item Tracking Program Items for Component-Owned Assets Stored at DoD Storage Activities and Corresponding Revisions to the Small Arms and Light Weapons Program</a:t>
            </a:r>
          </a:p>
          <a:p>
            <a:pPr defTabSz="685800"/>
            <a:endParaRPr lang="en-US" sz="9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The Army concurs with the changes in ADC 1244B will help streamline current practices and reduce duplication of efforts within the DoD and continue to make plans to update our logistics sustainment support system </a:t>
            </a:r>
          </a:p>
          <a:p>
            <a:pPr marL="128588" indent="-128588" defTabSz="685800">
              <a:buFont typeface="Arial" panose="020B0604020202020204" pitchFamily="34" charset="0"/>
              <a:buChar char="•"/>
            </a:pP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LMP has identified no coding effort to support 1244B and will support any required trader partner testing</a:t>
            </a:r>
          </a:p>
          <a:p>
            <a:pPr marL="128588" indent="-128588" defTabSz="685800">
              <a:buFont typeface="Arial" panose="020B0604020202020204" pitchFamily="34" charset="0"/>
              <a:buChar char="•"/>
            </a:pP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GCSS-A analysis in process</a:t>
            </a:r>
          </a:p>
          <a:p>
            <a:pPr marL="128588" indent="-128588" defTabSz="685800">
              <a:buFont typeface="Arial" panose="020B0604020202020204" pitchFamily="34" charset="0"/>
              <a:buChar char="•"/>
            </a:pP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AESIP Hub</a:t>
            </a:r>
          </a:p>
          <a:p>
            <a:pPr marL="557213" lvl="1" indent="-214313" defTabSz="685800">
              <a:buFont typeface="Arial" panose="020B0604020202020204" pitchFamily="34" charset="0"/>
              <a:buChar char="•"/>
            </a:pP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LLASIE in testing</a:t>
            </a:r>
          </a:p>
          <a:p>
            <a:pPr marL="557213" lvl="1" indent="-214313" defTabSz="685800">
              <a:buFont typeface="Arial" panose="020B0604020202020204" pitchFamily="34" charset="0"/>
              <a:buChar char="•"/>
            </a:pP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Will implement any DLMS mapping identified by GCSS-A analysis</a:t>
            </a:r>
          </a:p>
        </p:txBody>
      </p:sp>
      <p:sp>
        <p:nvSpPr>
          <p:cNvPr id="5" name="TextBox 4">
            <a:extLst>
              <a:ext uri="{FF2B5EF4-FFF2-40B4-BE49-F238E27FC236}">
                <a16:creationId xmlns:a16="http://schemas.microsoft.com/office/drawing/2014/main" id="{0F43E981-C59A-493A-964A-72D34617010F}"/>
              </a:ext>
            </a:extLst>
          </p:cNvPr>
          <p:cNvSpPr txBox="1"/>
          <p:nvPr/>
        </p:nvSpPr>
        <p:spPr>
          <a:xfrm>
            <a:off x="117873" y="4026182"/>
            <a:ext cx="4314110" cy="1917448"/>
          </a:xfrm>
          <a:prstGeom prst="rect">
            <a:avLst/>
          </a:prstGeom>
          <a:noFill/>
        </p:spPr>
        <p:txBody>
          <a:bodyPr wrap="square">
            <a:spAutoFit/>
          </a:bodyPr>
          <a:lstStyle/>
          <a:p>
            <a:pPr marL="257175" indent="-257175" defTabSz="342900">
              <a:spcBef>
                <a:spcPct val="20000"/>
              </a:spcBef>
              <a:buFont typeface="Wingdings" panose="05000000000000000000" pitchFamily="2" charset="2"/>
              <a:buChar char="q"/>
              <a:defRPr/>
            </a:pPr>
            <a:r>
              <a:rPr lang="en-US" sz="1100" dirty="0">
                <a:solidFill>
                  <a:prstClr val="black"/>
                </a:solidFill>
                <a:latin typeface="Arial" panose="020B0604020202020204" pitchFamily="34" charset="0"/>
                <a:cs typeface="Arial" panose="020B0604020202020204" pitchFamily="34" charset="0"/>
              </a:rPr>
              <a:t>Updating Army and DoD polices  </a:t>
            </a:r>
          </a:p>
          <a:p>
            <a:pPr marL="342900" lvl="1" defTabSz="342900">
              <a:spcBef>
                <a:spcPct val="20000"/>
              </a:spcBef>
              <a:defRPr/>
            </a:pPr>
            <a:r>
              <a:rPr lang="en-US" sz="1100" dirty="0">
                <a:solidFill>
                  <a:prstClr val="black"/>
                </a:solidFill>
                <a:latin typeface="Arial" panose="020B0604020202020204" pitchFamily="34" charset="0"/>
                <a:cs typeface="Arial" panose="020B0604020202020204" pitchFamily="34" charset="0"/>
              </a:rPr>
              <a:t>Approved Defense Logistics Management Standard Change, ADC 1244B, Signed April 22, 2022 </a:t>
            </a:r>
          </a:p>
          <a:p>
            <a:pPr marL="857250" lvl="2" indent="-171450" defTabSz="342900">
              <a:spcBef>
                <a:spcPct val="20000"/>
              </a:spcBef>
              <a:buFont typeface="Wingdings" panose="05000000000000000000" pitchFamily="2" charset="2"/>
              <a:buChar char="§"/>
              <a:defRPr/>
            </a:pPr>
            <a:r>
              <a:rPr lang="en-US" sz="1100" dirty="0">
                <a:solidFill>
                  <a:prstClr val="black"/>
                </a:solidFill>
                <a:latin typeface="Arial" panose="020B0604020202020204" pitchFamily="34" charset="0"/>
                <a:cs typeface="Arial" panose="020B0604020202020204" pitchFamily="34" charset="0"/>
              </a:rPr>
              <a:t>Retiring the Small Arms Registry and requires Service API creation based on Army specification with no set policy of tracking Small Arms</a:t>
            </a:r>
          </a:p>
          <a:p>
            <a:pPr marL="557213" lvl="1" indent="-214313" defTabSz="342900">
              <a:spcBef>
                <a:spcPct val="20000"/>
              </a:spcBef>
              <a:buFont typeface="Wingdings" panose="05000000000000000000" pitchFamily="2" charset="2"/>
              <a:buChar char="q"/>
              <a:defRPr/>
            </a:pPr>
            <a:r>
              <a:rPr lang="en-US" sz="1100" dirty="0">
                <a:solidFill>
                  <a:prstClr val="black"/>
                </a:solidFill>
                <a:latin typeface="Arial" panose="020B0604020202020204" pitchFamily="34" charset="0"/>
                <a:cs typeface="Arial" panose="020B0604020202020204" pitchFamily="34" charset="0"/>
              </a:rPr>
              <a:t>Setting timelines of new operational policies, dates TBD </a:t>
            </a:r>
          </a:p>
          <a:p>
            <a:pPr marL="257175" indent="-257175" defTabSz="342900">
              <a:spcBef>
                <a:spcPct val="20000"/>
              </a:spcBef>
              <a:buFont typeface="Wingdings" panose="05000000000000000000" pitchFamily="2" charset="2"/>
              <a:buChar char="q"/>
              <a:defRPr/>
            </a:pPr>
            <a:r>
              <a:rPr lang="en-US" sz="1100" dirty="0">
                <a:solidFill>
                  <a:prstClr val="black"/>
                </a:solidFill>
                <a:latin typeface="Arial" panose="020B0604020202020204" pitchFamily="34" charset="0"/>
                <a:cs typeface="Arial" panose="020B0604020202020204" pitchFamily="34" charset="0"/>
              </a:rPr>
              <a:t>Remaining Army and Service APSRs create API instances and test with LLASIE by Dec 2024</a:t>
            </a:r>
          </a:p>
          <a:p>
            <a:pPr marL="257175" indent="-257175" defTabSz="342900">
              <a:spcBef>
                <a:spcPct val="20000"/>
              </a:spcBef>
              <a:buFont typeface="Wingdings" panose="05000000000000000000" pitchFamily="2" charset="2"/>
              <a:buChar char="q"/>
              <a:defRPr/>
            </a:pPr>
            <a:endParaRPr lang="en-US" sz="800" dirty="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FB72AE8-018E-4EE4-8D80-8C93AB0EC6F7}"/>
              </a:ext>
            </a:extLst>
          </p:cNvPr>
          <p:cNvSpPr txBox="1"/>
          <p:nvPr/>
        </p:nvSpPr>
        <p:spPr>
          <a:xfrm>
            <a:off x="5985852" y="372976"/>
            <a:ext cx="3158148" cy="300082"/>
          </a:xfrm>
          <a:prstGeom prst="rect">
            <a:avLst/>
          </a:prstGeom>
          <a:noFill/>
        </p:spPr>
        <p:txBody>
          <a:bodyPr wrap="square">
            <a:spAutoFit/>
          </a:bodyPr>
          <a:lstStyle/>
          <a:p>
            <a:pPr defTabSz="685800"/>
            <a:r>
              <a:rPr lang="en-US" sz="1350" dirty="0">
                <a:solidFill>
                  <a:prstClr val="black"/>
                </a:solidFill>
                <a:latin typeface="Arial" panose="020B0604020202020204" pitchFamily="34" charset="0"/>
                <a:cs typeface="Arial" panose="020B0604020202020204" pitchFamily="34" charset="0"/>
              </a:rPr>
              <a:t>17 APRIL 2023</a:t>
            </a:r>
          </a:p>
        </p:txBody>
      </p:sp>
      <p:sp>
        <p:nvSpPr>
          <p:cNvPr id="11" name="TextBox 10">
            <a:extLst>
              <a:ext uri="{FF2B5EF4-FFF2-40B4-BE49-F238E27FC236}">
                <a16:creationId xmlns:a16="http://schemas.microsoft.com/office/drawing/2014/main" id="{9D04A053-D0B2-4023-A83B-3F5BB3F8C3FA}"/>
              </a:ext>
            </a:extLst>
          </p:cNvPr>
          <p:cNvSpPr txBox="1"/>
          <p:nvPr/>
        </p:nvSpPr>
        <p:spPr>
          <a:xfrm>
            <a:off x="4747023" y="4010333"/>
            <a:ext cx="4248388" cy="3970318"/>
          </a:xfrm>
          <a:prstGeom prst="rect">
            <a:avLst/>
          </a:prstGeom>
          <a:noFill/>
        </p:spPr>
        <p:txBody>
          <a:bodyPr wrap="square">
            <a:spAutoFit/>
          </a:bodyPr>
          <a:lstStyle/>
          <a:p>
            <a:pPr defTabSz="685800"/>
            <a:r>
              <a:rPr lang="en-US" sz="1100" dirty="0">
                <a:solidFill>
                  <a:prstClr val="black"/>
                </a:solidFill>
                <a:latin typeface="Arial" panose="020B0604020202020204" pitchFamily="34" charset="0"/>
                <a:ea typeface="Calibri" panose="020F0502020204030204" pitchFamily="34" charset="0"/>
                <a:cs typeface="Arial" panose="020B0604020202020204" pitchFamily="34" charset="0"/>
              </a:rPr>
              <a:t>While not in 1244B, the system generation of follow-ups on open shipments  needs to exist in G-Army and LMP.   The Small Arms Registry today manually follows up on open small arms shipments but with registry sunset this assistance will go away.  The initial feedback from G-Army and LMP is that the systems do auto-generated follow ups for open requisitions but NOT open shipments.  This requirement is not Small Arms specific. </a:t>
            </a:r>
          </a:p>
          <a:p>
            <a:pPr defTabSz="685800"/>
            <a:endParaRPr lang="en-US" sz="1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r>
              <a:rPr lang="en-US" sz="1100" dirty="0">
                <a:solidFill>
                  <a:prstClr val="black"/>
                </a:solidFill>
                <a:latin typeface="Arial" panose="020B0604020202020204" pitchFamily="34" charset="0"/>
                <a:ea typeface="Calibri" panose="020F0502020204030204" pitchFamily="34" charset="0"/>
                <a:cs typeface="Arial" panose="020B0604020202020204" pitchFamily="34" charset="0"/>
              </a:rPr>
              <a:t>For Material Receipt Acknowledgement, MRA, the receiving activity has 5 days to process the receipt, 12 days for OCONUS.  After that, the shipper sends one or more follow-ups until the MRA is received.  These requirement need to be implemented in 1244B ASAP.</a:t>
            </a:r>
          </a:p>
          <a:p>
            <a:pPr defTabSz="685800"/>
            <a:r>
              <a:rPr lang="en-US" sz="1400" dirty="0">
                <a:solidFill>
                  <a:prstClr val="black"/>
                </a:solidFill>
                <a:latin typeface="Calibri" panose="020F0502020204030204" pitchFamily="34" charset="0"/>
                <a:ea typeface="Calibri" panose="020F0502020204030204" pitchFamily="34" charset="0"/>
              </a:rPr>
              <a:t> </a:t>
            </a:r>
          </a:p>
          <a:p>
            <a:pPr defTabSz="685800"/>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7D563C1-F098-1925-77B0-B8E55F801B69}"/>
              </a:ext>
            </a:extLst>
          </p:cNvPr>
          <p:cNvSpPr txBox="1"/>
          <p:nvPr/>
        </p:nvSpPr>
        <p:spPr>
          <a:xfrm>
            <a:off x="4960621" y="1422689"/>
            <a:ext cx="4034790" cy="2400657"/>
          </a:xfrm>
          <a:prstGeom prst="rect">
            <a:avLst/>
          </a:prstGeom>
          <a:noFill/>
        </p:spPr>
        <p:txBody>
          <a:bodyPr wrap="square" rtlCol="0">
            <a:spAutoFit/>
          </a:bodyPr>
          <a:lstStyle/>
          <a:p>
            <a:pPr marL="214313" indent="-214313" defTabSz="685800">
              <a:lnSpc>
                <a:spcPct val="200000"/>
              </a:lnSpc>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Complete GCSS-A analysis</a:t>
            </a:r>
          </a:p>
          <a:p>
            <a:pPr marL="214313" indent="-214313" defTabSz="685800">
              <a:lnSpc>
                <a:spcPct val="200000"/>
              </a:lnSpc>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Complete Army LLASIE testing</a:t>
            </a:r>
          </a:p>
          <a:p>
            <a:pPr marL="214313" indent="-214313" defTabSz="685800">
              <a:lnSpc>
                <a:spcPct val="200000"/>
              </a:lnSpc>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Complete Army analysis on generating automated small arms shipment follow-ups</a:t>
            </a:r>
          </a:p>
          <a:p>
            <a:pPr marL="214313" indent="-214313" defTabSz="685800">
              <a:lnSpc>
                <a:spcPct val="200000"/>
              </a:lnSpc>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Provide other Services API technical documentation</a:t>
            </a:r>
          </a:p>
          <a:p>
            <a:pPr marL="214313" indent="-214313" defTabSz="685800">
              <a:lnSpc>
                <a:spcPct val="200000"/>
              </a:lnSpc>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Validate 30-character serial number impacts on registry</a:t>
            </a:r>
          </a:p>
          <a:p>
            <a:pPr marL="214313" indent="-214313" defTabSz="685800">
              <a:buFont typeface="Arial" panose="020B0604020202020204" pitchFamily="34" charset="0"/>
              <a:buChar char="•"/>
            </a:pPr>
            <a:endParaRPr lang="en-US" sz="1000" dirty="0">
              <a:solidFill>
                <a:prstClr val="black"/>
              </a:solidFill>
              <a:latin typeface="Calibri" panose="020F0502020204030204"/>
            </a:endParaRPr>
          </a:p>
          <a:p>
            <a:pPr defTabSz="685800"/>
            <a:endParaRPr lang="en-US" dirty="0">
              <a:solidFill>
                <a:prstClr val="black"/>
              </a:solidFill>
              <a:latin typeface="Calibri" panose="020F0502020204030204"/>
            </a:endParaRPr>
          </a:p>
        </p:txBody>
      </p:sp>
    </p:spTree>
    <p:extLst>
      <p:ext uri="{BB962C8B-B14F-4D97-AF65-F5344CB8AC3E}">
        <p14:creationId xmlns:p14="http://schemas.microsoft.com/office/powerpoint/2010/main" val="205039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A1D77F-F3AE-7A36-4359-4C0F655D1B4C}"/>
              </a:ext>
            </a:extLst>
          </p:cNvPr>
          <p:cNvSpPr txBox="1"/>
          <p:nvPr/>
        </p:nvSpPr>
        <p:spPr>
          <a:xfrm>
            <a:off x="1181760" y="320682"/>
            <a:ext cx="5594247" cy="300082"/>
          </a:xfrm>
          <a:prstGeom prst="rect">
            <a:avLst/>
          </a:prstGeom>
          <a:noFill/>
        </p:spPr>
        <p:txBody>
          <a:bodyPr wrap="square">
            <a:spAutoFit/>
          </a:bodyPr>
          <a:lstStyle/>
          <a:p>
            <a:pPr defTabSz="685800"/>
            <a:r>
              <a:rPr lang="en-US" sz="1350" dirty="0">
                <a:solidFill>
                  <a:prstClr val="black"/>
                </a:solidFill>
                <a:latin typeface="Arial" panose="020B0604020202020204" pitchFamily="34" charset="0"/>
                <a:ea typeface="Times New Roman" panose="02020603050405020304" pitchFamily="18" charset="0"/>
              </a:rPr>
              <a:t>DLA Small Arms Team</a:t>
            </a: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C2584892-8082-75A4-7A40-51F6058B9C92}"/>
              </a:ext>
            </a:extLst>
          </p:cNvPr>
          <p:cNvSpPr txBox="1"/>
          <p:nvPr/>
        </p:nvSpPr>
        <p:spPr>
          <a:xfrm>
            <a:off x="4822042" y="394015"/>
            <a:ext cx="4584905" cy="300082"/>
          </a:xfrm>
          <a:prstGeom prst="rect">
            <a:avLst/>
          </a:prstGeom>
          <a:noFill/>
        </p:spPr>
        <p:txBody>
          <a:bodyPr wrap="square">
            <a:spAutoFit/>
          </a:bodyPr>
          <a:lstStyle/>
          <a:p>
            <a:pPr algn="ctr" defTabSz="685800"/>
            <a:r>
              <a:rPr lang="en-US" sz="1350" dirty="0">
                <a:solidFill>
                  <a:prstClr val="black"/>
                </a:solidFill>
                <a:latin typeface="Arial" panose="020B0604020202020204" pitchFamily="34" charset="0"/>
                <a:ea typeface="Times New Roman" panose="02020603050405020304" pitchFamily="18" charset="0"/>
                <a:cs typeface="Arial" panose="020B0604020202020204" pitchFamily="34" charset="0"/>
              </a:rPr>
              <a:t>April 19, 2023</a:t>
            </a:r>
            <a:endParaRPr lang="en-US" sz="9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65E6641-5111-0CA0-3EC0-400C81253B0F}"/>
              </a:ext>
            </a:extLst>
          </p:cNvPr>
          <p:cNvSpPr txBox="1"/>
          <p:nvPr/>
        </p:nvSpPr>
        <p:spPr>
          <a:xfrm>
            <a:off x="0" y="1244310"/>
            <a:ext cx="4662333" cy="2800767"/>
          </a:xfrm>
          <a:prstGeom prst="rect">
            <a:avLst/>
          </a:prstGeom>
          <a:noFill/>
        </p:spPr>
        <p:txBody>
          <a:bodyPr wrap="square">
            <a:spAutoFit/>
          </a:bodyPr>
          <a:lstStyle/>
          <a:p>
            <a:pPr marL="128588" indent="-128588" defTabSz="685800">
              <a:buFontTx/>
              <a:buChar char="-"/>
            </a:pPr>
            <a:r>
              <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rPr>
              <a:t>Ensure all of the SASP requirements and processes (receipt, storage and issues) are functioning properly. </a:t>
            </a:r>
          </a:p>
          <a:p>
            <a:pPr marL="128588" indent="-128588" defTabSz="685800">
              <a:buFontTx/>
              <a:buChar char="-"/>
            </a:pPr>
            <a:r>
              <a:rPr lang="en-US" sz="1200" dirty="0">
                <a:solidFill>
                  <a:prstClr val="black"/>
                </a:solidFill>
                <a:latin typeface="Arial" panose="020B0604020202020204" pitchFamily="34" charset="0"/>
              </a:rPr>
              <a:t>RFC DOF-C22-0087 has been developed for SASP for Disposition Services. </a:t>
            </a:r>
          </a:p>
          <a:p>
            <a:pPr marL="171450" indent="-171450" defTabSz="685800">
              <a:buFontTx/>
              <a:buChar char="-"/>
            </a:pPr>
            <a:r>
              <a:rPr lang="en-US" sz="1200" dirty="0">
                <a:solidFill>
                  <a:prstClr val="black"/>
                </a:solidFill>
                <a:latin typeface="Arial" panose="020B0604020202020204" pitchFamily="34" charset="0"/>
              </a:rPr>
              <a:t>Implementation of  DSS/WMS </a:t>
            </a:r>
            <a:r>
              <a:rPr lang="en-US" sz="1200" dirty="0">
                <a:solidFill>
                  <a:prstClr val="black"/>
                </a:solidFill>
                <a:latin typeface="Arial" panose="020B0604020202020204" pitchFamily="34" charset="0"/>
                <a:cs typeface="Arial" panose="020B0604020202020204" pitchFamily="34" charset="0"/>
              </a:rPr>
              <a:t>which  is due Aug 2024 which is part of DSS modernization</a:t>
            </a:r>
          </a:p>
          <a:p>
            <a:pPr defTabSz="685800"/>
            <a:br>
              <a:rPr lang="en-US" sz="1200" dirty="0">
                <a:solidFill>
                  <a:prstClr val="black"/>
                </a:solidFill>
                <a:latin typeface="Arial" panose="020B0604020202020204" pitchFamily="34" charset="0"/>
                <a:cs typeface="Arial" panose="020B0604020202020204" pitchFamily="34" charset="0"/>
              </a:rPr>
            </a:br>
            <a:r>
              <a:rPr lang="en-US" sz="1200" dirty="0">
                <a:solidFill>
                  <a:prstClr val="black"/>
                </a:solidFill>
                <a:latin typeface="Arial" panose="020B0604020202020204" pitchFamily="34" charset="0"/>
                <a:cs typeface="Arial" panose="020B0604020202020204" pitchFamily="34" charset="0"/>
              </a:rPr>
              <a:t> - </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527R is currently being used  for serialized assets for the UIT     program,</a:t>
            </a:r>
          </a:p>
          <a:p>
            <a:pPr defTabSz="685800"/>
            <a:endParaRPr lang="en-US"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28588" indent="-128588" defTabSz="685800">
              <a:buFontTx/>
              <a:buChar cha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DLA does have functionality related to the 856S and 856R for serialized assets.</a:t>
            </a: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endParaRPr lang="en-US" sz="1200" dirty="0">
              <a:solidFill>
                <a:prstClr val="black"/>
              </a:solidFill>
              <a:latin typeface="Arial" panose="020B0604020202020204" pitchFamily="34" charset="0"/>
            </a:endParaRPr>
          </a:p>
          <a:p>
            <a:pPr defTabSz="685800"/>
            <a:endParaRPr lang="en-US" sz="200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649C1B22-1463-F35B-4829-8B7E776CB17F}"/>
              </a:ext>
            </a:extLst>
          </p:cNvPr>
          <p:cNvSpPr txBox="1"/>
          <p:nvPr/>
        </p:nvSpPr>
        <p:spPr>
          <a:xfrm>
            <a:off x="21753" y="4099773"/>
            <a:ext cx="4605555" cy="1384995"/>
          </a:xfrm>
          <a:prstGeom prst="rect">
            <a:avLst/>
          </a:prstGeom>
          <a:noFill/>
        </p:spPr>
        <p:txBody>
          <a:bodyPr wrap="square">
            <a:spAutoFit/>
          </a:bodyPr>
          <a:lstStyle/>
          <a:p>
            <a:pPr defTabSz="685800"/>
            <a:endPar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128588" indent="-128588" defTabSz="685800">
              <a:buFontTx/>
              <a:buChar char="-"/>
            </a:pPr>
            <a:r>
              <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rPr>
              <a:t>Ensuring that the services have the connectivity with DLA and DPAS for DLMS changes.</a:t>
            </a:r>
            <a:br>
              <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rPr>
            </a:br>
            <a:r>
              <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a:p>
            <a:pPr marL="128588" indent="-128588" defTabSz="685800">
              <a:buFontTx/>
              <a:buChar char="-"/>
            </a:pPr>
            <a:r>
              <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rPr>
              <a:t> DSS/WMS interacts with LLASIE.  Waiting for LLASIE requirements from the Army.</a:t>
            </a:r>
            <a:endParaRPr lang="en-US"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28588" indent="-128588" defTabSz="685800">
              <a:buFontTx/>
              <a:buChar char="-"/>
            </a:pPr>
            <a:endParaRPr lang="en-US"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2569B4A-4465-BDAC-469E-1C5A0ACBD9E6}"/>
              </a:ext>
            </a:extLst>
          </p:cNvPr>
          <p:cNvSpPr txBox="1"/>
          <p:nvPr/>
        </p:nvSpPr>
        <p:spPr>
          <a:xfrm>
            <a:off x="4684086" y="1654563"/>
            <a:ext cx="4621286" cy="969496"/>
          </a:xfrm>
          <a:prstGeom prst="rect">
            <a:avLst/>
          </a:prstGeom>
          <a:noFill/>
        </p:spPr>
        <p:txBody>
          <a:bodyPr wrap="square">
            <a:spAutoFit/>
          </a:bodyPr>
          <a:lstStyle/>
          <a:p>
            <a:pPr defTabSz="685800"/>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-Finalizing the RFCs for DLA Distribution and DLA Disposition for ADC 1244B</a:t>
            </a:r>
            <a:b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-What other next steps do you foresee? </a:t>
            </a:r>
          </a:p>
          <a:p>
            <a:pPr defTabSz="685800"/>
            <a:endParaRPr lang="en-US" sz="9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989C9F2-7F97-067C-F1F5-980A34B305B7}"/>
              </a:ext>
            </a:extLst>
          </p:cNvPr>
          <p:cNvSpPr txBox="1"/>
          <p:nvPr/>
        </p:nvSpPr>
        <p:spPr>
          <a:xfrm>
            <a:off x="4640859" y="4245893"/>
            <a:ext cx="4621286" cy="600164"/>
          </a:xfrm>
          <a:prstGeom prst="rect">
            <a:avLst/>
          </a:prstGeom>
          <a:noFill/>
        </p:spPr>
        <p:txBody>
          <a:bodyPr wrap="square">
            <a:spAutoFit/>
          </a:bodyPr>
          <a:lstStyle/>
          <a:p>
            <a:pPr defTabSz="685800"/>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-How to ensure material removed from DSS is properly accounted for in WMS while being compliant with ADC 1244B</a:t>
            </a:r>
          </a:p>
          <a:p>
            <a:pPr defTabSz="685800"/>
            <a:endParaRPr lang="en-US" sz="9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549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037" y="1378598"/>
            <a:ext cx="4179387" cy="1869743"/>
          </a:xfrm>
          <a:prstGeom prst="rect">
            <a:avLst/>
          </a:prstGeom>
          <a:noFill/>
        </p:spPr>
        <p:txBody>
          <a:bodyPr wrap="square" rtlCol="0">
            <a:spAutoFit/>
          </a:bodyPr>
          <a:lstStyle/>
          <a:p>
            <a:pPr marL="214313" indent="-214313" defTabSz="685800">
              <a:buFont typeface="Arial" panose="020B0604020202020204" pitchFamily="34" charset="0"/>
              <a:buChar char="•"/>
            </a:pPr>
            <a:r>
              <a:rPr lang="en-US" sz="1050" dirty="0">
                <a:solidFill>
                  <a:prstClr val="black"/>
                </a:solidFill>
                <a:latin typeface="Calibri" panose="020F0502020204030204"/>
              </a:rPr>
              <a:t>MSADA deemed Navy program of record and is the stated work-around for the Navy until ERP can implement all ADC 1244 Requirements. Crane briefed MC that MSADA would work for them as well. </a:t>
            </a:r>
            <a:r>
              <a:rPr lang="en-US" sz="1050" dirty="0">
                <a:solidFill>
                  <a:srgbClr val="FF0000"/>
                </a:solidFill>
                <a:latin typeface="Calibri" panose="020F0502020204030204"/>
              </a:rPr>
              <a:t>Will GCSS-MC be compliant with ADC 1244B by FY26 (Dec 2025 testing)?</a:t>
            </a:r>
          </a:p>
          <a:p>
            <a:pPr marL="214313" indent="-214313" defTabSz="685800">
              <a:buFont typeface="Arial" panose="020B0604020202020204" pitchFamily="34" charset="0"/>
              <a:buChar char="•"/>
            </a:pPr>
            <a:r>
              <a:rPr lang="en-US" sz="1050" dirty="0">
                <a:solidFill>
                  <a:prstClr val="black"/>
                </a:solidFill>
                <a:latin typeface="Calibri" panose="020F0502020204030204"/>
              </a:rPr>
              <a:t>Programming and </a:t>
            </a:r>
            <a:r>
              <a:rPr lang="en-US" sz="1050" b="1" i="1" dirty="0">
                <a:solidFill>
                  <a:prstClr val="black"/>
                </a:solidFill>
                <a:latin typeface="Calibri" panose="020F0502020204030204"/>
              </a:rPr>
              <a:t>internal</a:t>
            </a:r>
            <a:r>
              <a:rPr lang="en-US" sz="1050" dirty="0">
                <a:solidFill>
                  <a:prstClr val="black"/>
                </a:solidFill>
                <a:latin typeface="Calibri" panose="020F0502020204030204"/>
              </a:rPr>
              <a:t> testing complete for </a:t>
            </a:r>
            <a:r>
              <a:rPr lang="en-US" sz="1050" b="1" i="1" dirty="0">
                <a:solidFill>
                  <a:prstClr val="black"/>
                </a:solidFill>
                <a:latin typeface="Calibri" panose="020F0502020204030204"/>
              </a:rPr>
              <a:t>sending and receiving</a:t>
            </a:r>
            <a:r>
              <a:rPr lang="en-US" sz="1050" dirty="0">
                <a:solidFill>
                  <a:prstClr val="black"/>
                </a:solidFill>
                <a:latin typeface="Calibri" panose="020F0502020204030204"/>
              </a:rPr>
              <a:t> 856S and 527R transactions.</a:t>
            </a:r>
          </a:p>
          <a:p>
            <a:pPr marL="214313" indent="-214313" defTabSz="685800">
              <a:buFont typeface="Arial" panose="020B0604020202020204" pitchFamily="34" charset="0"/>
              <a:buChar char="•"/>
            </a:pPr>
            <a:r>
              <a:rPr lang="en-US" sz="1050" dirty="0">
                <a:solidFill>
                  <a:prstClr val="black"/>
                </a:solidFill>
                <a:latin typeface="Calibri" panose="020F0502020204030204"/>
              </a:rPr>
              <a:t>Crane is prepared to expand serial number field from 11 to 30 characters. </a:t>
            </a:r>
          </a:p>
          <a:p>
            <a:pPr marL="214313" indent="-214313" defTabSz="685800">
              <a:buFont typeface="Arial" panose="020B0604020202020204" pitchFamily="34" charset="0"/>
              <a:buChar char="•"/>
            </a:pPr>
            <a:r>
              <a:rPr lang="en-US" sz="1050" dirty="0">
                <a:solidFill>
                  <a:prstClr val="black"/>
                </a:solidFill>
                <a:latin typeface="Calibri" panose="020F0502020204030204"/>
              </a:rPr>
              <a:t>RIC field has been added to individual UIC screen in MSADA in preparation to produce 856S or MRA on behalf of GCSS-MC. </a:t>
            </a:r>
            <a:endParaRPr lang="en-US" sz="1050" dirty="0">
              <a:solidFill>
                <a:srgbClr val="FF0000"/>
              </a:solidFill>
              <a:latin typeface="Calibri" panose="020F0502020204030204"/>
            </a:endParaRPr>
          </a:p>
        </p:txBody>
      </p:sp>
      <p:sp>
        <p:nvSpPr>
          <p:cNvPr id="3" name="TextBox 2"/>
          <p:cNvSpPr txBox="1"/>
          <p:nvPr/>
        </p:nvSpPr>
        <p:spPr>
          <a:xfrm>
            <a:off x="1336050" y="315973"/>
            <a:ext cx="2263747"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Marine Corps</a:t>
            </a:r>
          </a:p>
        </p:txBody>
      </p:sp>
      <p:sp>
        <p:nvSpPr>
          <p:cNvPr id="4" name="TextBox 3"/>
          <p:cNvSpPr txBox="1"/>
          <p:nvPr/>
        </p:nvSpPr>
        <p:spPr>
          <a:xfrm>
            <a:off x="6319290" y="315973"/>
            <a:ext cx="1820708"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19 April 2023</a:t>
            </a:r>
          </a:p>
        </p:txBody>
      </p:sp>
      <p:sp>
        <p:nvSpPr>
          <p:cNvPr id="5" name="TextBox 4"/>
          <p:cNvSpPr txBox="1"/>
          <p:nvPr/>
        </p:nvSpPr>
        <p:spPr>
          <a:xfrm>
            <a:off x="166037" y="4152911"/>
            <a:ext cx="4266398" cy="2389116"/>
          </a:xfrm>
          <a:prstGeom prst="rect">
            <a:avLst/>
          </a:prstGeom>
          <a:noFill/>
        </p:spPr>
        <p:txBody>
          <a:bodyPr wrap="square" rtlCol="0">
            <a:spAutoFit/>
          </a:bodyPr>
          <a:lstStyle/>
          <a:p>
            <a:pPr marL="214313" indent="-214313" defTabSz="685800">
              <a:buFont typeface="Arial" panose="020B0604020202020204" pitchFamily="34" charset="0"/>
              <a:buChar char="•"/>
            </a:pPr>
            <a:r>
              <a:rPr lang="en-US" sz="825" dirty="0">
                <a:solidFill>
                  <a:prstClr val="black"/>
                </a:solidFill>
                <a:latin typeface="Calibri" panose="020F0502020204030204"/>
              </a:rPr>
              <a:t>GCSS-MC programming has removed non-compliant characters from </a:t>
            </a:r>
            <a:r>
              <a:rPr lang="en-US" sz="825" b="1" u="sng" dirty="0">
                <a:solidFill>
                  <a:prstClr val="black"/>
                </a:solidFill>
                <a:latin typeface="Calibri" panose="020F0502020204030204"/>
              </a:rPr>
              <a:t>ALL</a:t>
            </a:r>
            <a:r>
              <a:rPr lang="en-US" sz="825" dirty="0">
                <a:solidFill>
                  <a:prstClr val="black"/>
                </a:solidFill>
                <a:latin typeface="Calibri" panose="020F0502020204030204"/>
              </a:rPr>
              <a:t> serial numbers, including weapons not requiring a change by ADC 1244B (not leaving the service). However, the weapons have not been physically re-marked. Crane still reflects correct serial number. USMC has implemented a working group to find viable options to bring APSR, Registry and physical markings into compliance with ADC 1244B.</a:t>
            </a:r>
          </a:p>
          <a:p>
            <a:pPr marL="214313" indent="-214313" defTabSz="685800">
              <a:buFont typeface="Arial" panose="020B0604020202020204" pitchFamily="34" charset="0"/>
              <a:buChar char="•"/>
            </a:pPr>
            <a:r>
              <a:rPr lang="en-US" sz="1050" dirty="0">
                <a:solidFill>
                  <a:prstClr val="black"/>
                </a:solidFill>
                <a:latin typeface="Calibri" panose="020F0502020204030204"/>
              </a:rPr>
              <a:t>Understanding if all INTER- and INTRA-Service transactions will be sent via DAAS.</a:t>
            </a:r>
          </a:p>
          <a:p>
            <a:pPr marL="557213" lvl="1" indent="-214313" defTabSz="685800">
              <a:buFont typeface="Arial" panose="020B0604020202020204" pitchFamily="34" charset="0"/>
              <a:buChar char="•"/>
            </a:pPr>
            <a:r>
              <a:rPr lang="en-US" sz="1050" dirty="0">
                <a:solidFill>
                  <a:prstClr val="black"/>
                </a:solidFill>
                <a:latin typeface="Calibri" panose="020F0502020204030204"/>
              </a:rPr>
              <a:t>Associated memory requirement and cost.</a:t>
            </a:r>
          </a:p>
          <a:p>
            <a:pPr marL="214313" indent="-214313" defTabSz="685800">
              <a:buFont typeface="Arial" panose="020B0604020202020204" pitchFamily="34" charset="0"/>
              <a:buChar char="•"/>
            </a:pPr>
            <a:r>
              <a:rPr lang="en-US" sz="825" dirty="0">
                <a:solidFill>
                  <a:prstClr val="black"/>
                </a:solidFill>
                <a:latin typeface="Calibri" panose="020F0502020204030204"/>
              </a:rPr>
              <a:t>Implementation of all other ADCs (GCSS-MC &amp; MSADA)</a:t>
            </a:r>
          </a:p>
          <a:p>
            <a:pPr marL="557213" lvl="1" indent="-214313" defTabSz="685800">
              <a:buFont typeface="Arial" panose="020B0604020202020204" pitchFamily="34" charset="0"/>
              <a:buChar char="•"/>
            </a:pPr>
            <a:r>
              <a:rPr lang="en-US" sz="825" dirty="0">
                <a:solidFill>
                  <a:prstClr val="black"/>
                </a:solidFill>
                <a:latin typeface="Calibri" panose="020F0502020204030204"/>
              </a:rPr>
              <a:t>ADC 1111, 1198, 1198A, 1244, 1244A (listed in 1244B)</a:t>
            </a:r>
          </a:p>
          <a:p>
            <a:pPr marL="557213" lvl="1" indent="-214313" defTabSz="685800">
              <a:buFont typeface="Arial" panose="020B0604020202020204" pitchFamily="34" charset="0"/>
              <a:buChar char="•"/>
            </a:pPr>
            <a:r>
              <a:rPr lang="en-US" sz="825" dirty="0">
                <a:solidFill>
                  <a:prstClr val="black"/>
                </a:solidFill>
                <a:latin typeface="Calibri" panose="020F0502020204030204"/>
              </a:rPr>
              <a:t>ADCs/PDCs in the Pipeline listed on DEDSO Slide: ADC 1441 and PDCs 1415, 1437, 1431, 1414A, 1422.</a:t>
            </a:r>
          </a:p>
          <a:p>
            <a:pPr marL="214313" indent="-214313" defTabSz="685800">
              <a:buFont typeface="Arial" panose="020B0604020202020204" pitchFamily="34" charset="0"/>
              <a:buChar char="•"/>
            </a:pPr>
            <a:r>
              <a:rPr lang="en-US" sz="825" dirty="0">
                <a:solidFill>
                  <a:prstClr val="black"/>
                </a:solidFill>
                <a:latin typeface="Calibri" panose="020F0502020204030204"/>
              </a:rPr>
              <a:t>Is funding for GCSS-MC changes available?</a:t>
            </a:r>
          </a:p>
          <a:p>
            <a:pPr marL="214313" indent="-214313" defTabSz="685800">
              <a:buFont typeface="Arial" panose="020B0604020202020204" pitchFamily="34" charset="0"/>
              <a:buChar char="•"/>
            </a:pPr>
            <a:r>
              <a:rPr lang="en-US" sz="825" dirty="0">
                <a:solidFill>
                  <a:prstClr val="black"/>
                </a:solidFill>
                <a:latin typeface="Calibri" panose="020F0502020204030204"/>
              </a:rPr>
              <a:t>What Proposed DLMS Change (PDC) will contain API requirements so funding for API can be requested?</a:t>
            </a:r>
          </a:p>
          <a:p>
            <a:pPr marL="557213" lvl="1" indent="-214313" defTabSz="685800">
              <a:buFont typeface="Arial" panose="020B0604020202020204" pitchFamily="34" charset="0"/>
              <a:buChar char="•"/>
            </a:pPr>
            <a:r>
              <a:rPr lang="en-US" sz="825" dirty="0">
                <a:solidFill>
                  <a:prstClr val="black"/>
                </a:solidFill>
                <a:latin typeface="Calibri" panose="020F0502020204030204"/>
              </a:rPr>
              <a:t>Need new ATO as required for API.</a:t>
            </a:r>
            <a:endParaRPr lang="en-US" sz="900" dirty="0">
              <a:solidFill>
                <a:prstClr val="black"/>
              </a:solidFill>
              <a:latin typeface="Calibri" panose="020F0502020204030204"/>
            </a:endParaRPr>
          </a:p>
          <a:p>
            <a:pPr defTabSz="685800"/>
            <a:endParaRPr lang="en-US" sz="1050" dirty="0">
              <a:solidFill>
                <a:prstClr val="black"/>
              </a:solidFill>
              <a:latin typeface="Calibri" panose="020F0502020204030204"/>
            </a:endParaRPr>
          </a:p>
        </p:txBody>
      </p:sp>
      <p:sp>
        <p:nvSpPr>
          <p:cNvPr id="7" name="Rectangle 6"/>
          <p:cNvSpPr/>
          <p:nvPr/>
        </p:nvSpPr>
        <p:spPr>
          <a:xfrm>
            <a:off x="4650378" y="3947321"/>
            <a:ext cx="4376057" cy="3000821"/>
          </a:xfrm>
          <a:prstGeom prst="rect">
            <a:avLst/>
          </a:prstGeom>
        </p:spPr>
        <p:txBody>
          <a:bodyPr wrap="square">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Any request to not comply with the physical re-marking requirements within ADC 1244B must be obtained via waiver from OSD, not JSALWCG Chair. This includes any serial numbers with markings other than the accepted A-Z, 0-9, dash (-), and forward slash (/) when the item is being transferred from one service to another, unless it is going to DRMO in which case it does not need re-marked.</a:t>
            </a:r>
          </a:p>
          <a:p>
            <a:pPr marL="214313" indent="-214313" defTabSz="685800">
              <a:buFont typeface="Arial" panose="020B0604020202020204" pitchFamily="34" charset="0"/>
              <a:buChar char="•"/>
            </a:pPr>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marL="214313" indent="-214313" defTabSz="685800">
              <a:buFont typeface="Arial" panose="020B0604020202020204" pitchFamily="34" charset="0"/>
              <a:buChar char="•"/>
            </a:pPr>
            <a:endParaRPr lang="en-US" sz="1350" dirty="0">
              <a:solidFill>
                <a:prstClr val="black"/>
              </a:solidFill>
              <a:latin typeface="Calibri" panose="020F0502020204030204"/>
            </a:endParaRPr>
          </a:p>
          <a:p>
            <a:pPr marL="214313" indent="-214313" defTabSz="685800">
              <a:buFont typeface="Arial" panose="020B0604020202020204" pitchFamily="34" charset="0"/>
              <a:buChar char="•"/>
            </a:pPr>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srgbClr val="FF0000"/>
              </a:solidFill>
              <a:latin typeface="Calibri" panose="020F0502020204030204"/>
            </a:endParaRPr>
          </a:p>
        </p:txBody>
      </p:sp>
      <p:sp>
        <p:nvSpPr>
          <p:cNvPr id="8" name="TextBox 7"/>
          <p:cNvSpPr txBox="1"/>
          <p:nvPr/>
        </p:nvSpPr>
        <p:spPr>
          <a:xfrm>
            <a:off x="4847048" y="1297806"/>
            <a:ext cx="4179387" cy="2031325"/>
          </a:xfrm>
          <a:prstGeom prst="rect">
            <a:avLst/>
          </a:prstGeom>
          <a:noFill/>
        </p:spPr>
        <p:txBody>
          <a:bodyPr wrap="square" rtlCol="0">
            <a:spAutoFit/>
          </a:bodyPr>
          <a:lstStyle/>
          <a:p>
            <a:pPr marL="257175" indent="-257175" defTabSz="685800">
              <a:buFont typeface="+mj-lt"/>
              <a:buAutoNum type="arabicPeriod"/>
            </a:pPr>
            <a:r>
              <a:rPr lang="en-US" sz="1050" dirty="0">
                <a:solidFill>
                  <a:prstClr val="black"/>
                </a:solidFill>
                <a:latin typeface="Calibri" panose="020F0502020204030204"/>
              </a:rPr>
              <a:t>Test </a:t>
            </a:r>
            <a:r>
              <a:rPr lang="en-US" sz="1050" b="1" dirty="0">
                <a:solidFill>
                  <a:prstClr val="black"/>
                </a:solidFill>
                <a:latin typeface="Calibri" panose="020F0502020204030204"/>
              </a:rPr>
              <a:t>sending</a:t>
            </a:r>
            <a:r>
              <a:rPr lang="en-US" sz="1050" dirty="0">
                <a:solidFill>
                  <a:prstClr val="black"/>
                </a:solidFill>
                <a:latin typeface="Calibri" panose="020F0502020204030204"/>
              </a:rPr>
              <a:t> 856S &amp; 527R transactions to DAAS.</a:t>
            </a:r>
          </a:p>
          <a:p>
            <a:pPr marL="257175" indent="-257175" defTabSz="685800">
              <a:buFont typeface="+mj-lt"/>
              <a:buAutoNum type="arabicPeriod"/>
            </a:pPr>
            <a:r>
              <a:rPr lang="en-US" sz="1050" dirty="0">
                <a:solidFill>
                  <a:prstClr val="black"/>
                </a:solidFill>
                <a:latin typeface="Calibri" panose="020F0502020204030204"/>
              </a:rPr>
              <a:t>Obtain DAAS routing rules from DEDSO in order to begin testing the </a:t>
            </a:r>
            <a:r>
              <a:rPr lang="en-US" sz="1050" b="1" i="1" dirty="0">
                <a:solidFill>
                  <a:prstClr val="black"/>
                </a:solidFill>
                <a:latin typeface="Calibri" panose="020F0502020204030204"/>
              </a:rPr>
              <a:t>sending/receiving </a:t>
            </a:r>
            <a:r>
              <a:rPr lang="en-US" sz="1050" dirty="0">
                <a:solidFill>
                  <a:prstClr val="black"/>
                </a:solidFill>
                <a:latin typeface="Calibri" panose="020F0502020204030204"/>
              </a:rPr>
              <a:t>856S &amp; 527R transactions </a:t>
            </a:r>
            <a:r>
              <a:rPr lang="en-US" sz="1050" b="1" i="1" u="sng" dirty="0">
                <a:solidFill>
                  <a:prstClr val="black"/>
                </a:solidFill>
                <a:latin typeface="Calibri" panose="020F0502020204030204"/>
              </a:rPr>
              <a:t>externally</a:t>
            </a:r>
            <a:r>
              <a:rPr lang="en-US" sz="1050" dirty="0">
                <a:solidFill>
                  <a:prstClr val="black"/>
                </a:solidFill>
                <a:latin typeface="Calibri" panose="020F0502020204030204"/>
              </a:rPr>
              <a:t>. </a:t>
            </a:r>
          </a:p>
          <a:p>
            <a:pPr marL="257175" indent="-257175" defTabSz="685800">
              <a:buFont typeface="+mj-lt"/>
              <a:buAutoNum type="arabicPeriod"/>
            </a:pPr>
            <a:r>
              <a:rPr lang="en-US" sz="1050" dirty="0">
                <a:solidFill>
                  <a:prstClr val="black"/>
                </a:solidFill>
                <a:latin typeface="Calibri" panose="020F0502020204030204"/>
              </a:rPr>
              <a:t>Programming needed to facilitate 527D (due-in) before 856S?</a:t>
            </a:r>
          </a:p>
          <a:p>
            <a:pPr marL="257175" indent="-257175" defTabSz="685800">
              <a:buFont typeface="+mj-lt"/>
              <a:buAutoNum type="arabicPeriod"/>
            </a:pPr>
            <a:r>
              <a:rPr lang="en-US" sz="1050" dirty="0">
                <a:solidFill>
                  <a:prstClr val="black"/>
                </a:solidFill>
                <a:latin typeface="Calibri" panose="020F0502020204030204"/>
              </a:rPr>
              <a:t>Confirm Army, Air Force, SOCOM, DOD overlay file ready to receive 30 character serial field from Crane. Then, deploy Crane’s expansion of s/n field from 11 to 30.</a:t>
            </a:r>
          </a:p>
          <a:p>
            <a:pPr marL="257175" indent="-257175" defTabSz="685800">
              <a:buFont typeface="+mj-lt"/>
              <a:buAutoNum type="arabicPeriod"/>
            </a:pPr>
            <a:r>
              <a:rPr lang="en-US" sz="1050" dirty="0">
                <a:solidFill>
                  <a:prstClr val="black"/>
                </a:solidFill>
                <a:latin typeface="Calibri" panose="020F0502020204030204"/>
              </a:rPr>
              <a:t>Populate Marine Corps RICs to UICs in MSADA per </a:t>
            </a:r>
            <a:r>
              <a:rPr lang="en-US" sz="1050" dirty="0" err="1">
                <a:solidFill>
                  <a:prstClr val="black"/>
                </a:solidFill>
                <a:latin typeface="Calibri" panose="020F0502020204030204"/>
              </a:rPr>
              <a:t>eDAASINQ</a:t>
            </a:r>
            <a:r>
              <a:rPr lang="en-US" sz="1050" dirty="0">
                <a:solidFill>
                  <a:prstClr val="black"/>
                </a:solidFill>
                <a:latin typeface="Calibri" panose="020F0502020204030204"/>
              </a:rPr>
              <a:t> and route questions to SAEA/HQMC.</a:t>
            </a:r>
          </a:p>
          <a:p>
            <a:pPr marL="257175" indent="-257175" defTabSz="685800">
              <a:buFont typeface="+mj-lt"/>
              <a:buAutoNum type="arabicPeriod"/>
            </a:pPr>
            <a:r>
              <a:rPr lang="en-US" sz="1050" dirty="0">
                <a:solidFill>
                  <a:prstClr val="black"/>
                </a:solidFill>
                <a:latin typeface="Calibri" panose="020F0502020204030204"/>
              </a:rPr>
              <a:t>Crane obtain access to PDREP and learn how to find SDRs. Discuss with HQMC/SAEA closer to the time need access. </a:t>
            </a:r>
          </a:p>
          <a:p>
            <a:pPr marL="257175" indent="-257175" defTabSz="685800">
              <a:buFont typeface="+mj-lt"/>
              <a:buAutoNum type="arabicPeriod"/>
            </a:pPr>
            <a:r>
              <a:rPr lang="en-US" sz="1050" dirty="0">
                <a:solidFill>
                  <a:prstClr val="black"/>
                </a:solidFill>
                <a:latin typeface="Calibri" panose="020F0502020204030204"/>
              </a:rPr>
              <a:t>Continue to assist HQMC with GCSS-MC problem (see Challenges).</a:t>
            </a: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2046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037" y="1783915"/>
            <a:ext cx="4179387" cy="1754326"/>
          </a:xfrm>
          <a:prstGeom prst="rect">
            <a:avLst/>
          </a:prstGeom>
          <a:noFill/>
        </p:spPr>
        <p:txBody>
          <a:bodyPr wrap="square" rtlCol="0">
            <a:spAutoFit/>
          </a:bodyPr>
          <a:lstStyle/>
          <a:p>
            <a:pPr marL="214313" indent="-214313" defTabSz="685800">
              <a:buFont typeface="Arial" panose="020B0604020202020204" pitchFamily="34" charset="0"/>
              <a:buChar char="•"/>
            </a:pPr>
            <a:r>
              <a:rPr lang="en-US" sz="1200" dirty="0">
                <a:solidFill>
                  <a:prstClr val="black"/>
                </a:solidFill>
                <a:latin typeface="Calibri" panose="020F0502020204030204"/>
              </a:rPr>
              <a:t>MSADA deemed Navy program of record and is the stated work-around for the Navy until ERP can implement all ADC 1244 Requirements.</a:t>
            </a:r>
          </a:p>
          <a:p>
            <a:pPr marL="214313" indent="-214313" defTabSz="685800">
              <a:buFont typeface="Arial" panose="020B0604020202020204" pitchFamily="34" charset="0"/>
              <a:buChar char="•"/>
            </a:pPr>
            <a:r>
              <a:rPr lang="en-US" sz="1200" dirty="0">
                <a:solidFill>
                  <a:prstClr val="black"/>
                </a:solidFill>
                <a:latin typeface="Calibri" panose="020F0502020204030204"/>
              </a:rPr>
              <a:t>Programming and </a:t>
            </a:r>
            <a:r>
              <a:rPr lang="en-US" sz="1200" b="1" i="1" dirty="0">
                <a:solidFill>
                  <a:prstClr val="black"/>
                </a:solidFill>
                <a:latin typeface="Calibri" panose="020F0502020204030204"/>
              </a:rPr>
              <a:t>internal</a:t>
            </a:r>
            <a:r>
              <a:rPr lang="en-US" sz="1200" dirty="0">
                <a:solidFill>
                  <a:prstClr val="black"/>
                </a:solidFill>
                <a:latin typeface="Calibri" panose="020F0502020204030204"/>
              </a:rPr>
              <a:t> testing complete for </a:t>
            </a:r>
            <a:r>
              <a:rPr lang="en-US" sz="1200" b="1" i="1" dirty="0">
                <a:solidFill>
                  <a:prstClr val="black"/>
                </a:solidFill>
                <a:latin typeface="Calibri" panose="020F0502020204030204"/>
              </a:rPr>
              <a:t>sending and receiving</a:t>
            </a:r>
            <a:r>
              <a:rPr lang="en-US" sz="1200" dirty="0">
                <a:solidFill>
                  <a:prstClr val="black"/>
                </a:solidFill>
                <a:latin typeface="Calibri" panose="020F0502020204030204"/>
              </a:rPr>
              <a:t> 856S and 527R transactions.</a:t>
            </a:r>
          </a:p>
          <a:p>
            <a:pPr marL="214313" indent="-214313" defTabSz="685800">
              <a:buFont typeface="Arial" panose="020B0604020202020204" pitchFamily="34" charset="0"/>
              <a:buChar char="•"/>
            </a:pPr>
            <a:r>
              <a:rPr lang="en-US" sz="1200" dirty="0">
                <a:solidFill>
                  <a:prstClr val="black"/>
                </a:solidFill>
                <a:latin typeface="Calibri" panose="020F0502020204030204"/>
              </a:rPr>
              <a:t>Crane is prepared to expand serial number field from 11 to 30 characters. </a:t>
            </a:r>
          </a:p>
          <a:p>
            <a:pPr marL="214313" indent="-214313" defTabSz="685800">
              <a:buFont typeface="Arial" panose="020B0604020202020204" pitchFamily="34" charset="0"/>
              <a:buChar char="•"/>
            </a:pPr>
            <a:r>
              <a:rPr lang="en-US" sz="1200" dirty="0">
                <a:solidFill>
                  <a:prstClr val="black"/>
                </a:solidFill>
                <a:latin typeface="Calibri" panose="020F0502020204030204"/>
              </a:rPr>
              <a:t>RIC field has been add to individual UIC screen in MSADA in preparation to produce 856S or MRA on behalf of ERP. </a:t>
            </a:r>
            <a:endParaRPr lang="en-US" sz="1200" dirty="0">
              <a:solidFill>
                <a:srgbClr val="FF0000"/>
              </a:solidFill>
              <a:latin typeface="Calibri" panose="020F0502020204030204"/>
            </a:endParaRPr>
          </a:p>
        </p:txBody>
      </p:sp>
      <p:sp>
        <p:nvSpPr>
          <p:cNvPr id="3" name="TextBox 2"/>
          <p:cNvSpPr txBox="1"/>
          <p:nvPr/>
        </p:nvSpPr>
        <p:spPr>
          <a:xfrm>
            <a:off x="1479888" y="273873"/>
            <a:ext cx="2263747"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Navy</a:t>
            </a:r>
          </a:p>
        </p:txBody>
      </p:sp>
      <p:sp>
        <p:nvSpPr>
          <p:cNvPr id="4" name="TextBox 3"/>
          <p:cNvSpPr txBox="1"/>
          <p:nvPr/>
        </p:nvSpPr>
        <p:spPr>
          <a:xfrm>
            <a:off x="6596692" y="273873"/>
            <a:ext cx="1820708"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19 April 2023</a:t>
            </a:r>
          </a:p>
        </p:txBody>
      </p:sp>
      <p:sp>
        <p:nvSpPr>
          <p:cNvPr id="5" name="TextBox 4"/>
          <p:cNvSpPr txBox="1"/>
          <p:nvPr/>
        </p:nvSpPr>
        <p:spPr>
          <a:xfrm>
            <a:off x="166037" y="4027633"/>
            <a:ext cx="4266398" cy="2631490"/>
          </a:xfrm>
          <a:prstGeom prst="rect">
            <a:avLst/>
          </a:prstGeom>
          <a:noFill/>
        </p:spPr>
        <p:txBody>
          <a:bodyPr wrap="square" rtlCol="0">
            <a:spAutoFit/>
          </a:bodyPr>
          <a:lstStyle/>
          <a:p>
            <a:pPr marL="214313" indent="-214313" defTabSz="685800">
              <a:buFont typeface="Arial" panose="020B0604020202020204" pitchFamily="34" charset="0"/>
              <a:buChar char="•"/>
            </a:pPr>
            <a:r>
              <a:rPr lang="en-US" sz="1100" dirty="0">
                <a:solidFill>
                  <a:prstClr val="black"/>
                </a:solidFill>
                <a:latin typeface="Calibri" panose="020F0502020204030204"/>
              </a:rPr>
              <a:t>Implementation of all other ADCs (ERP &amp; MSADA)</a:t>
            </a:r>
          </a:p>
          <a:p>
            <a:pPr marL="385763" lvl="1" indent="-170260" defTabSz="685800">
              <a:buFont typeface="Arial" panose="020B0604020202020204" pitchFamily="34" charset="0"/>
              <a:buChar char="•"/>
            </a:pPr>
            <a:r>
              <a:rPr lang="en-US" sz="1100" dirty="0">
                <a:solidFill>
                  <a:prstClr val="black"/>
                </a:solidFill>
                <a:latin typeface="Calibri" panose="020F0502020204030204"/>
              </a:rPr>
              <a:t>Updates from NAVSUP: ADC 1111, 1198, 1198A, 1244, 1244A (listed in 1244B). ADCs/PDCs in the Pipeline listed on DEDSO Slide: ADC 1441 and PDCs 1415, 1437, 1431, 1414A, 1422.</a:t>
            </a:r>
          </a:p>
          <a:p>
            <a:pPr marL="385763" lvl="1" indent="-170260" defTabSz="685800">
              <a:buFont typeface="Arial" panose="020B0604020202020204" pitchFamily="34" charset="0"/>
              <a:buChar char="•"/>
              <a:tabLst>
                <a:tab pos="254794" algn="l"/>
              </a:tabLst>
            </a:pPr>
            <a:r>
              <a:rPr lang="en-US" sz="1100" dirty="0">
                <a:solidFill>
                  <a:prstClr val="black"/>
                </a:solidFill>
                <a:latin typeface="Calibri" panose="020F0502020204030204"/>
              </a:rPr>
              <a:t>DLMS compliance efforts for N-ERP and the MILSTRIP project: Full project to start 01 AUG 2023. Backlog of ADCs will be prioritized. Planned to be a 4-5 year effort with a phased release roll-out, TBD. </a:t>
            </a:r>
          </a:p>
          <a:p>
            <a:pPr marL="214313" indent="-214313" defTabSz="685800">
              <a:buFont typeface="Arial" panose="020B0604020202020204" pitchFamily="34" charset="0"/>
              <a:buChar char="•"/>
            </a:pPr>
            <a:r>
              <a:rPr lang="en-US" sz="1100" dirty="0">
                <a:solidFill>
                  <a:prstClr val="black"/>
                </a:solidFill>
                <a:latin typeface="Calibri" panose="020F0502020204030204"/>
              </a:rPr>
              <a:t>Is funding for ERP changes available?</a:t>
            </a:r>
          </a:p>
          <a:p>
            <a:pPr marL="214313" indent="-214313" defTabSz="685800">
              <a:buFont typeface="Arial" panose="020B0604020202020204" pitchFamily="34" charset="0"/>
              <a:buChar char="•"/>
            </a:pPr>
            <a:r>
              <a:rPr lang="en-US" sz="1100" dirty="0">
                <a:solidFill>
                  <a:prstClr val="black"/>
                </a:solidFill>
                <a:latin typeface="Calibri" panose="020F0502020204030204"/>
              </a:rPr>
              <a:t>Will all INTER- and INTRA-Service transactions will be sent via DAAS?</a:t>
            </a:r>
          </a:p>
          <a:p>
            <a:pPr marL="385763" lvl="1" indent="-170260" defTabSz="685800">
              <a:buFont typeface="Arial" panose="020B0604020202020204" pitchFamily="34" charset="0"/>
              <a:buChar char="•"/>
            </a:pPr>
            <a:r>
              <a:rPr lang="en-US" sz="1100" dirty="0">
                <a:solidFill>
                  <a:prstClr val="black"/>
                </a:solidFill>
                <a:latin typeface="Calibri" panose="020F0502020204030204"/>
              </a:rPr>
              <a:t>Associated memory requirement and cost.</a:t>
            </a:r>
          </a:p>
          <a:p>
            <a:pPr marL="214313" indent="-214313" defTabSz="685800">
              <a:buFont typeface="Arial" panose="020B0604020202020204" pitchFamily="34" charset="0"/>
              <a:buChar char="•"/>
            </a:pPr>
            <a:r>
              <a:rPr lang="en-US" sz="1100" dirty="0">
                <a:solidFill>
                  <a:prstClr val="black"/>
                </a:solidFill>
                <a:latin typeface="Calibri" panose="020F0502020204030204"/>
              </a:rPr>
              <a:t>What Proposed DLMS Change (PDC) will contain API requirements so funding for API can be requested?</a:t>
            </a:r>
          </a:p>
          <a:p>
            <a:pPr marL="557213" lvl="1" indent="-214313" defTabSz="685800">
              <a:buFont typeface="Arial" panose="020B0604020202020204" pitchFamily="34" charset="0"/>
              <a:buChar char="•"/>
            </a:pPr>
            <a:r>
              <a:rPr lang="en-US" sz="1100" dirty="0">
                <a:solidFill>
                  <a:prstClr val="black"/>
                </a:solidFill>
                <a:latin typeface="Calibri" panose="020F0502020204030204"/>
              </a:rPr>
              <a:t>Need new ATO as required for API.</a:t>
            </a:r>
            <a:endParaRPr lang="en-US" sz="1400" dirty="0">
              <a:solidFill>
                <a:prstClr val="black"/>
              </a:solidFill>
              <a:latin typeface="Calibri" panose="020F0502020204030204"/>
            </a:endParaRPr>
          </a:p>
        </p:txBody>
      </p:sp>
      <p:sp>
        <p:nvSpPr>
          <p:cNvPr id="7" name="Rectangle 6"/>
          <p:cNvSpPr/>
          <p:nvPr/>
        </p:nvSpPr>
        <p:spPr>
          <a:xfrm>
            <a:off x="4572000" y="3994937"/>
            <a:ext cx="4572000" cy="1546577"/>
          </a:xfrm>
          <a:prstGeom prst="rect">
            <a:avLst/>
          </a:prstGeom>
        </p:spPr>
        <p:txBody>
          <a:bodyPr>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Physically re-marking weapons that contain non-compliant characters in their current serial number then updating the Navy Registry will not be a challenge as previously thought because most of these weapons are at museums and do </a:t>
            </a:r>
            <a:r>
              <a:rPr lang="en-US" sz="1350" b="1" u="sng" dirty="0">
                <a:solidFill>
                  <a:prstClr val="black"/>
                </a:solidFill>
                <a:latin typeface="Calibri" panose="020F0502020204030204"/>
              </a:rPr>
              <a:t>not</a:t>
            </a:r>
            <a:r>
              <a:rPr lang="en-US" sz="1350" dirty="0">
                <a:solidFill>
                  <a:prstClr val="black"/>
                </a:solidFill>
                <a:latin typeface="Calibri" panose="020F0502020204030204"/>
              </a:rPr>
              <a:t> fall under the ADC 1244B requirement to have non-compliant serial numbers removed because they are not moving to another service.</a:t>
            </a:r>
          </a:p>
        </p:txBody>
      </p:sp>
      <p:sp>
        <p:nvSpPr>
          <p:cNvPr id="8" name="TextBox 7"/>
          <p:cNvSpPr txBox="1"/>
          <p:nvPr/>
        </p:nvSpPr>
        <p:spPr>
          <a:xfrm>
            <a:off x="4665349" y="1466924"/>
            <a:ext cx="4179387" cy="2439129"/>
          </a:xfrm>
          <a:prstGeom prst="rect">
            <a:avLst/>
          </a:prstGeom>
          <a:noFill/>
        </p:spPr>
        <p:txBody>
          <a:bodyPr wrap="square" rtlCol="0">
            <a:spAutoFit/>
          </a:bodyPr>
          <a:lstStyle/>
          <a:p>
            <a:pPr marL="257175" indent="-257175" defTabSz="685800">
              <a:buFont typeface="+mj-lt"/>
              <a:buAutoNum type="arabicPeriod"/>
            </a:pPr>
            <a:r>
              <a:rPr lang="en-US" sz="1050" dirty="0">
                <a:solidFill>
                  <a:prstClr val="black"/>
                </a:solidFill>
                <a:latin typeface="Calibri" panose="020F0502020204030204"/>
              </a:rPr>
              <a:t>Test </a:t>
            </a:r>
            <a:r>
              <a:rPr lang="en-US" sz="1050" b="1" dirty="0">
                <a:solidFill>
                  <a:prstClr val="black"/>
                </a:solidFill>
                <a:latin typeface="Calibri" panose="020F0502020204030204"/>
              </a:rPr>
              <a:t>sending</a:t>
            </a:r>
            <a:r>
              <a:rPr lang="en-US" sz="1050" dirty="0">
                <a:solidFill>
                  <a:prstClr val="black"/>
                </a:solidFill>
                <a:latin typeface="Calibri" panose="020F0502020204030204"/>
              </a:rPr>
              <a:t> 856S &amp; 527R transactions to DAAS.</a:t>
            </a:r>
          </a:p>
          <a:p>
            <a:pPr marL="257175" indent="-257175" defTabSz="685800">
              <a:buFont typeface="+mj-lt"/>
              <a:buAutoNum type="arabicPeriod"/>
            </a:pPr>
            <a:r>
              <a:rPr lang="en-US" sz="1050" dirty="0">
                <a:solidFill>
                  <a:prstClr val="black"/>
                </a:solidFill>
                <a:latin typeface="Calibri" panose="020F0502020204030204"/>
              </a:rPr>
              <a:t>Obtain DAAS routing rules from DEDSO in order to begin testing the </a:t>
            </a:r>
            <a:r>
              <a:rPr lang="en-US" sz="1050" b="1" i="1" dirty="0">
                <a:solidFill>
                  <a:prstClr val="black"/>
                </a:solidFill>
                <a:latin typeface="Calibri" panose="020F0502020204030204"/>
              </a:rPr>
              <a:t>sending and receiving </a:t>
            </a:r>
            <a:r>
              <a:rPr lang="en-US" sz="1050" dirty="0">
                <a:solidFill>
                  <a:prstClr val="black"/>
                </a:solidFill>
                <a:latin typeface="Calibri" panose="020F0502020204030204"/>
              </a:rPr>
              <a:t>of 856S &amp; 527R transactions </a:t>
            </a:r>
            <a:r>
              <a:rPr lang="en-US" sz="1050" b="1" i="1" u="sng" dirty="0">
                <a:solidFill>
                  <a:prstClr val="black"/>
                </a:solidFill>
                <a:latin typeface="Calibri" panose="020F0502020204030204"/>
              </a:rPr>
              <a:t>externally</a:t>
            </a:r>
            <a:r>
              <a:rPr lang="en-US" sz="1050" dirty="0">
                <a:solidFill>
                  <a:prstClr val="black"/>
                </a:solidFill>
                <a:latin typeface="Calibri" panose="020F0502020204030204"/>
              </a:rPr>
              <a:t>. </a:t>
            </a:r>
          </a:p>
          <a:p>
            <a:pPr marL="257175" indent="-257175" defTabSz="685800">
              <a:buFont typeface="+mj-lt"/>
              <a:buAutoNum type="arabicPeriod"/>
            </a:pPr>
            <a:r>
              <a:rPr lang="en-US" sz="1050" dirty="0">
                <a:solidFill>
                  <a:prstClr val="black"/>
                </a:solidFill>
                <a:latin typeface="Calibri" panose="020F0502020204030204"/>
              </a:rPr>
              <a:t>Programming needed to facilitate 527D (due-in) before 856S?</a:t>
            </a:r>
          </a:p>
          <a:p>
            <a:pPr marL="257175" indent="-257175" defTabSz="685800">
              <a:buFont typeface="+mj-lt"/>
              <a:buAutoNum type="arabicPeriod"/>
            </a:pPr>
            <a:r>
              <a:rPr lang="en-US" sz="1050" dirty="0">
                <a:solidFill>
                  <a:prstClr val="black"/>
                </a:solidFill>
                <a:latin typeface="Calibri" panose="020F0502020204030204"/>
              </a:rPr>
              <a:t>Confirm Army, Air Force, SOCOM, DOD overlay file ready to receive 30 character serial field from Crane. Then, deploy Crane’s expansion of s/n field from 11 to 30.</a:t>
            </a:r>
          </a:p>
          <a:p>
            <a:pPr marL="257175" indent="-257175" defTabSz="685800">
              <a:buFont typeface="+mj-lt"/>
              <a:buAutoNum type="arabicPeriod"/>
            </a:pPr>
            <a:r>
              <a:rPr lang="en-US" sz="1050" dirty="0">
                <a:solidFill>
                  <a:prstClr val="black"/>
                </a:solidFill>
                <a:latin typeface="Calibri" panose="020F0502020204030204"/>
              </a:rPr>
              <a:t>Populate Navy RICs to UICs in MSADA per </a:t>
            </a:r>
            <a:r>
              <a:rPr lang="en-US" sz="1050" dirty="0" err="1">
                <a:solidFill>
                  <a:prstClr val="black"/>
                </a:solidFill>
                <a:latin typeface="Calibri" panose="020F0502020204030204"/>
              </a:rPr>
              <a:t>eDAASINQ</a:t>
            </a:r>
            <a:r>
              <a:rPr lang="en-US" sz="1050" dirty="0">
                <a:solidFill>
                  <a:prstClr val="black"/>
                </a:solidFill>
                <a:latin typeface="Calibri" panose="020F0502020204030204"/>
              </a:rPr>
              <a:t> and route questions to Program office. </a:t>
            </a:r>
            <a:r>
              <a:rPr lang="en-US" sz="1050" u="sng" dirty="0">
                <a:solidFill>
                  <a:prstClr val="black"/>
                </a:solidFill>
                <a:latin typeface="Calibri" panose="020F0502020204030204"/>
              </a:rPr>
              <a:t>564</a:t>
            </a:r>
            <a:r>
              <a:rPr lang="en-US" sz="1050" dirty="0">
                <a:solidFill>
                  <a:prstClr val="black"/>
                </a:solidFill>
                <a:latin typeface="Calibri" panose="020F0502020204030204"/>
              </a:rPr>
              <a:t> DODAACs w/o RICs; </a:t>
            </a:r>
            <a:r>
              <a:rPr lang="en-US" sz="1050" u="sng" dirty="0">
                <a:solidFill>
                  <a:prstClr val="black"/>
                </a:solidFill>
                <a:latin typeface="Calibri" panose="020F0502020204030204"/>
              </a:rPr>
              <a:t>81</a:t>
            </a:r>
            <a:r>
              <a:rPr lang="en-US" sz="1050" dirty="0">
                <a:solidFill>
                  <a:prstClr val="black"/>
                </a:solidFill>
                <a:latin typeface="Calibri" panose="020F0502020204030204"/>
              </a:rPr>
              <a:t> using maintenance UICs.</a:t>
            </a:r>
          </a:p>
          <a:p>
            <a:pPr marL="257175" indent="-257175" defTabSz="685800">
              <a:buFont typeface="+mj-lt"/>
              <a:buAutoNum type="arabicPeriod"/>
            </a:pPr>
            <a:r>
              <a:rPr lang="en-US" sz="1050" dirty="0">
                <a:solidFill>
                  <a:prstClr val="black"/>
                </a:solidFill>
                <a:latin typeface="Calibri" panose="020F0502020204030204"/>
              </a:rPr>
              <a:t>Crane obtain access to PDREP (Product Data Reporting and Evaluation Program) and learn how to find Navy SDRs. Discuss with NAVSUP closer to the time access is needed. </a:t>
            </a:r>
          </a:p>
          <a:p>
            <a:pPr defTabSz="685800"/>
            <a:endParaRPr lang="en-US" sz="1600" dirty="0">
              <a:solidFill>
                <a:srgbClr val="FF0000"/>
              </a:solidFill>
              <a:latin typeface="Calibri" panose="020F0502020204030204"/>
            </a:endParaRPr>
          </a:p>
        </p:txBody>
      </p:sp>
    </p:spTree>
    <p:extLst>
      <p:ext uri="{BB962C8B-B14F-4D97-AF65-F5344CB8AC3E}">
        <p14:creationId xmlns:p14="http://schemas.microsoft.com/office/powerpoint/2010/main" val="374804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525D1D-ED4D-37D9-0B85-845943CFEC97}"/>
              </a:ext>
            </a:extLst>
          </p:cNvPr>
          <p:cNvSpPr txBox="1"/>
          <p:nvPr/>
        </p:nvSpPr>
        <p:spPr>
          <a:xfrm>
            <a:off x="1452302" y="349010"/>
            <a:ext cx="553678" cy="300082"/>
          </a:xfrm>
          <a:prstGeom prst="rect">
            <a:avLst/>
          </a:prstGeom>
          <a:noFill/>
        </p:spPr>
        <p:txBody>
          <a:bodyPr wrap="none" rtlCol="0">
            <a:spAutoFit/>
          </a:bodyPr>
          <a:lstStyle/>
          <a:p>
            <a:pPr defTabSz="685800"/>
            <a:r>
              <a:rPr lang="en-US" sz="1350" dirty="0">
                <a:solidFill>
                  <a:prstClr val="black"/>
                </a:solidFill>
                <a:latin typeface="Calibri" panose="020F0502020204030204"/>
              </a:rPr>
              <a:t>USAF</a:t>
            </a:r>
          </a:p>
        </p:txBody>
      </p:sp>
      <p:sp>
        <p:nvSpPr>
          <p:cNvPr id="3" name="TextBox 2">
            <a:extLst>
              <a:ext uri="{FF2B5EF4-FFF2-40B4-BE49-F238E27FC236}">
                <a16:creationId xmlns:a16="http://schemas.microsoft.com/office/drawing/2014/main" id="{95A4AA09-373B-4A72-3342-9755B1A84C49}"/>
              </a:ext>
            </a:extLst>
          </p:cNvPr>
          <p:cNvSpPr txBox="1"/>
          <p:nvPr/>
        </p:nvSpPr>
        <p:spPr>
          <a:xfrm>
            <a:off x="6462062" y="349010"/>
            <a:ext cx="954107" cy="300082"/>
          </a:xfrm>
          <a:prstGeom prst="rect">
            <a:avLst/>
          </a:prstGeom>
          <a:noFill/>
        </p:spPr>
        <p:txBody>
          <a:bodyPr wrap="none" rtlCol="0">
            <a:spAutoFit/>
          </a:bodyPr>
          <a:lstStyle/>
          <a:p>
            <a:pPr defTabSz="685800"/>
            <a:r>
              <a:rPr lang="en-US" sz="1350" dirty="0">
                <a:solidFill>
                  <a:prstClr val="black"/>
                </a:solidFill>
                <a:latin typeface="Calibri" panose="020F0502020204030204"/>
              </a:rPr>
              <a:t>3 Apr 2023</a:t>
            </a:r>
          </a:p>
        </p:txBody>
      </p:sp>
      <p:sp>
        <p:nvSpPr>
          <p:cNvPr id="4" name="TextBox 3">
            <a:extLst>
              <a:ext uri="{FF2B5EF4-FFF2-40B4-BE49-F238E27FC236}">
                <a16:creationId xmlns:a16="http://schemas.microsoft.com/office/drawing/2014/main" id="{B55C29F3-A052-F81E-6A77-E599EA7E1A6E}"/>
              </a:ext>
            </a:extLst>
          </p:cNvPr>
          <p:cNvSpPr txBox="1"/>
          <p:nvPr/>
        </p:nvSpPr>
        <p:spPr>
          <a:xfrm>
            <a:off x="206477" y="1578264"/>
            <a:ext cx="4240161" cy="1754326"/>
          </a:xfrm>
          <a:prstGeom prst="rect">
            <a:avLst/>
          </a:prstGeom>
          <a:noFill/>
        </p:spPr>
        <p:txBody>
          <a:bodyPr wrap="square" rtlCol="0">
            <a:spAutoFit/>
          </a:bodyPr>
          <a:lstStyle/>
          <a:p>
            <a:pPr defTabSz="685800"/>
            <a:r>
              <a:rPr lang="en-US" sz="1350" dirty="0">
                <a:solidFill>
                  <a:prstClr val="black"/>
                </a:solidFill>
                <a:latin typeface="Calibri" panose="020F0502020204030204"/>
              </a:rPr>
              <a:t>AF Small Arms Accountability &amp; Visibility</a:t>
            </a:r>
          </a:p>
          <a:p>
            <a:pPr marL="214313" indent="-214313" defTabSz="685800">
              <a:buFont typeface="Arial" panose="020B0604020202020204" pitchFamily="34" charset="0"/>
              <a:buChar char="•"/>
            </a:pPr>
            <a:r>
              <a:rPr lang="en-US" sz="1350" dirty="0">
                <a:solidFill>
                  <a:prstClr val="black"/>
                </a:solidFill>
                <a:latin typeface="Calibri" panose="020F0502020204030204"/>
              </a:rPr>
              <a:t>DPAS being utilized as APSR and Serial # Registry</a:t>
            </a:r>
          </a:p>
          <a:p>
            <a:pPr marL="557213" lvl="1" indent="-214313" defTabSz="685800">
              <a:buFont typeface="Arial" panose="020B0604020202020204" pitchFamily="34" charset="0"/>
              <a:buChar char="•"/>
            </a:pPr>
            <a:r>
              <a:rPr lang="en-US" sz="1350" dirty="0">
                <a:solidFill>
                  <a:prstClr val="black"/>
                </a:solidFill>
                <a:latin typeface="Calibri" panose="020F0502020204030204"/>
              </a:rPr>
              <a:t>SA/LWs are accounted for by serial number</a:t>
            </a:r>
          </a:p>
          <a:p>
            <a:pPr marL="557213" lvl="1" indent="-214313" defTabSz="685800">
              <a:buFont typeface="Arial" panose="020B0604020202020204" pitchFamily="34" charset="0"/>
              <a:buChar char="•"/>
            </a:pPr>
            <a:r>
              <a:rPr lang="en-US" sz="1350" dirty="0">
                <a:solidFill>
                  <a:prstClr val="black"/>
                </a:solidFill>
                <a:latin typeface="Calibri" panose="020F0502020204030204"/>
              </a:rPr>
              <a:t>Full visibility/tracking of weapons by organization or AF member and movement of weapons to include deployment status</a:t>
            </a:r>
          </a:p>
          <a:p>
            <a:pPr marL="557213" lvl="1" indent="-214313" defTabSz="685800">
              <a:buFont typeface="Arial" panose="020B0604020202020204" pitchFamily="34" charset="0"/>
              <a:buChar char="•"/>
            </a:pPr>
            <a:r>
              <a:rPr lang="en-US" sz="1350" dirty="0">
                <a:solidFill>
                  <a:prstClr val="black"/>
                </a:solidFill>
                <a:latin typeface="Calibri" panose="020F0502020204030204"/>
              </a:rPr>
              <a:t>GO PDW accounted for and managed via DPAS</a:t>
            </a:r>
          </a:p>
          <a:p>
            <a:pPr marL="557213" lvl="1" indent="-214313" defTabSz="685800">
              <a:buFont typeface="Arial" panose="020B0604020202020204" pitchFamily="34" charset="0"/>
              <a:buChar char="•"/>
            </a:pPr>
            <a:r>
              <a:rPr lang="en-US" sz="1350" dirty="0">
                <a:solidFill>
                  <a:prstClr val="black"/>
                </a:solidFill>
                <a:latin typeface="Calibri" panose="020F0502020204030204"/>
              </a:rPr>
              <a:t>Inventory and reconciliation capability </a:t>
            </a:r>
          </a:p>
        </p:txBody>
      </p:sp>
      <p:sp>
        <p:nvSpPr>
          <p:cNvPr id="5" name="TextBox 4">
            <a:extLst>
              <a:ext uri="{FF2B5EF4-FFF2-40B4-BE49-F238E27FC236}">
                <a16:creationId xmlns:a16="http://schemas.microsoft.com/office/drawing/2014/main" id="{AB42BCEF-D0F5-A55A-D6BF-D1F676439858}"/>
              </a:ext>
            </a:extLst>
          </p:cNvPr>
          <p:cNvSpPr txBox="1"/>
          <p:nvPr/>
        </p:nvSpPr>
        <p:spPr>
          <a:xfrm>
            <a:off x="206477" y="4142783"/>
            <a:ext cx="4240161" cy="1962076"/>
          </a:xfrm>
          <a:prstGeom prst="rect">
            <a:avLst/>
          </a:prstGeom>
          <a:noFill/>
        </p:spPr>
        <p:txBody>
          <a:bodyPr wrap="square" rtlCol="0">
            <a:spAutoFit/>
          </a:bodyPr>
          <a:lstStyle/>
          <a:p>
            <a:pPr defTabSz="685800"/>
            <a:r>
              <a:rPr lang="en-US" sz="1350" dirty="0">
                <a:solidFill>
                  <a:prstClr val="black"/>
                </a:solidFill>
                <a:latin typeface="Calibri" panose="020F0502020204030204"/>
              </a:rPr>
              <a:t>AF currently does not have visibility of SA/LWs stored by DLA at Anniston Army Depot</a:t>
            </a:r>
          </a:p>
          <a:p>
            <a:pPr marL="214313" indent="-214313" defTabSz="685800">
              <a:buFont typeface="Arial" panose="020B0604020202020204" pitchFamily="34" charset="0"/>
              <a:buChar char="•"/>
            </a:pPr>
            <a:r>
              <a:rPr lang="en-US" sz="1350" dirty="0">
                <a:solidFill>
                  <a:prstClr val="black"/>
                </a:solidFill>
                <a:latin typeface="Calibri" panose="020F0502020204030204"/>
              </a:rPr>
              <a:t>DLA does not provide the AF direct access to the Small Arms Serialization Program (SASP) module within the Distribution Standard System (DSS) </a:t>
            </a:r>
          </a:p>
          <a:p>
            <a:pPr marL="557213" lvl="1" indent="-214313" defTabSz="685800">
              <a:buFont typeface="Arial" panose="020B0604020202020204" pitchFamily="34" charset="0"/>
              <a:buChar char="•"/>
            </a:pPr>
            <a:r>
              <a:rPr lang="en-US" sz="1350" dirty="0">
                <a:solidFill>
                  <a:prstClr val="black"/>
                </a:solidFill>
                <a:latin typeface="Calibri" panose="020F0502020204030204"/>
              </a:rPr>
              <a:t>Currently only able to track AF weapons stored in Anniston by </a:t>
            </a:r>
            <a:r>
              <a:rPr lang="en-US" sz="1350" dirty="0" err="1">
                <a:solidFill>
                  <a:prstClr val="black"/>
                </a:solidFill>
                <a:latin typeface="Calibri" panose="020F0502020204030204"/>
              </a:rPr>
              <a:t>qty</a:t>
            </a:r>
            <a:r>
              <a:rPr lang="en-US" sz="1350" dirty="0">
                <a:solidFill>
                  <a:prstClr val="black"/>
                </a:solidFill>
                <a:latin typeface="Calibri" panose="020F0502020204030204"/>
              </a:rPr>
              <a:t>, not serial number</a:t>
            </a:r>
          </a:p>
          <a:p>
            <a:pPr marL="557213" lvl="1" indent="-214313" defTabSz="685800">
              <a:buFont typeface="Arial" panose="020B0604020202020204" pitchFamily="34" charset="0"/>
              <a:buChar char="•"/>
            </a:pPr>
            <a:r>
              <a:rPr lang="en-US" sz="1350" dirty="0">
                <a:solidFill>
                  <a:prstClr val="black"/>
                </a:solidFill>
                <a:latin typeface="Calibri" panose="020F0502020204030204"/>
              </a:rPr>
              <a:t>Inventory validation or reconciliation for these weapons is difficult to perform</a:t>
            </a:r>
          </a:p>
        </p:txBody>
      </p:sp>
      <p:sp>
        <p:nvSpPr>
          <p:cNvPr id="6" name="TextBox 5">
            <a:extLst>
              <a:ext uri="{FF2B5EF4-FFF2-40B4-BE49-F238E27FC236}">
                <a16:creationId xmlns:a16="http://schemas.microsoft.com/office/drawing/2014/main" id="{8DEF9D89-8AF6-8441-539D-4978706B6D1C}"/>
              </a:ext>
            </a:extLst>
          </p:cNvPr>
          <p:cNvSpPr txBox="1"/>
          <p:nvPr/>
        </p:nvSpPr>
        <p:spPr>
          <a:xfrm>
            <a:off x="4819034" y="1674674"/>
            <a:ext cx="4240161" cy="1754326"/>
          </a:xfrm>
          <a:prstGeom prst="rect">
            <a:avLst/>
          </a:prstGeom>
          <a:noFill/>
        </p:spPr>
        <p:txBody>
          <a:bodyPr wrap="square" rtlCol="0">
            <a:spAutoFit/>
          </a:bodyPr>
          <a:lstStyle/>
          <a:p>
            <a:pPr defTabSz="685800"/>
            <a:r>
              <a:rPr lang="en-US" sz="1350" dirty="0">
                <a:solidFill>
                  <a:prstClr val="black"/>
                </a:solidFill>
                <a:latin typeface="Calibri" panose="020F0502020204030204"/>
              </a:rPr>
              <a:t>Working on a link between DPAS and DLA DSS System</a:t>
            </a:r>
          </a:p>
          <a:p>
            <a:pPr marL="214313" indent="-214313" defTabSz="685800">
              <a:buFont typeface="Arial" panose="020B0604020202020204" pitchFamily="34" charset="0"/>
              <a:buChar char="•"/>
            </a:pPr>
            <a:r>
              <a:rPr lang="en-US" sz="1350" dirty="0">
                <a:solidFill>
                  <a:prstClr val="black"/>
                </a:solidFill>
                <a:latin typeface="Calibri" panose="020F0502020204030204"/>
              </a:rPr>
              <a:t>COMRI is being worked to create system to system link</a:t>
            </a:r>
          </a:p>
          <a:p>
            <a:pPr marL="214313" indent="-214313" defTabSz="685800">
              <a:buFont typeface="Arial" panose="020B0604020202020204" pitchFamily="34" charset="0"/>
              <a:buChar char="•"/>
            </a:pPr>
            <a:r>
              <a:rPr lang="en-US" sz="1350" dirty="0">
                <a:solidFill>
                  <a:prstClr val="black"/>
                </a:solidFill>
                <a:latin typeface="Calibri" panose="020F0502020204030204"/>
              </a:rPr>
              <a:t>DPAS account will be created for assets stored at Anniston</a:t>
            </a:r>
          </a:p>
          <a:p>
            <a:pPr marL="214313" indent="-214313" defTabSz="685800">
              <a:buFont typeface="Arial" panose="020B0604020202020204" pitchFamily="34" charset="0"/>
              <a:buChar char="•"/>
            </a:pPr>
            <a:r>
              <a:rPr lang="en-US" sz="1350" dirty="0">
                <a:solidFill>
                  <a:prstClr val="black"/>
                </a:solidFill>
                <a:latin typeface="Calibri" panose="020F0502020204030204"/>
              </a:rPr>
              <a:t>Once inventory is visible through DPAS, AF will have visibility of DLA stored AF weapons by serial #, means to validate semiannual and annual inventories, and conduct reconciliation</a:t>
            </a:r>
          </a:p>
        </p:txBody>
      </p:sp>
      <p:sp>
        <p:nvSpPr>
          <p:cNvPr id="7" name="TextBox 6">
            <a:extLst>
              <a:ext uri="{FF2B5EF4-FFF2-40B4-BE49-F238E27FC236}">
                <a16:creationId xmlns:a16="http://schemas.microsoft.com/office/drawing/2014/main" id="{D6A85FBE-FBC5-CC47-F192-B42436945E51}"/>
              </a:ext>
            </a:extLst>
          </p:cNvPr>
          <p:cNvSpPr txBox="1"/>
          <p:nvPr/>
        </p:nvSpPr>
        <p:spPr>
          <a:xfrm>
            <a:off x="4819036" y="4142783"/>
            <a:ext cx="4240161" cy="1546577"/>
          </a:xfrm>
          <a:prstGeom prst="rect">
            <a:avLst/>
          </a:prstGeom>
          <a:noFill/>
        </p:spPr>
        <p:txBody>
          <a:bodyPr wrap="square" rtlCol="0">
            <a:spAutoFit/>
          </a:bodyPr>
          <a:lstStyle/>
          <a:p>
            <a:pPr defTabSz="685800"/>
            <a:r>
              <a:rPr lang="en-US" sz="1350" dirty="0">
                <a:solidFill>
                  <a:prstClr val="black"/>
                </a:solidFill>
                <a:latin typeface="Calibri" panose="020F0502020204030204"/>
              </a:rPr>
              <a:t>AF lacked proper accountability of GO PDW and Anniston stored SA/LWs</a:t>
            </a:r>
          </a:p>
          <a:p>
            <a:pPr marL="214313" indent="-214313" defTabSz="685800">
              <a:buFont typeface="Arial" panose="020B0604020202020204" pitchFamily="34" charset="0"/>
              <a:buChar char="•"/>
            </a:pPr>
            <a:r>
              <a:rPr lang="en-US" sz="1350" dirty="0">
                <a:solidFill>
                  <a:prstClr val="black"/>
                </a:solidFill>
                <a:latin typeface="Calibri" panose="020F0502020204030204"/>
              </a:rPr>
              <a:t>Created process for GO PDW within DPAS provided missing visibility/accountability</a:t>
            </a:r>
          </a:p>
          <a:p>
            <a:pPr marL="214313" indent="-214313" defTabSz="685800">
              <a:buFont typeface="Arial" panose="020B0604020202020204" pitchFamily="34" charset="0"/>
              <a:buChar char="•"/>
            </a:pPr>
            <a:r>
              <a:rPr lang="en-US" sz="1350" dirty="0">
                <a:solidFill>
                  <a:prstClr val="black"/>
                </a:solidFill>
                <a:latin typeface="Calibri" panose="020F0502020204030204"/>
              </a:rPr>
              <a:t>Though DLA maintains accountability of AF stored SA/LWs, AF needs to also have full visibility to validate inventory and perform reconciliation </a:t>
            </a:r>
          </a:p>
        </p:txBody>
      </p:sp>
    </p:spTree>
    <p:extLst>
      <p:ext uri="{BB962C8B-B14F-4D97-AF65-F5344CB8AC3E}">
        <p14:creationId xmlns:p14="http://schemas.microsoft.com/office/powerpoint/2010/main" val="262488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8A134E-80AC-41E6-AF06-D2FE83CF5039}"/>
              </a:ext>
            </a:extLst>
          </p:cNvPr>
          <p:cNvSpPr>
            <a:spLocks noGrp="1"/>
          </p:cNvSpPr>
          <p:nvPr>
            <p:ph type="sldNum" sz="quarter" idx="12"/>
          </p:nvPr>
        </p:nvSpPr>
        <p:spPr/>
        <p:txBody>
          <a:bodyPr/>
          <a:lstStyle/>
          <a:p>
            <a:fld id="{0F70353F-5ECB-4B50-B3EA-C871EA4E3F32}" type="slidenum">
              <a:rPr lang="en-US" smtClean="0"/>
              <a:t>8</a:t>
            </a:fld>
            <a:endParaRPr lang="en-US"/>
          </a:p>
        </p:txBody>
      </p:sp>
    </p:spTree>
    <p:extLst>
      <p:ext uri="{BB962C8B-B14F-4D97-AF65-F5344CB8AC3E}">
        <p14:creationId xmlns:p14="http://schemas.microsoft.com/office/powerpoint/2010/main" val="590736999"/>
      </p:ext>
    </p:extLst>
  </p:cSld>
  <p:clrMapOvr>
    <a:masterClrMapping/>
  </p:clrMapOvr>
</p:sld>
</file>

<file path=ppt/theme/theme1.xml><?xml version="1.0" encoding="utf-8"?>
<a:theme xmlns:a="http://schemas.openxmlformats.org/drawingml/2006/main" name="DLA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LA Theme" id="{8523E7B0-C5CA-4B0B-9563-362C912A552C}" vid="{01A2D87C-FB02-4AA0-937D-2B16455196EA}"/>
    </a:ext>
  </a:extLst>
</a:theme>
</file>

<file path=ppt/theme/theme10.xml><?xml version="1.0" encoding="utf-8"?>
<a:theme xmlns:a="http://schemas.openxmlformats.org/drawingml/2006/main" name="6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lementation Status Quad Chart SA Team" id="{F0CEF1AA-779E-4049-B3D9-0677C9F6D24D}" vid="{2A1F0032-F8F3-49FC-8DA9-106433976CA1}"/>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D6F9F5F2271F478C36ECF0F1C47988" ma:contentTypeVersion="4" ma:contentTypeDescription="Create a new document." ma:contentTypeScope="" ma:versionID="c6beb092f9d8663ab409031bd23f1e45">
  <xsd:schema xmlns:xsd="http://www.w3.org/2001/XMLSchema" xmlns:xs="http://www.w3.org/2001/XMLSchema" xmlns:p="http://schemas.microsoft.com/office/2006/metadata/properties" xmlns:ns2="88cba950-1f7c-4773-b120-bd4bde171aa8" xmlns:ns3="e000d046-420e-499b-8730-8eefeee0e456" targetNamespace="http://schemas.microsoft.com/office/2006/metadata/properties" ma:root="true" ma:fieldsID="da58545a258167763c6e52aa6a9c1eb7" ns2:_="" ns3:_="">
    <xsd:import namespace="88cba950-1f7c-4773-b120-bd4bde171aa8"/>
    <xsd:import namespace="e000d046-420e-499b-8730-8eefeee0e4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ba950-1f7c-4773-b120-bd4bde171a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00d046-420e-499b-8730-8eefeee0e4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693CE-F8D3-457A-85EB-179FF96E76DA}">
  <ds:schemaRefs>
    <ds:schemaRef ds:uri="http://schemas.microsoft.com/office/infopath/2007/PartnerControls"/>
    <ds:schemaRef ds:uri="e000d046-420e-499b-8730-8eefeee0e456"/>
    <ds:schemaRef ds:uri="http://purl.org/dc/elements/1.1/"/>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openxmlformats.org/package/2006/metadata/core-properties"/>
    <ds:schemaRef ds:uri="88cba950-1f7c-4773-b120-bd4bde171aa8"/>
  </ds:schemaRefs>
</ds:datastoreItem>
</file>

<file path=customXml/itemProps2.xml><?xml version="1.0" encoding="utf-8"?>
<ds:datastoreItem xmlns:ds="http://schemas.openxmlformats.org/officeDocument/2006/customXml" ds:itemID="{0662E26D-1AC8-4FCD-B633-EF92945930F0}">
  <ds:schemaRefs>
    <ds:schemaRef ds:uri="88cba950-1f7c-4773-b120-bd4bde171aa8"/>
    <ds:schemaRef ds:uri="e000d046-420e-499b-8730-8eefeee0e4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DB7D39-3E6E-46F9-B298-9BB78B6A65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DLA Theme</Template>
  <TotalTime>362</TotalTime>
  <Words>1766</Words>
  <Application>Microsoft Office PowerPoint</Application>
  <PresentationFormat>On-screen Show (4:3)</PresentationFormat>
  <Paragraphs>135</Paragraphs>
  <Slides>8</Slides>
  <Notes>2</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8</vt:i4>
      </vt:variant>
    </vt:vector>
  </HeadingPairs>
  <TitlesOfParts>
    <vt:vector size="27" baseType="lpstr">
      <vt:lpstr>Arial</vt:lpstr>
      <vt:lpstr>Arial Narrow</vt:lpstr>
      <vt:lpstr>Bodoni MT</vt:lpstr>
      <vt:lpstr>Calibri</vt:lpstr>
      <vt:lpstr>Calibri Light</vt:lpstr>
      <vt:lpstr>Wingdings</vt:lpstr>
      <vt:lpstr>DLA Theme</vt:lpstr>
      <vt:lpstr>DLA Template 2020</vt:lpstr>
      <vt:lpstr>Title Slide</vt:lpstr>
      <vt:lpstr>1_DLA Template 2020</vt:lpstr>
      <vt:lpstr>1_Title Slide</vt:lpstr>
      <vt:lpstr>2_DLA Template 2020</vt:lpstr>
      <vt:lpstr>3_DLA Template 2020</vt:lpstr>
      <vt:lpstr>4_DLA Template 2020</vt:lpstr>
      <vt:lpstr>2_Title Slide</vt:lpstr>
      <vt:lpstr>6_DLA Template 2020</vt:lpstr>
      <vt:lpstr>7_DLA Template 2020</vt:lpstr>
      <vt:lpstr>3_Title Slide</vt:lpstr>
      <vt:lpstr>Office Theme</vt:lpstr>
      <vt:lpstr>Supply Process Review Committee 23-1 ADC 1244B Implementation Status Update</vt:lpstr>
      <vt:lpstr>Agenda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Castro, Rafael CIV DLA INFO OPERATIONS (USA)</dc:creator>
  <cp:lastModifiedBy>Belcher, Marcy A CTR DLA INFO OPERATIONS (USA)</cp:lastModifiedBy>
  <cp:revision>42</cp:revision>
  <dcterms:created xsi:type="dcterms:W3CDTF">2021-08-19T12:13:19Z</dcterms:created>
  <dcterms:modified xsi:type="dcterms:W3CDTF">2023-04-20T12:46:38Z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0x010100EDD6F9F5F2271F478C36ECF0F1C47988</vt:lpwstr>
  </property>
</Properties>
</file>