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2.xml" ContentType="application/vnd.openxmlformats-officedocument.theme+xml"/>
  <Override PartName="/ppt/slideLayouts/slideLayout9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59" r:id="rId5"/>
    <p:sldMasterId id="2147483710" r:id="rId6"/>
    <p:sldMasterId id="2147483726" r:id="rId7"/>
    <p:sldMasterId id="2147483861" r:id="rId8"/>
    <p:sldMasterId id="2147483863" r:id="rId9"/>
    <p:sldMasterId id="2147483873" r:id="rId10"/>
    <p:sldMasterId id="2147483664" r:id="rId11"/>
    <p:sldMasterId id="2147483878" r:id="rId12"/>
    <p:sldMasterId id="2147483728" r:id="rId13"/>
    <p:sldMasterId id="2147483755" r:id="rId14"/>
    <p:sldMasterId id="2147483805" r:id="rId15"/>
    <p:sldMasterId id="2147483722" r:id="rId16"/>
  </p:sldMasterIdLst>
  <p:notesMasterIdLst>
    <p:notesMasterId r:id="rId108"/>
  </p:notesMasterIdLst>
  <p:sldIdLst>
    <p:sldId id="256" r:id="rId17"/>
    <p:sldId id="2253" r:id="rId18"/>
    <p:sldId id="2312" r:id="rId19"/>
    <p:sldId id="2332" r:id="rId20"/>
    <p:sldId id="2333" r:id="rId21"/>
    <p:sldId id="257" r:id="rId22"/>
    <p:sldId id="2311" r:id="rId23"/>
    <p:sldId id="2313" r:id="rId24"/>
    <p:sldId id="2264" r:id="rId25"/>
    <p:sldId id="2309" r:id="rId26"/>
    <p:sldId id="2300" r:id="rId27"/>
    <p:sldId id="2299" r:id="rId28"/>
    <p:sldId id="2298" r:id="rId29"/>
    <p:sldId id="2297" r:id="rId30"/>
    <p:sldId id="2296" r:id="rId31"/>
    <p:sldId id="2295" r:id="rId32"/>
    <p:sldId id="2294" r:id="rId33"/>
    <p:sldId id="2293" r:id="rId34"/>
    <p:sldId id="2292" r:id="rId35"/>
    <p:sldId id="2291" r:id="rId36"/>
    <p:sldId id="2290" r:id="rId37"/>
    <p:sldId id="2289" r:id="rId38"/>
    <p:sldId id="2288" r:id="rId39"/>
    <p:sldId id="2287" r:id="rId40"/>
    <p:sldId id="2286" r:id="rId41"/>
    <p:sldId id="2285" r:id="rId42"/>
    <p:sldId id="2284" r:id="rId43"/>
    <p:sldId id="2283" r:id="rId44"/>
    <p:sldId id="2282" r:id="rId45"/>
    <p:sldId id="2281" r:id="rId46"/>
    <p:sldId id="2308" r:id="rId47"/>
    <p:sldId id="2307" r:id="rId48"/>
    <p:sldId id="2306" r:id="rId49"/>
    <p:sldId id="2305" r:id="rId50"/>
    <p:sldId id="2304" r:id="rId51"/>
    <p:sldId id="2303" r:id="rId52"/>
    <p:sldId id="2302" r:id="rId53"/>
    <p:sldId id="2301" r:id="rId54"/>
    <p:sldId id="2329" r:id="rId55"/>
    <p:sldId id="2328" r:id="rId56"/>
    <p:sldId id="2327" r:id="rId57"/>
    <p:sldId id="2326" r:id="rId58"/>
    <p:sldId id="2325" r:id="rId59"/>
    <p:sldId id="2324" r:id="rId60"/>
    <p:sldId id="2323" r:id="rId61"/>
    <p:sldId id="2322" r:id="rId62"/>
    <p:sldId id="2321" r:id="rId63"/>
    <p:sldId id="2320" r:id="rId64"/>
    <p:sldId id="2319" r:id="rId65"/>
    <p:sldId id="2318" r:id="rId66"/>
    <p:sldId id="2317" r:id="rId67"/>
    <p:sldId id="2316" r:id="rId68"/>
    <p:sldId id="2315" r:id="rId69"/>
    <p:sldId id="2314" r:id="rId70"/>
    <p:sldId id="265" r:id="rId71"/>
    <p:sldId id="386" r:id="rId72"/>
    <p:sldId id="285" r:id="rId73"/>
    <p:sldId id="279" r:id="rId74"/>
    <p:sldId id="281" r:id="rId75"/>
    <p:sldId id="382" r:id="rId76"/>
    <p:sldId id="303" r:id="rId77"/>
    <p:sldId id="383" r:id="rId78"/>
    <p:sldId id="293" r:id="rId79"/>
    <p:sldId id="302" r:id="rId80"/>
    <p:sldId id="318" r:id="rId81"/>
    <p:sldId id="298" r:id="rId82"/>
    <p:sldId id="388" r:id="rId83"/>
    <p:sldId id="394" r:id="rId84"/>
    <p:sldId id="397" r:id="rId85"/>
    <p:sldId id="399" r:id="rId86"/>
    <p:sldId id="398" r:id="rId87"/>
    <p:sldId id="390" r:id="rId88"/>
    <p:sldId id="391" r:id="rId89"/>
    <p:sldId id="392" r:id="rId90"/>
    <p:sldId id="393" r:id="rId91"/>
    <p:sldId id="400" r:id="rId92"/>
    <p:sldId id="280" r:id="rId93"/>
    <p:sldId id="376" r:id="rId94"/>
    <p:sldId id="401" r:id="rId95"/>
    <p:sldId id="366" r:id="rId96"/>
    <p:sldId id="315" r:id="rId97"/>
    <p:sldId id="385" r:id="rId98"/>
    <p:sldId id="268" r:id="rId99"/>
    <p:sldId id="275" r:id="rId100"/>
    <p:sldId id="316" r:id="rId101"/>
    <p:sldId id="291" r:id="rId102"/>
    <p:sldId id="2330" r:id="rId103"/>
    <p:sldId id="2280" r:id="rId104"/>
    <p:sldId id="2331" r:id="rId105"/>
    <p:sldId id="2266" r:id="rId106"/>
    <p:sldId id="2258"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57BEF13-200B-455B-9284-54A92414ED58}">
          <p14:sldIdLst>
            <p14:sldId id="256"/>
            <p14:sldId id="2253"/>
          </p14:sldIdLst>
        </p14:section>
        <p14:section name="SUPPLY" id="{EA8D189B-5F06-4DD1-8841-5CCA8F3B3B94}">
          <p14:sldIdLst>
            <p14:sldId id="2312"/>
            <p14:sldId id="2332"/>
            <p14:sldId id="2333"/>
            <p14:sldId id="257"/>
            <p14:sldId id="2311"/>
            <p14:sldId id="2313"/>
            <p14:sldId id="2264"/>
          </p14:sldIdLst>
        </p14:section>
        <p14:section name="FINANCE" id="{34075A40-6605-4D24-894A-A04833FAF344}">
          <p14:sldIdLst>
            <p14:sldId id="2309"/>
            <p14:sldId id="2300"/>
            <p14:sldId id="2299"/>
            <p14:sldId id="2298"/>
            <p14:sldId id="2297"/>
            <p14:sldId id="2296"/>
            <p14:sldId id="2295"/>
            <p14:sldId id="2294"/>
            <p14:sldId id="2293"/>
            <p14:sldId id="2292"/>
            <p14:sldId id="2291"/>
            <p14:sldId id="2290"/>
            <p14:sldId id="2289"/>
            <p14:sldId id="2288"/>
            <p14:sldId id="2287"/>
            <p14:sldId id="2286"/>
            <p14:sldId id="2285"/>
            <p14:sldId id="2284"/>
            <p14:sldId id="2283"/>
            <p14:sldId id="2282"/>
            <p14:sldId id="2281"/>
            <p14:sldId id="2308"/>
            <p14:sldId id="2307"/>
            <p14:sldId id="2306"/>
            <p14:sldId id="2305"/>
            <p14:sldId id="2304"/>
            <p14:sldId id="2303"/>
            <p14:sldId id="2302"/>
            <p14:sldId id="2301"/>
            <p14:sldId id="2329"/>
            <p14:sldId id="2328"/>
            <p14:sldId id="2327"/>
            <p14:sldId id="2326"/>
            <p14:sldId id="2325"/>
            <p14:sldId id="2324"/>
            <p14:sldId id="2323"/>
            <p14:sldId id="2322"/>
            <p14:sldId id="2321"/>
            <p14:sldId id="2320"/>
            <p14:sldId id="2319"/>
            <p14:sldId id="2318"/>
            <p14:sldId id="2317"/>
            <p14:sldId id="2316"/>
            <p14:sldId id="2315"/>
            <p14:sldId id="2314"/>
            <p14:sldId id="265"/>
            <p14:sldId id="386"/>
            <p14:sldId id="285"/>
            <p14:sldId id="279"/>
            <p14:sldId id="281"/>
            <p14:sldId id="382"/>
            <p14:sldId id="303"/>
            <p14:sldId id="383"/>
            <p14:sldId id="293"/>
            <p14:sldId id="302"/>
            <p14:sldId id="318"/>
            <p14:sldId id="298"/>
            <p14:sldId id="388"/>
            <p14:sldId id="394"/>
            <p14:sldId id="397"/>
            <p14:sldId id="399"/>
            <p14:sldId id="398"/>
            <p14:sldId id="390"/>
            <p14:sldId id="391"/>
            <p14:sldId id="392"/>
            <p14:sldId id="393"/>
            <p14:sldId id="400"/>
            <p14:sldId id="280"/>
            <p14:sldId id="376"/>
            <p14:sldId id="401"/>
            <p14:sldId id="366"/>
            <p14:sldId id="315"/>
            <p14:sldId id="385"/>
            <p14:sldId id="268"/>
            <p14:sldId id="275"/>
            <p14:sldId id="316"/>
          </p14:sldIdLst>
        </p14:section>
        <p14:section name="SUPPLY BACKUP SLIDES" id="{6E25E748-5A7E-46C2-81E9-56F594D0A958}">
          <p14:sldIdLst>
            <p14:sldId id="291"/>
            <p14:sldId id="2330"/>
            <p14:sldId id="2280"/>
            <p14:sldId id="2331"/>
            <p14:sldId id="2266"/>
          </p14:sldIdLst>
        </p14:section>
        <p14:section name="CONCLUSION" id="{F6CC6D9F-479F-4CA3-BBB6-C86565DB182F}">
          <p14:sldIdLst>
            <p14:sldId id="2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Tonja Sue CIV DLA INFO OPERATIONS (USA)" initials="C(" lastIdx="3" clrIdx="0">
    <p:extLst>
      <p:ext uri="{19B8F6BF-5375-455C-9EA6-DF929625EA0E}">
        <p15:presenceInfo xmlns:p15="http://schemas.microsoft.com/office/powerpoint/2012/main" userId="S::tonja.carter@dla.mil::90c5fb7f-ca31-4aa2-99a5-74af34a5a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65B78-1E58-4DD9-8ED2-CC9E11EF1268}" v="42" dt="2023-07-18T19:32:47.158"/>
    <p1510:client id="{C21FAC1A-B290-41CC-806E-3CC2FF2A8E57}" v="1" dt="2023-07-18T19:37:12.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theme" Target="theme/theme1.xml"/><Relationship Id="rId16" Type="http://schemas.openxmlformats.org/officeDocument/2006/relationships/slideMaster" Target="slideMasters/slideMaster13.xml"/><Relationship Id="rId107" Type="http://schemas.openxmlformats.org/officeDocument/2006/relationships/slide" Target="slides/slide91.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2.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tableStyles" Target="tableStyles.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9.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notesMaster" Target="notesMasters/notesMaster1.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commentAuthors" Target="commentAuthor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4.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presProps" Target="pres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1.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customXml" Target="../customXml/item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5F973-6D08-4A73-A079-E1F20FF848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13E723C-7AB0-4645-AF44-5186818214C0}">
      <dgm:prSet phldrT="[Text]"/>
      <dgm:spPr>
        <a:ln>
          <a:solidFill>
            <a:srgbClr val="002060"/>
          </a:solidFill>
        </a:ln>
      </dgm:spPr>
      <dgm:t>
        <a:bodyPr/>
        <a:lstStyle/>
        <a:p>
          <a:r>
            <a:rPr lang="en-US" b="1">
              <a:solidFill>
                <a:schemeClr val="bg2"/>
              </a:solidFill>
            </a:rPr>
            <a:t>CAWG</a:t>
          </a:r>
        </a:p>
      </dgm:t>
    </dgm:pt>
    <dgm:pt modelId="{9C4FD88C-3B8A-4AB8-BEF3-E8504F8900D9}" type="parTrans" cxnId="{89D24F01-3A46-45B8-801D-F207C34B49BA}">
      <dgm:prSet/>
      <dgm:spPr/>
      <dgm:t>
        <a:bodyPr/>
        <a:lstStyle/>
        <a:p>
          <a:endParaRPr lang="en-US"/>
        </a:p>
      </dgm:t>
    </dgm:pt>
    <dgm:pt modelId="{999FDAA2-D8BB-42C2-9B84-354C57138AF6}" type="sibTrans" cxnId="{89D24F01-3A46-45B8-801D-F207C34B49BA}">
      <dgm:prSet/>
      <dgm:spPr/>
      <dgm:t>
        <a:bodyPr/>
        <a:lstStyle/>
        <a:p>
          <a:endParaRPr lang="en-US"/>
        </a:p>
      </dgm:t>
    </dgm:pt>
    <dgm:pt modelId="{5AF33ED3-7D52-40FF-B7A0-108C97CA5FE8}">
      <dgm:prSet phldrT="[Text]"/>
      <dgm:spPr>
        <a:ln>
          <a:solidFill>
            <a:srgbClr val="002060"/>
          </a:solidFill>
        </a:ln>
      </dgm:spPr>
      <dgm:t>
        <a:bodyPr/>
        <a:lstStyle/>
        <a:p>
          <a:r>
            <a:rPr lang="en-US" b="1">
              <a:solidFill>
                <a:schemeClr val="bg2"/>
              </a:solidFill>
            </a:rPr>
            <a:t>GSIG</a:t>
          </a:r>
        </a:p>
      </dgm:t>
    </dgm:pt>
    <dgm:pt modelId="{E31BD184-6C0F-4656-B2B3-2BB161B60BC3}" type="parTrans" cxnId="{7B02332E-FE59-4127-BCE4-306C9FF4B439}">
      <dgm:prSet/>
      <dgm:spPr/>
      <dgm:t>
        <a:bodyPr/>
        <a:lstStyle/>
        <a:p>
          <a:endParaRPr lang="en-US"/>
        </a:p>
      </dgm:t>
    </dgm:pt>
    <dgm:pt modelId="{86C7F57F-3767-4E3C-B338-E5667299F8E6}" type="sibTrans" cxnId="{7B02332E-FE59-4127-BCE4-306C9FF4B439}">
      <dgm:prSet/>
      <dgm:spPr/>
      <dgm:t>
        <a:bodyPr/>
        <a:lstStyle/>
        <a:p>
          <a:endParaRPr lang="en-US"/>
        </a:p>
      </dgm:t>
    </dgm:pt>
    <dgm:pt modelId="{6983E18C-7EE5-4007-A8F9-0B6EC969D0C0}">
      <dgm:prSet phldrT="[Text]"/>
      <dgm:spPr>
        <a:ln>
          <a:solidFill>
            <a:srgbClr val="002060"/>
          </a:solidFill>
        </a:ln>
      </dgm:spPr>
      <dgm:t>
        <a:bodyPr/>
        <a:lstStyle/>
        <a:p>
          <a:r>
            <a:rPr lang="en-US" b="1">
              <a:solidFill>
                <a:schemeClr val="bg2"/>
              </a:solidFill>
            </a:rPr>
            <a:t>TPWG</a:t>
          </a:r>
        </a:p>
      </dgm:t>
    </dgm:pt>
    <dgm:pt modelId="{E76C79AD-841F-4C00-B836-92BE57B8762B}" type="parTrans" cxnId="{F47269A8-016C-44F7-B0DC-DB9A7D53210E}">
      <dgm:prSet/>
      <dgm:spPr/>
      <dgm:t>
        <a:bodyPr/>
        <a:lstStyle/>
        <a:p>
          <a:endParaRPr lang="en-US"/>
        </a:p>
      </dgm:t>
    </dgm:pt>
    <dgm:pt modelId="{7A465484-2634-4189-8E8B-C02A05398168}" type="sibTrans" cxnId="{F47269A8-016C-44F7-B0DC-DB9A7D53210E}">
      <dgm:prSet/>
      <dgm:spPr/>
      <dgm:t>
        <a:bodyPr/>
        <a:lstStyle/>
        <a:p>
          <a:endParaRPr lang="en-US"/>
        </a:p>
      </dgm:t>
    </dgm:pt>
    <dgm:pt modelId="{0A6DCD62-B9D4-42C5-B705-5C67C2A2BB07}">
      <dgm:prSet phldrT="[Text]"/>
      <dgm:spPr>
        <a:ln>
          <a:solidFill>
            <a:srgbClr val="002060"/>
          </a:solidFill>
        </a:ln>
      </dgm:spPr>
      <dgm:t>
        <a:bodyPr/>
        <a:lstStyle/>
        <a:p>
          <a:r>
            <a:rPr lang="en-US" b="1">
              <a:solidFill>
                <a:schemeClr val="bg2"/>
              </a:solidFill>
            </a:rPr>
            <a:t>G-Invoicing User Forum</a:t>
          </a:r>
        </a:p>
      </dgm:t>
    </dgm:pt>
    <dgm:pt modelId="{9AB6A5BE-396E-406B-9EED-5BAE450660FE}" type="parTrans" cxnId="{A4500612-F4DD-4FF2-8557-5C5E8822F0EC}">
      <dgm:prSet/>
      <dgm:spPr/>
      <dgm:t>
        <a:bodyPr/>
        <a:lstStyle/>
        <a:p>
          <a:endParaRPr lang="en-US"/>
        </a:p>
      </dgm:t>
    </dgm:pt>
    <dgm:pt modelId="{092AE35A-51D3-4D34-B6EF-CFA087B59A37}" type="sibTrans" cxnId="{A4500612-F4DD-4FF2-8557-5C5E8822F0EC}">
      <dgm:prSet/>
      <dgm:spPr/>
      <dgm:t>
        <a:bodyPr/>
        <a:lstStyle/>
        <a:p>
          <a:endParaRPr lang="en-US"/>
        </a:p>
      </dgm:t>
    </dgm:pt>
    <dgm:pt modelId="{038BBEE9-BEB2-460B-8BC2-3898A002CB09}">
      <dgm:prSet phldrT="[Text]"/>
      <dgm:spPr>
        <a:ln>
          <a:solidFill>
            <a:srgbClr val="002060"/>
          </a:solidFill>
        </a:ln>
      </dgm:spPr>
      <dgm:t>
        <a:bodyPr/>
        <a:lstStyle/>
        <a:p>
          <a:r>
            <a:rPr lang="en-US" b="1">
              <a:solidFill>
                <a:schemeClr val="bg2"/>
              </a:solidFill>
            </a:rPr>
            <a:t>G-Invoicing Executive Summit</a:t>
          </a:r>
        </a:p>
      </dgm:t>
    </dgm:pt>
    <dgm:pt modelId="{5C3BC675-202B-4659-BBD1-E26C0C25A0FE}" type="parTrans" cxnId="{869DF099-07F1-4376-BA59-BEBCFC44F6FB}">
      <dgm:prSet/>
      <dgm:spPr/>
      <dgm:t>
        <a:bodyPr/>
        <a:lstStyle/>
        <a:p>
          <a:endParaRPr lang="en-US"/>
        </a:p>
      </dgm:t>
    </dgm:pt>
    <dgm:pt modelId="{00FAE5D3-5895-4064-9BB3-10A023E66468}" type="sibTrans" cxnId="{869DF099-07F1-4376-BA59-BEBCFC44F6FB}">
      <dgm:prSet/>
      <dgm:spPr/>
      <dgm:t>
        <a:bodyPr/>
        <a:lstStyle/>
        <a:p>
          <a:endParaRPr lang="en-US"/>
        </a:p>
      </dgm:t>
    </dgm:pt>
    <dgm:pt modelId="{A8BF6E89-59F1-46DE-A2B6-A1D6AFFB188A}">
      <dgm:prSet phldrT="[Text]"/>
      <dgm:spPr>
        <a:ln>
          <a:solidFill>
            <a:srgbClr val="002060"/>
          </a:solidFill>
        </a:ln>
      </dgm:spPr>
      <dgm:t>
        <a:bodyPr/>
        <a:lstStyle/>
        <a:p>
          <a:r>
            <a:rPr lang="en-US" b="1">
              <a:solidFill>
                <a:schemeClr val="bg2"/>
              </a:solidFill>
            </a:rPr>
            <a:t>SAWG</a:t>
          </a:r>
        </a:p>
      </dgm:t>
    </dgm:pt>
    <dgm:pt modelId="{C9316E9E-390C-4C6A-9341-CBB26F85D5AA}" type="parTrans" cxnId="{F7A6F269-6411-4249-9009-48AEBA6B3088}">
      <dgm:prSet/>
      <dgm:spPr/>
      <dgm:t>
        <a:bodyPr/>
        <a:lstStyle/>
        <a:p>
          <a:endParaRPr lang="en-US"/>
        </a:p>
      </dgm:t>
    </dgm:pt>
    <dgm:pt modelId="{4591B7E6-E189-4477-8978-6C46F80CC3A1}" type="sibTrans" cxnId="{F7A6F269-6411-4249-9009-48AEBA6B3088}">
      <dgm:prSet/>
      <dgm:spPr/>
      <dgm:t>
        <a:bodyPr/>
        <a:lstStyle/>
        <a:p>
          <a:endParaRPr lang="en-US"/>
        </a:p>
      </dgm:t>
    </dgm:pt>
    <dgm:pt modelId="{E6CA9144-FF05-434A-A3CB-E653E55ED6B9}" type="pres">
      <dgm:prSet presAssocID="{25C5F973-6D08-4A73-A079-E1F20FF8482E}" presName="Name0" presStyleCnt="0">
        <dgm:presLayoutVars>
          <dgm:dir/>
          <dgm:animLvl val="lvl"/>
          <dgm:resizeHandles/>
        </dgm:presLayoutVars>
      </dgm:prSet>
      <dgm:spPr/>
    </dgm:pt>
    <dgm:pt modelId="{325FBB88-5DC7-4632-A868-9F79F4C92690}" type="pres">
      <dgm:prSet presAssocID="{513E723C-7AB0-4645-AF44-5186818214C0}" presName="linNode" presStyleCnt="0"/>
      <dgm:spPr/>
    </dgm:pt>
    <dgm:pt modelId="{133D599F-1460-48A1-BCD6-99D340F7AE72}" type="pres">
      <dgm:prSet presAssocID="{513E723C-7AB0-4645-AF44-5186818214C0}" presName="parentShp" presStyleLbl="node1" presStyleIdx="0" presStyleCnt="6">
        <dgm:presLayoutVars>
          <dgm:bulletEnabled val="1"/>
        </dgm:presLayoutVars>
      </dgm:prSet>
      <dgm:spPr/>
    </dgm:pt>
    <dgm:pt modelId="{16346EE0-6326-4348-8665-174DAF0FC921}" type="pres">
      <dgm:prSet presAssocID="{513E723C-7AB0-4645-AF44-5186818214C0}" presName="childShp" presStyleLbl="bgAccFollowNode1" presStyleIdx="0" presStyleCnt="6">
        <dgm:presLayoutVars>
          <dgm:bulletEnabled val="1"/>
        </dgm:presLayoutVars>
      </dgm:prSet>
      <dgm:spPr/>
    </dgm:pt>
    <dgm:pt modelId="{8E9E4109-D888-4413-BA45-26E43AE993BA}" type="pres">
      <dgm:prSet presAssocID="{999FDAA2-D8BB-42C2-9B84-354C57138AF6}" presName="spacing" presStyleCnt="0"/>
      <dgm:spPr/>
    </dgm:pt>
    <dgm:pt modelId="{0D76482C-CEE3-4017-93E7-9A36A8D9F149}" type="pres">
      <dgm:prSet presAssocID="{5AF33ED3-7D52-40FF-B7A0-108C97CA5FE8}" presName="linNode" presStyleCnt="0"/>
      <dgm:spPr/>
    </dgm:pt>
    <dgm:pt modelId="{0C775D39-30AD-48AE-A884-33C78BA62DE6}" type="pres">
      <dgm:prSet presAssocID="{5AF33ED3-7D52-40FF-B7A0-108C97CA5FE8}" presName="parentShp" presStyleLbl="node1" presStyleIdx="1" presStyleCnt="6">
        <dgm:presLayoutVars>
          <dgm:bulletEnabled val="1"/>
        </dgm:presLayoutVars>
      </dgm:prSet>
      <dgm:spPr/>
    </dgm:pt>
    <dgm:pt modelId="{8CEDAC2E-1EC3-4177-A1E7-CDA4534328FF}" type="pres">
      <dgm:prSet presAssocID="{5AF33ED3-7D52-40FF-B7A0-108C97CA5FE8}" presName="childShp" presStyleLbl="bgAccFollowNode1" presStyleIdx="1" presStyleCnt="6">
        <dgm:presLayoutVars>
          <dgm:bulletEnabled val="1"/>
        </dgm:presLayoutVars>
      </dgm:prSet>
      <dgm:spPr/>
    </dgm:pt>
    <dgm:pt modelId="{D1A07D04-2591-4B3F-A5AC-4BD872744FC0}" type="pres">
      <dgm:prSet presAssocID="{86C7F57F-3767-4E3C-B338-E5667299F8E6}" presName="spacing" presStyleCnt="0"/>
      <dgm:spPr/>
    </dgm:pt>
    <dgm:pt modelId="{F35C7AEC-11BC-4A84-9E98-6060EAF01EA6}" type="pres">
      <dgm:prSet presAssocID="{6983E18C-7EE5-4007-A8F9-0B6EC969D0C0}" presName="linNode" presStyleCnt="0"/>
      <dgm:spPr/>
    </dgm:pt>
    <dgm:pt modelId="{60508D4D-EE4D-4015-911A-7A729C880CED}" type="pres">
      <dgm:prSet presAssocID="{6983E18C-7EE5-4007-A8F9-0B6EC969D0C0}" presName="parentShp" presStyleLbl="node1" presStyleIdx="2" presStyleCnt="6">
        <dgm:presLayoutVars>
          <dgm:bulletEnabled val="1"/>
        </dgm:presLayoutVars>
      </dgm:prSet>
      <dgm:spPr/>
    </dgm:pt>
    <dgm:pt modelId="{47FD00A5-79FA-4A15-8C8F-2C6B4D6621B1}" type="pres">
      <dgm:prSet presAssocID="{6983E18C-7EE5-4007-A8F9-0B6EC969D0C0}" presName="childShp" presStyleLbl="bgAccFollowNode1" presStyleIdx="2" presStyleCnt="6">
        <dgm:presLayoutVars>
          <dgm:bulletEnabled val="1"/>
        </dgm:presLayoutVars>
      </dgm:prSet>
      <dgm:spPr/>
    </dgm:pt>
    <dgm:pt modelId="{1792967E-EFD7-45CD-9961-CA986FDB8F41}" type="pres">
      <dgm:prSet presAssocID="{7A465484-2634-4189-8E8B-C02A05398168}" presName="spacing" presStyleCnt="0"/>
      <dgm:spPr/>
    </dgm:pt>
    <dgm:pt modelId="{92F81774-0B8A-46D2-B1BC-C5B4FE7FD7A7}" type="pres">
      <dgm:prSet presAssocID="{A8BF6E89-59F1-46DE-A2B6-A1D6AFFB188A}" presName="linNode" presStyleCnt="0"/>
      <dgm:spPr/>
    </dgm:pt>
    <dgm:pt modelId="{D300AE19-0029-4E81-89C1-A6EB4C633E1E}" type="pres">
      <dgm:prSet presAssocID="{A8BF6E89-59F1-46DE-A2B6-A1D6AFFB188A}" presName="parentShp" presStyleLbl="node1" presStyleIdx="3" presStyleCnt="6">
        <dgm:presLayoutVars>
          <dgm:bulletEnabled val="1"/>
        </dgm:presLayoutVars>
      </dgm:prSet>
      <dgm:spPr/>
    </dgm:pt>
    <dgm:pt modelId="{6C821E17-CBEE-4BBE-A070-95D0BF523F50}" type="pres">
      <dgm:prSet presAssocID="{A8BF6E89-59F1-46DE-A2B6-A1D6AFFB188A}" presName="childShp" presStyleLbl="bgAccFollowNode1" presStyleIdx="3" presStyleCnt="6">
        <dgm:presLayoutVars>
          <dgm:bulletEnabled val="1"/>
        </dgm:presLayoutVars>
      </dgm:prSet>
      <dgm:spPr/>
    </dgm:pt>
    <dgm:pt modelId="{D2B3F6FB-DE3B-44BA-B158-993FC005EB35}" type="pres">
      <dgm:prSet presAssocID="{4591B7E6-E189-4477-8978-6C46F80CC3A1}" presName="spacing" presStyleCnt="0"/>
      <dgm:spPr/>
    </dgm:pt>
    <dgm:pt modelId="{765E370A-2AB0-4676-B7F6-32C28061754B}" type="pres">
      <dgm:prSet presAssocID="{0A6DCD62-B9D4-42C5-B705-5C67C2A2BB07}" presName="linNode" presStyleCnt="0"/>
      <dgm:spPr/>
    </dgm:pt>
    <dgm:pt modelId="{5DF7E72E-4CEF-4CDD-9C41-D006544297B4}" type="pres">
      <dgm:prSet presAssocID="{0A6DCD62-B9D4-42C5-B705-5C67C2A2BB07}" presName="parentShp" presStyleLbl="node1" presStyleIdx="4" presStyleCnt="6">
        <dgm:presLayoutVars>
          <dgm:bulletEnabled val="1"/>
        </dgm:presLayoutVars>
      </dgm:prSet>
      <dgm:spPr/>
    </dgm:pt>
    <dgm:pt modelId="{7D238CB1-CE38-40F0-8C65-3FB7D7A96CA4}" type="pres">
      <dgm:prSet presAssocID="{0A6DCD62-B9D4-42C5-B705-5C67C2A2BB07}" presName="childShp" presStyleLbl="bgAccFollowNode1" presStyleIdx="4" presStyleCnt="6">
        <dgm:presLayoutVars>
          <dgm:bulletEnabled val="1"/>
        </dgm:presLayoutVars>
      </dgm:prSet>
      <dgm:spPr/>
    </dgm:pt>
    <dgm:pt modelId="{F03E0756-9840-41B4-87C5-25F171DBC422}" type="pres">
      <dgm:prSet presAssocID="{092AE35A-51D3-4D34-B6EF-CFA087B59A37}" presName="spacing" presStyleCnt="0"/>
      <dgm:spPr/>
    </dgm:pt>
    <dgm:pt modelId="{D7EB6C26-D285-4726-9A76-3EFA78ADD31D}" type="pres">
      <dgm:prSet presAssocID="{038BBEE9-BEB2-460B-8BC2-3898A002CB09}" presName="linNode" presStyleCnt="0"/>
      <dgm:spPr/>
    </dgm:pt>
    <dgm:pt modelId="{9952F09E-E624-49EE-8819-42756FC28498}" type="pres">
      <dgm:prSet presAssocID="{038BBEE9-BEB2-460B-8BC2-3898A002CB09}" presName="parentShp" presStyleLbl="node1" presStyleIdx="5" presStyleCnt="6">
        <dgm:presLayoutVars>
          <dgm:bulletEnabled val="1"/>
        </dgm:presLayoutVars>
      </dgm:prSet>
      <dgm:spPr/>
    </dgm:pt>
    <dgm:pt modelId="{2759E4FE-5D56-43C1-A885-C17D65B7ECD2}" type="pres">
      <dgm:prSet presAssocID="{038BBEE9-BEB2-460B-8BC2-3898A002CB09}" presName="childShp" presStyleLbl="bgAccFollowNode1" presStyleIdx="5" presStyleCnt="6">
        <dgm:presLayoutVars>
          <dgm:bulletEnabled val="1"/>
        </dgm:presLayoutVars>
      </dgm:prSet>
      <dgm:spPr/>
    </dgm:pt>
  </dgm:ptLst>
  <dgm:cxnLst>
    <dgm:cxn modelId="{89D24F01-3A46-45B8-801D-F207C34B49BA}" srcId="{25C5F973-6D08-4A73-A079-E1F20FF8482E}" destId="{513E723C-7AB0-4645-AF44-5186818214C0}" srcOrd="0" destOrd="0" parTransId="{9C4FD88C-3B8A-4AB8-BEF3-E8504F8900D9}" sibTransId="{999FDAA2-D8BB-42C2-9B84-354C57138AF6}"/>
    <dgm:cxn modelId="{4D00C10B-22FA-434B-93D5-FAED7D9FE9A2}" type="presOf" srcId="{038BBEE9-BEB2-460B-8BC2-3898A002CB09}" destId="{9952F09E-E624-49EE-8819-42756FC28498}" srcOrd="0" destOrd="0" presId="urn:microsoft.com/office/officeart/2005/8/layout/vList6"/>
    <dgm:cxn modelId="{A4500612-F4DD-4FF2-8557-5C5E8822F0EC}" srcId="{25C5F973-6D08-4A73-A079-E1F20FF8482E}" destId="{0A6DCD62-B9D4-42C5-B705-5C67C2A2BB07}" srcOrd="4" destOrd="0" parTransId="{9AB6A5BE-396E-406B-9EED-5BAE450660FE}" sibTransId="{092AE35A-51D3-4D34-B6EF-CFA087B59A37}"/>
    <dgm:cxn modelId="{A0E48B25-3F7B-41CE-80A9-720EB7D44E4E}" type="presOf" srcId="{25C5F973-6D08-4A73-A079-E1F20FF8482E}" destId="{E6CA9144-FF05-434A-A3CB-E653E55ED6B9}" srcOrd="0" destOrd="0" presId="urn:microsoft.com/office/officeart/2005/8/layout/vList6"/>
    <dgm:cxn modelId="{7B02332E-FE59-4127-BCE4-306C9FF4B439}" srcId="{25C5F973-6D08-4A73-A079-E1F20FF8482E}" destId="{5AF33ED3-7D52-40FF-B7A0-108C97CA5FE8}" srcOrd="1" destOrd="0" parTransId="{E31BD184-6C0F-4656-B2B3-2BB161B60BC3}" sibTransId="{86C7F57F-3767-4E3C-B338-E5667299F8E6}"/>
    <dgm:cxn modelId="{DE99F943-3586-4141-A98C-42968971151F}" type="presOf" srcId="{513E723C-7AB0-4645-AF44-5186818214C0}" destId="{133D599F-1460-48A1-BCD6-99D340F7AE72}" srcOrd="0" destOrd="0" presId="urn:microsoft.com/office/officeart/2005/8/layout/vList6"/>
    <dgm:cxn modelId="{F7A6F269-6411-4249-9009-48AEBA6B3088}" srcId="{25C5F973-6D08-4A73-A079-E1F20FF8482E}" destId="{A8BF6E89-59F1-46DE-A2B6-A1D6AFFB188A}" srcOrd="3" destOrd="0" parTransId="{C9316E9E-390C-4C6A-9341-CBB26F85D5AA}" sibTransId="{4591B7E6-E189-4477-8978-6C46F80CC3A1}"/>
    <dgm:cxn modelId="{CE3F9357-11E3-46B1-85CC-EE29E32E92EB}" type="presOf" srcId="{A8BF6E89-59F1-46DE-A2B6-A1D6AFFB188A}" destId="{D300AE19-0029-4E81-89C1-A6EB4C633E1E}" srcOrd="0" destOrd="0" presId="urn:microsoft.com/office/officeart/2005/8/layout/vList6"/>
    <dgm:cxn modelId="{B8E8FC81-D035-4880-B9FE-74F77C4E45FF}" type="presOf" srcId="{0A6DCD62-B9D4-42C5-B705-5C67C2A2BB07}" destId="{5DF7E72E-4CEF-4CDD-9C41-D006544297B4}" srcOrd="0" destOrd="0" presId="urn:microsoft.com/office/officeart/2005/8/layout/vList6"/>
    <dgm:cxn modelId="{869DF099-07F1-4376-BA59-BEBCFC44F6FB}" srcId="{25C5F973-6D08-4A73-A079-E1F20FF8482E}" destId="{038BBEE9-BEB2-460B-8BC2-3898A002CB09}" srcOrd="5" destOrd="0" parTransId="{5C3BC675-202B-4659-BBD1-E26C0C25A0FE}" sibTransId="{00FAE5D3-5895-4064-9BB3-10A023E66468}"/>
    <dgm:cxn modelId="{F47269A8-016C-44F7-B0DC-DB9A7D53210E}" srcId="{25C5F973-6D08-4A73-A079-E1F20FF8482E}" destId="{6983E18C-7EE5-4007-A8F9-0B6EC969D0C0}" srcOrd="2" destOrd="0" parTransId="{E76C79AD-841F-4C00-B836-92BE57B8762B}" sibTransId="{7A465484-2634-4189-8E8B-C02A05398168}"/>
    <dgm:cxn modelId="{4CE6ADB9-3793-4C6B-B1A4-9745706B6347}" type="presOf" srcId="{5AF33ED3-7D52-40FF-B7A0-108C97CA5FE8}" destId="{0C775D39-30AD-48AE-A884-33C78BA62DE6}" srcOrd="0" destOrd="0" presId="urn:microsoft.com/office/officeart/2005/8/layout/vList6"/>
    <dgm:cxn modelId="{C45C62D7-9C8B-46FD-9017-7FCB25EB4235}" type="presOf" srcId="{6983E18C-7EE5-4007-A8F9-0B6EC969D0C0}" destId="{60508D4D-EE4D-4015-911A-7A729C880CED}" srcOrd="0" destOrd="0" presId="urn:microsoft.com/office/officeart/2005/8/layout/vList6"/>
    <dgm:cxn modelId="{CFB3EFDF-728B-4102-A791-7EDF8409786D}" type="presParOf" srcId="{E6CA9144-FF05-434A-A3CB-E653E55ED6B9}" destId="{325FBB88-5DC7-4632-A868-9F79F4C92690}" srcOrd="0" destOrd="0" presId="urn:microsoft.com/office/officeart/2005/8/layout/vList6"/>
    <dgm:cxn modelId="{03F6005E-4534-4BD7-9314-3B341322F400}" type="presParOf" srcId="{325FBB88-5DC7-4632-A868-9F79F4C92690}" destId="{133D599F-1460-48A1-BCD6-99D340F7AE72}" srcOrd="0" destOrd="0" presId="urn:microsoft.com/office/officeart/2005/8/layout/vList6"/>
    <dgm:cxn modelId="{B8C97ABB-CDBB-40F6-9E4D-BA4267F202AF}" type="presParOf" srcId="{325FBB88-5DC7-4632-A868-9F79F4C92690}" destId="{16346EE0-6326-4348-8665-174DAF0FC921}" srcOrd="1" destOrd="0" presId="urn:microsoft.com/office/officeart/2005/8/layout/vList6"/>
    <dgm:cxn modelId="{A398484B-54E0-4E8C-8CDF-C1DD610494BC}" type="presParOf" srcId="{E6CA9144-FF05-434A-A3CB-E653E55ED6B9}" destId="{8E9E4109-D888-4413-BA45-26E43AE993BA}" srcOrd="1" destOrd="0" presId="urn:microsoft.com/office/officeart/2005/8/layout/vList6"/>
    <dgm:cxn modelId="{DBF5AA46-413B-4921-B946-F38876246736}" type="presParOf" srcId="{E6CA9144-FF05-434A-A3CB-E653E55ED6B9}" destId="{0D76482C-CEE3-4017-93E7-9A36A8D9F149}" srcOrd="2" destOrd="0" presId="urn:microsoft.com/office/officeart/2005/8/layout/vList6"/>
    <dgm:cxn modelId="{9C2A52C0-A0A0-4494-8199-03211E49D5FB}" type="presParOf" srcId="{0D76482C-CEE3-4017-93E7-9A36A8D9F149}" destId="{0C775D39-30AD-48AE-A884-33C78BA62DE6}" srcOrd="0" destOrd="0" presId="urn:microsoft.com/office/officeart/2005/8/layout/vList6"/>
    <dgm:cxn modelId="{CC5828E6-B193-4C73-A18A-93F0B5B4907E}" type="presParOf" srcId="{0D76482C-CEE3-4017-93E7-9A36A8D9F149}" destId="{8CEDAC2E-1EC3-4177-A1E7-CDA4534328FF}" srcOrd="1" destOrd="0" presId="urn:microsoft.com/office/officeart/2005/8/layout/vList6"/>
    <dgm:cxn modelId="{60D44094-989C-4AE7-BFEC-FA8796EF00C8}" type="presParOf" srcId="{E6CA9144-FF05-434A-A3CB-E653E55ED6B9}" destId="{D1A07D04-2591-4B3F-A5AC-4BD872744FC0}" srcOrd="3" destOrd="0" presId="urn:microsoft.com/office/officeart/2005/8/layout/vList6"/>
    <dgm:cxn modelId="{938FB4B1-EDD7-4CDA-8DAC-1D9E89D5A936}" type="presParOf" srcId="{E6CA9144-FF05-434A-A3CB-E653E55ED6B9}" destId="{F35C7AEC-11BC-4A84-9E98-6060EAF01EA6}" srcOrd="4" destOrd="0" presId="urn:microsoft.com/office/officeart/2005/8/layout/vList6"/>
    <dgm:cxn modelId="{14EEF5FD-E51F-4A56-BEDC-08E211926DDA}" type="presParOf" srcId="{F35C7AEC-11BC-4A84-9E98-6060EAF01EA6}" destId="{60508D4D-EE4D-4015-911A-7A729C880CED}" srcOrd="0" destOrd="0" presId="urn:microsoft.com/office/officeart/2005/8/layout/vList6"/>
    <dgm:cxn modelId="{827EAD96-7AD6-4F97-99E8-22EFC0C7D5D2}" type="presParOf" srcId="{F35C7AEC-11BC-4A84-9E98-6060EAF01EA6}" destId="{47FD00A5-79FA-4A15-8C8F-2C6B4D6621B1}" srcOrd="1" destOrd="0" presId="urn:microsoft.com/office/officeart/2005/8/layout/vList6"/>
    <dgm:cxn modelId="{54BC318B-0A6A-4C5A-9015-ADAF03634D10}" type="presParOf" srcId="{E6CA9144-FF05-434A-A3CB-E653E55ED6B9}" destId="{1792967E-EFD7-45CD-9961-CA986FDB8F41}" srcOrd="5" destOrd="0" presId="urn:microsoft.com/office/officeart/2005/8/layout/vList6"/>
    <dgm:cxn modelId="{6DB89809-114B-4A61-A450-20650CE2BA72}" type="presParOf" srcId="{E6CA9144-FF05-434A-A3CB-E653E55ED6B9}" destId="{92F81774-0B8A-46D2-B1BC-C5B4FE7FD7A7}" srcOrd="6" destOrd="0" presId="urn:microsoft.com/office/officeart/2005/8/layout/vList6"/>
    <dgm:cxn modelId="{4C89759F-CCBD-4EE6-B57D-375F102CB0FF}" type="presParOf" srcId="{92F81774-0B8A-46D2-B1BC-C5B4FE7FD7A7}" destId="{D300AE19-0029-4E81-89C1-A6EB4C633E1E}" srcOrd="0" destOrd="0" presId="urn:microsoft.com/office/officeart/2005/8/layout/vList6"/>
    <dgm:cxn modelId="{46477ECD-8709-4961-A4D1-B13895E09D5F}" type="presParOf" srcId="{92F81774-0B8A-46D2-B1BC-C5B4FE7FD7A7}" destId="{6C821E17-CBEE-4BBE-A070-95D0BF523F50}" srcOrd="1" destOrd="0" presId="urn:microsoft.com/office/officeart/2005/8/layout/vList6"/>
    <dgm:cxn modelId="{1D19FEFC-3177-4041-9DE3-D3EC0A7CC300}" type="presParOf" srcId="{E6CA9144-FF05-434A-A3CB-E653E55ED6B9}" destId="{D2B3F6FB-DE3B-44BA-B158-993FC005EB35}" srcOrd="7" destOrd="0" presId="urn:microsoft.com/office/officeart/2005/8/layout/vList6"/>
    <dgm:cxn modelId="{2F68981E-9C4C-48D6-B16F-66717833F86D}" type="presParOf" srcId="{E6CA9144-FF05-434A-A3CB-E653E55ED6B9}" destId="{765E370A-2AB0-4676-B7F6-32C28061754B}" srcOrd="8" destOrd="0" presId="urn:microsoft.com/office/officeart/2005/8/layout/vList6"/>
    <dgm:cxn modelId="{94FDAE2A-D9AE-4164-AB71-607F8C508C3D}" type="presParOf" srcId="{765E370A-2AB0-4676-B7F6-32C28061754B}" destId="{5DF7E72E-4CEF-4CDD-9C41-D006544297B4}" srcOrd="0" destOrd="0" presId="urn:microsoft.com/office/officeart/2005/8/layout/vList6"/>
    <dgm:cxn modelId="{2FD808F1-8458-44AC-B5DA-AE2DD3A6C3A7}" type="presParOf" srcId="{765E370A-2AB0-4676-B7F6-32C28061754B}" destId="{7D238CB1-CE38-40F0-8C65-3FB7D7A96CA4}" srcOrd="1" destOrd="0" presId="urn:microsoft.com/office/officeart/2005/8/layout/vList6"/>
    <dgm:cxn modelId="{71D4BD72-58EF-4F1E-9319-0B20661C21DA}" type="presParOf" srcId="{E6CA9144-FF05-434A-A3CB-E653E55ED6B9}" destId="{F03E0756-9840-41B4-87C5-25F171DBC422}" srcOrd="9" destOrd="0" presId="urn:microsoft.com/office/officeart/2005/8/layout/vList6"/>
    <dgm:cxn modelId="{1744305E-7981-4D43-83F1-59B352DC994E}" type="presParOf" srcId="{E6CA9144-FF05-434A-A3CB-E653E55ED6B9}" destId="{D7EB6C26-D285-4726-9A76-3EFA78ADD31D}" srcOrd="10" destOrd="0" presId="urn:microsoft.com/office/officeart/2005/8/layout/vList6"/>
    <dgm:cxn modelId="{D38256DD-D714-404D-9790-A2E22C6CE43A}" type="presParOf" srcId="{D7EB6C26-D285-4726-9A76-3EFA78ADD31D}" destId="{9952F09E-E624-49EE-8819-42756FC28498}" srcOrd="0" destOrd="0" presId="urn:microsoft.com/office/officeart/2005/8/layout/vList6"/>
    <dgm:cxn modelId="{C36DF4C4-0853-4629-AA39-3938CE984D18}" type="presParOf" srcId="{D7EB6C26-D285-4726-9A76-3EFA78ADD31D}" destId="{2759E4FE-5D56-43C1-A885-C17D65B7EC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0C22BE-25C9-4710-B759-C215D1937C0C}" type="doc">
      <dgm:prSet loTypeId="urn:microsoft.com/office/officeart/2005/8/layout/target3" loCatId="relationship" qsTypeId="urn:microsoft.com/office/officeart/2005/8/quickstyle/simple2" qsCatId="simple" csTypeId="urn:microsoft.com/office/officeart/2005/8/colors/colorful2" csCatId="colorful" phldr="1"/>
      <dgm:spPr/>
      <dgm:t>
        <a:bodyPr/>
        <a:lstStyle/>
        <a:p>
          <a:endParaRPr lang="en-US"/>
        </a:p>
      </dgm:t>
    </dgm:pt>
    <dgm:pt modelId="{DB5F63BF-E163-4E2B-BE70-5990A669A0D3}">
      <dgm:prSet phldrT="[Text]" custT="1"/>
      <dgm:spPr/>
      <dgm:t>
        <a:bodyPr/>
        <a:lstStyle/>
        <a:p>
          <a:r>
            <a:rPr lang="en-US" sz="2000" b="1"/>
            <a:t>Accounting System of Record</a:t>
          </a:r>
        </a:p>
      </dgm:t>
    </dgm:pt>
    <dgm:pt modelId="{0E592D1A-C836-40FF-8133-5496C1D706BB}" type="parTrans" cxnId="{B7602BB3-DE83-4CA1-83B2-0872C26DF557}">
      <dgm:prSet/>
      <dgm:spPr/>
      <dgm:t>
        <a:bodyPr/>
        <a:lstStyle/>
        <a:p>
          <a:endParaRPr lang="en-US"/>
        </a:p>
      </dgm:t>
    </dgm:pt>
    <dgm:pt modelId="{566E6902-7A2F-4E32-927C-2BEB7506CE5B}" type="sibTrans" cxnId="{B7602BB3-DE83-4CA1-83B2-0872C26DF557}">
      <dgm:prSet/>
      <dgm:spPr/>
      <dgm:t>
        <a:bodyPr/>
        <a:lstStyle/>
        <a:p>
          <a:endParaRPr lang="en-US"/>
        </a:p>
      </dgm:t>
    </dgm:pt>
    <dgm:pt modelId="{CD29BA1E-60D0-469A-87B6-DF9B6C5556FB}">
      <dgm:prSet phldrT="[Text]" custT="1"/>
      <dgm:spPr/>
      <dgm:t>
        <a:bodyPr/>
        <a:lstStyle/>
        <a:p>
          <a:r>
            <a:rPr lang="en-US" sz="1600"/>
            <a:t>Order placed via Agency ERP</a:t>
          </a:r>
        </a:p>
      </dgm:t>
    </dgm:pt>
    <dgm:pt modelId="{07DBE2C0-7BE1-4F00-BDAF-DC49DDBE653F}" type="parTrans" cxnId="{8EEC968A-5F54-4E18-AF65-38A94EA6E765}">
      <dgm:prSet/>
      <dgm:spPr/>
      <dgm:t>
        <a:bodyPr/>
        <a:lstStyle/>
        <a:p>
          <a:endParaRPr lang="en-US"/>
        </a:p>
      </dgm:t>
    </dgm:pt>
    <dgm:pt modelId="{D1C32AA0-91CB-4FB4-B4B9-26AA966486C4}" type="sibTrans" cxnId="{8EEC968A-5F54-4E18-AF65-38A94EA6E765}">
      <dgm:prSet/>
      <dgm:spPr/>
      <dgm:t>
        <a:bodyPr/>
        <a:lstStyle/>
        <a:p>
          <a:endParaRPr lang="en-US"/>
        </a:p>
      </dgm:t>
    </dgm:pt>
    <dgm:pt modelId="{87F3B3CD-F2DE-480C-8AE0-9092785EEE75}">
      <dgm:prSet phldrT="[Text]" custT="1"/>
      <dgm:spPr/>
      <dgm:t>
        <a:bodyPr/>
        <a:lstStyle/>
        <a:p>
          <a:r>
            <a:rPr lang="en-US" sz="2000" b="1"/>
            <a:t>Business-to-Business (B2B) eCommerce</a:t>
          </a:r>
        </a:p>
      </dgm:t>
    </dgm:pt>
    <dgm:pt modelId="{60C87EA6-A365-41F7-9AF6-BC55F6C7E3E2}" type="parTrans" cxnId="{816AADFB-A113-4BCC-BA59-A1DAC148CBDF}">
      <dgm:prSet/>
      <dgm:spPr/>
      <dgm:t>
        <a:bodyPr/>
        <a:lstStyle/>
        <a:p>
          <a:endParaRPr lang="en-US"/>
        </a:p>
      </dgm:t>
    </dgm:pt>
    <dgm:pt modelId="{51FE5511-FF13-48D3-9C75-6CB5E106735F}" type="sibTrans" cxnId="{816AADFB-A113-4BCC-BA59-A1DAC148CBDF}">
      <dgm:prSet/>
      <dgm:spPr/>
      <dgm:t>
        <a:bodyPr/>
        <a:lstStyle/>
        <a:p>
          <a:endParaRPr lang="en-US"/>
        </a:p>
      </dgm:t>
    </dgm:pt>
    <dgm:pt modelId="{60D34B42-FC76-4E90-9831-373888F8697A}">
      <dgm:prSet phldrT="[Text]" custT="1"/>
      <dgm:spPr/>
      <dgm:t>
        <a:bodyPr/>
        <a:lstStyle/>
        <a:p>
          <a:r>
            <a:rPr lang="en-US" sz="1600"/>
            <a:t>Order placed in supplier’s eCommerce platform</a:t>
          </a:r>
        </a:p>
      </dgm:t>
    </dgm:pt>
    <dgm:pt modelId="{2A365946-DA2E-4932-8514-C4886D9C3ABF}" type="parTrans" cxnId="{7EEC3CDB-2AB8-4C8D-8095-606D93AFB6E8}">
      <dgm:prSet/>
      <dgm:spPr/>
      <dgm:t>
        <a:bodyPr/>
        <a:lstStyle/>
        <a:p>
          <a:endParaRPr lang="en-US"/>
        </a:p>
      </dgm:t>
    </dgm:pt>
    <dgm:pt modelId="{29401C8E-E984-4316-9BCF-FF202EF40482}" type="sibTrans" cxnId="{7EEC3CDB-2AB8-4C8D-8095-606D93AFB6E8}">
      <dgm:prSet/>
      <dgm:spPr/>
      <dgm:t>
        <a:bodyPr/>
        <a:lstStyle/>
        <a:p>
          <a:endParaRPr lang="en-US"/>
        </a:p>
      </dgm:t>
    </dgm:pt>
    <dgm:pt modelId="{76E83E59-526A-4504-9A9E-C753AE31AA0B}">
      <dgm:prSet phldrT="[Text]" custT="1"/>
      <dgm:spPr/>
      <dgm:t>
        <a:bodyPr/>
        <a:lstStyle/>
        <a:p>
          <a:r>
            <a:rPr lang="en-US" sz="2000" b="1"/>
            <a:t>Offline/Point of Sale</a:t>
          </a:r>
        </a:p>
      </dgm:t>
    </dgm:pt>
    <dgm:pt modelId="{0A949555-892F-4611-9490-003239BB465E}" type="parTrans" cxnId="{07FA153A-D3EB-4492-ABDC-72842F8C9C53}">
      <dgm:prSet/>
      <dgm:spPr/>
      <dgm:t>
        <a:bodyPr/>
        <a:lstStyle/>
        <a:p>
          <a:endParaRPr lang="en-US"/>
        </a:p>
      </dgm:t>
    </dgm:pt>
    <dgm:pt modelId="{554BB7D9-C5BC-431D-8D48-C38979D8D056}" type="sibTrans" cxnId="{07FA153A-D3EB-4492-ABDC-72842F8C9C53}">
      <dgm:prSet/>
      <dgm:spPr/>
      <dgm:t>
        <a:bodyPr/>
        <a:lstStyle/>
        <a:p>
          <a:endParaRPr lang="en-US"/>
        </a:p>
      </dgm:t>
    </dgm:pt>
    <dgm:pt modelId="{2CFC1854-73A4-437D-89C6-35D8DAA480EC}">
      <dgm:prSet phldrT="[Text]" custT="1"/>
      <dgm:spPr/>
      <dgm:t>
        <a:bodyPr/>
        <a:lstStyle/>
        <a:p>
          <a:r>
            <a:rPr lang="en-US" sz="1600"/>
            <a:t>Order placed via phone call or e-mail or at point of sale (PoS)</a:t>
          </a:r>
        </a:p>
      </dgm:t>
    </dgm:pt>
    <dgm:pt modelId="{004D31B2-B8D8-4658-9148-A17F23587C14}" type="parTrans" cxnId="{AD5892D7-AA6C-4EEE-BD69-6A16CB6ED8C4}">
      <dgm:prSet/>
      <dgm:spPr/>
      <dgm:t>
        <a:bodyPr/>
        <a:lstStyle/>
        <a:p>
          <a:endParaRPr lang="en-US"/>
        </a:p>
      </dgm:t>
    </dgm:pt>
    <dgm:pt modelId="{6570E412-C650-4C4E-85F8-D0A9EC89289A}" type="sibTrans" cxnId="{AD5892D7-AA6C-4EEE-BD69-6A16CB6ED8C4}">
      <dgm:prSet/>
      <dgm:spPr/>
      <dgm:t>
        <a:bodyPr/>
        <a:lstStyle/>
        <a:p>
          <a:endParaRPr lang="en-US"/>
        </a:p>
      </dgm:t>
    </dgm:pt>
    <dgm:pt modelId="{8075C9A7-0AEE-4654-9603-BBB70F123BBF}" type="pres">
      <dgm:prSet presAssocID="{DC0C22BE-25C9-4710-B759-C215D1937C0C}" presName="Name0" presStyleCnt="0">
        <dgm:presLayoutVars>
          <dgm:chMax val="7"/>
          <dgm:dir/>
          <dgm:animLvl val="lvl"/>
          <dgm:resizeHandles val="exact"/>
        </dgm:presLayoutVars>
      </dgm:prSet>
      <dgm:spPr/>
    </dgm:pt>
    <dgm:pt modelId="{F56061E9-86DF-4402-A46C-97FB5261A01F}" type="pres">
      <dgm:prSet presAssocID="{DB5F63BF-E163-4E2B-BE70-5990A669A0D3}" presName="circle1" presStyleLbl="node1" presStyleIdx="0" presStyleCnt="3"/>
      <dgm:spPr/>
    </dgm:pt>
    <dgm:pt modelId="{7E5502A6-3B73-49A1-99BA-370B96341385}" type="pres">
      <dgm:prSet presAssocID="{DB5F63BF-E163-4E2B-BE70-5990A669A0D3}" presName="space" presStyleCnt="0"/>
      <dgm:spPr/>
    </dgm:pt>
    <dgm:pt modelId="{9F868073-4279-451D-9EC7-9B71BCBFA10E}" type="pres">
      <dgm:prSet presAssocID="{DB5F63BF-E163-4E2B-BE70-5990A669A0D3}" presName="rect1" presStyleLbl="alignAcc1" presStyleIdx="0" presStyleCnt="3"/>
      <dgm:spPr/>
    </dgm:pt>
    <dgm:pt modelId="{B0AEF461-6F19-41EF-9F20-02A831FBC351}" type="pres">
      <dgm:prSet presAssocID="{87F3B3CD-F2DE-480C-8AE0-9092785EEE75}" presName="vertSpace2" presStyleLbl="node1" presStyleIdx="0" presStyleCnt="3"/>
      <dgm:spPr/>
    </dgm:pt>
    <dgm:pt modelId="{323E2C26-1844-4C00-9CFE-B91926EA1F31}" type="pres">
      <dgm:prSet presAssocID="{87F3B3CD-F2DE-480C-8AE0-9092785EEE75}" presName="circle2" presStyleLbl="node1" presStyleIdx="1" presStyleCnt="3"/>
      <dgm:spPr/>
    </dgm:pt>
    <dgm:pt modelId="{547D744D-21D6-4DFF-80ED-36AD7EA6E499}" type="pres">
      <dgm:prSet presAssocID="{87F3B3CD-F2DE-480C-8AE0-9092785EEE75}" presName="rect2" presStyleLbl="alignAcc1" presStyleIdx="1" presStyleCnt="3"/>
      <dgm:spPr/>
    </dgm:pt>
    <dgm:pt modelId="{85861989-83C3-46AC-B71C-0D44F4E37BAF}" type="pres">
      <dgm:prSet presAssocID="{76E83E59-526A-4504-9A9E-C753AE31AA0B}" presName="vertSpace3" presStyleLbl="node1" presStyleIdx="1" presStyleCnt="3"/>
      <dgm:spPr/>
    </dgm:pt>
    <dgm:pt modelId="{DFA89501-7DCA-4781-990F-B06B5C0B77C1}" type="pres">
      <dgm:prSet presAssocID="{76E83E59-526A-4504-9A9E-C753AE31AA0B}" presName="circle3" presStyleLbl="node1" presStyleIdx="2" presStyleCnt="3"/>
      <dgm:spPr/>
    </dgm:pt>
    <dgm:pt modelId="{F11DF67A-B0AC-4DBA-BA55-3EBF2A921B54}" type="pres">
      <dgm:prSet presAssocID="{76E83E59-526A-4504-9A9E-C753AE31AA0B}" presName="rect3" presStyleLbl="alignAcc1" presStyleIdx="2" presStyleCnt="3"/>
      <dgm:spPr/>
    </dgm:pt>
    <dgm:pt modelId="{E77E9B77-55DC-40BD-B0C6-2EFD7CE947C7}" type="pres">
      <dgm:prSet presAssocID="{DB5F63BF-E163-4E2B-BE70-5990A669A0D3}" presName="rect1ParTx" presStyleLbl="alignAcc1" presStyleIdx="2" presStyleCnt="3">
        <dgm:presLayoutVars>
          <dgm:chMax val="1"/>
          <dgm:bulletEnabled val="1"/>
        </dgm:presLayoutVars>
      </dgm:prSet>
      <dgm:spPr/>
    </dgm:pt>
    <dgm:pt modelId="{4F23CABC-C418-4F78-8703-4210FBAE5687}" type="pres">
      <dgm:prSet presAssocID="{DB5F63BF-E163-4E2B-BE70-5990A669A0D3}" presName="rect1ChTx" presStyleLbl="alignAcc1" presStyleIdx="2" presStyleCnt="3">
        <dgm:presLayoutVars>
          <dgm:bulletEnabled val="1"/>
        </dgm:presLayoutVars>
      </dgm:prSet>
      <dgm:spPr/>
    </dgm:pt>
    <dgm:pt modelId="{CADBA37F-C3B0-4894-BC66-8857A781B237}" type="pres">
      <dgm:prSet presAssocID="{87F3B3CD-F2DE-480C-8AE0-9092785EEE75}" presName="rect2ParTx" presStyleLbl="alignAcc1" presStyleIdx="2" presStyleCnt="3">
        <dgm:presLayoutVars>
          <dgm:chMax val="1"/>
          <dgm:bulletEnabled val="1"/>
        </dgm:presLayoutVars>
      </dgm:prSet>
      <dgm:spPr/>
    </dgm:pt>
    <dgm:pt modelId="{EEA35998-7A90-4650-ADE8-79B577DEE102}" type="pres">
      <dgm:prSet presAssocID="{87F3B3CD-F2DE-480C-8AE0-9092785EEE75}" presName="rect2ChTx" presStyleLbl="alignAcc1" presStyleIdx="2" presStyleCnt="3">
        <dgm:presLayoutVars>
          <dgm:bulletEnabled val="1"/>
        </dgm:presLayoutVars>
      </dgm:prSet>
      <dgm:spPr/>
    </dgm:pt>
    <dgm:pt modelId="{ADB8FEED-5AD5-4169-BAF2-BADD6A574110}" type="pres">
      <dgm:prSet presAssocID="{76E83E59-526A-4504-9A9E-C753AE31AA0B}" presName="rect3ParTx" presStyleLbl="alignAcc1" presStyleIdx="2" presStyleCnt="3">
        <dgm:presLayoutVars>
          <dgm:chMax val="1"/>
          <dgm:bulletEnabled val="1"/>
        </dgm:presLayoutVars>
      </dgm:prSet>
      <dgm:spPr/>
    </dgm:pt>
    <dgm:pt modelId="{5DDB2621-6634-4E91-B482-D86868EE2907}" type="pres">
      <dgm:prSet presAssocID="{76E83E59-526A-4504-9A9E-C753AE31AA0B}" presName="rect3ChTx" presStyleLbl="alignAcc1" presStyleIdx="2" presStyleCnt="3">
        <dgm:presLayoutVars>
          <dgm:bulletEnabled val="1"/>
        </dgm:presLayoutVars>
      </dgm:prSet>
      <dgm:spPr/>
    </dgm:pt>
  </dgm:ptLst>
  <dgm:cxnLst>
    <dgm:cxn modelId="{8B7F8A05-A711-4AFD-831B-CFDEB37FFB3D}" type="presOf" srcId="{DB5F63BF-E163-4E2B-BE70-5990A669A0D3}" destId="{9F868073-4279-451D-9EC7-9B71BCBFA10E}" srcOrd="0" destOrd="0" presId="urn:microsoft.com/office/officeart/2005/8/layout/target3"/>
    <dgm:cxn modelId="{BC1C7321-E46B-472B-BA52-34AC61EA4830}" type="presOf" srcId="{DC0C22BE-25C9-4710-B759-C215D1937C0C}" destId="{8075C9A7-0AEE-4654-9603-BBB70F123BBF}" srcOrd="0" destOrd="0" presId="urn:microsoft.com/office/officeart/2005/8/layout/target3"/>
    <dgm:cxn modelId="{0122A229-3B91-48A2-B6CE-028A6877D8CD}" type="presOf" srcId="{DB5F63BF-E163-4E2B-BE70-5990A669A0D3}" destId="{E77E9B77-55DC-40BD-B0C6-2EFD7CE947C7}" srcOrd="1" destOrd="0" presId="urn:microsoft.com/office/officeart/2005/8/layout/target3"/>
    <dgm:cxn modelId="{05FECD2F-8FDE-49C1-B69B-DBF717B8B553}" type="presOf" srcId="{60D34B42-FC76-4E90-9831-373888F8697A}" destId="{EEA35998-7A90-4650-ADE8-79B577DEE102}" srcOrd="0" destOrd="0" presId="urn:microsoft.com/office/officeart/2005/8/layout/target3"/>
    <dgm:cxn modelId="{07FA153A-D3EB-4492-ABDC-72842F8C9C53}" srcId="{DC0C22BE-25C9-4710-B759-C215D1937C0C}" destId="{76E83E59-526A-4504-9A9E-C753AE31AA0B}" srcOrd="2" destOrd="0" parTransId="{0A949555-892F-4611-9490-003239BB465E}" sibTransId="{554BB7D9-C5BC-431D-8D48-C38979D8D056}"/>
    <dgm:cxn modelId="{6229A946-CD56-4439-B7A0-0578FD10A2B4}" type="presOf" srcId="{87F3B3CD-F2DE-480C-8AE0-9092785EEE75}" destId="{CADBA37F-C3B0-4894-BC66-8857A781B237}" srcOrd="1" destOrd="0" presId="urn:microsoft.com/office/officeart/2005/8/layout/target3"/>
    <dgm:cxn modelId="{A4078A4B-3DF0-42E7-85D8-277230CFC954}" type="presOf" srcId="{76E83E59-526A-4504-9A9E-C753AE31AA0B}" destId="{F11DF67A-B0AC-4DBA-BA55-3EBF2A921B54}" srcOrd="0" destOrd="0" presId="urn:microsoft.com/office/officeart/2005/8/layout/target3"/>
    <dgm:cxn modelId="{14FB086F-FE34-4BB9-BB20-5DF26B2FCF6A}" type="presOf" srcId="{CD29BA1E-60D0-469A-87B6-DF9B6C5556FB}" destId="{4F23CABC-C418-4F78-8703-4210FBAE5687}" srcOrd="0" destOrd="0" presId="urn:microsoft.com/office/officeart/2005/8/layout/target3"/>
    <dgm:cxn modelId="{8EEC968A-5F54-4E18-AF65-38A94EA6E765}" srcId="{DB5F63BF-E163-4E2B-BE70-5990A669A0D3}" destId="{CD29BA1E-60D0-469A-87B6-DF9B6C5556FB}" srcOrd="0" destOrd="0" parTransId="{07DBE2C0-7BE1-4F00-BDAF-DC49DDBE653F}" sibTransId="{D1C32AA0-91CB-4FB4-B4B9-26AA966486C4}"/>
    <dgm:cxn modelId="{B7553994-1501-4AF3-AD8C-5BB21EE541EC}" type="presOf" srcId="{2CFC1854-73A4-437D-89C6-35D8DAA480EC}" destId="{5DDB2621-6634-4E91-B482-D86868EE2907}" srcOrd="0" destOrd="0" presId="urn:microsoft.com/office/officeart/2005/8/layout/target3"/>
    <dgm:cxn modelId="{7795C4A2-A7C5-4EA3-BA1D-D9C74C2EA3EE}" type="presOf" srcId="{87F3B3CD-F2DE-480C-8AE0-9092785EEE75}" destId="{547D744D-21D6-4DFF-80ED-36AD7EA6E499}" srcOrd="0" destOrd="0" presId="urn:microsoft.com/office/officeart/2005/8/layout/target3"/>
    <dgm:cxn modelId="{66C34FA4-73E6-41DB-AFFF-D735C075E3D5}" type="presOf" srcId="{76E83E59-526A-4504-9A9E-C753AE31AA0B}" destId="{ADB8FEED-5AD5-4169-BAF2-BADD6A574110}" srcOrd="1" destOrd="0" presId="urn:microsoft.com/office/officeart/2005/8/layout/target3"/>
    <dgm:cxn modelId="{B7602BB3-DE83-4CA1-83B2-0872C26DF557}" srcId="{DC0C22BE-25C9-4710-B759-C215D1937C0C}" destId="{DB5F63BF-E163-4E2B-BE70-5990A669A0D3}" srcOrd="0" destOrd="0" parTransId="{0E592D1A-C836-40FF-8133-5496C1D706BB}" sibTransId="{566E6902-7A2F-4E32-927C-2BEB7506CE5B}"/>
    <dgm:cxn modelId="{AD5892D7-AA6C-4EEE-BD69-6A16CB6ED8C4}" srcId="{76E83E59-526A-4504-9A9E-C753AE31AA0B}" destId="{2CFC1854-73A4-437D-89C6-35D8DAA480EC}" srcOrd="0" destOrd="0" parTransId="{004D31B2-B8D8-4658-9148-A17F23587C14}" sibTransId="{6570E412-C650-4C4E-85F8-D0A9EC89289A}"/>
    <dgm:cxn modelId="{7EEC3CDB-2AB8-4C8D-8095-606D93AFB6E8}" srcId="{87F3B3CD-F2DE-480C-8AE0-9092785EEE75}" destId="{60D34B42-FC76-4E90-9831-373888F8697A}" srcOrd="0" destOrd="0" parTransId="{2A365946-DA2E-4932-8514-C4886D9C3ABF}" sibTransId="{29401C8E-E984-4316-9BCF-FF202EF40482}"/>
    <dgm:cxn modelId="{816AADFB-A113-4BCC-BA59-A1DAC148CBDF}" srcId="{DC0C22BE-25C9-4710-B759-C215D1937C0C}" destId="{87F3B3CD-F2DE-480C-8AE0-9092785EEE75}" srcOrd="1" destOrd="0" parTransId="{60C87EA6-A365-41F7-9AF6-BC55F6C7E3E2}" sibTransId="{51FE5511-FF13-48D3-9C75-6CB5E106735F}"/>
    <dgm:cxn modelId="{31C982D9-0B70-404F-8B6A-C199C9C1DCC9}" type="presParOf" srcId="{8075C9A7-0AEE-4654-9603-BBB70F123BBF}" destId="{F56061E9-86DF-4402-A46C-97FB5261A01F}" srcOrd="0" destOrd="0" presId="urn:microsoft.com/office/officeart/2005/8/layout/target3"/>
    <dgm:cxn modelId="{EACFF7BB-C4E0-46FA-BAB5-12CDF7521199}" type="presParOf" srcId="{8075C9A7-0AEE-4654-9603-BBB70F123BBF}" destId="{7E5502A6-3B73-49A1-99BA-370B96341385}" srcOrd="1" destOrd="0" presId="urn:microsoft.com/office/officeart/2005/8/layout/target3"/>
    <dgm:cxn modelId="{86693B03-3BCD-4860-B733-A1DB504ECC82}" type="presParOf" srcId="{8075C9A7-0AEE-4654-9603-BBB70F123BBF}" destId="{9F868073-4279-451D-9EC7-9B71BCBFA10E}" srcOrd="2" destOrd="0" presId="urn:microsoft.com/office/officeart/2005/8/layout/target3"/>
    <dgm:cxn modelId="{D017B8C0-5E7B-415C-9602-159FFECA55CF}" type="presParOf" srcId="{8075C9A7-0AEE-4654-9603-BBB70F123BBF}" destId="{B0AEF461-6F19-41EF-9F20-02A831FBC351}" srcOrd="3" destOrd="0" presId="urn:microsoft.com/office/officeart/2005/8/layout/target3"/>
    <dgm:cxn modelId="{0E64FFAC-4D2F-4344-AC43-B84B932801B6}" type="presParOf" srcId="{8075C9A7-0AEE-4654-9603-BBB70F123BBF}" destId="{323E2C26-1844-4C00-9CFE-B91926EA1F31}" srcOrd="4" destOrd="0" presId="urn:microsoft.com/office/officeart/2005/8/layout/target3"/>
    <dgm:cxn modelId="{C5676BB6-2D16-4BEF-AFD6-1D92AA9B0A14}" type="presParOf" srcId="{8075C9A7-0AEE-4654-9603-BBB70F123BBF}" destId="{547D744D-21D6-4DFF-80ED-36AD7EA6E499}" srcOrd="5" destOrd="0" presId="urn:microsoft.com/office/officeart/2005/8/layout/target3"/>
    <dgm:cxn modelId="{0E6DCE73-50B6-4607-8136-7C47AAD9D6E7}" type="presParOf" srcId="{8075C9A7-0AEE-4654-9603-BBB70F123BBF}" destId="{85861989-83C3-46AC-B71C-0D44F4E37BAF}" srcOrd="6" destOrd="0" presId="urn:microsoft.com/office/officeart/2005/8/layout/target3"/>
    <dgm:cxn modelId="{66E39E3B-248C-49E5-A8E7-B835D8DD441F}" type="presParOf" srcId="{8075C9A7-0AEE-4654-9603-BBB70F123BBF}" destId="{DFA89501-7DCA-4781-990F-B06B5C0B77C1}" srcOrd="7" destOrd="0" presId="urn:microsoft.com/office/officeart/2005/8/layout/target3"/>
    <dgm:cxn modelId="{354923EE-9D71-4234-9901-CB823F18B2D5}" type="presParOf" srcId="{8075C9A7-0AEE-4654-9603-BBB70F123BBF}" destId="{F11DF67A-B0AC-4DBA-BA55-3EBF2A921B54}" srcOrd="8" destOrd="0" presId="urn:microsoft.com/office/officeart/2005/8/layout/target3"/>
    <dgm:cxn modelId="{D57C3B5E-8DD5-4E77-9962-F0597D37D54B}" type="presParOf" srcId="{8075C9A7-0AEE-4654-9603-BBB70F123BBF}" destId="{E77E9B77-55DC-40BD-B0C6-2EFD7CE947C7}" srcOrd="9" destOrd="0" presId="urn:microsoft.com/office/officeart/2005/8/layout/target3"/>
    <dgm:cxn modelId="{7970CEFE-0022-4CD7-9442-84545697638A}" type="presParOf" srcId="{8075C9A7-0AEE-4654-9603-BBB70F123BBF}" destId="{4F23CABC-C418-4F78-8703-4210FBAE5687}" srcOrd="10" destOrd="0" presId="urn:microsoft.com/office/officeart/2005/8/layout/target3"/>
    <dgm:cxn modelId="{47D86F61-933D-47EB-8E0D-3925FE4B361B}" type="presParOf" srcId="{8075C9A7-0AEE-4654-9603-BBB70F123BBF}" destId="{CADBA37F-C3B0-4894-BC66-8857A781B237}" srcOrd="11" destOrd="0" presId="urn:microsoft.com/office/officeart/2005/8/layout/target3"/>
    <dgm:cxn modelId="{6DA49505-F36C-47A3-AEC7-762696C13FCA}" type="presParOf" srcId="{8075C9A7-0AEE-4654-9603-BBB70F123BBF}" destId="{EEA35998-7A90-4650-ADE8-79B577DEE102}" srcOrd="12" destOrd="0" presId="urn:microsoft.com/office/officeart/2005/8/layout/target3"/>
    <dgm:cxn modelId="{449644B8-1B43-42B8-ACB9-6937115F1AD1}" type="presParOf" srcId="{8075C9A7-0AEE-4654-9603-BBB70F123BBF}" destId="{ADB8FEED-5AD5-4169-BAF2-BADD6A574110}" srcOrd="13" destOrd="0" presId="urn:microsoft.com/office/officeart/2005/8/layout/target3"/>
    <dgm:cxn modelId="{DB5AA8A2-600D-40E8-A8DF-4CF7396E906A}" type="presParOf" srcId="{8075C9A7-0AEE-4654-9603-BBB70F123BBF}" destId="{5DDB2621-6634-4E91-B482-D86868EE290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567AAF-7078-4C7B-90CD-2DF473CBD542}" type="doc">
      <dgm:prSet loTypeId="urn:microsoft.com/office/officeart/2005/8/layout/pyramid2" loCatId="pyramid" qsTypeId="urn:microsoft.com/office/officeart/2005/8/quickstyle/simple2" qsCatId="simple" csTypeId="urn:microsoft.com/office/officeart/2005/8/colors/colorful2" csCatId="colorful" phldr="1"/>
      <dgm:spPr/>
    </dgm:pt>
    <dgm:pt modelId="{C3D8957B-3D22-4482-BDA3-29DC7F77FA8B}">
      <dgm:prSet phldrT="[Text]" custT="1"/>
      <dgm:spPr/>
      <dgm:t>
        <a:bodyPr/>
        <a:lstStyle/>
        <a:p>
          <a:r>
            <a:rPr lang="en-US" sz="1600"/>
            <a:t>Accounting System of Record</a:t>
          </a:r>
        </a:p>
      </dgm:t>
    </dgm:pt>
    <dgm:pt modelId="{970B5917-483E-4C4F-A951-4C7B5A37A202}" type="parTrans" cxnId="{D3D1A27C-DD15-4F45-9118-D33B499DC3AA}">
      <dgm:prSet/>
      <dgm:spPr/>
      <dgm:t>
        <a:bodyPr/>
        <a:lstStyle/>
        <a:p>
          <a:endParaRPr lang="en-US"/>
        </a:p>
      </dgm:t>
    </dgm:pt>
    <dgm:pt modelId="{0123AC69-7C75-4FDB-8A96-496CEBDC008C}" type="sibTrans" cxnId="{D3D1A27C-DD15-4F45-9118-D33B499DC3AA}">
      <dgm:prSet/>
      <dgm:spPr/>
      <dgm:t>
        <a:bodyPr/>
        <a:lstStyle/>
        <a:p>
          <a:endParaRPr lang="en-US"/>
        </a:p>
      </dgm:t>
    </dgm:pt>
    <dgm:pt modelId="{1B8D1491-B059-464F-B76F-B78C5A91C66D}">
      <dgm:prSet phldrT="[Text]" custT="1"/>
      <dgm:spPr/>
      <dgm:t>
        <a:bodyPr/>
        <a:lstStyle/>
        <a:p>
          <a:r>
            <a:rPr lang="en-US" sz="1600"/>
            <a:t>B2B eCommerce</a:t>
          </a:r>
        </a:p>
      </dgm:t>
    </dgm:pt>
    <dgm:pt modelId="{6B4DA46C-3CC0-4021-844A-77034A181D04}" type="parTrans" cxnId="{11572CED-DC4C-4FBF-BD9D-D140D303A598}">
      <dgm:prSet/>
      <dgm:spPr/>
      <dgm:t>
        <a:bodyPr/>
        <a:lstStyle/>
        <a:p>
          <a:endParaRPr lang="en-US"/>
        </a:p>
      </dgm:t>
    </dgm:pt>
    <dgm:pt modelId="{D3A2F9B6-D925-46F2-AC87-0F9B52A3258C}" type="sibTrans" cxnId="{11572CED-DC4C-4FBF-BD9D-D140D303A598}">
      <dgm:prSet/>
      <dgm:spPr/>
      <dgm:t>
        <a:bodyPr/>
        <a:lstStyle/>
        <a:p>
          <a:endParaRPr lang="en-US"/>
        </a:p>
      </dgm:t>
    </dgm:pt>
    <dgm:pt modelId="{733408FF-59F8-4D26-BD37-287C7BF97617}">
      <dgm:prSet phldrT="[Text]" custT="1"/>
      <dgm:spPr/>
      <dgm:t>
        <a:bodyPr/>
        <a:lstStyle/>
        <a:p>
          <a:r>
            <a:rPr lang="en-US" sz="1600"/>
            <a:t>Legacy/Offline</a:t>
          </a:r>
        </a:p>
      </dgm:t>
    </dgm:pt>
    <dgm:pt modelId="{80811DBD-6FF7-4C57-885B-E3C461F7772C}" type="parTrans" cxnId="{E4D045DE-65E6-47FB-BA08-3839DCDAE6C7}">
      <dgm:prSet/>
      <dgm:spPr/>
      <dgm:t>
        <a:bodyPr/>
        <a:lstStyle/>
        <a:p>
          <a:endParaRPr lang="en-US"/>
        </a:p>
      </dgm:t>
    </dgm:pt>
    <dgm:pt modelId="{DF26BA17-90CB-4BC4-BCD8-58E808088B04}" type="sibTrans" cxnId="{E4D045DE-65E6-47FB-BA08-3839DCDAE6C7}">
      <dgm:prSet/>
      <dgm:spPr/>
      <dgm:t>
        <a:bodyPr/>
        <a:lstStyle/>
        <a:p>
          <a:endParaRPr lang="en-US"/>
        </a:p>
      </dgm:t>
    </dgm:pt>
    <dgm:pt modelId="{7AFE2B2A-7D98-43FA-94C8-EB67DDF199C5}" type="pres">
      <dgm:prSet presAssocID="{FE567AAF-7078-4C7B-90CD-2DF473CBD542}" presName="compositeShape" presStyleCnt="0">
        <dgm:presLayoutVars>
          <dgm:dir/>
          <dgm:resizeHandles/>
        </dgm:presLayoutVars>
      </dgm:prSet>
      <dgm:spPr/>
    </dgm:pt>
    <dgm:pt modelId="{6694448D-A36E-4EF3-8B4A-6BCEBC50D5AF}" type="pres">
      <dgm:prSet presAssocID="{FE567AAF-7078-4C7B-90CD-2DF473CBD542}" presName="pyramid" presStyleLbl="node1" presStyleIdx="0" presStyleCnt="1"/>
      <dgm:spPr/>
    </dgm:pt>
    <dgm:pt modelId="{12D73CF0-226D-4065-B34C-40EE1437D7EC}" type="pres">
      <dgm:prSet presAssocID="{FE567AAF-7078-4C7B-90CD-2DF473CBD542}" presName="theList" presStyleCnt="0"/>
      <dgm:spPr/>
    </dgm:pt>
    <dgm:pt modelId="{0A09BC76-85C3-4909-847E-2EC1DD55BAC3}" type="pres">
      <dgm:prSet presAssocID="{C3D8957B-3D22-4482-BDA3-29DC7F77FA8B}" presName="aNode" presStyleLbl="fgAcc1" presStyleIdx="0" presStyleCnt="3">
        <dgm:presLayoutVars>
          <dgm:bulletEnabled val="1"/>
        </dgm:presLayoutVars>
      </dgm:prSet>
      <dgm:spPr/>
    </dgm:pt>
    <dgm:pt modelId="{E53F3FF8-79AB-4C77-BC40-8D50993A252A}" type="pres">
      <dgm:prSet presAssocID="{C3D8957B-3D22-4482-BDA3-29DC7F77FA8B}" presName="aSpace" presStyleCnt="0"/>
      <dgm:spPr/>
    </dgm:pt>
    <dgm:pt modelId="{F0EC9114-9879-4A43-BF6B-904BC674875D}" type="pres">
      <dgm:prSet presAssocID="{1B8D1491-B059-464F-B76F-B78C5A91C66D}" presName="aNode" presStyleLbl="fgAcc1" presStyleIdx="1" presStyleCnt="3">
        <dgm:presLayoutVars>
          <dgm:bulletEnabled val="1"/>
        </dgm:presLayoutVars>
      </dgm:prSet>
      <dgm:spPr/>
    </dgm:pt>
    <dgm:pt modelId="{7C77FDCB-C7D8-4DAA-9E78-AEBE2B8DC96D}" type="pres">
      <dgm:prSet presAssocID="{1B8D1491-B059-464F-B76F-B78C5A91C66D}" presName="aSpace" presStyleCnt="0"/>
      <dgm:spPr/>
    </dgm:pt>
    <dgm:pt modelId="{D043DAD3-FE64-4CD8-A0DD-EA28B7475D13}" type="pres">
      <dgm:prSet presAssocID="{733408FF-59F8-4D26-BD37-287C7BF97617}" presName="aNode" presStyleLbl="fgAcc1" presStyleIdx="2" presStyleCnt="3">
        <dgm:presLayoutVars>
          <dgm:bulletEnabled val="1"/>
        </dgm:presLayoutVars>
      </dgm:prSet>
      <dgm:spPr/>
    </dgm:pt>
    <dgm:pt modelId="{E28E412A-4693-43F2-96B9-B922A64E7535}" type="pres">
      <dgm:prSet presAssocID="{733408FF-59F8-4D26-BD37-287C7BF97617}" presName="aSpace" presStyleCnt="0"/>
      <dgm:spPr/>
    </dgm:pt>
  </dgm:ptLst>
  <dgm:cxnLst>
    <dgm:cxn modelId="{661A2322-8BAD-4479-93E0-2C0829BE7F76}" type="presOf" srcId="{C3D8957B-3D22-4482-BDA3-29DC7F77FA8B}" destId="{0A09BC76-85C3-4909-847E-2EC1DD55BAC3}" srcOrd="0" destOrd="0" presId="urn:microsoft.com/office/officeart/2005/8/layout/pyramid2"/>
    <dgm:cxn modelId="{D12BC270-DFBA-4FBC-910E-F4828ED674E3}" type="presOf" srcId="{1B8D1491-B059-464F-B76F-B78C5A91C66D}" destId="{F0EC9114-9879-4A43-BF6B-904BC674875D}" srcOrd="0" destOrd="0" presId="urn:microsoft.com/office/officeart/2005/8/layout/pyramid2"/>
    <dgm:cxn modelId="{7A7D2552-A2C1-4ADF-AA0F-12C9BB1F5A76}" type="presOf" srcId="{733408FF-59F8-4D26-BD37-287C7BF97617}" destId="{D043DAD3-FE64-4CD8-A0DD-EA28B7475D13}" srcOrd="0" destOrd="0" presId="urn:microsoft.com/office/officeart/2005/8/layout/pyramid2"/>
    <dgm:cxn modelId="{D3D1A27C-DD15-4F45-9118-D33B499DC3AA}" srcId="{FE567AAF-7078-4C7B-90CD-2DF473CBD542}" destId="{C3D8957B-3D22-4482-BDA3-29DC7F77FA8B}" srcOrd="0" destOrd="0" parTransId="{970B5917-483E-4C4F-A951-4C7B5A37A202}" sibTransId="{0123AC69-7C75-4FDB-8A96-496CEBDC008C}"/>
    <dgm:cxn modelId="{391DF6A4-A3BF-45B9-9698-3F64C79FF7B4}" type="presOf" srcId="{FE567AAF-7078-4C7B-90CD-2DF473CBD542}" destId="{7AFE2B2A-7D98-43FA-94C8-EB67DDF199C5}" srcOrd="0" destOrd="0" presId="urn:microsoft.com/office/officeart/2005/8/layout/pyramid2"/>
    <dgm:cxn modelId="{E4D045DE-65E6-47FB-BA08-3839DCDAE6C7}" srcId="{FE567AAF-7078-4C7B-90CD-2DF473CBD542}" destId="{733408FF-59F8-4D26-BD37-287C7BF97617}" srcOrd="2" destOrd="0" parTransId="{80811DBD-6FF7-4C57-885B-E3C461F7772C}" sibTransId="{DF26BA17-90CB-4BC4-BCD8-58E808088B04}"/>
    <dgm:cxn modelId="{11572CED-DC4C-4FBF-BD9D-D140D303A598}" srcId="{FE567AAF-7078-4C7B-90CD-2DF473CBD542}" destId="{1B8D1491-B059-464F-B76F-B78C5A91C66D}" srcOrd="1" destOrd="0" parTransId="{6B4DA46C-3CC0-4021-844A-77034A181D04}" sibTransId="{D3A2F9B6-D925-46F2-AC87-0F9B52A3258C}"/>
    <dgm:cxn modelId="{03648657-F5CF-4066-B77F-9A7A8645C3CC}" type="presParOf" srcId="{7AFE2B2A-7D98-43FA-94C8-EB67DDF199C5}" destId="{6694448D-A36E-4EF3-8B4A-6BCEBC50D5AF}" srcOrd="0" destOrd="0" presId="urn:microsoft.com/office/officeart/2005/8/layout/pyramid2"/>
    <dgm:cxn modelId="{58A4C9F4-6152-437F-AF95-A4A4C87D46EA}" type="presParOf" srcId="{7AFE2B2A-7D98-43FA-94C8-EB67DDF199C5}" destId="{12D73CF0-226D-4065-B34C-40EE1437D7EC}" srcOrd="1" destOrd="0" presId="urn:microsoft.com/office/officeart/2005/8/layout/pyramid2"/>
    <dgm:cxn modelId="{8BDCA793-C0E7-4E68-8800-34618FDD5974}" type="presParOf" srcId="{12D73CF0-226D-4065-B34C-40EE1437D7EC}" destId="{0A09BC76-85C3-4909-847E-2EC1DD55BAC3}" srcOrd="0" destOrd="0" presId="urn:microsoft.com/office/officeart/2005/8/layout/pyramid2"/>
    <dgm:cxn modelId="{42A1BB0B-0B01-4CFB-AB8E-F029CBAC7BE9}" type="presParOf" srcId="{12D73CF0-226D-4065-B34C-40EE1437D7EC}" destId="{E53F3FF8-79AB-4C77-BC40-8D50993A252A}" srcOrd="1" destOrd="0" presId="urn:microsoft.com/office/officeart/2005/8/layout/pyramid2"/>
    <dgm:cxn modelId="{FB7CA8A1-64F7-4CD5-BB53-4BF1D1EB0059}" type="presParOf" srcId="{12D73CF0-226D-4065-B34C-40EE1437D7EC}" destId="{F0EC9114-9879-4A43-BF6B-904BC674875D}" srcOrd="2" destOrd="0" presId="urn:microsoft.com/office/officeart/2005/8/layout/pyramid2"/>
    <dgm:cxn modelId="{A47447C2-466C-4DD1-8661-FF4AB4D3DEC2}" type="presParOf" srcId="{12D73CF0-226D-4065-B34C-40EE1437D7EC}" destId="{7C77FDCB-C7D8-4DAA-9E78-AEBE2B8DC96D}" srcOrd="3" destOrd="0" presId="urn:microsoft.com/office/officeart/2005/8/layout/pyramid2"/>
    <dgm:cxn modelId="{A9F1BF97-8E14-4375-9C71-F28FB1A1343B}" type="presParOf" srcId="{12D73CF0-226D-4065-B34C-40EE1437D7EC}" destId="{D043DAD3-FE64-4CD8-A0DD-EA28B7475D13}" srcOrd="4" destOrd="0" presId="urn:microsoft.com/office/officeart/2005/8/layout/pyramid2"/>
    <dgm:cxn modelId="{BE57BE77-E2D1-49A1-B377-AE74C6F1CA13}" type="presParOf" srcId="{12D73CF0-226D-4065-B34C-40EE1437D7EC}" destId="{E28E412A-4693-43F2-96B9-B922A64E753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A52CC5-9C81-4EA8-BB34-5220A6AE4E0C}"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C4AF8B5E-00AF-484D-A983-A49100025F66}">
      <dgm:prSet phldrT="[Text]" custT="1"/>
      <dgm:spPr/>
      <dgm:t>
        <a:bodyPr/>
        <a:lstStyle/>
        <a:p>
          <a:r>
            <a:rPr lang="en-US" sz="1600"/>
            <a:t>Agency SOR</a:t>
          </a:r>
        </a:p>
      </dgm:t>
    </dgm:pt>
    <dgm:pt modelId="{B614A396-8170-42C3-8E22-A1A0C2A79159}" type="parTrans" cxnId="{A5F988B1-4528-42D0-BD2F-DD4CC1C1F1BD}">
      <dgm:prSet/>
      <dgm:spPr/>
      <dgm:t>
        <a:bodyPr/>
        <a:lstStyle/>
        <a:p>
          <a:endParaRPr lang="en-US"/>
        </a:p>
      </dgm:t>
    </dgm:pt>
    <dgm:pt modelId="{4BF5657E-0CE8-4A03-BDF6-20E5372F7052}" type="sibTrans" cxnId="{A5F988B1-4528-42D0-BD2F-DD4CC1C1F1BD}">
      <dgm:prSet/>
      <dgm:spPr/>
      <dgm:t>
        <a:bodyPr/>
        <a:lstStyle/>
        <a:p>
          <a:endParaRPr lang="en-US"/>
        </a:p>
      </dgm:t>
    </dgm:pt>
    <dgm:pt modelId="{7360BD8A-11E9-4502-BC94-4B90E0EFD101}">
      <dgm:prSet phldrT="[Text]" custT="1"/>
      <dgm:spPr/>
      <dgm:t>
        <a:bodyPr anchor="ctr"/>
        <a:lstStyle/>
        <a:p>
          <a:pPr algn="ctr"/>
          <a:r>
            <a:rPr lang="en-US" sz="2000"/>
            <a:t>Funds Control</a:t>
          </a:r>
        </a:p>
      </dgm:t>
    </dgm:pt>
    <dgm:pt modelId="{989AD46C-EF78-41E7-8809-5928993C6772}" type="parTrans" cxnId="{83328E24-279E-4CA1-822C-BE64D0FC6BF8}">
      <dgm:prSet/>
      <dgm:spPr/>
      <dgm:t>
        <a:bodyPr/>
        <a:lstStyle/>
        <a:p>
          <a:endParaRPr lang="en-US"/>
        </a:p>
      </dgm:t>
    </dgm:pt>
    <dgm:pt modelId="{E862E7A5-2B87-4717-8772-B775C4C79F49}" type="sibTrans" cxnId="{83328E24-279E-4CA1-822C-BE64D0FC6BF8}">
      <dgm:prSet/>
      <dgm:spPr/>
      <dgm:t>
        <a:bodyPr/>
        <a:lstStyle/>
        <a:p>
          <a:endParaRPr lang="en-US"/>
        </a:p>
      </dgm:t>
    </dgm:pt>
    <dgm:pt modelId="{54466D94-AF20-4EA7-90F7-18C3DB4017D8}">
      <dgm:prSet phldrT="[Text]" custT="1"/>
      <dgm:spPr/>
      <dgm:t>
        <a:bodyPr/>
        <a:lstStyle/>
        <a:p>
          <a:pPr>
            <a:spcBef>
              <a:spcPts val="600"/>
            </a:spcBef>
            <a:buClrTx/>
            <a:buSzTx/>
            <a:buFont typeface="Wingdings" panose="05000000000000000000" pitchFamily="2" charset="2"/>
            <a:buChar char="ü"/>
          </a:pPr>
          <a:r>
            <a:rPr lang="en-US" sz="1600" b="1" i="1">
              <a:solidFill>
                <a:schemeClr val="tx2"/>
              </a:solidFill>
            </a:rPr>
            <a:t>Derive FIDS from internal Agency funds control process</a:t>
          </a:r>
        </a:p>
      </dgm:t>
    </dgm:pt>
    <dgm:pt modelId="{5D0DD7BE-5820-4899-A85B-EDC06FC49FE7}" type="parTrans" cxnId="{89903D4C-9C87-4B72-8A8A-B6C327780E2D}">
      <dgm:prSet/>
      <dgm:spPr/>
      <dgm:t>
        <a:bodyPr/>
        <a:lstStyle/>
        <a:p>
          <a:endParaRPr lang="en-US"/>
        </a:p>
      </dgm:t>
    </dgm:pt>
    <dgm:pt modelId="{2B0DB370-7F62-4493-A2E6-9911BCFC6380}" type="sibTrans" cxnId="{89903D4C-9C87-4B72-8A8A-B6C327780E2D}">
      <dgm:prSet/>
      <dgm:spPr/>
      <dgm:t>
        <a:bodyPr/>
        <a:lstStyle/>
        <a:p>
          <a:endParaRPr lang="en-US"/>
        </a:p>
      </dgm:t>
    </dgm:pt>
    <dgm:pt modelId="{4E6639D3-E7DE-4CF7-8BF0-7313171F17D4}">
      <dgm:prSet phldrT="[Text]" custT="1"/>
      <dgm:spPr/>
      <dgm:t>
        <a:bodyPr/>
        <a:lstStyle/>
        <a:p>
          <a:r>
            <a:rPr lang="en-US" sz="1600"/>
            <a:t>eCommerce Application</a:t>
          </a:r>
        </a:p>
      </dgm:t>
    </dgm:pt>
    <dgm:pt modelId="{9E524E9D-5870-4E95-AE4B-D882CEA6661A}" type="parTrans" cxnId="{C96365A6-6F3D-4E92-A11E-86FF5838AE94}">
      <dgm:prSet/>
      <dgm:spPr/>
      <dgm:t>
        <a:bodyPr/>
        <a:lstStyle/>
        <a:p>
          <a:endParaRPr lang="en-US"/>
        </a:p>
      </dgm:t>
    </dgm:pt>
    <dgm:pt modelId="{9239DA8B-D9C5-4880-A6CF-EC113E4549EF}" type="sibTrans" cxnId="{C96365A6-6F3D-4E92-A11E-86FF5838AE94}">
      <dgm:prSet/>
      <dgm:spPr/>
      <dgm:t>
        <a:bodyPr/>
        <a:lstStyle/>
        <a:p>
          <a:endParaRPr lang="en-US"/>
        </a:p>
      </dgm:t>
    </dgm:pt>
    <dgm:pt modelId="{A72DB460-30FD-4920-90CE-A164EED59945}">
      <dgm:prSet phldrT="[Text]" custT="1"/>
      <dgm:spPr/>
      <dgm:t>
        <a:bodyPr anchor="ctr"/>
        <a:lstStyle/>
        <a:p>
          <a:pPr algn="ctr"/>
          <a:r>
            <a:rPr lang="en-US" sz="2000"/>
            <a:t>Billing Profile</a:t>
          </a:r>
        </a:p>
      </dgm:t>
    </dgm:pt>
    <dgm:pt modelId="{3C306D2B-DA3F-42E0-AA63-A583100CF33F}" type="parTrans" cxnId="{C86BB656-205A-4B1B-A06D-366DE37008D8}">
      <dgm:prSet/>
      <dgm:spPr/>
      <dgm:t>
        <a:bodyPr/>
        <a:lstStyle/>
        <a:p>
          <a:endParaRPr lang="en-US"/>
        </a:p>
      </dgm:t>
    </dgm:pt>
    <dgm:pt modelId="{5FE326F2-E30D-438D-BB07-15B069BF3A09}" type="sibTrans" cxnId="{C86BB656-205A-4B1B-A06D-366DE37008D8}">
      <dgm:prSet/>
      <dgm:spPr/>
      <dgm:t>
        <a:bodyPr/>
        <a:lstStyle/>
        <a:p>
          <a:endParaRPr lang="en-US"/>
        </a:p>
      </dgm:t>
    </dgm:pt>
    <dgm:pt modelId="{436664AF-6A69-4778-B56D-04AFFD253937}">
      <dgm:prSet phldrT="[Text]" custT="1"/>
      <dgm:spPr/>
      <dgm:t>
        <a:bodyPr/>
        <a:lstStyle/>
        <a:p>
          <a:pPr>
            <a:buFont typeface="Wingdings" panose="05000000000000000000" pitchFamily="2" charset="2"/>
            <a:buChar char="ü"/>
          </a:pPr>
          <a:r>
            <a:rPr lang="en-US" sz="1600" b="1" i="1">
              <a:solidFill>
                <a:schemeClr val="tx2"/>
              </a:solidFill>
            </a:rPr>
            <a:t>Derive FIDS when user creates/updates billing profile(s) in their account</a:t>
          </a:r>
        </a:p>
      </dgm:t>
    </dgm:pt>
    <dgm:pt modelId="{90BA5897-F8BF-4D6F-BA64-AC92C2CE67B0}" type="parTrans" cxnId="{7EF6E009-993C-4BC4-A98C-C78958293C60}">
      <dgm:prSet/>
      <dgm:spPr/>
      <dgm:t>
        <a:bodyPr/>
        <a:lstStyle/>
        <a:p>
          <a:endParaRPr lang="en-US"/>
        </a:p>
      </dgm:t>
    </dgm:pt>
    <dgm:pt modelId="{027BC419-5C85-4EB6-A7BF-51225FDB2608}" type="sibTrans" cxnId="{7EF6E009-993C-4BC4-A98C-C78958293C60}">
      <dgm:prSet/>
      <dgm:spPr/>
      <dgm:t>
        <a:bodyPr/>
        <a:lstStyle/>
        <a:p>
          <a:endParaRPr lang="en-US"/>
        </a:p>
      </dgm:t>
    </dgm:pt>
    <dgm:pt modelId="{9D507801-F625-44AB-946C-50DA1A4CFC9F}">
      <dgm:prSet phldrT="[Text]" custT="1"/>
      <dgm:spPr/>
      <dgm:t>
        <a:bodyPr/>
        <a:lstStyle/>
        <a:p>
          <a:r>
            <a:rPr lang="en-US" sz="1600"/>
            <a:t>Legacy Application/Offline</a:t>
          </a:r>
        </a:p>
      </dgm:t>
    </dgm:pt>
    <dgm:pt modelId="{072F4FD6-4435-497F-80AA-1F188C5CD57D}" type="parTrans" cxnId="{F4B5388F-4D7F-4157-A06C-450FFDDFF96D}">
      <dgm:prSet/>
      <dgm:spPr/>
      <dgm:t>
        <a:bodyPr/>
        <a:lstStyle/>
        <a:p>
          <a:endParaRPr lang="en-US"/>
        </a:p>
      </dgm:t>
    </dgm:pt>
    <dgm:pt modelId="{942A55F4-C11D-40E0-96D0-C46F57E75D05}" type="sibTrans" cxnId="{F4B5388F-4D7F-4157-A06C-450FFDDFF96D}">
      <dgm:prSet/>
      <dgm:spPr/>
      <dgm:t>
        <a:bodyPr/>
        <a:lstStyle/>
        <a:p>
          <a:endParaRPr lang="en-US"/>
        </a:p>
      </dgm:t>
    </dgm:pt>
    <dgm:pt modelId="{7CC6DF20-D4C5-496B-8EB1-CBF99C696B68}">
      <dgm:prSet phldrT="[Text]" custT="1"/>
      <dgm:spPr/>
      <dgm:t>
        <a:bodyPr anchor="ctr"/>
        <a:lstStyle/>
        <a:p>
          <a:pPr algn="ctr"/>
          <a:r>
            <a:rPr lang="en-US" sz="2000"/>
            <a:t>Fund Code Tables</a:t>
          </a:r>
        </a:p>
      </dgm:t>
    </dgm:pt>
    <dgm:pt modelId="{655D8C5E-294A-4374-AD28-3E57EB0F707E}" type="parTrans" cxnId="{641BD4BD-2F90-4508-90FD-D169CB3AC0B0}">
      <dgm:prSet/>
      <dgm:spPr/>
      <dgm:t>
        <a:bodyPr/>
        <a:lstStyle/>
        <a:p>
          <a:endParaRPr lang="en-US"/>
        </a:p>
      </dgm:t>
    </dgm:pt>
    <dgm:pt modelId="{39AD828B-5080-4A44-9E9F-E09B0B15A441}" type="sibTrans" cxnId="{641BD4BD-2F90-4508-90FD-D169CB3AC0B0}">
      <dgm:prSet/>
      <dgm:spPr/>
      <dgm:t>
        <a:bodyPr/>
        <a:lstStyle/>
        <a:p>
          <a:endParaRPr lang="en-US"/>
        </a:p>
      </dgm:t>
    </dgm:pt>
    <dgm:pt modelId="{07604D5C-CF2F-4736-A74D-6A2A7023BA11}">
      <dgm:prSet phldrT="[Text]" custT="1"/>
      <dgm:spPr/>
      <dgm:t>
        <a:bodyPr/>
        <a:lstStyle/>
        <a:p>
          <a:pPr>
            <a:buFont typeface="Wingdings" panose="05000000000000000000" pitchFamily="2" charset="2"/>
            <a:buChar char="ü"/>
          </a:pPr>
          <a:r>
            <a:rPr lang="en-US" sz="1600"/>
            <a:t>Send and receive FIDS after DAAS maps fund code entry  to DLMS transaction</a:t>
          </a:r>
        </a:p>
      </dgm:t>
    </dgm:pt>
    <dgm:pt modelId="{822DA073-DCFB-40B8-A53B-7711F47746CB}" type="parTrans" cxnId="{2D510B77-266F-45FD-AB10-3A03AF61FD4D}">
      <dgm:prSet/>
      <dgm:spPr/>
      <dgm:t>
        <a:bodyPr/>
        <a:lstStyle/>
        <a:p>
          <a:endParaRPr lang="en-US"/>
        </a:p>
      </dgm:t>
    </dgm:pt>
    <dgm:pt modelId="{1D4EFAD9-53A0-4AA9-B677-806A7DC82766}" type="sibTrans" cxnId="{2D510B77-266F-45FD-AB10-3A03AF61FD4D}">
      <dgm:prSet/>
      <dgm:spPr/>
      <dgm:t>
        <a:bodyPr/>
        <a:lstStyle/>
        <a:p>
          <a:endParaRPr lang="en-US"/>
        </a:p>
      </dgm:t>
    </dgm:pt>
    <dgm:pt modelId="{279BF457-65C6-4C9F-9942-9C15B10E5800}">
      <dgm:prSet phldrT="[Text]" custT="1"/>
      <dgm:spPr/>
      <dgm:t>
        <a:bodyPr/>
        <a:lstStyle/>
        <a:p>
          <a:pPr>
            <a:spcBef>
              <a:spcPct val="0"/>
            </a:spcBef>
            <a:buClrTx/>
            <a:buSzTx/>
            <a:buFont typeface="Wingdings" panose="05000000000000000000" pitchFamily="2" charset="2"/>
            <a:buChar char="ü"/>
          </a:pPr>
          <a:r>
            <a:rPr lang="en-US" sz="1600"/>
            <a:t>Send and receive FIDS via DLMS transactions</a:t>
          </a:r>
        </a:p>
      </dgm:t>
    </dgm:pt>
    <dgm:pt modelId="{5B3E264F-ABC2-49A4-8F15-40F8DF184C72}" type="parTrans" cxnId="{5BE573B8-79F7-4625-BA4D-2C9FE7BD5F86}">
      <dgm:prSet/>
      <dgm:spPr/>
      <dgm:t>
        <a:bodyPr/>
        <a:lstStyle/>
        <a:p>
          <a:endParaRPr lang="en-US"/>
        </a:p>
      </dgm:t>
    </dgm:pt>
    <dgm:pt modelId="{96652A22-9AD6-4034-9957-3B849D958AFA}" type="sibTrans" cxnId="{5BE573B8-79F7-4625-BA4D-2C9FE7BD5F86}">
      <dgm:prSet/>
      <dgm:spPr/>
      <dgm:t>
        <a:bodyPr/>
        <a:lstStyle/>
        <a:p>
          <a:endParaRPr lang="en-US"/>
        </a:p>
      </dgm:t>
    </dgm:pt>
    <dgm:pt modelId="{1D246BAA-8F3E-49B8-8019-9A2875C63813}">
      <dgm:prSet phldrT="[Text]" custT="1"/>
      <dgm:spPr/>
      <dgm:t>
        <a:bodyPr/>
        <a:lstStyle/>
        <a:p>
          <a:pPr>
            <a:buFont typeface="Wingdings" panose="05000000000000000000" pitchFamily="2" charset="2"/>
            <a:buChar char="ü"/>
          </a:pPr>
          <a:r>
            <a:rPr lang="en-US" sz="1600"/>
            <a:t>Send/Receive FIDS via DLMS or agency EDI transactions</a:t>
          </a:r>
        </a:p>
      </dgm:t>
    </dgm:pt>
    <dgm:pt modelId="{7918BF5C-26C5-4C74-AE99-2C3A8308A63A}" type="parTrans" cxnId="{AA36E03A-2E87-4BBF-9DE4-7814076253BF}">
      <dgm:prSet/>
      <dgm:spPr/>
      <dgm:t>
        <a:bodyPr/>
        <a:lstStyle/>
        <a:p>
          <a:endParaRPr lang="en-US"/>
        </a:p>
      </dgm:t>
    </dgm:pt>
    <dgm:pt modelId="{954BF78C-A24D-4780-BBC4-6ADEB0D89AA2}" type="sibTrans" cxnId="{AA36E03A-2E87-4BBF-9DE4-7814076253BF}">
      <dgm:prSet/>
      <dgm:spPr/>
      <dgm:t>
        <a:bodyPr/>
        <a:lstStyle/>
        <a:p>
          <a:endParaRPr lang="en-US"/>
        </a:p>
      </dgm:t>
    </dgm:pt>
    <dgm:pt modelId="{EB331AFA-E40E-43E2-9E12-FDAB4A32FA59}">
      <dgm:prSet phldrT="[Text]" custT="1"/>
      <dgm:spPr/>
      <dgm:t>
        <a:bodyPr/>
        <a:lstStyle/>
        <a:p>
          <a:endParaRPr lang="en-US" sz="1600"/>
        </a:p>
      </dgm:t>
    </dgm:pt>
    <dgm:pt modelId="{4FDB3721-B5CF-47DE-989A-C45ADB248849}" type="parTrans" cxnId="{8E0E935F-FC42-437D-ACCA-D106C3320DF1}">
      <dgm:prSet/>
      <dgm:spPr/>
      <dgm:t>
        <a:bodyPr/>
        <a:lstStyle/>
        <a:p>
          <a:endParaRPr lang="en-US"/>
        </a:p>
      </dgm:t>
    </dgm:pt>
    <dgm:pt modelId="{4048BE05-9379-4748-B1A2-DD04C3410B6C}" type="sibTrans" cxnId="{8E0E935F-FC42-437D-ACCA-D106C3320DF1}">
      <dgm:prSet/>
      <dgm:spPr/>
      <dgm:t>
        <a:bodyPr/>
        <a:lstStyle/>
        <a:p>
          <a:endParaRPr lang="en-US"/>
        </a:p>
      </dgm:t>
    </dgm:pt>
    <dgm:pt modelId="{55510B5C-4FDB-45B1-A4FB-24194D4158FC}">
      <dgm:prSet phldrT="[Text]" custT="1"/>
      <dgm:spPr/>
      <dgm:t>
        <a:bodyPr/>
        <a:lstStyle/>
        <a:p>
          <a:endParaRPr lang="en-US" sz="1600"/>
        </a:p>
        <a:p>
          <a:endParaRPr lang="en-US" sz="1600"/>
        </a:p>
      </dgm:t>
    </dgm:pt>
    <dgm:pt modelId="{FF94D0D8-E3C7-4291-BC51-3EA1FD0A3055}" type="parTrans" cxnId="{480FCC91-4D9D-4506-829D-E032C853F9D3}">
      <dgm:prSet/>
      <dgm:spPr/>
      <dgm:t>
        <a:bodyPr/>
        <a:lstStyle/>
        <a:p>
          <a:endParaRPr lang="en-US"/>
        </a:p>
      </dgm:t>
    </dgm:pt>
    <dgm:pt modelId="{BB83B282-E5D7-4C43-9575-B7F4FE30E7F0}" type="sibTrans" cxnId="{480FCC91-4D9D-4506-829D-E032C853F9D3}">
      <dgm:prSet/>
      <dgm:spPr/>
      <dgm:t>
        <a:bodyPr/>
        <a:lstStyle/>
        <a:p>
          <a:endParaRPr lang="en-US"/>
        </a:p>
      </dgm:t>
    </dgm:pt>
    <dgm:pt modelId="{009D8614-6A6E-45D4-8D92-3494C1BCC7F9}">
      <dgm:prSet phldrT="[Text]" custT="1"/>
      <dgm:spPr/>
      <dgm:t>
        <a:bodyPr/>
        <a:lstStyle/>
        <a:p>
          <a:endParaRPr lang="en-US" sz="1600"/>
        </a:p>
      </dgm:t>
    </dgm:pt>
    <dgm:pt modelId="{79E15A40-B402-44CD-BF99-704B2D429F97}" type="parTrans" cxnId="{9E2DBD20-B7A4-470D-99BF-C1172EA09279}">
      <dgm:prSet/>
      <dgm:spPr/>
      <dgm:t>
        <a:bodyPr/>
        <a:lstStyle/>
        <a:p>
          <a:endParaRPr lang="en-US"/>
        </a:p>
      </dgm:t>
    </dgm:pt>
    <dgm:pt modelId="{25BEFADF-3706-4F63-8682-E18D92A6B906}" type="sibTrans" cxnId="{9E2DBD20-B7A4-470D-99BF-C1172EA09279}">
      <dgm:prSet/>
      <dgm:spPr/>
      <dgm:t>
        <a:bodyPr/>
        <a:lstStyle/>
        <a:p>
          <a:endParaRPr lang="en-US"/>
        </a:p>
      </dgm:t>
    </dgm:pt>
    <dgm:pt modelId="{B9F49048-24C7-42B2-B71C-7D12E3A31A4F}">
      <dgm:prSet phldrT="[Text]" custT="1"/>
      <dgm:spPr/>
      <dgm:t>
        <a:bodyPr/>
        <a:lstStyle/>
        <a:p>
          <a:pPr>
            <a:buFont typeface="Wingdings" panose="05000000000000000000" pitchFamily="2" charset="2"/>
            <a:buChar char="ü"/>
          </a:pPr>
          <a:r>
            <a:rPr lang="en-US" sz="1600"/>
            <a:t>Allow customer to input internal obligation reference number </a:t>
          </a:r>
        </a:p>
      </dgm:t>
    </dgm:pt>
    <dgm:pt modelId="{37F2A969-7001-47E2-A1FB-ADCC252CE850}" type="parTrans" cxnId="{E84B13E0-60E7-4407-9639-F46BE3F21842}">
      <dgm:prSet/>
      <dgm:spPr/>
      <dgm:t>
        <a:bodyPr/>
        <a:lstStyle/>
        <a:p>
          <a:endParaRPr lang="en-US"/>
        </a:p>
      </dgm:t>
    </dgm:pt>
    <dgm:pt modelId="{98E187D1-0F82-488C-AB98-99042BE0A68B}" type="sibTrans" cxnId="{E84B13E0-60E7-4407-9639-F46BE3F21842}">
      <dgm:prSet/>
      <dgm:spPr/>
      <dgm:t>
        <a:bodyPr/>
        <a:lstStyle/>
        <a:p>
          <a:endParaRPr lang="en-US"/>
        </a:p>
      </dgm:t>
    </dgm:pt>
    <dgm:pt modelId="{06434DA7-8A05-4F00-A10D-4F768EECC72C}">
      <dgm:prSet phldrT="[Text]" custT="1"/>
      <dgm:spPr/>
      <dgm:t>
        <a:bodyPr/>
        <a:lstStyle/>
        <a:p>
          <a:pPr>
            <a:buFont typeface="Wingdings" panose="05000000000000000000" pitchFamily="2" charset="2"/>
            <a:buChar char="ü"/>
          </a:pPr>
          <a:r>
            <a:rPr lang="en-US" sz="1600" b="1" i="1">
              <a:solidFill>
                <a:schemeClr val="tx2"/>
              </a:solidFill>
            </a:rPr>
            <a:t>Derive FIDS from fund code table to support customers unable to order from a compliant ERP or E-Commerce platform</a:t>
          </a:r>
        </a:p>
      </dgm:t>
    </dgm:pt>
    <dgm:pt modelId="{AE016F02-1F1F-4E05-B67E-5AE7CAC8759B}" type="parTrans" cxnId="{F0E4CBD0-4050-4C6E-97DE-49930F7E0DD2}">
      <dgm:prSet/>
      <dgm:spPr/>
      <dgm:t>
        <a:bodyPr/>
        <a:lstStyle/>
        <a:p>
          <a:endParaRPr lang="en-US"/>
        </a:p>
      </dgm:t>
    </dgm:pt>
    <dgm:pt modelId="{1990ABAE-1F8D-473D-B853-32D805C7FD23}" type="sibTrans" cxnId="{F0E4CBD0-4050-4C6E-97DE-49930F7E0DD2}">
      <dgm:prSet/>
      <dgm:spPr/>
      <dgm:t>
        <a:bodyPr/>
        <a:lstStyle/>
        <a:p>
          <a:endParaRPr lang="en-US"/>
        </a:p>
      </dgm:t>
    </dgm:pt>
    <dgm:pt modelId="{91D09DD6-9321-4213-86A0-79E72C7A1AEE}" type="pres">
      <dgm:prSet presAssocID="{1BA52CC5-9C81-4EA8-BB34-5220A6AE4E0C}" presName="Name0" presStyleCnt="0">
        <dgm:presLayoutVars>
          <dgm:chMax/>
          <dgm:chPref val="3"/>
          <dgm:dir/>
          <dgm:animOne val="branch"/>
          <dgm:animLvl val="lvl"/>
        </dgm:presLayoutVars>
      </dgm:prSet>
      <dgm:spPr/>
    </dgm:pt>
    <dgm:pt modelId="{5B1EC303-9F43-4B32-9FBC-73B88014ED75}" type="pres">
      <dgm:prSet presAssocID="{C4AF8B5E-00AF-484D-A983-A49100025F66}" presName="composite" presStyleCnt="0"/>
      <dgm:spPr/>
    </dgm:pt>
    <dgm:pt modelId="{504E5294-7FB7-412D-9150-49BFF37A9F94}" type="pres">
      <dgm:prSet presAssocID="{C4AF8B5E-00AF-484D-A983-A49100025F66}" presName="FirstChild" presStyleLbl="revTx" presStyleIdx="0" presStyleCnt="6">
        <dgm:presLayoutVars>
          <dgm:chMax val="0"/>
          <dgm:chPref val="0"/>
          <dgm:bulletEnabled val="1"/>
        </dgm:presLayoutVars>
      </dgm:prSet>
      <dgm:spPr/>
    </dgm:pt>
    <dgm:pt modelId="{33CDE9CC-078A-4250-9404-B6F11F679E7D}" type="pres">
      <dgm:prSet presAssocID="{C4AF8B5E-00AF-484D-A983-A49100025F66}" presName="Parent" presStyleLbl="alignNode1" presStyleIdx="0" presStyleCnt="3" custLinFactNeighborX="-7265" custLinFactNeighborY="-8337">
        <dgm:presLayoutVars>
          <dgm:chMax val="3"/>
          <dgm:chPref val="3"/>
          <dgm:bulletEnabled val="1"/>
        </dgm:presLayoutVars>
      </dgm:prSet>
      <dgm:spPr/>
    </dgm:pt>
    <dgm:pt modelId="{778A9FCA-F5B2-46DD-84F8-9E42A3543074}" type="pres">
      <dgm:prSet presAssocID="{C4AF8B5E-00AF-484D-A983-A49100025F66}" presName="Accent" presStyleLbl="parChTrans1D1" presStyleIdx="0" presStyleCnt="3"/>
      <dgm:spPr/>
    </dgm:pt>
    <dgm:pt modelId="{3695559A-D0D2-4734-BAA6-0E59AF343C7A}" type="pres">
      <dgm:prSet presAssocID="{C4AF8B5E-00AF-484D-A983-A49100025F66}" presName="Child" presStyleLbl="revTx" presStyleIdx="1" presStyleCnt="6">
        <dgm:presLayoutVars>
          <dgm:chMax val="0"/>
          <dgm:chPref val="0"/>
          <dgm:bulletEnabled val="1"/>
        </dgm:presLayoutVars>
      </dgm:prSet>
      <dgm:spPr/>
    </dgm:pt>
    <dgm:pt modelId="{41728927-8CC6-4A7A-9C0F-066D7F16367F}" type="pres">
      <dgm:prSet presAssocID="{4BF5657E-0CE8-4A03-BDF6-20E5372F7052}" presName="sibTrans" presStyleCnt="0"/>
      <dgm:spPr/>
    </dgm:pt>
    <dgm:pt modelId="{9D5F0A49-D261-4364-9F40-6CDE78A9020C}" type="pres">
      <dgm:prSet presAssocID="{4E6639D3-E7DE-4CF7-8BF0-7313171F17D4}" presName="composite" presStyleCnt="0"/>
      <dgm:spPr/>
    </dgm:pt>
    <dgm:pt modelId="{BF876CA9-3A12-4378-9C7E-41270FE004CB}" type="pres">
      <dgm:prSet presAssocID="{4E6639D3-E7DE-4CF7-8BF0-7313171F17D4}" presName="FirstChild" presStyleLbl="revTx" presStyleIdx="2" presStyleCnt="6">
        <dgm:presLayoutVars>
          <dgm:chMax val="0"/>
          <dgm:chPref val="0"/>
          <dgm:bulletEnabled val="1"/>
        </dgm:presLayoutVars>
      </dgm:prSet>
      <dgm:spPr/>
    </dgm:pt>
    <dgm:pt modelId="{BF786D3F-616A-4828-852E-A82C8755DA54}" type="pres">
      <dgm:prSet presAssocID="{4E6639D3-E7DE-4CF7-8BF0-7313171F17D4}" presName="Parent" presStyleLbl="alignNode1" presStyleIdx="1" presStyleCnt="3">
        <dgm:presLayoutVars>
          <dgm:chMax val="3"/>
          <dgm:chPref val="3"/>
          <dgm:bulletEnabled val="1"/>
        </dgm:presLayoutVars>
      </dgm:prSet>
      <dgm:spPr/>
    </dgm:pt>
    <dgm:pt modelId="{8F796CCE-C63E-45B9-ACA8-8C8C54767E14}" type="pres">
      <dgm:prSet presAssocID="{4E6639D3-E7DE-4CF7-8BF0-7313171F17D4}" presName="Accent" presStyleLbl="parChTrans1D1" presStyleIdx="1" presStyleCnt="3"/>
      <dgm:spPr/>
    </dgm:pt>
    <dgm:pt modelId="{8CAEA234-DE8B-4F4B-854B-835DC8833077}" type="pres">
      <dgm:prSet presAssocID="{4E6639D3-E7DE-4CF7-8BF0-7313171F17D4}" presName="Child" presStyleLbl="revTx" presStyleIdx="3" presStyleCnt="6">
        <dgm:presLayoutVars>
          <dgm:chMax val="0"/>
          <dgm:chPref val="0"/>
          <dgm:bulletEnabled val="1"/>
        </dgm:presLayoutVars>
      </dgm:prSet>
      <dgm:spPr/>
    </dgm:pt>
    <dgm:pt modelId="{3811EAE9-299D-47EE-94D7-A744476F7A24}" type="pres">
      <dgm:prSet presAssocID="{9239DA8B-D9C5-4880-A6CF-EC113E4549EF}" presName="sibTrans" presStyleCnt="0"/>
      <dgm:spPr/>
    </dgm:pt>
    <dgm:pt modelId="{1F3C427C-8AC9-478C-955A-EBE0047F6B12}" type="pres">
      <dgm:prSet presAssocID="{9D507801-F625-44AB-946C-50DA1A4CFC9F}" presName="composite" presStyleCnt="0"/>
      <dgm:spPr/>
    </dgm:pt>
    <dgm:pt modelId="{CC9AA22E-C2D3-42AB-B431-24E2DCC46BA5}" type="pres">
      <dgm:prSet presAssocID="{9D507801-F625-44AB-946C-50DA1A4CFC9F}" presName="FirstChild" presStyleLbl="revTx" presStyleIdx="4" presStyleCnt="6">
        <dgm:presLayoutVars>
          <dgm:chMax val="0"/>
          <dgm:chPref val="0"/>
          <dgm:bulletEnabled val="1"/>
        </dgm:presLayoutVars>
      </dgm:prSet>
      <dgm:spPr/>
    </dgm:pt>
    <dgm:pt modelId="{2802C9B9-ED7F-4206-BEF5-93F523802BCE}" type="pres">
      <dgm:prSet presAssocID="{9D507801-F625-44AB-946C-50DA1A4CFC9F}" presName="Parent" presStyleLbl="alignNode1" presStyleIdx="2" presStyleCnt="3">
        <dgm:presLayoutVars>
          <dgm:chMax val="3"/>
          <dgm:chPref val="3"/>
          <dgm:bulletEnabled val="1"/>
        </dgm:presLayoutVars>
      </dgm:prSet>
      <dgm:spPr/>
    </dgm:pt>
    <dgm:pt modelId="{B3FEDB9F-9C2A-4E9A-ABE6-ED9875D21063}" type="pres">
      <dgm:prSet presAssocID="{9D507801-F625-44AB-946C-50DA1A4CFC9F}" presName="Accent" presStyleLbl="parChTrans1D1" presStyleIdx="2" presStyleCnt="3"/>
      <dgm:spPr/>
    </dgm:pt>
    <dgm:pt modelId="{223A9063-DA38-4093-A56B-D4CB0A7E15BC}" type="pres">
      <dgm:prSet presAssocID="{9D507801-F625-44AB-946C-50DA1A4CFC9F}" presName="Child" presStyleLbl="revTx" presStyleIdx="5" presStyleCnt="6">
        <dgm:presLayoutVars>
          <dgm:chMax val="0"/>
          <dgm:chPref val="0"/>
          <dgm:bulletEnabled val="1"/>
        </dgm:presLayoutVars>
      </dgm:prSet>
      <dgm:spPr/>
    </dgm:pt>
  </dgm:ptLst>
  <dgm:cxnLst>
    <dgm:cxn modelId="{DB756A04-6565-49DF-A6E1-6CC898C74D5F}" type="presOf" srcId="{9D507801-F625-44AB-946C-50DA1A4CFC9F}" destId="{2802C9B9-ED7F-4206-BEF5-93F523802BCE}" srcOrd="0" destOrd="0" presId="urn:microsoft.com/office/officeart/2011/layout/TabList"/>
    <dgm:cxn modelId="{86A95105-E1BC-4C2F-926D-92CA602AEC76}" type="presOf" srcId="{EB331AFA-E40E-43E2-9E12-FDAB4A32FA59}" destId="{223A9063-DA38-4093-A56B-D4CB0A7E15BC}" srcOrd="0" destOrd="4" presId="urn:microsoft.com/office/officeart/2011/layout/TabList"/>
    <dgm:cxn modelId="{DC1C2308-20D8-40B0-B982-4A79CBE87B93}" type="presOf" srcId="{B9F49048-24C7-42B2-B71C-7D12E3A31A4F}" destId="{8CAEA234-DE8B-4F4B-854B-835DC8833077}" srcOrd="0" destOrd="2" presId="urn:microsoft.com/office/officeart/2011/layout/TabList"/>
    <dgm:cxn modelId="{7EF6E009-993C-4BC4-A98C-C78958293C60}" srcId="{4E6639D3-E7DE-4CF7-8BF0-7313171F17D4}" destId="{436664AF-6A69-4778-B56D-04AFFD253937}" srcOrd="1" destOrd="0" parTransId="{90BA5897-F8BF-4D6F-BA64-AC92C2CE67B0}" sibTransId="{027BC419-5C85-4EB6-A7BF-51225FDB2608}"/>
    <dgm:cxn modelId="{148FC70E-6C07-490C-8CC2-CA6F917C5088}" type="presOf" srcId="{7360BD8A-11E9-4502-BC94-4B90E0EFD101}" destId="{504E5294-7FB7-412D-9150-49BFF37A9F94}" srcOrd="0" destOrd="0" presId="urn:microsoft.com/office/officeart/2011/layout/TabList"/>
    <dgm:cxn modelId="{267FBA1F-DDEF-4D6E-947A-F0BA1408DD90}" type="presOf" srcId="{7CC6DF20-D4C5-496B-8EB1-CBF99C696B68}" destId="{CC9AA22E-C2D3-42AB-B431-24E2DCC46BA5}" srcOrd="0" destOrd="0" presId="urn:microsoft.com/office/officeart/2011/layout/TabList"/>
    <dgm:cxn modelId="{9E2DBD20-B7A4-470D-99BF-C1172EA09279}" srcId="{9D507801-F625-44AB-946C-50DA1A4CFC9F}" destId="{009D8614-6A6E-45D4-8D92-3494C1BCC7F9}" srcOrd="3" destOrd="0" parTransId="{79E15A40-B402-44CD-BF99-704B2D429F97}" sibTransId="{25BEFADF-3706-4F63-8682-E18D92A6B906}"/>
    <dgm:cxn modelId="{83328E24-279E-4CA1-822C-BE64D0FC6BF8}" srcId="{C4AF8B5E-00AF-484D-A983-A49100025F66}" destId="{7360BD8A-11E9-4502-BC94-4B90E0EFD101}" srcOrd="0" destOrd="0" parTransId="{989AD46C-EF78-41E7-8809-5928993C6772}" sibTransId="{E862E7A5-2B87-4717-8772-B775C4C79F49}"/>
    <dgm:cxn modelId="{732DCB34-9FB5-41B7-9008-0F0B23812C48}" type="presOf" srcId="{07604D5C-CF2F-4736-A74D-6A2A7023BA11}" destId="{223A9063-DA38-4093-A56B-D4CB0A7E15BC}" srcOrd="0" destOrd="1" presId="urn:microsoft.com/office/officeart/2011/layout/TabList"/>
    <dgm:cxn modelId="{AA36E03A-2E87-4BBF-9DE4-7814076253BF}" srcId="{4E6639D3-E7DE-4CF7-8BF0-7313171F17D4}" destId="{1D246BAA-8F3E-49B8-8019-9A2875C63813}" srcOrd="2" destOrd="0" parTransId="{7918BF5C-26C5-4C74-AE99-2C3A8308A63A}" sibTransId="{954BF78C-A24D-4780-BBC4-6ADEB0D89AA2}"/>
    <dgm:cxn modelId="{8E0E935F-FC42-437D-ACCA-D106C3320DF1}" srcId="{9D507801-F625-44AB-946C-50DA1A4CFC9F}" destId="{EB331AFA-E40E-43E2-9E12-FDAB4A32FA59}" srcOrd="5" destOrd="0" parTransId="{4FDB3721-B5CF-47DE-989A-C45ADB248849}" sibTransId="{4048BE05-9379-4748-B1A2-DD04C3410B6C}"/>
    <dgm:cxn modelId="{68B56660-4D55-40EC-AB95-2AFECE19FE74}" type="presOf" srcId="{A72DB460-30FD-4920-90CE-A164EED59945}" destId="{BF876CA9-3A12-4378-9C7E-41270FE004CB}" srcOrd="0" destOrd="0" presId="urn:microsoft.com/office/officeart/2011/layout/TabList"/>
    <dgm:cxn modelId="{89903D4C-9C87-4B72-8A8A-B6C327780E2D}" srcId="{C4AF8B5E-00AF-484D-A983-A49100025F66}" destId="{54466D94-AF20-4EA7-90F7-18C3DB4017D8}" srcOrd="1" destOrd="0" parTransId="{5D0DD7BE-5820-4899-A85B-EDC06FC49FE7}" sibTransId="{2B0DB370-7F62-4493-A2E6-9911BCFC6380}"/>
    <dgm:cxn modelId="{2F97676E-7A2A-489A-BE13-65D52B1BF968}" type="presOf" srcId="{C4AF8B5E-00AF-484D-A983-A49100025F66}" destId="{33CDE9CC-078A-4250-9404-B6F11F679E7D}" srcOrd="0" destOrd="0" presId="urn:microsoft.com/office/officeart/2011/layout/TabList"/>
    <dgm:cxn modelId="{A933D254-C522-44FB-8C2F-803801B52609}" type="presOf" srcId="{55510B5C-4FDB-45B1-A4FB-24194D4158FC}" destId="{223A9063-DA38-4093-A56B-D4CB0A7E15BC}" srcOrd="0" destOrd="3" presId="urn:microsoft.com/office/officeart/2011/layout/TabList"/>
    <dgm:cxn modelId="{C86BB656-205A-4B1B-A06D-366DE37008D8}" srcId="{4E6639D3-E7DE-4CF7-8BF0-7313171F17D4}" destId="{A72DB460-30FD-4920-90CE-A164EED59945}" srcOrd="0" destOrd="0" parTransId="{3C306D2B-DA3F-42E0-AA63-A583100CF33F}" sibTransId="{5FE326F2-E30D-438D-BB07-15B069BF3A09}"/>
    <dgm:cxn modelId="{2D510B77-266F-45FD-AB10-3A03AF61FD4D}" srcId="{9D507801-F625-44AB-946C-50DA1A4CFC9F}" destId="{07604D5C-CF2F-4736-A74D-6A2A7023BA11}" srcOrd="2" destOrd="0" parTransId="{822DA073-DCFB-40B8-A53B-7711F47746CB}" sibTransId="{1D4EFAD9-53A0-4AA9-B677-806A7DC82766}"/>
    <dgm:cxn modelId="{2AA4478B-3A56-49BE-A376-25F427481843}" type="presOf" srcId="{1BA52CC5-9C81-4EA8-BB34-5220A6AE4E0C}" destId="{91D09DD6-9321-4213-86A0-79E72C7A1AEE}" srcOrd="0" destOrd="0" presId="urn:microsoft.com/office/officeart/2011/layout/TabList"/>
    <dgm:cxn modelId="{F4B5388F-4D7F-4157-A06C-450FFDDFF96D}" srcId="{1BA52CC5-9C81-4EA8-BB34-5220A6AE4E0C}" destId="{9D507801-F625-44AB-946C-50DA1A4CFC9F}" srcOrd="2" destOrd="0" parTransId="{072F4FD6-4435-497F-80AA-1F188C5CD57D}" sibTransId="{942A55F4-C11D-40E0-96D0-C46F57E75D05}"/>
    <dgm:cxn modelId="{480FCC91-4D9D-4506-829D-E032C853F9D3}" srcId="{9D507801-F625-44AB-946C-50DA1A4CFC9F}" destId="{55510B5C-4FDB-45B1-A4FB-24194D4158FC}" srcOrd="4" destOrd="0" parTransId="{FF94D0D8-E3C7-4291-BC51-3EA1FD0A3055}" sibTransId="{BB83B282-E5D7-4C43-9575-B7F4FE30E7F0}"/>
    <dgm:cxn modelId="{D08C7F94-4F65-4300-ADB8-7BA1A65BC33E}" type="presOf" srcId="{279BF457-65C6-4C9F-9942-9C15B10E5800}" destId="{3695559A-D0D2-4734-BAA6-0E59AF343C7A}" srcOrd="0" destOrd="1" presId="urn:microsoft.com/office/officeart/2011/layout/TabList"/>
    <dgm:cxn modelId="{C96365A6-6F3D-4E92-A11E-86FF5838AE94}" srcId="{1BA52CC5-9C81-4EA8-BB34-5220A6AE4E0C}" destId="{4E6639D3-E7DE-4CF7-8BF0-7313171F17D4}" srcOrd="1" destOrd="0" parTransId="{9E524E9D-5870-4E95-AE4B-D882CEA6661A}" sibTransId="{9239DA8B-D9C5-4880-A6CF-EC113E4549EF}"/>
    <dgm:cxn modelId="{A5F988B1-4528-42D0-BD2F-DD4CC1C1F1BD}" srcId="{1BA52CC5-9C81-4EA8-BB34-5220A6AE4E0C}" destId="{C4AF8B5E-00AF-484D-A983-A49100025F66}" srcOrd="0" destOrd="0" parTransId="{B614A396-8170-42C3-8E22-A1A0C2A79159}" sibTransId="{4BF5657E-0CE8-4A03-BDF6-20E5372F7052}"/>
    <dgm:cxn modelId="{5BE573B8-79F7-4625-BA4D-2C9FE7BD5F86}" srcId="{C4AF8B5E-00AF-484D-A983-A49100025F66}" destId="{279BF457-65C6-4C9F-9942-9C15B10E5800}" srcOrd="2" destOrd="0" parTransId="{5B3E264F-ABC2-49A4-8F15-40F8DF184C72}" sibTransId="{96652A22-9AD6-4034-9957-3B849D958AFA}"/>
    <dgm:cxn modelId="{8E08AAB8-48CE-4216-A245-D8BE9BE6196D}" type="presOf" srcId="{436664AF-6A69-4778-B56D-04AFFD253937}" destId="{8CAEA234-DE8B-4F4B-854B-835DC8833077}" srcOrd="0" destOrd="0" presId="urn:microsoft.com/office/officeart/2011/layout/TabList"/>
    <dgm:cxn modelId="{641BD4BD-2F90-4508-90FD-D169CB3AC0B0}" srcId="{9D507801-F625-44AB-946C-50DA1A4CFC9F}" destId="{7CC6DF20-D4C5-496B-8EB1-CBF99C696B68}" srcOrd="0" destOrd="0" parTransId="{655D8C5E-294A-4374-AD28-3E57EB0F707E}" sibTransId="{39AD828B-5080-4A44-9E9F-E09B0B15A441}"/>
    <dgm:cxn modelId="{D029EEBD-711E-4664-9BED-C6BF93E79B39}" type="presOf" srcId="{06434DA7-8A05-4F00-A10D-4F768EECC72C}" destId="{223A9063-DA38-4093-A56B-D4CB0A7E15BC}" srcOrd="0" destOrd="0" presId="urn:microsoft.com/office/officeart/2011/layout/TabList"/>
    <dgm:cxn modelId="{24F9E1BF-AF63-44CB-AD77-41B368D95E39}" type="presOf" srcId="{1D246BAA-8F3E-49B8-8019-9A2875C63813}" destId="{8CAEA234-DE8B-4F4B-854B-835DC8833077}" srcOrd="0" destOrd="1" presId="urn:microsoft.com/office/officeart/2011/layout/TabList"/>
    <dgm:cxn modelId="{889A09C7-8BBE-4BB7-B326-9DFBD1D63E40}" type="presOf" srcId="{009D8614-6A6E-45D4-8D92-3494C1BCC7F9}" destId="{223A9063-DA38-4093-A56B-D4CB0A7E15BC}" srcOrd="0" destOrd="2" presId="urn:microsoft.com/office/officeart/2011/layout/TabList"/>
    <dgm:cxn modelId="{F0E4CBD0-4050-4C6E-97DE-49930F7E0DD2}" srcId="{9D507801-F625-44AB-946C-50DA1A4CFC9F}" destId="{06434DA7-8A05-4F00-A10D-4F768EECC72C}" srcOrd="1" destOrd="0" parTransId="{AE016F02-1F1F-4E05-B67E-5AE7CAC8759B}" sibTransId="{1990ABAE-1F8D-473D-B853-32D805C7FD23}"/>
    <dgm:cxn modelId="{C9C5EAD2-01D5-4C75-83BC-805AD0785B61}" type="presOf" srcId="{54466D94-AF20-4EA7-90F7-18C3DB4017D8}" destId="{3695559A-D0D2-4734-BAA6-0E59AF343C7A}" srcOrd="0" destOrd="0" presId="urn:microsoft.com/office/officeart/2011/layout/TabList"/>
    <dgm:cxn modelId="{E84B13E0-60E7-4407-9639-F46BE3F21842}" srcId="{4E6639D3-E7DE-4CF7-8BF0-7313171F17D4}" destId="{B9F49048-24C7-42B2-B71C-7D12E3A31A4F}" srcOrd="3" destOrd="0" parTransId="{37F2A969-7001-47E2-A1FB-ADCC252CE850}" sibTransId="{98E187D1-0F82-488C-AB98-99042BE0A68B}"/>
    <dgm:cxn modelId="{26C865E5-3405-4E59-8B27-D92501EBF686}" type="presOf" srcId="{4E6639D3-E7DE-4CF7-8BF0-7313171F17D4}" destId="{BF786D3F-616A-4828-852E-A82C8755DA54}" srcOrd="0" destOrd="0" presId="urn:microsoft.com/office/officeart/2011/layout/TabList"/>
    <dgm:cxn modelId="{3241214D-5A30-40DB-8318-F3EA67AFD882}" type="presParOf" srcId="{91D09DD6-9321-4213-86A0-79E72C7A1AEE}" destId="{5B1EC303-9F43-4B32-9FBC-73B88014ED75}" srcOrd="0" destOrd="0" presId="urn:microsoft.com/office/officeart/2011/layout/TabList"/>
    <dgm:cxn modelId="{55836CED-66CD-4F2F-AC31-3EECADDDC6A1}" type="presParOf" srcId="{5B1EC303-9F43-4B32-9FBC-73B88014ED75}" destId="{504E5294-7FB7-412D-9150-49BFF37A9F94}" srcOrd="0" destOrd="0" presId="urn:microsoft.com/office/officeart/2011/layout/TabList"/>
    <dgm:cxn modelId="{6C303866-0258-414F-99FF-1F8D483DFBC9}" type="presParOf" srcId="{5B1EC303-9F43-4B32-9FBC-73B88014ED75}" destId="{33CDE9CC-078A-4250-9404-B6F11F679E7D}" srcOrd="1" destOrd="0" presId="urn:microsoft.com/office/officeart/2011/layout/TabList"/>
    <dgm:cxn modelId="{0650182F-5DA2-4B1D-85F1-A08122092272}" type="presParOf" srcId="{5B1EC303-9F43-4B32-9FBC-73B88014ED75}" destId="{778A9FCA-F5B2-46DD-84F8-9E42A3543074}" srcOrd="2" destOrd="0" presId="urn:microsoft.com/office/officeart/2011/layout/TabList"/>
    <dgm:cxn modelId="{808F1D38-A02B-416C-9186-ABFEC6750062}" type="presParOf" srcId="{91D09DD6-9321-4213-86A0-79E72C7A1AEE}" destId="{3695559A-D0D2-4734-BAA6-0E59AF343C7A}" srcOrd="1" destOrd="0" presId="urn:microsoft.com/office/officeart/2011/layout/TabList"/>
    <dgm:cxn modelId="{0708AC3F-522E-46E5-9E4E-5C42206AF180}" type="presParOf" srcId="{91D09DD6-9321-4213-86A0-79E72C7A1AEE}" destId="{41728927-8CC6-4A7A-9C0F-066D7F16367F}" srcOrd="2" destOrd="0" presId="urn:microsoft.com/office/officeart/2011/layout/TabList"/>
    <dgm:cxn modelId="{05DACD6D-57AE-4C0E-BBF9-3DC277A8EACF}" type="presParOf" srcId="{91D09DD6-9321-4213-86A0-79E72C7A1AEE}" destId="{9D5F0A49-D261-4364-9F40-6CDE78A9020C}" srcOrd="3" destOrd="0" presId="urn:microsoft.com/office/officeart/2011/layout/TabList"/>
    <dgm:cxn modelId="{9284BFC5-AB3F-40CF-9EA0-C2FFBB8D3941}" type="presParOf" srcId="{9D5F0A49-D261-4364-9F40-6CDE78A9020C}" destId="{BF876CA9-3A12-4378-9C7E-41270FE004CB}" srcOrd="0" destOrd="0" presId="urn:microsoft.com/office/officeart/2011/layout/TabList"/>
    <dgm:cxn modelId="{09601717-360F-470F-B37C-615913715AFF}" type="presParOf" srcId="{9D5F0A49-D261-4364-9F40-6CDE78A9020C}" destId="{BF786D3F-616A-4828-852E-A82C8755DA54}" srcOrd="1" destOrd="0" presId="urn:microsoft.com/office/officeart/2011/layout/TabList"/>
    <dgm:cxn modelId="{5D0BC5FB-19EA-494E-868E-C367C2B56C5D}" type="presParOf" srcId="{9D5F0A49-D261-4364-9F40-6CDE78A9020C}" destId="{8F796CCE-C63E-45B9-ACA8-8C8C54767E14}" srcOrd="2" destOrd="0" presId="urn:microsoft.com/office/officeart/2011/layout/TabList"/>
    <dgm:cxn modelId="{B0DB39C0-097B-47E4-B563-28FC4254BEFB}" type="presParOf" srcId="{91D09DD6-9321-4213-86A0-79E72C7A1AEE}" destId="{8CAEA234-DE8B-4F4B-854B-835DC8833077}" srcOrd="4" destOrd="0" presId="urn:microsoft.com/office/officeart/2011/layout/TabList"/>
    <dgm:cxn modelId="{52513A40-F203-47D0-87EF-A0A54D2BE6CF}" type="presParOf" srcId="{91D09DD6-9321-4213-86A0-79E72C7A1AEE}" destId="{3811EAE9-299D-47EE-94D7-A744476F7A24}" srcOrd="5" destOrd="0" presId="urn:microsoft.com/office/officeart/2011/layout/TabList"/>
    <dgm:cxn modelId="{6DA260CD-02B8-485F-9D27-B0645E3E2257}" type="presParOf" srcId="{91D09DD6-9321-4213-86A0-79E72C7A1AEE}" destId="{1F3C427C-8AC9-478C-955A-EBE0047F6B12}" srcOrd="6" destOrd="0" presId="urn:microsoft.com/office/officeart/2011/layout/TabList"/>
    <dgm:cxn modelId="{73711869-061A-4DEE-91EF-240C640BDAC9}" type="presParOf" srcId="{1F3C427C-8AC9-478C-955A-EBE0047F6B12}" destId="{CC9AA22E-C2D3-42AB-B431-24E2DCC46BA5}" srcOrd="0" destOrd="0" presId="urn:microsoft.com/office/officeart/2011/layout/TabList"/>
    <dgm:cxn modelId="{60E2D1C5-855F-4A32-BF31-4440B71314E6}" type="presParOf" srcId="{1F3C427C-8AC9-478C-955A-EBE0047F6B12}" destId="{2802C9B9-ED7F-4206-BEF5-93F523802BCE}" srcOrd="1" destOrd="0" presId="urn:microsoft.com/office/officeart/2011/layout/TabList"/>
    <dgm:cxn modelId="{07044952-5743-461E-9B34-D35F9685116C}" type="presParOf" srcId="{1F3C427C-8AC9-478C-955A-EBE0047F6B12}" destId="{B3FEDB9F-9C2A-4E9A-ABE6-ED9875D21063}" srcOrd="2" destOrd="0" presId="urn:microsoft.com/office/officeart/2011/layout/TabList"/>
    <dgm:cxn modelId="{53F69B75-47A4-4185-982A-E1064BDB065B}" type="presParOf" srcId="{91D09DD6-9321-4213-86A0-79E72C7A1AEE}" destId="{223A9063-DA38-4093-A56B-D4CB0A7E15BC}"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3AB77-8393-48E5-B1EA-163F39729F32}" type="doc">
      <dgm:prSet loTypeId="urn:microsoft.com/office/officeart/2005/8/layout/lProcess2" loCatId="relationship" qsTypeId="urn:microsoft.com/office/officeart/2005/8/quickstyle/simple1" qsCatId="simple" csTypeId="urn:microsoft.com/office/officeart/2005/8/colors/accent1_5" csCatId="accent1" phldr="1"/>
      <dgm:spPr/>
      <dgm:t>
        <a:bodyPr/>
        <a:lstStyle/>
        <a:p>
          <a:endParaRPr lang="en-US"/>
        </a:p>
      </dgm:t>
    </dgm:pt>
    <dgm:pt modelId="{11DEB829-6369-4A87-B9BA-2DA54B9C1AAA}">
      <dgm:prSet phldrT="[Text]"/>
      <dgm:spPr/>
      <dgm:t>
        <a:bodyPr/>
        <a:lstStyle/>
        <a:p>
          <a:r>
            <a:rPr lang="en-US" b="1"/>
            <a:t>G-Invoicing </a:t>
          </a:r>
        </a:p>
      </dgm:t>
    </dgm:pt>
    <dgm:pt modelId="{970289FA-833D-456D-A4D7-D7671079D36C}" type="parTrans" cxnId="{032C1294-C2C5-454D-A237-C9718E6AFDA7}">
      <dgm:prSet/>
      <dgm:spPr/>
      <dgm:t>
        <a:bodyPr/>
        <a:lstStyle/>
        <a:p>
          <a:endParaRPr lang="en-US"/>
        </a:p>
      </dgm:t>
    </dgm:pt>
    <dgm:pt modelId="{22615149-445D-4839-BA0A-AFC2FA929613}" type="sibTrans" cxnId="{032C1294-C2C5-454D-A237-C9718E6AFDA7}">
      <dgm:prSet/>
      <dgm:spPr/>
      <dgm:t>
        <a:bodyPr/>
        <a:lstStyle/>
        <a:p>
          <a:endParaRPr lang="en-US"/>
        </a:p>
      </dgm:t>
    </dgm:pt>
    <dgm:pt modelId="{8A0EDC56-AFC8-4122-B16A-5C131A41E69A}">
      <dgm:prSet phldrT="[Text]"/>
      <dgm:spPr>
        <a:ln>
          <a:solidFill>
            <a:schemeClr val="accent6">
              <a:lumMod val="50000"/>
            </a:schemeClr>
          </a:solidFill>
        </a:ln>
      </dgm:spPr>
      <dgm:t>
        <a:bodyPr/>
        <a:lstStyle/>
        <a:p>
          <a:r>
            <a:rPr lang="en-US" b="1">
              <a:solidFill>
                <a:schemeClr val="bg2"/>
              </a:solidFill>
              <a:effectLst/>
              <a:ea typeface="Calibri" panose="020F0502020204030204" pitchFamily="34" charset="0"/>
              <a:cs typeface="Times New Roman" panose="02020603050405020304" pitchFamily="18" charset="0"/>
            </a:rPr>
            <a:t>Common Platform for Brokering all IGT Buy/Sell Activity </a:t>
          </a:r>
          <a:endParaRPr lang="en-US" b="1">
            <a:solidFill>
              <a:schemeClr val="bg2"/>
            </a:solidFill>
          </a:endParaRPr>
        </a:p>
      </dgm:t>
    </dgm:pt>
    <dgm:pt modelId="{85075C98-6765-4FB0-B355-7BE62F3787E3}" type="parTrans" cxnId="{A83D85BE-3CEC-4C01-B687-FF3D1F45CE8E}">
      <dgm:prSet/>
      <dgm:spPr/>
      <dgm:t>
        <a:bodyPr/>
        <a:lstStyle/>
        <a:p>
          <a:endParaRPr lang="en-US"/>
        </a:p>
      </dgm:t>
    </dgm:pt>
    <dgm:pt modelId="{0E27D586-7515-47E4-A8DB-F43A365CFD8B}" type="sibTrans" cxnId="{A83D85BE-3CEC-4C01-B687-FF3D1F45CE8E}">
      <dgm:prSet/>
      <dgm:spPr/>
      <dgm:t>
        <a:bodyPr/>
        <a:lstStyle/>
        <a:p>
          <a:endParaRPr lang="en-US"/>
        </a:p>
      </dgm:t>
    </dgm:pt>
    <dgm:pt modelId="{4E9F8F03-7BBB-42D7-BBDA-958FCCE1CCBD}">
      <dgm:prSet phldrT="[Text]"/>
      <dgm:spPr>
        <a:ln>
          <a:solidFill>
            <a:srgbClr val="002060"/>
          </a:solidFill>
        </a:ln>
      </dgm:spPr>
      <dgm:t>
        <a:bodyPr/>
        <a:lstStyle/>
        <a:p>
          <a:r>
            <a:rPr lang="en-US" b="1">
              <a:solidFill>
                <a:schemeClr val="bg2"/>
              </a:solidFill>
              <a:effectLst/>
              <a:ea typeface="Calibri" panose="020F0502020204030204" pitchFamily="34" charset="0"/>
              <a:cs typeface="Times New Roman" panose="02020603050405020304" pitchFamily="18" charset="0"/>
            </a:rPr>
            <a:t>Federal IGT Buy/ Sell Data Standard</a:t>
          </a:r>
          <a:endParaRPr lang="en-US" b="1">
            <a:solidFill>
              <a:schemeClr val="bg2"/>
            </a:solidFill>
          </a:endParaRPr>
        </a:p>
      </dgm:t>
    </dgm:pt>
    <dgm:pt modelId="{1F0BC4F7-DDD6-4ECF-87F2-576B4A0D7139}" type="parTrans" cxnId="{55A06CBF-A7E2-458C-B0A5-4D3E82632378}">
      <dgm:prSet/>
      <dgm:spPr/>
      <dgm:t>
        <a:bodyPr/>
        <a:lstStyle/>
        <a:p>
          <a:endParaRPr lang="en-US"/>
        </a:p>
      </dgm:t>
    </dgm:pt>
    <dgm:pt modelId="{CDA672CC-832B-4FF6-B9F2-552A3E19EC64}" type="sibTrans" cxnId="{55A06CBF-A7E2-458C-B0A5-4D3E82632378}">
      <dgm:prSet/>
      <dgm:spPr/>
      <dgm:t>
        <a:bodyPr/>
        <a:lstStyle/>
        <a:p>
          <a:endParaRPr lang="en-US"/>
        </a:p>
      </dgm:t>
    </dgm:pt>
    <dgm:pt modelId="{C3255406-16EA-4329-9516-0A3EDB988038}">
      <dgm:prSet phldrT="[Text]"/>
      <dgm:spPr>
        <a:solidFill>
          <a:srgbClr val="002060">
            <a:alpha val="50000"/>
          </a:srgbClr>
        </a:solidFill>
        <a:ln>
          <a:solidFill>
            <a:srgbClr val="002060"/>
          </a:solidFill>
        </a:ln>
      </dgm:spPr>
      <dgm:t>
        <a:bodyPr/>
        <a:lstStyle/>
        <a:p>
          <a:r>
            <a:rPr lang="en-US" b="1">
              <a:solidFill>
                <a:schemeClr val="bg2"/>
              </a:solidFill>
              <a:effectLst/>
              <a:ea typeface="Calibri" panose="020F0502020204030204" pitchFamily="34" charset="0"/>
              <a:cs typeface="Times New Roman" panose="02020603050405020304" pitchFamily="18" charset="0"/>
            </a:rPr>
            <a:t>Common Data Repository of Brokered Transactions</a:t>
          </a:r>
          <a:endParaRPr lang="en-US" b="1">
            <a:solidFill>
              <a:schemeClr val="bg2"/>
            </a:solidFill>
          </a:endParaRPr>
        </a:p>
      </dgm:t>
    </dgm:pt>
    <dgm:pt modelId="{26BEDEE3-A29E-4176-A17A-E277FEAFEE95}" type="parTrans" cxnId="{8BE0CE41-2438-40A1-B80C-2436A49AC1A0}">
      <dgm:prSet/>
      <dgm:spPr/>
      <dgm:t>
        <a:bodyPr/>
        <a:lstStyle/>
        <a:p>
          <a:endParaRPr lang="en-US"/>
        </a:p>
      </dgm:t>
    </dgm:pt>
    <dgm:pt modelId="{59BF9C6C-CD82-405B-88C6-5AD401142933}" type="sibTrans" cxnId="{8BE0CE41-2438-40A1-B80C-2436A49AC1A0}">
      <dgm:prSet/>
      <dgm:spPr/>
      <dgm:t>
        <a:bodyPr/>
        <a:lstStyle/>
        <a:p>
          <a:endParaRPr lang="en-US"/>
        </a:p>
      </dgm:t>
    </dgm:pt>
    <dgm:pt modelId="{92CA578D-DCB1-4052-AFB0-74DC8BDD6284}" type="pres">
      <dgm:prSet presAssocID="{DAC3AB77-8393-48E5-B1EA-163F39729F32}" presName="theList" presStyleCnt="0">
        <dgm:presLayoutVars>
          <dgm:dir/>
          <dgm:animLvl val="lvl"/>
          <dgm:resizeHandles val="exact"/>
        </dgm:presLayoutVars>
      </dgm:prSet>
      <dgm:spPr/>
    </dgm:pt>
    <dgm:pt modelId="{C9684727-E506-4B63-9096-DD12F09FD16A}" type="pres">
      <dgm:prSet presAssocID="{11DEB829-6369-4A87-B9BA-2DA54B9C1AAA}" presName="compNode" presStyleCnt="0"/>
      <dgm:spPr/>
    </dgm:pt>
    <dgm:pt modelId="{55B4C4DF-93D4-4B27-A21B-6250FBFCE85A}" type="pres">
      <dgm:prSet presAssocID="{11DEB829-6369-4A87-B9BA-2DA54B9C1AAA}" presName="aNode" presStyleLbl="bgShp" presStyleIdx="0" presStyleCnt="1"/>
      <dgm:spPr/>
    </dgm:pt>
    <dgm:pt modelId="{DDC99FD4-68AF-4E50-85E3-7681C5DC1E80}" type="pres">
      <dgm:prSet presAssocID="{11DEB829-6369-4A87-B9BA-2DA54B9C1AAA}" presName="textNode" presStyleLbl="bgShp" presStyleIdx="0" presStyleCnt="1"/>
      <dgm:spPr/>
    </dgm:pt>
    <dgm:pt modelId="{027A1FBC-E665-4ACD-978A-E6D6EE2F036E}" type="pres">
      <dgm:prSet presAssocID="{11DEB829-6369-4A87-B9BA-2DA54B9C1AAA}" presName="compChildNode" presStyleCnt="0"/>
      <dgm:spPr/>
    </dgm:pt>
    <dgm:pt modelId="{BF9F98F6-4B56-4153-9570-2E2FCE01E096}" type="pres">
      <dgm:prSet presAssocID="{11DEB829-6369-4A87-B9BA-2DA54B9C1AAA}" presName="theInnerList" presStyleCnt="0"/>
      <dgm:spPr/>
    </dgm:pt>
    <dgm:pt modelId="{E9C9FF2B-2E81-4D0C-A4A2-1E43A482E3E7}" type="pres">
      <dgm:prSet presAssocID="{8A0EDC56-AFC8-4122-B16A-5C131A41E69A}" presName="childNode" presStyleLbl="node1" presStyleIdx="0" presStyleCnt="3">
        <dgm:presLayoutVars>
          <dgm:bulletEnabled val="1"/>
        </dgm:presLayoutVars>
      </dgm:prSet>
      <dgm:spPr/>
    </dgm:pt>
    <dgm:pt modelId="{E8C02D7A-1BC2-4687-8D20-3C05C96AF102}" type="pres">
      <dgm:prSet presAssocID="{8A0EDC56-AFC8-4122-B16A-5C131A41E69A}" presName="aSpace2" presStyleCnt="0"/>
      <dgm:spPr/>
    </dgm:pt>
    <dgm:pt modelId="{F028170A-26DB-4504-BC13-6F221C4E49E8}" type="pres">
      <dgm:prSet presAssocID="{4E9F8F03-7BBB-42D7-BBDA-958FCCE1CCBD}" presName="childNode" presStyleLbl="node1" presStyleIdx="1" presStyleCnt="3">
        <dgm:presLayoutVars>
          <dgm:bulletEnabled val="1"/>
        </dgm:presLayoutVars>
      </dgm:prSet>
      <dgm:spPr/>
    </dgm:pt>
    <dgm:pt modelId="{5E1E25A9-1C20-4BD7-9589-3A82A4F335D3}" type="pres">
      <dgm:prSet presAssocID="{4E9F8F03-7BBB-42D7-BBDA-958FCCE1CCBD}" presName="aSpace2" presStyleCnt="0"/>
      <dgm:spPr/>
    </dgm:pt>
    <dgm:pt modelId="{390936FD-28FF-4022-A60E-5BBE4D54FE4B}" type="pres">
      <dgm:prSet presAssocID="{C3255406-16EA-4329-9516-0A3EDB988038}" presName="childNode" presStyleLbl="node1" presStyleIdx="2" presStyleCnt="3">
        <dgm:presLayoutVars>
          <dgm:bulletEnabled val="1"/>
        </dgm:presLayoutVars>
      </dgm:prSet>
      <dgm:spPr/>
    </dgm:pt>
  </dgm:ptLst>
  <dgm:cxnLst>
    <dgm:cxn modelId="{8BE0CE41-2438-40A1-B80C-2436A49AC1A0}" srcId="{11DEB829-6369-4A87-B9BA-2DA54B9C1AAA}" destId="{C3255406-16EA-4329-9516-0A3EDB988038}" srcOrd="2" destOrd="0" parTransId="{26BEDEE3-A29E-4176-A17A-E277FEAFEE95}" sibTransId="{59BF9C6C-CD82-405B-88C6-5AD401142933}"/>
    <dgm:cxn modelId="{6FAC9364-3DF9-413D-8AF0-DA853D6CE1CC}" type="presOf" srcId="{11DEB829-6369-4A87-B9BA-2DA54B9C1AAA}" destId="{55B4C4DF-93D4-4B27-A21B-6250FBFCE85A}" srcOrd="0" destOrd="0" presId="urn:microsoft.com/office/officeart/2005/8/layout/lProcess2"/>
    <dgm:cxn modelId="{3392C04B-9371-402F-B673-09EFECFAA9A4}" type="presOf" srcId="{DAC3AB77-8393-48E5-B1EA-163F39729F32}" destId="{92CA578D-DCB1-4052-AFB0-74DC8BDD6284}" srcOrd="0" destOrd="0" presId="urn:microsoft.com/office/officeart/2005/8/layout/lProcess2"/>
    <dgm:cxn modelId="{032C1294-C2C5-454D-A237-C9718E6AFDA7}" srcId="{DAC3AB77-8393-48E5-B1EA-163F39729F32}" destId="{11DEB829-6369-4A87-B9BA-2DA54B9C1AAA}" srcOrd="0" destOrd="0" parTransId="{970289FA-833D-456D-A4D7-D7671079D36C}" sibTransId="{22615149-445D-4839-BA0A-AFC2FA929613}"/>
    <dgm:cxn modelId="{F6557697-859B-48A6-995B-9C430FA9FABB}" type="presOf" srcId="{8A0EDC56-AFC8-4122-B16A-5C131A41E69A}" destId="{E9C9FF2B-2E81-4D0C-A4A2-1E43A482E3E7}" srcOrd="0" destOrd="0" presId="urn:microsoft.com/office/officeart/2005/8/layout/lProcess2"/>
    <dgm:cxn modelId="{2F7D1C9E-CB15-4F82-9D61-8EDF28B544CD}" type="presOf" srcId="{C3255406-16EA-4329-9516-0A3EDB988038}" destId="{390936FD-28FF-4022-A60E-5BBE4D54FE4B}" srcOrd="0" destOrd="0" presId="urn:microsoft.com/office/officeart/2005/8/layout/lProcess2"/>
    <dgm:cxn modelId="{F1B475A4-90A3-4DB6-8D85-8E560FEA11E7}" type="presOf" srcId="{11DEB829-6369-4A87-B9BA-2DA54B9C1AAA}" destId="{DDC99FD4-68AF-4E50-85E3-7681C5DC1E80}" srcOrd="1" destOrd="0" presId="urn:microsoft.com/office/officeart/2005/8/layout/lProcess2"/>
    <dgm:cxn modelId="{A83D85BE-3CEC-4C01-B687-FF3D1F45CE8E}" srcId="{11DEB829-6369-4A87-B9BA-2DA54B9C1AAA}" destId="{8A0EDC56-AFC8-4122-B16A-5C131A41E69A}" srcOrd="0" destOrd="0" parTransId="{85075C98-6765-4FB0-B355-7BE62F3787E3}" sibTransId="{0E27D586-7515-47E4-A8DB-F43A365CFD8B}"/>
    <dgm:cxn modelId="{55A06CBF-A7E2-458C-B0A5-4D3E82632378}" srcId="{11DEB829-6369-4A87-B9BA-2DA54B9C1AAA}" destId="{4E9F8F03-7BBB-42D7-BBDA-958FCCE1CCBD}" srcOrd="1" destOrd="0" parTransId="{1F0BC4F7-DDD6-4ECF-87F2-576B4A0D7139}" sibTransId="{CDA672CC-832B-4FF6-B9F2-552A3E19EC64}"/>
    <dgm:cxn modelId="{B01BB8C1-D2C9-496A-B2EB-C11E602473BF}" type="presOf" srcId="{4E9F8F03-7BBB-42D7-BBDA-958FCCE1CCBD}" destId="{F028170A-26DB-4504-BC13-6F221C4E49E8}" srcOrd="0" destOrd="0" presId="urn:microsoft.com/office/officeart/2005/8/layout/lProcess2"/>
    <dgm:cxn modelId="{BF26E498-7CAF-4A5A-B48A-365303CD6FB4}" type="presParOf" srcId="{92CA578D-DCB1-4052-AFB0-74DC8BDD6284}" destId="{C9684727-E506-4B63-9096-DD12F09FD16A}" srcOrd="0" destOrd="0" presId="urn:microsoft.com/office/officeart/2005/8/layout/lProcess2"/>
    <dgm:cxn modelId="{E27BF28D-42FF-467E-ADC0-39B88256AB93}" type="presParOf" srcId="{C9684727-E506-4B63-9096-DD12F09FD16A}" destId="{55B4C4DF-93D4-4B27-A21B-6250FBFCE85A}" srcOrd="0" destOrd="0" presId="urn:microsoft.com/office/officeart/2005/8/layout/lProcess2"/>
    <dgm:cxn modelId="{4A6B6E18-BA19-48DD-8FF5-6828035D7AA9}" type="presParOf" srcId="{C9684727-E506-4B63-9096-DD12F09FD16A}" destId="{DDC99FD4-68AF-4E50-85E3-7681C5DC1E80}" srcOrd="1" destOrd="0" presId="urn:microsoft.com/office/officeart/2005/8/layout/lProcess2"/>
    <dgm:cxn modelId="{ABCDDE84-3955-43A8-81A5-BA1CDE80B211}" type="presParOf" srcId="{C9684727-E506-4B63-9096-DD12F09FD16A}" destId="{027A1FBC-E665-4ACD-978A-E6D6EE2F036E}" srcOrd="2" destOrd="0" presId="urn:microsoft.com/office/officeart/2005/8/layout/lProcess2"/>
    <dgm:cxn modelId="{F02CEAB2-3BBC-4DF4-94ED-6C6E7C62803D}" type="presParOf" srcId="{027A1FBC-E665-4ACD-978A-E6D6EE2F036E}" destId="{BF9F98F6-4B56-4153-9570-2E2FCE01E096}" srcOrd="0" destOrd="0" presId="urn:microsoft.com/office/officeart/2005/8/layout/lProcess2"/>
    <dgm:cxn modelId="{1E6258C7-1D51-4750-A6D8-43B393A373BD}" type="presParOf" srcId="{BF9F98F6-4B56-4153-9570-2E2FCE01E096}" destId="{E9C9FF2B-2E81-4D0C-A4A2-1E43A482E3E7}" srcOrd="0" destOrd="0" presId="urn:microsoft.com/office/officeart/2005/8/layout/lProcess2"/>
    <dgm:cxn modelId="{DC5376E0-BB78-4741-A062-25D6A8B3A553}" type="presParOf" srcId="{BF9F98F6-4B56-4153-9570-2E2FCE01E096}" destId="{E8C02D7A-1BC2-4687-8D20-3C05C96AF102}" srcOrd="1" destOrd="0" presId="urn:microsoft.com/office/officeart/2005/8/layout/lProcess2"/>
    <dgm:cxn modelId="{CA51A027-852D-4169-933D-8E50F385A987}" type="presParOf" srcId="{BF9F98F6-4B56-4153-9570-2E2FCE01E096}" destId="{F028170A-26DB-4504-BC13-6F221C4E49E8}" srcOrd="2" destOrd="0" presId="urn:microsoft.com/office/officeart/2005/8/layout/lProcess2"/>
    <dgm:cxn modelId="{93341AA9-3FC1-4A6F-8EA8-B06445DB74CE}" type="presParOf" srcId="{BF9F98F6-4B56-4153-9570-2E2FCE01E096}" destId="{5E1E25A9-1C20-4BD7-9589-3A82A4F335D3}" srcOrd="3" destOrd="0" presId="urn:microsoft.com/office/officeart/2005/8/layout/lProcess2"/>
    <dgm:cxn modelId="{CC73B304-F449-49AB-96E7-3730952B481D}" type="presParOf" srcId="{BF9F98F6-4B56-4153-9570-2E2FCE01E096}" destId="{390936FD-28FF-4022-A60E-5BBE4D54FE4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7B2BC-21E4-442A-B3C2-7069F00BB23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73A00600-411B-47C5-9422-9FA582054D16}">
      <dgm:prSet phldrT="[Text]"/>
      <dgm:spPr/>
      <dgm:t>
        <a:bodyPr/>
        <a:lstStyle/>
        <a:p>
          <a:r>
            <a:rPr lang="en-US" b="1"/>
            <a:t>Procure to Pay </a:t>
          </a:r>
        </a:p>
      </dgm:t>
    </dgm:pt>
    <dgm:pt modelId="{F5CA4D82-2C97-4177-9E1A-5EF697376615}" type="parTrans" cxnId="{65A99B2F-E123-4A02-A3D7-E88911DF697C}">
      <dgm:prSet/>
      <dgm:spPr/>
      <dgm:t>
        <a:bodyPr/>
        <a:lstStyle/>
        <a:p>
          <a:endParaRPr lang="en-US"/>
        </a:p>
      </dgm:t>
    </dgm:pt>
    <dgm:pt modelId="{7FAE592A-BB74-46EA-835D-A61757BF7158}" type="sibTrans" cxnId="{65A99B2F-E123-4A02-A3D7-E88911DF697C}">
      <dgm:prSet/>
      <dgm:spPr/>
      <dgm:t>
        <a:bodyPr/>
        <a:lstStyle/>
        <a:p>
          <a:endParaRPr lang="en-US"/>
        </a:p>
      </dgm:t>
    </dgm:pt>
    <dgm:pt modelId="{DAC196D6-E4CB-494E-AD31-FBD900D6B4A2}">
      <dgm:prSet phldrT="[Text]"/>
      <dgm:spPr>
        <a:solidFill>
          <a:schemeClr val="bg1">
            <a:lumMod val="60000"/>
            <a:lumOff val="40000"/>
            <a:alpha val="90000"/>
          </a:schemeClr>
        </a:solidFill>
      </dgm:spPr>
      <dgm:t>
        <a:bodyPr/>
        <a:lstStyle/>
        <a:p>
          <a:r>
            <a:rPr lang="en-US" b="1"/>
            <a:t>Budget to Report  </a:t>
          </a:r>
        </a:p>
      </dgm:t>
    </dgm:pt>
    <dgm:pt modelId="{CD2979DC-9CD3-4EEA-AAE9-A7FDD2CAC156}" type="sibTrans" cxnId="{D2E5D407-1406-4E86-B576-40264C8C833F}">
      <dgm:prSet/>
      <dgm:spPr/>
      <dgm:t>
        <a:bodyPr/>
        <a:lstStyle/>
        <a:p>
          <a:endParaRPr lang="en-US"/>
        </a:p>
      </dgm:t>
    </dgm:pt>
    <dgm:pt modelId="{4C1D5C81-1879-4A9C-AD05-55B47A80885B}" type="parTrans" cxnId="{D2E5D407-1406-4E86-B576-40264C8C833F}">
      <dgm:prSet/>
      <dgm:spPr/>
      <dgm:t>
        <a:bodyPr/>
        <a:lstStyle/>
        <a:p>
          <a:endParaRPr lang="en-US"/>
        </a:p>
      </dgm:t>
    </dgm:pt>
    <dgm:pt modelId="{0A7065DE-A16F-42A4-9261-3389D99BB5D3}" type="pres">
      <dgm:prSet presAssocID="{6667B2BC-21E4-442A-B3C2-7069F00BB23B}" presName="Name0" presStyleCnt="0">
        <dgm:presLayoutVars>
          <dgm:dir/>
          <dgm:resizeHandles val="exact"/>
        </dgm:presLayoutVars>
      </dgm:prSet>
      <dgm:spPr/>
    </dgm:pt>
    <dgm:pt modelId="{3AA1564D-352F-47B2-B5A6-31284FC571F3}" type="pres">
      <dgm:prSet presAssocID="{73A00600-411B-47C5-9422-9FA582054D16}" presName="composite" presStyleCnt="0"/>
      <dgm:spPr/>
    </dgm:pt>
    <dgm:pt modelId="{6E13AB68-B765-4CCE-88E2-AF1F00D15387}" type="pres">
      <dgm:prSet presAssocID="{73A00600-411B-47C5-9422-9FA582054D16}" presName="bgChev" presStyleLbl="node1" presStyleIdx="0" presStyleCnt="2"/>
      <dgm:spPr/>
    </dgm:pt>
    <dgm:pt modelId="{21D037CD-1F87-4A65-9EC4-1C7B29B3AD06}" type="pres">
      <dgm:prSet presAssocID="{73A00600-411B-47C5-9422-9FA582054D16}" presName="txNode" presStyleLbl="fgAcc1" presStyleIdx="0" presStyleCnt="2">
        <dgm:presLayoutVars>
          <dgm:bulletEnabled val="1"/>
        </dgm:presLayoutVars>
      </dgm:prSet>
      <dgm:spPr/>
    </dgm:pt>
    <dgm:pt modelId="{572EE90A-0965-473E-8349-D5BD117BDF1D}" type="pres">
      <dgm:prSet presAssocID="{7FAE592A-BB74-46EA-835D-A61757BF7158}" presName="compositeSpace" presStyleCnt="0"/>
      <dgm:spPr/>
    </dgm:pt>
    <dgm:pt modelId="{58FB4FC2-DAB6-4676-B230-9AF1C57C039F}" type="pres">
      <dgm:prSet presAssocID="{DAC196D6-E4CB-494E-AD31-FBD900D6B4A2}" presName="composite" presStyleCnt="0"/>
      <dgm:spPr/>
    </dgm:pt>
    <dgm:pt modelId="{837BE609-A1E4-4548-85EA-4C7A300694C2}" type="pres">
      <dgm:prSet presAssocID="{DAC196D6-E4CB-494E-AD31-FBD900D6B4A2}" presName="bgChev" presStyleLbl="node1" presStyleIdx="1" presStyleCnt="2"/>
      <dgm:spPr>
        <a:solidFill>
          <a:srgbClr val="0070C0"/>
        </a:solidFill>
      </dgm:spPr>
    </dgm:pt>
    <dgm:pt modelId="{941FEE6B-7D88-4727-AB91-8C868BD2DCCB}" type="pres">
      <dgm:prSet presAssocID="{DAC196D6-E4CB-494E-AD31-FBD900D6B4A2}" presName="txNode" presStyleLbl="fgAcc1" presStyleIdx="1" presStyleCnt="2">
        <dgm:presLayoutVars>
          <dgm:bulletEnabled val="1"/>
        </dgm:presLayoutVars>
      </dgm:prSet>
      <dgm:spPr/>
    </dgm:pt>
  </dgm:ptLst>
  <dgm:cxnLst>
    <dgm:cxn modelId="{D2E5D407-1406-4E86-B576-40264C8C833F}" srcId="{6667B2BC-21E4-442A-B3C2-7069F00BB23B}" destId="{DAC196D6-E4CB-494E-AD31-FBD900D6B4A2}" srcOrd="1" destOrd="0" parTransId="{4C1D5C81-1879-4A9C-AD05-55B47A80885B}" sibTransId="{CD2979DC-9CD3-4EEA-AAE9-A7FDD2CAC156}"/>
    <dgm:cxn modelId="{D2F2FA18-062B-413E-B1CF-C0F1AFF0B494}" type="presOf" srcId="{DAC196D6-E4CB-494E-AD31-FBD900D6B4A2}" destId="{941FEE6B-7D88-4727-AB91-8C868BD2DCCB}" srcOrd="0" destOrd="0" presId="urn:microsoft.com/office/officeart/2005/8/layout/chevronAccent+Icon"/>
    <dgm:cxn modelId="{65A99B2F-E123-4A02-A3D7-E88911DF697C}" srcId="{6667B2BC-21E4-442A-B3C2-7069F00BB23B}" destId="{73A00600-411B-47C5-9422-9FA582054D16}" srcOrd="0" destOrd="0" parTransId="{F5CA4D82-2C97-4177-9E1A-5EF697376615}" sibTransId="{7FAE592A-BB74-46EA-835D-A61757BF7158}"/>
    <dgm:cxn modelId="{FFFF3137-205E-4760-9BA9-4FF5DDAF5C37}" type="presOf" srcId="{6667B2BC-21E4-442A-B3C2-7069F00BB23B}" destId="{0A7065DE-A16F-42A4-9261-3389D99BB5D3}" srcOrd="0" destOrd="0" presId="urn:microsoft.com/office/officeart/2005/8/layout/chevronAccent+Icon"/>
    <dgm:cxn modelId="{8C63F5DD-DC7D-430B-976D-07E658A8D494}" type="presOf" srcId="{73A00600-411B-47C5-9422-9FA582054D16}" destId="{21D037CD-1F87-4A65-9EC4-1C7B29B3AD06}" srcOrd="0" destOrd="0" presId="urn:microsoft.com/office/officeart/2005/8/layout/chevronAccent+Icon"/>
    <dgm:cxn modelId="{2BAB85BB-2664-4862-A6EA-0861237E86BD}" type="presParOf" srcId="{0A7065DE-A16F-42A4-9261-3389D99BB5D3}" destId="{3AA1564D-352F-47B2-B5A6-31284FC571F3}" srcOrd="0" destOrd="0" presId="urn:microsoft.com/office/officeart/2005/8/layout/chevronAccent+Icon"/>
    <dgm:cxn modelId="{47CF4A69-2192-48A8-B123-6A73C22BE8D0}" type="presParOf" srcId="{3AA1564D-352F-47B2-B5A6-31284FC571F3}" destId="{6E13AB68-B765-4CCE-88E2-AF1F00D15387}" srcOrd="0" destOrd="0" presId="urn:microsoft.com/office/officeart/2005/8/layout/chevronAccent+Icon"/>
    <dgm:cxn modelId="{ED53A43E-AC3C-466A-8E3D-56C32344D133}" type="presParOf" srcId="{3AA1564D-352F-47B2-B5A6-31284FC571F3}" destId="{21D037CD-1F87-4A65-9EC4-1C7B29B3AD06}" srcOrd="1" destOrd="0" presId="urn:microsoft.com/office/officeart/2005/8/layout/chevronAccent+Icon"/>
    <dgm:cxn modelId="{684E112A-6B72-440C-BEE6-9BCF5EFBB9E6}" type="presParOf" srcId="{0A7065DE-A16F-42A4-9261-3389D99BB5D3}" destId="{572EE90A-0965-473E-8349-D5BD117BDF1D}" srcOrd="1" destOrd="0" presId="urn:microsoft.com/office/officeart/2005/8/layout/chevronAccent+Icon"/>
    <dgm:cxn modelId="{5D18EFAC-199A-499F-9495-A2F5E23F5E94}" type="presParOf" srcId="{0A7065DE-A16F-42A4-9261-3389D99BB5D3}" destId="{58FB4FC2-DAB6-4676-B230-9AF1C57C039F}" srcOrd="2" destOrd="0" presId="urn:microsoft.com/office/officeart/2005/8/layout/chevronAccent+Icon"/>
    <dgm:cxn modelId="{524A3140-9348-4E81-B3A0-B14ABFFFD381}" type="presParOf" srcId="{58FB4FC2-DAB6-4676-B230-9AF1C57C039F}" destId="{837BE609-A1E4-4548-85EA-4C7A300694C2}" srcOrd="0" destOrd="0" presId="urn:microsoft.com/office/officeart/2005/8/layout/chevronAccent+Icon"/>
    <dgm:cxn modelId="{75B86370-C769-4F46-9A21-A84EE73A37A3}" type="presParOf" srcId="{58FB4FC2-DAB6-4676-B230-9AF1C57C039F}" destId="{941FEE6B-7D88-4727-AB91-8C868BD2DCC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7B2BC-21E4-442A-B3C2-7069F00BB23B}" type="doc">
      <dgm:prSet loTypeId="urn:microsoft.com/office/officeart/2005/8/layout/chevronAccent+Icon" loCatId="process" qsTypeId="urn:microsoft.com/office/officeart/2005/8/quickstyle/simple1" qsCatId="simple" csTypeId="urn:microsoft.com/office/officeart/2005/8/colors/accent0_3" csCatId="mainScheme" phldr="1"/>
      <dgm:spPr/>
    </dgm:pt>
    <dgm:pt modelId="{73A00600-411B-47C5-9422-9FA582054D16}">
      <dgm:prSet phldrT="[Text]"/>
      <dgm:spPr/>
      <dgm:t>
        <a:bodyPr/>
        <a:lstStyle/>
        <a:p>
          <a:r>
            <a:rPr lang="en-US" b="1"/>
            <a:t>Order to Cash</a:t>
          </a:r>
        </a:p>
      </dgm:t>
    </dgm:pt>
    <dgm:pt modelId="{F5CA4D82-2C97-4177-9E1A-5EF697376615}" type="parTrans" cxnId="{65A99B2F-E123-4A02-A3D7-E88911DF697C}">
      <dgm:prSet/>
      <dgm:spPr/>
      <dgm:t>
        <a:bodyPr/>
        <a:lstStyle/>
        <a:p>
          <a:endParaRPr lang="en-US"/>
        </a:p>
      </dgm:t>
    </dgm:pt>
    <dgm:pt modelId="{7FAE592A-BB74-46EA-835D-A61757BF7158}" type="sibTrans" cxnId="{65A99B2F-E123-4A02-A3D7-E88911DF697C}">
      <dgm:prSet/>
      <dgm:spPr/>
      <dgm:t>
        <a:bodyPr/>
        <a:lstStyle/>
        <a:p>
          <a:endParaRPr lang="en-US"/>
        </a:p>
      </dgm:t>
    </dgm:pt>
    <dgm:pt modelId="{DAC196D6-E4CB-494E-AD31-FBD900D6B4A2}">
      <dgm:prSet phldrT="[Text]"/>
      <dgm:spPr>
        <a:solidFill>
          <a:schemeClr val="bg1">
            <a:lumMod val="60000"/>
            <a:lumOff val="40000"/>
            <a:alpha val="90000"/>
          </a:schemeClr>
        </a:solidFill>
      </dgm:spPr>
      <dgm:t>
        <a:bodyPr/>
        <a:lstStyle/>
        <a:p>
          <a:r>
            <a:rPr lang="en-US" b="1"/>
            <a:t>Budget to Report  </a:t>
          </a:r>
        </a:p>
      </dgm:t>
    </dgm:pt>
    <dgm:pt modelId="{4C1D5C81-1879-4A9C-AD05-55B47A80885B}" type="parTrans" cxnId="{D2E5D407-1406-4E86-B576-40264C8C833F}">
      <dgm:prSet/>
      <dgm:spPr/>
      <dgm:t>
        <a:bodyPr/>
        <a:lstStyle/>
        <a:p>
          <a:endParaRPr lang="en-US"/>
        </a:p>
      </dgm:t>
    </dgm:pt>
    <dgm:pt modelId="{CD2979DC-9CD3-4EEA-AAE9-A7FDD2CAC156}" type="sibTrans" cxnId="{D2E5D407-1406-4E86-B576-40264C8C833F}">
      <dgm:prSet/>
      <dgm:spPr/>
      <dgm:t>
        <a:bodyPr/>
        <a:lstStyle/>
        <a:p>
          <a:endParaRPr lang="en-US"/>
        </a:p>
      </dgm:t>
    </dgm:pt>
    <dgm:pt modelId="{716EDC4A-787F-4D6E-90A2-23CBC895521A}" type="pres">
      <dgm:prSet presAssocID="{6667B2BC-21E4-442A-B3C2-7069F00BB23B}" presName="Name0" presStyleCnt="0">
        <dgm:presLayoutVars>
          <dgm:dir/>
          <dgm:resizeHandles val="exact"/>
        </dgm:presLayoutVars>
      </dgm:prSet>
      <dgm:spPr/>
    </dgm:pt>
    <dgm:pt modelId="{F02DC5B0-E2E3-4C5A-911A-7D2AE41C7CF4}" type="pres">
      <dgm:prSet presAssocID="{73A00600-411B-47C5-9422-9FA582054D16}" presName="composite" presStyleCnt="0"/>
      <dgm:spPr/>
    </dgm:pt>
    <dgm:pt modelId="{584CC5F5-FA54-40EF-8E0F-3C16FB7410EA}" type="pres">
      <dgm:prSet presAssocID="{73A00600-411B-47C5-9422-9FA582054D16}" presName="bgChev" presStyleLbl="node1" presStyleIdx="0" presStyleCnt="2"/>
      <dgm:spPr/>
    </dgm:pt>
    <dgm:pt modelId="{85DFEA2B-C650-41DA-9062-9287EBCA3590}" type="pres">
      <dgm:prSet presAssocID="{73A00600-411B-47C5-9422-9FA582054D16}" presName="txNode" presStyleLbl="fgAcc1" presStyleIdx="0" presStyleCnt="2">
        <dgm:presLayoutVars>
          <dgm:bulletEnabled val="1"/>
        </dgm:presLayoutVars>
      </dgm:prSet>
      <dgm:spPr/>
    </dgm:pt>
    <dgm:pt modelId="{B3DC50BD-75A6-4E53-B899-A63F61CBAAC8}" type="pres">
      <dgm:prSet presAssocID="{7FAE592A-BB74-46EA-835D-A61757BF7158}" presName="compositeSpace" presStyleCnt="0"/>
      <dgm:spPr/>
    </dgm:pt>
    <dgm:pt modelId="{C8674081-2191-4E30-A113-73E4205E4A4F}" type="pres">
      <dgm:prSet presAssocID="{DAC196D6-E4CB-494E-AD31-FBD900D6B4A2}" presName="composite" presStyleCnt="0"/>
      <dgm:spPr/>
    </dgm:pt>
    <dgm:pt modelId="{9B29BE10-5C0F-493D-AB89-90F2A8086CB5}" type="pres">
      <dgm:prSet presAssocID="{DAC196D6-E4CB-494E-AD31-FBD900D6B4A2}" presName="bgChev" presStyleLbl="node1" presStyleIdx="1" presStyleCnt="2"/>
      <dgm:spPr>
        <a:solidFill>
          <a:srgbClr val="0070C0"/>
        </a:solidFill>
      </dgm:spPr>
    </dgm:pt>
    <dgm:pt modelId="{9D93A8F0-6D0F-40F9-B570-2BE9C482024E}" type="pres">
      <dgm:prSet presAssocID="{DAC196D6-E4CB-494E-AD31-FBD900D6B4A2}" presName="txNode" presStyleLbl="fgAcc1" presStyleIdx="1" presStyleCnt="2">
        <dgm:presLayoutVars>
          <dgm:bulletEnabled val="1"/>
        </dgm:presLayoutVars>
      </dgm:prSet>
      <dgm:spPr/>
    </dgm:pt>
  </dgm:ptLst>
  <dgm:cxnLst>
    <dgm:cxn modelId="{D2E5D407-1406-4E86-B576-40264C8C833F}" srcId="{6667B2BC-21E4-442A-B3C2-7069F00BB23B}" destId="{DAC196D6-E4CB-494E-AD31-FBD900D6B4A2}" srcOrd="1" destOrd="0" parTransId="{4C1D5C81-1879-4A9C-AD05-55B47A80885B}" sibTransId="{CD2979DC-9CD3-4EEA-AAE9-A7FDD2CAC156}"/>
    <dgm:cxn modelId="{65A99B2F-E123-4A02-A3D7-E88911DF697C}" srcId="{6667B2BC-21E4-442A-B3C2-7069F00BB23B}" destId="{73A00600-411B-47C5-9422-9FA582054D16}" srcOrd="0" destOrd="0" parTransId="{F5CA4D82-2C97-4177-9E1A-5EF697376615}" sibTransId="{7FAE592A-BB74-46EA-835D-A61757BF7158}"/>
    <dgm:cxn modelId="{F1D265A3-F789-4023-B8CD-3A1237439D1B}" type="presOf" srcId="{73A00600-411B-47C5-9422-9FA582054D16}" destId="{85DFEA2B-C650-41DA-9062-9287EBCA3590}" srcOrd="0" destOrd="0" presId="urn:microsoft.com/office/officeart/2005/8/layout/chevronAccent+Icon"/>
    <dgm:cxn modelId="{B8786CC7-2CD6-4E89-95E2-374741099C50}" type="presOf" srcId="{DAC196D6-E4CB-494E-AD31-FBD900D6B4A2}" destId="{9D93A8F0-6D0F-40F9-B570-2BE9C482024E}" srcOrd="0" destOrd="0" presId="urn:microsoft.com/office/officeart/2005/8/layout/chevronAccent+Icon"/>
    <dgm:cxn modelId="{863913EF-C044-4A7C-BE5B-1FE87CA08EE0}" type="presOf" srcId="{6667B2BC-21E4-442A-B3C2-7069F00BB23B}" destId="{716EDC4A-787F-4D6E-90A2-23CBC895521A}" srcOrd="0" destOrd="0" presId="urn:microsoft.com/office/officeart/2005/8/layout/chevronAccent+Icon"/>
    <dgm:cxn modelId="{5E50BDCA-D967-4D4B-9201-14D31691D473}" type="presParOf" srcId="{716EDC4A-787F-4D6E-90A2-23CBC895521A}" destId="{F02DC5B0-E2E3-4C5A-911A-7D2AE41C7CF4}" srcOrd="0" destOrd="0" presId="urn:microsoft.com/office/officeart/2005/8/layout/chevronAccent+Icon"/>
    <dgm:cxn modelId="{47F1844F-D896-4032-851A-D3637E0A476E}" type="presParOf" srcId="{F02DC5B0-E2E3-4C5A-911A-7D2AE41C7CF4}" destId="{584CC5F5-FA54-40EF-8E0F-3C16FB7410EA}" srcOrd="0" destOrd="0" presId="urn:microsoft.com/office/officeart/2005/8/layout/chevronAccent+Icon"/>
    <dgm:cxn modelId="{B2C7E465-B07C-4293-A50D-FDD31BA86B88}" type="presParOf" srcId="{F02DC5B0-E2E3-4C5A-911A-7D2AE41C7CF4}" destId="{85DFEA2B-C650-41DA-9062-9287EBCA3590}" srcOrd="1" destOrd="0" presId="urn:microsoft.com/office/officeart/2005/8/layout/chevronAccent+Icon"/>
    <dgm:cxn modelId="{F165E0E8-C826-4E6D-9A1D-FD9424CDB496}" type="presParOf" srcId="{716EDC4A-787F-4D6E-90A2-23CBC895521A}" destId="{B3DC50BD-75A6-4E53-B899-A63F61CBAAC8}" srcOrd="1" destOrd="0" presId="urn:microsoft.com/office/officeart/2005/8/layout/chevronAccent+Icon"/>
    <dgm:cxn modelId="{5EDE23ED-978C-408A-BEF5-07F1B34F5B75}" type="presParOf" srcId="{716EDC4A-787F-4D6E-90A2-23CBC895521A}" destId="{C8674081-2191-4E30-A113-73E4205E4A4F}" srcOrd="2" destOrd="0" presId="urn:microsoft.com/office/officeart/2005/8/layout/chevronAccent+Icon"/>
    <dgm:cxn modelId="{DEA4B270-3C34-451A-8643-C5712A05809F}" type="presParOf" srcId="{C8674081-2191-4E30-A113-73E4205E4A4F}" destId="{9B29BE10-5C0F-493D-AB89-90F2A8086CB5}" srcOrd="0" destOrd="0" presId="urn:microsoft.com/office/officeart/2005/8/layout/chevronAccent+Icon"/>
    <dgm:cxn modelId="{F00243E8-537C-49F1-9B23-5CAD20F672CF}" type="presParOf" srcId="{C8674081-2191-4E30-A113-73E4205E4A4F}" destId="{9D93A8F0-6D0F-40F9-B570-2BE9C482024E}"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C2008D-2E40-43BA-9C33-ED1CEC8FC6BA}" type="doc">
      <dgm:prSet loTypeId="urn:microsoft.com/office/officeart/2005/8/layout/equation1" loCatId="process" qsTypeId="urn:microsoft.com/office/officeart/2005/8/quickstyle/simple3" qsCatId="simple" csTypeId="urn:microsoft.com/office/officeart/2005/8/colors/accent1_5" csCatId="accent1" phldr="1"/>
      <dgm:spPr/>
    </dgm:pt>
    <dgm:pt modelId="{5FB2F268-E9D4-4737-B34D-909E3C8CAAED}">
      <dgm:prSet phldrT="[Text]"/>
      <dgm:spPr>
        <a:solidFill>
          <a:schemeClr val="tx2">
            <a:lumMod val="50000"/>
          </a:schemeClr>
        </a:solidFill>
        <a:ln>
          <a:solidFill>
            <a:schemeClr val="tx2">
              <a:lumMod val="50000"/>
            </a:schemeClr>
          </a:solidFill>
        </a:ln>
      </dgm:spPr>
      <dgm:t>
        <a:bodyPr/>
        <a:lstStyle/>
        <a:p>
          <a:r>
            <a:rPr lang="en-US" b="1">
              <a:solidFill>
                <a:schemeClr val="bg2"/>
              </a:solidFill>
            </a:rPr>
            <a:t>Contracting &amp; Logistics </a:t>
          </a:r>
        </a:p>
      </dgm:t>
    </dgm:pt>
    <dgm:pt modelId="{32C33AFD-BA7E-4BCA-9E68-2D1D04458FAD}" type="parTrans" cxnId="{CF5C9394-968E-4972-BBA3-18A9AF40D5DF}">
      <dgm:prSet/>
      <dgm:spPr/>
      <dgm:t>
        <a:bodyPr/>
        <a:lstStyle/>
        <a:p>
          <a:endParaRPr lang="en-US"/>
        </a:p>
      </dgm:t>
    </dgm:pt>
    <dgm:pt modelId="{33EAF883-F80B-4EB6-9F74-A8351A8FA11B}" type="sibTrans" cxnId="{CF5C9394-968E-4972-BBA3-18A9AF40D5DF}">
      <dgm:prSet/>
      <dgm:spPr/>
      <dgm:t>
        <a:bodyPr/>
        <a:lstStyle/>
        <a:p>
          <a:endParaRPr lang="en-US"/>
        </a:p>
      </dgm:t>
    </dgm:pt>
    <dgm:pt modelId="{D31E5E53-CAE9-4809-B413-1DE24434CA4A}">
      <dgm:prSet phldrT="[Text]"/>
      <dgm:spPr>
        <a:solidFill>
          <a:schemeClr val="accent6">
            <a:lumMod val="50000"/>
          </a:schemeClr>
        </a:solidFill>
      </dgm:spPr>
      <dgm:t>
        <a:bodyPr/>
        <a:lstStyle/>
        <a:p>
          <a:r>
            <a:rPr lang="en-US" b="1">
              <a:solidFill>
                <a:schemeClr val="bg2"/>
              </a:solidFill>
            </a:rPr>
            <a:t>Financial Management </a:t>
          </a:r>
        </a:p>
      </dgm:t>
    </dgm:pt>
    <dgm:pt modelId="{C8AA4F75-18DB-463C-A073-27E87248CA66}" type="parTrans" cxnId="{0DAD16AA-258B-4E72-9EA3-A666A415D460}">
      <dgm:prSet/>
      <dgm:spPr/>
      <dgm:t>
        <a:bodyPr/>
        <a:lstStyle/>
        <a:p>
          <a:endParaRPr lang="en-US"/>
        </a:p>
      </dgm:t>
    </dgm:pt>
    <dgm:pt modelId="{E7672231-6D2A-4102-ADCD-E8D327F5C8D5}" type="sibTrans" cxnId="{0DAD16AA-258B-4E72-9EA3-A666A415D460}">
      <dgm:prSet/>
      <dgm:spPr/>
      <dgm:t>
        <a:bodyPr/>
        <a:lstStyle/>
        <a:p>
          <a:endParaRPr lang="en-US"/>
        </a:p>
      </dgm:t>
    </dgm:pt>
    <dgm:pt modelId="{E1E628D4-E966-4545-8751-3865EE0D46B8}">
      <dgm:prSet phldrT="[Text]"/>
      <dgm:spPr>
        <a:solidFill>
          <a:schemeClr val="accent4">
            <a:lumMod val="75000"/>
          </a:schemeClr>
        </a:solidFill>
      </dgm:spPr>
      <dgm:t>
        <a:bodyPr/>
        <a:lstStyle/>
        <a:p>
          <a:r>
            <a:rPr lang="en-US" b="1">
              <a:solidFill>
                <a:schemeClr val="bg2"/>
              </a:solidFill>
            </a:rPr>
            <a:t>G-Invoicing </a:t>
          </a:r>
        </a:p>
      </dgm:t>
    </dgm:pt>
    <dgm:pt modelId="{78FDC7FF-15FD-4E09-9E12-29678D0278A5}" type="parTrans" cxnId="{216E2187-5152-4618-A69C-9D06CA1FB8F4}">
      <dgm:prSet/>
      <dgm:spPr/>
      <dgm:t>
        <a:bodyPr/>
        <a:lstStyle/>
        <a:p>
          <a:endParaRPr lang="en-US"/>
        </a:p>
      </dgm:t>
    </dgm:pt>
    <dgm:pt modelId="{F8E64171-DFA3-4BA6-8EE5-5D6D68BB1FB2}" type="sibTrans" cxnId="{216E2187-5152-4618-A69C-9D06CA1FB8F4}">
      <dgm:prSet/>
      <dgm:spPr/>
      <dgm:t>
        <a:bodyPr/>
        <a:lstStyle/>
        <a:p>
          <a:endParaRPr lang="en-US"/>
        </a:p>
      </dgm:t>
    </dgm:pt>
    <dgm:pt modelId="{70B86817-BB7F-42E9-BED4-C4134F4EE330}">
      <dgm:prSet phldrT="[Text]"/>
      <dgm:spPr>
        <a:solidFill>
          <a:schemeClr val="accent2">
            <a:lumMod val="50000"/>
          </a:schemeClr>
        </a:solidFill>
      </dgm:spPr>
      <dgm:t>
        <a:bodyPr/>
        <a:lstStyle/>
        <a:p>
          <a:r>
            <a:rPr lang="en-US" b="1">
              <a:solidFill>
                <a:schemeClr val="bg2"/>
              </a:solidFill>
            </a:rPr>
            <a:t>Acquisition &amp; Sustainment </a:t>
          </a:r>
        </a:p>
      </dgm:t>
    </dgm:pt>
    <dgm:pt modelId="{95898C6E-1E1F-4595-A6D4-38A7D6E747F0}" type="parTrans" cxnId="{23B5DE84-781A-4953-AA6F-5F9153653E0B}">
      <dgm:prSet/>
      <dgm:spPr/>
      <dgm:t>
        <a:bodyPr/>
        <a:lstStyle/>
        <a:p>
          <a:endParaRPr lang="en-US"/>
        </a:p>
      </dgm:t>
    </dgm:pt>
    <dgm:pt modelId="{4DAD277D-F939-49AD-B0E9-A1A9688508F9}" type="sibTrans" cxnId="{23B5DE84-781A-4953-AA6F-5F9153653E0B}">
      <dgm:prSet/>
      <dgm:spPr/>
      <dgm:t>
        <a:bodyPr/>
        <a:lstStyle/>
        <a:p>
          <a:endParaRPr lang="en-US"/>
        </a:p>
      </dgm:t>
    </dgm:pt>
    <dgm:pt modelId="{A87EACB5-7AC1-4387-B091-09864444BE1D}" type="pres">
      <dgm:prSet presAssocID="{81C2008D-2E40-43BA-9C33-ED1CEC8FC6BA}" presName="linearFlow" presStyleCnt="0">
        <dgm:presLayoutVars>
          <dgm:dir/>
          <dgm:resizeHandles val="exact"/>
        </dgm:presLayoutVars>
      </dgm:prSet>
      <dgm:spPr/>
    </dgm:pt>
    <dgm:pt modelId="{3BCC761B-48F3-4FFC-ADC2-4E1DB14D05D4}" type="pres">
      <dgm:prSet presAssocID="{70B86817-BB7F-42E9-BED4-C4134F4EE330}" presName="node" presStyleLbl="node1" presStyleIdx="0" presStyleCnt="4">
        <dgm:presLayoutVars>
          <dgm:bulletEnabled val="1"/>
        </dgm:presLayoutVars>
      </dgm:prSet>
      <dgm:spPr/>
    </dgm:pt>
    <dgm:pt modelId="{DAD58DB4-24D7-4989-A7BA-896CD339D88D}" type="pres">
      <dgm:prSet presAssocID="{4DAD277D-F939-49AD-B0E9-A1A9688508F9}" presName="spacerL" presStyleCnt="0"/>
      <dgm:spPr/>
    </dgm:pt>
    <dgm:pt modelId="{F4E4AEFA-0E7E-400C-AA9A-2FCD0101F498}" type="pres">
      <dgm:prSet presAssocID="{4DAD277D-F939-49AD-B0E9-A1A9688508F9}" presName="sibTrans" presStyleLbl="sibTrans2D1" presStyleIdx="0" presStyleCnt="3"/>
      <dgm:spPr/>
    </dgm:pt>
    <dgm:pt modelId="{A4DE80EE-5F2B-4454-970A-995F454BFB1B}" type="pres">
      <dgm:prSet presAssocID="{4DAD277D-F939-49AD-B0E9-A1A9688508F9}" presName="spacerR" presStyleCnt="0"/>
      <dgm:spPr/>
    </dgm:pt>
    <dgm:pt modelId="{9B00409F-EEF7-46F9-ADB0-DC7A672E6F50}" type="pres">
      <dgm:prSet presAssocID="{5FB2F268-E9D4-4737-B34D-909E3C8CAAED}" presName="node" presStyleLbl="node1" presStyleIdx="1" presStyleCnt="4">
        <dgm:presLayoutVars>
          <dgm:bulletEnabled val="1"/>
        </dgm:presLayoutVars>
      </dgm:prSet>
      <dgm:spPr/>
    </dgm:pt>
    <dgm:pt modelId="{008BAA73-3BA5-4B4B-BCAE-5942DB90BF32}" type="pres">
      <dgm:prSet presAssocID="{33EAF883-F80B-4EB6-9F74-A8351A8FA11B}" presName="spacerL" presStyleCnt="0"/>
      <dgm:spPr/>
    </dgm:pt>
    <dgm:pt modelId="{E7364383-D2C9-41E1-814F-67CDE0079F0C}" type="pres">
      <dgm:prSet presAssocID="{33EAF883-F80B-4EB6-9F74-A8351A8FA11B}" presName="sibTrans" presStyleLbl="sibTrans2D1" presStyleIdx="1" presStyleCnt="3"/>
      <dgm:spPr/>
    </dgm:pt>
    <dgm:pt modelId="{4BCF7C8B-20D9-4E99-8159-5D92FF62EE0E}" type="pres">
      <dgm:prSet presAssocID="{33EAF883-F80B-4EB6-9F74-A8351A8FA11B}" presName="spacerR" presStyleCnt="0"/>
      <dgm:spPr/>
    </dgm:pt>
    <dgm:pt modelId="{4E776533-62B1-4DB6-B202-619961036C61}" type="pres">
      <dgm:prSet presAssocID="{D31E5E53-CAE9-4809-B413-1DE24434CA4A}" presName="node" presStyleLbl="node1" presStyleIdx="2" presStyleCnt="4">
        <dgm:presLayoutVars>
          <dgm:bulletEnabled val="1"/>
        </dgm:presLayoutVars>
      </dgm:prSet>
      <dgm:spPr/>
    </dgm:pt>
    <dgm:pt modelId="{9C6BF50A-826E-4F97-A741-F625E69D1246}" type="pres">
      <dgm:prSet presAssocID="{E7672231-6D2A-4102-ADCD-E8D327F5C8D5}" presName="spacerL" presStyleCnt="0"/>
      <dgm:spPr/>
    </dgm:pt>
    <dgm:pt modelId="{C4B643C6-921A-48C0-9D5E-C8035928B749}" type="pres">
      <dgm:prSet presAssocID="{E7672231-6D2A-4102-ADCD-E8D327F5C8D5}" presName="sibTrans" presStyleLbl="sibTrans2D1" presStyleIdx="2" presStyleCnt="3"/>
      <dgm:spPr/>
    </dgm:pt>
    <dgm:pt modelId="{4C3EC76D-E29C-4912-954D-7EA362975158}" type="pres">
      <dgm:prSet presAssocID="{E7672231-6D2A-4102-ADCD-E8D327F5C8D5}" presName="spacerR" presStyleCnt="0"/>
      <dgm:spPr/>
    </dgm:pt>
    <dgm:pt modelId="{99DC3EB3-2847-415A-823A-2408E193ABA6}" type="pres">
      <dgm:prSet presAssocID="{E1E628D4-E966-4545-8751-3865EE0D46B8}" presName="node" presStyleLbl="node1" presStyleIdx="3" presStyleCnt="4">
        <dgm:presLayoutVars>
          <dgm:bulletEnabled val="1"/>
        </dgm:presLayoutVars>
      </dgm:prSet>
      <dgm:spPr/>
    </dgm:pt>
  </dgm:ptLst>
  <dgm:cxnLst>
    <dgm:cxn modelId="{DF52B414-494E-426A-BCA7-D0411201E6FB}" type="presOf" srcId="{E7672231-6D2A-4102-ADCD-E8D327F5C8D5}" destId="{C4B643C6-921A-48C0-9D5E-C8035928B749}" srcOrd="0" destOrd="0" presId="urn:microsoft.com/office/officeart/2005/8/layout/equation1"/>
    <dgm:cxn modelId="{CF4FA019-53F3-496C-ACFE-56E346DF60E1}" type="presOf" srcId="{D31E5E53-CAE9-4809-B413-1DE24434CA4A}" destId="{4E776533-62B1-4DB6-B202-619961036C61}" srcOrd="0" destOrd="0" presId="urn:microsoft.com/office/officeart/2005/8/layout/equation1"/>
    <dgm:cxn modelId="{2D12941E-303E-45C7-94E5-5FA43EF5A691}" type="presOf" srcId="{70B86817-BB7F-42E9-BED4-C4134F4EE330}" destId="{3BCC761B-48F3-4FFC-ADC2-4E1DB14D05D4}" srcOrd="0" destOrd="0" presId="urn:microsoft.com/office/officeart/2005/8/layout/equation1"/>
    <dgm:cxn modelId="{A8010944-F876-4BC3-865C-1BA67989BF59}" type="presOf" srcId="{E1E628D4-E966-4545-8751-3865EE0D46B8}" destId="{99DC3EB3-2847-415A-823A-2408E193ABA6}" srcOrd="0" destOrd="0" presId="urn:microsoft.com/office/officeart/2005/8/layout/equation1"/>
    <dgm:cxn modelId="{F62D544F-C3D2-430C-A9E9-74F21C703359}" type="presOf" srcId="{81C2008D-2E40-43BA-9C33-ED1CEC8FC6BA}" destId="{A87EACB5-7AC1-4387-B091-09864444BE1D}" srcOrd="0" destOrd="0" presId="urn:microsoft.com/office/officeart/2005/8/layout/equation1"/>
    <dgm:cxn modelId="{E410AA4F-A614-41C5-BDB1-0211F2B98630}" type="presOf" srcId="{33EAF883-F80B-4EB6-9F74-A8351A8FA11B}" destId="{E7364383-D2C9-41E1-814F-67CDE0079F0C}" srcOrd="0" destOrd="0" presId="urn:microsoft.com/office/officeart/2005/8/layout/equation1"/>
    <dgm:cxn modelId="{23B5DE84-781A-4953-AA6F-5F9153653E0B}" srcId="{81C2008D-2E40-43BA-9C33-ED1CEC8FC6BA}" destId="{70B86817-BB7F-42E9-BED4-C4134F4EE330}" srcOrd="0" destOrd="0" parTransId="{95898C6E-1E1F-4595-A6D4-38A7D6E747F0}" sibTransId="{4DAD277D-F939-49AD-B0E9-A1A9688508F9}"/>
    <dgm:cxn modelId="{216E2187-5152-4618-A69C-9D06CA1FB8F4}" srcId="{81C2008D-2E40-43BA-9C33-ED1CEC8FC6BA}" destId="{E1E628D4-E966-4545-8751-3865EE0D46B8}" srcOrd="3" destOrd="0" parTransId="{78FDC7FF-15FD-4E09-9E12-29678D0278A5}" sibTransId="{F8E64171-DFA3-4BA6-8EE5-5D6D68BB1FB2}"/>
    <dgm:cxn modelId="{CF5C9394-968E-4972-BBA3-18A9AF40D5DF}" srcId="{81C2008D-2E40-43BA-9C33-ED1CEC8FC6BA}" destId="{5FB2F268-E9D4-4737-B34D-909E3C8CAAED}" srcOrd="1" destOrd="0" parTransId="{32C33AFD-BA7E-4BCA-9E68-2D1D04458FAD}" sibTransId="{33EAF883-F80B-4EB6-9F74-A8351A8FA11B}"/>
    <dgm:cxn modelId="{0DAD16AA-258B-4E72-9EA3-A666A415D460}" srcId="{81C2008D-2E40-43BA-9C33-ED1CEC8FC6BA}" destId="{D31E5E53-CAE9-4809-B413-1DE24434CA4A}" srcOrd="2" destOrd="0" parTransId="{C8AA4F75-18DB-463C-A073-27E87248CA66}" sibTransId="{E7672231-6D2A-4102-ADCD-E8D327F5C8D5}"/>
    <dgm:cxn modelId="{7252DCB3-7DB0-45CD-9AB9-138D07138570}" type="presOf" srcId="{5FB2F268-E9D4-4737-B34D-909E3C8CAAED}" destId="{9B00409F-EEF7-46F9-ADB0-DC7A672E6F50}" srcOrd="0" destOrd="0" presId="urn:microsoft.com/office/officeart/2005/8/layout/equation1"/>
    <dgm:cxn modelId="{137608F6-B213-4BF1-B952-8749EA55E707}" type="presOf" srcId="{4DAD277D-F939-49AD-B0E9-A1A9688508F9}" destId="{F4E4AEFA-0E7E-400C-AA9A-2FCD0101F498}" srcOrd="0" destOrd="0" presId="urn:microsoft.com/office/officeart/2005/8/layout/equation1"/>
    <dgm:cxn modelId="{C48DB182-6A66-4550-A5F9-F9AF86930DD0}" type="presParOf" srcId="{A87EACB5-7AC1-4387-B091-09864444BE1D}" destId="{3BCC761B-48F3-4FFC-ADC2-4E1DB14D05D4}" srcOrd="0" destOrd="0" presId="urn:microsoft.com/office/officeart/2005/8/layout/equation1"/>
    <dgm:cxn modelId="{0C648242-B74F-44EF-B24D-586F0FF510A3}" type="presParOf" srcId="{A87EACB5-7AC1-4387-B091-09864444BE1D}" destId="{DAD58DB4-24D7-4989-A7BA-896CD339D88D}" srcOrd="1" destOrd="0" presId="urn:microsoft.com/office/officeart/2005/8/layout/equation1"/>
    <dgm:cxn modelId="{47134583-944C-4941-BE02-DB7FE6DB8DCE}" type="presParOf" srcId="{A87EACB5-7AC1-4387-B091-09864444BE1D}" destId="{F4E4AEFA-0E7E-400C-AA9A-2FCD0101F498}" srcOrd="2" destOrd="0" presId="urn:microsoft.com/office/officeart/2005/8/layout/equation1"/>
    <dgm:cxn modelId="{61FB27FC-33DD-4F37-AC34-A09026EB47C2}" type="presParOf" srcId="{A87EACB5-7AC1-4387-B091-09864444BE1D}" destId="{A4DE80EE-5F2B-4454-970A-995F454BFB1B}" srcOrd="3" destOrd="0" presId="urn:microsoft.com/office/officeart/2005/8/layout/equation1"/>
    <dgm:cxn modelId="{D687CE86-6C2C-4AD3-9095-3F8E67CC2C46}" type="presParOf" srcId="{A87EACB5-7AC1-4387-B091-09864444BE1D}" destId="{9B00409F-EEF7-46F9-ADB0-DC7A672E6F50}" srcOrd="4" destOrd="0" presId="urn:microsoft.com/office/officeart/2005/8/layout/equation1"/>
    <dgm:cxn modelId="{390E9E5E-AE5D-4069-B9FD-0ADA2C543F6D}" type="presParOf" srcId="{A87EACB5-7AC1-4387-B091-09864444BE1D}" destId="{008BAA73-3BA5-4B4B-BCAE-5942DB90BF32}" srcOrd="5" destOrd="0" presId="urn:microsoft.com/office/officeart/2005/8/layout/equation1"/>
    <dgm:cxn modelId="{51420613-16B2-4B9C-A6C6-54A299E255BB}" type="presParOf" srcId="{A87EACB5-7AC1-4387-B091-09864444BE1D}" destId="{E7364383-D2C9-41E1-814F-67CDE0079F0C}" srcOrd="6" destOrd="0" presId="urn:microsoft.com/office/officeart/2005/8/layout/equation1"/>
    <dgm:cxn modelId="{F5C66F14-2DED-4053-9F8B-1BD15843AE9E}" type="presParOf" srcId="{A87EACB5-7AC1-4387-B091-09864444BE1D}" destId="{4BCF7C8B-20D9-4E99-8159-5D92FF62EE0E}" srcOrd="7" destOrd="0" presId="urn:microsoft.com/office/officeart/2005/8/layout/equation1"/>
    <dgm:cxn modelId="{A852C386-D00C-4B93-83E3-B13D23AFE562}" type="presParOf" srcId="{A87EACB5-7AC1-4387-B091-09864444BE1D}" destId="{4E776533-62B1-4DB6-B202-619961036C61}" srcOrd="8" destOrd="0" presId="urn:microsoft.com/office/officeart/2005/8/layout/equation1"/>
    <dgm:cxn modelId="{286FF480-28C3-4772-8D7F-8FD6AD61F018}" type="presParOf" srcId="{A87EACB5-7AC1-4387-B091-09864444BE1D}" destId="{9C6BF50A-826E-4F97-A741-F625E69D1246}" srcOrd="9" destOrd="0" presId="urn:microsoft.com/office/officeart/2005/8/layout/equation1"/>
    <dgm:cxn modelId="{6FD94039-5C02-4A3C-B7A4-80BD5B980E1E}" type="presParOf" srcId="{A87EACB5-7AC1-4387-B091-09864444BE1D}" destId="{C4B643C6-921A-48C0-9D5E-C8035928B749}" srcOrd="10" destOrd="0" presId="urn:microsoft.com/office/officeart/2005/8/layout/equation1"/>
    <dgm:cxn modelId="{13E52BE1-23F1-4D8F-A7E4-923952727273}" type="presParOf" srcId="{A87EACB5-7AC1-4387-B091-09864444BE1D}" destId="{4C3EC76D-E29C-4912-954D-7EA362975158}" srcOrd="11" destOrd="0" presId="urn:microsoft.com/office/officeart/2005/8/layout/equation1"/>
    <dgm:cxn modelId="{3D3C043D-1169-4D34-B3E5-E59D28CC9C70}" type="presParOf" srcId="{A87EACB5-7AC1-4387-B091-09864444BE1D}" destId="{99DC3EB3-2847-415A-823A-2408E193ABA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AE645D-4110-4BBF-A997-C7DF8ED77C36}" type="doc">
      <dgm:prSet loTypeId="urn:microsoft.com/office/officeart/2005/8/layout/venn3" loCatId="relationship" qsTypeId="urn:microsoft.com/office/officeart/2005/8/quickstyle/simple1" qsCatId="simple" csTypeId="urn:microsoft.com/office/officeart/2005/8/colors/accent1_4" csCatId="accent1" phldr="1"/>
      <dgm:spPr/>
    </dgm:pt>
    <dgm:pt modelId="{DC7E0467-1DD3-4CF1-B101-12AD2FD6C9AB}">
      <dgm:prSet/>
      <dgm:spPr>
        <a:ln>
          <a:solidFill>
            <a:schemeClr val="accent5">
              <a:lumMod val="75000"/>
            </a:schemeClr>
          </a:solidFill>
        </a:ln>
      </dgm:spPr>
      <dgm:t>
        <a:bodyPr/>
        <a:lstStyle/>
        <a:p>
          <a:r>
            <a:rPr lang="en-US" b="1">
              <a:solidFill>
                <a:schemeClr val="bg2"/>
              </a:solidFill>
            </a:rPr>
            <a:t>DoD OUSDC </a:t>
          </a:r>
        </a:p>
      </dgm:t>
    </dgm:pt>
    <dgm:pt modelId="{22E554B1-EA2F-4AEC-9587-044625CD78C2}" type="parTrans" cxnId="{84E9A578-917A-42F2-8978-092B1F11ACCB}">
      <dgm:prSet/>
      <dgm:spPr/>
      <dgm:t>
        <a:bodyPr/>
        <a:lstStyle/>
        <a:p>
          <a:endParaRPr lang="en-US"/>
        </a:p>
      </dgm:t>
    </dgm:pt>
    <dgm:pt modelId="{A2184ACA-3978-43E5-90B2-F87AD6F1B1DF}" type="sibTrans" cxnId="{84E9A578-917A-42F2-8978-092B1F11ACCB}">
      <dgm:prSet/>
      <dgm:spPr/>
      <dgm:t>
        <a:bodyPr/>
        <a:lstStyle/>
        <a:p>
          <a:endParaRPr lang="en-US"/>
        </a:p>
      </dgm:t>
    </dgm:pt>
    <dgm:pt modelId="{E438C67B-DFED-44FE-9AFA-5EBD7F090C9C}">
      <dgm:prSet/>
      <dgm:spPr>
        <a:solidFill>
          <a:schemeClr val="accent1">
            <a:lumMod val="50000"/>
            <a:alpha val="50000"/>
          </a:schemeClr>
        </a:solidFill>
        <a:ln>
          <a:solidFill>
            <a:schemeClr val="accent6">
              <a:lumMod val="75000"/>
            </a:schemeClr>
          </a:solidFill>
        </a:ln>
      </dgm:spPr>
      <dgm:t>
        <a:bodyPr/>
        <a:lstStyle/>
        <a:p>
          <a:r>
            <a:rPr lang="en-US" b="1">
              <a:solidFill>
                <a:schemeClr val="bg2"/>
              </a:solidFill>
            </a:rPr>
            <a:t>DoD Components </a:t>
          </a:r>
        </a:p>
      </dgm:t>
    </dgm:pt>
    <dgm:pt modelId="{C148FFE1-4E33-4D89-BB9B-ADB83F26444B}" type="parTrans" cxnId="{B9104387-0DB7-4730-8940-325586D7BBC1}">
      <dgm:prSet/>
      <dgm:spPr/>
      <dgm:t>
        <a:bodyPr/>
        <a:lstStyle/>
        <a:p>
          <a:endParaRPr lang="en-US"/>
        </a:p>
      </dgm:t>
    </dgm:pt>
    <dgm:pt modelId="{116F5F99-D6D0-408A-B819-613EB9DC9C1B}" type="sibTrans" cxnId="{B9104387-0DB7-4730-8940-325586D7BBC1}">
      <dgm:prSet/>
      <dgm:spPr/>
      <dgm:t>
        <a:bodyPr/>
        <a:lstStyle/>
        <a:p>
          <a:endParaRPr lang="en-US"/>
        </a:p>
      </dgm:t>
    </dgm:pt>
    <dgm:pt modelId="{937C9792-74B8-4BC1-A309-9AD54321B431}">
      <dgm:prSet/>
      <dgm:spPr>
        <a:solidFill>
          <a:schemeClr val="accent2">
            <a:lumMod val="50000"/>
            <a:alpha val="50000"/>
          </a:schemeClr>
        </a:solidFill>
        <a:ln>
          <a:solidFill>
            <a:schemeClr val="accent4">
              <a:lumMod val="75000"/>
            </a:schemeClr>
          </a:solidFill>
        </a:ln>
      </dgm:spPr>
      <dgm:t>
        <a:bodyPr/>
        <a:lstStyle/>
        <a:p>
          <a:r>
            <a:rPr lang="en-US" b="1">
              <a:solidFill>
                <a:schemeClr val="bg2"/>
              </a:solidFill>
            </a:rPr>
            <a:t>Treasury </a:t>
          </a:r>
        </a:p>
      </dgm:t>
    </dgm:pt>
    <dgm:pt modelId="{7E351F7A-1E93-465B-894F-6642CC587F74}" type="parTrans" cxnId="{7E7849B5-EEF2-460F-AC91-659BB3B336E4}">
      <dgm:prSet/>
      <dgm:spPr/>
      <dgm:t>
        <a:bodyPr/>
        <a:lstStyle/>
        <a:p>
          <a:endParaRPr lang="en-US"/>
        </a:p>
      </dgm:t>
    </dgm:pt>
    <dgm:pt modelId="{ADC49DF0-11AD-4D57-8A19-93B6B803047B}" type="sibTrans" cxnId="{7E7849B5-EEF2-460F-AC91-659BB3B336E4}">
      <dgm:prSet/>
      <dgm:spPr/>
      <dgm:t>
        <a:bodyPr/>
        <a:lstStyle/>
        <a:p>
          <a:endParaRPr lang="en-US"/>
        </a:p>
      </dgm:t>
    </dgm:pt>
    <dgm:pt modelId="{D8DE5947-9C8D-41AD-884F-05804AACA177}">
      <dgm:prSet/>
      <dgm:spPr>
        <a:solidFill>
          <a:schemeClr val="accent5">
            <a:lumMod val="50000"/>
            <a:alpha val="50000"/>
          </a:schemeClr>
        </a:solidFill>
        <a:ln>
          <a:solidFill>
            <a:schemeClr val="tx1">
              <a:lumMod val="50000"/>
              <a:lumOff val="50000"/>
            </a:schemeClr>
          </a:solidFill>
        </a:ln>
      </dgm:spPr>
      <dgm:t>
        <a:bodyPr/>
        <a:lstStyle/>
        <a:p>
          <a:r>
            <a:rPr lang="en-US" b="1">
              <a:solidFill>
                <a:schemeClr val="bg2"/>
              </a:solidFill>
            </a:rPr>
            <a:t>ERP Vendors</a:t>
          </a:r>
        </a:p>
      </dgm:t>
    </dgm:pt>
    <dgm:pt modelId="{E10EA25A-D75E-4BE8-BE04-75F84160624B}" type="parTrans" cxnId="{95A12490-6E11-40CC-88E5-307F2A003849}">
      <dgm:prSet/>
      <dgm:spPr/>
      <dgm:t>
        <a:bodyPr/>
        <a:lstStyle/>
        <a:p>
          <a:endParaRPr lang="en-US"/>
        </a:p>
      </dgm:t>
    </dgm:pt>
    <dgm:pt modelId="{8A4429CE-CBE4-4039-9E38-716454A203F4}" type="sibTrans" cxnId="{95A12490-6E11-40CC-88E5-307F2A003849}">
      <dgm:prSet/>
      <dgm:spPr/>
      <dgm:t>
        <a:bodyPr/>
        <a:lstStyle/>
        <a:p>
          <a:endParaRPr lang="en-US"/>
        </a:p>
      </dgm:t>
    </dgm:pt>
    <dgm:pt modelId="{CEB2CF93-6CA9-47BB-A410-1CEDA5826BB1}" type="pres">
      <dgm:prSet presAssocID="{68AE645D-4110-4BBF-A997-C7DF8ED77C36}" presName="Name0" presStyleCnt="0">
        <dgm:presLayoutVars>
          <dgm:dir/>
          <dgm:resizeHandles val="exact"/>
        </dgm:presLayoutVars>
      </dgm:prSet>
      <dgm:spPr/>
    </dgm:pt>
    <dgm:pt modelId="{3CEC6AE5-E7D8-4542-9141-DD164EB8EE1E}" type="pres">
      <dgm:prSet presAssocID="{DC7E0467-1DD3-4CF1-B101-12AD2FD6C9AB}" presName="Name5" presStyleLbl="vennNode1" presStyleIdx="0" presStyleCnt="4">
        <dgm:presLayoutVars>
          <dgm:bulletEnabled val="1"/>
        </dgm:presLayoutVars>
      </dgm:prSet>
      <dgm:spPr/>
    </dgm:pt>
    <dgm:pt modelId="{7BD20BEA-A437-4BC0-8D4D-E9B016BC0681}" type="pres">
      <dgm:prSet presAssocID="{A2184ACA-3978-43E5-90B2-F87AD6F1B1DF}" presName="space" presStyleCnt="0"/>
      <dgm:spPr/>
    </dgm:pt>
    <dgm:pt modelId="{A1B15953-34A2-4E96-9969-682DE833D3F5}" type="pres">
      <dgm:prSet presAssocID="{E438C67B-DFED-44FE-9AFA-5EBD7F090C9C}" presName="Name5" presStyleLbl="vennNode1" presStyleIdx="1" presStyleCnt="4">
        <dgm:presLayoutVars>
          <dgm:bulletEnabled val="1"/>
        </dgm:presLayoutVars>
      </dgm:prSet>
      <dgm:spPr/>
    </dgm:pt>
    <dgm:pt modelId="{231BA635-85AE-4A14-BB2F-2CA30E17D3D2}" type="pres">
      <dgm:prSet presAssocID="{116F5F99-D6D0-408A-B819-613EB9DC9C1B}" presName="space" presStyleCnt="0"/>
      <dgm:spPr/>
    </dgm:pt>
    <dgm:pt modelId="{9ECE0E3D-4470-4CC9-9F86-F592A6DBA15B}" type="pres">
      <dgm:prSet presAssocID="{937C9792-74B8-4BC1-A309-9AD54321B431}" presName="Name5" presStyleLbl="vennNode1" presStyleIdx="2" presStyleCnt="4">
        <dgm:presLayoutVars>
          <dgm:bulletEnabled val="1"/>
        </dgm:presLayoutVars>
      </dgm:prSet>
      <dgm:spPr/>
    </dgm:pt>
    <dgm:pt modelId="{76891D90-6299-4A47-A861-1B614734B5D4}" type="pres">
      <dgm:prSet presAssocID="{ADC49DF0-11AD-4D57-8A19-93B6B803047B}" presName="space" presStyleCnt="0"/>
      <dgm:spPr/>
    </dgm:pt>
    <dgm:pt modelId="{6F689582-736E-498F-A8AE-89119E670E3F}" type="pres">
      <dgm:prSet presAssocID="{D8DE5947-9C8D-41AD-884F-05804AACA177}" presName="Name5" presStyleLbl="vennNode1" presStyleIdx="3" presStyleCnt="4">
        <dgm:presLayoutVars>
          <dgm:bulletEnabled val="1"/>
        </dgm:presLayoutVars>
      </dgm:prSet>
      <dgm:spPr/>
    </dgm:pt>
  </dgm:ptLst>
  <dgm:cxnLst>
    <dgm:cxn modelId="{1E0E7D1A-A467-4B7B-B312-63021CC56F95}" type="presOf" srcId="{68AE645D-4110-4BBF-A997-C7DF8ED77C36}" destId="{CEB2CF93-6CA9-47BB-A410-1CEDA5826BB1}" srcOrd="0" destOrd="0" presId="urn:microsoft.com/office/officeart/2005/8/layout/venn3"/>
    <dgm:cxn modelId="{84E9A578-917A-42F2-8978-092B1F11ACCB}" srcId="{68AE645D-4110-4BBF-A997-C7DF8ED77C36}" destId="{DC7E0467-1DD3-4CF1-B101-12AD2FD6C9AB}" srcOrd="0" destOrd="0" parTransId="{22E554B1-EA2F-4AEC-9587-044625CD78C2}" sibTransId="{A2184ACA-3978-43E5-90B2-F87AD6F1B1DF}"/>
    <dgm:cxn modelId="{B9104387-0DB7-4730-8940-325586D7BBC1}" srcId="{68AE645D-4110-4BBF-A997-C7DF8ED77C36}" destId="{E438C67B-DFED-44FE-9AFA-5EBD7F090C9C}" srcOrd="1" destOrd="0" parTransId="{C148FFE1-4E33-4D89-BB9B-ADB83F26444B}" sibTransId="{116F5F99-D6D0-408A-B819-613EB9DC9C1B}"/>
    <dgm:cxn modelId="{04E40F88-6A46-45E1-84B3-AA2DC9E3BC53}" type="presOf" srcId="{DC7E0467-1DD3-4CF1-B101-12AD2FD6C9AB}" destId="{3CEC6AE5-E7D8-4542-9141-DD164EB8EE1E}" srcOrd="0" destOrd="0" presId="urn:microsoft.com/office/officeart/2005/8/layout/venn3"/>
    <dgm:cxn modelId="{95A12490-6E11-40CC-88E5-307F2A003849}" srcId="{68AE645D-4110-4BBF-A997-C7DF8ED77C36}" destId="{D8DE5947-9C8D-41AD-884F-05804AACA177}" srcOrd="3" destOrd="0" parTransId="{E10EA25A-D75E-4BE8-BE04-75F84160624B}" sibTransId="{8A4429CE-CBE4-4039-9E38-716454A203F4}"/>
    <dgm:cxn modelId="{7E7849B5-EEF2-460F-AC91-659BB3B336E4}" srcId="{68AE645D-4110-4BBF-A997-C7DF8ED77C36}" destId="{937C9792-74B8-4BC1-A309-9AD54321B431}" srcOrd="2" destOrd="0" parTransId="{7E351F7A-1E93-465B-894F-6642CC587F74}" sibTransId="{ADC49DF0-11AD-4D57-8A19-93B6B803047B}"/>
    <dgm:cxn modelId="{2F63D2C9-6818-4A23-8E97-33D7F77A8786}" type="presOf" srcId="{D8DE5947-9C8D-41AD-884F-05804AACA177}" destId="{6F689582-736E-498F-A8AE-89119E670E3F}" srcOrd="0" destOrd="0" presId="urn:microsoft.com/office/officeart/2005/8/layout/venn3"/>
    <dgm:cxn modelId="{D446F2E1-265C-428C-B242-1DAEE4426895}" type="presOf" srcId="{E438C67B-DFED-44FE-9AFA-5EBD7F090C9C}" destId="{A1B15953-34A2-4E96-9969-682DE833D3F5}" srcOrd="0" destOrd="0" presId="urn:microsoft.com/office/officeart/2005/8/layout/venn3"/>
    <dgm:cxn modelId="{8BD0B3F6-1C43-43EA-95C0-EE2290A62008}" type="presOf" srcId="{937C9792-74B8-4BC1-A309-9AD54321B431}" destId="{9ECE0E3D-4470-4CC9-9F86-F592A6DBA15B}" srcOrd="0" destOrd="0" presId="urn:microsoft.com/office/officeart/2005/8/layout/venn3"/>
    <dgm:cxn modelId="{A716E91A-FC04-4E81-B0BF-5485DA2655A2}" type="presParOf" srcId="{CEB2CF93-6CA9-47BB-A410-1CEDA5826BB1}" destId="{3CEC6AE5-E7D8-4542-9141-DD164EB8EE1E}" srcOrd="0" destOrd="0" presId="urn:microsoft.com/office/officeart/2005/8/layout/venn3"/>
    <dgm:cxn modelId="{8C77007E-2AC9-4234-A337-E4D022D0262F}" type="presParOf" srcId="{CEB2CF93-6CA9-47BB-A410-1CEDA5826BB1}" destId="{7BD20BEA-A437-4BC0-8D4D-E9B016BC0681}" srcOrd="1" destOrd="0" presId="urn:microsoft.com/office/officeart/2005/8/layout/venn3"/>
    <dgm:cxn modelId="{98419B36-BFA3-4AA4-83B9-057A78C480DB}" type="presParOf" srcId="{CEB2CF93-6CA9-47BB-A410-1CEDA5826BB1}" destId="{A1B15953-34A2-4E96-9969-682DE833D3F5}" srcOrd="2" destOrd="0" presId="urn:microsoft.com/office/officeart/2005/8/layout/venn3"/>
    <dgm:cxn modelId="{1AAB8B6D-983C-4B2D-8DB0-DBCC0631E446}" type="presParOf" srcId="{CEB2CF93-6CA9-47BB-A410-1CEDA5826BB1}" destId="{231BA635-85AE-4A14-BB2F-2CA30E17D3D2}" srcOrd="3" destOrd="0" presId="urn:microsoft.com/office/officeart/2005/8/layout/venn3"/>
    <dgm:cxn modelId="{4D057445-A52C-470A-83A7-361F634DF850}" type="presParOf" srcId="{CEB2CF93-6CA9-47BB-A410-1CEDA5826BB1}" destId="{9ECE0E3D-4470-4CC9-9F86-F592A6DBA15B}" srcOrd="4" destOrd="0" presId="urn:microsoft.com/office/officeart/2005/8/layout/venn3"/>
    <dgm:cxn modelId="{49F91E81-287C-4FCA-B95D-E08749CF0A1A}" type="presParOf" srcId="{CEB2CF93-6CA9-47BB-A410-1CEDA5826BB1}" destId="{76891D90-6299-4A47-A861-1B614734B5D4}" srcOrd="5" destOrd="0" presId="urn:microsoft.com/office/officeart/2005/8/layout/venn3"/>
    <dgm:cxn modelId="{E984E595-A5B0-4338-B1D6-14557B3CFC2B}" type="presParOf" srcId="{CEB2CF93-6CA9-47BB-A410-1CEDA5826BB1}" destId="{6F689582-736E-498F-A8AE-89119E670E3F}" srcOrd="6" destOrd="0" presId="urn:microsoft.com/office/officeart/2005/8/layout/ven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F0B717-98B3-4A63-B5DA-AF0CB0626081}"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n-US"/>
        </a:p>
      </dgm:t>
    </dgm:pt>
    <dgm:pt modelId="{3CA21714-3B1F-4864-B833-388179B82668}">
      <dgm:prSet phldrT="[Text]"/>
      <dgm:spPr>
        <a:solidFill>
          <a:schemeClr val="accent6">
            <a:lumMod val="50000"/>
          </a:schemeClr>
        </a:solidFill>
        <a:ln>
          <a:solidFill>
            <a:srgbClr val="002060"/>
          </a:solidFill>
        </a:ln>
      </dgm:spPr>
      <dgm:t>
        <a:bodyPr/>
        <a:lstStyle/>
        <a:p>
          <a:r>
            <a:rPr lang="en-US" b="1">
              <a:solidFill>
                <a:schemeClr val="bg2"/>
              </a:solidFill>
            </a:rPr>
            <a:t>DoD</a:t>
          </a:r>
          <a:r>
            <a:rPr lang="en-US" b="1" baseline="0">
              <a:solidFill>
                <a:schemeClr val="bg2"/>
              </a:solidFill>
            </a:rPr>
            <a:t> Policy Guidance </a:t>
          </a:r>
          <a:endParaRPr lang="en-US" b="1">
            <a:solidFill>
              <a:schemeClr val="bg2"/>
            </a:solidFill>
          </a:endParaRPr>
        </a:p>
      </dgm:t>
    </dgm:pt>
    <dgm:pt modelId="{6C32537A-3A51-4DAB-A8E6-43E076E2FA55}" type="parTrans" cxnId="{A4A3C37B-91BC-4C6D-826B-42C04D570808}">
      <dgm:prSet/>
      <dgm:spPr/>
      <dgm:t>
        <a:bodyPr/>
        <a:lstStyle/>
        <a:p>
          <a:endParaRPr lang="en-US"/>
        </a:p>
      </dgm:t>
    </dgm:pt>
    <dgm:pt modelId="{ADF7EFB3-37E4-493A-9662-DA51AFD81CA9}" type="sibTrans" cxnId="{A4A3C37B-91BC-4C6D-826B-42C04D570808}">
      <dgm:prSet/>
      <dgm:spPr/>
      <dgm:t>
        <a:bodyPr/>
        <a:lstStyle/>
        <a:p>
          <a:endParaRPr lang="en-US"/>
        </a:p>
      </dgm:t>
    </dgm:pt>
    <dgm:pt modelId="{B960FAF5-B2C8-4244-9D81-641BD0E58324}">
      <dgm:prSet phldrT="[Text]"/>
      <dgm:spPr>
        <a:solidFill>
          <a:schemeClr val="accent6">
            <a:lumMod val="50000"/>
          </a:schemeClr>
        </a:solidFill>
        <a:ln>
          <a:solidFill>
            <a:srgbClr val="002060"/>
          </a:solidFill>
        </a:ln>
      </dgm:spPr>
      <dgm:t>
        <a:bodyPr/>
        <a:lstStyle/>
        <a:p>
          <a:r>
            <a:rPr lang="en-US" b="1">
              <a:solidFill>
                <a:schemeClr val="bg2"/>
              </a:solidFill>
            </a:rPr>
            <a:t>Establishment of High-level GT&amp;Cs</a:t>
          </a:r>
        </a:p>
      </dgm:t>
    </dgm:pt>
    <dgm:pt modelId="{EF39ED20-C0E0-4C52-8A8A-DC2F4E40D181}" type="parTrans" cxnId="{59A927EF-5D9E-443E-81CF-54D54C2F8E9B}">
      <dgm:prSet/>
      <dgm:spPr/>
      <dgm:t>
        <a:bodyPr/>
        <a:lstStyle/>
        <a:p>
          <a:endParaRPr lang="en-US"/>
        </a:p>
      </dgm:t>
    </dgm:pt>
    <dgm:pt modelId="{67DEEE8E-7FD2-4D48-A351-59FAF720EC64}" type="sibTrans" cxnId="{59A927EF-5D9E-443E-81CF-54D54C2F8E9B}">
      <dgm:prSet/>
      <dgm:spPr/>
      <dgm:t>
        <a:bodyPr/>
        <a:lstStyle/>
        <a:p>
          <a:endParaRPr lang="en-US"/>
        </a:p>
      </dgm:t>
    </dgm:pt>
    <dgm:pt modelId="{96F19720-B686-4B68-B5E6-86345B8EF268}">
      <dgm:prSet phldrT="[Text]"/>
      <dgm:spPr>
        <a:solidFill>
          <a:schemeClr val="accent6">
            <a:lumMod val="50000"/>
          </a:schemeClr>
        </a:solidFill>
        <a:ln>
          <a:solidFill>
            <a:srgbClr val="002060"/>
          </a:solidFill>
        </a:ln>
      </dgm:spPr>
      <dgm:t>
        <a:bodyPr/>
        <a:lstStyle/>
        <a:p>
          <a:r>
            <a:rPr lang="en-US" b="1">
              <a:solidFill>
                <a:schemeClr val="bg2"/>
              </a:solidFill>
            </a:rPr>
            <a:t>Business Rules for FOB Source and Destination in G-Invoicing </a:t>
          </a:r>
        </a:p>
      </dgm:t>
    </dgm:pt>
    <dgm:pt modelId="{1AA59B7F-A093-4821-9891-83C612706E1F}" type="parTrans" cxnId="{49BEC6E9-C778-44EC-A17B-82978D20668F}">
      <dgm:prSet/>
      <dgm:spPr/>
      <dgm:t>
        <a:bodyPr/>
        <a:lstStyle/>
        <a:p>
          <a:endParaRPr lang="en-US"/>
        </a:p>
      </dgm:t>
    </dgm:pt>
    <dgm:pt modelId="{8494BB58-BC95-4E83-B36F-56946AAD8FC8}" type="sibTrans" cxnId="{49BEC6E9-C778-44EC-A17B-82978D20668F}">
      <dgm:prSet/>
      <dgm:spPr/>
      <dgm:t>
        <a:bodyPr/>
        <a:lstStyle/>
        <a:p>
          <a:endParaRPr lang="en-US"/>
        </a:p>
      </dgm:t>
    </dgm:pt>
    <dgm:pt modelId="{F433A66D-260D-43BA-A12D-454E53524339}">
      <dgm:prSet phldrT="[Text]"/>
      <dgm:spPr>
        <a:solidFill>
          <a:schemeClr val="accent6">
            <a:lumMod val="50000"/>
          </a:schemeClr>
        </a:solidFill>
        <a:ln>
          <a:solidFill>
            <a:srgbClr val="002060"/>
          </a:solidFill>
        </a:ln>
      </dgm:spPr>
      <dgm:t>
        <a:bodyPr/>
        <a:lstStyle/>
        <a:p>
          <a:r>
            <a:rPr lang="en-US" b="1">
              <a:solidFill>
                <a:schemeClr val="bg2"/>
              </a:solidFill>
            </a:rPr>
            <a:t>Deferred Payments in  G-Invoicing </a:t>
          </a:r>
        </a:p>
      </dgm:t>
    </dgm:pt>
    <dgm:pt modelId="{6E78CB1E-E89A-460F-B6CE-E0B3237BF82F}" type="parTrans" cxnId="{06360EE4-956A-4F02-8BB6-D1A68CF150D3}">
      <dgm:prSet/>
      <dgm:spPr/>
      <dgm:t>
        <a:bodyPr/>
        <a:lstStyle/>
        <a:p>
          <a:endParaRPr lang="en-US"/>
        </a:p>
      </dgm:t>
    </dgm:pt>
    <dgm:pt modelId="{E2A7A7DF-B545-43C7-911A-4F09EEC351A3}" type="sibTrans" cxnId="{06360EE4-956A-4F02-8BB6-D1A68CF150D3}">
      <dgm:prSet/>
      <dgm:spPr/>
      <dgm:t>
        <a:bodyPr/>
        <a:lstStyle/>
        <a:p>
          <a:endParaRPr lang="en-US"/>
        </a:p>
      </dgm:t>
    </dgm:pt>
    <dgm:pt modelId="{2A1443DD-F8AC-4D70-A732-5D9081B45268}">
      <dgm:prSet phldrT="[Text]"/>
      <dgm:spPr>
        <a:solidFill>
          <a:schemeClr val="accent6">
            <a:lumMod val="50000"/>
          </a:schemeClr>
        </a:solidFill>
        <a:ln>
          <a:solidFill>
            <a:srgbClr val="002060"/>
          </a:solidFill>
        </a:ln>
      </dgm:spPr>
      <dgm:t>
        <a:bodyPr/>
        <a:lstStyle/>
        <a:p>
          <a:r>
            <a:rPr lang="en-US" b="1">
              <a:solidFill>
                <a:schemeClr val="bg2"/>
              </a:solidFill>
            </a:rPr>
            <a:t>G-Invoicing Constructive Receipt Days </a:t>
          </a:r>
        </a:p>
      </dgm:t>
    </dgm:pt>
    <dgm:pt modelId="{610EC368-AA36-4DCF-A820-1CC04C7E014F}" type="parTrans" cxnId="{37C63C4D-50DB-4C1D-B955-2EAEE2FFB006}">
      <dgm:prSet/>
      <dgm:spPr/>
      <dgm:t>
        <a:bodyPr/>
        <a:lstStyle/>
        <a:p>
          <a:endParaRPr lang="en-US"/>
        </a:p>
      </dgm:t>
    </dgm:pt>
    <dgm:pt modelId="{54469341-0EA1-4781-BD3B-7DB93DD6A16C}" type="sibTrans" cxnId="{37C63C4D-50DB-4C1D-B955-2EAEE2FFB006}">
      <dgm:prSet/>
      <dgm:spPr/>
      <dgm:t>
        <a:bodyPr/>
        <a:lstStyle/>
        <a:p>
          <a:endParaRPr lang="en-US"/>
        </a:p>
      </dgm:t>
    </dgm:pt>
    <dgm:pt modelId="{FB159F25-59FD-4E5A-8B18-A0D176C2D67A}" type="pres">
      <dgm:prSet presAssocID="{63F0B717-98B3-4A63-B5DA-AF0CB0626081}" presName="Name0" presStyleCnt="0">
        <dgm:presLayoutVars>
          <dgm:dir/>
          <dgm:resizeHandles val="exact"/>
        </dgm:presLayoutVars>
      </dgm:prSet>
      <dgm:spPr/>
    </dgm:pt>
    <dgm:pt modelId="{251BF495-71CF-4D5C-BE7C-B3E47A57CA38}" type="pres">
      <dgm:prSet presAssocID="{3CA21714-3B1F-4864-B833-388179B82668}" presName="node" presStyleLbl="node1" presStyleIdx="0" presStyleCnt="1" custLinFactNeighborY="-85572">
        <dgm:presLayoutVars>
          <dgm:bulletEnabled val="1"/>
        </dgm:presLayoutVars>
      </dgm:prSet>
      <dgm:spPr/>
    </dgm:pt>
  </dgm:ptLst>
  <dgm:cxnLst>
    <dgm:cxn modelId="{E93A0E1E-FFA5-4DEF-84A3-6D7893B7B5D6}" type="presOf" srcId="{63F0B717-98B3-4A63-B5DA-AF0CB0626081}" destId="{FB159F25-59FD-4E5A-8B18-A0D176C2D67A}" srcOrd="0" destOrd="0" presId="urn:microsoft.com/office/officeart/2005/8/layout/hList6"/>
    <dgm:cxn modelId="{754B2D69-6B48-4CBA-87DB-FB16DAA3E1A3}" type="presOf" srcId="{2A1443DD-F8AC-4D70-A732-5D9081B45268}" destId="{251BF495-71CF-4D5C-BE7C-B3E47A57CA38}" srcOrd="0" destOrd="4" presId="urn:microsoft.com/office/officeart/2005/8/layout/hList6"/>
    <dgm:cxn modelId="{058D3D69-82DB-4540-A18A-888EC95A2017}" type="presOf" srcId="{3CA21714-3B1F-4864-B833-388179B82668}" destId="{251BF495-71CF-4D5C-BE7C-B3E47A57CA38}" srcOrd="0" destOrd="0" presId="urn:microsoft.com/office/officeart/2005/8/layout/hList6"/>
    <dgm:cxn modelId="{37C63C4D-50DB-4C1D-B955-2EAEE2FFB006}" srcId="{3CA21714-3B1F-4864-B833-388179B82668}" destId="{2A1443DD-F8AC-4D70-A732-5D9081B45268}" srcOrd="3" destOrd="0" parTransId="{610EC368-AA36-4DCF-A820-1CC04C7E014F}" sibTransId="{54469341-0EA1-4781-BD3B-7DB93DD6A16C}"/>
    <dgm:cxn modelId="{A4A3C37B-91BC-4C6D-826B-42C04D570808}" srcId="{63F0B717-98B3-4A63-B5DA-AF0CB0626081}" destId="{3CA21714-3B1F-4864-B833-388179B82668}" srcOrd="0" destOrd="0" parTransId="{6C32537A-3A51-4DAB-A8E6-43E076E2FA55}" sibTransId="{ADF7EFB3-37E4-493A-9662-DA51AFD81CA9}"/>
    <dgm:cxn modelId="{6C3F24C3-DF55-4D63-9008-7F8FD855785B}" type="presOf" srcId="{F433A66D-260D-43BA-A12D-454E53524339}" destId="{251BF495-71CF-4D5C-BE7C-B3E47A57CA38}" srcOrd="0" destOrd="3" presId="urn:microsoft.com/office/officeart/2005/8/layout/hList6"/>
    <dgm:cxn modelId="{12A6B8CD-BC7A-467D-B438-0847B6297CA8}" type="presOf" srcId="{B960FAF5-B2C8-4244-9D81-641BD0E58324}" destId="{251BF495-71CF-4D5C-BE7C-B3E47A57CA38}" srcOrd="0" destOrd="1" presId="urn:microsoft.com/office/officeart/2005/8/layout/hList6"/>
    <dgm:cxn modelId="{06360EE4-956A-4F02-8BB6-D1A68CF150D3}" srcId="{3CA21714-3B1F-4864-B833-388179B82668}" destId="{F433A66D-260D-43BA-A12D-454E53524339}" srcOrd="2" destOrd="0" parTransId="{6E78CB1E-E89A-460F-B6CE-E0B3237BF82F}" sibTransId="{E2A7A7DF-B545-43C7-911A-4F09EEC351A3}"/>
    <dgm:cxn modelId="{49BEC6E9-C778-44EC-A17B-82978D20668F}" srcId="{3CA21714-3B1F-4864-B833-388179B82668}" destId="{96F19720-B686-4B68-B5E6-86345B8EF268}" srcOrd="1" destOrd="0" parTransId="{1AA59B7F-A093-4821-9891-83C612706E1F}" sibTransId="{8494BB58-BC95-4E83-B36F-56946AAD8FC8}"/>
    <dgm:cxn modelId="{163C7AEB-DB23-4EBE-9591-D8D6A7360A23}" type="presOf" srcId="{96F19720-B686-4B68-B5E6-86345B8EF268}" destId="{251BF495-71CF-4D5C-BE7C-B3E47A57CA38}" srcOrd="0" destOrd="2" presId="urn:microsoft.com/office/officeart/2005/8/layout/hList6"/>
    <dgm:cxn modelId="{59A927EF-5D9E-443E-81CF-54D54C2F8E9B}" srcId="{3CA21714-3B1F-4864-B833-388179B82668}" destId="{B960FAF5-B2C8-4244-9D81-641BD0E58324}" srcOrd="0" destOrd="0" parTransId="{EF39ED20-C0E0-4C52-8A8A-DC2F4E40D181}" sibTransId="{67DEEE8E-7FD2-4D48-A351-59FAF720EC64}"/>
    <dgm:cxn modelId="{2210EEF3-71E2-4DBE-B416-AAEF7C858181}" type="presParOf" srcId="{FB159F25-59FD-4E5A-8B18-A0D176C2D67A}" destId="{251BF495-71CF-4D5C-BE7C-B3E47A57CA38}"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28E560-7908-41D4-914C-931B9B951887}" type="doc">
      <dgm:prSet loTypeId="urn:diagrams.loki3.com/BracketList" loCatId="list" qsTypeId="urn:microsoft.com/office/officeart/2005/8/quickstyle/simple4" qsCatId="simple" csTypeId="urn:microsoft.com/office/officeart/2005/8/colors/accent1_3" csCatId="accent1" phldr="1"/>
      <dgm:spPr/>
      <dgm:t>
        <a:bodyPr/>
        <a:lstStyle/>
        <a:p>
          <a:endParaRPr lang="en-US"/>
        </a:p>
      </dgm:t>
    </dgm:pt>
    <dgm:pt modelId="{57265F06-8AC6-461B-ABCE-FDB74EC48B84}">
      <dgm:prSet phldrT="[Text]" custT="1"/>
      <dgm:spPr/>
      <dgm:t>
        <a:bodyPr/>
        <a:lstStyle/>
        <a:p>
          <a:pPr algn="l">
            <a:buFont typeface="+mj-lt"/>
            <a:buAutoNum type="arabicPeriod"/>
          </a:pPr>
          <a:r>
            <a:rPr lang="en-US" sz="2000"/>
            <a:t>7600B Process</a:t>
          </a:r>
        </a:p>
        <a:p>
          <a:pPr algn="l">
            <a:buFont typeface="+mj-lt"/>
            <a:buAutoNum type="arabicPeriod"/>
          </a:pPr>
          <a:r>
            <a:rPr lang="en-US" sz="1200">
              <a:solidFill>
                <a:srgbClr val="FF0000"/>
              </a:solidFill>
            </a:rPr>
            <a:t>(Projected Implementation Date: </a:t>
          </a:r>
          <a:r>
            <a:rPr lang="en-US" sz="1200" b="1">
              <a:solidFill>
                <a:srgbClr val="FF0000"/>
              </a:solidFill>
            </a:rPr>
            <a:t>April 2024</a:t>
          </a:r>
          <a:r>
            <a:rPr lang="en-US" sz="1200">
              <a:solidFill>
                <a:srgbClr val="FF0000"/>
              </a:solidFill>
            </a:rPr>
            <a:t>)</a:t>
          </a:r>
          <a:endParaRPr lang="en-US" sz="1200"/>
        </a:p>
      </dgm:t>
    </dgm:pt>
    <dgm:pt modelId="{3EC98D5B-CC03-4DEE-BAED-5B508DEBECE0}" type="parTrans" cxnId="{3A9381BE-81A4-4519-AB0D-57B03B4EBC7E}">
      <dgm:prSet/>
      <dgm:spPr/>
      <dgm:t>
        <a:bodyPr/>
        <a:lstStyle/>
        <a:p>
          <a:pPr algn="l"/>
          <a:endParaRPr lang="en-US"/>
        </a:p>
      </dgm:t>
    </dgm:pt>
    <dgm:pt modelId="{7F49261B-662E-4F5C-B0A8-39E27FAA48AA}" type="sibTrans" cxnId="{3A9381BE-81A4-4519-AB0D-57B03B4EBC7E}">
      <dgm:prSet/>
      <dgm:spPr/>
      <dgm:t>
        <a:bodyPr/>
        <a:lstStyle/>
        <a:p>
          <a:pPr algn="l"/>
          <a:endParaRPr lang="en-US"/>
        </a:p>
      </dgm:t>
    </dgm:pt>
    <dgm:pt modelId="{A5F5F026-9A14-4CC9-834D-EFF2C0C059CE}">
      <dgm:prSet phldrT="[Text]" custT="1"/>
      <dgm:spPr/>
      <dgm:t>
        <a:bodyPr/>
        <a:lstStyle/>
        <a:p>
          <a:pPr algn="l">
            <a:buFont typeface="+mj-lt"/>
            <a:buAutoNum type="arabicPeriod"/>
          </a:pPr>
          <a:r>
            <a:rPr lang="en-US" sz="2000"/>
            <a:t>7600EZ Process</a:t>
          </a:r>
        </a:p>
        <a:p>
          <a:pPr algn="l">
            <a:buFont typeface="+mj-lt"/>
            <a:buAutoNum type="arabicPeriod"/>
          </a:pPr>
          <a:r>
            <a:rPr lang="en-US" sz="1200">
              <a:solidFill>
                <a:srgbClr val="FF0000"/>
              </a:solidFill>
            </a:rPr>
            <a:t>(Projected Implementation Date: </a:t>
          </a:r>
          <a:r>
            <a:rPr lang="en-US" sz="1200" b="1">
              <a:solidFill>
                <a:srgbClr val="FF0000"/>
              </a:solidFill>
            </a:rPr>
            <a:t>May</a:t>
          </a:r>
          <a:r>
            <a:rPr lang="en-US" sz="1200">
              <a:solidFill>
                <a:srgbClr val="FF0000"/>
              </a:solidFill>
            </a:rPr>
            <a:t> </a:t>
          </a:r>
          <a:r>
            <a:rPr lang="en-US" sz="1200" b="1">
              <a:solidFill>
                <a:srgbClr val="FF0000"/>
              </a:solidFill>
            </a:rPr>
            <a:t>2025</a:t>
          </a:r>
          <a:r>
            <a:rPr lang="en-US" sz="1200">
              <a:solidFill>
                <a:srgbClr val="FF0000"/>
              </a:solidFill>
            </a:rPr>
            <a:t>; Subject to ISSWG success)</a:t>
          </a:r>
          <a:endParaRPr lang="en-US" sz="1200"/>
        </a:p>
      </dgm:t>
    </dgm:pt>
    <dgm:pt modelId="{BD10CDC6-E8B1-4A2F-98D1-29A2FFB882F4}" type="parTrans" cxnId="{A3A1C0E3-0C38-46F6-8A26-3F8DBC1AE52C}">
      <dgm:prSet/>
      <dgm:spPr/>
      <dgm:t>
        <a:bodyPr/>
        <a:lstStyle/>
        <a:p>
          <a:pPr algn="l"/>
          <a:endParaRPr lang="en-US"/>
        </a:p>
      </dgm:t>
    </dgm:pt>
    <dgm:pt modelId="{A5134E81-DE0B-46EA-8DAF-4DCD139EB42F}" type="sibTrans" cxnId="{A3A1C0E3-0C38-46F6-8A26-3F8DBC1AE52C}">
      <dgm:prSet/>
      <dgm:spPr/>
      <dgm:t>
        <a:bodyPr/>
        <a:lstStyle/>
        <a:p>
          <a:pPr algn="l"/>
          <a:endParaRPr lang="en-US"/>
        </a:p>
      </dgm:t>
    </dgm:pt>
    <dgm:pt modelId="{AA0F4E3D-6595-4487-B2C3-A358A24E091B}">
      <dgm:prSet phldrT="[Text]" custT="1"/>
      <dgm:spPr/>
      <dgm:t>
        <a:bodyPr/>
        <a:lstStyle/>
        <a:p>
          <a:pPr algn="l">
            <a:buFont typeface="+mj-lt"/>
            <a:buAutoNum type="arabicPeriod"/>
          </a:pPr>
          <a:r>
            <a:rPr lang="en-US" sz="2000"/>
            <a:t>7600EZ Process</a:t>
          </a:r>
        </a:p>
        <a:p>
          <a:pPr algn="l">
            <a:buFont typeface="+mj-lt"/>
            <a:buAutoNum type="arabicPeriod"/>
          </a:pPr>
          <a:r>
            <a:rPr lang="en-US" sz="1200">
              <a:solidFill>
                <a:srgbClr val="FF0000"/>
              </a:solidFill>
            </a:rPr>
            <a:t>(Interfund is </a:t>
          </a:r>
          <a:r>
            <a:rPr lang="en-US" sz="1200" b="1" u="sng">
              <a:solidFill>
                <a:srgbClr val="FF0000"/>
              </a:solidFill>
            </a:rPr>
            <a:t>outside of DLA’s current scope.</a:t>
          </a:r>
          <a:r>
            <a:rPr lang="en-US" sz="1200">
              <a:solidFill>
                <a:srgbClr val="FF0000"/>
              </a:solidFill>
            </a:rPr>
            <a:t>  Projected Implementation Date is TBD)</a:t>
          </a:r>
        </a:p>
      </dgm:t>
    </dgm:pt>
    <dgm:pt modelId="{F18EFFD7-77D0-4C61-A195-EE22D517EF84}" type="parTrans" cxnId="{C2CDA496-B270-4935-BE5C-662013D1EF61}">
      <dgm:prSet/>
      <dgm:spPr/>
      <dgm:t>
        <a:bodyPr/>
        <a:lstStyle/>
        <a:p>
          <a:pPr algn="l"/>
          <a:endParaRPr lang="en-US"/>
        </a:p>
      </dgm:t>
    </dgm:pt>
    <dgm:pt modelId="{47FA17D3-E8B9-4D16-B023-E2E8FF71E594}" type="sibTrans" cxnId="{C2CDA496-B270-4935-BE5C-662013D1EF61}">
      <dgm:prSet/>
      <dgm:spPr/>
      <dgm:t>
        <a:bodyPr/>
        <a:lstStyle/>
        <a:p>
          <a:pPr algn="l"/>
          <a:endParaRPr lang="en-US"/>
        </a:p>
      </dgm:t>
    </dgm:pt>
    <dgm:pt modelId="{021D089B-269D-4ABA-84B3-D5CF0EC19CAE}">
      <dgm:prSet phldrT="[Text]" custT="1"/>
      <dgm:spPr/>
      <dgm:t>
        <a:bodyPr/>
        <a:lstStyle/>
        <a:p>
          <a:pPr algn="l">
            <a:buFont typeface="+mj-lt"/>
            <a:buNone/>
          </a:pPr>
          <a:r>
            <a:rPr lang="en-US" sz="1600"/>
            <a:t>“</a:t>
          </a:r>
          <a:r>
            <a:rPr lang="en-US" sz="1600" b="1"/>
            <a:t>Service</a:t>
          </a:r>
          <a:r>
            <a:rPr lang="en-US" sz="1600"/>
            <a:t>” Transactions (and materiel transactions) typically using a “MIPR” resulting in an </a:t>
          </a:r>
          <a:r>
            <a:rPr lang="en-US" sz="1600" b="1"/>
            <a:t>IPAC Settlement</a:t>
          </a:r>
        </a:p>
      </dgm:t>
    </dgm:pt>
    <dgm:pt modelId="{1BD9A8D0-F5F8-464D-A512-31D24F83412C}" type="parTrans" cxnId="{1EE79E97-5928-407C-BE6B-33B795AB084C}">
      <dgm:prSet/>
      <dgm:spPr/>
      <dgm:t>
        <a:bodyPr/>
        <a:lstStyle/>
        <a:p>
          <a:endParaRPr lang="en-US"/>
        </a:p>
      </dgm:t>
    </dgm:pt>
    <dgm:pt modelId="{BE1F9849-5F66-4C3F-AF55-84F26CF06F31}" type="sibTrans" cxnId="{1EE79E97-5928-407C-BE6B-33B795AB084C}">
      <dgm:prSet/>
      <dgm:spPr/>
      <dgm:t>
        <a:bodyPr/>
        <a:lstStyle/>
        <a:p>
          <a:endParaRPr lang="en-US"/>
        </a:p>
      </dgm:t>
    </dgm:pt>
    <dgm:pt modelId="{AC0798B2-498E-43AD-8368-91CA7D5965F7}">
      <dgm:prSet phldrT="[Text]" custT="1"/>
      <dgm:spPr/>
      <dgm:t>
        <a:bodyPr/>
        <a:lstStyle/>
        <a:p>
          <a:pPr algn="l">
            <a:buFont typeface="+mj-lt"/>
            <a:buNone/>
          </a:pPr>
          <a:r>
            <a:rPr lang="en-US" sz="1600"/>
            <a:t>“</a:t>
          </a:r>
          <a:r>
            <a:rPr lang="en-US" sz="1600" b="1"/>
            <a:t>Supply</a:t>
          </a:r>
          <a:r>
            <a:rPr lang="en-US" sz="1600"/>
            <a:t>” (materiel) Transactions (typically Milstrip XP Fund Code) resulting in an </a:t>
          </a:r>
          <a:r>
            <a:rPr lang="en-US" sz="1600" b="1"/>
            <a:t>IPAC Settlement </a:t>
          </a:r>
        </a:p>
      </dgm:t>
    </dgm:pt>
    <dgm:pt modelId="{CC105C95-F91B-4696-86EF-03A0F7EB5C16}" type="parTrans" cxnId="{FD533A9B-F543-4B60-9235-7C6D4CD778C5}">
      <dgm:prSet/>
      <dgm:spPr/>
      <dgm:t>
        <a:bodyPr/>
        <a:lstStyle/>
        <a:p>
          <a:endParaRPr lang="en-US"/>
        </a:p>
      </dgm:t>
    </dgm:pt>
    <dgm:pt modelId="{4B2924A6-49B8-481C-BD55-C014F95F461C}" type="sibTrans" cxnId="{FD533A9B-F543-4B60-9235-7C6D4CD778C5}">
      <dgm:prSet/>
      <dgm:spPr/>
      <dgm:t>
        <a:bodyPr/>
        <a:lstStyle/>
        <a:p>
          <a:endParaRPr lang="en-US"/>
        </a:p>
      </dgm:t>
    </dgm:pt>
    <dgm:pt modelId="{5AF57248-85F6-4FCB-AFE6-F4905CDCE9C6}">
      <dgm:prSet phldrT="[Text]" custT="1"/>
      <dgm:spPr/>
      <dgm:t>
        <a:bodyPr/>
        <a:lstStyle/>
        <a:p>
          <a:pPr algn="l">
            <a:buFont typeface="+mj-lt"/>
            <a:buNone/>
          </a:pPr>
          <a:r>
            <a:rPr lang="en-US" sz="1600"/>
            <a:t>“</a:t>
          </a:r>
          <a:r>
            <a:rPr lang="en-US" sz="1600" b="1"/>
            <a:t>Supply</a:t>
          </a:r>
          <a:r>
            <a:rPr lang="en-US" sz="1600"/>
            <a:t>” (materiel) Transactions (typically Milstrip transactions) resulting in an</a:t>
          </a:r>
          <a:r>
            <a:rPr lang="en-US" sz="1600" b="1"/>
            <a:t> Interfund </a:t>
          </a:r>
          <a:r>
            <a:rPr lang="en-US" sz="1600"/>
            <a:t>collection/disbursement</a:t>
          </a:r>
        </a:p>
      </dgm:t>
    </dgm:pt>
    <dgm:pt modelId="{0BBAAF08-5468-473C-A0E5-9598AAF5F4A3}" type="parTrans" cxnId="{AD384216-ABBF-484D-BD61-1AEF13E8D68C}">
      <dgm:prSet/>
      <dgm:spPr/>
      <dgm:t>
        <a:bodyPr/>
        <a:lstStyle/>
        <a:p>
          <a:endParaRPr lang="en-US"/>
        </a:p>
      </dgm:t>
    </dgm:pt>
    <dgm:pt modelId="{180FC085-EB18-459D-B620-5074B92A046B}" type="sibTrans" cxnId="{AD384216-ABBF-484D-BD61-1AEF13E8D68C}">
      <dgm:prSet/>
      <dgm:spPr/>
      <dgm:t>
        <a:bodyPr/>
        <a:lstStyle/>
        <a:p>
          <a:endParaRPr lang="en-US"/>
        </a:p>
      </dgm:t>
    </dgm:pt>
    <dgm:pt modelId="{2510EA09-7BE7-435B-9B05-727A02105A4A}">
      <dgm:prSet custT="1"/>
      <dgm:spPr/>
      <dgm:t>
        <a:bodyPr/>
        <a:lstStyle/>
        <a:p>
          <a:pPr algn="l">
            <a:buFont typeface="+mj-lt"/>
            <a:buNone/>
          </a:pPr>
          <a:r>
            <a:rPr lang="en-US" sz="1600"/>
            <a:t>&gt;10,000 funding documents annually</a:t>
          </a:r>
        </a:p>
      </dgm:t>
    </dgm:pt>
    <dgm:pt modelId="{4D4CF152-513A-49C9-83BE-CD694E532096}" type="parTrans" cxnId="{5646C7B8-BA24-4CFB-9B88-4DC24374E5AA}">
      <dgm:prSet/>
      <dgm:spPr/>
      <dgm:t>
        <a:bodyPr/>
        <a:lstStyle/>
        <a:p>
          <a:endParaRPr lang="en-US"/>
        </a:p>
      </dgm:t>
    </dgm:pt>
    <dgm:pt modelId="{EDCD350C-C599-47CB-A4A7-65D44A80C499}" type="sibTrans" cxnId="{5646C7B8-BA24-4CFB-9B88-4DC24374E5AA}">
      <dgm:prSet/>
      <dgm:spPr/>
      <dgm:t>
        <a:bodyPr/>
        <a:lstStyle/>
        <a:p>
          <a:endParaRPr lang="en-US"/>
        </a:p>
      </dgm:t>
    </dgm:pt>
    <dgm:pt modelId="{2BF3F55E-EA71-4F71-934D-0C461749E6D3}">
      <dgm:prSet custT="1"/>
      <dgm:spPr/>
      <dgm:t>
        <a:bodyPr/>
        <a:lstStyle/>
        <a:p>
          <a:pPr algn="l">
            <a:buFont typeface="+mj-lt"/>
            <a:buNone/>
          </a:pPr>
          <a:r>
            <a:rPr lang="en-US" sz="1600"/>
            <a:t>&gt;$8B</a:t>
          </a:r>
        </a:p>
      </dgm:t>
    </dgm:pt>
    <dgm:pt modelId="{E36742CE-21E8-4315-B8F1-ED5BA7E93CF8}" type="parTrans" cxnId="{AA2F3436-8DF5-4170-B633-5859D1901E27}">
      <dgm:prSet/>
      <dgm:spPr/>
      <dgm:t>
        <a:bodyPr/>
        <a:lstStyle/>
        <a:p>
          <a:endParaRPr lang="en-US"/>
        </a:p>
      </dgm:t>
    </dgm:pt>
    <dgm:pt modelId="{94A4DDF9-BA77-48FF-86F9-5715B33C1B71}" type="sibTrans" cxnId="{AA2F3436-8DF5-4170-B633-5859D1901E27}">
      <dgm:prSet/>
      <dgm:spPr/>
      <dgm:t>
        <a:bodyPr/>
        <a:lstStyle/>
        <a:p>
          <a:endParaRPr lang="en-US"/>
        </a:p>
      </dgm:t>
    </dgm:pt>
    <dgm:pt modelId="{5135D55D-A46C-4622-93E0-A5880C5DA4FD}">
      <dgm:prSet custT="1"/>
      <dgm:spPr/>
      <dgm:t>
        <a:bodyPr/>
        <a:lstStyle/>
        <a:p>
          <a:pPr algn="l">
            <a:buFont typeface="+mj-lt"/>
            <a:buNone/>
          </a:pPr>
          <a:r>
            <a:rPr lang="en-US" sz="1600"/>
            <a:t>Establish a pot of money used throughout the year</a:t>
          </a:r>
        </a:p>
      </dgm:t>
    </dgm:pt>
    <dgm:pt modelId="{7D237028-E2A8-4CCB-83D0-D9749325E964}" type="parTrans" cxnId="{CD4D0819-AB24-41FF-A5B7-3B8F3CA36316}">
      <dgm:prSet/>
      <dgm:spPr/>
      <dgm:t>
        <a:bodyPr/>
        <a:lstStyle/>
        <a:p>
          <a:endParaRPr lang="en-US"/>
        </a:p>
      </dgm:t>
    </dgm:pt>
    <dgm:pt modelId="{7F4CAA36-9093-4944-B572-A5338AC40D2A}" type="sibTrans" cxnId="{CD4D0819-AB24-41FF-A5B7-3B8F3CA36316}">
      <dgm:prSet/>
      <dgm:spPr/>
      <dgm:t>
        <a:bodyPr/>
        <a:lstStyle/>
        <a:p>
          <a:endParaRPr lang="en-US"/>
        </a:p>
      </dgm:t>
    </dgm:pt>
    <dgm:pt modelId="{A745AA45-091E-4F53-A569-ADA49AAFEBF6}">
      <dgm:prSet custT="1"/>
      <dgm:spPr/>
      <dgm:t>
        <a:bodyPr/>
        <a:lstStyle/>
        <a:p>
          <a:pPr algn="l">
            <a:buFont typeface="+mj-lt"/>
            <a:buNone/>
          </a:pPr>
          <a:r>
            <a:rPr lang="en-US" sz="1600"/>
            <a:t>&gt;Millions of requisitions annually</a:t>
          </a:r>
        </a:p>
      </dgm:t>
    </dgm:pt>
    <dgm:pt modelId="{7E8855DA-34A8-46BE-80B5-5781CC55B36E}" type="parTrans" cxnId="{6B6B0B74-089D-4601-BEAF-EEAF434C4B2C}">
      <dgm:prSet/>
      <dgm:spPr/>
      <dgm:t>
        <a:bodyPr/>
        <a:lstStyle/>
        <a:p>
          <a:endParaRPr lang="en-US"/>
        </a:p>
      </dgm:t>
    </dgm:pt>
    <dgm:pt modelId="{1ADC3CC5-35CC-4B1B-AD0D-360FA0139168}" type="sibTrans" cxnId="{6B6B0B74-089D-4601-BEAF-EEAF434C4B2C}">
      <dgm:prSet/>
      <dgm:spPr/>
      <dgm:t>
        <a:bodyPr/>
        <a:lstStyle/>
        <a:p>
          <a:endParaRPr lang="en-US"/>
        </a:p>
      </dgm:t>
    </dgm:pt>
    <dgm:pt modelId="{EB34B489-B2D1-4578-A2DC-16B994698598}">
      <dgm:prSet custT="1"/>
      <dgm:spPr/>
      <dgm:t>
        <a:bodyPr/>
        <a:lstStyle/>
        <a:p>
          <a:pPr algn="l">
            <a:buFont typeface="+mj-lt"/>
            <a:buNone/>
          </a:pPr>
          <a:r>
            <a:rPr lang="en-US" sz="1600"/>
            <a:t>&gt;$4B</a:t>
          </a:r>
        </a:p>
      </dgm:t>
    </dgm:pt>
    <dgm:pt modelId="{84F6DD2F-C778-46BC-BCCC-8BDD6DA11230}" type="parTrans" cxnId="{83CEA68C-F15D-4B35-8C6A-C0EEDA1D9057}">
      <dgm:prSet/>
      <dgm:spPr/>
      <dgm:t>
        <a:bodyPr/>
        <a:lstStyle/>
        <a:p>
          <a:endParaRPr lang="en-US"/>
        </a:p>
      </dgm:t>
    </dgm:pt>
    <dgm:pt modelId="{91A9ACA9-E73E-41B3-8B31-7C65475C77E6}" type="sibTrans" cxnId="{83CEA68C-F15D-4B35-8C6A-C0EEDA1D9057}">
      <dgm:prSet/>
      <dgm:spPr/>
      <dgm:t>
        <a:bodyPr/>
        <a:lstStyle/>
        <a:p>
          <a:endParaRPr lang="en-US"/>
        </a:p>
      </dgm:t>
    </dgm:pt>
    <dgm:pt modelId="{227B54B0-B159-47CF-9F82-360BFE06CB8D}">
      <dgm:prSet custT="1"/>
      <dgm:spPr/>
      <dgm:t>
        <a:bodyPr/>
        <a:lstStyle/>
        <a:p>
          <a:pPr algn="l">
            <a:buFont typeface="+mj-lt"/>
            <a:buNone/>
          </a:pPr>
          <a:r>
            <a:rPr lang="en-US" sz="1600"/>
            <a:t>One time requisition</a:t>
          </a:r>
        </a:p>
      </dgm:t>
    </dgm:pt>
    <dgm:pt modelId="{9255BC0A-DC15-482D-BC0C-99CC2543D6CF}" type="parTrans" cxnId="{D3C2BABD-B09B-461D-B384-95848CB4147C}">
      <dgm:prSet/>
      <dgm:spPr/>
      <dgm:t>
        <a:bodyPr/>
        <a:lstStyle/>
        <a:p>
          <a:endParaRPr lang="en-US"/>
        </a:p>
      </dgm:t>
    </dgm:pt>
    <dgm:pt modelId="{CF4980FF-5167-4874-AB79-30D45CC74111}" type="sibTrans" cxnId="{D3C2BABD-B09B-461D-B384-95848CB4147C}">
      <dgm:prSet/>
      <dgm:spPr/>
      <dgm:t>
        <a:bodyPr/>
        <a:lstStyle/>
        <a:p>
          <a:endParaRPr lang="en-US"/>
        </a:p>
      </dgm:t>
    </dgm:pt>
    <dgm:pt modelId="{A3B9FC87-04DD-41AE-8AA4-BBEAA1FF91EB}">
      <dgm:prSet custT="1"/>
      <dgm:spPr/>
      <dgm:t>
        <a:bodyPr/>
        <a:lstStyle/>
        <a:p>
          <a:pPr algn="l">
            <a:buFont typeface="+mj-lt"/>
            <a:buNone/>
          </a:pPr>
          <a:r>
            <a:rPr lang="en-US" sz="1600"/>
            <a:t>&gt;Millions of requisitions annually</a:t>
          </a:r>
        </a:p>
      </dgm:t>
    </dgm:pt>
    <dgm:pt modelId="{2CCBAF52-935C-4384-B139-3AE30C89E35A}" type="parTrans" cxnId="{BF14D264-EE98-438A-AF16-5534E108F133}">
      <dgm:prSet/>
      <dgm:spPr/>
      <dgm:t>
        <a:bodyPr/>
        <a:lstStyle/>
        <a:p>
          <a:endParaRPr lang="en-US"/>
        </a:p>
      </dgm:t>
    </dgm:pt>
    <dgm:pt modelId="{38D1A479-F9C3-4EF6-B10D-79706BB7114F}" type="sibTrans" cxnId="{BF14D264-EE98-438A-AF16-5534E108F133}">
      <dgm:prSet/>
      <dgm:spPr/>
      <dgm:t>
        <a:bodyPr/>
        <a:lstStyle/>
        <a:p>
          <a:endParaRPr lang="en-US"/>
        </a:p>
      </dgm:t>
    </dgm:pt>
    <dgm:pt modelId="{461342A3-9CFE-47A2-A930-1A8275D66F87}">
      <dgm:prSet custT="1"/>
      <dgm:spPr/>
      <dgm:t>
        <a:bodyPr/>
        <a:lstStyle/>
        <a:p>
          <a:pPr algn="l">
            <a:buFont typeface="+mj-lt"/>
            <a:buNone/>
          </a:pPr>
          <a:r>
            <a:rPr lang="en-US" sz="1600"/>
            <a:t>&gt;$28B</a:t>
          </a:r>
        </a:p>
      </dgm:t>
    </dgm:pt>
    <dgm:pt modelId="{865625A8-F70E-473A-9E23-F32E74723DBA}" type="parTrans" cxnId="{F8760F0A-8094-4DD9-8114-D251B8DA338B}">
      <dgm:prSet/>
      <dgm:spPr/>
      <dgm:t>
        <a:bodyPr/>
        <a:lstStyle/>
        <a:p>
          <a:endParaRPr lang="en-US"/>
        </a:p>
      </dgm:t>
    </dgm:pt>
    <dgm:pt modelId="{D54B49B7-E4D9-48B7-BAAD-46106D545B01}" type="sibTrans" cxnId="{F8760F0A-8094-4DD9-8114-D251B8DA338B}">
      <dgm:prSet/>
      <dgm:spPr/>
      <dgm:t>
        <a:bodyPr/>
        <a:lstStyle/>
        <a:p>
          <a:endParaRPr lang="en-US"/>
        </a:p>
      </dgm:t>
    </dgm:pt>
    <dgm:pt modelId="{CAE3A79B-D0E1-4CD1-9146-290620415964}">
      <dgm:prSet custT="1"/>
      <dgm:spPr/>
      <dgm:t>
        <a:bodyPr/>
        <a:lstStyle/>
        <a:p>
          <a:pPr algn="l">
            <a:buFont typeface="+mj-lt"/>
            <a:buNone/>
          </a:pPr>
          <a:r>
            <a:rPr lang="en-US" sz="1600"/>
            <a:t>One time requisition</a:t>
          </a:r>
        </a:p>
      </dgm:t>
    </dgm:pt>
    <dgm:pt modelId="{D0335386-3971-4743-901E-3127B7054175}" type="parTrans" cxnId="{FE1CB050-1511-469D-9E1F-536230774F04}">
      <dgm:prSet/>
      <dgm:spPr/>
      <dgm:t>
        <a:bodyPr/>
        <a:lstStyle/>
        <a:p>
          <a:endParaRPr lang="en-US"/>
        </a:p>
      </dgm:t>
    </dgm:pt>
    <dgm:pt modelId="{5142D176-EA9F-4440-B740-EDC3C2EC4871}" type="sibTrans" cxnId="{FE1CB050-1511-469D-9E1F-536230774F04}">
      <dgm:prSet/>
      <dgm:spPr/>
      <dgm:t>
        <a:bodyPr/>
        <a:lstStyle/>
        <a:p>
          <a:endParaRPr lang="en-US"/>
        </a:p>
      </dgm:t>
    </dgm:pt>
    <dgm:pt modelId="{09528E74-98FB-4098-A0AF-A932CBF28072}" type="pres">
      <dgm:prSet presAssocID="{BC28E560-7908-41D4-914C-931B9B951887}" presName="Name0" presStyleCnt="0">
        <dgm:presLayoutVars>
          <dgm:dir/>
          <dgm:animLvl val="lvl"/>
          <dgm:resizeHandles val="exact"/>
        </dgm:presLayoutVars>
      </dgm:prSet>
      <dgm:spPr/>
    </dgm:pt>
    <dgm:pt modelId="{DD64A2EB-6E3A-4537-87C6-47D21F4D967F}" type="pres">
      <dgm:prSet presAssocID="{57265F06-8AC6-461B-ABCE-FDB74EC48B84}" presName="linNode" presStyleCnt="0"/>
      <dgm:spPr/>
    </dgm:pt>
    <dgm:pt modelId="{2DB34050-7D10-4545-A805-A3DAB7193555}" type="pres">
      <dgm:prSet presAssocID="{57265F06-8AC6-461B-ABCE-FDB74EC48B84}" presName="parTx" presStyleLbl="revTx" presStyleIdx="0" presStyleCnt="3">
        <dgm:presLayoutVars>
          <dgm:chMax val="1"/>
          <dgm:bulletEnabled val="1"/>
        </dgm:presLayoutVars>
      </dgm:prSet>
      <dgm:spPr/>
    </dgm:pt>
    <dgm:pt modelId="{53C1D5D6-8334-4ED6-9700-91FF587CB945}" type="pres">
      <dgm:prSet presAssocID="{57265F06-8AC6-461B-ABCE-FDB74EC48B84}" presName="bracket" presStyleLbl="parChTrans1D1" presStyleIdx="0" presStyleCnt="3"/>
      <dgm:spPr/>
    </dgm:pt>
    <dgm:pt modelId="{2F57D2E6-D97A-4696-AAB7-8657026788A0}" type="pres">
      <dgm:prSet presAssocID="{57265F06-8AC6-461B-ABCE-FDB74EC48B84}" presName="spH" presStyleCnt="0"/>
      <dgm:spPr/>
    </dgm:pt>
    <dgm:pt modelId="{944B0440-7D19-422B-86D0-BA765D74CED7}" type="pres">
      <dgm:prSet presAssocID="{57265F06-8AC6-461B-ABCE-FDB74EC48B84}" presName="desTx" presStyleLbl="node1" presStyleIdx="0" presStyleCnt="3" custLinFactNeighborX="1" custLinFactNeighborY="-987">
        <dgm:presLayoutVars>
          <dgm:bulletEnabled val="1"/>
        </dgm:presLayoutVars>
      </dgm:prSet>
      <dgm:spPr/>
    </dgm:pt>
    <dgm:pt modelId="{C21AF530-E512-4AAB-BA44-104E82E76643}" type="pres">
      <dgm:prSet presAssocID="{7F49261B-662E-4F5C-B0A8-39E27FAA48AA}" presName="spV" presStyleCnt="0"/>
      <dgm:spPr/>
    </dgm:pt>
    <dgm:pt modelId="{6D403F9E-0D65-4D49-A5CE-6410762D9574}" type="pres">
      <dgm:prSet presAssocID="{A5F5F026-9A14-4CC9-834D-EFF2C0C059CE}" presName="linNode" presStyleCnt="0"/>
      <dgm:spPr/>
    </dgm:pt>
    <dgm:pt modelId="{C403E395-D3A3-4515-852C-5A4A3D19387A}" type="pres">
      <dgm:prSet presAssocID="{A5F5F026-9A14-4CC9-834D-EFF2C0C059CE}" presName="parTx" presStyleLbl="revTx" presStyleIdx="1" presStyleCnt="3">
        <dgm:presLayoutVars>
          <dgm:chMax val="1"/>
          <dgm:bulletEnabled val="1"/>
        </dgm:presLayoutVars>
      </dgm:prSet>
      <dgm:spPr/>
    </dgm:pt>
    <dgm:pt modelId="{47EA659B-6430-4BDC-8ADA-69C99D5A243E}" type="pres">
      <dgm:prSet presAssocID="{A5F5F026-9A14-4CC9-834D-EFF2C0C059CE}" presName="bracket" presStyleLbl="parChTrans1D1" presStyleIdx="1" presStyleCnt="3"/>
      <dgm:spPr/>
    </dgm:pt>
    <dgm:pt modelId="{4BAF7F41-BA58-450B-9FD2-950FC558CDF4}" type="pres">
      <dgm:prSet presAssocID="{A5F5F026-9A14-4CC9-834D-EFF2C0C059CE}" presName="spH" presStyleCnt="0"/>
      <dgm:spPr/>
    </dgm:pt>
    <dgm:pt modelId="{893A491D-9DDF-4DE0-B5DD-68CBBBDB28BC}" type="pres">
      <dgm:prSet presAssocID="{A5F5F026-9A14-4CC9-834D-EFF2C0C059CE}" presName="desTx" presStyleLbl="node1" presStyleIdx="1" presStyleCnt="3">
        <dgm:presLayoutVars>
          <dgm:bulletEnabled val="1"/>
        </dgm:presLayoutVars>
      </dgm:prSet>
      <dgm:spPr/>
    </dgm:pt>
    <dgm:pt modelId="{11B3BFEC-37AB-4278-B3F2-A5A79B5FA311}" type="pres">
      <dgm:prSet presAssocID="{A5134E81-DE0B-46EA-8DAF-4DCD139EB42F}" presName="spV" presStyleCnt="0"/>
      <dgm:spPr/>
    </dgm:pt>
    <dgm:pt modelId="{A0330808-4CDB-4E55-9877-8DABEAE2075F}" type="pres">
      <dgm:prSet presAssocID="{AA0F4E3D-6595-4487-B2C3-A358A24E091B}" presName="linNode" presStyleCnt="0"/>
      <dgm:spPr/>
    </dgm:pt>
    <dgm:pt modelId="{42BEBFFD-01AF-4C9D-8AC0-1FCBB9B87ED6}" type="pres">
      <dgm:prSet presAssocID="{AA0F4E3D-6595-4487-B2C3-A358A24E091B}" presName="parTx" presStyleLbl="revTx" presStyleIdx="2" presStyleCnt="3" custScaleX="123544">
        <dgm:presLayoutVars>
          <dgm:chMax val="1"/>
          <dgm:bulletEnabled val="1"/>
        </dgm:presLayoutVars>
      </dgm:prSet>
      <dgm:spPr/>
    </dgm:pt>
    <dgm:pt modelId="{C6DB4E70-933E-4291-B3A9-443223184025}" type="pres">
      <dgm:prSet presAssocID="{AA0F4E3D-6595-4487-B2C3-A358A24E091B}" presName="bracket" presStyleLbl="parChTrans1D1" presStyleIdx="2" presStyleCnt="3"/>
      <dgm:spPr/>
    </dgm:pt>
    <dgm:pt modelId="{DB57EBDD-C6F4-467F-99C2-AA5EBD556762}" type="pres">
      <dgm:prSet presAssocID="{AA0F4E3D-6595-4487-B2C3-A358A24E091B}" presName="spH" presStyleCnt="0"/>
      <dgm:spPr/>
    </dgm:pt>
    <dgm:pt modelId="{B39065D8-8EFE-432F-8EF2-822DD5D89246}" type="pres">
      <dgm:prSet presAssocID="{AA0F4E3D-6595-4487-B2C3-A358A24E091B}" presName="desTx" presStyleLbl="node1" presStyleIdx="2" presStyleCnt="3">
        <dgm:presLayoutVars>
          <dgm:bulletEnabled val="1"/>
        </dgm:presLayoutVars>
      </dgm:prSet>
      <dgm:spPr/>
    </dgm:pt>
  </dgm:ptLst>
  <dgm:cxnLst>
    <dgm:cxn modelId="{F8760F0A-8094-4DD9-8114-D251B8DA338B}" srcId="{5AF57248-85F6-4FCB-AFE6-F4905CDCE9C6}" destId="{461342A3-9CFE-47A2-A930-1A8275D66F87}" srcOrd="1" destOrd="0" parTransId="{865625A8-F70E-473A-9E23-F32E74723DBA}" sibTransId="{D54B49B7-E4D9-48B7-BAAD-46106D545B01}"/>
    <dgm:cxn modelId="{8C383A0D-30F2-4E0B-9100-4DF73AE51567}" type="presOf" srcId="{AA0F4E3D-6595-4487-B2C3-A358A24E091B}" destId="{42BEBFFD-01AF-4C9D-8AC0-1FCBB9B87ED6}" srcOrd="0" destOrd="0" presId="urn:diagrams.loki3.com/BracketList"/>
    <dgm:cxn modelId="{9A59D712-8AA6-4311-9093-8A43CA3F57F6}" type="presOf" srcId="{57265F06-8AC6-461B-ABCE-FDB74EC48B84}" destId="{2DB34050-7D10-4545-A805-A3DAB7193555}" srcOrd="0" destOrd="0" presId="urn:diagrams.loki3.com/BracketList"/>
    <dgm:cxn modelId="{AD384216-ABBF-484D-BD61-1AEF13E8D68C}" srcId="{AA0F4E3D-6595-4487-B2C3-A358A24E091B}" destId="{5AF57248-85F6-4FCB-AFE6-F4905CDCE9C6}" srcOrd="0" destOrd="0" parTransId="{0BBAAF08-5468-473C-A0E5-9598AAF5F4A3}" sibTransId="{180FC085-EB18-459D-B620-5074B92A046B}"/>
    <dgm:cxn modelId="{CD4D0819-AB24-41FF-A5B7-3B8F3CA36316}" srcId="{021D089B-269D-4ABA-84B3-D5CF0EC19CAE}" destId="{5135D55D-A46C-4622-93E0-A5880C5DA4FD}" srcOrd="2" destOrd="0" parTransId="{7D237028-E2A8-4CCB-83D0-D9749325E964}" sibTransId="{7F4CAA36-9093-4944-B572-A5338AC40D2A}"/>
    <dgm:cxn modelId="{9F58E12F-946B-4983-AAA2-40275859A4BB}" type="presOf" srcId="{227B54B0-B159-47CF-9F82-360BFE06CB8D}" destId="{893A491D-9DDF-4DE0-B5DD-68CBBBDB28BC}" srcOrd="0" destOrd="3" presId="urn:diagrams.loki3.com/BracketList"/>
    <dgm:cxn modelId="{AA2F3436-8DF5-4170-B633-5859D1901E27}" srcId="{021D089B-269D-4ABA-84B3-D5CF0EC19CAE}" destId="{2BF3F55E-EA71-4F71-934D-0C461749E6D3}" srcOrd="1" destOrd="0" parTransId="{E36742CE-21E8-4315-B8F1-ED5BA7E93CF8}" sibTransId="{94A4DDF9-BA77-48FF-86F9-5715B33C1B71}"/>
    <dgm:cxn modelId="{BF14D264-EE98-438A-AF16-5534E108F133}" srcId="{5AF57248-85F6-4FCB-AFE6-F4905CDCE9C6}" destId="{A3B9FC87-04DD-41AE-8AA4-BBEAA1FF91EB}" srcOrd="0" destOrd="0" parTransId="{2CCBAF52-935C-4384-B139-3AE30C89E35A}" sibTransId="{38D1A479-F9C3-4EF6-B10D-79706BB7114F}"/>
    <dgm:cxn modelId="{FE1CB050-1511-469D-9E1F-536230774F04}" srcId="{5AF57248-85F6-4FCB-AFE6-F4905CDCE9C6}" destId="{CAE3A79B-D0E1-4CD1-9146-290620415964}" srcOrd="2" destOrd="0" parTransId="{D0335386-3971-4743-901E-3127B7054175}" sibTransId="{5142D176-EA9F-4440-B740-EDC3C2EC4871}"/>
    <dgm:cxn modelId="{932A5272-49C8-4092-8B3D-C83A536B67EB}" type="presOf" srcId="{A3B9FC87-04DD-41AE-8AA4-BBEAA1FF91EB}" destId="{B39065D8-8EFE-432F-8EF2-822DD5D89246}" srcOrd="0" destOrd="1" presId="urn:diagrams.loki3.com/BracketList"/>
    <dgm:cxn modelId="{6B6B0B74-089D-4601-BEAF-EEAF434C4B2C}" srcId="{AC0798B2-498E-43AD-8368-91CA7D5965F7}" destId="{A745AA45-091E-4F53-A569-ADA49AAFEBF6}" srcOrd="0" destOrd="0" parTransId="{7E8855DA-34A8-46BE-80B5-5781CC55B36E}" sibTransId="{1ADC3CC5-35CC-4B1B-AD0D-360FA0139168}"/>
    <dgm:cxn modelId="{3134F27E-25D0-473E-B210-FED6C8650980}" type="presOf" srcId="{5135D55D-A46C-4622-93E0-A5880C5DA4FD}" destId="{944B0440-7D19-422B-86D0-BA765D74CED7}" srcOrd="0" destOrd="3" presId="urn:diagrams.loki3.com/BracketList"/>
    <dgm:cxn modelId="{F9990E82-368A-4732-AF0E-5EE4E5835C78}" type="presOf" srcId="{021D089B-269D-4ABA-84B3-D5CF0EC19CAE}" destId="{944B0440-7D19-422B-86D0-BA765D74CED7}" srcOrd="0" destOrd="0" presId="urn:diagrams.loki3.com/BracketList"/>
    <dgm:cxn modelId="{83CEA68C-F15D-4B35-8C6A-C0EEDA1D9057}" srcId="{AC0798B2-498E-43AD-8368-91CA7D5965F7}" destId="{EB34B489-B2D1-4578-A2DC-16B994698598}" srcOrd="1" destOrd="0" parTransId="{84F6DD2F-C778-46BC-BCCC-8BDD6DA11230}" sibTransId="{91A9ACA9-E73E-41B3-8B31-7C65475C77E6}"/>
    <dgm:cxn modelId="{C2CDA496-B270-4935-BE5C-662013D1EF61}" srcId="{BC28E560-7908-41D4-914C-931B9B951887}" destId="{AA0F4E3D-6595-4487-B2C3-A358A24E091B}" srcOrd="2" destOrd="0" parTransId="{F18EFFD7-77D0-4C61-A195-EE22D517EF84}" sibTransId="{47FA17D3-E8B9-4D16-B023-E2E8FF71E594}"/>
    <dgm:cxn modelId="{1EE79E97-5928-407C-BE6B-33B795AB084C}" srcId="{57265F06-8AC6-461B-ABCE-FDB74EC48B84}" destId="{021D089B-269D-4ABA-84B3-D5CF0EC19CAE}" srcOrd="0" destOrd="0" parTransId="{1BD9A8D0-F5F8-464D-A512-31D24F83412C}" sibTransId="{BE1F9849-5F66-4C3F-AF55-84F26CF06F31}"/>
    <dgm:cxn modelId="{CC67F597-FF83-4204-A8CF-87261CA6C3E4}" type="presOf" srcId="{2510EA09-7BE7-435B-9B05-727A02105A4A}" destId="{944B0440-7D19-422B-86D0-BA765D74CED7}" srcOrd="0" destOrd="1" presId="urn:diagrams.loki3.com/BracketList"/>
    <dgm:cxn modelId="{FD533A9B-F543-4B60-9235-7C6D4CD778C5}" srcId="{A5F5F026-9A14-4CC9-834D-EFF2C0C059CE}" destId="{AC0798B2-498E-43AD-8368-91CA7D5965F7}" srcOrd="0" destOrd="0" parTransId="{CC105C95-F91B-4696-86EF-03A0F7EB5C16}" sibTransId="{4B2924A6-49B8-481C-BD55-C014F95F461C}"/>
    <dgm:cxn modelId="{9C88899D-A119-47FA-91F2-E49903E8ACDD}" type="presOf" srcId="{CAE3A79B-D0E1-4CD1-9146-290620415964}" destId="{B39065D8-8EFE-432F-8EF2-822DD5D89246}" srcOrd="0" destOrd="3" presId="urn:diagrams.loki3.com/BracketList"/>
    <dgm:cxn modelId="{AAAF4BB3-D9DF-4D76-BB4C-9F611EEA7E81}" type="presOf" srcId="{461342A3-9CFE-47A2-A930-1A8275D66F87}" destId="{B39065D8-8EFE-432F-8EF2-822DD5D89246}" srcOrd="0" destOrd="2" presId="urn:diagrams.loki3.com/BracketList"/>
    <dgm:cxn modelId="{5646C7B8-BA24-4CFB-9B88-4DC24374E5AA}" srcId="{021D089B-269D-4ABA-84B3-D5CF0EC19CAE}" destId="{2510EA09-7BE7-435B-9B05-727A02105A4A}" srcOrd="0" destOrd="0" parTransId="{4D4CF152-513A-49C9-83BE-CD694E532096}" sibTransId="{EDCD350C-C599-47CB-A4A7-65D44A80C499}"/>
    <dgm:cxn modelId="{D3C2BABD-B09B-461D-B384-95848CB4147C}" srcId="{AC0798B2-498E-43AD-8368-91CA7D5965F7}" destId="{227B54B0-B159-47CF-9F82-360BFE06CB8D}" srcOrd="2" destOrd="0" parTransId="{9255BC0A-DC15-482D-BC0C-99CC2543D6CF}" sibTransId="{CF4980FF-5167-4874-AB79-30D45CC74111}"/>
    <dgm:cxn modelId="{3A9381BE-81A4-4519-AB0D-57B03B4EBC7E}" srcId="{BC28E560-7908-41D4-914C-931B9B951887}" destId="{57265F06-8AC6-461B-ABCE-FDB74EC48B84}" srcOrd="0" destOrd="0" parTransId="{3EC98D5B-CC03-4DEE-BAED-5B508DEBECE0}" sibTransId="{7F49261B-662E-4F5C-B0A8-39E27FAA48AA}"/>
    <dgm:cxn modelId="{24E4E4BF-4E0D-4FC5-9F10-4CB0F63D5198}" type="presOf" srcId="{A5F5F026-9A14-4CC9-834D-EFF2C0C059CE}" destId="{C403E395-D3A3-4515-852C-5A4A3D19387A}" srcOrd="0" destOrd="0" presId="urn:diagrams.loki3.com/BracketList"/>
    <dgm:cxn modelId="{CEB594CD-F64F-4055-98B5-2606E1F50EBE}" type="presOf" srcId="{AC0798B2-498E-43AD-8368-91CA7D5965F7}" destId="{893A491D-9DDF-4DE0-B5DD-68CBBBDB28BC}" srcOrd="0" destOrd="0" presId="urn:diagrams.loki3.com/BracketList"/>
    <dgm:cxn modelId="{3DE971D5-0DA3-4536-B85D-FC48A20BD672}" type="presOf" srcId="{EB34B489-B2D1-4578-A2DC-16B994698598}" destId="{893A491D-9DDF-4DE0-B5DD-68CBBBDB28BC}" srcOrd="0" destOrd="2" presId="urn:diagrams.loki3.com/BracketList"/>
    <dgm:cxn modelId="{3FD7D5D5-A2DF-4D66-88BB-9AE2362D586F}" type="presOf" srcId="{BC28E560-7908-41D4-914C-931B9B951887}" destId="{09528E74-98FB-4098-A0AF-A932CBF28072}" srcOrd="0" destOrd="0" presId="urn:diagrams.loki3.com/BracketList"/>
    <dgm:cxn modelId="{B76CF2D6-0A76-4C3F-94BF-2E1BC551A18D}" type="presOf" srcId="{2BF3F55E-EA71-4F71-934D-0C461749E6D3}" destId="{944B0440-7D19-422B-86D0-BA765D74CED7}" srcOrd="0" destOrd="2" presId="urn:diagrams.loki3.com/BracketList"/>
    <dgm:cxn modelId="{A3A1C0E3-0C38-46F6-8A26-3F8DBC1AE52C}" srcId="{BC28E560-7908-41D4-914C-931B9B951887}" destId="{A5F5F026-9A14-4CC9-834D-EFF2C0C059CE}" srcOrd="1" destOrd="0" parTransId="{BD10CDC6-E8B1-4A2F-98D1-29A2FFB882F4}" sibTransId="{A5134E81-DE0B-46EA-8DAF-4DCD139EB42F}"/>
    <dgm:cxn modelId="{27E0CEEF-9C0F-4D6C-AE3C-F64DCF713B01}" type="presOf" srcId="{A745AA45-091E-4F53-A569-ADA49AAFEBF6}" destId="{893A491D-9DDF-4DE0-B5DD-68CBBBDB28BC}" srcOrd="0" destOrd="1" presId="urn:diagrams.loki3.com/BracketList"/>
    <dgm:cxn modelId="{83A399FD-7A06-44C2-B1CE-0496F1FEEC65}" type="presOf" srcId="{5AF57248-85F6-4FCB-AFE6-F4905CDCE9C6}" destId="{B39065D8-8EFE-432F-8EF2-822DD5D89246}" srcOrd="0" destOrd="0" presId="urn:diagrams.loki3.com/BracketList"/>
    <dgm:cxn modelId="{03486DED-A89F-4562-8105-ECA51BC9D20B}" type="presParOf" srcId="{09528E74-98FB-4098-A0AF-A932CBF28072}" destId="{DD64A2EB-6E3A-4537-87C6-47D21F4D967F}" srcOrd="0" destOrd="0" presId="urn:diagrams.loki3.com/BracketList"/>
    <dgm:cxn modelId="{36F3D8FD-09A5-486C-98BD-274450C578D8}" type="presParOf" srcId="{DD64A2EB-6E3A-4537-87C6-47D21F4D967F}" destId="{2DB34050-7D10-4545-A805-A3DAB7193555}" srcOrd="0" destOrd="0" presId="urn:diagrams.loki3.com/BracketList"/>
    <dgm:cxn modelId="{449E72AC-7FF9-436E-B891-703107233323}" type="presParOf" srcId="{DD64A2EB-6E3A-4537-87C6-47D21F4D967F}" destId="{53C1D5D6-8334-4ED6-9700-91FF587CB945}" srcOrd="1" destOrd="0" presId="urn:diagrams.loki3.com/BracketList"/>
    <dgm:cxn modelId="{AD5FBAF9-404B-400C-9CC3-B8C355EAD17A}" type="presParOf" srcId="{DD64A2EB-6E3A-4537-87C6-47D21F4D967F}" destId="{2F57D2E6-D97A-4696-AAB7-8657026788A0}" srcOrd="2" destOrd="0" presId="urn:diagrams.loki3.com/BracketList"/>
    <dgm:cxn modelId="{837BD4D4-D4AF-4051-A06E-C1D63F077D53}" type="presParOf" srcId="{DD64A2EB-6E3A-4537-87C6-47D21F4D967F}" destId="{944B0440-7D19-422B-86D0-BA765D74CED7}" srcOrd="3" destOrd="0" presId="urn:diagrams.loki3.com/BracketList"/>
    <dgm:cxn modelId="{1D2F879A-97D1-42DE-ACC2-5C690647D922}" type="presParOf" srcId="{09528E74-98FB-4098-A0AF-A932CBF28072}" destId="{C21AF530-E512-4AAB-BA44-104E82E76643}" srcOrd="1" destOrd="0" presId="urn:diagrams.loki3.com/BracketList"/>
    <dgm:cxn modelId="{2BF1D059-F26D-468F-862F-FF70460BA332}" type="presParOf" srcId="{09528E74-98FB-4098-A0AF-A932CBF28072}" destId="{6D403F9E-0D65-4D49-A5CE-6410762D9574}" srcOrd="2" destOrd="0" presId="urn:diagrams.loki3.com/BracketList"/>
    <dgm:cxn modelId="{2546FE70-D8CF-4EED-9763-F2330CAD1DC0}" type="presParOf" srcId="{6D403F9E-0D65-4D49-A5CE-6410762D9574}" destId="{C403E395-D3A3-4515-852C-5A4A3D19387A}" srcOrd="0" destOrd="0" presId="urn:diagrams.loki3.com/BracketList"/>
    <dgm:cxn modelId="{E86CCF54-84BF-44FE-9A71-C4C973CCA280}" type="presParOf" srcId="{6D403F9E-0D65-4D49-A5CE-6410762D9574}" destId="{47EA659B-6430-4BDC-8ADA-69C99D5A243E}" srcOrd="1" destOrd="0" presId="urn:diagrams.loki3.com/BracketList"/>
    <dgm:cxn modelId="{572F2275-8B9B-4F3B-BAF5-13B6381C2330}" type="presParOf" srcId="{6D403F9E-0D65-4D49-A5CE-6410762D9574}" destId="{4BAF7F41-BA58-450B-9FD2-950FC558CDF4}" srcOrd="2" destOrd="0" presId="urn:diagrams.loki3.com/BracketList"/>
    <dgm:cxn modelId="{AA016AE4-F002-4681-BEA9-F0C4471E6C97}" type="presParOf" srcId="{6D403F9E-0D65-4D49-A5CE-6410762D9574}" destId="{893A491D-9DDF-4DE0-B5DD-68CBBBDB28BC}" srcOrd="3" destOrd="0" presId="urn:diagrams.loki3.com/BracketList"/>
    <dgm:cxn modelId="{63806380-38ED-4FFA-814E-003136FB1B56}" type="presParOf" srcId="{09528E74-98FB-4098-A0AF-A932CBF28072}" destId="{11B3BFEC-37AB-4278-B3F2-A5A79B5FA311}" srcOrd="3" destOrd="0" presId="urn:diagrams.loki3.com/BracketList"/>
    <dgm:cxn modelId="{5652F7CE-4E62-44C4-A387-63BCBCD5C37B}" type="presParOf" srcId="{09528E74-98FB-4098-A0AF-A932CBF28072}" destId="{A0330808-4CDB-4E55-9877-8DABEAE2075F}" srcOrd="4" destOrd="0" presId="urn:diagrams.loki3.com/BracketList"/>
    <dgm:cxn modelId="{1B4EC7C8-9DA3-4F80-BB19-E708E2C09AC5}" type="presParOf" srcId="{A0330808-4CDB-4E55-9877-8DABEAE2075F}" destId="{42BEBFFD-01AF-4C9D-8AC0-1FCBB9B87ED6}" srcOrd="0" destOrd="0" presId="urn:diagrams.loki3.com/BracketList"/>
    <dgm:cxn modelId="{9745572C-7B4B-407F-A82D-22A2B18AA8D3}" type="presParOf" srcId="{A0330808-4CDB-4E55-9877-8DABEAE2075F}" destId="{C6DB4E70-933E-4291-B3A9-443223184025}" srcOrd="1" destOrd="0" presId="urn:diagrams.loki3.com/BracketList"/>
    <dgm:cxn modelId="{2BD97C89-214E-4B88-88B4-FB1401FBE27C}" type="presParOf" srcId="{A0330808-4CDB-4E55-9877-8DABEAE2075F}" destId="{DB57EBDD-C6F4-467F-99C2-AA5EBD556762}" srcOrd="2" destOrd="0" presId="urn:diagrams.loki3.com/BracketList"/>
    <dgm:cxn modelId="{00164819-55EE-425B-97AC-373D97D33A95}" type="presParOf" srcId="{A0330808-4CDB-4E55-9877-8DABEAE2075F}" destId="{B39065D8-8EFE-432F-8EF2-822DD5D8924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64E520-5B92-4EA9-AE27-2573A87D7278}"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8051F6F4-4865-4420-B16D-E61B7B3F4C36}">
      <dgm:prSet phldrT="[Text]" custT="1"/>
      <dgm:spPr/>
      <dgm:t>
        <a:bodyPr/>
        <a:lstStyle/>
        <a:p>
          <a:r>
            <a:rPr lang="en-US" sz="1400"/>
            <a:t>Target Accounting System</a:t>
          </a:r>
        </a:p>
      </dgm:t>
    </dgm:pt>
    <dgm:pt modelId="{60230294-862E-4DAB-9142-5BFEB5869B61}" type="parTrans" cxnId="{4F43BEC4-8FD4-4D3C-8712-3CF2030BBAE6}">
      <dgm:prSet/>
      <dgm:spPr/>
      <dgm:t>
        <a:bodyPr/>
        <a:lstStyle/>
        <a:p>
          <a:endParaRPr lang="en-US"/>
        </a:p>
      </dgm:t>
    </dgm:pt>
    <dgm:pt modelId="{9527D9CA-8ACE-4D67-82E1-7FEB8684266F}" type="sibTrans" cxnId="{4F43BEC4-8FD4-4D3C-8712-3CF2030BBAE6}">
      <dgm:prSet/>
      <dgm:spPr/>
      <dgm:t>
        <a:bodyPr/>
        <a:lstStyle/>
        <a:p>
          <a:endParaRPr lang="en-US"/>
        </a:p>
      </dgm:t>
    </dgm:pt>
    <dgm:pt modelId="{994E5FEA-3309-4777-BF04-F5DEED7B5FFD}">
      <dgm:prSet phldrT="[Text]" custT="1"/>
      <dgm:spPr/>
      <dgm:t>
        <a:bodyPr/>
        <a:lstStyle/>
        <a:p>
          <a:pPr>
            <a:spcBef>
              <a:spcPct val="0"/>
            </a:spcBef>
            <a:spcAft>
              <a:spcPct val="15000"/>
            </a:spcAft>
          </a:pPr>
          <a:r>
            <a:rPr lang="en-US" sz="1400" kern="1200">
              <a:latin typeface="Arial Narrow" panose="020B0606020202030204" pitchFamily="34" charset="0"/>
            </a:rPr>
            <a:t>Configured to post transactions to an internal USSGL compliant subsidiary or general ledger and </a:t>
          </a:r>
          <a:r>
            <a:rPr lang="en-US" sz="1400" b="1" i="1" kern="1200">
              <a:latin typeface="Arial Narrow" panose="020B0606020202030204" pitchFamily="34" charset="0"/>
            </a:rPr>
            <a:t>does </a:t>
          </a:r>
          <a:r>
            <a:rPr lang="en-US" sz="1400" b="1" i="1" kern="1200">
              <a:latin typeface="Arial Narrow" panose="020B0606020202030204" pitchFamily="34" charset="0"/>
              <a:ea typeface="+mn-ea"/>
              <a:cs typeface="+mn-cs"/>
            </a:rPr>
            <a:t>not have a system retirement plan </a:t>
          </a:r>
          <a:r>
            <a:rPr lang="en-US" sz="1400" kern="1200">
              <a:latin typeface="Arial Narrow" panose="020B0606020202030204" pitchFamily="34" charset="0"/>
            </a:rPr>
            <a:t>and date.</a:t>
          </a:r>
        </a:p>
      </dgm:t>
    </dgm:pt>
    <dgm:pt modelId="{5ABDCE4A-17CC-4616-8B0B-6503844F1255}" type="parTrans" cxnId="{245CE5E4-4429-435F-B1B6-CE84541504AC}">
      <dgm:prSet/>
      <dgm:spPr/>
      <dgm:t>
        <a:bodyPr/>
        <a:lstStyle/>
        <a:p>
          <a:endParaRPr lang="en-US"/>
        </a:p>
      </dgm:t>
    </dgm:pt>
    <dgm:pt modelId="{CEFC5F2E-88C5-49E3-B44B-1061D9FCF787}" type="sibTrans" cxnId="{245CE5E4-4429-435F-B1B6-CE84541504AC}">
      <dgm:prSet/>
      <dgm:spPr/>
      <dgm:t>
        <a:bodyPr/>
        <a:lstStyle/>
        <a:p>
          <a:endParaRPr lang="en-US"/>
        </a:p>
      </dgm:t>
    </dgm:pt>
    <dgm:pt modelId="{32A44678-E5D4-461C-AA45-DD32FB7D8BCC}">
      <dgm:prSet phldrT="[Text]" custT="1"/>
      <dgm:spPr/>
      <dgm:t>
        <a:bodyPr/>
        <a:lstStyle/>
        <a:p>
          <a:r>
            <a:rPr lang="en-US" sz="1400"/>
            <a:t>Legacy Accounting System</a:t>
          </a:r>
        </a:p>
      </dgm:t>
    </dgm:pt>
    <dgm:pt modelId="{448B324F-C1FD-4BDD-A4C2-FC5B2E71C318}" type="parTrans" cxnId="{9A2E6A8C-9142-40FF-BB5C-1B43B67E61B8}">
      <dgm:prSet/>
      <dgm:spPr/>
      <dgm:t>
        <a:bodyPr/>
        <a:lstStyle/>
        <a:p>
          <a:endParaRPr lang="en-US"/>
        </a:p>
      </dgm:t>
    </dgm:pt>
    <dgm:pt modelId="{2EC68CFD-4DEF-4ABB-B8C3-0E2EB765AB3D}" type="sibTrans" cxnId="{9A2E6A8C-9142-40FF-BB5C-1B43B67E61B8}">
      <dgm:prSet/>
      <dgm:spPr/>
      <dgm:t>
        <a:bodyPr/>
        <a:lstStyle/>
        <a:p>
          <a:endParaRPr lang="en-US"/>
        </a:p>
      </dgm:t>
    </dgm:pt>
    <dgm:pt modelId="{6A5F5A4D-253C-4F29-A213-6A3DA9DD5B66}">
      <dgm:prSet phldrT="[Text]" custT="1"/>
      <dgm:spPr/>
      <dgm:t>
        <a:bodyPr/>
        <a:lstStyle/>
        <a:p>
          <a:r>
            <a:rPr lang="en-US" sz="1400">
              <a:latin typeface="Arial Narrow" panose="020B0606020202030204" pitchFamily="34" charset="0"/>
            </a:rPr>
            <a:t>Configured to post transactions to an internal subsidiary or general ledger </a:t>
          </a:r>
          <a:r>
            <a:rPr lang="en-US" sz="1400" b="1" i="1">
              <a:latin typeface="Arial Narrow" panose="020B0606020202030204" pitchFamily="34" charset="0"/>
            </a:rPr>
            <a:t>and has a retirement plan</a:t>
          </a:r>
          <a:r>
            <a:rPr lang="en-US" sz="1400">
              <a:latin typeface="Arial Narrow" panose="020B0606020202030204" pitchFamily="34" charset="0"/>
            </a:rPr>
            <a:t> and date.</a:t>
          </a:r>
        </a:p>
      </dgm:t>
    </dgm:pt>
    <dgm:pt modelId="{F806A36F-E78E-4B06-BBA6-52452D3435F0}" type="parTrans" cxnId="{151A2E54-2B5A-421E-B750-8D80AB751651}">
      <dgm:prSet/>
      <dgm:spPr/>
      <dgm:t>
        <a:bodyPr/>
        <a:lstStyle/>
        <a:p>
          <a:endParaRPr lang="en-US"/>
        </a:p>
      </dgm:t>
    </dgm:pt>
    <dgm:pt modelId="{E8ADB767-1FB0-4330-BB39-1A7E6C903D9B}" type="sibTrans" cxnId="{151A2E54-2B5A-421E-B750-8D80AB751651}">
      <dgm:prSet/>
      <dgm:spPr/>
      <dgm:t>
        <a:bodyPr/>
        <a:lstStyle/>
        <a:p>
          <a:endParaRPr lang="en-US"/>
        </a:p>
      </dgm:t>
    </dgm:pt>
    <dgm:pt modelId="{49219BA6-869F-4DAB-B43A-F2A449BF9726}">
      <dgm:prSet phldrT="[Text]" custT="1"/>
      <dgm:spPr/>
      <dgm:t>
        <a:bodyPr/>
        <a:lstStyle/>
        <a:p>
          <a:r>
            <a:rPr lang="en-US" sz="1400"/>
            <a:t>Target Financial Business Feeder System</a:t>
          </a:r>
        </a:p>
      </dgm:t>
    </dgm:pt>
    <dgm:pt modelId="{0420139D-7459-42D8-BD1C-AABF448EA64C}" type="parTrans" cxnId="{C6FA45FB-7D38-4BB5-B9AA-A00BB48B7FB3}">
      <dgm:prSet/>
      <dgm:spPr/>
      <dgm:t>
        <a:bodyPr/>
        <a:lstStyle/>
        <a:p>
          <a:endParaRPr lang="en-US"/>
        </a:p>
      </dgm:t>
    </dgm:pt>
    <dgm:pt modelId="{5789F174-E50E-43CC-AEA2-5CDB0E86781B}" type="sibTrans" cxnId="{C6FA45FB-7D38-4BB5-B9AA-A00BB48B7FB3}">
      <dgm:prSet/>
      <dgm:spPr/>
      <dgm:t>
        <a:bodyPr/>
        <a:lstStyle/>
        <a:p>
          <a:endParaRPr lang="en-US"/>
        </a:p>
      </dgm:t>
    </dgm:pt>
    <dgm:pt modelId="{32A25986-B881-4F5E-AD91-DBFFAD4D10AC}">
      <dgm:prSet phldrT="[Text]" custT="1"/>
      <dgm:spPr/>
      <dgm:t>
        <a:bodyPr/>
        <a:lstStyle/>
        <a:p>
          <a:r>
            <a:rPr lang="en-US" sz="1400">
              <a:latin typeface="Arial Narrow" panose="020B0606020202030204" pitchFamily="34" charset="0"/>
            </a:rPr>
            <a:t>Does not qualify as a target accounting system and does not have a retirement plan and date.</a:t>
          </a:r>
        </a:p>
      </dgm:t>
    </dgm:pt>
    <dgm:pt modelId="{098CC5B0-2DBB-4B54-B3DB-C238E056FF0F}" type="parTrans" cxnId="{382E8DFD-A2E1-48E0-91C9-A38C474283E0}">
      <dgm:prSet/>
      <dgm:spPr/>
      <dgm:t>
        <a:bodyPr/>
        <a:lstStyle/>
        <a:p>
          <a:endParaRPr lang="en-US"/>
        </a:p>
      </dgm:t>
    </dgm:pt>
    <dgm:pt modelId="{2CED71F5-40F8-4AA5-8A92-EC4BE408BCA1}" type="sibTrans" cxnId="{382E8DFD-A2E1-48E0-91C9-A38C474283E0}">
      <dgm:prSet/>
      <dgm:spPr/>
      <dgm:t>
        <a:bodyPr/>
        <a:lstStyle/>
        <a:p>
          <a:endParaRPr lang="en-US"/>
        </a:p>
      </dgm:t>
    </dgm:pt>
    <dgm:pt modelId="{83C0A30D-B9EB-4BBD-92A1-F9EA36D011C3}">
      <dgm:prSet phldrT="[Text]" custT="1"/>
      <dgm:spPr/>
      <dgm:t>
        <a:bodyPr/>
        <a:lstStyle/>
        <a:p>
          <a:r>
            <a:rPr lang="en-US" sz="1400">
              <a:latin typeface="Arial Narrow" panose="020B0606020202030204" pitchFamily="34" charset="0"/>
            </a:rPr>
            <a:t>Creates or processes transactions with financial impacts and exchanges accounting data with another business feeder system(s) and/or accounting system(s).</a:t>
          </a:r>
        </a:p>
      </dgm:t>
    </dgm:pt>
    <dgm:pt modelId="{A5C623D4-FC93-4AB2-B14B-DF083A102E94}" type="parTrans" cxnId="{87F5A91B-1874-4735-942A-0FB05B549A23}">
      <dgm:prSet/>
      <dgm:spPr/>
      <dgm:t>
        <a:bodyPr/>
        <a:lstStyle/>
        <a:p>
          <a:endParaRPr lang="en-US"/>
        </a:p>
      </dgm:t>
    </dgm:pt>
    <dgm:pt modelId="{533CB708-EF23-449B-9629-C2B405917FF7}" type="sibTrans" cxnId="{87F5A91B-1874-4735-942A-0FB05B549A23}">
      <dgm:prSet/>
      <dgm:spPr/>
      <dgm:t>
        <a:bodyPr/>
        <a:lstStyle/>
        <a:p>
          <a:endParaRPr lang="en-US"/>
        </a:p>
      </dgm:t>
    </dgm:pt>
    <dgm:pt modelId="{9F0B18FC-BB7D-4186-8BBA-8D1A01CB3732}">
      <dgm:prSet phldrT="[Text]" custT="1"/>
      <dgm:spPr/>
      <dgm:t>
        <a:bodyPr/>
        <a:lstStyle/>
        <a:p>
          <a:r>
            <a:rPr lang="en-US" sz="1400">
              <a:latin typeface="Arial Narrow" panose="020B0606020202030204" pitchFamily="34" charset="0"/>
            </a:rPr>
            <a:t>Legacy Financial Business Feeder System</a:t>
          </a:r>
        </a:p>
      </dgm:t>
    </dgm:pt>
    <dgm:pt modelId="{CA7FC6FC-F23B-43D2-9668-8FA8EE60A94D}" type="parTrans" cxnId="{86FEB253-2B7C-4E3D-BA70-B429CEFD864A}">
      <dgm:prSet/>
      <dgm:spPr/>
      <dgm:t>
        <a:bodyPr/>
        <a:lstStyle/>
        <a:p>
          <a:endParaRPr lang="en-US"/>
        </a:p>
      </dgm:t>
    </dgm:pt>
    <dgm:pt modelId="{CACFE5A6-E671-4DCC-9DB0-A38554F36AE2}" type="sibTrans" cxnId="{86FEB253-2B7C-4E3D-BA70-B429CEFD864A}">
      <dgm:prSet/>
      <dgm:spPr/>
      <dgm:t>
        <a:bodyPr/>
        <a:lstStyle/>
        <a:p>
          <a:endParaRPr lang="en-US"/>
        </a:p>
      </dgm:t>
    </dgm:pt>
    <dgm:pt modelId="{1CB287D2-2B7A-4807-A96B-4C3D75A03FA9}">
      <dgm:prSet custT="1"/>
      <dgm:spPr/>
      <dgm:t>
        <a:bodyPr/>
        <a:lstStyle/>
        <a:p>
          <a:pPr>
            <a:spcBef>
              <a:spcPct val="0"/>
            </a:spcBef>
            <a:spcAft>
              <a:spcPct val="15000"/>
            </a:spcAft>
          </a:pPr>
          <a:endParaRPr lang="en-US" sz="1600" kern="1200"/>
        </a:p>
      </dgm:t>
    </dgm:pt>
    <dgm:pt modelId="{F133E69B-F752-42FE-81C9-0E7733E53FB8}" type="parTrans" cxnId="{FE52DA2B-4BB1-4593-9C75-76A8A3829A9A}">
      <dgm:prSet/>
      <dgm:spPr/>
      <dgm:t>
        <a:bodyPr/>
        <a:lstStyle/>
        <a:p>
          <a:endParaRPr lang="en-US"/>
        </a:p>
      </dgm:t>
    </dgm:pt>
    <dgm:pt modelId="{BE2E2724-6C84-428E-9C50-50B5BFBBFBFC}" type="sibTrans" cxnId="{FE52DA2B-4BB1-4593-9C75-76A8A3829A9A}">
      <dgm:prSet/>
      <dgm:spPr/>
      <dgm:t>
        <a:bodyPr/>
        <a:lstStyle/>
        <a:p>
          <a:endParaRPr lang="en-US"/>
        </a:p>
      </dgm:t>
    </dgm:pt>
    <dgm:pt modelId="{B2495D37-4D03-42D2-B888-C6BFD178B9C8}">
      <dgm:prSet custT="1"/>
      <dgm:spPr/>
      <dgm:t>
        <a:bodyPr/>
        <a:lstStyle/>
        <a:p>
          <a:pPr>
            <a:spcBef>
              <a:spcPct val="0"/>
            </a:spcBef>
            <a:spcAft>
              <a:spcPct val="15000"/>
            </a:spcAft>
          </a:pPr>
          <a:endParaRPr lang="en-US" sz="1400" kern="1200"/>
        </a:p>
      </dgm:t>
    </dgm:pt>
    <dgm:pt modelId="{F2890931-7DB9-49F3-A0EA-7B5A49CCB4B0}" type="parTrans" cxnId="{EDBAD07B-564B-4C87-A18F-EC87EEE56DD7}">
      <dgm:prSet/>
      <dgm:spPr/>
      <dgm:t>
        <a:bodyPr/>
        <a:lstStyle/>
        <a:p>
          <a:endParaRPr lang="en-US"/>
        </a:p>
      </dgm:t>
    </dgm:pt>
    <dgm:pt modelId="{64BF17A1-E7A8-483E-8ED5-C36068FD0120}" type="sibTrans" cxnId="{EDBAD07B-564B-4C87-A18F-EC87EEE56DD7}">
      <dgm:prSet/>
      <dgm:spPr/>
      <dgm:t>
        <a:bodyPr/>
        <a:lstStyle/>
        <a:p>
          <a:endParaRPr lang="en-US"/>
        </a:p>
      </dgm:t>
    </dgm:pt>
    <dgm:pt modelId="{81274046-07CD-4A5A-B696-D9576FF26222}">
      <dgm:prSet phldrT="[Text]" custT="1"/>
      <dgm:spPr/>
      <dgm:t>
        <a:bodyPr/>
        <a:lstStyle/>
        <a:p>
          <a:endParaRPr lang="en-US" sz="1400">
            <a:latin typeface="Arial Narrow" panose="020B0606020202030204" pitchFamily="34" charset="0"/>
          </a:endParaRPr>
        </a:p>
      </dgm:t>
    </dgm:pt>
    <dgm:pt modelId="{95B4F1D3-09C3-467C-976F-C10E3A2EB21B}" type="parTrans" cxnId="{290B75F7-7111-4D6B-8933-95B2DF4AC1E8}">
      <dgm:prSet/>
      <dgm:spPr/>
      <dgm:t>
        <a:bodyPr/>
        <a:lstStyle/>
        <a:p>
          <a:endParaRPr lang="en-US"/>
        </a:p>
      </dgm:t>
    </dgm:pt>
    <dgm:pt modelId="{D7E01ED0-7102-45DB-A5C5-5918B325CB0F}" type="sibTrans" cxnId="{290B75F7-7111-4D6B-8933-95B2DF4AC1E8}">
      <dgm:prSet/>
      <dgm:spPr/>
      <dgm:t>
        <a:bodyPr/>
        <a:lstStyle/>
        <a:p>
          <a:endParaRPr lang="en-US"/>
        </a:p>
      </dgm:t>
    </dgm:pt>
    <dgm:pt modelId="{751AF5BD-C586-4F44-9C48-17302E25C69E}">
      <dgm:prSet phldrT="[Text]" custT="1"/>
      <dgm:spPr/>
      <dgm:t>
        <a:bodyPr/>
        <a:lstStyle/>
        <a:p>
          <a:endParaRPr lang="en-US" sz="1400">
            <a:latin typeface="Arial Narrow" panose="020B0606020202030204" pitchFamily="34" charset="0"/>
          </a:endParaRPr>
        </a:p>
      </dgm:t>
    </dgm:pt>
    <dgm:pt modelId="{649D1108-F6B3-4B4C-A279-16A016E34B94}" type="parTrans" cxnId="{FE3037DD-47BF-4BD2-8140-79461672947B}">
      <dgm:prSet/>
      <dgm:spPr/>
      <dgm:t>
        <a:bodyPr/>
        <a:lstStyle/>
        <a:p>
          <a:endParaRPr lang="en-US"/>
        </a:p>
      </dgm:t>
    </dgm:pt>
    <dgm:pt modelId="{2E7797BE-F0F1-4100-9986-849B432BDEAF}" type="sibTrans" cxnId="{FE3037DD-47BF-4BD2-8140-79461672947B}">
      <dgm:prSet/>
      <dgm:spPr/>
      <dgm:t>
        <a:bodyPr/>
        <a:lstStyle/>
        <a:p>
          <a:endParaRPr lang="en-US"/>
        </a:p>
      </dgm:t>
    </dgm:pt>
    <dgm:pt modelId="{4F3E5CB6-8D93-49F0-95CC-02935A5A052D}">
      <dgm:prSet custT="1"/>
      <dgm:spPr/>
      <dgm:t>
        <a:bodyPr/>
        <a:lstStyle/>
        <a:p>
          <a:r>
            <a:rPr lang="en-US" sz="1400">
              <a:latin typeface="Arial Narrow" panose="020B0606020202030204" pitchFamily="34" charset="0"/>
            </a:rPr>
            <a:t>Does not qualify as an accounting system and has a retirement plan and date.</a:t>
          </a:r>
        </a:p>
      </dgm:t>
    </dgm:pt>
    <dgm:pt modelId="{344ED698-9AB5-4943-9CDD-C6400B3B0C83}" type="parTrans" cxnId="{EC512807-21F5-4319-8CE4-D5A9A8408651}">
      <dgm:prSet/>
      <dgm:spPr/>
      <dgm:t>
        <a:bodyPr/>
        <a:lstStyle/>
        <a:p>
          <a:endParaRPr lang="en-US"/>
        </a:p>
      </dgm:t>
    </dgm:pt>
    <dgm:pt modelId="{CD865BD8-0E7D-4B72-AC58-CFDA1F5BA4D6}" type="sibTrans" cxnId="{EC512807-21F5-4319-8CE4-D5A9A8408651}">
      <dgm:prSet/>
      <dgm:spPr/>
      <dgm:t>
        <a:bodyPr/>
        <a:lstStyle/>
        <a:p>
          <a:endParaRPr lang="en-US"/>
        </a:p>
      </dgm:t>
    </dgm:pt>
    <dgm:pt modelId="{E784D7C9-3972-44EC-ABB0-B579EBE1C6A7}">
      <dgm:prSet custT="1"/>
      <dgm:spPr/>
      <dgm:t>
        <a:bodyPr/>
        <a:lstStyle/>
        <a:p>
          <a:r>
            <a:rPr lang="en-US" sz="1400">
              <a:latin typeface="Arial Narrow" panose="020B0606020202030204" pitchFamily="34" charset="0"/>
            </a:rPr>
            <a:t>Creates or processes transactions with financial impacts and exchanges accounting data with another business feeder system(s) and/or accounting system(s).</a:t>
          </a:r>
        </a:p>
      </dgm:t>
    </dgm:pt>
    <dgm:pt modelId="{F690734B-FFEE-421D-9343-E68F79A65519}" type="parTrans" cxnId="{CE907076-A693-4CC5-ADB1-FADC0AE661F6}">
      <dgm:prSet/>
      <dgm:spPr/>
      <dgm:t>
        <a:bodyPr/>
        <a:lstStyle/>
        <a:p>
          <a:endParaRPr lang="en-US"/>
        </a:p>
      </dgm:t>
    </dgm:pt>
    <dgm:pt modelId="{3063A055-33BC-4795-B4AF-0BEA641021DA}" type="sibTrans" cxnId="{CE907076-A693-4CC5-ADB1-FADC0AE661F6}">
      <dgm:prSet/>
      <dgm:spPr/>
      <dgm:t>
        <a:bodyPr/>
        <a:lstStyle/>
        <a:p>
          <a:endParaRPr lang="en-US"/>
        </a:p>
      </dgm:t>
    </dgm:pt>
    <dgm:pt modelId="{437EC207-94E0-4400-B67E-391964920A88}">
      <dgm:prSet custT="1"/>
      <dgm:spPr/>
      <dgm:t>
        <a:bodyPr/>
        <a:lstStyle/>
        <a:p>
          <a:endParaRPr lang="en-US" sz="1400">
            <a:latin typeface="Arial Narrow" panose="020B0606020202030204" pitchFamily="34" charset="0"/>
          </a:endParaRPr>
        </a:p>
      </dgm:t>
    </dgm:pt>
    <dgm:pt modelId="{50D0CD6F-455B-47A1-AEE2-A8F482628E13}" type="parTrans" cxnId="{7D005A9E-38FA-4793-845E-37A021AB9964}">
      <dgm:prSet/>
      <dgm:spPr/>
      <dgm:t>
        <a:bodyPr/>
        <a:lstStyle/>
        <a:p>
          <a:endParaRPr lang="en-US"/>
        </a:p>
      </dgm:t>
    </dgm:pt>
    <dgm:pt modelId="{CC6740EC-7B50-4BA8-8BF7-27BD5F2C221C}" type="sibTrans" cxnId="{7D005A9E-38FA-4793-845E-37A021AB9964}">
      <dgm:prSet/>
      <dgm:spPr/>
      <dgm:t>
        <a:bodyPr/>
        <a:lstStyle/>
        <a:p>
          <a:endParaRPr lang="en-US"/>
        </a:p>
      </dgm:t>
    </dgm:pt>
    <dgm:pt modelId="{2A71A84D-CD58-454B-90B3-96F3C9BFC80E}">
      <dgm:prSet phldrT="[Text]" custT="1"/>
      <dgm:spPr/>
      <dgm:t>
        <a:bodyPr/>
        <a:lstStyle/>
        <a:p>
          <a:pPr>
            <a:spcBef>
              <a:spcPct val="0"/>
            </a:spcBef>
            <a:spcAft>
              <a:spcPct val="15000"/>
            </a:spcAft>
          </a:pPr>
          <a:r>
            <a:rPr lang="en-US" sz="1400" kern="1200">
              <a:latin typeface="Arial Narrow" panose="020B0606020202030204" pitchFamily="34" charset="0"/>
            </a:rPr>
            <a:t>Includes “emerging” Enterprise Resource Planning (ERP) systems</a:t>
          </a:r>
        </a:p>
      </dgm:t>
    </dgm:pt>
    <dgm:pt modelId="{772B5A26-5F5F-4F2E-A4AB-1A83B1F7DD5A}" type="parTrans" cxnId="{646EF302-6BEF-45E6-AD55-0D673A50206D}">
      <dgm:prSet/>
      <dgm:spPr/>
      <dgm:t>
        <a:bodyPr/>
        <a:lstStyle/>
        <a:p>
          <a:endParaRPr lang="en-US"/>
        </a:p>
      </dgm:t>
    </dgm:pt>
    <dgm:pt modelId="{A3D616F1-1F96-473B-B306-D54B09C0B216}" type="sibTrans" cxnId="{646EF302-6BEF-45E6-AD55-0D673A50206D}">
      <dgm:prSet/>
      <dgm:spPr/>
      <dgm:t>
        <a:bodyPr/>
        <a:lstStyle/>
        <a:p>
          <a:endParaRPr lang="en-US"/>
        </a:p>
      </dgm:t>
    </dgm:pt>
    <dgm:pt modelId="{4392DF67-3DC4-468A-9380-E35D839DF684}">
      <dgm:prSet phldrT="[Text]" custT="1"/>
      <dgm:spPr/>
      <dgm:t>
        <a:bodyPr/>
        <a:lstStyle/>
        <a:p>
          <a:pPr>
            <a:spcBef>
              <a:spcPct val="0"/>
            </a:spcBef>
            <a:spcAft>
              <a:spcPct val="15000"/>
            </a:spcAft>
          </a:pPr>
          <a:endParaRPr lang="en-US" sz="1400" kern="1200">
            <a:latin typeface="Arial Narrow" panose="020B0606020202030204" pitchFamily="34" charset="0"/>
          </a:endParaRPr>
        </a:p>
      </dgm:t>
    </dgm:pt>
    <dgm:pt modelId="{FCACC077-64EF-46D4-A370-F1C048918395}" type="parTrans" cxnId="{116CF2CD-9C3F-4540-AABB-C6AD3B448C5D}">
      <dgm:prSet/>
      <dgm:spPr/>
      <dgm:t>
        <a:bodyPr/>
        <a:lstStyle/>
        <a:p>
          <a:endParaRPr lang="en-US"/>
        </a:p>
      </dgm:t>
    </dgm:pt>
    <dgm:pt modelId="{CBA987C9-0702-42C9-8927-DF242FCDA160}" type="sibTrans" cxnId="{116CF2CD-9C3F-4540-AABB-C6AD3B448C5D}">
      <dgm:prSet/>
      <dgm:spPr/>
      <dgm:t>
        <a:bodyPr/>
        <a:lstStyle/>
        <a:p>
          <a:endParaRPr lang="en-US"/>
        </a:p>
      </dgm:t>
    </dgm:pt>
    <dgm:pt modelId="{4633C845-D1CF-48B5-8FB6-B4E98AC6BDB6}" type="pres">
      <dgm:prSet presAssocID="{6D64E520-5B92-4EA9-AE27-2573A87D7278}" presName="Name0" presStyleCnt="0">
        <dgm:presLayoutVars>
          <dgm:dir/>
          <dgm:animLvl val="lvl"/>
          <dgm:resizeHandles val="exact"/>
        </dgm:presLayoutVars>
      </dgm:prSet>
      <dgm:spPr/>
    </dgm:pt>
    <dgm:pt modelId="{6A7F28D5-FD2F-47D0-8ED5-441BE4A64FDB}" type="pres">
      <dgm:prSet presAssocID="{8051F6F4-4865-4420-B16D-E61B7B3F4C36}" presName="composite" presStyleCnt="0"/>
      <dgm:spPr/>
    </dgm:pt>
    <dgm:pt modelId="{D47B5335-842F-4D6E-817B-F7E28EEAB405}" type="pres">
      <dgm:prSet presAssocID="{8051F6F4-4865-4420-B16D-E61B7B3F4C36}" presName="parTx" presStyleLbl="alignNode1" presStyleIdx="0" presStyleCnt="4">
        <dgm:presLayoutVars>
          <dgm:chMax val="0"/>
          <dgm:chPref val="0"/>
          <dgm:bulletEnabled val="1"/>
        </dgm:presLayoutVars>
      </dgm:prSet>
      <dgm:spPr/>
    </dgm:pt>
    <dgm:pt modelId="{82BF5C80-6258-417B-AA7A-473E274ED0D1}" type="pres">
      <dgm:prSet presAssocID="{8051F6F4-4865-4420-B16D-E61B7B3F4C36}" presName="desTx" presStyleLbl="alignAccFollowNode1" presStyleIdx="0" presStyleCnt="4">
        <dgm:presLayoutVars>
          <dgm:bulletEnabled val="1"/>
        </dgm:presLayoutVars>
      </dgm:prSet>
      <dgm:spPr/>
    </dgm:pt>
    <dgm:pt modelId="{31E9A3CB-852E-4F23-84CE-EFE3AE7F3432}" type="pres">
      <dgm:prSet presAssocID="{9527D9CA-8ACE-4D67-82E1-7FEB8684266F}" presName="space" presStyleCnt="0"/>
      <dgm:spPr/>
    </dgm:pt>
    <dgm:pt modelId="{7F7A9459-11FB-4DD3-B9C2-035DE714B1AB}" type="pres">
      <dgm:prSet presAssocID="{32A44678-E5D4-461C-AA45-DD32FB7D8BCC}" presName="composite" presStyleCnt="0"/>
      <dgm:spPr/>
    </dgm:pt>
    <dgm:pt modelId="{6B4B806E-49C2-40BE-8592-9718295C1B70}" type="pres">
      <dgm:prSet presAssocID="{32A44678-E5D4-461C-AA45-DD32FB7D8BCC}" presName="parTx" presStyleLbl="alignNode1" presStyleIdx="1" presStyleCnt="4">
        <dgm:presLayoutVars>
          <dgm:chMax val="0"/>
          <dgm:chPref val="0"/>
          <dgm:bulletEnabled val="1"/>
        </dgm:presLayoutVars>
      </dgm:prSet>
      <dgm:spPr/>
    </dgm:pt>
    <dgm:pt modelId="{402AF8EE-0201-4093-8169-34B19F056C2B}" type="pres">
      <dgm:prSet presAssocID="{32A44678-E5D4-461C-AA45-DD32FB7D8BCC}" presName="desTx" presStyleLbl="alignAccFollowNode1" presStyleIdx="1" presStyleCnt="4">
        <dgm:presLayoutVars>
          <dgm:bulletEnabled val="1"/>
        </dgm:presLayoutVars>
      </dgm:prSet>
      <dgm:spPr/>
    </dgm:pt>
    <dgm:pt modelId="{385EB8F5-41DC-4E47-8A79-D10A29C68BB7}" type="pres">
      <dgm:prSet presAssocID="{2EC68CFD-4DEF-4ABB-B8C3-0E2EB765AB3D}" presName="space" presStyleCnt="0"/>
      <dgm:spPr/>
    </dgm:pt>
    <dgm:pt modelId="{3B20F8D2-7C7F-47D8-A2C9-7047E70BCA98}" type="pres">
      <dgm:prSet presAssocID="{49219BA6-869F-4DAB-B43A-F2A449BF9726}" presName="composite" presStyleCnt="0"/>
      <dgm:spPr/>
    </dgm:pt>
    <dgm:pt modelId="{EE76B735-3F9C-422C-B4F7-AEEC3EB5F4B5}" type="pres">
      <dgm:prSet presAssocID="{49219BA6-869F-4DAB-B43A-F2A449BF9726}" presName="parTx" presStyleLbl="alignNode1" presStyleIdx="2" presStyleCnt="4">
        <dgm:presLayoutVars>
          <dgm:chMax val="0"/>
          <dgm:chPref val="0"/>
          <dgm:bulletEnabled val="1"/>
        </dgm:presLayoutVars>
      </dgm:prSet>
      <dgm:spPr/>
    </dgm:pt>
    <dgm:pt modelId="{3D8E3619-5B3D-4F7B-AB0A-8884C7ECE4BF}" type="pres">
      <dgm:prSet presAssocID="{49219BA6-869F-4DAB-B43A-F2A449BF9726}" presName="desTx" presStyleLbl="alignAccFollowNode1" presStyleIdx="2" presStyleCnt="4">
        <dgm:presLayoutVars>
          <dgm:bulletEnabled val="1"/>
        </dgm:presLayoutVars>
      </dgm:prSet>
      <dgm:spPr/>
    </dgm:pt>
    <dgm:pt modelId="{41E54C48-250C-4514-8A92-F31EB95B2288}" type="pres">
      <dgm:prSet presAssocID="{5789F174-E50E-43CC-AEA2-5CDB0E86781B}" presName="space" presStyleCnt="0"/>
      <dgm:spPr/>
    </dgm:pt>
    <dgm:pt modelId="{12802DB7-A68A-4726-B173-1B0403BF0945}" type="pres">
      <dgm:prSet presAssocID="{9F0B18FC-BB7D-4186-8BBA-8D1A01CB3732}" presName="composite" presStyleCnt="0"/>
      <dgm:spPr/>
    </dgm:pt>
    <dgm:pt modelId="{350D22BD-5763-4645-AA1C-41D6B836FBB5}" type="pres">
      <dgm:prSet presAssocID="{9F0B18FC-BB7D-4186-8BBA-8D1A01CB3732}" presName="parTx" presStyleLbl="alignNode1" presStyleIdx="3" presStyleCnt="4">
        <dgm:presLayoutVars>
          <dgm:chMax val="0"/>
          <dgm:chPref val="0"/>
          <dgm:bulletEnabled val="1"/>
        </dgm:presLayoutVars>
      </dgm:prSet>
      <dgm:spPr/>
    </dgm:pt>
    <dgm:pt modelId="{44F6DE9E-441E-4EA3-8411-4A9BBF9E252A}" type="pres">
      <dgm:prSet presAssocID="{9F0B18FC-BB7D-4186-8BBA-8D1A01CB3732}" presName="desTx" presStyleLbl="alignAccFollowNode1" presStyleIdx="3" presStyleCnt="4">
        <dgm:presLayoutVars>
          <dgm:bulletEnabled val="1"/>
        </dgm:presLayoutVars>
      </dgm:prSet>
      <dgm:spPr/>
    </dgm:pt>
  </dgm:ptLst>
  <dgm:cxnLst>
    <dgm:cxn modelId="{646EF302-6BEF-45E6-AD55-0D673A50206D}" srcId="{8051F6F4-4865-4420-B16D-E61B7B3F4C36}" destId="{2A71A84D-CD58-454B-90B3-96F3C9BFC80E}" srcOrd="0" destOrd="0" parTransId="{772B5A26-5F5F-4F2E-A4AB-1A83B1F7DD5A}" sibTransId="{A3D616F1-1F96-473B-B306-D54B09C0B216}"/>
    <dgm:cxn modelId="{EC512807-21F5-4319-8CE4-D5A9A8408651}" srcId="{9F0B18FC-BB7D-4186-8BBA-8D1A01CB3732}" destId="{4F3E5CB6-8D93-49F0-95CC-02935A5A052D}" srcOrd="0" destOrd="0" parTransId="{344ED698-9AB5-4943-9CDD-C6400B3B0C83}" sibTransId="{CD865BD8-0E7D-4B72-AC58-CFDA1F5BA4D6}"/>
    <dgm:cxn modelId="{5C061013-5A21-4118-86F5-9A963E31BE13}" type="presOf" srcId="{2A71A84D-CD58-454B-90B3-96F3C9BFC80E}" destId="{82BF5C80-6258-417B-AA7A-473E274ED0D1}" srcOrd="0" destOrd="0" presId="urn:microsoft.com/office/officeart/2005/8/layout/hList1"/>
    <dgm:cxn modelId="{87F5A91B-1874-4735-942A-0FB05B549A23}" srcId="{49219BA6-869F-4DAB-B43A-F2A449BF9726}" destId="{83C0A30D-B9EB-4BBD-92A1-F9EA36D011C3}" srcOrd="2" destOrd="0" parTransId="{A5C623D4-FC93-4AB2-B14B-DF083A102E94}" sibTransId="{533CB708-EF23-449B-9629-C2B405917FF7}"/>
    <dgm:cxn modelId="{76147D27-B4B6-4817-A634-604FC0505D8C}" type="presOf" srcId="{49219BA6-869F-4DAB-B43A-F2A449BF9726}" destId="{EE76B735-3F9C-422C-B4F7-AEEC3EB5F4B5}" srcOrd="0" destOrd="0" presId="urn:microsoft.com/office/officeart/2005/8/layout/hList1"/>
    <dgm:cxn modelId="{71F0092B-0F9D-4D44-BDA9-2DB6514DBD4B}" type="presOf" srcId="{4392DF67-3DC4-468A-9380-E35D839DF684}" destId="{82BF5C80-6258-417B-AA7A-473E274ED0D1}" srcOrd="0" destOrd="1" presId="urn:microsoft.com/office/officeart/2005/8/layout/hList1"/>
    <dgm:cxn modelId="{FE52DA2B-4BB1-4593-9C75-76A8A3829A9A}" srcId="{8051F6F4-4865-4420-B16D-E61B7B3F4C36}" destId="{1CB287D2-2B7A-4807-A96B-4C3D75A03FA9}" srcOrd="4" destOrd="0" parTransId="{F133E69B-F752-42FE-81C9-0E7733E53FB8}" sibTransId="{BE2E2724-6C84-428E-9C50-50B5BFBBFBFC}"/>
    <dgm:cxn modelId="{069F3E2F-F4DA-4F48-8AC3-B4255AC19237}" type="presOf" srcId="{4F3E5CB6-8D93-49F0-95CC-02935A5A052D}" destId="{44F6DE9E-441E-4EA3-8411-4A9BBF9E252A}" srcOrd="0" destOrd="0" presId="urn:microsoft.com/office/officeart/2005/8/layout/hList1"/>
    <dgm:cxn modelId="{D68C9033-E8E5-4F2C-8C56-02F00246EB35}" type="presOf" srcId="{751AF5BD-C586-4F44-9C48-17302E25C69E}" destId="{3D8E3619-5B3D-4F7B-AB0A-8884C7ECE4BF}" srcOrd="0" destOrd="1" presId="urn:microsoft.com/office/officeart/2005/8/layout/hList1"/>
    <dgm:cxn modelId="{86FEB253-2B7C-4E3D-BA70-B429CEFD864A}" srcId="{6D64E520-5B92-4EA9-AE27-2573A87D7278}" destId="{9F0B18FC-BB7D-4186-8BBA-8D1A01CB3732}" srcOrd="3" destOrd="0" parTransId="{CA7FC6FC-F23B-43D2-9668-8FA8EE60A94D}" sibTransId="{CACFE5A6-E671-4DCC-9DB0-A38554F36AE2}"/>
    <dgm:cxn modelId="{151A2E54-2B5A-421E-B750-8D80AB751651}" srcId="{32A44678-E5D4-461C-AA45-DD32FB7D8BCC}" destId="{6A5F5A4D-253C-4F29-A213-6A3DA9DD5B66}" srcOrd="0" destOrd="0" parTransId="{F806A36F-E78E-4B06-BBA6-52452D3435F0}" sibTransId="{E8ADB767-1FB0-4330-BB39-1A7E6C903D9B}"/>
    <dgm:cxn modelId="{CE907076-A693-4CC5-ADB1-FADC0AE661F6}" srcId="{9F0B18FC-BB7D-4186-8BBA-8D1A01CB3732}" destId="{E784D7C9-3972-44EC-ABB0-B579EBE1C6A7}" srcOrd="2" destOrd="0" parTransId="{F690734B-FFEE-421D-9343-E68F79A65519}" sibTransId="{3063A055-33BC-4795-B4AF-0BEA641021DA}"/>
    <dgm:cxn modelId="{EDBAD07B-564B-4C87-A18F-EC87EEE56DD7}" srcId="{8051F6F4-4865-4420-B16D-E61B7B3F4C36}" destId="{B2495D37-4D03-42D2-B888-C6BFD178B9C8}" srcOrd="3" destOrd="0" parTransId="{F2890931-7DB9-49F3-A0EA-7B5A49CCB4B0}" sibTransId="{64BF17A1-E7A8-483E-8ED5-C36068FD0120}"/>
    <dgm:cxn modelId="{CA3FA27F-29E0-46A0-B7CE-EC5AF99D1372}" type="presOf" srcId="{6D64E520-5B92-4EA9-AE27-2573A87D7278}" destId="{4633C845-D1CF-48B5-8FB6-B4E98AC6BDB6}" srcOrd="0" destOrd="0" presId="urn:microsoft.com/office/officeart/2005/8/layout/hList1"/>
    <dgm:cxn modelId="{F4948E87-C4C6-4DCC-8B92-8E55854E6728}" type="presOf" srcId="{32A25986-B881-4F5E-AD91-DBFFAD4D10AC}" destId="{3D8E3619-5B3D-4F7B-AB0A-8884C7ECE4BF}" srcOrd="0" destOrd="0" presId="urn:microsoft.com/office/officeart/2005/8/layout/hList1"/>
    <dgm:cxn modelId="{E6524F8B-86EC-486D-99B8-DC8BBC142982}" type="presOf" srcId="{8051F6F4-4865-4420-B16D-E61B7B3F4C36}" destId="{D47B5335-842F-4D6E-817B-F7E28EEAB405}" srcOrd="0" destOrd="0" presId="urn:microsoft.com/office/officeart/2005/8/layout/hList1"/>
    <dgm:cxn modelId="{9A2E6A8C-9142-40FF-BB5C-1B43B67E61B8}" srcId="{6D64E520-5B92-4EA9-AE27-2573A87D7278}" destId="{32A44678-E5D4-461C-AA45-DD32FB7D8BCC}" srcOrd="1" destOrd="0" parTransId="{448B324F-C1FD-4BDD-A4C2-FC5B2E71C318}" sibTransId="{2EC68CFD-4DEF-4ABB-B8C3-0E2EB765AB3D}"/>
    <dgm:cxn modelId="{E707A48D-889E-4687-AC61-BFEAB2B9791C}" type="presOf" srcId="{32A44678-E5D4-461C-AA45-DD32FB7D8BCC}" destId="{6B4B806E-49C2-40BE-8592-9718295C1B70}" srcOrd="0" destOrd="0" presId="urn:microsoft.com/office/officeart/2005/8/layout/hList1"/>
    <dgm:cxn modelId="{CF65EA91-5AE6-4786-9444-7843CA9EA1C3}" type="presOf" srcId="{B2495D37-4D03-42D2-B888-C6BFD178B9C8}" destId="{82BF5C80-6258-417B-AA7A-473E274ED0D1}" srcOrd="0" destOrd="3" presId="urn:microsoft.com/office/officeart/2005/8/layout/hList1"/>
    <dgm:cxn modelId="{545E2F93-0B3C-4CF5-BB83-F2EACB42CCB8}" type="presOf" srcId="{994E5FEA-3309-4777-BF04-F5DEED7B5FFD}" destId="{82BF5C80-6258-417B-AA7A-473E274ED0D1}" srcOrd="0" destOrd="2" presId="urn:microsoft.com/office/officeart/2005/8/layout/hList1"/>
    <dgm:cxn modelId="{785E1699-5895-44E2-B925-34820AF1E65E}" type="presOf" srcId="{81274046-07CD-4A5A-B696-D9576FF26222}" destId="{402AF8EE-0201-4093-8169-34B19F056C2B}" srcOrd="0" destOrd="1" presId="urn:microsoft.com/office/officeart/2005/8/layout/hList1"/>
    <dgm:cxn modelId="{7D005A9E-38FA-4793-845E-37A021AB9964}" srcId="{9F0B18FC-BB7D-4186-8BBA-8D1A01CB3732}" destId="{437EC207-94E0-4400-B67E-391964920A88}" srcOrd="1" destOrd="0" parTransId="{50D0CD6F-455B-47A1-AEE2-A8F482628E13}" sibTransId="{CC6740EC-7B50-4BA8-8BF7-27BD5F2C221C}"/>
    <dgm:cxn modelId="{054318A5-BABE-44BE-921F-0B7FA34B0E61}" type="presOf" srcId="{E784D7C9-3972-44EC-ABB0-B579EBE1C6A7}" destId="{44F6DE9E-441E-4EA3-8411-4A9BBF9E252A}" srcOrd="0" destOrd="2" presId="urn:microsoft.com/office/officeart/2005/8/layout/hList1"/>
    <dgm:cxn modelId="{AEC6B1BF-0240-4B60-9163-F773BA452E62}" type="presOf" srcId="{83C0A30D-B9EB-4BBD-92A1-F9EA36D011C3}" destId="{3D8E3619-5B3D-4F7B-AB0A-8884C7ECE4BF}" srcOrd="0" destOrd="2" presId="urn:microsoft.com/office/officeart/2005/8/layout/hList1"/>
    <dgm:cxn modelId="{4F43BEC4-8FD4-4D3C-8712-3CF2030BBAE6}" srcId="{6D64E520-5B92-4EA9-AE27-2573A87D7278}" destId="{8051F6F4-4865-4420-B16D-E61B7B3F4C36}" srcOrd="0" destOrd="0" parTransId="{60230294-862E-4DAB-9142-5BFEB5869B61}" sibTransId="{9527D9CA-8ACE-4D67-82E1-7FEB8684266F}"/>
    <dgm:cxn modelId="{116CF2CD-9C3F-4540-AABB-C6AD3B448C5D}" srcId="{8051F6F4-4865-4420-B16D-E61B7B3F4C36}" destId="{4392DF67-3DC4-468A-9380-E35D839DF684}" srcOrd="1" destOrd="0" parTransId="{FCACC077-64EF-46D4-A370-F1C048918395}" sibTransId="{CBA987C9-0702-42C9-8927-DF242FCDA160}"/>
    <dgm:cxn modelId="{16C7D2CE-EA7F-4259-BC8C-78D3C5DFE2D0}" type="presOf" srcId="{437EC207-94E0-4400-B67E-391964920A88}" destId="{44F6DE9E-441E-4EA3-8411-4A9BBF9E252A}" srcOrd="0" destOrd="1" presId="urn:microsoft.com/office/officeart/2005/8/layout/hList1"/>
    <dgm:cxn modelId="{5EE3C2DA-F029-4F8C-BDE7-D326A6BE6F50}" type="presOf" srcId="{6A5F5A4D-253C-4F29-A213-6A3DA9DD5B66}" destId="{402AF8EE-0201-4093-8169-34B19F056C2B}" srcOrd="0" destOrd="0" presId="urn:microsoft.com/office/officeart/2005/8/layout/hList1"/>
    <dgm:cxn modelId="{FE3037DD-47BF-4BD2-8140-79461672947B}" srcId="{49219BA6-869F-4DAB-B43A-F2A449BF9726}" destId="{751AF5BD-C586-4F44-9C48-17302E25C69E}" srcOrd="1" destOrd="0" parTransId="{649D1108-F6B3-4B4C-A279-16A016E34B94}" sibTransId="{2E7797BE-F0F1-4100-9986-849B432BDEAF}"/>
    <dgm:cxn modelId="{245CE5E4-4429-435F-B1B6-CE84541504AC}" srcId="{8051F6F4-4865-4420-B16D-E61B7B3F4C36}" destId="{994E5FEA-3309-4777-BF04-F5DEED7B5FFD}" srcOrd="2" destOrd="0" parTransId="{5ABDCE4A-17CC-4616-8B0B-6503844F1255}" sibTransId="{CEFC5F2E-88C5-49E3-B44B-1061D9FCF787}"/>
    <dgm:cxn modelId="{290B75F7-7111-4D6B-8933-95B2DF4AC1E8}" srcId="{32A44678-E5D4-461C-AA45-DD32FB7D8BCC}" destId="{81274046-07CD-4A5A-B696-D9576FF26222}" srcOrd="1" destOrd="0" parTransId="{95B4F1D3-09C3-467C-976F-C10E3A2EB21B}" sibTransId="{D7E01ED0-7102-45DB-A5C5-5918B325CB0F}"/>
    <dgm:cxn modelId="{70BF83F7-6C0E-4580-935C-12DB2D47D287}" type="presOf" srcId="{1CB287D2-2B7A-4807-A96B-4C3D75A03FA9}" destId="{82BF5C80-6258-417B-AA7A-473E274ED0D1}" srcOrd="0" destOrd="4" presId="urn:microsoft.com/office/officeart/2005/8/layout/hList1"/>
    <dgm:cxn modelId="{D455DAF8-776C-4BC3-B3A5-9D199DFEE17C}" type="presOf" srcId="{9F0B18FC-BB7D-4186-8BBA-8D1A01CB3732}" destId="{350D22BD-5763-4645-AA1C-41D6B836FBB5}" srcOrd="0" destOrd="0" presId="urn:microsoft.com/office/officeart/2005/8/layout/hList1"/>
    <dgm:cxn modelId="{C6FA45FB-7D38-4BB5-B9AA-A00BB48B7FB3}" srcId="{6D64E520-5B92-4EA9-AE27-2573A87D7278}" destId="{49219BA6-869F-4DAB-B43A-F2A449BF9726}" srcOrd="2" destOrd="0" parTransId="{0420139D-7459-42D8-BD1C-AABF448EA64C}" sibTransId="{5789F174-E50E-43CC-AEA2-5CDB0E86781B}"/>
    <dgm:cxn modelId="{382E8DFD-A2E1-48E0-91C9-A38C474283E0}" srcId="{49219BA6-869F-4DAB-B43A-F2A449BF9726}" destId="{32A25986-B881-4F5E-AD91-DBFFAD4D10AC}" srcOrd="0" destOrd="0" parTransId="{098CC5B0-2DBB-4B54-B3DB-C238E056FF0F}" sibTransId="{2CED71F5-40F8-4AA5-8A92-EC4BE408BCA1}"/>
    <dgm:cxn modelId="{39D154D1-AC49-49AD-BE6B-7B187FAAA307}" type="presParOf" srcId="{4633C845-D1CF-48B5-8FB6-B4E98AC6BDB6}" destId="{6A7F28D5-FD2F-47D0-8ED5-441BE4A64FDB}" srcOrd="0" destOrd="0" presId="urn:microsoft.com/office/officeart/2005/8/layout/hList1"/>
    <dgm:cxn modelId="{263A1E54-2741-41A7-8145-11E499770BD9}" type="presParOf" srcId="{6A7F28D5-FD2F-47D0-8ED5-441BE4A64FDB}" destId="{D47B5335-842F-4D6E-817B-F7E28EEAB405}" srcOrd="0" destOrd="0" presId="urn:microsoft.com/office/officeart/2005/8/layout/hList1"/>
    <dgm:cxn modelId="{C002A7BE-6EF6-4056-B79C-9B82FC2D0B0F}" type="presParOf" srcId="{6A7F28D5-FD2F-47D0-8ED5-441BE4A64FDB}" destId="{82BF5C80-6258-417B-AA7A-473E274ED0D1}" srcOrd="1" destOrd="0" presId="urn:microsoft.com/office/officeart/2005/8/layout/hList1"/>
    <dgm:cxn modelId="{7BEAE87C-263C-4B33-A46C-473EF2C22619}" type="presParOf" srcId="{4633C845-D1CF-48B5-8FB6-B4E98AC6BDB6}" destId="{31E9A3CB-852E-4F23-84CE-EFE3AE7F3432}" srcOrd="1" destOrd="0" presId="urn:microsoft.com/office/officeart/2005/8/layout/hList1"/>
    <dgm:cxn modelId="{1E0E46F2-E5BD-4994-B981-442E11FE15BD}" type="presParOf" srcId="{4633C845-D1CF-48B5-8FB6-B4E98AC6BDB6}" destId="{7F7A9459-11FB-4DD3-B9C2-035DE714B1AB}" srcOrd="2" destOrd="0" presId="urn:microsoft.com/office/officeart/2005/8/layout/hList1"/>
    <dgm:cxn modelId="{EE99572B-07DC-4521-B970-D1E390FC466D}" type="presParOf" srcId="{7F7A9459-11FB-4DD3-B9C2-035DE714B1AB}" destId="{6B4B806E-49C2-40BE-8592-9718295C1B70}" srcOrd="0" destOrd="0" presId="urn:microsoft.com/office/officeart/2005/8/layout/hList1"/>
    <dgm:cxn modelId="{B679BAFD-7C52-4844-AB12-CEFDA78AAC8D}" type="presParOf" srcId="{7F7A9459-11FB-4DD3-B9C2-035DE714B1AB}" destId="{402AF8EE-0201-4093-8169-34B19F056C2B}" srcOrd="1" destOrd="0" presId="urn:microsoft.com/office/officeart/2005/8/layout/hList1"/>
    <dgm:cxn modelId="{C77F9D48-00DF-42B2-A355-E73C4CCFC4F8}" type="presParOf" srcId="{4633C845-D1CF-48B5-8FB6-B4E98AC6BDB6}" destId="{385EB8F5-41DC-4E47-8A79-D10A29C68BB7}" srcOrd="3" destOrd="0" presId="urn:microsoft.com/office/officeart/2005/8/layout/hList1"/>
    <dgm:cxn modelId="{D1A263AA-C06A-4AEB-ACCB-2B74103EA556}" type="presParOf" srcId="{4633C845-D1CF-48B5-8FB6-B4E98AC6BDB6}" destId="{3B20F8D2-7C7F-47D8-A2C9-7047E70BCA98}" srcOrd="4" destOrd="0" presId="urn:microsoft.com/office/officeart/2005/8/layout/hList1"/>
    <dgm:cxn modelId="{5B95CA09-6F57-453D-9F81-5CC53D886E2B}" type="presParOf" srcId="{3B20F8D2-7C7F-47D8-A2C9-7047E70BCA98}" destId="{EE76B735-3F9C-422C-B4F7-AEEC3EB5F4B5}" srcOrd="0" destOrd="0" presId="urn:microsoft.com/office/officeart/2005/8/layout/hList1"/>
    <dgm:cxn modelId="{C4CBC7B8-D68F-42FD-A0E6-19E166583297}" type="presParOf" srcId="{3B20F8D2-7C7F-47D8-A2C9-7047E70BCA98}" destId="{3D8E3619-5B3D-4F7B-AB0A-8884C7ECE4BF}" srcOrd="1" destOrd="0" presId="urn:microsoft.com/office/officeart/2005/8/layout/hList1"/>
    <dgm:cxn modelId="{E5350008-0C14-46B4-B990-9E746897BB0B}" type="presParOf" srcId="{4633C845-D1CF-48B5-8FB6-B4E98AC6BDB6}" destId="{41E54C48-250C-4514-8A92-F31EB95B2288}" srcOrd="5" destOrd="0" presId="urn:microsoft.com/office/officeart/2005/8/layout/hList1"/>
    <dgm:cxn modelId="{E4F36BE9-7938-41B8-AE16-B6E7045BDB8F}" type="presParOf" srcId="{4633C845-D1CF-48B5-8FB6-B4E98AC6BDB6}" destId="{12802DB7-A68A-4726-B173-1B0403BF0945}" srcOrd="6" destOrd="0" presId="urn:microsoft.com/office/officeart/2005/8/layout/hList1"/>
    <dgm:cxn modelId="{1DE2C6F4-D392-4FD1-8917-10A04F61DEFB}" type="presParOf" srcId="{12802DB7-A68A-4726-B173-1B0403BF0945}" destId="{350D22BD-5763-4645-AA1C-41D6B836FBB5}" srcOrd="0" destOrd="0" presId="urn:microsoft.com/office/officeart/2005/8/layout/hList1"/>
    <dgm:cxn modelId="{23065007-0F4F-40E8-8130-14C833C65109}" type="presParOf" srcId="{12802DB7-A68A-4726-B173-1B0403BF0945}" destId="{44F6DE9E-441E-4EA3-8411-4A9BBF9E25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6EE0-6326-4348-8665-174DAF0FC921}">
      <dsp:nvSpPr>
        <dsp:cNvPr id="0" name=""/>
        <dsp:cNvSpPr/>
      </dsp:nvSpPr>
      <dsp:spPr>
        <a:xfrm>
          <a:off x="1043514" y="424"/>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D599F-1460-48A1-BCD6-99D340F7AE72}">
      <dsp:nvSpPr>
        <dsp:cNvPr id="0" name=""/>
        <dsp:cNvSpPr/>
      </dsp:nvSpPr>
      <dsp:spPr>
        <a:xfrm>
          <a:off x="0" y="424"/>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CAWG</a:t>
          </a:r>
        </a:p>
      </dsp:txBody>
      <dsp:txXfrm>
        <a:off x="26107" y="26531"/>
        <a:ext cx="991300" cy="482597"/>
      </dsp:txXfrm>
    </dsp:sp>
    <dsp:sp modelId="{8CEDAC2E-1EC3-4177-A1E7-CDA4534328FF}">
      <dsp:nvSpPr>
        <dsp:cNvPr id="0" name=""/>
        <dsp:cNvSpPr/>
      </dsp:nvSpPr>
      <dsp:spPr>
        <a:xfrm>
          <a:off x="1043514" y="588717"/>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75D39-30AD-48AE-A884-33C78BA62DE6}">
      <dsp:nvSpPr>
        <dsp:cNvPr id="0" name=""/>
        <dsp:cNvSpPr/>
      </dsp:nvSpPr>
      <dsp:spPr>
        <a:xfrm>
          <a:off x="0" y="588717"/>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GSIG</a:t>
          </a:r>
        </a:p>
      </dsp:txBody>
      <dsp:txXfrm>
        <a:off x="26107" y="614824"/>
        <a:ext cx="991300" cy="482597"/>
      </dsp:txXfrm>
    </dsp:sp>
    <dsp:sp modelId="{47FD00A5-79FA-4A15-8C8F-2C6B4D6621B1}">
      <dsp:nvSpPr>
        <dsp:cNvPr id="0" name=""/>
        <dsp:cNvSpPr/>
      </dsp:nvSpPr>
      <dsp:spPr>
        <a:xfrm>
          <a:off x="1043514" y="1177009"/>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08D4D-EE4D-4015-911A-7A729C880CED}">
      <dsp:nvSpPr>
        <dsp:cNvPr id="0" name=""/>
        <dsp:cNvSpPr/>
      </dsp:nvSpPr>
      <dsp:spPr>
        <a:xfrm>
          <a:off x="0" y="1177009"/>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TPWG</a:t>
          </a:r>
        </a:p>
      </dsp:txBody>
      <dsp:txXfrm>
        <a:off x="26107" y="1203116"/>
        <a:ext cx="991300" cy="482597"/>
      </dsp:txXfrm>
    </dsp:sp>
    <dsp:sp modelId="{6C821E17-CBEE-4BBE-A070-95D0BF523F50}">
      <dsp:nvSpPr>
        <dsp:cNvPr id="0" name=""/>
        <dsp:cNvSpPr/>
      </dsp:nvSpPr>
      <dsp:spPr>
        <a:xfrm>
          <a:off x="1043514" y="1765302"/>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0AE19-0029-4E81-89C1-A6EB4C633E1E}">
      <dsp:nvSpPr>
        <dsp:cNvPr id="0" name=""/>
        <dsp:cNvSpPr/>
      </dsp:nvSpPr>
      <dsp:spPr>
        <a:xfrm>
          <a:off x="0" y="1765302"/>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SAWG</a:t>
          </a:r>
        </a:p>
      </dsp:txBody>
      <dsp:txXfrm>
        <a:off x="26107" y="1791409"/>
        <a:ext cx="991300" cy="482597"/>
      </dsp:txXfrm>
    </dsp:sp>
    <dsp:sp modelId="{7D238CB1-CE38-40F0-8C65-3FB7D7A96CA4}">
      <dsp:nvSpPr>
        <dsp:cNvPr id="0" name=""/>
        <dsp:cNvSpPr/>
      </dsp:nvSpPr>
      <dsp:spPr>
        <a:xfrm>
          <a:off x="1043514" y="2353595"/>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7E72E-4CEF-4CDD-9C41-D006544297B4}">
      <dsp:nvSpPr>
        <dsp:cNvPr id="0" name=""/>
        <dsp:cNvSpPr/>
      </dsp:nvSpPr>
      <dsp:spPr>
        <a:xfrm>
          <a:off x="0" y="2353595"/>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G-Invoicing User Forum</a:t>
          </a:r>
        </a:p>
      </dsp:txBody>
      <dsp:txXfrm>
        <a:off x="26107" y="2379702"/>
        <a:ext cx="991300" cy="482597"/>
      </dsp:txXfrm>
    </dsp:sp>
    <dsp:sp modelId="{2759E4FE-5D56-43C1-A885-C17D65B7ECD2}">
      <dsp:nvSpPr>
        <dsp:cNvPr id="0" name=""/>
        <dsp:cNvSpPr/>
      </dsp:nvSpPr>
      <dsp:spPr>
        <a:xfrm>
          <a:off x="1043514" y="2941887"/>
          <a:ext cx="1565271" cy="5348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F09E-E624-49EE-8819-42756FC28498}">
      <dsp:nvSpPr>
        <dsp:cNvPr id="0" name=""/>
        <dsp:cNvSpPr/>
      </dsp:nvSpPr>
      <dsp:spPr>
        <a:xfrm>
          <a:off x="0" y="2941887"/>
          <a:ext cx="1043514" cy="534811"/>
        </a:xfrm>
        <a:prstGeom prst="roundRect">
          <a:avLst/>
        </a:prstGeom>
        <a:solidFill>
          <a:schemeClr val="accen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2"/>
              </a:solidFill>
            </a:rPr>
            <a:t>G-Invoicing Executive Summit</a:t>
          </a:r>
        </a:p>
      </dsp:txBody>
      <dsp:txXfrm>
        <a:off x="26107" y="2967994"/>
        <a:ext cx="991300" cy="482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061E9-86DF-4402-A46C-97FB5261A01F}">
      <dsp:nvSpPr>
        <dsp:cNvPr id="0" name=""/>
        <dsp:cNvSpPr/>
      </dsp:nvSpPr>
      <dsp:spPr>
        <a:xfrm>
          <a:off x="0" y="0"/>
          <a:ext cx="4754563" cy="4754563"/>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F868073-4279-451D-9EC7-9B71BCBFA10E}">
      <dsp:nvSpPr>
        <dsp:cNvPr id="0" name=""/>
        <dsp:cNvSpPr/>
      </dsp:nvSpPr>
      <dsp:spPr>
        <a:xfrm>
          <a:off x="2377281" y="0"/>
          <a:ext cx="5852318" cy="4754563"/>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Accounting System of Record</a:t>
          </a:r>
        </a:p>
      </dsp:txBody>
      <dsp:txXfrm>
        <a:off x="2377281" y="0"/>
        <a:ext cx="2926159" cy="1426371"/>
      </dsp:txXfrm>
    </dsp:sp>
    <dsp:sp modelId="{323E2C26-1844-4C00-9CFE-B91926EA1F31}">
      <dsp:nvSpPr>
        <dsp:cNvPr id="0" name=""/>
        <dsp:cNvSpPr/>
      </dsp:nvSpPr>
      <dsp:spPr>
        <a:xfrm>
          <a:off x="832050" y="1426371"/>
          <a:ext cx="3090462" cy="3090462"/>
        </a:xfrm>
        <a:prstGeom prst="pie">
          <a:avLst>
            <a:gd name="adj1" fmla="val 5400000"/>
            <a:gd name="adj2" fmla="val 16200000"/>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7D744D-21D6-4DFF-80ED-36AD7EA6E499}">
      <dsp:nvSpPr>
        <dsp:cNvPr id="0" name=""/>
        <dsp:cNvSpPr/>
      </dsp:nvSpPr>
      <dsp:spPr>
        <a:xfrm>
          <a:off x="2377281" y="1426371"/>
          <a:ext cx="5852318" cy="3090462"/>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Business-to-Business (B2B) eCommerce</a:t>
          </a:r>
        </a:p>
      </dsp:txBody>
      <dsp:txXfrm>
        <a:off x="2377281" y="1426371"/>
        <a:ext cx="2926159" cy="1426367"/>
      </dsp:txXfrm>
    </dsp:sp>
    <dsp:sp modelId="{DFA89501-7DCA-4781-990F-B06B5C0B77C1}">
      <dsp:nvSpPr>
        <dsp:cNvPr id="0" name=""/>
        <dsp:cNvSpPr/>
      </dsp:nvSpPr>
      <dsp:spPr>
        <a:xfrm>
          <a:off x="1664097" y="2852739"/>
          <a:ext cx="1426367" cy="1426367"/>
        </a:xfrm>
        <a:prstGeom prst="pie">
          <a:avLst>
            <a:gd name="adj1" fmla="val 5400000"/>
            <a:gd name="adj2" fmla="val 1620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11DF67A-B0AC-4DBA-BA55-3EBF2A921B54}">
      <dsp:nvSpPr>
        <dsp:cNvPr id="0" name=""/>
        <dsp:cNvSpPr/>
      </dsp:nvSpPr>
      <dsp:spPr>
        <a:xfrm>
          <a:off x="2377281" y="2852739"/>
          <a:ext cx="5852318" cy="1426367"/>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Offline/Point of Sale</a:t>
          </a:r>
        </a:p>
      </dsp:txBody>
      <dsp:txXfrm>
        <a:off x="2377281" y="2852739"/>
        <a:ext cx="2926159" cy="1426367"/>
      </dsp:txXfrm>
    </dsp:sp>
    <dsp:sp modelId="{4F23CABC-C418-4F78-8703-4210FBAE5687}">
      <dsp:nvSpPr>
        <dsp:cNvPr id="0" name=""/>
        <dsp:cNvSpPr/>
      </dsp:nvSpPr>
      <dsp:spPr>
        <a:xfrm>
          <a:off x="5303440" y="0"/>
          <a:ext cx="2926159" cy="14263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Order placed via Agency ERP</a:t>
          </a:r>
        </a:p>
      </dsp:txBody>
      <dsp:txXfrm>
        <a:off x="5303440" y="0"/>
        <a:ext cx="2926159" cy="1426371"/>
      </dsp:txXfrm>
    </dsp:sp>
    <dsp:sp modelId="{EEA35998-7A90-4650-ADE8-79B577DEE102}">
      <dsp:nvSpPr>
        <dsp:cNvPr id="0" name=""/>
        <dsp:cNvSpPr/>
      </dsp:nvSpPr>
      <dsp:spPr>
        <a:xfrm>
          <a:off x="5303440" y="1426371"/>
          <a:ext cx="2926159" cy="14263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Order placed in supplier’s eCommerce platform</a:t>
          </a:r>
        </a:p>
      </dsp:txBody>
      <dsp:txXfrm>
        <a:off x="5303440" y="1426371"/>
        <a:ext cx="2926159" cy="1426367"/>
      </dsp:txXfrm>
    </dsp:sp>
    <dsp:sp modelId="{5DDB2621-6634-4E91-B482-D86868EE2907}">
      <dsp:nvSpPr>
        <dsp:cNvPr id="0" name=""/>
        <dsp:cNvSpPr/>
      </dsp:nvSpPr>
      <dsp:spPr>
        <a:xfrm>
          <a:off x="5303440" y="2852739"/>
          <a:ext cx="2926159" cy="14263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Order placed via phone call or e-mail or at point of sale (PoS)</a:t>
          </a:r>
        </a:p>
      </dsp:txBody>
      <dsp:txXfrm>
        <a:off x="5303440" y="2852739"/>
        <a:ext cx="2926159" cy="14263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4448D-A36E-4EF3-8B4A-6BCEBC50D5AF}">
      <dsp:nvSpPr>
        <dsp:cNvPr id="0" name=""/>
        <dsp:cNvSpPr/>
      </dsp:nvSpPr>
      <dsp:spPr>
        <a:xfrm>
          <a:off x="0" y="0"/>
          <a:ext cx="3499401" cy="4754563"/>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A09BC76-85C3-4909-847E-2EC1DD55BAC3}">
      <dsp:nvSpPr>
        <dsp:cNvPr id="0" name=""/>
        <dsp:cNvSpPr/>
      </dsp:nvSpPr>
      <dsp:spPr>
        <a:xfrm>
          <a:off x="1749700" y="478010"/>
          <a:ext cx="2274611" cy="1125494"/>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Accounting System of Record</a:t>
          </a:r>
        </a:p>
      </dsp:txBody>
      <dsp:txXfrm>
        <a:off x="1804642" y="532952"/>
        <a:ext cx="2164727" cy="1015610"/>
      </dsp:txXfrm>
    </dsp:sp>
    <dsp:sp modelId="{F0EC9114-9879-4A43-BF6B-904BC674875D}">
      <dsp:nvSpPr>
        <dsp:cNvPr id="0" name=""/>
        <dsp:cNvSpPr/>
      </dsp:nvSpPr>
      <dsp:spPr>
        <a:xfrm>
          <a:off x="1749700" y="1744191"/>
          <a:ext cx="2274611" cy="1125494"/>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B2B eCommerce</a:t>
          </a:r>
        </a:p>
      </dsp:txBody>
      <dsp:txXfrm>
        <a:off x="1804642" y="1799133"/>
        <a:ext cx="2164727" cy="1015610"/>
      </dsp:txXfrm>
    </dsp:sp>
    <dsp:sp modelId="{D043DAD3-FE64-4CD8-A0DD-EA28B7475D13}">
      <dsp:nvSpPr>
        <dsp:cNvPr id="0" name=""/>
        <dsp:cNvSpPr/>
      </dsp:nvSpPr>
      <dsp:spPr>
        <a:xfrm>
          <a:off x="1749700" y="3010371"/>
          <a:ext cx="2274611" cy="1125494"/>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Legacy/Offline</a:t>
          </a:r>
        </a:p>
      </dsp:txBody>
      <dsp:txXfrm>
        <a:off x="1804642" y="3065313"/>
        <a:ext cx="2164727" cy="10156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DB9F-9C2A-4E9A-ABE6-ED9875D21063}">
      <dsp:nvSpPr>
        <dsp:cNvPr id="0" name=""/>
        <dsp:cNvSpPr/>
      </dsp:nvSpPr>
      <dsp:spPr>
        <a:xfrm>
          <a:off x="0" y="3709223"/>
          <a:ext cx="822960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96CCE-C63E-45B9-ACA8-8C8C54767E14}">
      <dsp:nvSpPr>
        <dsp:cNvPr id="0" name=""/>
        <dsp:cNvSpPr/>
      </dsp:nvSpPr>
      <dsp:spPr>
        <a:xfrm>
          <a:off x="0" y="2116053"/>
          <a:ext cx="822960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8A9FCA-F5B2-46DD-84F8-9E42A3543074}">
      <dsp:nvSpPr>
        <dsp:cNvPr id="0" name=""/>
        <dsp:cNvSpPr/>
      </dsp:nvSpPr>
      <dsp:spPr>
        <a:xfrm>
          <a:off x="0" y="522882"/>
          <a:ext cx="822960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4E5294-7FB7-412D-9150-49BFF37A9F94}">
      <dsp:nvSpPr>
        <dsp:cNvPr id="0" name=""/>
        <dsp:cNvSpPr/>
      </dsp:nvSpPr>
      <dsp:spPr>
        <a:xfrm>
          <a:off x="2139695" y="583"/>
          <a:ext cx="6089904" cy="52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Funds Control</a:t>
          </a:r>
        </a:p>
      </dsp:txBody>
      <dsp:txXfrm>
        <a:off x="2139695" y="583"/>
        <a:ext cx="6089904" cy="522299"/>
      </dsp:txXfrm>
    </dsp:sp>
    <dsp:sp modelId="{33CDE9CC-078A-4250-9404-B6F11F679E7D}">
      <dsp:nvSpPr>
        <dsp:cNvPr id="0" name=""/>
        <dsp:cNvSpPr/>
      </dsp:nvSpPr>
      <dsp:spPr>
        <a:xfrm>
          <a:off x="0" y="0"/>
          <a:ext cx="2139696" cy="522299"/>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Agency SOR</a:t>
          </a:r>
        </a:p>
      </dsp:txBody>
      <dsp:txXfrm>
        <a:off x="25501" y="25501"/>
        <a:ext cx="2088694" cy="496798"/>
      </dsp:txXfrm>
    </dsp:sp>
    <dsp:sp modelId="{3695559A-D0D2-4734-BAA6-0E59AF343C7A}">
      <dsp:nvSpPr>
        <dsp:cNvPr id="0" name=""/>
        <dsp:cNvSpPr/>
      </dsp:nvSpPr>
      <dsp:spPr>
        <a:xfrm>
          <a:off x="0" y="522882"/>
          <a:ext cx="8229600" cy="104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lrTx/>
            <a:buSzTx/>
            <a:buFont typeface="Wingdings" panose="05000000000000000000" pitchFamily="2" charset="2"/>
            <a:buChar char="ü"/>
          </a:pPr>
          <a:r>
            <a:rPr lang="en-US" sz="1600" b="1" i="1" kern="1200">
              <a:solidFill>
                <a:schemeClr val="tx2"/>
              </a:solidFill>
            </a:rPr>
            <a:t>Derive FIDS from internal Agency funds control process</a:t>
          </a:r>
        </a:p>
        <a:p>
          <a:pPr marL="171450" lvl="1" indent="-171450" algn="l" defTabSz="711200">
            <a:lnSpc>
              <a:spcPct val="90000"/>
            </a:lnSpc>
            <a:spcBef>
              <a:spcPct val="0"/>
            </a:spcBef>
            <a:spcAft>
              <a:spcPct val="15000"/>
            </a:spcAft>
            <a:buClrTx/>
            <a:buSzTx/>
            <a:buFont typeface="Wingdings" panose="05000000000000000000" pitchFamily="2" charset="2"/>
            <a:buChar char="ü"/>
          </a:pPr>
          <a:r>
            <a:rPr lang="en-US" sz="1600" kern="1200"/>
            <a:t>Send and receive FIDS via DLMS transactions</a:t>
          </a:r>
        </a:p>
      </dsp:txBody>
      <dsp:txXfrm>
        <a:off x="0" y="522882"/>
        <a:ext cx="8229600" cy="1044756"/>
      </dsp:txXfrm>
    </dsp:sp>
    <dsp:sp modelId="{BF876CA9-3A12-4378-9C7E-41270FE004CB}">
      <dsp:nvSpPr>
        <dsp:cNvPr id="0" name=""/>
        <dsp:cNvSpPr/>
      </dsp:nvSpPr>
      <dsp:spPr>
        <a:xfrm>
          <a:off x="2139695" y="1593753"/>
          <a:ext cx="6089904" cy="52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Billing Profile</a:t>
          </a:r>
        </a:p>
      </dsp:txBody>
      <dsp:txXfrm>
        <a:off x="2139695" y="1593753"/>
        <a:ext cx="6089904" cy="522299"/>
      </dsp:txXfrm>
    </dsp:sp>
    <dsp:sp modelId="{BF786D3F-616A-4828-852E-A82C8755DA54}">
      <dsp:nvSpPr>
        <dsp:cNvPr id="0" name=""/>
        <dsp:cNvSpPr/>
      </dsp:nvSpPr>
      <dsp:spPr>
        <a:xfrm>
          <a:off x="0" y="1593753"/>
          <a:ext cx="2139696" cy="522299"/>
        </a:xfrm>
        <a:prstGeom prst="round2SameRect">
          <a:avLst>
            <a:gd name="adj1" fmla="val 16670"/>
            <a:gd name="adj2" fmla="val 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eCommerce Application</a:t>
          </a:r>
        </a:p>
      </dsp:txBody>
      <dsp:txXfrm>
        <a:off x="25501" y="1619254"/>
        <a:ext cx="2088694" cy="496798"/>
      </dsp:txXfrm>
    </dsp:sp>
    <dsp:sp modelId="{8CAEA234-DE8B-4F4B-854B-835DC8833077}">
      <dsp:nvSpPr>
        <dsp:cNvPr id="0" name=""/>
        <dsp:cNvSpPr/>
      </dsp:nvSpPr>
      <dsp:spPr>
        <a:xfrm>
          <a:off x="0" y="2116053"/>
          <a:ext cx="8229600" cy="104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n-US" sz="1600" b="1" i="1" kern="1200">
              <a:solidFill>
                <a:schemeClr val="tx2"/>
              </a:solidFill>
            </a:rPr>
            <a:t>Derive FIDS when user creates/updates billing profile(s) in their account</a:t>
          </a:r>
        </a:p>
        <a:p>
          <a:pPr marL="171450" lvl="1" indent="-171450" algn="l" defTabSz="711200">
            <a:lnSpc>
              <a:spcPct val="90000"/>
            </a:lnSpc>
            <a:spcBef>
              <a:spcPct val="0"/>
            </a:spcBef>
            <a:spcAft>
              <a:spcPct val="15000"/>
            </a:spcAft>
            <a:buFont typeface="Wingdings" panose="05000000000000000000" pitchFamily="2" charset="2"/>
            <a:buChar char="ü"/>
          </a:pPr>
          <a:r>
            <a:rPr lang="en-US" sz="1600" kern="1200"/>
            <a:t>Send/Receive FIDS via DLMS or agency EDI transactions</a:t>
          </a:r>
        </a:p>
        <a:p>
          <a:pPr marL="171450" lvl="1" indent="-171450" algn="l" defTabSz="711200">
            <a:lnSpc>
              <a:spcPct val="90000"/>
            </a:lnSpc>
            <a:spcBef>
              <a:spcPct val="0"/>
            </a:spcBef>
            <a:spcAft>
              <a:spcPct val="15000"/>
            </a:spcAft>
            <a:buFont typeface="Wingdings" panose="05000000000000000000" pitchFamily="2" charset="2"/>
            <a:buChar char="ü"/>
          </a:pPr>
          <a:r>
            <a:rPr lang="en-US" sz="1600" kern="1200"/>
            <a:t>Allow customer to input internal obligation reference number </a:t>
          </a:r>
        </a:p>
      </dsp:txBody>
      <dsp:txXfrm>
        <a:off x="0" y="2116053"/>
        <a:ext cx="8229600" cy="1044756"/>
      </dsp:txXfrm>
    </dsp:sp>
    <dsp:sp modelId="{CC9AA22E-C2D3-42AB-B431-24E2DCC46BA5}">
      <dsp:nvSpPr>
        <dsp:cNvPr id="0" name=""/>
        <dsp:cNvSpPr/>
      </dsp:nvSpPr>
      <dsp:spPr>
        <a:xfrm>
          <a:off x="2139695" y="3186924"/>
          <a:ext cx="6089904" cy="52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Fund Code Tables</a:t>
          </a:r>
        </a:p>
      </dsp:txBody>
      <dsp:txXfrm>
        <a:off x="2139695" y="3186924"/>
        <a:ext cx="6089904" cy="522299"/>
      </dsp:txXfrm>
    </dsp:sp>
    <dsp:sp modelId="{2802C9B9-ED7F-4206-BEF5-93F523802BCE}">
      <dsp:nvSpPr>
        <dsp:cNvPr id="0" name=""/>
        <dsp:cNvSpPr/>
      </dsp:nvSpPr>
      <dsp:spPr>
        <a:xfrm>
          <a:off x="0" y="3186924"/>
          <a:ext cx="2139696" cy="522299"/>
        </a:xfrm>
        <a:prstGeom prst="round2SameRect">
          <a:avLst>
            <a:gd name="adj1" fmla="val 16670"/>
            <a:gd name="adj2" fmla="val 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Legacy Application/Offline</a:t>
          </a:r>
        </a:p>
      </dsp:txBody>
      <dsp:txXfrm>
        <a:off x="25501" y="3212425"/>
        <a:ext cx="2088694" cy="496798"/>
      </dsp:txXfrm>
    </dsp:sp>
    <dsp:sp modelId="{223A9063-DA38-4093-A56B-D4CB0A7E15BC}">
      <dsp:nvSpPr>
        <dsp:cNvPr id="0" name=""/>
        <dsp:cNvSpPr/>
      </dsp:nvSpPr>
      <dsp:spPr>
        <a:xfrm>
          <a:off x="0" y="3709223"/>
          <a:ext cx="8229600" cy="1044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n-US" sz="1600" b="1" i="1" kern="1200">
              <a:solidFill>
                <a:schemeClr val="tx2"/>
              </a:solidFill>
            </a:rPr>
            <a:t>Derive FIDS from fund code table to support customers unable to order from a compliant ERP or E-Commerce platform</a:t>
          </a:r>
        </a:p>
        <a:p>
          <a:pPr marL="171450" lvl="1" indent="-171450" algn="l" defTabSz="711200">
            <a:lnSpc>
              <a:spcPct val="90000"/>
            </a:lnSpc>
            <a:spcBef>
              <a:spcPct val="0"/>
            </a:spcBef>
            <a:spcAft>
              <a:spcPct val="15000"/>
            </a:spcAft>
            <a:buFont typeface="Wingdings" panose="05000000000000000000" pitchFamily="2" charset="2"/>
            <a:buChar char="ü"/>
          </a:pPr>
          <a:r>
            <a:rPr lang="en-US" sz="1600" kern="1200"/>
            <a:t>Send and receive FIDS after DAAS maps fund code entry  to DLMS transaction</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0" y="3709223"/>
        <a:ext cx="8229600" cy="104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4C4DF-93D4-4B27-A21B-6250FBFCE85A}">
      <dsp:nvSpPr>
        <dsp:cNvPr id="0" name=""/>
        <dsp:cNvSpPr/>
      </dsp:nvSpPr>
      <dsp:spPr>
        <a:xfrm>
          <a:off x="0" y="0"/>
          <a:ext cx="4571903" cy="1378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G-Invoicing </a:t>
          </a:r>
        </a:p>
      </dsp:txBody>
      <dsp:txXfrm>
        <a:off x="0" y="0"/>
        <a:ext cx="4571903" cy="413633"/>
      </dsp:txXfrm>
    </dsp:sp>
    <dsp:sp modelId="{E9C9FF2B-2E81-4D0C-A4A2-1E43A482E3E7}">
      <dsp:nvSpPr>
        <dsp:cNvPr id="0" name=""/>
        <dsp:cNvSpPr/>
      </dsp:nvSpPr>
      <dsp:spPr>
        <a:xfrm>
          <a:off x="457190" y="413750"/>
          <a:ext cx="3657522" cy="270874"/>
        </a:xfrm>
        <a:prstGeom prst="roundRect">
          <a:avLst>
            <a:gd name="adj" fmla="val 10000"/>
          </a:avLst>
        </a:prstGeom>
        <a:solidFill>
          <a:schemeClr val="accent1">
            <a:alpha val="90000"/>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effectLst/>
              <a:ea typeface="Calibri" panose="020F0502020204030204" pitchFamily="34" charset="0"/>
              <a:cs typeface="Times New Roman" panose="02020603050405020304" pitchFamily="18" charset="0"/>
            </a:rPr>
            <a:t>Common Platform for Brokering all IGT Buy/Sell Activity </a:t>
          </a:r>
          <a:endParaRPr lang="en-US" sz="1200" b="1" kern="1200">
            <a:solidFill>
              <a:schemeClr val="bg2"/>
            </a:solidFill>
          </a:endParaRPr>
        </a:p>
      </dsp:txBody>
      <dsp:txXfrm>
        <a:off x="465124" y="421684"/>
        <a:ext cx="3641654" cy="255006"/>
      </dsp:txXfrm>
    </dsp:sp>
    <dsp:sp modelId="{F028170A-26DB-4504-BC13-6F221C4E49E8}">
      <dsp:nvSpPr>
        <dsp:cNvPr id="0" name=""/>
        <dsp:cNvSpPr/>
      </dsp:nvSpPr>
      <dsp:spPr>
        <a:xfrm>
          <a:off x="457190" y="726298"/>
          <a:ext cx="3657522" cy="270874"/>
        </a:xfrm>
        <a:prstGeom prst="roundRect">
          <a:avLst>
            <a:gd name="adj" fmla="val 10000"/>
          </a:avLst>
        </a:prstGeom>
        <a:solidFill>
          <a:schemeClr val="accent1">
            <a:alpha val="90000"/>
            <a:hueOff val="0"/>
            <a:satOff val="0"/>
            <a:lumOff val="0"/>
            <a:alphaOff val="-2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effectLst/>
              <a:ea typeface="Calibri" panose="020F0502020204030204" pitchFamily="34" charset="0"/>
              <a:cs typeface="Times New Roman" panose="02020603050405020304" pitchFamily="18" charset="0"/>
            </a:rPr>
            <a:t>Federal IGT Buy/ Sell Data Standard</a:t>
          </a:r>
          <a:endParaRPr lang="en-US" sz="1200" b="1" kern="1200">
            <a:solidFill>
              <a:schemeClr val="bg2"/>
            </a:solidFill>
          </a:endParaRPr>
        </a:p>
      </dsp:txBody>
      <dsp:txXfrm>
        <a:off x="465124" y="734232"/>
        <a:ext cx="3641654" cy="255006"/>
      </dsp:txXfrm>
    </dsp:sp>
    <dsp:sp modelId="{390936FD-28FF-4022-A60E-5BBE4D54FE4B}">
      <dsp:nvSpPr>
        <dsp:cNvPr id="0" name=""/>
        <dsp:cNvSpPr/>
      </dsp:nvSpPr>
      <dsp:spPr>
        <a:xfrm>
          <a:off x="457190" y="1038845"/>
          <a:ext cx="3657522" cy="270874"/>
        </a:xfrm>
        <a:prstGeom prst="roundRect">
          <a:avLst>
            <a:gd name="adj" fmla="val 10000"/>
          </a:avLst>
        </a:prstGeom>
        <a:solidFill>
          <a:srgbClr val="002060">
            <a:alpha val="5000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effectLst/>
              <a:ea typeface="Calibri" panose="020F0502020204030204" pitchFamily="34" charset="0"/>
              <a:cs typeface="Times New Roman" panose="02020603050405020304" pitchFamily="18" charset="0"/>
            </a:rPr>
            <a:t>Common Data Repository of Brokered Transactions</a:t>
          </a:r>
          <a:endParaRPr lang="en-US" sz="1200" b="1" kern="1200">
            <a:solidFill>
              <a:schemeClr val="bg2"/>
            </a:solidFill>
          </a:endParaRPr>
        </a:p>
      </dsp:txBody>
      <dsp:txXfrm>
        <a:off x="465124" y="1046779"/>
        <a:ext cx="3641654" cy="255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3AB68-B765-4CCE-88E2-AF1F00D15387}">
      <dsp:nvSpPr>
        <dsp:cNvPr id="0" name=""/>
        <dsp:cNvSpPr/>
      </dsp:nvSpPr>
      <dsp:spPr>
        <a:xfrm>
          <a:off x="1779" y="0"/>
          <a:ext cx="1848821" cy="58515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037CD-1F87-4A65-9EC4-1C7B29B3AD06}">
      <dsp:nvSpPr>
        <dsp:cNvPr id="0" name=""/>
        <dsp:cNvSpPr/>
      </dsp:nvSpPr>
      <dsp:spPr>
        <a:xfrm>
          <a:off x="494798" y="146288"/>
          <a:ext cx="1561226" cy="585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Procure to Pay </a:t>
          </a:r>
        </a:p>
      </dsp:txBody>
      <dsp:txXfrm>
        <a:off x="511937" y="163427"/>
        <a:ext cx="1526948" cy="550874"/>
      </dsp:txXfrm>
    </dsp:sp>
    <dsp:sp modelId="{837BE609-A1E4-4548-85EA-4C7A300694C2}">
      <dsp:nvSpPr>
        <dsp:cNvPr id="0" name=""/>
        <dsp:cNvSpPr/>
      </dsp:nvSpPr>
      <dsp:spPr>
        <a:xfrm>
          <a:off x="2113543" y="0"/>
          <a:ext cx="1848821" cy="585152"/>
        </a:xfrm>
        <a:prstGeom prst="chevron">
          <a:avLst>
            <a:gd name="adj" fmla="val 4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FEE6B-7D88-4727-AB91-8C868BD2DCCB}">
      <dsp:nvSpPr>
        <dsp:cNvPr id="0" name=""/>
        <dsp:cNvSpPr/>
      </dsp:nvSpPr>
      <dsp:spPr>
        <a:xfrm>
          <a:off x="2606562" y="146288"/>
          <a:ext cx="1561226" cy="585152"/>
        </a:xfrm>
        <a:prstGeom prst="roundRect">
          <a:avLst>
            <a:gd name="adj" fmla="val 10000"/>
          </a:avLst>
        </a:prstGeom>
        <a:solidFill>
          <a:schemeClr val="bg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Budget to Report  </a:t>
          </a:r>
        </a:p>
      </dsp:txBody>
      <dsp:txXfrm>
        <a:off x="2623701" y="163427"/>
        <a:ext cx="1526948" cy="550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C5F5-FA54-40EF-8E0F-3C16FB7410EA}">
      <dsp:nvSpPr>
        <dsp:cNvPr id="0" name=""/>
        <dsp:cNvSpPr/>
      </dsp:nvSpPr>
      <dsp:spPr>
        <a:xfrm>
          <a:off x="1779" y="0"/>
          <a:ext cx="1848821" cy="585152"/>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FEA2B-C650-41DA-9062-9287EBCA3590}">
      <dsp:nvSpPr>
        <dsp:cNvPr id="0" name=""/>
        <dsp:cNvSpPr/>
      </dsp:nvSpPr>
      <dsp:spPr>
        <a:xfrm>
          <a:off x="494798" y="146288"/>
          <a:ext cx="1561226" cy="5851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Order to Cash</a:t>
          </a:r>
        </a:p>
      </dsp:txBody>
      <dsp:txXfrm>
        <a:off x="511937" y="163427"/>
        <a:ext cx="1526948" cy="550874"/>
      </dsp:txXfrm>
    </dsp:sp>
    <dsp:sp modelId="{9B29BE10-5C0F-493D-AB89-90F2A8086CB5}">
      <dsp:nvSpPr>
        <dsp:cNvPr id="0" name=""/>
        <dsp:cNvSpPr/>
      </dsp:nvSpPr>
      <dsp:spPr>
        <a:xfrm>
          <a:off x="2113543" y="0"/>
          <a:ext cx="1848821" cy="585152"/>
        </a:xfrm>
        <a:prstGeom prst="chevron">
          <a:avLst>
            <a:gd name="adj" fmla="val 40000"/>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3A8F0-6D0F-40F9-B570-2BE9C482024E}">
      <dsp:nvSpPr>
        <dsp:cNvPr id="0" name=""/>
        <dsp:cNvSpPr/>
      </dsp:nvSpPr>
      <dsp:spPr>
        <a:xfrm>
          <a:off x="2606562" y="146288"/>
          <a:ext cx="1561226" cy="585152"/>
        </a:xfrm>
        <a:prstGeom prst="roundRect">
          <a:avLst>
            <a:gd name="adj" fmla="val 10000"/>
          </a:avLst>
        </a:prstGeom>
        <a:solidFill>
          <a:schemeClr val="bg1">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Budget to Report  </a:t>
          </a:r>
        </a:p>
      </dsp:txBody>
      <dsp:txXfrm>
        <a:off x="2623701" y="163427"/>
        <a:ext cx="1526948" cy="550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761B-48F3-4FFC-ADC2-4E1DB14D05D4}">
      <dsp:nvSpPr>
        <dsp:cNvPr id="0" name=""/>
        <dsp:cNvSpPr/>
      </dsp:nvSpPr>
      <dsp:spPr>
        <a:xfrm>
          <a:off x="5188" y="1583847"/>
          <a:ext cx="1441518" cy="1441518"/>
        </a:xfrm>
        <a:prstGeom prst="ellipse">
          <a:avLst/>
        </a:prstGeom>
        <a:solidFill>
          <a:schemeClr val="accent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2"/>
              </a:solidFill>
            </a:rPr>
            <a:t>Acquisition &amp; Sustainment </a:t>
          </a:r>
        </a:p>
      </dsp:txBody>
      <dsp:txXfrm>
        <a:off x="216293" y="1794952"/>
        <a:ext cx="1019308" cy="1019308"/>
      </dsp:txXfrm>
    </dsp:sp>
    <dsp:sp modelId="{F4E4AEFA-0E7E-400C-AA9A-2FCD0101F498}">
      <dsp:nvSpPr>
        <dsp:cNvPr id="0" name=""/>
        <dsp:cNvSpPr/>
      </dsp:nvSpPr>
      <dsp:spPr>
        <a:xfrm>
          <a:off x="1563758" y="1886566"/>
          <a:ext cx="836080" cy="836080"/>
        </a:xfrm>
        <a:prstGeom prst="mathPlus">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74580" y="2206283"/>
        <a:ext cx="614436" cy="196646"/>
      </dsp:txXfrm>
    </dsp:sp>
    <dsp:sp modelId="{9B00409F-EEF7-46F9-ADB0-DC7A672E6F50}">
      <dsp:nvSpPr>
        <dsp:cNvPr id="0" name=""/>
        <dsp:cNvSpPr/>
      </dsp:nvSpPr>
      <dsp:spPr>
        <a:xfrm>
          <a:off x="2516890" y="1583847"/>
          <a:ext cx="1441518" cy="1441518"/>
        </a:xfrm>
        <a:prstGeom prst="ellipse">
          <a:avLst/>
        </a:prstGeom>
        <a:solidFill>
          <a:schemeClr val="tx2">
            <a:lumMod val="50000"/>
          </a:schemeClr>
        </a:solidFill>
        <a:ln>
          <a:solidFill>
            <a:schemeClr val="tx2">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2"/>
              </a:solidFill>
            </a:rPr>
            <a:t>Contracting &amp; Logistics </a:t>
          </a:r>
        </a:p>
      </dsp:txBody>
      <dsp:txXfrm>
        <a:off x="2727995" y="1794952"/>
        <a:ext cx="1019308" cy="1019308"/>
      </dsp:txXfrm>
    </dsp:sp>
    <dsp:sp modelId="{E7364383-D2C9-41E1-814F-67CDE0079F0C}">
      <dsp:nvSpPr>
        <dsp:cNvPr id="0" name=""/>
        <dsp:cNvSpPr/>
      </dsp:nvSpPr>
      <dsp:spPr>
        <a:xfrm>
          <a:off x="4075461" y="1886566"/>
          <a:ext cx="836080" cy="836080"/>
        </a:xfrm>
        <a:prstGeom prst="mathPlus">
          <a:avLst/>
        </a:prstGeom>
        <a:gradFill rotWithShape="0">
          <a:gsLst>
            <a:gs pos="0">
              <a:schemeClr val="accent1">
                <a:shade val="90000"/>
                <a:hueOff val="175458"/>
                <a:satOff val="-1607"/>
                <a:lumOff val="13877"/>
                <a:alphaOff val="0"/>
                <a:lumMod val="110000"/>
                <a:satMod val="105000"/>
                <a:tint val="67000"/>
              </a:schemeClr>
            </a:gs>
            <a:gs pos="50000">
              <a:schemeClr val="accent1">
                <a:shade val="90000"/>
                <a:hueOff val="175458"/>
                <a:satOff val="-1607"/>
                <a:lumOff val="13877"/>
                <a:alphaOff val="0"/>
                <a:lumMod val="105000"/>
                <a:satMod val="103000"/>
                <a:tint val="73000"/>
              </a:schemeClr>
            </a:gs>
            <a:gs pos="100000">
              <a:schemeClr val="accent1">
                <a:shade val="90000"/>
                <a:hueOff val="175458"/>
                <a:satOff val="-1607"/>
                <a:lumOff val="138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86283" y="2206283"/>
        <a:ext cx="614436" cy="196646"/>
      </dsp:txXfrm>
    </dsp:sp>
    <dsp:sp modelId="{4E776533-62B1-4DB6-B202-619961036C61}">
      <dsp:nvSpPr>
        <dsp:cNvPr id="0" name=""/>
        <dsp:cNvSpPr/>
      </dsp:nvSpPr>
      <dsp:spPr>
        <a:xfrm>
          <a:off x="5028593" y="1583847"/>
          <a:ext cx="1441518" cy="1441518"/>
        </a:xfrm>
        <a:prstGeom prst="ellipse">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2"/>
              </a:solidFill>
            </a:rPr>
            <a:t>Financial Management </a:t>
          </a:r>
        </a:p>
      </dsp:txBody>
      <dsp:txXfrm>
        <a:off x="5239698" y="1794952"/>
        <a:ext cx="1019308" cy="1019308"/>
      </dsp:txXfrm>
    </dsp:sp>
    <dsp:sp modelId="{C4B643C6-921A-48C0-9D5E-C8035928B749}">
      <dsp:nvSpPr>
        <dsp:cNvPr id="0" name=""/>
        <dsp:cNvSpPr/>
      </dsp:nvSpPr>
      <dsp:spPr>
        <a:xfrm>
          <a:off x="6587163" y="1886566"/>
          <a:ext cx="836080" cy="836080"/>
        </a:xfrm>
        <a:prstGeom prst="mathEqual">
          <a:avLst/>
        </a:prstGeom>
        <a:gradFill rotWithShape="0">
          <a:gsLst>
            <a:gs pos="0">
              <a:schemeClr val="accent1">
                <a:shade val="90000"/>
                <a:hueOff val="350915"/>
                <a:satOff val="-3215"/>
                <a:lumOff val="27754"/>
                <a:alphaOff val="0"/>
                <a:lumMod val="110000"/>
                <a:satMod val="105000"/>
                <a:tint val="67000"/>
              </a:schemeClr>
            </a:gs>
            <a:gs pos="50000">
              <a:schemeClr val="accent1">
                <a:shade val="90000"/>
                <a:hueOff val="350915"/>
                <a:satOff val="-3215"/>
                <a:lumOff val="27754"/>
                <a:alphaOff val="0"/>
                <a:lumMod val="105000"/>
                <a:satMod val="103000"/>
                <a:tint val="73000"/>
              </a:schemeClr>
            </a:gs>
            <a:gs pos="100000">
              <a:schemeClr val="accent1">
                <a:shade val="90000"/>
                <a:hueOff val="350915"/>
                <a:satOff val="-3215"/>
                <a:lumOff val="2775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97985" y="2058798"/>
        <a:ext cx="614436" cy="491616"/>
      </dsp:txXfrm>
    </dsp:sp>
    <dsp:sp modelId="{99DC3EB3-2847-415A-823A-2408E193ABA6}">
      <dsp:nvSpPr>
        <dsp:cNvPr id="0" name=""/>
        <dsp:cNvSpPr/>
      </dsp:nvSpPr>
      <dsp:spPr>
        <a:xfrm>
          <a:off x="7540295" y="1583847"/>
          <a:ext cx="1441518" cy="1441518"/>
        </a:xfrm>
        <a:prstGeom prst="ellipse">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2"/>
              </a:solidFill>
            </a:rPr>
            <a:t>G-Invoicing </a:t>
          </a:r>
        </a:p>
      </dsp:txBody>
      <dsp:txXfrm>
        <a:off x="7751400" y="1794952"/>
        <a:ext cx="1019308" cy="1019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C6AE5-E7D8-4542-9141-DD164EB8EE1E}">
      <dsp:nvSpPr>
        <dsp:cNvPr id="0" name=""/>
        <dsp:cNvSpPr/>
      </dsp:nvSpPr>
      <dsp:spPr>
        <a:xfrm>
          <a:off x="384745" y="57"/>
          <a:ext cx="2377639" cy="2377639"/>
        </a:xfrm>
        <a:prstGeom prst="ellipse">
          <a:avLst/>
        </a:prstGeom>
        <a:solidFill>
          <a:schemeClr val="accent1">
            <a:shade val="80000"/>
            <a:alpha val="5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849" tIns="26670" rIns="130849"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bg2"/>
              </a:solidFill>
            </a:rPr>
            <a:t>DoD OUSDC </a:t>
          </a:r>
        </a:p>
      </dsp:txBody>
      <dsp:txXfrm>
        <a:off x="732942" y="348254"/>
        <a:ext cx="1681245" cy="1681245"/>
      </dsp:txXfrm>
    </dsp:sp>
    <dsp:sp modelId="{A1B15953-34A2-4E96-9969-682DE833D3F5}">
      <dsp:nvSpPr>
        <dsp:cNvPr id="0" name=""/>
        <dsp:cNvSpPr/>
      </dsp:nvSpPr>
      <dsp:spPr>
        <a:xfrm>
          <a:off x="2286856" y="57"/>
          <a:ext cx="2377639" cy="2377639"/>
        </a:xfrm>
        <a:prstGeom prst="ellipse">
          <a:avLst/>
        </a:prstGeom>
        <a:solidFill>
          <a:schemeClr val="accent1">
            <a:lumMod val="50000"/>
            <a:alpha val="5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849" tIns="26670" rIns="130849"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bg2"/>
              </a:solidFill>
            </a:rPr>
            <a:t>DoD Components </a:t>
          </a:r>
        </a:p>
      </dsp:txBody>
      <dsp:txXfrm>
        <a:off x="2635053" y="348254"/>
        <a:ext cx="1681245" cy="1681245"/>
      </dsp:txXfrm>
    </dsp:sp>
    <dsp:sp modelId="{9ECE0E3D-4470-4CC9-9F86-F592A6DBA15B}">
      <dsp:nvSpPr>
        <dsp:cNvPr id="0" name=""/>
        <dsp:cNvSpPr/>
      </dsp:nvSpPr>
      <dsp:spPr>
        <a:xfrm>
          <a:off x="4188968" y="57"/>
          <a:ext cx="2377639" cy="2377639"/>
        </a:xfrm>
        <a:prstGeom prst="ellipse">
          <a:avLst/>
        </a:prstGeom>
        <a:solidFill>
          <a:schemeClr val="accent2">
            <a:lumMod val="50000"/>
            <a:alpha val="5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849" tIns="26670" rIns="130849"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bg2"/>
              </a:solidFill>
            </a:rPr>
            <a:t>Treasury </a:t>
          </a:r>
        </a:p>
      </dsp:txBody>
      <dsp:txXfrm>
        <a:off x="4537165" y="348254"/>
        <a:ext cx="1681245" cy="1681245"/>
      </dsp:txXfrm>
    </dsp:sp>
    <dsp:sp modelId="{6F689582-736E-498F-A8AE-89119E670E3F}">
      <dsp:nvSpPr>
        <dsp:cNvPr id="0" name=""/>
        <dsp:cNvSpPr/>
      </dsp:nvSpPr>
      <dsp:spPr>
        <a:xfrm>
          <a:off x="6091080" y="57"/>
          <a:ext cx="2377639" cy="2377639"/>
        </a:xfrm>
        <a:prstGeom prst="ellipse">
          <a:avLst/>
        </a:prstGeom>
        <a:solidFill>
          <a:schemeClr val="accent5">
            <a:lumMod val="50000"/>
            <a:alpha val="50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849" tIns="26670" rIns="130849"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bg2"/>
              </a:solidFill>
            </a:rPr>
            <a:t>ERP Vendors</a:t>
          </a:r>
        </a:p>
      </dsp:txBody>
      <dsp:txXfrm>
        <a:off x="6439277" y="348254"/>
        <a:ext cx="1681245" cy="1681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BF495-71CF-4D5C-BE7C-B3E47A57CA38}">
      <dsp:nvSpPr>
        <dsp:cNvPr id="0" name=""/>
        <dsp:cNvSpPr/>
      </dsp:nvSpPr>
      <dsp:spPr>
        <a:xfrm rot="16200000">
          <a:off x="644007" y="-644007"/>
          <a:ext cx="2966091" cy="4254107"/>
        </a:xfrm>
        <a:prstGeom prst="flowChartManualOperation">
          <a:avLst/>
        </a:prstGeom>
        <a:solidFill>
          <a:schemeClr val="accent6">
            <a:lumMod val="5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US" sz="2200" b="1" kern="1200">
              <a:solidFill>
                <a:schemeClr val="bg2"/>
              </a:solidFill>
            </a:rPr>
            <a:t>DoD</a:t>
          </a:r>
          <a:r>
            <a:rPr lang="en-US" sz="2200" b="1" kern="1200" baseline="0">
              <a:solidFill>
                <a:schemeClr val="bg2"/>
              </a:solidFill>
            </a:rPr>
            <a:t> Policy Guidance </a:t>
          </a:r>
          <a:endParaRPr lang="en-US" sz="2200" b="1" kern="1200">
            <a:solidFill>
              <a:schemeClr val="bg2"/>
            </a:solidFill>
          </a:endParaRPr>
        </a:p>
        <a:p>
          <a:pPr marL="171450" lvl="1" indent="-171450" algn="l" defTabSz="755650">
            <a:lnSpc>
              <a:spcPct val="90000"/>
            </a:lnSpc>
            <a:spcBef>
              <a:spcPct val="0"/>
            </a:spcBef>
            <a:spcAft>
              <a:spcPct val="15000"/>
            </a:spcAft>
            <a:buChar char="•"/>
          </a:pPr>
          <a:r>
            <a:rPr lang="en-US" sz="1700" b="1" kern="1200">
              <a:solidFill>
                <a:schemeClr val="bg2"/>
              </a:solidFill>
            </a:rPr>
            <a:t>Establishment of High-level GT&amp;Cs</a:t>
          </a:r>
        </a:p>
        <a:p>
          <a:pPr marL="171450" lvl="1" indent="-171450" algn="l" defTabSz="755650">
            <a:lnSpc>
              <a:spcPct val="90000"/>
            </a:lnSpc>
            <a:spcBef>
              <a:spcPct val="0"/>
            </a:spcBef>
            <a:spcAft>
              <a:spcPct val="15000"/>
            </a:spcAft>
            <a:buChar char="•"/>
          </a:pPr>
          <a:r>
            <a:rPr lang="en-US" sz="1700" b="1" kern="1200">
              <a:solidFill>
                <a:schemeClr val="bg2"/>
              </a:solidFill>
            </a:rPr>
            <a:t>Business Rules for FOB Source and Destination in G-Invoicing </a:t>
          </a:r>
        </a:p>
        <a:p>
          <a:pPr marL="171450" lvl="1" indent="-171450" algn="l" defTabSz="755650">
            <a:lnSpc>
              <a:spcPct val="90000"/>
            </a:lnSpc>
            <a:spcBef>
              <a:spcPct val="0"/>
            </a:spcBef>
            <a:spcAft>
              <a:spcPct val="15000"/>
            </a:spcAft>
            <a:buChar char="•"/>
          </a:pPr>
          <a:r>
            <a:rPr lang="en-US" sz="1700" b="1" kern="1200">
              <a:solidFill>
                <a:schemeClr val="bg2"/>
              </a:solidFill>
            </a:rPr>
            <a:t>Deferred Payments in  G-Invoicing </a:t>
          </a:r>
        </a:p>
        <a:p>
          <a:pPr marL="171450" lvl="1" indent="-171450" algn="l" defTabSz="755650">
            <a:lnSpc>
              <a:spcPct val="90000"/>
            </a:lnSpc>
            <a:spcBef>
              <a:spcPct val="0"/>
            </a:spcBef>
            <a:spcAft>
              <a:spcPct val="15000"/>
            </a:spcAft>
            <a:buChar char="•"/>
          </a:pPr>
          <a:r>
            <a:rPr lang="en-US" sz="1700" b="1" kern="1200">
              <a:solidFill>
                <a:schemeClr val="bg2"/>
              </a:solidFill>
            </a:rPr>
            <a:t>G-Invoicing Constructive Receipt Days </a:t>
          </a:r>
        </a:p>
      </dsp:txBody>
      <dsp:txXfrm rot="5400000">
        <a:off x="-1" y="593219"/>
        <a:ext cx="4254107" cy="1779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4050-7D10-4545-A805-A3DAB7193555}">
      <dsp:nvSpPr>
        <dsp:cNvPr id="0" name=""/>
        <dsp:cNvSpPr/>
      </dsp:nvSpPr>
      <dsp:spPr>
        <a:xfrm>
          <a:off x="0" y="69502"/>
          <a:ext cx="20574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t>7600B Process</a:t>
          </a:r>
        </a:p>
        <a:p>
          <a:pPr marL="0" lvl="0" indent="0" algn="l" defTabSz="889000">
            <a:lnSpc>
              <a:spcPct val="90000"/>
            </a:lnSpc>
            <a:spcBef>
              <a:spcPct val="0"/>
            </a:spcBef>
            <a:spcAft>
              <a:spcPct val="35000"/>
            </a:spcAft>
            <a:buFont typeface="+mj-lt"/>
            <a:buNone/>
          </a:pPr>
          <a:r>
            <a:rPr lang="en-US" sz="1200" kern="1200">
              <a:solidFill>
                <a:srgbClr val="FF0000"/>
              </a:solidFill>
            </a:rPr>
            <a:t>(Projected Implementation Date: </a:t>
          </a:r>
          <a:r>
            <a:rPr lang="en-US" sz="1200" b="1" kern="1200">
              <a:solidFill>
                <a:srgbClr val="FF0000"/>
              </a:solidFill>
            </a:rPr>
            <a:t>April 2024</a:t>
          </a:r>
          <a:r>
            <a:rPr lang="en-US" sz="1200" kern="1200">
              <a:solidFill>
                <a:srgbClr val="FF0000"/>
              </a:solidFill>
            </a:rPr>
            <a:t>)</a:t>
          </a:r>
          <a:endParaRPr lang="en-US" sz="1200" kern="1200"/>
        </a:p>
      </dsp:txBody>
      <dsp:txXfrm>
        <a:off x="0" y="69502"/>
        <a:ext cx="2057400" cy="1287000"/>
      </dsp:txXfrm>
    </dsp:sp>
    <dsp:sp modelId="{53C1D5D6-8334-4ED6-9700-91FF587CB945}">
      <dsp:nvSpPr>
        <dsp:cNvPr id="0" name=""/>
        <dsp:cNvSpPr/>
      </dsp:nvSpPr>
      <dsp:spPr>
        <a:xfrm>
          <a:off x="2057399" y="69502"/>
          <a:ext cx="411480" cy="1287000"/>
        </a:xfrm>
        <a:prstGeom prst="leftBrace">
          <a:avLst>
            <a:gd name="adj1" fmla="val 35000"/>
            <a:gd name="adj2" fmla="val 5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4B0440-7D19-422B-86D0-BA765D74CED7}">
      <dsp:nvSpPr>
        <dsp:cNvPr id="0" name=""/>
        <dsp:cNvSpPr/>
      </dsp:nvSpPr>
      <dsp:spPr>
        <a:xfrm>
          <a:off x="2633471" y="56799"/>
          <a:ext cx="5596128" cy="128700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None/>
          </a:pPr>
          <a:r>
            <a:rPr lang="en-US" sz="1600" kern="1200"/>
            <a:t>“</a:t>
          </a:r>
          <a:r>
            <a:rPr lang="en-US" sz="1600" b="1" kern="1200"/>
            <a:t>Service</a:t>
          </a:r>
          <a:r>
            <a:rPr lang="en-US" sz="1600" kern="1200"/>
            <a:t>” Transactions (and materiel transactions) typically using a “MIPR” resulting in an </a:t>
          </a:r>
          <a:r>
            <a:rPr lang="en-US" sz="1600" b="1" kern="1200"/>
            <a:t>IPAC Settlement</a:t>
          </a:r>
        </a:p>
        <a:p>
          <a:pPr marL="342900" lvl="2" indent="-171450" algn="l" defTabSz="711200">
            <a:lnSpc>
              <a:spcPct val="90000"/>
            </a:lnSpc>
            <a:spcBef>
              <a:spcPct val="0"/>
            </a:spcBef>
            <a:spcAft>
              <a:spcPct val="15000"/>
            </a:spcAft>
            <a:buFont typeface="+mj-lt"/>
            <a:buNone/>
          </a:pPr>
          <a:r>
            <a:rPr lang="en-US" sz="1600" kern="1200"/>
            <a:t>&gt;10,000 funding documents annually</a:t>
          </a:r>
        </a:p>
        <a:p>
          <a:pPr marL="342900" lvl="2" indent="-171450" algn="l" defTabSz="711200">
            <a:lnSpc>
              <a:spcPct val="90000"/>
            </a:lnSpc>
            <a:spcBef>
              <a:spcPct val="0"/>
            </a:spcBef>
            <a:spcAft>
              <a:spcPct val="15000"/>
            </a:spcAft>
            <a:buFont typeface="+mj-lt"/>
            <a:buNone/>
          </a:pPr>
          <a:r>
            <a:rPr lang="en-US" sz="1600" kern="1200"/>
            <a:t>&gt;$8B</a:t>
          </a:r>
        </a:p>
        <a:p>
          <a:pPr marL="342900" lvl="2" indent="-171450" algn="l" defTabSz="711200">
            <a:lnSpc>
              <a:spcPct val="90000"/>
            </a:lnSpc>
            <a:spcBef>
              <a:spcPct val="0"/>
            </a:spcBef>
            <a:spcAft>
              <a:spcPct val="15000"/>
            </a:spcAft>
            <a:buFont typeface="+mj-lt"/>
            <a:buNone/>
          </a:pPr>
          <a:r>
            <a:rPr lang="en-US" sz="1600" kern="1200"/>
            <a:t>Establish a pot of money used throughout the year</a:t>
          </a:r>
        </a:p>
      </dsp:txBody>
      <dsp:txXfrm>
        <a:off x="2633471" y="56799"/>
        <a:ext cx="5596128" cy="1287000"/>
      </dsp:txXfrm>
    </dsp:sp>
    <dsp:sp modelId="{C403E395-D3A3-4515-852C-5A4A3D19387A}">
      <dsp:nvSpPr>
        <dsp:cNvPr id="0" name=""/>
        <dsp:cNvSpPr/>
      </dsp:nvSpPr>
      <dsp:spPr>
        <a:xfrm>
          <a:off x="0" y="1590502"/>
          <a:ext cx="2057400" cy="136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t>7600EZ Process</a:t>
          </a:r>
        </a:p>
        <a:p>
          <a:pPr marL="0" lvl="0" indent="0" algn="l" defTabSz="889000">
            <a:lnSpc>
              <a:spcPct val="90000"/>
            </a:lnSpc>
            <a:spcBef>
              <a:spcPct val="0"/>
            </a:spcBef>
            <a:spcAft>
              <a:spcPct val="35000"/>
            </a:spcAft>
            <a:buFont typeface="+mj-lt"/>
            <a:buNone/>
          </a:pPr>
          <a:r>
            <a:rPr lang="en-US" sz="1200" kern="1200">
              <a:solidFill>
                <a:srgbClr val="FF0000"/>
              </a:solidFill>
            </a:rPr>
            <a:t>(Projected Implementation Date: </a:t>
          </a:r>
          <a:r>
            <a:rPr lang="en-US" sz="1200" b="1" kern="1200">
              <a:solidFill>
                <a:srgbClr val="FF0000"/>
              </a:solidFill>
            </a:rPr>
            <a:t>May</a:t>
          </a:r>
          <a:r>
            <a:rPr lang="en-US" sz="1200" kern="1200">
              <a:solidFill>
                <a:srgbClr val="FF0000"/>
              </a:solidFill>
            </a:rPr>
            <a:t> </a:t>
          </a:r>
          <a:r>
            <a:rPr lang="en-US" sz="1200" b="1" kern="1200">
              <a:solidFill>
                <a:srgbClr val="FF0000"/>
              </a:solidFill>
            </a:rPr>
            <a:t>2025</a:t>
          </a:r>
          <a:r>
            <a:rPr lang="en-US" sz="1200" kern="1200">
              <a:solidFill>
                <a:srgbClr val="FF0000"/>
              </a:solidFill>
            </a:rPr>
            <a:t>; Subject to ISSWG success)</a:t>
          </a:r>
          <a:endParaRPr lang="en-US" sz="1200" kern="1200"/>
        </a:p>
      </dsp:txBody>
      <dsp:txXfrm>
        <a:off x="0" y="1590502"/>
        <a:ext cx="2057400" cy="1367437"/>
      </dsp:txXfrm>
    </dsp:sp>
    <dsp:sp modelId="{47EA659B-6430-4BDC-8ADA-69C99D5A243E}">
      <dsp:nvSpPr>
        <dsp:cNvPr id="0" name=""/>
        <dsp:cNvSpPr/>
      </dsp:nvSpPr>
      <dsp:spPr>
        <a:xfrm>
          <a:off x="2057399" y="1590502"/>
          <a:ext cx="411480" cy="1367437"/>
        </a:xfrm>
        <a:prstGeom prst="leftBrace">
          <a:avLst>
            <a:gd name="adj1" fmla="val 35000"/>
            <a:gd name="adj2" fmla="val 5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3A491D-9DDF-4DE0-B5DD-68CBBBDB28BC}">
      <dsp:nvSpPr>
        <dsp:cNvPr id="0" name=""/>
        <dsp:cNvSpPr/>
      </dsp:nvSpPr>
      <dsp:spPr>
        <a:xfrm>
          <a:off x="2633471" y="1590502"/>
          <a:ext cx="5596128" cy="1367437"/>
        </a:xfrm>
        <a:prstGeom prst="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None/>
          </a:pPr>
          <a:r>
            <a:rPr lang="en-US" sz="1600" kern="1200"/>
            <a:t>“</a:t>
          </a:r>
          <a:r>
            <a:rPr lang="en-US" sz="1600" b="1" kern="1200"/>
            <a:t>Supply</a:t>
          </a:r>
          <a:r>
            <a:rPr lang="en-US" sz="1600" kern="1200"/>
            <a:t>” (materiel) Transactions (typically Milstrip XP Fund Code) resulting in an </a:t>
          </a:r>
          <a:r>
            <a:rPr lang="en-US" sz="1600" b="1" kern="1200"/>
            <a:t>IPAC Settlement </a:t>
          </a:r>
        </a:p>
        <a:p>
          <a:pPr marL="342900" lvl="2" indent="-171450" algn="l" defTabSz="711200">
            <a:lnSpc>
              <a:spcPct val="90000"/>
            </a:lnSpc>
            <a:spcBef>
              <a:spcPct val="0"/>
            </a:spcBef>
            <a:spcAft>
              <a:spcPct val="15000"/>
            </a:spcAft>
            <a:buFont typeface="+mj-lt"/>
            <a:buNone/>
          </a:pPr>
          <a:r>
            <a:rPr lang="en-US" sz="1600" kern="1200"/>
            <a:t>&gt;Millions of requisitions annually</a:t>
          </a:r>
        </a:p>
        <a:p>
          <a:pPr marL="342900" lvl="2" indent="-171450" algn="l" defTabSz="711200">
            <a:lnSpc>
              <a:spcPct val="90000"/>
            </a:lnSpc>
            <a:spcBef>
              <a:spcPct val="0"/>
            </a:spcBef>
            <a:spcAft>
              <a:spcPct val="15000"/>
            </a:spcAft>
            <a:buFont typeface="+mj-lt"/>
            <a:buNone/>
          </a:pPr>
          <a:r>
            <a:rPr lang="en-US" sz="1600" kern="1200"/>
            <a:t>&gt;$4B</a:t>
          </a:r>
        </a:p>
        <a:p>
          <a:pPr marL="342900" lvl="2" indent="-171450" algn="l" defTabSz="711200">
            <a:lnSpc>
              <a:spcPct val="90000"/>
            </a:lnSpc>
            <a:spcBef>
              <a:spcPct val="0"/>
            </a:spcBef>
            <a:spcAft>
              <a:spcPct val="15000"/>
            </a:spcAft>
            <a:buFont typeface="+mj-lt"/>
            <a:buNone/>
          </a:pPr>
          <a:r>
            <a:rPr lang="en-US" sz="1600" kern="1200"/>
            <a:t>One time requisition</a:t>
          </a:r>
        </a:p>
      </dsp:txBody>
      <dsp:txXfrm>
        <a:off x="2633471" y="1590502"/>
        <a:ext cx="5596128" cy="1367437"/>
      </dsp:txXfrm>
    </dsp:sp>
    <dsp:sp modelId="{42BEBFFD-01AF-4C9D-8AC0-1FCBB9B87ED6}">
      <dsp:nvSpPr>
        <dsp:cNvPr id="0" name=""/>
        <dsp:cNvSpPr/>
      </dsp:nvSpPr>
      <dsp:spPr>
        <a:xfrm>
          <a:off x="0" y="3274890"/>
          <a:ext cx="2400307"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t>7600EZ Process</a:t>
          </a:r>
        </a:p>
        <a:p>
          <a:pPr marL="0" lvl="0" indent="0" algn="l" defTabSz="889000">
            <a:lnSpc>
              <a:spcPct val="90000"/>
            </a:lnSpc>
            <a:spcBef>
              <a:spcPct val="0"/>
            </a:spcBef>
            <a:spcAft>
              <a:spcPct val="35000"/>
            </a:spcAft>
            <a:buFont typeface="+mj-lt"/>
            <a:buNone/>
          </a:pPr>
          <a:r>
            <a:rPr lang="en-US" sz="1200" kern="1200">
              <a:solidFill>
                <a:srgbClr val="FF0000"/>
              </a:solidFill>
            </a:rPr>
            <a:t>(Interfund is </a:t>
          </a:r>
          <a:r>
            <a:rPr lang="en-US" sz="1200" b="1" u="sng" kern="1200">
              <a:solidFill>
                <a:srgbClr val="FF0000"/>
              </a:solidFill>
            </a:rPr>
            <a:t>outside of DLA’s current scope.</a:t>
          </a:r>
          <a:r>
            <a:rPr lang="en-US" sz="1200" kern="1200">
              <a:solidFill>
                <a:srgbClr val="FF0000"/>
              </a:solidFill>
            </a:rPr>
            <a:t>  Projected Implementation Date is TBD)</a:t>
          </a:r>
        </a:p>
      </dsp:txBody>
      <dsp:txXfrm>
        <a:off x="0" y="3274890"/>
        <a:ext cx="2400307" cy="1327218"/>
      </dsp:txXfrm>
    </dsp:sp>
    <dsp:sp modelId="{C6DB4E70-933E-4291-B3A9-443223184025}">
      <dsp:nvSpPr>
        <dsp:cNvPr id="0" name=""/>
        <dsp:cNvSpPr/>
      </dsp:nvSpPr>
      <dsp:spPr>
        <a:xfrm>
          <a:off x="2400307" y="3191939"/>
          <a:ext cx="388575" cy="1493121"/>
        </a:xfrm>
        <a:prstGeom prst="leftBrace">
          <a:avLst>
            <a:gd name="adj1" fmla="val 35000"/>
            <a:gd name="adj2" fmla="val 50000"/>
          </a:avLst>
        </a:pr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9065D8-8EFE-432F-8EF2-822DD5D89246}">
      <dsp:nvSpPr>
        <dsp:cNvPr id="0" name=""/>
        <dsp:cNvSpPr/>
      </dsp:nvSpPr>
      <dsp:spPr>
        <a:xfrm>
          <a:off x="2944313" y="3191939"/>
          <a:ext cx="5284624" cy="1493121"/>
        </a:xfrm>
        <a:prstGeom prst="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None/>
          </a:pPr>
          <a:r>
            <a:rPr lang="en-US" sz="1600" kern="1200"/>
            <a:t>“</a:t>
          </a:r>
          <a:r>
            <a:rPr lang="en-US" sz="1600" b="1" kern="1200"/>
            <a:t>Supply</a:t>
          </a:r>
          <a:r>
            <a:rPr lang="en-US" sz="1600" kern="1200"/>
            <a:t>” (materiel) Transactions (typically Milstrip transactions) resulting in an</a:t>
          </a:r>
          <a:r>
            <a:rPr lang="en-US" sz="1600" b="1" kern="1200"/>
            <a:t> Interfund </a:t>
          </a:r>
          <a:r>
            <a:rPr lang="en-US" sz="1600" kern="1200"/>
            <a:t>collection/disbursement</a:t>
          </a:r>
        </a:p>
        <a:p>
          <a:pPr marL="342900" lvl="2" indent="-171450" algn="l" defTabSz="711200">
            <a:lnSpc>
              <a:spcPct val="90000"/>
            </a:lnSpc>
            <a:spcBef>
              <a:spcPct val="0"/>
            </a:spcBef>
            <a:spcAft>
              <a:spcPct val="15000"/>
            </a:spcAft>
            <a:buFont typeface="+mj-lt"/>
            <a:buNone/>
          </a:pPr>
          <a:r>
            <a:rPr lang="en-US" sz="1600" kern="1200"/>
            <a:t>&gt;Millions of requisitions annually</a:t>
          </a:r>
        </a:p>
        <a:p>
          <a:pPr marL="342900" lvl="2" indent="-171450" algn="l" defTabSz="711200">
            <a:lnSpc>
              <a:spcPct val="90000"/>
            </a:lnSpc>
            <a:spcBef>
              <a:spcPct val="0"/>
            </a:spcBef>
            <a:spcAft>
              <a:spcPct val="15000"/>
            </a:spcAft>
            <a:buFont typeface="+mj-lt"/>
            <a:buNone/>
          </a:pPr>
          <a:r>
            <a:rPr lang="en-US" sz="1600" kern="1200"/>
            <a:t>&gt;$28B</a:t>
          </a:r>
        </a:p>
        <a:p>
          <a:pPr marL="342900" lvl="2" indent="-171450" algn="l" defTabSz="711200">
            <a:lnSpc>
              <a:spcPct val="90000"/>
            </a:lnSpc>
            <a:spcBef>
              <a:spcPct val="0"/>
            </a:spcBef>
            <a:spcAft>
              <a:spcPct val="15000"/>
            </a:spcAft>
            <a:buFont typeface="+mj-lt"/>
            <a:buNone/>
          </a:pPr>
          <a:r>
            <a:rPr lang="en-US" sz="1600" kern="1200"/>
            <a:t>One time requisition</a:t>
          </a:r>
        </a:p>
      </dsp:txBody>
      <dsp:txXfrm>
        <a:off x="2944313" y="3191939"/>
        <a:ext cx="5284624" cy="14931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B5335-842F-4D6E-817B-F7E28EEAB405}">
      <dsp:nvSpPr>
        <dsp:cNvPr id="0" name=""/>
        <dsp:cNvSpPr/>
      </dsp:nvSpPr>
      <dsp:spPr>
        <a:xfrm>
          <a:off x="3094" y="443962"/>
          <a:ext cx="1860500" cy="744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Target Accounting System</a:t>
          </a:r>
        </a:p>
      </dsp:txBody>
      <dsp:txXfrm>
        <a:off x="3094" y="443962"/>
        <a:ext cx="1860500" cy="744200"/>
      </dsp:txXfrm>
    </dsp:sp>
    <dsp:sp modelId="{82BF5C80-6258-417B-AA7A-473E274ED0D1}">
      <dsp:nvSpPr>
        <dsp:cNvPr id="0" name=""/>
        <dsp:cNvSpPr/>
      </dsp:nvSpPr>
      <dsp:spPr>
        <a:xfrm>
          <a:off x="3094" y="1188162"/>
          <a:ext cx="1860500" cy="31224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Includes “emerging” Enterprise Resource Planning (ERP) systems</a:t>
          </a:r>
        </a:p>
        <a:p>
          <a:pPr marL="114300" lvl="1" indent="-114300" algn="l" defTabSz="622300">
            <a:lnSpc>
              <a:spcPct val="90000"/>
            </a:lnSpc>
            <a:spcBef>
              <a:spcPct val="0"/>
            </a:spcBef>
            <a:spcAft>
              <a:spcPct val="15000"/>
            </a:spcAft>
            <a:buChar char="•"/>
          </a:pPr>
          <a:endParaRPr lang="en-US" sz="1400" kern="120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Configured to post transactions to an internal USSGL compliant subsidiary or general ledger and </a:t>
          </a:r>
          <a:r>
            <a:rPr lang="en-US" sz="1400" b="1" i="1" kern="1200">
              <a:latin typeface="Arial Narrow" panose="020B0606020202030204" pitchFamily="34" charset="0"/>
            </a:rPr>
            <a:t>does </a:t>
          </a:r>
          <a:r>
            <a:rPr lang="en-US" sz="1400" b="1" i="1" kern="1200">
              <a:latin typeface="Arial Narrow" panose="020B0606020202030204" pitchFamily="34" charset="0"/>
              <a:ea typeface="+mn-ea"/>
              <a:cs typeface="+mn-cs"/>
            </a:rPr>
            <a:t>not have a system retirement plan </a:t>
          </a:r>
          <a:r>
            <a:rPr lang="en-US" sz="1400" kern="1200">
              <a:latin typeface="Arial Narrow" panose="020B0606020202030204" pitchFamily="34" charset="0"/>
            </a:rPr>
            <a:t>and date.</a:t>
          </a:r>
        </a:p>
        <a:p>
          <a:pPr marL="114300" lvl="1" indent="-114300" algn="l" defTabSz="622300">
            <a:lnSpc>
              <a:spcPct val="90000"/>
            </a:lnSpc>
            <a:spcBef>
              <a:spcPct val="0"/>
            </a:spcBef>
            <a:spcAft>
              <a:spcPct val="15000"/>
            </a:spcAft>
            <a:buChar char="•"/>
          </a:pPr>
          <a:endParaRPr lang="en-US" sz="1400" kern="1200"/>
        </a:p>
        <a:p>
          <a:pPr marL="171450" lvl="1" indent="-171450" algn="l" defTabSz="711200">
            <a:lnSpc>
              <a:spcPct val="90000"/>
            </a:lnSpc>
            <a:spcBef>
              <a:spcPct val="0"/>
            </a:spcBef>
            <a:spcAft>
              <a:spcPct val="15000"/>
            </a:spcAft>
            <a:buChar char="•"/>
          </a:pPr>
          <a:endParaRPr lang="en-US" sz="1600" kern="1200"/>
        </a:p>
      </dsp:txBody>
      <dsp:txXfrm>
        <a:off x="3094" y="1188162"/>
        <a:ext cx="1860500" cy="3122437"/>
      </dsp:txXfrm>
    </dsp:sp>
    <dsp:sp modelId="{6B4B806E-49C2-40BE-8592-9718295C1B70}">
      <dsp:nvSpPr>
        <dsp:cNvPr id="0" name=""/>
        <dsp:cNvSpPr/>
      </dsp:nvSpPr>
      <dsp:spPr>
        <a:xfrm>
          <a:off x="2124064" y="443962"/>
          <a:ext cx="1860500" cy="7442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Legacy Accounting System</a:t>
          </a:r>
        </a:p>
      </dsp:txBody>
      <dsp:txXfrm>
        <a:off x="2124064" y="443962"/>
        <a:ext cx="1860500" cy="744200"/>
      </dsp:txXfrm>
    </dsp:sp>
    <dsp:sp modelId="{402AF8EE-0201-4093-8169-34B19F056C2B}">
      <dsp:nvSpPr>
        <dsp:cNvPr id="0" name=""/>
        <dsp:cNvSpPr/>
      </dsp:nvSpPr>
      <dsp:spPr>
        <a:xfrm>
          <a:off x="2124064" y="1188162"/>
          <a:ext cx="1860500" cy="312243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Configured to post transactions to an internal subsidiary or general ledger </a:t>
          </a:r>
          <a:r>
            <a:rPr lang="en-US" sz="1400" b="1" i="1" kern="1200">
              <a:latin typeface="Arial Narrow" panose="020B0606020202030204" pitchFamily="34" charset="0"/>
            </a:rPr>
            <a:t>and has a retirement plan</a:t>
          </a:r>
          <a:r>
            <a:rPr lang="en-US" sz="1400" kern="1200">
              <a:latin typeface="Arial Narrow" panose="020B0606020202030204" pitchFamily="34" charset="0"/>
            </a:rPr>
            <a:t> and date.</a:t>
          </a:r>
        </a:p>
        <a:p>
          <a:pPr marL="114300" lvl="1" indent="-114300" algn="l" defTabSz="622300">
            <a:lnSpc>
              <a:spcPct val="90000"/>
            </a:lnSpc>
            <a:spcBef>
              <a:spcPct val="0"/>
            </a:spcBef>
            <a:spcAft>
              <a:spcPct val="15000"/>
            </a:spcAft>
            <a:buChar char="•"/>
          </a:pPr>
          <a:endParaRPr lang="en-US" sz="1400" kern="1200">
            <a:latin typeface="Arial Narrow" panose="020B0606020202030204" pitchFamily="34" charset="0"/>
          </a:endParaRPr>
        </a:p>
      </dsp:txBody>
      <dsp:txXfrm>
        <a:off x="2124064" y="1188162"/>
        <a:ext cx="1860500" cy="3122437"/>
      </dsp:txXfrm>
    </dsp:sp>
    <dsp:sp modelId="{EE76B735-3F9C-422C-B4F7-AEEC3EB5F4B5}">
      <dsp:nvSpPr>
        <dsp:cNvPr id="0" name=""/>
        <dsp:cNvSpPr/>
      </dsp:nvSpPr>
      <dsp:spPr>
        <a:xfrm>
          <a:off x="4245035" y="443962"/>
          <a:ext cx="1860500" cy="7442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Target Financial Business Feeder System</a:t>
          </a:r>
        </a:p>
      </dsp:txBody>
      <dsp:txXfrm>
        <a:off x="4245035" y="443962"/>
        <a:ext cx="1860500" cy="744200"/>
      </dsp:txXfrm>
    </dsp:sp>
    <dsp:sp modelId="{3D8E3619-5B3D-4F7B-AB0A-8884C7ECE4BF}">
      <dsp:nvSpPr>
        <dsp:cNvPr id="0" name=""/>
        <dsp:cNvSpPr/>
      </dsp:nvSpPr>
      <dsp:spPr>
        <a:xfrm>
          <a:off x="4245035" y="1188162"/>
          <a:ext cx="1860500" cy="312243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Does not qualify as a target accounting system and does not have a retirement plan and date.</a:t>
          </a:r>
        </a:p>
        <a:p>
          <a:pPr marL="114300" lvl="1" indent="-114300" algn="l" defTabSz="622300">
            <a:lnSpc>
              <a:spcPct val="90000"/>
            </a:lnSpc>
            <a:spcBef>
              <a:spcPct val="0"/>
            </a:spcBef>
            <a:spcAft>
              <a:spcPct val="15000"/>
            </a:spcAft>
            <a:buChar char="•"/>
          </a:pPr>
          <a:endParaRPr lang="en-US" sz="1400" kern="120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Creates or processes transactions with financial impacts and exchanges accounting data with another business feeder system(s) and/or accounting system(s).</a:t>
          </a:r>
        </a:p>
      </dsp:txBody>
      <dsp:txXfrm>
        <a:off x="4245035" y="1188162"/>
        <a:ext cx="1860500" cy="3122437"/>
      </dsp:txXfrm>
    </dsp:sp>
    <dsp:sp modelId="{350D22BD-5763-4645-AA1C-41D6B836FBB5}">
      <dsp:nvSpPr>
        <dsp:cNvPr id="0" name=""/>
        <dsp:cNvSpPr/>
      </dsp:nvSpPr>
      <dsp:spPr>
        <a:xfrm>
          <a:off x="6366005" y="443962"/>
          <a:ext cx="1860500" cy="7442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Narrow" panose="020B0606020202030204" pitchFamily="34" charset="0"/>
            </a:rPr>
            <a:t>Legacy Financial Business Feeder System</a:t>
          </a:r>
        </a:p>
      </dsp:txBody>
      <dsp:txXfrm>
        <a:off x="6366005" y="443962"/>
        <a:ext cx="1860500" cy="744200"/>
      </dsp:txXfrm>
    </dsp:sp>
    <dsp:sp modelId="{44F6DE9E-441E-4EA3-8411-4A9BBF9E252A}">
      <dsp:nvSpPr>
        <dsp:cNvPr id="0" name=""/>
        <dsp:cNvSpPr/>
      </dsp:nvSpPr>
      <dsp:spPr>
        <a:xfrm>
          <a:off x="6366005" y="1188162"/>
          <a:ext cx="1860500" cy="312243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Does not qualify as an accounting system and has a retirement plan and date.</a:t>
          </a:r>
        </a:p>
        <a:p>
          <a:pPr marL="114300" lvl="1" indent="-114300" algn="l" defTabSz="622300">
            <a:lnSpc>
              <a:spcPct val="90000"/>
            </a:lnSpc>
            <a:spcBef>
              <a:spcPct val="0"/>
            </a:spcBef>
            <a:spcAft>
              <a:spcPct val="15000"/>
            </a:spcAft>
            <a:buChar char="•"/>
          </a:pPr>
          <a:endParaRPr lang="en-US" sz="1400" kern="120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a:latin typeface="Arial Narrow" panose="020B0606020202030204" pitchFamily="34" charset="0"/>
            </a:rPr>
            <a:t>Creates or processes transactions with financial impacts and exchanges accounting data with another business feeder system(s) and/or accounting system(s).</a:t>
          </a:r>
        </a:p>
      </dsp:txBody>
      <dsp:txXfrm>
        <a:off x="6366005" y="1188162"/>
        <a:ext cx="1860500" cy="312243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911C-322C-4558-9951-B4E2427CEB01}" type="datetimeFigureOut">
              <a:rPr lang="en-US" smtClean="0"/>
              <a:t>7/18/2023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EE269-F29E-4A56-AA31-2FFC690D53F8}" type="slidenum">
              <a:rPr lang="en-US" smtClean="0"/>
              <a:t>‹#›</a:t>
            </a:fld>
            <a:endParaRPr lang="en-US"/>
          </a:p>
        </p:txBody>
      </p:sp>
    </p:spTree>
    <p:extLst>
      <p:ext uri="{BB962C8B-B14F-4D97-AF65-F5344CB8AC3E}">
        <p14:creationId xmlns:p14="http://schemas.microsoft.com/office/powerpoint/2010/main" val="174138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2</a:t>
            </a:fld>
            <a:endParaRPr lang="en-US"/>
          </a:p>
        </p:txBody>
      </p:sp>
    </p:spTree>
    <p:extLst>
      <p:ext uri="{BB962C8B-B14F-4D97-AF65-F5344CB8AC3E}">
        <p14:creationId xmlns:p14="http://schemas.microsoft.com/office/powerpoint/2010/main" val="8018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88537d15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88537d1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Fleet purchasing and supply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88537d153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88537d15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A5C0E-4909-4CFA-9D5C-28EC43D03F21}" type="slidenum">
              <a:rPr lang="en-US" smtClean="0"/>
              <a:t>41</a:t>
            </a:fld>
            <a:endParaRPr lang="en-US"/>
          </a:p>
        </p:txBody>
      </p:sp>
    </p:spTree>
    <p:extLst>
      <p:ext uri="{BB962C8B-B14F-4D97-AF65-F5344CB8AC3E}">
        <p14:creationId xmlns:p14="http://schemas.microsoft.com/office/powerpoint/2010/main" val="130414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E2CA5C0E-4909-4CFA-9D5C-28EC43D03F21}" type="slidenum">
              <a:rPr lang="en-US" smtClean="0"/>
              <a:t>42</a:t>
            </a:fld>
            <a:endParaRPr lang="en-US"/>
          </a:p>
        </p:txBody>
      </p:sp>
    </p:spTree>
    <p:extLst>
      <p:ext uri="{BB962C8B-B14F-4D97-AF65-F5344CB8AC3E}">
        <p14:creationId xmlns:p14="http://schemas.microsoft.com/office/powerpoint/2010/main" val="27487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493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a:t>ISSWG: Interfund Supply Strategy Working Group</a:t>
            </a:r>
          </a:p>
          <a:p>
            <a:r>
              <a:rPr lang="en-US" b="1"/>
              <a:t>7600EZ</a:t>
            </a:r>
            <a:r>
              <a:rPr lang="en-US"/>
              <a:t> Process:</a:t>
            </a:r>
          </a:p>
          <a:p>
            <a:pPr lvl="1"/>
            <a:r>
              <a:rPr lang="en-US" sz="2000"/>
              <a:t>Challenges:</a:t>
            </a:r>
          </a:p>
          <a:p>
            <a:pPr lvl="2"/>
            <a:r>
              <a:rPr lang="en-US" sz="1800"/>
              <a:t>Treasury post mandate implementation (Dec 2022)</a:t>
            </a:r>
          </a:p>
          <a:p>
            <a:pPr lvl="2"/>
            <a:r>
              <a:rPr lang="en-US" sz="1800"/>
              <a:t>7600EZ process </a:t>
            </a:r>
            <a:r>
              <a:rPr lang="en-US" sz="1800" b="1" i="1"/>
              <a:t>Not</a:t>
            </a:r>
            <a:r>
              <a:rPr lang="en-US" sz="1800"/>
              <a:t> included in SAP G-Invoicing solution</a:t>
            </a:r>
          </a:p>
          <a:p>
            <a:pPr lvl="2"/>
            <a:r>
              <a:rPr lang="en-US" sz="1800"/>
              <a:t>Working group (</a:t>
            </a:r>
            <a:r>
              <a:rPr lang="en-US" sz="1800" b="1"/>
              <a:t>ISSWG</a:t>
            </a:r>
            <a:r>
              <a:rPr lang="en-US" sz="1800"/>
              <a:t>) meeting to propose common/standard implementation business rules</a:t>
            </a:r>
          </a:p>
          <a:p>
            <a:pPr lvl="3"/>
            <a:r>
              <a:rPr lang="en-US" sz="1800">
                <a:cs typeface="Arial"/>
              </a:rPr>
              <a:t>DEDSO, GSA, Treasury, FLEX Team, DLA</a:t>
            </a:r>
            <a:endParaRPr lang="en-US" sz="1800"/>
          </a:p>
          <a:p>
            <a:pPr lvl="2"/>
            <a:r>
              <a:rPr lang="en-US" sz="1800"/>
              <a:t>Removal of the DODAAC as a mandatory data element in G-INV</a:t>
            </a:r>
          </a:p>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777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3</a:t>
            </a:fld>
            <a:endParaRPr lang="en-US"/>
          </a:p>
        </p:txBody>
      </p:sp>
    </p:spTree>
    <p:extLst>
      <p:ext uri="{BB962C8B-B14F-4D97-AF65-F5344CB8AC3E}">
        <p14:creationId xmlns:p14="http://schemas.microsoft.com/office/powerpoint/2010/main" val="109292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A5C0E-4909-4CFA-9D5C-28EC43D03F21}" type="slidenum">
              <a:rPr lang="en-US" smtClean="0"/>
              <a:t>45</a:t>
            </a:fld>
            <a:endParaRPr lang="en-US"/>
          </a:p>
        </p:txBody>
      </p:sp>
    </p:spTree>
    <p:extLst>
      <p:ext uri="{BB962C8B-B14F-4D97-AF65-F5344CB8AC3E}">
        <p14:creationId xmlns:p14="http://schemas.microsoft.com/office/powerpoint/2010/main" val="414623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a:t>Phase 1 Components: (minimum requirements to be able to continue to transact in G-INV)</a:t>
            </a:r>
          </a:p>
          <a:p>
            <a:r>
              <a:rPr lang="en-US"/>
              <a:t>By implementing DoDD 8190.01E, all automated information systems would be DLMS compliant (and EDI) and would incorporate the DLMS changes to date, moving from the 80 -character data elements to the use of SLOA.</a:t>
            </a:r>
          </a:p>
          <a:p>
            <a:r>
              <a:rPr lang="en-US"/>
              <a:t>However, the DLMS requirement is a DoD requirement, therefore the components need to partner to design and develop the systemic process for the 7600EZ for not only those DLMS compliant systems, but also for the EDI and other systems to ensure all transactions carry the necessary information to process 7600EZ invoices.</a:t>
            </a:r>
          </a:p>
          <a:p>
            <a:r>
              <a:rPr lang="en-US"/>
              <a:t>Finally, the requirements need to be implemented before the IPAC shut-off in October 2025 to continue to conduct materiel business transactions</a:t>
            </a:r>
          </a:p>
          <a:p>
            <a:endParaRPr lang="en-US"/>
          </a:p>
          <a:p>
            <a:r>
              <a:rPr lang="en-US"/>
              <a:t>Phase 2:</a:t>
            </a:r>
          </a:p>
          <a:p>
            <a:r>
              <a:rPr lang="en-US"/>
              <a:t>The proposed working group will identify gaps in the process and/or system solution and develop an approach to resolve those issues that fall outside of the minimum FIDS/IGT data requirements, such as passing back additional fields needed by TP1, interfacing buyer/seller systems for more visibility, status queries, and report generation.</a:t>
            </a:r>
          </a:p>
        </p:txBody>
      </p:sp>
      <p:sp>
        <p:nvSpPr>
          <p:cNvPr id="4" name="Slide Number Placeholder 3"/>
          <p:cNvSpPr>
            <a:spLocks noGrp="1"/>
          </p:cNvSpPr>
          <p:nvPr>
            <p:ph type="sldNum" sz="quarter" idx="5"/>
          </p:nvPr>
        </p:nvSpPr>
        <p:spPr/>
        <p:txBody>
          <a:bodyPr/>
          <a:lstStyle/>
          <a:p>
            <a:fld id="{E2CA5C0E-4909-4CFA-9D5C-28EC43D03F21}" type="slidenum">
              <a:rPr lang="en-US" smtClean="0"/>
              <a:t>47</a:t>
            </a:fld>
            <a:endParaRPr lang="en-US"/>
          </a:p>
        </p:txBody>
      </p:sp>
    </p:spTree>
    <p:extLst>
      <p:ext uri="{BB962C8B-B14F-4D97-AF65-F5344CB8AC3E}">
        <p14:creationId xmlns:p14="http://schemas.microsoft.com/office/powerpoint/2010/main" val="1274342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a:t>GT&amp;C=General Terms and Conditions  (***Note – process improvements are all DLA Transformation – as the process owner)</a:t>
            </a:r>
          </a:p>
          <a:p>
            <a:r>
              <a:rPr lang="en-US"/>
              <a:t>O2C=Order to Cash (inbound MIPR)</a:t>
            </a:r>
          </a:p>
          <a:p>
            <a:r>
              <a:rPr lang="en-US"/>
              <a:t>P2P=Procure to Pay (outbound MIPR)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5242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A5C0E-4909-4CFA-9D5C-28EC43D03F21}" type="slidenum">
              <a:rPr lang="en-US" smtClean="0"/>
              <a:t>53</a:t>
            </a:fld>
            <a:endParaRPr lang="en-US"/>
          </a:p>
        </p:txBody>
      </p:sp>
    </p:spTree>
    <p:extLst>
      <p:ext uri="{BB962C8B-B14F-4D97-AF65-F5344CB8AC3E}">
        <p14:creationId xmlns:p14="http://schemas.microsoft.com/office/powerpoint/2010/main" val="328570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03213" y="274638"/>
            <a:ext cx="6403975" cy="4802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610" indent="-285234">
              <a:spcBef>
                <a:spcPct val="30000"/>
              </a:spcBef>
              <a:defRPr sz="1200">
                <a:solidFill>
                  <a:schemeClr val="tx1"/>
                </a:solidFill>
                <a:latin typeface="Calibri" pitchFamily="34" charset="0"/>
              </a:defRPr>
            </a:lvl2pPr>
            <a:lvl3pPr marL="1140939" indent="-228188">
              <a:spcBef>
                <a:spcPct val="30000"/>
              </a:spcBef>
              <a:defRPr sz="1200">
                <a:solidFill>
                  <a:schemeClr val="tx1"/>
                </a:solidFill>
                <a:latin typeface="Calibri" pitchFamily="34" charset="0"/>
              </a:defRPr>
            </a:lvl3pPr>
            <a:lvl4pPr marL="1597314" indent="-228188">
              <a:spcBef>
                <a:spcPct val="30000"/>
              </a:spcBef>
              <a:defRPr sz="1200">
                <a:solidFill>
                  <a:schemeClr val="tx1"/>
                </a:solidFill>
                <a:latin typeface="Calibri" pitchFamily="34" charset="0"/>
              </a:defRPr>
            </a:lvl4pPr>
            <a:lvl5pPr marL="2053690" indent="-228188">
              <a:spcBef>
                <a:spcPct val="30000"/>
              </a:spcBef>
              <a:defRPr sz="1200">
                <a:solidFill>
                  <a:schemeClr val="tx1"/>
                </a:solidFill>
                <a:latin typeface="Calibri" pitchFamily="34" charset="0"/>
              </a:defRPr>
            </a:lvl5pPr>
            <a:lvl6pPr marL="2510065" indent="-228188" eaLnBrk="0" fontAlgn="base" hangingPunct="0">
              <a:spcBef>
                <a:spcPct val="30000"/>
              </a:spcBef>
              <a:spcAft>
                <a:spcPct val="0"/>
              </a:spcAft>
              <a:defRPr sz="1200">
                <a:solidFill>
                  <a:schemeClr val="tx1"/>
                </a:solidFill>
                <a:latin typeface="Calibri" pitchFamily="34" charset="0"/>
              </a:defRPr>
            </a:lvl6pPr>
            <a:lvl7pPr marL="2966439" indent="-228188" eaLnBrk="0" fontAlgn="base" hangingPunct="0">
              <a:spcBef>
                <a:spcPct val="30000"/>
              </a:spcBef>
              <a:spcAft>
                <a:spcPct val="0"/>
              </a:spcAft>
              <a:defRPr sz="1200">
                <a:solidFill>
                  <a:schemeClr val="tx1"/>
                </a:solidFill>
                <a:latin typeface="Calibri" pitchFamily="34" charset="0"/>
              </a:defRPr>
            </a:lvl7pPr>
            <a:lvl8pPr marL="3422815" indent="-228188" eaLnBrk="0" fontAlgn="base" hangingPunct="0">
              <a:spcBef>
                <a:spcPct val="30000"/>
              </a:spcBef>
              <a:spcAft>
                <a:spcPct val="0"/>
              </a:spcAft>
              <a:defRPr sz="1200">
                <a:solidFill>
                  <a:schemeClr val="tx1"/>
                </a:solidFill>
                <a:latin typeface="Calibri" pitchFamily="34" charset="0"/>
              </a:defRPr>
            </a:lvl8pPr>
            <a:lvl9pPr marL="3879190" indent="-228188" eaLnBrk="0" fontAlgn="base" hangingPunct="0">
              <a:spcBef>
                <a:spcPct val="30000"/>
              </a:spcBef>
              <a:spcAft>
                <a:spcPct val="0"/>
              </a:spcAft>
              <a:defRPr sz="1200">
                <a:solidFill>
                  <a:schemeClr val="tx1"/>
                </a:solidFill>
                <a:latin typeface="Calibri" pitchFamily="34" charset="0"/>
              </a:defRPr>
            </a:lvl9pPr>
          </a:lstStyle>
          <a:p>
            <a:pPr>
              <a:spcBef>
                <a:spcPct val="0"/>
              </a:spcBef>
            </a:pPr>
            <a:fld id="{85F68DF0-1D0F-4C38-9A79-766453A1A68A}" type="slidenum">
              <a:rPr lang="en-US" altLang="en-US" smtClean="0">
                <a:latin typeface="Arial" charset="0"/>
              </a:rPr>
              <a:pPr>
                <a:spcBef>
                  <a:spcPct val="0"/>
                </a:spcBef>
              </a:pPr>
              <a:t>86</a:t>
            </a:fld>
            <a:endParaRPr lang="en-US" altLang="en-US">
              <a:latin typeface="Arial" charset="0"/>
            </a:endParaRPr>
          </a:p>
        </p:txBody>
      </p:sp>
    </p:spTree>
    <p:extLst>
      <p:ext uri="{BB962C8B-B14F-4D97-AF65-F5344CB8AC3E}">
        <p14:creationId xmlns:p14="http://schemas.microsoft.com/office/powerpoint/2010/main" val="337232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03213" y="274638"/>
            <a:ext cx="6403975" cy="4802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610" indent="-285234">
              <a:spcBef>
                <a:spcPct val="30000"/>
              </a:spcBef>
              <a:defRPr sz="1200">
                <a:solidFill>
                  <a:schemeClr val="tx1"/>
                </a:solidFill>
                <a:latin typeface="Calibri" pitchFamily="34" charset="0"/>
              </a:defRPr>
            </a:lvl2pPr>
            <a:lvl3pPr marL="1140939" indent="-228188">
              <a:spcBef>
                <a:spcPct val="30000"/>
              </a:spcBef>
              <a:defRPr sz="1200">
                <a:solidFill>
                  <a:schemeClr val="tx1"/>
                </a:solidFill>
                <a:latin typeface="Calibri" pitchFamily="34" charset="0"/>
              </a:defRPr>
            </a:lvl3pPr>
            <a:lvl4pPr marL="1597314" indent="-228188">
              <a:spcBef>
                <a:spcPct val="30000"/>
              </a:spcBef>
              <a:defRPr sz="1200">
                <a:solidFill>
                  <a:schemeClr val="tx1"/>
                </a:solidFill>
                <a:latin typeface="Calibri" pitchFamily="34" charset="0"/>
              </a:defRPr>
            </a:lvl4pPr>
            <a:lvl5pPr marL="2053690" indent="-228188">
              <a:spcBef>
                <a:spcPct val="30000"/>
              </a:spcBef>
              <a:defRPr sz="1200">
                <a:solidFill>
                  <a:schemeClr val="tx1"/>
                </a:solidFill>
                <a:latin typeface="Calibri" pitchFamily="34" charset="0"/>
              </a:defRPr>
            </a:lvl5pPr>
            <a:lvl6pPr marL="2510065" indent="-228188" eaLnBrk="0" fontAlgn="base" hangingPunct="0">
              <a:spcBef>
                <a:spcPct val="30000"/>
              </a:spcBef>
              <a:spcAft>
                <a:spcPct val="0"/>
              </a:spcAft>
              <a:defRPr sz="1200">
                <a:solidFill>
                  <a:schemeClr val="tx1"/>
                </a:solidFill>
                <a:latin typeface="Calibri" pitchFamily="34" charset="0"/>
              </a:defRPr>
            </a:lvl6pPr>
            <a:lvl7pPr marL="2966439" indent="-228188" eaLnBrk="0" fontAlgn="base" hangingPunct="0">
              <a:spcBef>
                <a:spcPct val="30000"/>
              </a:spcBef>
              <a:spcAft>
                <a:spcPct val="0"/>
              </a:spcAft>
              <a:defRPr sz="1200">
                <a:solidFill>
                  <a:schemeClr val="tx1"/>
                </a:solidFill>
                <a:latin typeface="Calibri" pitchFamily="34" charset="0"/>
              </a:defRPr>
            </a:lvl7pPr>
            <a:lvl8pPr marL="3422815" indent="-228188" eaLnBrk="0" fontAlgn="base" hangingPunct="0">
              <a:spcBef>
                <a:spcPct val="30000"/>
              </a:spcBef>
              <a:spcAft>
                <a:spcPct val="0"/>
              </a:spcAft>
              <a:defRPr sz="1200">
                <a:solidFill>
                  <a:schemeClr val="tx1"/>
                </a:solidFill>
                <a:latin typeface="Calibri" pitchFamily="34" charset="0"/>
              </a:defRPr>
            </a:lvl8pPr>
            <a:lvl9pPr marL="3879190" indent="-228188" eaLnBrk="0" fontAlgn="base" hangingPunct="0">
              <a:spcBef>
                <a:spcPct val="30000"/>
              </a:spcBef>
              <a:spcAft>
                <a:spcPct val="0"/>
              </a:spcAft>
              <a:defRPr sz="1200">
                <a:solidFill>
                  <a:schemeClr val="tx1"/>
                </a:solidFill>
                <a:latin typeface="Calibri" pitchFamily="34" charset="0"/>
              </a:defRPr>
            </a:lvl9pPr>
          </a:lstStyle>
          <a:p>
            <a:pPr>
              <a:spcBef>
                <a:spcPct val="0"/>
              </a:spcBef>
            </a:pPr>
            <a:fld id="{85F68DF0-1D0F-4C38-9A79-766453A1A68A}" type="slidenum">
              <a:rPr lang="en-US" altLang="en-US" smtClean="0">
                <a:latin typeface="Arial" charset="0"/>
              </a:rPr>
              <a:pPr>
                <a:spcBef>
                  <a:spcPct val="0"/>
                </a:spcBef>
              </a:pPr>
              <a:t>87</a:t>
            </a:fld>
            <a:endParaRPr lang="en-US" altLang="en-US">
              <a:latin typeface="Arial" charset="0"/>
            </a:endParaRPr>
          </a:p>
        </p:txBody>
      </p:sp>
    </p:spTree>
    <p:extLst>
      <p:ext uri="{BB962C8B-B14F-4D97-AF65-F5344CB8AC3E}">
        <p14:creationId xmlns:p14="http://schemas.microsoft.com/office/powerpoint/2010/main" val="73180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FF6EE269-F29E-4A56-AA31-2FFC690D53F8}" type="slidenum">
              <a:rPr lang="en-US" smtClean="0"/>
              <a:t>88</a:t>
            </a:fld>
            <a:endParaRPr lang="en-US"/>
          </a:p>
        </p:txBody>
      </p:sp>
    </p:spTree>
    <p:extLst>
      <p:ext uri="{BB962C8B-B14F-4D97-AF65-F5344CB8AC3E}">
        <p14:creationId xmlns:p14="http://schemas.microsoft.com/office/powerpoint/2010/main" val="3071983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FF6EE269-F29E-4A56-AA31-2FFC690D53F8}" type="slidenum">
              <a:rPr lang="en-US" smtClean="0"/>
              <a:t>89</a:t>
            </a:fld>
            <a:endParaRPr lang="en-US"/>
          </a:p>
        </p:txBody>
      </p:sp>
    </p:spTree>
    <p:extLst>
      <p:ext uri="{BB962C8B-B14F-4D97-AF65-F5344CB8AC3E}">
        <p14:creationId xmlns:p14="http://schemas.microsoft.com/office/powerpoint/2010/main" val="66879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10B21B-2D47-4AFE-BE4C-9786CBEEAFD8}" type="slidenum">
              <a:rPr lang="en-US" smtClean="0"/>
              <a:t>4</a:t>
            </a:fld>
            <a:endParaRPr lang="en-US"/>
          </a:p>
        </p:txBody>
      </p:sp>
    </p:spTree>
    <p:extLst>
      <p:ext uri="{BB962C8B-B14F-4D97-AF65-F5344CB8AC3E}">
        <p14:creationId xmlns:p14="http://schemas.microsoft.com/office/powerpoint/2010/main" val="266514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10B21B-2D47-4AFE-BE4C-9786CBEEAFD8}" type="slidenum">
              <a:rPr lang="en-US" smtClean="0"/>
              <a:t>5</a:t>
            </a:fld>
            <a:endParaRPr lang="en-US"/>
          </a:p>
        </p:txBody>
      </p:sp>
    </p:spTree>
    <p:extLst>
      <p:ext uri="{BB962C8B-B14F-4D97-AF65-F5344CB8AC3E}">
        <p14:creationId xmlns:p14="http://schemas.microsoft.com/office/powerpoint/2010/main" val="266514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171450" indent="-171450">
              <a:buFontTx/>
              <a:buChar char="-"/>
            </a:pPr>
            <a:r>
              <a:rPr lang="en-US">
                <a:latin typeface="Calibri" panose="020F0502020204030204" pitchFamily="34" charset="0"/>
                <a:ea typeface="Calibri" panose="020F0502020204030204" pitchFamily="34" charset="0"/>
              </a:rPr>
              <a:t>DPAS PMO develop process to reconcile weapon serial numbers w/ Anniston and DPAS serial number registry to include appropriate access and permissions (Currently SA/LW Office only has View capability), and mitigation steps to correct errors.</a:t>
            </a:r>
            <a:endParaRPr lang="en-US">
              <a:effectLst/>
              <a:latin typeface="Calibri" panose="020F0502020204030204" pitchFamily="34" charset="0"/>
              <a:ea typeface="Calibri" panose="020F050202020403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9</a:t>
            </a:fld>
            <a:endParaRPr lang="en-US"/>
          </a:p>
        </p:txBody>
      </p:sp>
    </p:spTree>
    <p:extLst>
      <p:ext uri="{BB962C8B-B14F-4D97-AF65-F5344CB8AC3E}">
        <p14:creationId xmlns:p14="http://schemas.microsoft.com/office/powerpoint/2010/main" val="253606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10</a:t>
            </a:fld>
            <a:endParaRPr lang="en-US"/>
          </a:p>
        </p:txBody>
      </p:sp>
    </p:spTree>
    <p:extLst>
      <p:ext uri="{BB962C8B-B14F-4D97-AF65-F5344CB8AC3E}">
        <p14:creationId xmlns:p14="http://schemas.microsoft.com/office/powerpoint/2010/main" val="137137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09F1B-9C52-4EE7-A08A-885DF7469204}" type="slidenum">
              <a:rPr lang="en-US" smtClean="0"/>
              <a:t>11</a:t>
            </a:fld>
            <a:endParaRPr lang="en-US"/>
          </a:p>
        </p:txBody>
      </p:sp>
    </p:spTree>
    <p:extLst>
      <p:ext uri="{BB962C8B-B14F-4D97-AF65-F5344CB8AC3E}">
        <p14:creationId xmlns:p14="http://schemas.microsoft.com/office/powerpoint/2010/main" val="172758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sz="1200">
                <a:solidFill>
                  <a:schemeClr val="dk1"/>
                </a:solidFill>
              </a:rPr>
              <a:t>Comment:</a:t>
            </a:r>
            <a:endParaRPr sz="1200">
              <a:solidFill>
                <a:schemeClr val="dk1"/>
              </a:solidFill>
            </a:endParaRPr>
          </a:p>
          <a:p>
            <a:pPr marL="0" marR="0" lvl="0" indent="0" algn="l" rtl="0">
              <a:lnSpc>
                <a:spcPct val="100000"/>
              </a:lnSpc>
              <a:spcBef>
                <a:spcPts val="0"/>
              </a:spcBef>
              <a:spcAft>
                <a:spcPts val="0"/>
              </a:spcAft>
              <a:buSzPts val="1100"/>
              <a:buNone/>
            </a:pPr>
            <a:endParaRPr sz="1200">
              <a:solidFill>
                <a:schemeClr val="dk1"/>
              </a:solidFill>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Do we have enough information answering the questions?</a:t>
            </a:r>
            <a:endParaRPr sz="1050">
              <a:solidFill>
                <a:srgbClr val="202124"/>
              </a:solidFill>
              <a:highlight>
                <a:srgbClr val="F8F9FA"/>
              </a:highlight>
              <a:latin typeface="Roboto"/>
              <a:ea typeface="Roboto"/>
              <a:cs typeface="Roboto"/>
              <a:sym typeface="Roboto"/>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  What is it?  </a:t>
            </a:r>
            <a:endParaRPr sz="1050">
              <a:solidFill>
                <a:srgbClr val="202124"/>
              </a:solidFill>
              <a:highlight>
                <a:srgbClr val="F8F9FA"/>
              </a:highlight>
              <a:latin typeface="Roboto"/>
              <a:ea typeface="Roboto"/>
              <a:cs typeface="Roboto"/>
              <a:sym typeface="Roboto"/>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Who has to use it?  </a:t>
            </a:r>
            <a:endParaRPr sz="1050">
              <a:solidFill>
                <a:srgbClr val="202124"/>
              </a:solidFill>
              <a:highlight>
                <a:srgbClr val="F8F9FA"/>
              </a:highlight>
              <a:latin typeface="Roboto"/>
              <a:ea typeface="Roboto"/>
              <a:cs typeface="Roboto"/>
              <a:sym typeface="Roboto"/>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When do they have to use it?</a:t>
            </a:r>
            <a:endParaRPr sz="1050">
              <a:solidFill>
                <a:srgbClr val="202124"/>
              </a:solidFill>
              <a:highlight>
                <a:srgbClr val="F8F9FA"/>
              </a:highlight>
              <a:latin typeface="Roboto"/>
              <a:ea typeface="Roboto"/>
              <a:cs typeface="Roboto"/>
              <a:sym typeface="Roboto"/>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How to get started?  </a:t>
            </a:r>
            <a:endParaRPr sz="1050">
              <a:solidFill>
                <a:srgbClr val="202124"/>
              </a:solidFill>
              <a:highlight>
                <a:srgbClr val="F8F9FA"/>
              </a:highlight>
              <a:latin typeface="Roboto"/>
              <a:ea typeface="Roboto"/>
              <a:cs typeface="Roboto"/>
              <a:sym typeface="Roboto"/>
            </a:endParaRPr>
          </a:p>
          <a:p>
            <a:pPr marL="0" marR="0" lvl="0" indent="0" algn="l" rtl="0">
              <a:lnSpc>
                <a:spcPct val="100000"/>
              </a:lnSpc>
              <a:spcBef>
                <a:spcPts val="0"/>
              </a:spcBef>
              <a:spcAft>
                <a:spcPts val="0"/>
              </a:spcAft>
              <a:buSzPts val="1100"/>
              <a:buNone/>
            </a:pPr>
            <a:r>
              <a:rPr lang="en" sz="1050">
                <a:solidFill>
                  <a:srgbClr val="202124"/>
                </a:solidFill>
                <a:highlight>
                  <a:srgbClr val="F8F9FA"/>
                </a:highlight>
                <a:latin typeface="Roboto"/>
                <a:ea typeface="Roboto"/>
                <a:cs typeface="Roboto"/>
                <a:sym typeface="Roboto"/>
              </a:rPr>
              <a:t>Do we need a “why” slide?  </a:t>
            </a:r>
            <a:endParaRPr sz="1050">
              <a:solidFill>
                <a:srgbClr val="202124"/>
              </a:solidFill>
              <a:highlight>
                <a:srgbClr val="F8F9FA"/>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88537d153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588537d153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rPr>
              <a:t>Acronyms: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AAS - assisted acquisition service,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Peg - GSA’s financial system a momentum product,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AAS OPS -  AAS operations - full adoption of G-Invoicing approximate 2,000 orders annually $10B in new work</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PBS - GSA’s public Buildings Service,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RWA - reimbursable work authorizations (tenant improvements, utilities, repairs on buildings)</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This is a quick, visual depiction of when various GSA programs will be ready for G-Invoicing.  Notice in the red vertical line - the mandated date of October 1, 2022. </a:t>
            </a:r>
            <a:r>
              <a:rPr lang="en" sz="1050">
                <a:solidFill>
                  <a:srgbClr val="444746"/>
                </a:solidFill>
                <a:highlight>
                  <a:srgbClr val="FFFFFF"/>
                </a:highlight>
                <a:latin typeface="Roboto"/>
                <a:ea typeface="Roboto"/>
                <a:cs typeface="Roboto"/>
                <a:sym typeface="Roboto"/>
              </a:rPr>
              <a:t>Full implementation of Assisted Acquisition Service (AAS) slipped to FY25. We plan to </a:t>
            </a:r>
            <a:r>
              <a:rPr lang="en" sz="1050">
                <a:solidFill>
                  <a:srgbClr val="444746"/>
                </a:solidFill>
                <a:highlight>
                  <a:schemeClr val="lt1"/>
                </a:highlight>
                <a:latin typeface="Roboto"/>
                <a:ea typeface="Roboto"/>
                <a:cs typeface="Roboto"/>
                <a:sym typeface="Roboto"/>
              </a:rPr>
              <a:t>pilot orders from a few selected customers  in the beginning with lots of eyes on the process to ensure interfaces are recording accurately before introducing a large volume introducing a larger volume of orders. </a:t>
            </a:r>
            <a:endParaRPr sz="1050">
              <a:solidFill>
                <a:srgbClr val="444746"/>
              </a:solidFill>
              <a:highlight>
                <a:schemeClr val="lt1"/>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444746"/>
                </a:solidFill>
                <a:highlight>
                  <a:srgbClr val="FFFFFF"/>
                </a:highlight>
                <a:latin typeface="Roboto"/>
                <a:ea typeface="Roboto"/>
                <a:cs typeface="Roboto"/>
                <a:sym typeface="Roboto"/>
              </a:rPr>
              <a:t>RWA may be delayed pending decision by Treasury on system change request.</a:t>
            </a:r>
            <a:endParaRPr sz="1050">
              <a:solidFill>
                <a:srgbClr val="44474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444746"/>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5BBB-CF81-62E3-85D2-2B91E1E43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0CCE4-1FCE-5A8B-D212-B1DB80612FA0}"/>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89FE2B35-1DE3-7B6B-C867-05712F735F88}"/>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26258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92232" y="1276366"/>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1276365"/>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61594" y="3933067"/>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07671" y="395192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94462" y="855519"/>
            <a:ext cx="1009852" cy="300082"/>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586729" y="825038"/>
            <a:ext cx="1254945" cy="300082"/>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39304" y="1071758"/>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2" y="103138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856316"/>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93039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92232" y="1276366"/>
            <a:ext cx="4044098" cy="276999"/>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1276365"/>
            <a:ext cx="4044098" cy="276999"/>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61594" y="3933067"/>
            <a:ext cx="4044098" cy="276999"/>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07671" y="3951921"/>
            <a:ext cx="4044098" cy="276999"/>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94462" y="855519"/>
            <a:ext cx="1009852"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a:ea typeface="+mn-ea"/>
                <a:cs typeface="+mn-cs"/>
              </a:rPr>
              <a:t>Service:</a:t>
            </a:r>
            <a:r>
              <a:rPr kumimoji="0" lang="en-US" sz="135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586729" y="825038"/>
            <a:ext cx="125494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a:ea typeface="+mn-ea"/>
                <a:cs typeface="+mn-cs"/>
              </a:rPr>
              <a:t>Status as of:</a:t>
            </a:r>
            <a:r>
              <a:rPr kumimoji="0" lang="en-US" sz="1350" b="0" i="0" u="none" strike="noStrike" kern="1200" cap="none" spc="0" normalizeH="0" baseline="0" noProof="0">
                <a:ln>
                  <a:noFill/>
                </a:ln>
                <a:solidFill>
                  <a:prstClr val="black"/>
                </a:solidFill>
                <a:effectLst/>
                <a:uLnTx/>
                <a:uFillTx/>
                <a:latin typeface="Arial" panose="020B0604020202020204"/>
                <a:ea typeface="+mn-ea"/>
                <a:cs typeface="+mn-cs"/>
              </a:rPr>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39304" y="1071758"/>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2" y="108853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798469" y="728016"/>
            <a:ext cx="303425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3" name="TextBox 2">
            <a:extLst>
              <a:ext uri="{FF2B5EF4-FFF2-40B4-BE49-F238E27FC236}">
                <a16:creationId xmlns:a16="http://schemas.microsoft.com/office/drawing/2014/main" id="{20E479DE-11EB-8E40-C6EC-B63A3C561E4D}"/>
              </a:ext>
            </a:extLst>
          </p:cNvPr>
          <p:cNvSpPr txBox="1"/>
          <p:nvPr userDrawn="1"/>
        </p:nvSpPr>
        <p:spPr>
          <a:xfrm>
            <a:off x="109196" y="4433889"/>
            <a:ext cx="4241867" cy="261610"/>
          </a:xfrm>
          <a:prstGeom prst="rect">
            <a:avLst/>
          </a:prstGeom>
          <a:noFill/>
        </p:spPr>
        <p:txBody>
          <a:bodyPr wrap="square" rtlCol="0">
            <a:spAutoFit/>
          </a:bodyPr>
          <a:lstStyle/>
          <a:p>
            <a:endParaRPr lang="en-US" sz="1100"/>
          </a:p>
        </p:txBody>
      </p:sp>
      <p:sp>
        <p:nvSpPr>
          <p:cNvPr id="4" name="TextBox 3">
            <a:extLst>
              <a:ext uri="{FF2B5EF4-FFF2-40B4-BE49-F238E27FC236}">
                <a16:creationId xmlns:a16="http://schemas.microsoft.com/office/drawing/2014/main" id="{879EA1B5-AF11-6C2D-AF37-06AD9D693F8D}"/>
              </a:ext>
            </a:extLst>
          </p:cNvPr>
          <p:cNvSpPr txBox="1"/>
          <p:nvPr userDrawn="1"/>
        </p:nvSpPr>
        <p:spPr>
          <a:xfrm>
            <a:off x="4755037" y="1704609"/>
            <a:ext cx="4241867" cy="261610"/>
          </a:xfrm>
          <a:prstGeom prst="rect">
            <a:avLst/>
          </a:prstGeom>
          <a:noFill/>
        </p:spPr>
        <p:txBody>
          <a:bodyPr wrap="square" rtlCol="0">
            <a:spAutoFit/>
          </a:bodyPr>
          <a:lstStyle/>
          <a:p>
            <a:endParaRPr lang="en-US" sz="1100"/>
          </a:p>
        </p:txBody>
      </p:sp>
      <p:sp>
        <p:nvSpPr>
          <p:cNvPr id="5" name="TextBox 4">
            <a:extLst>
              <a:ext uri="{FF2B5EF4-FFF2-40B4-BE49-F238E27FC236}">
                <a16:creationId xmlns:a16="http://schemas.microsoft.com/office/drawing/2014/main" id="{499780DE-9FD9-C5DF-69EC-659B845A7103}"/>
              </a:ext>
            </a:extLst>
          </p:cNvPr>
          <p:cNvSpPr txBox="1"/>
          <p:nvPr userDrawn="1"/>
        </p:nvSpPr>
        <p:spPr>
          <a:xfrm>
            <a:off x="4708786" y="4436108"/>
            <a:ext cx="4241867" cy="261610"/>
          </a:xfrm>
          <a:prstGeom prst="rect">
            <a:avLst/>
          </a:prstGeom>
          <a:noFill/>
        </p:spPr>
        <p:txBody>
          <a:bodyPr wrap="square" rtlCol="0">
            <a:spAutoFit/>
          </a:bodyPr>
          <a:lstStyle/>
          <a:p>
            <a:endParaRPr lang="en-US" sz="1100"/>
          </a:p>
        </p:txBody>
      </p:sp>
      <p:sp>
        <p:nvSpPr>
          <p:cNvPr id="21" name="TextBox 20">
            <a:extLst>
              <a:ext uri="{FF2B5EF4-FFF2-40B4-BE49-F238E27FC236}">
                <a16:creationId xmlns:a16="http://schemas.microsoft.com/office/drawing/2014/main" id="{752585AB-2BAB-9F80-A970-F81C5CC37391}"/>
              </a:ext>
            </a:extLst>
          </p:cNvPr>
          <p:cNvSpPr txBox="1"/>
          <p:nvPr userDrawn="1"/>
        </p:nvSpPr>
        <p:spPr>
          <a:xfrm>
            <a:off x="4853922" y="1824802"/>
            <a:ext cx="4044095" cy="1864053"/>
          </a:xfrm>
          <a:prstGeom prst="rect">
            <a:avLst/>
          </a:prstGeom>
          <a:noFill/>
        </p:spPr>
        <p:txBody>
          <a:bodyPr wrap="square" rtlCol="0">
            <a:spAutoFit/>
          </a:bodyPr>
          <a:lstStyle/>
          <a:p>
            <a:endParaRPr lang="en-US"/>
          </a:p>
        </p:txBody>
      </p:sp>
      <p:sp>
        <p:nvSpPr>
          <p:cNvPr id="24" name="TextBox 23">
            <a:extLst>
              <a:ext uri="{FF2B5EF4-FFF2-40B4-BE49-F238E27FC236}">
                <a16:creationId xmlns:a16="http://schemas.microsoft.com/office/drawing/2014/main" id="{251361EB-9FF4-8A75-3A6B-AF9DF6BFD614}"/>
              </a:ext>
            </a:extLst>
          </p:cNvPr>
          <p:cNvSpPr txBox="1"/>
          <p:nvPr userDrawn="1"/>
        </p:nvSpPr>
        <p:spPr>
          <a:xfrm>
            <a:off x="155447" y="4327001"/>
            <a:ext cx="4044095" cy="1864053"/>
          </a:xfrm>
          <a:prstGeom prst="rect">
            <a:avLst/>
          </a:prstGeom>
          <a:noFill/>
        </p:spPr>
        <p:txBody>
          <a:bodyPr wrap="square" rtlCol="0">
            <a:spAutoFit/>
          </a:bodyPr>
          <a:lstStyle/>
          <a:p>
            <a:endParaRPr lang="en-US"/>
          </a:p>
        </p:txBody>
      </p:sp>
      <p:sp>
        <p:nvSpPr>
          <p:cNvPr id="25" name="TextBox 24">
            <a:extLst>
              <a:ext uri="{FF2B5EF4-FFF2-40B4-BE49-F238E27FC236}">
                <a16:creationId xmlns:a16="http://schemas.microsoft.com/office/drawing/2014/main" id="{1BDD09CB-AAB5-0F33-15BC-0C1B7E083214}"/>
              </a:ext>
            </a:extLst>
          </p:cNvPr>
          <p:cNvSpPr txBox="1"/>
          <p:nvPr userDrawn="1"/>
        </p:nvSpPr>
        <p:spPr>
          <a:xfrm>
            <a:off x="4872435" y="4350569"/>
            <a:ext cx="4044095" cy="1864053"/>
          </a:xfrm>
          <a:prstGeom prst="rect">
            <a:avLst/>
          </a:prstGeom>
          <a:noFill/>
        </p:spPr>
        <p:txBody>
          <a:bodyPr wrap="square" rtlCol="0">
            <a:spAutoFit/>
          </a:bodyPr>
          <a:lstStyle/>
          <a:p>
            <a:endParaRPr lang="en-US"/>
          </a:p>
        </p:txBody>
      </p:sp>
      <p:sp>
        <p:nvSpPr>
          <p:cNvPr id="28" name="TextBox 27">
            <a:extLst>
              <a:ext uri="{FF2B5EF4-FFF2-40B4-BE49-F238E27FC236}">
                <a16:creationId xmlns:a16="http://schemas.microsoft.com/office/drawing/2014/main" id="{AFC85C28-732B-F349-7C49-006834684A36}"/>
              </a:ext>
            </a:extLst>
          </p:cNvPr>
          <p:cNvSpPr txBox="1"/>
          <p:nvPr userDrawn="1"/>
        </p:nvSpPr>
        <p:spPr>
          <a:xfrm>
            <a:off x="261594" y="1809750"/>
            <a:ext cx="4044095" cy="1864053"/>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11329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4768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65681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3020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49545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64222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8959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154601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856333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61593" y="933259"/>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933259"/>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92232" y="3713595"/>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38308" y="369498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253349" y="354329"/>
            <a:ext cx="756503" cy="507831"/>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817098" y="408382"/>
            <a:ext cx="1039304" cy="507831"/>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09852" y="68982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3" y="721153"/>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351821"/>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00199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36801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366872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06970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29375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264224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217093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4256624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2" y="2829655"/>
            <a:ext cx="4737464" cy="584109"/>
          </a:xfrm>
          <a:prstGeom prst="rect">
            <a:avLst/>
          </a:prstGeom>
        </p:spPr>
        <p:txBody>
          <a:bodyPr/>
          <a:lstStyle>
            <a:lvl1pPr>
              <a:defRPr sz="1350" b="1">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2960914" y="4241800"/>
            <a:ext cx="4354286" cy="452120"/>
          </a:xfrm>
          <a:prstGeom prst="rect">
            <a:avLst/>
          </a:prstGeom>
        </p:spPr>
        <p:txBody>
          <a:bodyPr/>
          <a:lstStyle>
            <a:lvl1pPr marL="0" indent="0" algn="ctr">
              <a:buNone/>
              <a:defRPr sz="1125" b="1">
                <a:latin typeface="Arial" panose="020B0604020202020204" pitchFamily="34" charset="0"/>
                <a:cs typeface="Arial" panose="020B0604020202020204" pitchFamily="34" charset="0"/>
              </a:defRPr>
            </a:lvl1pPr>
            <a:lvl5pPr marL="1028700" indent="0">
              <a:buNone/>
              <a:defRPr/>
            </a:lvl5pPr>
          </a:lstStyle>
          <a:p>
            <a:pPr lvl="0"/>
            <a:r>
              <a:rPr lang="en-US"/>
              <a:t>Edit Master text styles</a:t>
            </a:r>
          </a:p>
        </p:txBody>
      </p:sp>
    </p:spTree>
    <p:extLst>
      <p:ext uri="{BB962C8B-B14F-4D97-AF65-F5344CB8AC3E}">
        <p14:creationId xmlns:p14="http://schemas.microsoft.com/office/powerpoint/2010/main" val="30311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986118"/>
            <a:ext cx="9144000" cy="1613647"/>
          </a:xfrm>
          <a:prstGeom prst="rect">
            <a:avLst/>
          </a:prstGeom>
          <a:gradFill flip="none" rotWithShape="1">
            <a:gsLst>
              <a:gs pos="41000">
                <a:srgbClr val="002060"/>
              </a:gs>
              <a:gs pos="100000">
                <a:srgbClr val="002060">
                  <a:alpha val="5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98175"/>
            <a:ext cx="7772400" cy="1508784"/>
          </a:xfrm>
        </p:spPr>
        <p:txBody>
          <a:bodyPr anchor="b">
            <a:normAutofit/>
          </a:bodyPr>
          <a:lstStyle>
            <a:lvl1pPr algn="l">
              <a:defRPr sz="4000">
                <a:solidFill>
                  <a:srgbClr val="002060"/>
                </a:solidFill>
              </a:defRPr>
            </a:lvl1pPr>
          </a:lstStyle>
          <a:p>
            <a:r>
              <a:rPr lang="en-US"/>
              <a:t>Click to edit Master title style</a:t>
            </a:r>
          </a:p>
        </p:txBody>
      </p:sp>
      <p:sp>
        <p:nvSpPr>
          <p:cNvPr id="3" name="Subtitle 2"/>
          <p:cNvSpPr>
            <a:spLocks noGrp="1"/>
          </p:cNvSpPr>
          <p:nvPr>
            <p:ph type="subTitle" idx="1"/>
          </p:nvPr>
        </p:nvSpPr>
        <p:spPr>
          <a:xfrm>
            <a:off x="674703" y="4999038"/>
            <a:ext cx="7803472" cy="911271"/>
          </a:xfrm>
        </p:spPr>
        <p:txBody>
          <a:bodyPr>
            <a:normAutofit/>
          </a:bodyPr>
          <a:lstStyle>
            <a:lvl1pPr marL="0" indent="0" algn="l">
              <a:buNone/>
              <a:defRPr sz="2000">
                <a:solidFill>
                  <a:srgbClr val="3C6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957" y="699940"/>
            <a:ext cx="2159217" cy="2176021"/>
          </a:xfrm>
          <a:prstGeom prst="rect">
            <a:avLst/>
          </a:prstGeom>
        </p:spPr>
      </p:pic>
      <p:sp>
        <p:nvSpPr>
          <p:cNvPr id="14" name="TextBox 13"/>
          <p:cNvSpPr txBox="1"/>
          <p:nvPr userDrawn="1"/>
        </p:nvSpPr>
        <p:spPr>
          <a:xfrm>
            <a:off x="2968918" y="1310897"/>
            <a:ext cx="5962018" cy="954107"/>
          </a:xfrm>
          <a:prstGeom prst="rect">
            <a:avLst/>
          </a:prstGeom>
          <a:noFill/>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1">
                <a:solidFill>
                  <a:schemeClr val="bg1"/>
                </a:solidFill>
                <a:latin typeface="Times New Roman" panose="02020603050405020304" pitchFamily="18" charset="0"/>
                <a:cs typeface="Times New Roman" panose="02020603050405020304" pitchFamily="18" charset="0"/>
              </a:rPr>
              <a:t>Under Secretary of Defense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i="1">
                <a:solidFill>
                  <a:schemeClr val="bg1"/>
                </a:solidFill>
                <a:latin typeface="Times New Roman" panose="02020603050405020304" pitchFamily="18" charset="0"/>
                <a:cs typeface="Times New Roman" panose="02020603050405020304" pitchFamily="18" charset="0"/>
              </a:rPr>
              <a:t>(Comptroller)</a:t>
            </a:r>
          </a:p>
        </p:txBody>
      </p:sp>
      <p:sp>
        <p:nvSpPr>
          <p:cNvPr id="4" name="Rectangle 3"/>
          <p:cNvSpPr/>
          <p:nvPr userDrawn="1"/>
        </p:nvSpPr>
        <p:spPr>
          <a:xfrm>
            <a:off x="4110182" y="0"/>
            <a:ext cx="923636" cy="22167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CUI</a:t>
            </a:r>
          </a:p>
        </p:txBody>
      </p:sp>
      <p:sp>
        <p:nvSpPr>
          <p:cNvPr id="9" name="Rectangle 8"/>
          <p:cNvSpPr/>
          <p:nvPr userDrawn="1"/>
        </p:nvSpPr>
        <p:spPr>
          <a:xfrm>
            <a:off x="4179455" y="6628216"/>
            <a:ext cx="923636" cy="22167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CUI</a:t>
            </a:r>
          </a:p>
        </p:txBody>
      </p:sp>
    </p:spTree>
    <p:extLst>
      <p:ext uri="{BB962C8B-B14F-4D97-AF65-F5344CB8AC3E}">
        <p14:creationId xmlns:p14="http://schemas.microsoft.com/office/powerpoint/2010/main" val="1450868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1"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
        <p:nvSpPr>
          <p:cNvPr id="6" name="Rectangle 5"/>
          <p:cNvSpPr/>
          <p:nvPr userDrawn="1"/>
        </p:nvSpPr>
        <p:spPr>
          <a:xfrm>
            <a:off x="4110182" y="0"/>
            <a:ext cx="923636" cy="22167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CUI</a:t>
            </a:r>
          </a:p>
        </p:txBody>
      </p:sp>
      <p:sp>
        <p:nvSpPr>
          <p:cNvPr id="8" name="Rectangle 7"/>
          <p:cNvSpPr/>
          <p:nvPr userDrawn="1"/>
        </p:nvSpPr>
        <p:spPr>
          <a:xfrm>
            <a:off x="4262582" y="6529887"/>
            <a:ext cx="923636" cy="22167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CUI</a:t>
            </a:r>
          </a:p>
        </p:txBody>
      </p:sp>
    </p:spTree>
    <p:extLst>
      <p:ext uri="{BB962C8B-B14F-4D97-AF65-F5344CB8AC3E}">
        <p14:creationId xmlns:p14="http://schemas.microsoft.com/office/powerpoint/2010/main" val="300869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9"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954746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0"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1280838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0" name="Slide Number Placeholder 5"/>
          <p:cNvSpPr>
            <a:spLocks noGrp="1"/>
          </p:cNvSpPr>
          <p:nvPr>
            <p:ph type="sldNum" sz="quarter" idx="11"/>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
        <p:nvSpPr>
          <p:cNvPr id="11" name="Title 1"/>
          <p:cNvSpPr>
            <a:spLocks noGrp="1"/>
          </p:cNvSpPr>
          <p:nvPr>
            <p:ph type="title"/>
          </p:nvPr>
        </p:nvSpPr>
        <p:spPr>
          <a:xfrm>
            <a:off x="181619" y="229889"/>
            <a:ext cx="7701753" cy="981073"/>
          </a:xfrm>
        </p:spPr>
        <p:txBody>
          <a:bodyPr/>
          <a:lstStyle/>
          <a:p>
            <a:r>
              <a:rPr lang="en-US"/>
              <a:t>Click to edit Master title style</a:t>
            </a:r>
          </a:p>
        </p:txBody>
      </p:sp>
    </p:spTree>
    <p:extLst>
      <p:ext uri="{BB962C8B-B14F-4D97-AF65-F5344CB8AC3E}">
        <p14:creationId xmlns:p14="http://schemas.microsoft.com/office/powerpoint/2010/main" val="1416900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8"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1497437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5"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2103064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22268"/>
            <a:ext cx="2949178" cy="1097132"/>
          </a:xfrm>
        </p:spPr>
        <p:txBody>
          <a:bodyPr anchor="b"/>
          <a:lstStyle>
            <a:lvl1pPr>
              <a:defRPr sz="3200">
                <a:solidFill>
                  <a:srgbClr val="002060"/>
                </a:solidFill>
              </a:defRPr>
            </a:lvl1pPr>
          </a:lstStyle>
          <a:p>
            <a:r>
              <a:rPr lang="en-US"/>
              <a:t>Click to edit Master title style</a:t>
            </a:r>
          </a:p>
        </p:txBody>
      </p:sp>
      <p:sp>
        <p:nvSpPr>
          <p:cNvPr id="3" name="Content Placeholder 2"/>
          <p:cNvSpPr>
            <a:spLocks noGrp="1"/>
          </p:cNvSpPr>
          <p:nvPr>
            <p:ph idx="1"/>
          </p:nvPr>
        </p:nvSpPr>
        <p:spPr>
          <a:xfrm>
            <a:off x="3887391" y="1749427"/>
            <a:ext cx="4629150" cy="4820050"/>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828279"/>
            <a:ext cx="2949178" cy="37411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3"/>
          <p:cNvSpPr>
            <a:spLocks noGrp="1"/>
          </p:cNvSpPr>
          <p:nvPr>
            <p:ph type="dt" sz="half" idx="10"/>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0"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652505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4614"/>
            <a:ext cx="2949178" cy="1067786"/>
          </a:xfrm>
        </p:spPr>
        <p:txBody>
          <a:bodyPr anchor="b"/>
          <a:lstStyle>
            <a:lvl1pPr>
              <a:defRPr sz="3200">
                <a:solidFill>
                  <a:srgbClr val="002060"/>
                </a:solidFill>
              </a:defRPr>
            </a:lvl1pPr>
          </a:lstStyle>
          <a:p>
            <a:r>
              <a:rPr lang="en-US"/>
              <a:t>Click to edit Master title style</a:t>
            </a:r>
          </a:p>
        </p:txBody>
      </p:sp>
      <p:sp>
        <p:nvSpPr>
          <p:cNvPr id="3" name="Picture Placeholder 2"/>
          <p:cNvSpPr>
            <a:spLocks noGrp="1" noChangeAspect="1"/>
          </p:cNvSpPr>
          <p:nvPr>
            <p:ph type="pic" idx="1"/>
          </p:nvPr>
        </p:nvSpPr>
        <p:spPr>
          <a:xfrm>
            <a:off x="3887391" y="1630363"/>
            <a:ext cx="4629150" cy="4935194"/>
          </a:xfrm>
        </p:spPr>
        <p:txBody>
          <a:bodyPr anchor="t"/>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692400"/>
            <a:ext cx="2949178" cy="3859740"/>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3"/>
          <p:cNvSpPr>
            <a:spLocks noGrp="1"/>
          </p:cNvSpPr>
          <p:nvPr>
            <p:ph type="dt" sz="half" idx="10"/>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0"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2341346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9"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59968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704513"/>
            <a:ext cx="1971675" cy="4472450"/>
          </a:xfrm>
        </p:spPr>
        <p:txBody>
          <a:bodyPr vert="eaVert">
            <a:normAutofit/>
          </a:bodyPr>
          <a:lstStyle>
            <a:lvl1pPr>
              <a:defRPr sz="2800">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a:xfrm>
            <a:off x="628650" y="1704513"/>
            <a:ext cx="5800725" cy="4472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9"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3296536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2003426"/>
            <a:ext cx="4629150" cy="458591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9" name="Title 1"/>
          <p:cNvSpPr>
            <a:spLocks noGrp="1"/>
          </p:cNvSpPr>
          <p:nvPr>
            <p:ph type="title"/>
          </p:nvPr>
        </p:nvSpPr>
        <p:spPr>
          <a:xfrm>
            <a:off x="629841" y="1997476"/>
            <a:ext cx="2949178" cy="1202924"/>
          </a:xfrm>
        </p:spPr>
        <p:txBody>
          <a:bodyPr anchor="b"/>
          <a:lstStyle>
            <a:lvl1pPr>
              <a:defRPr sz="2400">
                <a:solidFill>
                  <a:srgbClr val="002060"/>
                </a:solidFill>
              </a:defRPr>
            </a:lvl1pPr>
          </a:lstStyle>
          <a:p>
            <a:r>
              <a:rPr lang="en-US"/>
              <a:t>Click to edit Master title style</a:t>
            </a:r>
          </a:p>
        </p:txBody>
      </p:sp>
      <p:sp>
        <p:nvSpPr>
          <p:cNvPr id="10" name="Text Placeholder 3"/>
          <p:cNvSpPr>
            <a:spLocks noGrp="1"/>
          </p:cNvSpPr>
          <p:nvPr>
            <p:ph type="body" sz="half" idx="2"/>
          </p:nvPr>
        </p:nvSpPr>
        <p:spPr>
          <a:xfrm>
            <a:off x="629841" y="3237470"/>
            <a:ext cx="2949178" cy="3351866"/>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1" name="Date Placeholder 3"/>
          <p:cNvSpPr>
            <a:spLocks noGrp="1"/>
          </p:cNvSpPr>
          <p:nvPr>
            <p:ph type="dt" sz="half" idx="10"/>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2"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spTree>
    <p:extLst>
      <p:ext uri="{BB962C8B-B14F-4D97-AF65-F5344CB8AC3E}">
        <p14:creationId xmlns:p14="http://schemas.microsoft.com/office/powerpoint/2010/main" val="3522989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pic>
        <p:nvPicPr>
          <p:cNvPr id="10" name="Google Shape;10;p2" descr="HiRez4inchGSAStarMarkRGB"/>
          <p:cNvPicPr preferRelativeResize="0"/>
          <p:nvPr/>
        </p:nvPicPr>
        <p:blipFill rotWithShape="1">
          <a:blip r:embed="rId2">
            <a:alphaModFix/>
          </a:blip>
          <a:srcRect/>
          <a:stretch/>
        </p:blipFill>
        <p:spPr>
          <a:xfrm>
            <a:off x="684213" y="428625"/>
            <a:ext cx="758700" cy="890000"/>
          </a:xfrm>
          <a:prstGeom prst="rect">
            <a:avLst/>
          </a:prstGeom>
          <a:noFill/>
          <a:ln>
            <a:noFill/>
          </a:ln>
        </p:spPr>
      </p:pic>
      <p:sp>
        <p:nvSpPr>
          <p:cNvPr id="11" name="Google Shape;11;p2"/>
          <p:cNvSpPr txBox="1"/>
          <p:nvPr/>
        </p:nvSpPr>
        <p:spPr>
          <a:xfrm>
            <a:off x="4419600" y="967383"/>
            <a:ext cx="4038600" cy="227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100" b="1" i="0" u="none" strike="noStrike" cap="none">
                <a:solidFill>
                  <a:schemeClr val="lt2"/>
                </a:solidFill>
                <a:latin typeface="Arial"/>
                <a:ea typeface="Arial"/>
                <a:cs typeface="Arial"/>
                <a:sym typeface="Arial"/>
              </a:rPr>
              <a:t>U.S. General Services Administration</a:t>
            </a:r>
            <a:endParaRPr sz="1300" b="0" i="0" u="none" strike="noStrike" cap="none">
              <a:solidFill>
                <a:srgbClr val="000000"/>
              </a:solidFill>
              <a:latin typeface="Arial"/>
              <a:ea typeface="Arial"/>
              <a:cs typeface="Arial"/>
              <a:sym typeface="Arial"/>
            </a:endParaRPr>
          </a:p>
        </p:txBody>
      </p:sp>
      <p:sp>
        <p:nvSpPr>
          <p:cNvPr id="12" name="Google Shape;12;p2"/>
          <p:cNvSpPr/>
          <p:nvPr/>
        </p:nvSpPr>
        <p:spPr>
          <a:xfrm>
            <a:off x="3175" y="1714500"/>
            <a:ext cx="9140700" cy="857200"/>
          </a:xfrm>
          <a:prstGeom prst="rect">
            <a:avLst/>
          </a:prstGeom>
          <a:solidFill>
            <a:srgbClr val="B11116"/>
          </a:solidFill>
          <a:ln>
            <a:noFill/>
          </a:ln>
        </p:spPr>
        <p:txBody>
          <a:bodyPr spcFirstLastPara="1" wrap="square" lIns="82375" tIns="41175" rIns="82375" bIns="411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13" name="Google Shape;13;p2"/>
          <p:cNvSpPr txBox="1">
            <a:spLocks noGrp="1"/>
          </p:cNvSpPr>
          <p:nvPr>
            <p:ph type="sldNum" idx="12"/>
          </p:nvPr>
        </p:nvSpPr>
        <p:spPr>
          <a:xfrm>
            <a:off x="8556784" y="6333135"/>
            <a:ext cx="548700" cy="52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4"/>
        <p:cNvGrpSpPr/>
        <p:nvPr/>
      </p:nvGrpSpPr>
      <p:grpSpPr>
        <a:xfrm>
          <a:off x="0" y="0"/>
          <a:ext cx="0" cy="0"/>
          <a:chOff x="0" y="0"/>
          <a:chExt cx="0" cy="0"/>
        </a:xfrm>
      </p:grpSpPr>
      <p:sp>
        <p:nvSpPr>
          <p:cNvPr id="15" name="Google Shape;15;p3"/>
          <p:cNvSpPr txBox="1"/>
          <p:nvPr/>
        </p:nvSpPr>
        <p:spPr>
          <a:xfrm>
            <a:off x="-1950" y="243840"/>
            <a:ext cx="9144000" cy="975200"/>
          </a:xfrm>
          <a:prstGeom prst="rect">
            <a:avLst/>
          </a:prstGeom>
          <a:noFill/>
          <a:ln>
            <a:noFill/>
          </a:ln>
        </p:spPr>
        <p:txBody>
          <a:bodyPr spcFirstLastPara="1" wrap="square" lIns="320025" tIns="91425" rIns="91425" bIns="91425"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1" i="0" u="none" strike="noStrike" cap="none">
              <a:solidFill>
                <a:srgbClr val="696773"/>
              </a:solidFill>
              <a:latin typeface="Century Gothic"/>
              <a:ea typeface="Century Gothic"/>
              <a:cs typeface="Century Gothic"/>
              <a:sym typeface="Century Gothic"/>
            </a:endParaRPr>
          </a:p>
        </p:txBody>
      </p:sp>
      <p:sp>
        <p:nvSpPr>
          <p:cNvPr id="16" name="Google Shape;16;p3"/>
          <p:cNvSpPr txBox="1"/>
          <p:nvPr/>
        </p:nvSpPr>
        <p:spPr>
          <a:xfrm>
            <a:off x="-1950" y="1220200"/>
            <a:ext cx="9144000" cy="365600"/>
          </a:xfrm>
          <a:prstGeom prst="rect">
            <a:avLst/>
          </a:prstGeom>
          <a:solidFill>
            <a:srgbClr val="92CCDC"/>
          </a:solidFill>
          <a:ln>
            <a:noFill/>
          </a:ln>
        </p:spPr>
        <p:txBody>
          <a:bodyPr spcFirstLastPara="1" wrap="square" lIns="320025" tIns="45700" rIns="320025" bIns="45700" anchor="ctr" anchorCtr="0">
            <a:noAutofit/>
          </a:bodyPr>
          <a:lstStyle/>
          <a:p>
            <a:pPr marL="0" marR="0" lvl="0" indent="0" algn="l" rtl="0">
              <a:lnSpc>
                <a:spcPct val="115000"/>
              </a:lnSpc>
              <a:spcBef>
                <a:spcPts val="0"/>
              </a:spcBef>
              <a:spcAft>
                <a:spcPts val="1200"/>
              </a:spcAft>
              <a:buClr>
                <a:srgbClr val="000000"/>
              </a:buClr>
              <a:buSzPts val="1600"/>
              <a:buFont typeface="Arial"/>
              <a:buNone/>
            </a:pPr>
            <a:endParaRPr sz="1600" b="0" i="0" u="none" strike="noStrike" cap="none">
              <a:solidFill>
                <a:srgbClr val="FFFFFF"/>
              </a:solidFill>
              <a:latin typeface="Century Gothic"/>
              <a:ea typeface="Century Gothic"/>
              <a:cs typeface="Century Gothic"/>
              <a:sym typeface="Century Gothic"/>
            </a:endParaRPr>
          </a:p>
        </p:txBody>
      </p:sp>
      <p:sp>
        <p:nvSpPr>
          <p:cNvPr id="17" name="Google Shape;17;p3"/>
          <p:cNvSpPr txBox="1">
            <a:spLocks noGrp="1"/>
          </p:cNvSpPr>
          <p:nvPr>
            <p:ph type="subTitle" idx="1"/>
          </p:nvPr>
        </p:nvSpPr>
        <p:spPr>
          <a:xfrm>
            <a:off x="0" y="1214800"/>
            <a:ext cx="9144000" cy="365600"/>
          </a:xfrm>
          <a:prstGeom prst="rect">
            <a:avLst/>
          </a:prstGeom>
          <a:solidFill>
            <a:srgbClr val="00AFB9"/>
          </a:solidFill>
          <a:ln>
            <a:noFill/>
          </a:ln>
        </p:spPr>
        <p:txBody>
          <a:bodyPr spcFirstLastPara="1" wrap="square" lIns="320025" tIns="91425" rIns="91425" bIns="91425" anchor="ctr" anchorCtr="0">
            <a:noAutofit/>
          </a:bodyPr>
          <a:lstStyle>
            <a:lvl1pPr marR="0" lvl="0" algn="l"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400" b="0" i="0" u="none" strike="noStrike" cap="none">
                <a:solidFill>
                  <a:srgbClr val="000000"/>
                </a:solidFill>
                <a:latin typeface="Century Gothic"/>
                <a:ea typeface="Century Gothic"/>
                <a:cs typeface="Century Gothic"/>
                <a:sym typeface="Century Gothic"/>
              </a:defRPr>
            </a:lvl9pPr>
          </a:lstStyle>
          <a:p>
            <a:endParaRPr/>
          </a:p>
        </p:txBody>
      </p:sp>
      <p:sp>
        <p:nvSpPr>
          <p:cNvPr id="18" name="Google Shape;18;p3"/>
          <p:cNvSpPr txBox="1">
            <a:spLocks noGrp="1"/>
          </p:cNvSpPr>
          <p:nvPr>
            <p:ph type="title"/>
          </p:nvPr>
        </p:nvSpPr>
        <p:spPr>
          <a:xfrm>
            <a:off x="-1375" y="243840"/>
            <a:ext cx="9144000" cy="975200"/>
          </a:xfrm>
          <a:prstGeom prst="rect">
            <a:avLst/>
          </a:prstGeom>
          <a:noFill/>
          <a:ln>
            <a:noFill/>
          </a:ln>
        </p:spPr>
        <p:txBody>
          <a:bodyPr spcFirstLastPara="1" wrap="square" lIns="274300" tIns="91425" rIns="91425" bIns="91425" anchor="ctr" anchorCtr="0">
            <a:noAutofit/>
          </a:bodyPr>
          <a:lstStyle>
            <a:lvl1pPr marR="0" lvl="0"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4000"/>
              <a:buFont typeface="Century Gothic"/>
              <a:buNone/>
              <a:defRPr sz="4000" b="0" i="0" u="none" strike="noStrike" cap="none">
                <a:solidFill>
                  <a:srgbClr val="000000"/>
                </a:solidFill>
                <a:latin typeface="Century Gothic"/>
                <a:ea typeface="Century Gothic"/>
                <a:cs typeface="Century Gothic"/>
                <a:sym typeface="Century Gothic"/>
              </a:defRPr>
            </a:lvl9pPr>
          </a:lstStyle>
          <a:p>
            <a:endParaRPr/>
          </a:p>
        </p:txBody>
      </p:sp>
      <p:sp>
        <p:nvSpPr>
          <p:cNvPr id="19" name="Google Shape;19;p3"/>
          <p:cNvSpPr txBox="1">
            <a:spLocks noGrp="1"/>
          </p:cNvSpPr>
          <p:nvPr>
            <p:ph type="body" idx="2"/>
          </p:nvPr>
        </p:nvSpPr>
        <p:spPr>
          <a:xfrm>
            <a:off x="282600" y="1580400"/>
            <a:ext cx="8578800" cy="4952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Century Gothic"/>
              <a:buChar char="●"/>
              <a:defRPr sz="1400" b="0" i="0" u="none" strike="noStrike" cap="none">
                <a:solidFill>
                  <a:srgbClr val="000000"/>
                </a:solidFill>
                <a:latin typeface="Century Gothic"/>
                <a:ea typeface="Century Gothic"/>
                <a:cs typeface="Century Gothic"/>
                <a:sym typeface="Century Gothic"/>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8556784" y="6333135"/>
            <a:ext cx="548700" cy="52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200"/>
          </a:xfrm>
          <a:prstGeom prst="rect">
            <a:avLst/>
          </a:prstGeom>
          <a:noFill/>
          <a:ln>
            <a:noFill/>
          </a:ln>
        </p:spPr>
        <p:txBody>
          <a:bodyPr spcFirstLastPara="1" wrap="square" lIns="82375" tIns="82375" rIns="82375" bIns="82375" anchor="t" anchorCtr="0">
            <a:noAutofit/>
          </a:bodyPr>
          <a:lstStyle>
            <a:lvl1pPr marR="0" lvl="0"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74637"/>
            <a:ext cx="8229600" cy="1143200"/>
          </a:xfrm>
          <a:prstGeom prst="rect">
            <a:avLst/>
          </a:prstGeom>
          <a:noFill/>
          <a:ln>
            <a:noFill/>
          </a:ln>
        </p:spPr>
        <p:txBody>
          <a:bodyPr spcFirstLastPara="1" wrap="square" lIns="82375" tIns="82375" rIns="82375" bIns="82375" anchor="t" anchorCtr="0">
            <a:noAutofit/>
          </a:bodyPr>
          <a:lstStyle>
            <a:lvl1pPr marR="0" lvl="0"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26" name="Google Shape;26;p5"/>
          <p:cNvSpPr txBox="1">
            <a:spLocks noGrp="1"/>
          </p:cNvSpPr>
          <p:nvPr>
            <p:ph type="body" idx="1"/>
          </p:nvPr>
        </p:nvSpPr>
        <p:spPr>
          <a:xfrm>
            <a:off x="457200" y="1600200"/>
            <a:ext cx="8229600" cy="45260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4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27" name="Google Shape;27;p5"/>
          <p:cNvSpPr txBox="1"/>
          <p:nvPr/>
        </p:nvSpPr>
        <p:spPr>
          <a:xfrm>
            <a:off x="7607953" y="5601729"/>
            <a:ext cx="1536000" cy="392415"/>
          </a:xfrm>
          <a:prstGeom prst="rect">
            <a:avLst/>
          </a:prstGeom>
          <a:noFill/>
          <a:ln>
            <a:noFill/>
          </a:ln>
        </p:spPr>
        <p:txBody>
          <a:bodyPr spcFirstLastPara="1" wrap="square" lIns="57150" tIns="57150" rIns="57150" bIns="5715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8" name="Google Shape;28;p5"/>
          <p:cNvSpPr txBox="1">
            <a:spLocks noGrp="1"/>
          </p:cNvSpPr>
          <p:nvPr>
            <p:ph type="sldNum" idx="12"/>
          </p:nvPr>
        </p:nvSpPr>
        <p:spPr>
          <a:xfrm>
            <a:off x="8080534" y="6206135"/>
            <a:ext cx="548700" cy="5252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22313" y="4406901"/>
            <a:ext cx="7772400" cy="1362000"/>
          </a:xfrm>
          <a:prstGeom prst="rect">
            <a:avLst/>
          </a:prstGeom>
          <a:noFill/>
          <a:ln>
            <a:noFill/>
          </a:ln>
        </p:spPr>
        <p:txBody>
          <a:bodyPr spcFirstLastPara="1" wrap="square" lIns="82375" tIns="82375" rIns="82375" bIns="82375" anchor="t" anchorCtr="0">
            <a:noAutofit/>
          </a:bodyPr>
          <a:lstStyle>
            <a:lvl1pPr marR="0" lvl="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722313" y="2906713"/>
            <a:ext cx="7772400" cy="1500400"/>
          </a:xfrm>
          <a:prstGeom prst="rect">
            <a:avLst/>
          </a:prstGeom>
          <a:noFill/>
          <a:ln>
            <a:noFill/>
          </a:ln>
        </p:spPr>
        <p:txBody>
          <a:bodyPr spcFirstLastPara="1" wrap="square" lIns="82375" tIns="82375" rIns="82375" bIns="82375" anchor="b" anchorCtr="0">
            <a:noAutofit/>
          </a:bodyPr>
          <a:lstStyle>
            <a:lvl1pPr marL="457200" marR="0" lvl="0"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34" name="Google Shape;34;p7"/>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74637"/>
            <a:ext cx="8229600" cy="1143200"/>
          </a:xfrm>
          <a:prstGeom prst="rect">
            <a:avLst/>
          </a:prstGeom>
          <a:noFill/>
          <a:ln>
            <a:noFill/>
          </a:ln>
        </p:spPr>
        <p:txBody>
          <a:bodyPr spcFirstLastPara="1" wrap="square" lIns="82375" tIns="82375" rIns="82375" bIns="82375" anchor="t" anchorCtr="0">
            <a:noAutofit/>
          </a:bodyPr>
          <a:lstStyle>
            <a:lvl1pPr marR="0" lvl="0"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37" name="Google Shape;37;p8"/>
          <p:cNvSpPr txBox="1">
            <a:spLocks noGrp="1"/>
          </p:cNvSpPr>
          <p:nvPr>
            <p:ph type="body" idx="1"/>
          </p:nvPr>
        </p:nvSpPr>
        <p:spPr>
          <a:xfrm>
            <a:off x="457200" y="1600200"/>
            <a:ext cx="4038600" cy="45260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38" name="Google Shape;38;p8"/>
          <p:cNvSpPr txBox="1">
            <a:spLocks noGrp="1"/>
          </p:cNvSpPr>
          <p:nvPr>
            <p:ph type="body" idx="2"/>
          </p:nvPr>
        </p:nvSpPr>
        <p:spPr>
          <a:xfrm>
            <a:off x="4648200" y="1600200"/>
            <a:ext cx="4038600" cy="45260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39" name="Google Shape;39;p8"/>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7"/>
            <a:ext cx="8229600" cy="1143200"/>
          </a:xfrm>
          <a:prstGeom prst="rect">
            <a:avLst/>
          </a:prstGeom>
          <a:noFill/>
          <a:ln>
            <a:noFill/>
          </a:ln>
        </p:spPr>
        <p:txBody>
          <a:bodyPr spcFirstLastPara="1" wrap="square" lIns="82375" tIns="82375" rIns="82375" bIns="82375" anchor="t" anchorCtr="0">
            <a:noAutofit/>
          </a:bodyPr>
          <a:lstStyle>
            <a:lvl1pPr marR="0" lvl="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42" name="Google Shape;42;p9"/>
          <p:cNvSpPr txBox="1">
            <a:spLocks noGrp="1"/>
          </p:cNvSpPr>
          <p:nvPr>
            <p:ph type="body" idx="1"/>
          </p:nvPr>
        </p:nvSpPr>
        <p:spPr>
          <a:xfrm>
            <a:off x="457200" y="1535113"/>
            <a:ext cx="4040100" cy="639600"/>
          </a:xfrm>
          <a:prstGeom prst="rect">
            <a:avLst/>
          </a:prstGeom>
          <a:noFill/>
          <a:ln>
            <a:noFill/>
          </a:ln>
        </p:spPr>
        <p:txBody>
          <a:bodyPr spcFirstLastPara="1" wrap="square" lIns="82375" tIns="82375" rIns="82375" bIns="82375" anchor="b" anchorCtr="0">
            <a:noAutofit/>
          </a:bodyPr>
          <a:lstStyle>
            <a:lvl1pPr marL="457200" marR="0" lvl="0"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43" name="Google Shape;43;p9"/>
          <p:cNvSpPr txBox="1">
            <a:spLocks noGrp="1"/>
          </p:cNvSpPr>
          <p:nvPr>
            <p:ph type="body" idx="2"/>
          </p:nvPr>
        </p:nvSpPr>
        <p:spPr>
          <a:xfrm>
            <a:off x="457200" y="2174875"/>
            <a:ext cx="4040100" cy="39512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44" name="Google Shape;44;p9"/>
          <p:cNvSpPr txBox="1">
            <a:spLocks noGrp="1"/>
          </p:cNvSpPr>
          <p:nvPr>
            <p:ph type="body" idx="3"/>
          </p:nvPr>
        </p:nvSpPr>
        <p:spPr>
          <a:xfrm>
            <a:off x="4645026" y="1535113"/>
            <a:ext cx="4041900" cy="639600"/>
          </a:xfrm>
          <a:prstGeom prst="rect">
            <a:avLst/>
          </a:prstGeom>
          <a:noFill/>
          <a:ln>
            <a:noFill/>
          </a:ln>
        </p:spPr>
        <p:txBody>
          <a:bodyPr spcFirstLastPara="1" wrap="square" lIns="82375" tIns="82375" rIns="82375" bIns="82375" anchor="b" anchorCtr="0">
            <a:noAutofit/>
          </a:bodyPr>
          <a:lstStyle>
            <a:lvl1pPr marL="457200" marR="0" lvl="0"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45" name="Google Shape;45;p9"/>
          <p:cNvSpPr txBox="1">
            <a:spLocks noGrp="1"/>
          </p:cNvSpPr>
          <p:nvPr>
            <p:ph type="body" idx="4"/>
          </p:nvPr>
        </p:nvSpPr>
        <p:spPr>
          <a:xfrm>
            <a:off x="4645026" y="2174875"/>
            <a:ext cx="4041900" cy="39512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1" y="273049"/>
            <a:ext cx="3008400" cy="1162000"/>
          </a:xfrm>
          <a:prstGeom prst="rect">
            <a:avLst/>
          </a:prstGeom>
          <a:noFill/>
          <a:ln>
            <a:noFill/>
          </a:ln>
        </p:spPr>
        <p:txBody>
          <a:bodyPr spcFirstLastPara="1" wrap="square" lIns="82375" tIns="82375" rIns="82375" bIns="82375" anchor="b" anchorCtr="0">
            <a:noAutofit/>
          </a:bodyPr>
          <a:lstStyle>
            <a:lvl1pPr marR="0" lvl="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73051"/>
            <a:ext cx="5111700" cy="58532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1" y="1435100"/>
            <a:ext cx="3008400" cy="4691200"/>
          </a:xfrm>
          <a:prstGeom prst="rect">
            <a:avLst/>
          </a:prstGeom>
          <a:noFill/>
          <a:ln>
            <a:noFill/>
          </a:ln>
        </p:spPr>
        <p:txBody>
          <a:bodyPr spcFirstLastPara="1" wrap="square" lIns="82375" tIns="82375" rIns="82375" bIns="82375" anchor="t" anchorCtr="0">
            <a:noAutofit/>
          </a:bodyPr>
          <a:lstStyle>
            <a:lvl1pPr marL="457200" marR="0" lvl="0"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4800600"/>
            <a:ext cx="5486400" cy="566800"/>
          </a:xfrm>
          <a:prstGeom prst="rect">
            <a:avLst/>
          </a:prstGeom>
          <a:noFill/>
          <a:ln>
            <a:noFill/>
          </a:ln>
        </p:spPr>
        <p:txBody>
          <a:bodyPr spcFirstLastPara="1" wrap="square" lIns="82375" tIns="82375" rIns="82375" bIns="82375" anchor="b" anchorCtr="0">
            <a:noAutofit/>
          </a:bodyPr>
          <a:lstStyle>
            <a:lvl1pPr marR="0" lvl="0"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612775"/>
            <a:ext cx="5486400" cy="4114800"/>
          </a:xfrm>
          <a:prstGeom prst="rect">
            <a:avLst/>
          </a:prstGeom>
          <a:noFill/>
          <a:ln>
            <a:noFill/>
          </a:ln>
        </p:spPr>
      </p:sp>
      <p:sp>
        <p:nvSpPr>
          <p:cNvPr id="55" name="Google Shape;55;p11"/>
          <p:cNvSpPr txBox="1">
            <a:spLocks noGrp="1"/>
          </p:cNvSpPr>
          <p:nvPr>
            <p:ph type="body" idx="1"/>
          </p:nvPr>
        </p:nvSpPr>
        <p:spPr>
          <a:xfrm>
            <a:off x="1792288" y="5367339"/>
            <a:ext cx="5486400" cy="804800"/>
          </a:xfrm>
          <a:prstGeom prst="rect">
            <a:avLst/>
          </a:prstGeom>
          <a:noFill/>
          <a:ln>
            <a:noFill/>
          </a:ln>
        </p:spPr>
        <p:txBody>
          <a:bodyPr spcFirstLastPara="1" wrap="square" lIns="82375" tIns="82375" rIns="82375" bIns="82375" anchor="t" anchorCtr="0">
            <a:noAutofit/>
          </a:bodyPr>
          <a:lstStyle>
            <a:lvl1pPr marL="457200" marR="0" lvl="0"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7"/>
            <a:ext cx="8229600" cy="1143200"/>
          </a:xfrm>
          <a:prstGeom prst="rect">
            <a:avLst/>
          </a:prstGeom>
          <a:noFill/>
          <a:ln>
            <a:noFill/>
          </a:ln>
        </p:spPr>
        <p:txBody>
          <a:bodyPr spcFirstLastPara="1" wrap="square" lIns="82375" tIns="82375" rIns="82375" bIns="82375" anchor="t" anchorCtr="0">
            <a:noAutofit/>
          </a:bodyPr>
          <a:lstStyle>
            <a:lvl1pPr marR="0" lvl="0"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9000" y="-251600"/>
            <a:ext cx="4526000" cy="82296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4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4732300" y="2171739"/>
            <a:ext cx="5851600" cy="2057400"/>
          </a:xfrm>
          <a:prstGeom prst="rect">
            <a:avLst/>
          </a:prstGeom>
          <a:noFill/>
          <a:ln>
            <a:noFill/>
          </a:ln>
        </p:spPr>
        <p:txBody>
          <a:bodyPr spcFirstLastPara="1" wrap="square" lIns="82375" tIns="82375" rIns="82375" bIns="82375" anchor="t" anchorCtr="0">
            <a:noAutofit/>
          </a:bodyPr>
          <a:lstStyle>
            <a:lvl1pPr marR="0" lvl="0"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541300" y="190539"/>
            <a:ext cx="5851600" cy="6019800"/>
          </a:xfrm>
          <a:prstGeom prst="rect">
            <a:avLst/>
          </a:prstGeom>
          <a:noFill/>
          <a:ln>
            <a:noFill/>
          </a:ln>
        </p:spPr>
        <p:txBody>
          <a:bodyPr spcFirstLastPara="1" wrap="square" lIns="82375" tIns="82375" rIns="82375" bIns="82375" anchor="t" anchorCtr="0">
            <a:noAutofit/>
          </a:bodyPr>
          <a:lstStyle>
            <a:lvl1pPr marL="457200" marR="0" lvl="0"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1pPr>
            <a:lvl2pPr marL="914400" marR="0" lvl="1"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00000"/>
              </a:lnSpc>
              <a:spcBef>
                <a:spcPts val="4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00000"/>
              </a:lnSpc>
              <a:spcBef>
                <a:spcPts val="400"/>
              </a:spcBef>
              <a:spcAft>
                <a:spcPts val="0"/>
              </a:spcAft>
              <a:buClr>
                <a:schemeClr val="dk1"/>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8" name="Google Shape;68;p14"/>
          <p:cNvSpPr txBox="1">
            <a:spLocks noGrp="1"/>
          </p:cNvSpPr>
          <p:nvPr>
            <p:ph type="sldNum" idx="12"/>
          </p:nvPr>
        </p:nvSpPr>
        <p:spPr>
          <a:xfrm>
            <a:off x="8472458" y="6217623"/>
            <a:ext cx="5487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71" name="Google Shape;71;p15"/>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2" name="Google Shape;72;p15"/>
          <p:cNvSpPr txBox="1">
            <a:spLocks noGrp="1"/>
          </p:cNvSpPr>
          <p:nvPr>
            <p:ph type="sldNum" idx="12"/>
          </p:nvPr>
        </p:nvSpPr>
        <p:spPr>
          <a:xfrm>
            <a:off x="8472458" y="6217623"/>
            <a:ext cx="5487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685800" y="2130423"/>
            <a:ext cx="7772400" cy="14700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subTitle" idx="1"/>
          </p:nvPr>
        </p:nvSpPr>
        <p:spPr>
          <a:xfrm>
            <a:off x="1371600" y="3886200"/>
            <a:ext cx="6400800" cy="1752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6"/>
          <p:cNvSpPr txBox="1">
            <a:spLocks noGrp="1"/>
          </p:cNvSpPr>
          <p:nvPr>
            <p:ph type="dt" idx="10"/>
          </p:nvPr>
        </p:nvSpPr>
        <p:spPr>
          <a:xfrm>
            <a:off x="457200" y="6356349"/>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124200" y="6356349"/>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6553200" y="6356349"/>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sldNum" idx="12"/>
          </p:nvPr>
        </p:nvSpPr>
        <p:spPr>
          <a:xfrm>
            <a:off x="8472458" y="6217623"/>
            <a:ext cx="5487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1" name="Google Shape;81;p17"/>
          <p:cNvSpPr txBox="1">
            <a:spLocks noGrp="1"/>
          </p:cNvSpPr>
          <p:nvPr>
            <p:ph type="body" idx="1"/>
          </p:nvPr>
        </p:nvSpPr>
        <p:spPr>
          <a:xfrm>
            <a:off x="859500" y="2446500"/>
            <a:ext cx="7602300" cy="848800"/>
          </a:xfrm>
          <a:prstGeom prst="rect">
            <a:avLst/>
          </a:prstGeom>
          <a:noFill/>
          <a:ln>
            <a:noFill/>
          </a:ln>
        </p:spPr>
        <p:txBody>
          <a:bodyPr spcFirstLastPara="1" wrap="square" lIns="91425" tIns="91425" rIns="91425" bIns="91425" anchor="ctr" anchorCtr="0">
            <a:noAutofit/>
          </a:bodyPr>
          <a:lstStyle>
            <a:lvl1pPr marL="457200" marR="0" lvl="0" indent="-368300" algn="l" rtl="0">
              <a:lnSpc>
                <a:spcPct val="100000"/>
              </a:lnSpc>
              <a:spcBef>
                <a:spcPts val="0"/>
              </a:spcBef>
              <a:spcAft>
                <a:spcPts val="0"/>
              </a:spcAft>
              <a:buClr>
                <a:srgbClr val="000000"/>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600"/>
              </a:spcBef>
              <a:spcAft>
                <a:spcPts val="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2" name="Google Shape;82;p17"/>
          <p:cNvSpPr txBox="1">
            <a:spLocks noGrp="1"/>
          </p:cNvSpPr>
          <p:nvPr>
            <p:ph type="body" idx="2"/>
          </p:nvPr>
        </p:nvSpPr>
        <p:spPr>
          <a:xfrm>
            <a:off x="859500" y="5356824"/>
            <a:ext cx="7602300" cy="848800"/>
          </a:xfrm>
          <a:prstGeom prst="rect">
            <a:avLst/>
          </a:prstGeom>
          <a:noFill/>
          <a:ln>
            <a:noFill/>
          </a:ln>
        </p:spPr>
        <p:txBody>
          <a:bodyPr spcFirstLastPara="1" wrap="square" lIns="91425" tIns="91425" rIns="91425" bIns="91425" anchor="ctr" anchorCtr="0">
            <a:noAutofit/>
          </a:bodyPr>
          <a:lstStyle>
            <a:lvl1pPr marL="457200" marR="0" lvl="0" indent="-368300" algn="l" rtl="0">
              <a:lnSpc>
                <a:spcPct val="100000"/>
              </a:lnSpc>
              <a:spcBef>
                <a:spcPts val="0"/>
              </a:spcBef>
              <a:spcAft>
                <a:spcPts val="0"/>
              </a:spcAft>
              <a:buClr>
                <a:srgbClr val="000000"/>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600"/>
              </a:spcBef>
              <a:spcAft>
                <a:spcPts val="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3"/>
          </p:nvPr>
        </p:nvSpPr>
        <p:spPr>
          <a:xfrm>
            <a:off x="859500" y="3437100"/>
            <a:ext cx="7602300" cy="848800"/>
          </a:xfrm>
          <a:prstGeom prst="rect">
            <a:avLst/>
          </a:prstGeom>
          <a:noFill/>
          <a:ln>
            <a:noFill/>
          </a:ln>
        </p:spPr>
        <p:txBody>
          <a:bodyPr spcFirstLastPara="1" wrap="square" lIns="91425" tIns="91425" rIns="91425" bIns="91425" anchor="ctr" anchorCtr="0">
            <a:noAutofit/>
          </a:bodyPr>
          <a:lstStyle>
            <a:lvl1pPr marL="457200" marR="0" lvl="0" indent="-368300" algn="l" rtl="0">
              <a:lnSpc>
                <a:spcPct val="100000"/>
              </a:lnSpc>
              <a:spcBef>
                <a:spcPts val="0"/>
              </a:spcBef>
              <a:spcAft>
                <a:spcPts val="0"/>
              </a:spcAft>
              <a:buClr>
                <a:srgbClr val="000000"/>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600"/>
              </a:spcBef>
              <a:spcAft>
                <a:spcPts val="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4" name="Google Shape;84;p17"/>
          <p:cNvSpPr txBox="1">
            <a:spLocks noGrp="1"/>
          </p:cNvSpPr>
          <p:nvPr>
            <p:ph type="body" idx="4"/>
          </p:nvPr>
        </p:nvSpPr>
        <p:spPr>
          <a:xfrm>
            <a:off x="859500" y="4395651"/>
            <a:ext cx="7602300" cy="848800"/>
          </a:xfrm>
          <a:prstGeom prst="rect">
            <a:avLst/>
          </a:prstGeom>
          <a:noFill/>
          <a:ln>
            <a:noFill/>
          </a:ln>
        </p:spPr>
        <p:txBody>
          <a:bodyPr spcFirstLastPara="1" wrap="square" lIns="91425" tIns="91425" rIns="91425" bIns="91425" anchor="ctr" anchorCtr="0">
            <a:noAutofit/>
          </a:bodyPr>
          <a:lstStyle>
            <a:lvl1pPr marL="457200" marR="0" lvl="0" indent="-368300" algn="l" rtl="0">
              <a:lnSpc>
                <a:spcPct val="100000"/>
              </a:lnSpc>
              <a:spcBef>
                <a:spcPts val="0"/>
              </a:spcBef>
              <a:spcAft>
                <a:spcPts val="0"/>
              </a:spcAft>
              <a:buClr>
                <a:srgbClr val="000000"/>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600"/>
              </a:spcBef>
              <a:spcAft>
                <a:spcPts val="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5" name="Google Shape;85;p17"/>
          <p:cNvSpPr txBox="1">
            <a:spLocks noGrp="1"/>
          </p:cNvSpPr>
          <p:nvPr>
            <p:ph type="title"/>
          </p:nvPr>
        </p:nvSpPr>
        <p:spPr>
          <a:xfrm>
            <a:off x="439350" y="103900"/>
            <a:ext cx="8033100" cy="117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3C71"/>
                </a:solidFill>
                <a:latin typeface="Arial"/>
                <a:ea typeface="Arial"/>
                <a:cs typeface="Arial"/>
                <a:sym typeface="Arial"/>
              </a:defRPr>
            </a:lvl9pPr>
          </a:lstStyle>
          <a:p>
            <a:endParaRPr/>
          </a:p>
        </p:txBody>
      </p:sp>
      <p:cxnSp>
        <p:nvCxnSpPr>
          <p:cNvPr id="86" name="Google Shape;86;p17"/>
          <p:cNvCxnSpPr/>
          <p:nvPr/>
        </p:nvCxnSpPr>
        <p:spPr>
          <a:xfrm>
            <a:off x="554700" y="1206243"/>
            <a:ext cx="7230000" cy="0"/>
          </a:xfrm>
          <a:prstGeom prst="straightConnector1">
            <a:avLst/>
          </a:prstGeom>
          <a:noFill/>
          <a:ln w="19050" cap="flat" cmpd="sng">
            <a:solidFill>
              <a:srgbClr val="000000"/>
            </a:solidFill>
            <a:prstDash val="solid"/>
            <a:round/>
            <a:headEnd type="none" w="sm" len="sm"/>
            <a:tailEnd type="none" w="sm" len="sm"/>
          </a:ln>
        </p:spPr>
      </p:cxnSp>
      <p:sp>
        <p:nvSpPr>
          <p:cNvPr id="87" name="Google Shape;87;p17"/>
          <p:cNvSpPr txBox="1">
            <a:spLocks noGrp="1"/>
          </p:cNvSpPr>
          <p:nvPr>
            <p:ph type="subTitle" idx="5"/>
          </p:nvPr>
        </p:nvSpPr>
        <p:spPr>
          <a:xfrm>
            <a:off x="439350" y="1161100"/>
            <a:ext cx="8033100" cy="5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Date</a:t>
            </a:r>
          </a:p>
        </p:txBody>
      </p:sp>
      <p:sp>
        <p:nvSpPr>
          <p:cNvPr id="4" name="Slide Number Placeholder 3"/>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881014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1_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00118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F32E5-223C-4AF7-B6CB-F1F01F1CA0D8}"/>
              </a:ext>
            </a:extLst>
          </p:cNvPr>
          <p:cNvSpPr>
            <a:spLocks noGrp="1"/>
          </p:cNvSpPr>
          <p:nvPr>
            <p:ph type="dt" sz="half" idx="10"/>
          </p:nvPr>
        </p:nvSpPr>
        <p:spPr/>
        <p:txBody>
          <a:bodyPr/>
          <a:lstStyle/>
          <a:p>
            <a:fld id="{626C7DD4-2EFA-41FA-9BD0-D8A949FC9E53}" type="datetimeFigureOut">
              <a:rPr lang="en-US" smtClean="0"/>
              <a:t>7/18/2023</a:t>
            </a:fld>
            <a:endParaRPr lang="en-US"/>
          </a:p>
        </p:txBody>
      </p:sp>
      <p:sp>
        <p:nvSpPr>
          <p:cNvPr id="3" name="Footer Placeholder 2">
            <a:extLst>
              <a:ext uri="{FF2B5EF4-FFF2-40B4-BE49-F238E27FC236}">
                <a16:creationId xmlns:a16="http://schemas.microsoft.com/office/drawing/2014/main" id="{97440693-8B62-4AE3-97D6-0B8CE36858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D8F07-0103-4EC7-B893-1479BCAFF553}"/>
              </a:ext>
            </a:extLst>
          </p:cNvPr>
          <p:cNvSpPr>
            <a:spLocks noGrp="1"/>
          </p:cNvSpPr>
          <p:nvPr>
            <p:ph type="sldNum" sz="quarter" idx="12"/>
          </p:nvPr>
        </p:nvSpPr>
        <p:spPr/>
        <p:txBody>
          <a:bodyPr/>
          <a:lstStyle/>
          <a:p>
            <a:fld id="{E0849E41-DD4F-43E5-8B32-C5503DB155A7}" type="slidenum">
              <a:rPr lang="en-US" smtClean="0"/>
              <a:t>‹#›</a:t>
            </a:fld>
            <a:endParaRPr lang="en-US"/>
          </a:p>
        </p:txBody>
      </p:sp>
    </p:spTree>
    <p:extLst>
      <p:ext uri="{BB962C8B-B14F-4D97-AF65-F5344CB8AC3E}">
        <p14:creationId xmlns:p14="http://schemas.microsoft.com/office/powerpoint/2010/main" val="3752010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4274931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77054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7857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913587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16883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979126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253431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72278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F32E5-223C-4AF7-B6CB-F1F01F1CA0D8}"/>
              </a:ext>
            </a:extLst>
          </p:cNvPr>
          <p:cNvSpPr>
            <a:spLocks noGrp="1"/>
          </p:cNvSpPr>
          <p:nvPr>
            <p:ph type="dt" sz="half" idx="10"/>
          </p:nvPr>
        </p:nvSpPr>
        <p:spPr/>
        <p:txBody>
          <a:bodyPr/>
          <a:lstStyle/>
          <a:p>
            <a:fld id="{626C7DD4-2EFA-41FA-9BD0-D8A949FC9E53}" type="datetimeFigureOut">
              <a:rPr lang="en-US" smtClean="0"/>
              <a:t>7/18/2023</a:t>
            </a:fld>
            <a:endParaRPr lang="en-US"/>
          </a:p>
        </p:txBody>
      </p:sp>
      <p:sp>
        <p:nvSpPr>
          <p:cNvPr id="3" name="Footer Placeholder 2">
            <a:extLst>
              <a:ext uri="{FF2B5EF4-FFF2-40B4-BE49-F238E27FC236}">
                <a16:creationId xmlns:a16="http://schemas.microsoft.com/office/drawing/2014/main" id="{97440693-8B62-4AE3-97D6-0B8CE36858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D8F07-0103-4EC7-B893-1479BCAFF553}"/>
              </a:ext>
            </a:extLst>
          </p:cNvPr>
          <p:cNvSpPr>
            <a:spLocks noGrp="1"/>
          </p:cNvSpPr>
          <p:nvPr>
            <p:ph type="sldNum" sz="quarter" idx="12"/>
          </p:nvPr>
        </p:nvSpPr>
        <p:spPr/>
        <p:txBody>
          <a:bodyPr/>
          <a:lstStyle/>
          <a:p>
            <a:fld id="{E0849E41-DD4F-43E5-8B32-C5503DB155A7}" type="slidenum">
              <a:rPr lang="en-US" smtClean="0"/>
              <a:t>‹#›</a:t>
            </a:fld>
            <a:endParaRPr lang="en-US"/>
          </a:p>
        </p:txBody>
      </p:sp>
    </p:spTree>
    <p:extLst>
      <p:ext uri="{BB962C8B-B14F-4D97-AF65-F5344CB8AC3E}">
        <p14:creationId xmlns:p14="http://schemas.microsoft.com/office/powerpoint/2010/main" val="2073246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67387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702071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689387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8523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08368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62346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292094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62817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6375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361509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20437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79874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043377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6"/>
            <a:ext cx="603249" cy="365125"/>
          </a:xfrm>
          <a:prstGeom prst="rect">
            <a:avLst/>
          </a:prstGeom>
        </p:spPr>
        <p:txBody>
          <a:bodyPr vert="horz" lIns="91440" tIns="45720" rIns="91440" bIns="45720" rtlCol="0" anchor="ctr"/>
          <a:lstStyle>
            <a:lvl1pPr algn="r">
              <a:defRPr sz="105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sz="24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171450" indent="-171450">
              <a:spcBef>
                <a:spcPts val="0"/>
              </a:spcBef>
              <a:spcAft>
                <a:spcPts val="450"/>
              </a:spcAft>
              <a:defRPr sz="2100"/>
            </a:lvl1pPr>
            <a:lvl2pPr marL="514350" indent="-171450">
              <a:spcBef>
                <a:spcPts val="0"/>
              </a:spcBef>
              <a:spcAft>
                <a:spcPts val="450"/>
              </a:spcAft>
              <a:defRPr sz="1800"/>
            </a:lvl2pPr>
            <a:lvl3pPr>
              <a:spcBef>
                <a:spcPts val="0"/>
              </a:spcBef>
              <a:spcAft>
                <a:spcPts val="450"/>
              </a:spcAft>
              <a:defRPr sz="1500"/>
            </a:lvl3pPr>
            <a:lvl4pPr>
              <a:spcBef>
                <a:spcPts val="0"/>
              </a:spcBef>
              <a:spcAft>
                <a:spcPts val="450"/>
              </a:spcAft>
              <a:defRPr sz="1350"/>
            </a:lvl4pPr>
            <a:lvl5pPr>
              <a:spcBef>
                <a:spcPts val="0"/>
              </a:spcBef>
              <a:spcAft>
                <a:spcPts val="450"/>
              </a:spcAft>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5056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47678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ullet Layou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226314" y="1097280"/>
            <a:ext cx="8695944" cy="5395600"/>
          </a:xfrm>
          <a:prstGeom prst="rect">
            <a:avLst/>
          </a:prstGeom>
        </p:spPr>
        <p:txBody>
          <a:bodyPr/>
          <a:lstStyle>
            <a:lvl1pPr marL="171450" indent="-171450">
              <a:spcBef>
                <a:spcPts val="0"/>
              </a:spcBef>
              <a:spcAft>
                <a:spcPts val="450"/>
              </a:spcAft>
              <a:defRPr/>
            </a:lvl1pPr>
            <a:lvl2pPr marL="514350" indent="-171450">
              <a:spcBef>
                <a:spcPts val="0"/>
              </a:spcBef>
              <a:spcAft>
                <a:spcPts val="450"/>
              </a:spcAft>
              <a:defRPr/>
            </a:lvl2pPr>
            <a:lvl3pPr>
              <a:spcBef>
                <a:spcPts val="0"/>
              </a:spcBef>
              <a:spcAft>
                <a:spcPts val="450"/>
              </a:spcAft>
              <a:defRPr/>
            </a:lvl3pPr>
            <a:lvl4pPr>
              <a:spcBef>
                <a:spcPts val="0"/>
              </a:spcBef>
              <a:spcAft>
                <a:spcPts val="450"/>
              </a:spcAft>
              <a:defRPr/>
            </a:lvl4pPr>
            <a:lvl5pPr marL="1543050" indent="-171450">
              <a:spcBef>
                <a:spcPts val="0"/>
              </a:spcBef>
              <a:spcAft>
                <a:spcPts val="450"/>
              </a:spcAft>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4"/>
          </p:nvPr>
        </p:nvSpPr>
        <p:spPr>
          <a:xfrm>
            <a:off x="7086600" y="6492881"/>
            <a:ext cx="2057400" cy="365125"/>
          </a:xfrm>
          <a:prstGeom prst="rect">
            <a:avLst/>
          </a:prstGeom>
        </p:spPr>
        <p:txBody>
          <a:bodyPr vert="horz" lIns="91440" tIns="45720" rIns="91440" bIns="45720" rtlCol="0" anchor="ctr"/>
          <a:lstStyle>
            <a:lvl1pPr algn="r">
              <a:defRPr sz="900">
                <a:solidFill>
                  <a:schemeClr val="bg1"/>
                </a:solidFill>
              </a:defRPr>
            </a:lvl1pPr>
          </a:lstStyle>
          <a:p>
            <a:fld id="{07985D83-1F15-45A2-8681-5470844C4CEA}"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2"/>
          </p:nvPr>
        </p:nvSpPr>
        <p:spPr bwMode="hidden">
          <a:xfrm>
            <a:off x="7473636" y="926028"/>
            <a:ext cx="1670365" cy="232988"/>
          </a:xfrm>
        </p:spPr>
        <p:txBody>
          <a:bodyPr vert="horz" lIns="91440" tIns="45720" rIns="91440" bIns="45720" rtlCol="0" anchor="b">
            <a:noAutofit/>
          </a:bodyPr>
          <a:lstStyle>
            <a:lvl1pPr marL="171450" indent="-171450" algn="r">
              <a:buNone/>
              <a:defRPr lang="en-US" sz="975" b="0" i="1" smtClean="0">
                <a:solidFill>
                  <a:schemeClr val="tx1"/>
                </a:solidFill>
                <a:latin typeface="Times New Roman" panose="02020603050405020304" pitchFamily="18" charset="0"/>
                <a:cs typeface="Times New Roman" panose="02020603050405020304" pitchFamily="18" charset="0"/>
              </a:defRPr>
            </a:lvl1pPr>
          </a:lstStyle>
          <a:p>
            <a:pPr marL="0" lvl="0" indent="0" algn="r"/>
            <a:r>
              <a:rPr lang="en-US"/>
              <a:t>Edit Master text styles</a:t>
            </a:r>
          </a:p>
        </p:txBody>
      </p:sp>
    </p:spTree>
    <p:extLst>
      <p:ext uri="{BB962C8B-B14F-4D97-AF65-F5344CB8AC3E}">
        <p14:creationId xmlns:p14="http://schemas.microsoft.com/office/powerpoint/2010/main" val="16417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69336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671491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7086600" y="6492881"/>
            <a:ext cx="2057400" cy="365125"/>
          </a:xfrm>
          <a:prstGeom prst="rect">
            <a:avLst/>
          </a:prstGeom>
        </p:spPr>
        <p:txBody>
          <a:bodyPr vert="horz" lIns="91440" tIns="45720" rIns="91440" bIns="45720" rtlCol="0" anchor="ctr"/>
          <a:lstStyle>
            <a:lvl1pPr algn="r">
              <a:defRPr sz="900">
                <a:solidFill>
                  <a:schemeClr val="bg1"/>
                </a:solidFill>
              </a:defRPr>
            </a:lvl1pPr>
          </a:lstStyle>
          <a:p>
            <a:fld id="{07985D83-1F15-45A2-8681-5470844C4CEA}"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2"/>
          </p:nvPr>
        </p:nvSpPr>
        <p:spPr bwMode="hidden">
          <a:xfrm>
            <a:off x="7473636" y="926028"/>
            <a:ext cx="1670365" cy="232988"/>
          </a:xfrm>
        </p:spPr>
        <p:txBody>
          <a:bodyPr vert="horz" lIns="91440" tIns="45720" rIns="91440" bIns="45720" rtlCol="0" anchor="b">
            <a:noAutofit/>
          </a:bodyPr>
          <a:lstStyle>
            <a:lvl1pPr marL="171450" indent="-171450" algn="r">
              <a:buNone/>
              <a:defRPr lang="en-US" sz="975" b="0" i="1" smtClean="0">
                <a:solidFill>
                  <a:schemeClr val="tx1"/>
                </a:solidFill>
                <a:latin typeface="Times New Roman" panose="02020603050405020304" pitchFamily="18" charset="0"/>
                <a:cs typeface="Times New Roman" panose="02020603050405020304" pitchFamily="18" charset="0"/>
              </a:defRPr>
            </a:lvl1pPr>
          </a:lstStyle>
          <a:p>
            <a:pPr marL="0" lvl="0" indent="0" algn="r"/>
            <a:r>
              <a:rPr lang="en-US"/>
              <a:t>Edit Master text styles</a:t>
            </a:r>
          </a:p>
        </p:txBody>
      </p:sp>
    </p:spTree>
    <p:extLst>
      <p:ext uri="{BB962C8B-B14F-4D97-AF65-F5344CB8AC3E}">
        <p14:creationId xmlns:p14="http://schemas.microsoft.com/office/powerpoint/2010/main" val="40763811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278713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7539610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82849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13.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20.png"/><Relationship Id="rId5" Type="http://schemas.openxmlformats.org/officeDocument/2006/relationships/slideLayout" Target="../slideLayouts/slideLayout71.xml"/><Relationship Id="rId10"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7.xml"/><Relationship Id="rId7" Type="http://schemas.openxmlformats.org/officeDocument/2006/relationships/theme" Target="../theme/theme1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6.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7.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9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3.png"/><Relationship Id="rId5" Type="http://schemas.openxmlformats.org/officeDocument/2006/relationships/slideLayout" Target="../slideLayouts/slideLayout27.xml"/><Relationship Id="rId10"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10.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2.png"/><Relationship Id="rId5" Type="http://schemas.openxmlformats.org/officeDocument/2006/relationships/slideLayout" Target="../slideLayouts/slideLayout62.xml"/><Relationship Id="rId10" Type="http://schemas.openxmlformats.org/officeDocument/2006/relationships/theme" Target="../theme/theme9.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823" r:id="rId1"/>
    <p:sldLayoutId id="2147483820" r:id="rId2"/>
    <p:sldLayoutId id="2147483675" r:id="rId3"/>
    <p:sldLayoutId id="2147483674" r:id="rId4"/>
    <p:sldLayoutId id="2147483676" r:id="rId5"/>
    <p:sldLayoutId id="2147483677" r:id="rId6"/>
    <p:sldLayoutId id="2147483678" r:id="rId7"/>
    <p:sldLayoutId id="2147483679" r:id="rId8"/>
    <p:sldLayoutId id="2147483680" r:id="rId9"/>
    <p:sldLayoutId id="2147483681" r:id="rId10"/>
    <p:sldLayoutId id="2147483694" r:id="rId11"/>
    <p:sldLayoutId id="2147483843" r:id="rId12"/>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571836" y="132828"/>
            <a:ext cx="483467" cy="601826"/>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8272646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00" r:id="rId7"/>
    <p:sldLayoutId id="2147483701" r:id="rId8"/>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sp>
        <p:nvSpPr>
          <p:cNvPr id="12" name="Rectangle 11">
            <a:extLst>
              <a:ext uri="{FF2B5EF4-FFF2-40B4-BE49-F238E27FC236}">
                <a16:creationId xmlns:a16="http://schemas.microsoft.com/office/drawing/2014/main" id="{F595A8AB-6E11-45AC-AFEC-6630CA58BED4}"/>
              </a:ext>
            </a:extLst>
          </p:cNvPr>
          <p:cNvSpPr/>
          <p:nvPr userDrawn="1"/>
        </p:nvSpPr>
        <p:spPr>
          <a:xfrm>
            <a:off x="4153464" y="667512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14" name="Rectangle 13">
            <a:extLst>
              <a:ext uri="{FF2B5EF4-FFF2-40B4-BE49-F238E27FC236}">
                <a16:creationId xmlns:a16="http://schemas.microsoft.com/office/drawing/2014/main" id="{F595A8AB-6E11-45AC-AFEC-6630CA58BED4}"/>
              </a:ext>
            </a:extLst>
          </p:cNvPr>
          <p:cNvSpPr/>
          <p:nvPr userDrawn="1"/>
        </p:nvSpPr>
        <p:spPr>
          <a:xfrm>
            <a:off x="4153464" y="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10425214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181687423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057986"/>
            <a:ext cx="4114800" cy="1097280"/>
          </a:xfrm>
          <a:prstGeom prst="rect">
            <a:avLst/>
          </a:prstGeom>
        </p:spPr>
        <p:txBody>
          <a:bodyPr vert="horz" lIns="91440" tIns="45720" rIns="91440" bIns="45720" rtlCol="0" anchor="ctr">
            <a:normAutofit/>
          </a:bodyPr>
          <a:lstStyle/>
          <a:p>
            <a:r>
              <a:rPr lang="en-US">
                <a:solidFill>
                  <a:srgbClr val="002060"/>
                </a:solidFill>
              </a:rPr>
              <a:t>DLA G-Invoicing Executive Steering Committee (ESC)</a:t>
            </a:r>
            <a:endParaRPr lang="en-US"/>
          </a:p>
        </p:txBody>
      </p:sp>
      <p:sp>
        <p:nvSpPr>
          <p:cNvPr id="3" name="Text Placeholder 2"/>
          <p:cNvSpPr>
            <a:spLocks noGrp="1"/>
          </p:cNvSpPr>
          <p:nvPr userDrawn="1">
            <p:ph type="body" idx="1"/>
          </p:nvPr>
        </p:nvSpPr>
        <p:spPr>
          <a:xfrm>
            <a:off x="182880" y="4924138"/>
            <a:ext cx="4114800" cy="928022"/>
          </a:xfrm>
          <a:prstGeom prst="rect">
            <a:avLst/>
          </a:prstGeom>
        </p:spPr>
        <p:txBody>
          <a:bodyPr vert="horz" lIns="91440" tIns="45720" rIns="91440" bIns="45720" rtlCol="0">
            <a:normAutofit/>
          </a:bodyPr>
          <a:lstStyle/>
          <a:p>
            <a:r>
              <a:rPr lang="en-US">
                <a:solidFill>
                  <a:srgbClr val="002060"/>
                </a:solidFill>
              </a:rPr>
              <a:t>October 12, 2022</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
        <p:nvSpPr>
          <p:cNvPr id="25" name="Rectangle 24">
            <a:extLst>
              <a:ext uri="{FF2B5EF4-FFF2-40B4-BE49-F238E27FC236}">
                <a16:creationId xmlns:a16="http://schemas.microsoft.com/office/drawing/2014/main" id="{3ECBE0EB-8C55-4C8E-A776-94DB16A635A2}"/>
              </a:ext>
            </a:extLst>
          </p:cNvPr>
          <p:cNvSpPr/>
          <p:nvPr userDrawn="1"/>
        </p:nvSpPr>
        <p:spPr>
          <a:xfrm>
            <a:off x="4153464" y="667512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26" name="Rectangle 25">
            <a:extLst>
              <a:ext uri="{FF2B5EF4-FFF2-40B4-BE49-F238E27FC236}">
                <a16:creationId xmlns:a16="http://schemas.microsoft.com/office/drawing/2014/main" id="{72354BD6-BEAF-4B95-A071-D8908CA28836}"/>
              </a:ext>
            </a:extLst>
          </p:cNvPr>
          <p:cNvSpPr/>
          <p:nvPr userDrawn="1"/>
        </p:nvSpPr>
        <p:spPr>
          <a:xfrm>
            <a:off x="4153464" y="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spTree>
    <p:extLst>
      <p:ext uri="{BB962C8B-B14F-4D97-AF65-F5344CB8AC3E}">
        <p14:creationId xmlns:p14="http://schemas.microsoft.com/office/powerpoint/2010/main" val="397849481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Arial" panose="020B0604020202020204"/>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776731885"/>
      </p:ext>
    </p:extLst>
  </p:cSld>
  <p:clrMap bg1="lt1" tx1="dk1" bg2="lt2" tx2="dk2" accent1="accent1" accent2="accent2" accent3="accent3" accent4="accent4" accent5="accent5" accent6="accent6" hlink="hlink" folHlink="folHlink"/>
  <p:sldLayoutIdLst>
    <p:sldLayoutId id="2147483860" r:id="rId1"/>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358326429"/>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808794653"/>
      </p:ext>
    </p:extLst>
  </p:cSld>
  <p:clrMap bg1="lt1" tx1="dk1" bg2="lt2" tx2="dk2" accent1="accent1" accent2="accent2" accent3="accent3" accent4="accent4" accent5="accent5" accent6="accent6" hlink="hlink" folHlink="folHlink"/>
  <p:sldLayoutIdLst>
    <p:sldLayoutId id="2147483884" r:id="rId1"/>
    <p:sldLayoutId id="2147483887" r:id="rId2"/>
    <p:sldLayoutId id="2147483888" r:id="rId3"/>
    <p:sldLayoutId id="2147483889" r:id="rId4"/>
    <p:sldLayoutId id="2147483890" r:id="rId5"/>
    <p:sldLayoutId id="2147483891" r:id="rId6"/>
    <p:sldLayoutId id="2147483892"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2393487483"/>
      </p:ext>
    </p:extLst>
  </p:cSld>
  <p:clrMap bg1="lt1" tx1="dk1" bg2="lt2" tx2="dk2" accent1="accent1" accent2="accent2" accent3="accent3" accent4="accent4" accent5="accent5" accent6="accent6" hlink="hlink" folHlink="folHlink"/>
  <p:sldLayoutIdLst>
    <p:sldLayoutId id="2147483862"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80858893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7"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942858"/>
          </a:xfrm>
          <a:prstGeom prst="rect">
            <a:avLst/>
          </a:prstGeom>
          <a:gradFill flip="none" rotWithShape="1">
            <a:gsLst>
              <a:gs pos="0">
                <a:srgbClr val="002060"/>
              </a:gs>
              <a:gs pos="72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userDrawn="1"/>
        </p:nvPicPr>
        <p:blipFill rotWithShape="1">
          <a:blip r:embed="rId14">
            <a:extLst>
              <a:ext uri="{28A0092B-C50C-407E-A947-70E740481C1C}">
                <a14:useLocalDpi xmlns:a14="http://schemas.microsoft.com/office/drawing/2010/main" val="0"/>
              </a:ext>
            </a:extLst>
          </a:blip>
          <a:srcRect b="10638"/>
          <a:stretch/>
        </p:blipFill>
        <p:spPr>
          <a:xfrm>
            <a:off x="0" y="1"/>
            <a:ext cx="9144000" cy="942857"/>
          </a:xfrm>
          <a:prstGeom prst="rect">
            <a:avLst/>
          </a:prstGeom>
        </p:spPr>
      </p:pic>
      <p:sp>
        <p:nvSpPr>
          <p:cNvPr id="8" name="Rectangle 7"/>
          <p:cNvSpPr/>
          <p:nvPr userDrawn="1"/>
        </p:nvSpPr>
        <p:spPr>
          <a:xfrm>
            <a:off x="0" y="6648628"/>
            <a:ext cx="9144000" cy="209371"/>
          </a:xfrm>
          <a:prstGeom prst="rect">
            <a:avLst/>
          </a:prstGeom>
          <a:gradFill flip="none" rotWithShape="1">
            <a:gsLst>
              <a:gs pos="0">
                <a:srgbClr val="002060"/>
              </a:gs>
              <a:gs pos="72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18748" y="96525"/>
            <a:ext cx="744019" cy="749808"/>
          </a:xfrm>
          <a:prstGeom prst="rect">
            <a:avLst/>
          </a:prstGeom>
        </p:spPr>
      </p:pic>
      <p:sp>
        <p:nvSpPr>
          <p:cNvPr id="2" name="Title Placeholder 1"/>
          <p:cNvSpPr>
            <a:spLocks noGrp="1"/>
          </p:cNvSpPr>
          <p:nvPr>
            <p:ph type="title"/>
          </p:nvPr>
        </p:nvSpPr>
        <p:spPr>
          <a:xfrm>
            <a:off x="1011366" y="120750"/>
            <a:ext cx="7148266" cy="7129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2994" y="1093862"/>
            <a:ext cx="8789773" cy="539755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2"/>
          </p:nvPr>
        </p:nvSpPr>
        <p:spPr>
          <a:xfrm>
            <a:off x="202074" y="6672648"/>
            <a:ext cx="2743200" cy="160637"/>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12" name="Slide Number Placeholder 5"/>
          <p:cNvSpPr>
            <a:spLocks noGrp="1"/>
          </p:cNvSpPr>
          <p:nvPr>
            <p:ph type="sldNum" sz="quarter" idx="4"/>
          </p:nvPr>
        </p:nvSpPr>
        <p:spPr>
          <a:xfrm>
            <a:off x="8159632" y="6672648"/>
            <a:ext cx="822960" cy="160637"/>
          </a:xfrm>
          <a:prstGeom prst="rect">
            <a:avLst/>
          </a:prstGeom>
        </p:spPr>
        <p:txBody>
          <a:bodyPr vert="horz" lIns="91440" tIns="45720" rIns="91440" bIns="45720" rtlCol="0" anchor="ctr"/>
          <a:lstStyle>
            <a:lvl1pPr algn="ctr">
              <a:defRPr sz="900">
                <a:solidFill>
                  <a:srgbClr val="002060"/>
                </a:solidFill>
              </a:defRPr>
            </a:lvl1pPr>
          </a:lstStyle>
          <a:p>
            <a:fld id="{D3C50FAF-FDB4-47E3-9B32-F33882150ABC}" type="slidenum">
              <a:rPr lang="en-US" smtClean="0"/>
              <a:pPr/>
              <a:t>‹#›</a:t>
            </a:fld>
            <a:endParaRPr lang="en-US"/>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9114" y="96499"/>
            <a:ext cx="685800" cy="685800"/>
          </a:xfrm>
          <a:prstGeom prst="rect">
            <a:avLst/>
          </a:prstGeom>
        </p:spPr>
      </p:pic>
    </p:spTree>
    <p:extLst>
      <p:ext uri="{BB962C8B-B14F-4D97-AF65-F5344CB8AC3E}">
        <p14:creationId xmlns:p14="http://schemas.microsoft.com/office/powerpoint/2010/main" val="134824451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1" r:id="rId4"/>
    <p:sldLayoutId id="2147483665" r:id="rId5"/>
    <p:sldLayoutId id="2147483666" r:id="rId6"/>
    <p:sldLayoutId id="2147483667" r:id="rId7"/>
    <p:sldLayoutId id="2147483668" r:id="rId8"/>
    <p:sldLayoutId id="2147483669" r:id="rId9"/>
    <p:sldLayoutId id="2147483670" r:id="rId10"/>
    <p:sldLayoutId id="2147483671" r:id="rId11"/>
    <p:sldLayoutId id="2147483872" r:id="rId12"/>
  </p:sldLayoutIdLs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175" y="6000751"/>
            <a:ext cx="9140700" cy="857200"/>
          </a:xfrm>
          <a:prstGeom prst="rect">
            <a:avLst/>
          </a:prstGeom>
          <a:solidFill>
            <a:srgbClr val="B11116"/>
          </a:solidFill>
          <a:ln>
            <a:noFill/>
          </a:ln>
        </p:spPr>
        <p:txBody>
          <a:bodyPr spcFirstLastPara="1" wrap="square" lIns="82375" tIns="41175" rIns="82375" bIns="411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7" name="Google Shape;7;p1"/>
          <p:cNvSpPr txBox="1">
            <a:spLocks noGrp="1"/>
          </p:cNvSpPr>
          <p:nvPr>
            <p:ph type="sldNum" idx="12"/>
          </p:nvPr>
        </p:nvSpPr>
        <p:spPr>
          <a:xfrm>
            <a:off x="6553200" y="6215063"/>
            <a:ext cx="1905000" cy="457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sz="1300">
              <a:solidFill>
                <a:srgbClr val="000000"/>
              </a:solidFill>
            </a:endParaRPr>
          </a:p>
        </p:txBody>
      </p:sp>
      <p:sp>
        <p:nvSpPr>
          <p:cNvPr id="8" name="Google Shape;8;p1"/>
          <p:cNvSpPr/>
          <p:nvPr/>
        </p:nvSpPr>
        <p:spPr>
          <a:xfrm>
            <a:off x="0" y="0"/>
            <a:ext cx="9144000" cy="6401200"/>
          </a:xfrm>
          <a:prstGeom prst="rect">
            <a:avLst/>
          </a:prstGeom>
          <a:noFill/>
          <a:ln>
            <a:noFill/>
          </a:ln>
        </p:spPr>
        <p:txBody>
          <a:bodyPr spcFirstLastPara="1" wrap="square" lIns="82375" tIns="41175" rIns="82375" bIns="411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18" name="Rectangle 17">
            <a:extLst>
              <a:ext uri="{FF2B5EF4-FFF2-40B4-BE49-F238E27FC236}">
                <a16:creationId xmlns:a16="http://schemas.microsoft.com/office/drawing/2014/main" id="{814D1345-55ED-47A3-9C65-D9C1015B3D3E}"/>
              </a:ext>
            </a:extLst>
          </p:cNvPr>
          <p:cNvSpPr/>
          <p:nvPr userDrawn="1"/>
        </p:nvSpPr>
        <p:spPr>
          <a:xfrm>
            <a:off x="4153464" y="667512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19" name="Rectangle 18">
            <a:extLst>
              <a:ext uri="{FF2B5EF4-FFF2-40B4-BE49-F238E27FC236}">
                <a16:creationId xmlns:a16="http://schemas.microsoft.com/office/drawing/2014/main" id="{2D60F86A-CDD0-4020-AE90-1F068F908DFA}"/>
              </a:ext>
            </a:extLst>
          </p:cNvPr>
          <p:cNvSpPr/>
          <p:nvPr userDrawn="1"/>
        </p:nvSpPr>
        <p:spPr>
          <a:xfrm>
            <a:off x="4153464" y="0"/>
            <a:ext cx="837072"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bg1">
                    <a:lumMod val="95000"/>
                  </a:schemeClr>
                </a:solidFill>
                <a:effectLst/>
                <a:uLnTx/>
                <a:uFillTx/>
                <a:latin typeface="+mj-lt"/>
                <a:ea typeface="+mn-ea"/>
                <a:cs typeface="Times New Roman" panose="02020603050405020304" pitchFamily="18" charset="0"/>
              </a:rPr>
              <a:t>CUI</a:t>
            </a:r>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727" r:id="rId6"/>
    <p:sldLayoutId id="2147483885" r:id="rId7"/>
    <p:sldLayoutId id="2147483770" r:id="rId8"/>
    <p:sldLayoutId id="2147483819" r:id="rId9"/>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3.png"/><Relationship Id="rId7" Type="http://schemas.openxmlformats.org/officeDocument/2006/relationships/diagramColors" Target="../diagrams/colors7.xml"/><Relationship Id="rId2" Type="http://schemas.openxmlformats.org/officeDocument/2006/relationships/image" Target="../media/image32.png"/><Relationship Id="rId1" Type="http://schemas.openxmlformats.org/officeDocument/2006/relationships/slideLayout" Target="../slideLayouts/slideLayout3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3" Type="http://schemas.openxmlformats.org/officeDocument/2006/relationships/hyperlink" Target="mailto:wendy.villaman@dla.mil" TargetMode="External"/><Relationship Id="rId2" Type="http://schemas.openxmlformats.org/officeDocument/2006/relationships/hyperlink" Target="mailto:Michael.lane@dla.mil" TargetMode="External"/><Relationship Id="rId1" Type="http://schemas.openxmlformats.org/officeDocument/2006/relationships/slideLayout" Target="../slideLayouts/slideLayout59.xml"/><Relationship Id="rId6" Type="http://schemas.openxmlformats.org/officeDocument/2006/relationships/hyperlink" Target="mailto:edward.davis@dla.mil" TargetMode="External"/><Relationship Id="rId5" Type="http://schemas.openxmlformats.org/officeDocument/2006/relationships/hyperlink" Target="mailto:Eric.Flanagan@dla.mil" TargetMode="External"/><Relationship Id="rId4" Type="http://schemas.openxmlformats.org/officeDocument/2006/relationships/hyperlink" Target="mailto:shelly.pond@dla.mi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2.xml"/><Relationship Id="rId1" Type="http://schemas.openxmlformats.org/officeDocument/2006/relationships/slideLayout" Target="../slideLayouts/slideLayout68.x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hyperlink" Target="https://beis-web.csd.disa.mil/sfis-library/" TargetMode="External"/><Relationship Id="rId2" Type="http://schemas.openxmlformats.org/officeDocument/2006/relationships/hyperlink" Target="https://comptroller.defense.gov/odcfo/sfis.aspx" TargetMode="External"/><Relationship Id="rId1" Type="http://schemas.openxmlformats.org/officeDocument/2006/relationships/slideLayout" Target="../slideLayouts/slideLayout24.xml"/><Relationship Id="rId4" Type="http://schemas.openxmlformats.org/officeDocument/2006/relationships/hyperlink" Target="https://comptroller.defense.gov/Portals/45/Documents/ODCFO/SFIS/SFIS_Policy_Memorandum.pdf"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comptroller.defense.gov/Portals/45/Documents/ODCFO/SFIS/SLoA_Accounting_Class_Memo.pdf"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2" Type="http://schemas.openxmlformats.org/officeDocument/2006/relationships/hyperlink" Target="https://comptroller.defense.gov/Portals/45/Documents/ODCFO/SFIS/Business_System_and_SLOA_Memo-Signed_20200805.pdf"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hyperlink" Target="https://www.dla.mil/Portals/104/Documents/DLMS/Manuals/DLM/V4/v4a1_01.docx" TargetMode="External"/><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hyperlink" Target="https://intelshare.intelink.gov/sites/dlms/SitePages/PDC.aspx" TargetMode="Externa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hyperlink" Target="https://www.dla.mil/Defense-Data-Standards/Committees/" TargetMode="Externa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09C1-1225-4AF0-9EF2-0966635F9096}"/>
              </a:ext>
            </a:extLst>
          </p:cNvPr>
          <p:cNvSpPr>
            <a:spLocks noGrp="1"/>
          </p:cNvSpPr>
          <p:nvPr>
            <p:ph type="ctrTitle"/>
          </p:nvPr>
        </p:nvSpPr>
        <p:spPr>
          <a:xfrm>
            <a:off x="97284" y="2704158"/>
            <a:ext cx="4389120" cy="2153331"/>
          </a:xfrm>
        </p:spPr>
        <p:txBody>
          <a:bodyPr>
            <a:noAutofit/>
          </a:bodyPr>
          <a:lstStyle/>
          <a:p>
            <a:r>
              <a:rPr lang="en-US"/>
              <a:t>Joint Supply </a:t>
            </a:r>
            <a:br>
              <a:rPr lang="en-US"/>
            </a:br>
            <a:r>
              <a:rPr lang="en-US"/>
              <a:t>and </a:t>
            </a:r>
            <a:br>
              <a:rPr lang="en-US"/>
            </a:br>
            <a:r>
              <a:rPr lang="en-US"/>
              <a:t>Finance 23-2 Process Review Committee Meeting</a:t>
            </a:r>
          </a:p>
        </p:txBody>
      </p:sp>
      <p:sp>
        <p:nvSpPr>
          <p:cNvPr id="3" name="Subtitle 2">
            <a:extLst>
              <a:ext uri="{FF2B5EF4-FFF2-40B4-BE49-F238E27FC236}">
                <a16:creationId xmlns:a16="http://schemas.microsoft.com/office/drawing/2014/main" id="{080C04E4-A22C-4C85-BFF4-6B9FE803606D}"/>
              </a:ext>
            </a:extLst>
          </p:cNvPr>
          <p:cNvSpPr>
            <a:spLocks noGrp="1"/>
          </p:cNvSpPr>
          <p:nvPr>
            <p:ph type="subTitle" idx="1"/>
          </p:nvPr>
        </p:nvSpPr>
        <p:spPr>
          <a:xfrm>
            <a:off x="371604" y="4939683"/>
            <a:ext cx="4114800" cy="1097280"/>
          </a:xfrm>
        </p:spPr>
        <p:txBody>
          <a:bodyPr>
            <a:normAutofit fontScale="92500" lnSpcReduction="20000"/>
          </a:bodyPr>
          <a:lstStyle/>
          <a:p>
            <a:pPr>
              <a:lnSpc>
                <a:spcPct val="120000"/>
              </a:lnSpc>
            </a:pPr>
            <a:r>
              <a:rPr lang="en-US"/>
              <a:t>Defense Enterprise Data Standards Office (DEDSO)</a:t>
            </a:r>
          </a:p>
          <a:p>
            <a:endParaRPr lang="en-US"/>
          </a:p>
          <a:p>
            <a:r>
              <a:rPr lang="en-US"/>
              <a:t>July 19, 2023, 0900-1230</a:t>
            </a:r>
            <a:endParaRPr lang="en-US">
              <a:cs typeface="Arial"/>
            </a:endParaRPr>
          </a:p>
        </p:txBody>
      </p:sp>
      <p:sp>
        <p:nvSpPr>
          <p:cNvPr id="4" name="Slide Number Placeholder 3">
            <a:extLst>
              <a:ext uri="{FF2B5EF4-FFF2-40B4-BE49-F238E27FC236}">
                <a16:creationId xmlns:a16="http://schemas.microsoft.com/office/drawing/2014/main" id="{CF6F6B73-4F1F-4706-86CD-9FE367772FE9}"/>
              </a:ext>
            </a:extLst>
          </p:cNvPr>
          <p:cNvSpPr>
            <a:spLocks noGrp="1"/>
          </p:cNvSpPr>
          <p:nvPr>
            <p:ph type="sldNum" sz="quarter" idx="12"/>
          </p:nvPr>
        </p:nvSpPr>
        <p:spPr/>
        <p:txBody>
          <a:bodyPr/>
          <a:lstStyle/>
          <a:p>
            <a:fld id="{776DA034-8790-47DB-B313-2AB7FC923CBE}" type="slidenum">
              <a:rPr lang="en-US" smtClean="0"/>
              <a:pPr/>
              <a:t>1</a:t>
            </a:fld>
            <a:endParaRPr lang="en-US"/>
          </a:p>
        </p:txBody>
      </p:sp>
    </p:spTree>
    <p:extLst>
      <p:ext uri="{BB962C8B-B14F-4D97-AF65-F5344CB8AC3E}">
        <p14:creationId xmlns:p14="http://schemas.microsoft.com/office/powerpoint/2010/main" val="74203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p:nvPr>
        </p:nvSpPr>
        <p:spPr>
          <a:xfrm>
            <a:off x="2056031" y="3199305"/>
            <a:ext cx="5029200" cy="822960"/>
          </a:xfrm>
        </p:spPr>
        <p:txBody>
          <a:bodyPr>
            <a:normAutofit/>
          </a:bodyPr>
          <a:lstStyle/>
          <a:p>
            <a:br>
              <a:rPr lang="en-US"/>
            </a:br>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10</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13"/>
          </p:nvPr>
        </p:nvSpPr>
        <p:spPr/>
        <p:txBody>
          <a:bodyPr/>
          <a:lstStyle/>
          <a:p>
            <a:r>
              <a:rPr lang="en-US">
                <a:latin typeface="Arial Narrow"/>
              </a:rPr>
              <a:t>Supply/Finance Teams, DEDSO</a:t>
            </a:r>
            <a:br>
              <a:rPr lang="en-US"/>
            </a:br>
            <a:r>
              <a:rPr lang="en-US">
                <a:latin typeface="Arial Narrow"/>
              </a:rPr>
              <a:t>As of July 19, 2023,  Office DLA Slide</a:t>
            </a:r>
          </a:p>
        </p:txBody>
      </p:sp>
      <p:sp>
        <p:nvSpPr>
          <p:cNvPr id="2" name="TextBox 1">
            <a:extLst>
              <a:ext uri="{FF2B5EF4-FFF2-40B4-BE49-F238E27FC236}">
                <a16:creationId xmlns:a16="http://schemas.microsoft.com/office/drawing/2014/main" id="{99442523-4737-545B-7A2B-A4109FEBB7D6}"/>
              </a:ext>
            </a:extLst>
          </p:cNvPr>
          <p:cNvSpPr txBox="1"/>
          <p:nvPr/>
        </p:nvSpPr>
        <p:spPr>
          <a:xfrm>
            <a:off x="1466051" y="2141152"/>
            <a:ext cx="6209159"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Arial"/>
              </a:rPr>
              <a:t>DoD Finance Process Review Committee Meeting</a:t>
            </a:r>
          </a:p>
          <a:p>
            <a:pPr algn="ctr"/>
            <a:endParaRPr lang="en-US" sz="2000">
              <a:cs typeface="Arial"/>
            </a:endParaRPr>
          </a:p>
          <a:p>
            <a:pPr algn="ctr"/>
            <a:r>
              <a:rPr lang="en-US" sz="2000">
                <a:cs typeface="Arial"/>
              </a:rPr>
              <a:t>Mr. Nolan Davis, DEDSO Administrator</a:t>
            </a:r>
          </a:p>
          <a:p>
            <a:pPr algn="ctr"/>
            <a:endParaRPr lang="en-US" sz="2000">
              <a:cs typeface="Arial"/>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Welcome, Admin, &amp; Introductions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Ms. Sarah Winegardner, Director, DEDSO / Dr. Lindsey Saul, Chief Data &amp; Analytics Officer, DASD Logistics / Ms. Jan Mulligan, DASD Logistics/ODASD Comptroller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DEDSO Administrators / Finance, Mr. Nolan Davis</a:t>
            </a:r>
          </a:p>
          <a:p>
            <a:pPr algn="ctr"/>
            <a:endParaRPr lang="en-US" sz="2000">
              <a:cs typeface="Arial"/>
            </a:endParaRPr>
          </a:p>
        </p:txBody>
      </p:sp>
    </p:spTree>
    <p:extLst>
      <p:ext uri="{BB962C8B-B14F-4D97-AF65-F5344CB8AC3E}">
        <p14:creationId xmlns:p14="http://schemas.microsoft.com/office/powerpoint/2010/main" val="3415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07204"/>
            <a:ext cx="8412480" cy="1508784"/>
          </a:xfrm>
        </p:spPr>
        <p:txBody>
          <a:bodyPr>
            <a:normAutofit fontScale="90000"/>
          </a:bodyPr>
          <a:lstStyle/>
          <a:p>
            <a:pPr algn="ctr"/>
            <a:br>
              <a:rPr lang="en-US"/>
            </a:br>
            <a:br>
              <a:rPr lang="en-US"/>
            </a:br>
            <a:r>
              <a:rPr lang="en-US"/>
              <a:t> </a:t>
            </a:r>
            <a:br>
              <a:rPr lang="en-US"/>
            </a:br>
            <a:r>
              <a:rPr lang="en-US"/>
              <a:t>                                                                             </a:t>
            </a:r>
            <a:br>
              <a:rPr lang="en-US"/>
            </a:br>
            <a:br>
              <a:rPr lang="en-US"/>
            </a:br>
            <a:r>
              <a:rPr lang="en-US"/>
              <a:t>PRC Conference </a:t>
            </a:r>
            <a:br>
              <a:rPr lang="en-US" sz="2800"/>
            </a:br>
            <a:endParaRPr lang="en-US" sz="28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3" y="5497176"/>
            <a:ext cx="1280160" cy="1360824"/>
          </a:xfrm>
          <a:prstGeom prst="rect">
            <a:avLst/>
          </a:prstGeom>
          <a:scene3d>
            <a:camera prst="orthographicFront">
              <a:rot lat="0" lon="0" rev="0"/>
            </a:camera>
            <a:lightRig rig="threePt" dir="t"/>
          </a:scene3d>
        </p:spPr>
      </p:pic>
      <p:sp>
        <p:nvSpPr>
          <p:cNvPr id="6" name="Subtitle 5"/>
          <p:cNvSpPr>
            <a:spLocks noGrp="1"/>
          </p:cNvSpPr>
          <p:nvPr>
            <p:ph type="subTitle" idx="1"/>
          </p:nvPr>
        </p:nvSpPr>
        <p:spPr>
          <a:xfrm>
            <a:off x="204440" y="4715988"/>
            <a:ext cx="7803472" cy="911271"/>
          </a:xfrm>
        </p:spPr>
        <p:txBody>
          <a:bodyPr/>
          <a:lstStyle/>
          <a:p>
            <a:r>
              <a:rPr lang="en-US"/>
              <a:t>Fatimoh Ajadi</a:t>
            </a:r>
          </a:p>
          <a:p>
            <a:r>
              <a:rPr lang="en-US"/>
              <a:t>July 19, 2023</a:t>
            </a:r>
          </a:p>
        </p:txBody>
      </p:sp>
    </p:spTree>
    <p:extLst>
      <p:ext uri="{BB962C8B-B14F-4D97-AF65-F5344CB8AC3E}">
        <p14:creationId xmlns:p14="http://schemas.microsoft.com/office/powerpoint/2010/main" val="262732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5DE1-85CC-46DE-880A-3B6FED8C0EED}"/>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E9298A05-4D1D-4892-8654-74895F835BCA}"/>
              </a:ext>
            </a:extLst>
          </p:cNvPr>
          <p:cNvSpPr>
            <a:spLocks noGrp="1"/>
          </p:cNvSpPr>
          <p:nvPr>
            <p:ph idx="1"/>
          </p:nvPr>
        </p:nvSpPr>
        <p:spPr>
          <a:xfrm>
            <a:off x="93250" y="1378147"/>
            <a:ext cx="7886700" cy="4727377"/>
          </a:xfrm>
        </p:spPr>
        <p:txBody>
          <a:bodyPr>
            <a:normAutofit lnSpcReduction="10000"/>
          </a:bodyPr>
          <a:lstStyle/>
          <a:p>
            <a:r>
              <a:rPr lang="en-US" sz="2000"/>
              <a:t>OUSDC G-Invoicing Team </a:t>
            </a:r>
          </a:p>
          <a:p>
            <a:pPr marL="171450" lvl="1">
              <a:spcBef>
                <a:spcPts val="750"/>
              </a:spcBef>
            </a:pPr>
            <a:r>
              <a:rPr lang="en-US" sz="2000"/>
              <a:t>OUSDC G-Invoicing Team Responsibilities </a:t>
            </a:r>
          </a:p>
          <a:p>
            <a:pPr marL="171450" lvl="1">
              <a:spcBef>
                <a:spcPts val="750"/>
              </a:spcBef>
            </a:pPr>
            <a:r>
              <a:rPr lang="en-US" sz="2000"/>
              <a:t> OUSDC G-Invoicing Team Initiatives  </a:t>
            </a:r>
          </a:p>
          <a:p>
            <a:pPr marL="171450" lvl="1">
              <a:spcBef>
                <a:spcPts val="750"/>
              </a:spcBef>
            </a:pPr>
            <a:r>
              <a:rPr lang="en-US" sz="2000"/>
              <a:t>What is G-Invoicing</a:t>
            </a:r>
          </a:p>
          <a:p>
            <a:pPr marL="171450" lvl="1">
              <a:spcBef>
                <a:spcPts val="750"/>
              </a:spcBef>
            </a:pPr>
            <a:r>
              <a:rPr lang="en-US" sz="2000"/>
              <a:t>Intragovernmental Activity</a:t>
            </a:r>
          </a:p>
          <a:p>
            <a:pPr marL="171450" lvl="1">
              <a:spcBef>
                <a:spcPts val="750"/>
              </a:spcBef>
            </a:pPr>
            <a:r>
              <a:rPr lang="en-US" sz="2000"/>
              <a:t>DoD Component G-Invoicing Implementation Timeline  </a:t>
            </a:r>
          </a:p>
          <a:p>
            <a:pPr marL="171450" lvl="1">
              <a:spcBef>
                <a:spcPts val="750"/>
              </a:spcBef>
            </a:pPr>
            <a:r>
              <a:rPr lang="en-US" sz="2000"/>
              <a:t>IGT Process Areas</a:t>
            </a:r>
          </a:p>
          <a:p>
            <a:pPr marL="171450" lvl="1">
              <a:spcBef>
                <a:spcPts val="750"/>
              </a:spcBef>
            </a:pPr>
            <a:r>
              <a:rPr lang="en-US" sz="2000"/>
              <a:t>IGT Cross Functional Collaboration </a:t>
            </a:r>
          </a:p>
          <a:p>
            <a:pPr marL="171450" lvl="1">
              <a:spcBef>
                <a:spcPts val="750"/>
              </a:spcBef>
            </a:pPr>
            <a:r>
              <a:rPr lang="en-US" sz="2000"/>
              <a:t>IGT Partnerships  </a:t>
            </a:r>
          </a:p>
          <a:p>
            <a:pPr marL="171450" lvl="1">
              <a:spcBef>
                <a:spcPts val="750"/>
              </a:spcBef>
            </a:pPr>
            <a:r>
              <a:rPr lang="en-US" sz="2000"/>
              <a:t>Policy Guidance </a:t>
            </a:r>
          </a:p>
          <a:p>
            <a:pPr marL="171450" lvl="1">
              <a:spcBef>
                <a:spcPts val="750"/>
              </a:spcBef>
            </a:pPr>
            <a:r>
              <a:rPr lang="en-US" sz="2000"/>
              <a:t>Open Audit NFRs/CAPs</a:t>
            </a:r>
          </a:p>
          <a:p>
            <a:pPr marL="171450" lvl="1">
              <a:spcBef>
                <a:spcPts val="750"/>
              </a:spcBef>
            </a:pPr>
            <a:r>
              <a:rPr lang="en-US" sz="2000"/>
              <a:t>Questions and Answers </a:t>
            </a:r>
          </a:p>
          <a:p>
            <a:pPr marL="171450" lvl="1">
              <a:spcBef>
                <a:spcPts val="750"/>
              </a:spcBef>
            </a:pPr>
            <a:r>
              <a:rPr lang="en-US" sz="2000"/>
              <a:t>Program Contacts </a:t>
            </a:r>
          </a:p>
          <a:p>
            <a:pPr marL="171450" lvl="1">
              <a:spcBef>
                <a:spcPts val="750"/>
              </a:spcBef>
            </a:pPr>
            <a:endParaRPr lang="en-US" sz="1125"/>
          </a:p>
          <a:p>
            <a:pPr marL="171450" lvl="1">
              <a:spcBef>
                <a:spcPts val="750"/>
              </a:spcBef>
            </a:pPr>
            <a:endParaRPr lang="en-US" sz="1125"/>
          </a:p>
          <a:p>
            <a:pPr marL="342900" lvl="1" indent="0">
              <a:buNone/>
            </a:pPr>
            <a:endParaRPr lang="en-US"/>
          </a:p>
        </p:txBody>
      </p:sp>
    </p:spTree>
    <p:extLst>
      <p:ext uri="{BB962C8B-B14F-4D97-AF65-F5344CB8AC3E}">
        <p14:creationId xmlns:p14="http://schemas.microsoft.com/office/powerpoint/2010/main" val="201574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DC6CD6-4C4C-4A57-A930-C9ED80F20C6D}"/>
              </a:ext>
            </a:extLst>
          </p:cNvPr>
          <p:cNvCxnSpPr>
            <a:cxnSpLocks/>
          </p:cNvCxnSpPr>
          <p:nvPr/>
        </p:nvCxnSpPr>
        <p:spPr>
          <a:xfrm>
            <a:off x="4423410" y="3769756"/>
            <a:ext cx="0" cy="10624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3FD59CF-2F97-4D2F-BAE3-2182A9B25490}"/>
              </a:ext>
            </a:extLst>
          </p:cNvPr>
          <p:cNvCxnSpPr>
            <a:cxnSpLocks/>
          </p:cNvCxnSpPr>
          <p:nvPr/>
        </p:nvCxnSpPr>
        <p:spPr>
          <a:xfrm flipV="1">
            <a:off x="1898019" y="4187488"/>
            <a:ext cx="1947400" cy="357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DCF798-5278-47B5-88F9-BF1C2EF82216}"/>
              </a:ext>
            </a:extLst>
          </p:cNvPr>
          <p:cNvCxnSpPr>
            <a:cxnSpLocks/>
          </p:cNvCxnSpPr>
          <p:nvPr/>
        </p:nvCxnSpPr>
        <p:spPr>
          <a:xfrm>
            <a:off x="4435983" y="2408921"/>
            <a:ext cx="0" cy="18106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E8F0CD-36EC-41BD-8D0C-7A2DAA7E24D1}"/>
              </a:ext>
            </a:extLst>
          </p:cNvPr>
          <p:cNvSpPr>
            <a:spLocks noGrp="1"/>
          </p:cNvSpPr>
          <p:nvPr>
            <p:ph type="title"/>
          </p:nvPr>
        </p:nvSpPr>
        <p:spPr/>
        <p:txBody>
          <a:bodyPr/>
          <a:lstStyle/>
          <a:p>
            <a:r>
              <a:rPr lang="en-US"/>
              <a:t>Who are the OUSDC G-Invoicing Team?</a:t>
            </a:r>
          </a:p>
        </p:txBody>
      </p:sp>
      <p:sp>
        <p:nvSpPr>
          <p:cNvPr id="9" name="Rectangle 8">
            <a:extLst>
              <a:ext uri="{FF2B5EF4-FFF2-40B4-BE49-F238E27FC236}">
                <a16:creationId xmlns:a16="http://schemas.microsoft.com/office/drawing/2014/main" id="{EBB80FB8-1AB9-4A64-ADED-299134830125}"/>
              </a:ext>
            </a:extLst>
          </p:cNvPr>
          <p:cNvSpPr/>
          <p:nvPr/>
        </p:nvSpPr>
        <p:spPr>
          <a:xfrm>
            <a:off x="3569208" y="1768079"/>
            <a:ext cx="1733550" cy="714375"/>
          </a:xfrm>
          <a:prstGeom prst="rect">
            <a:avLst/>
          </a:prstGeom>
          <a:solidFill>
            <a:schemeClr val="accent4">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Mr. Edson Barbosa, SES</a:t>
            </a:r>
          </a:p>
        </p:txBody>
      </p:sp>
      <p:cxnSp>
        <p:nvCxnSpPr>
          <p:cNvPr id="22" name="Straight Connector 21">
            <a:extLst>
              <a:ext uri="{FF2B5EF4-FFF2-40B4-BE49-F238E27FC236}">
                <a16:creationId xmlns:a16="http://schemas.microsoft.com/office/drawing/2014/main" id="{B6559398-6CCB-41AE-B80F-A74CF47A6D65}"/>
              </a:ext>
            </a:extLst>
          </p:cNvPr>
          <p:cNvCxnSpPr>
            <a:cxnSpLocks/>
          </p:cNvCxnSpPr>
          <p:nvPr/>
        </p:nvCxnSpPr>
        <p:spPr>
          <a:xfrm>
            <a:off x="4151210" y="4098783"/>
            <a:ext cx="2631386" cy="31292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1C6C77B-1223-4B93-8147-A3A549F4AB0F}"/>
              </a:ext>
            </a:extLst>
          </p:cNvPr>
          <p:cNvSpPr/>
          <p:nvPr/>
        </p:nvSpPr>
        <p:spPr>
          <a:xfrm>
            <a:off x="878348" y="4375547"/>
            <a:ext cx="1733550" cy="7143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Mr. Michael Shannon,  CTR (PT)</a:t>
            </a:r>
          </a:p>
        </p:txBody>
      </p:sp>
      <p:sp>
        <p:nvSpPr>
          <p:cNvPr id="12" name="Rectangle 11">
            <a:extLst>
              <a:ext uri="{FF2B5EF4-FFF2-40B4-BE49-F238E27FC236}">
                <a16:creationId xmlns:a16="http://schemas.microsoft.com/office/drawing/2014/main" id="{CCC0D40A-2B97-4EE7-A8C9-BCA1A91495C3}"/>
              </a:ext>
            </a:extLst>
          </p:cNvPr>
          <p:cNvSpPr/>
          <p:nvPr/>
        </p:nvSpPr>
        <p:spPr>
          <a:xfrm>
            <a:off x="4442489" y="4368481"/>
            <a:ext cx="1733550" cy="7143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Mr. Dwayne Carter,  CTR</a:t>
            </a:r>
          </a:p>
        </p:txBody>
      </p:sp>
      <p:sp>
        <p:nvSpPr>
          <p:cNvPr id="16" name="Rectangle 15">
            <a:extLst>
              <a:ext uri="{FF2B5EF4-FFF2-40B4-BE49-F238E27FC236}">
                <a16:creationId xmlns:a16="http://schemas.microsoft.com/office/drawing/2014/main" id="{1DD904C1-1059-4C55-9B19-AC612AD2CDDA}"/>
              </a:ext>
            </a:extLst>
          </p:cNvPr>
          <p:cNvSpPr/>
          <p:nvPr/>
        </p:nvSpPr>
        <p:spPr>
          <a:xfrm>
            <a:off x="6234374" y="4368481"/>
            <a:ext cx="1733550" cy="7143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Mr. Alex Balm,  CTR</a:t>
            </a:r>
          </a:p>
          <a:p>
            <a:pPr algn="ctr"/>
            <a:r>
              <a:rPr lang="en-US" sz="1350" b="1">
                <a:solidFill>
                  <a:schemeClr val="bg2"/>
                </a:solidFill>
              </a:rPr>
              <a:t>(PT)</a:t>
            </a:r>
          </a:p>
        </p:txBody>
      </p:sp>
      <p:sp>
        <p:nvSpPr>
          <p:cNvPr id="10" name="Rectangle 9">
            <a:extLst>
              <a:ext uri="{FF2B5EF4-FFF2-40B4-BE49-F238E27FC236}">
                <a16:creationId xmlns:a16="http://schemas.microsoft.com/office/drawing/2014/main" id="{77F77402-6E3F-43BD-91F9-E8C007EE4215}"/>
              </a:ext>
            </a:extLst>
          </p:cNvPr>
          <p:cNvSpPr/>
          <p:nvPr/>
        </p:nvSpPr>
        <p:spPr>
          <a:xfrm>
            <a:off x="3569208" y="2638425"/>
            <a:ext cx="1733550"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Ms. Deera Morida,  CIV</a:t>
            </a:r>
          </a:p>
        </p:txBody>
      </p:sp>
      <p:sp>
        <p:nvSpPr>
          <p:cNvPr id="11" name="Rectangle 10">
            <a:extLst>
              <a:ext uri="{FF2B5EF4-FFF2-40B4-BE49-F238E27FC236}">
                <a16:creationId xmlns:a16="http://schemas.microsoft.com/office/drawing/2014/main" id="{2875DE47-E87D-42C4-A758-0F0F22392543}"/>
              </a:ext>
            </a:extLst>
          </p:cNvPr>
          <p:cNvSpPr/>
          <p:nvPr/>
        </p:nvSpPr>
        <p:spPr>
          <a:xfrm>
            <a:off x="3569208" y="3505201"/>
            <a:ext cx="1733550" cy="71437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Ms. Fatimoh Ajadi,  CIV</a:t>
            </a:r>
          </a:p>
        </p:txBody>
      </p:sp>
      <p:sp>
        <p:nvSpPr>
          <p:cNvPr id="13" name="Rectangle 12">
            <a:extLst>
              <a:ext uri="{FF2B5EF4-FFF2-40B4-BE49-F238E27FC236}">
                <a16:creationId xmlns:a16="http://schemas.microsoft.com/office/drawing/2014/main" id="{BA499119-31F8-4255-8A67-0AA402A40B36}"/>
              </a:ext>
            </a:extLst>
          </p:cNvPr>
          <p:cNvSpPr/>
          <p:nvPr/>
        </p:nvSpPr>
        <p:spPr>
          <a:xfrm>
            <a:off x="2650605" y="4375547"/>
            <a:ext cx="1733550" cy="71437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solidFill>
                  <a:schemeClr val="bg2"/>
                </a:solidFill>
              </a:rPr>
              <a:t>Ms. Michelle Davis,   CTR</a:t>
            </a:r>
          </a:p>
        </p:txBody>
      </p:sp>
    </p:spTree>
    <p:extLst>
      <p:ext uri="{BB962C8B-B14F-4D97-AF65-F5344CB8AC3E}">
        <p14:creationId xmlns:p14="http://schemas.microsoft.com/office/powerpoint/2010/main" val="209566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F0CD-36EC-41BD-8D0C-7A2DAA7E24D1}"/>
              </a:ext>
            </a:extLst>
          </p:cNvPr>
          <p:cNvSpPr>
            <a:spLocks noGrp="1"/>
          </p:cNvSpPr>
          <p:nvPr>
            <p:ph type="title"/>
          </p:nvPr>
        </p:nvSpPr>
        <p:spPr/>
        <p:txBody>
          <a:bodyPr/>
          <a:lstStyle/>
          <a:p>
            <a:r>
              <a:rPr lang="en-US"/>
              <a:t>OUSDC G-Invoicing Team Responsibilities</a:t>
            </a:r>
          </a:p>
        </p:txBody>
      </p:sp>
      <p:pic>
        <p:nvPicPr>
          <p:cNvPr id="11" name="Picture 10">
            <a:extLst>
              <a:ext uri="{FF2B5EF4-FFF2-40B4-BE49-F238E27FC236}">
                <a16:creationId xmlns:a16="http://schemas.microsoft.com/office/drawing/2014/main" id="{E6C0EA28-BC0D-40B4-B193-499A15844134}"/>
              </a:ext>
            </a:extLst>
          </p:cNvPr>
          <p:cNvPicPr>
            <a:picLocks noChangeAspect="1"/>
          </p:cNvPicPr>
          <p:nvPr/>
        </p:nvPicPr>
        <p:blipFill>
          <a:blip r:embed="rId2"/>
          <a:stretch>
            <a:fillRect/>
          </a:stretch>
        </p:blipFill>
        <p:spPr>
          <a:xfrm>
            <a:off x="-85022" y="1288817"/>
            <a:ext cx="8802550" cy="3797533"/>
          </a:xfrm>
          <a:prstGeom prst="rect">
            <a:avLst/>
          </a:prstGeom>
        </p:spPr>
      </p:pic>
    </p:spTree>
    <p:extLst>
      <p:ext uri="{BB962C8B-B14F-4D97-AF65-F5344CB8AC3E}">
        <p14:creationId xmlns:p14="http://schemas.microsoft.com/office/powerpoint/2010/main" val="107926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B509825-B883-4798-B470-F5ADC71D656C}"/>
              </a:ext>
            </a:extLst>
          </p:cNvPr>
          <p:cNvGraphicFramePr>
            <a:graphicFrameLocks noGrp="1"/>
          </p:cNvGraphicFramePr>
          <p:nvPr>
            <p:extLst>
              <p:ext uri="{D42A27DB-BD31-4B8C-83A1-F6EECF244321}">
                <p14:modId xmlns:p14="http://schemas.microsoft.com/office/powerpoint/2010/main" val="1056062068"/>
              </p:ext>
            </p:extLst>
          </p:nvPr>
        </p:nvGraphicFramePr>
        <p:xfrm>
          <a:off x="2791666" y="1374885"/>
          <a:ext cx="6012475" cy="3962400"/>
        </p:xfrm>
        <a:graphic>
          <a:graphicData uri="http://schemas.openxmlformats.org/drawingml/2006/table">
            <a:tbl>
              <a:tblPr firstRow="1" bandRow="1">
                <a:tableStyleId>{5C22544A-7EE6-4342-B048-85BDC9FD1C3A}</a:tableStyleId>
              </a:tblPr>
              <a:tblGrid>
                <a:gridCol w="1556664">
                  <a:extLst>
                    <a:ext uri="{9D8B030D-6E8A-4147-A177-3AD203B41FA5}">
                      <a16:colId xmlns:a16="http://schemas.microsoft.com/office/drawing/2014/main" val="2795053793"/>
                    </a:ext>
                  </a:extLst>
                </a:gridCol>
                <a:gridCol w="4455811">
                  <a:extLst>
                    <a:ext uri="{9D8B030D-6E8A-4147-A177-3AD203B41FA5}">
                      <a16:colId xmlns:a16="http://schemas.microsoft.com/office/drawing/2014/main" val="946275132"/>
                    </a:ext>
                  </a:extLst>
                </a:gridCol>
              </a:tblGrid>
              <a:tr h="297180">
                <a:tc>
                  <a:txBody>
                    <a:bodyPr/>
                    <a:lstStyle/>
                    <a:p>
                      <a:pPr algn="ctr"/>
                      <a:r>
                        <a:rPr lang="en-US" sz="800">
                          <a:solidFill>
                            <a:schemeClr val="bg2"/>
                          </a:solidFill>
                          <a:latin typeface="+mn-lt"/>
                        </a:rPr>
                        <a:t>Meeting/</a:t>
                      </a:r>
                    </a:p>
                    <a:p>
                      <a:pPr algn="ctr"/>
                      <a:r>
                        <a:rPr lang="en-US" sz="800">
                          <a:solidFill>
                            <a:schemeClr val="bg2"/>
                          </a:solidFill>
                          <a:latin typeface="+mn-lt"/>
                        </a:rPr>
                        <a:t>Working</a:t>
                      </a:r>
                      <a:r>
                        <a:rPr lang="en-US" sz="800" baseline="0">
                          <a:solidFill>
                            <a:schemeClr val="bg2"/>
                          </a:solidFill>
                          <a:latin typeface="+mn-lt"/>
                        </a:rPr>
                        <a:t> Group </a:t>
                      </a:r>
                      <a:endParaRPr lang="en-US" sz="800">
                        <a:solidFill>
                          <a:schemeClr val="bg2"/>
                        </a:solidFill>
                        <a:latin typeface="+mn-lt"/>
                      </a:endParaRPr>
                    </a:p>
                  </a:txBody>
                  <a:tcPr marL="68580" marR="68580" marT="34290" marB="34290" anchor="ctr">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800">
                          <a:solidFill>
                            <a:schemeClr val="bg2"/>
                          </a:solidFill>
                          <a:latin typeface="+mn-lt"/>
                        </a:rPr>
                        <a:t>Purpose</a:t>
                      </a:r>
                      <a:r>
                        <a:rPr lang="en-US" sz="800" baseline="0">
                          <a:solidFill>
                            <a:schemeClr val="bg2"/>
                          </a:solidFill>
                          <a:latin typeface="+mn-lt"/>
                        </a:rPr>
                        <a:t> </a:t>
                      </a:r>
                      <a:endParaRPr lang="en-US" sz="800">
                        <a:solidFill>
                          <a:schemeClr val="bg2"/>
                        </a:solidFill>
                        <a:latin typeface="+mn-lt"/>
                      </a:endParaRPr>
                    </a:p>
                  </a:txBody>
                  <a:tcPr marL="68580" marR="68580" marT="34290" marB="3429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683856946"/>
                  </a:ext>
                </a:extLst>
              </a:tr>
              <a:tr h="525780">
                <a:tc>
                  <a:txBody>
                    <a:bodyPr/>
                    <a:lstStyle/>
                    <a:p>
                      <a:r>
                        <a:rPr lang="en-US" sz="800">
                          <a:latin typeface="+mn-lt"/>
                        </a:rPr>
                        <a:t>Collaborative</a:t>
                      </a:r>
                      <a:r>
                        <a:rPr lang="en-US" sz="800" baseline="0">
                          <a:latin typeface="+mn-lt"/>
                        </a:rPr>
                        <a:t> Action Working Group</a:t>
                      </a:r>
                    </a:p>
                    <a:p>
                      <a:r>
                        <a:rPr lang="en-US" sz="800" baseline="0">
                          <a:latin typeface="+mn-lt"/>
                        </a:rPr>
                        <a:t>(CAWG) </a:t>
                      </a:r>
                      <a:endParaRPr lang="en-US" sz="80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IGT Leads from all organizations and working groups engaged to</a:t>
                      </a:r>
                      <a:r>
                        <a:rPr lang="en-US" sz="800" kern="1200" baseline="0">
                          <a:solidFill>
                            <a:schemeClr val="dk1"/>
                          </a:solidFill>
                          <a:effectLst/>
                          <a:latin typeface="+mn-lt"/>
                          <a:ea typeface="+mn-ea"/>
                          <a:cs typeface="+mn-cs"/>
                        </a:rPr>
                        <a:t> </a:t>
                      </a:r>
                      <a:r>
                        <a:rPr lang="en-US" sz="800" kern="1200">
                          <a:solidFill>
                            <a:schemeClr val="dk1"/>
                          </a:solidFill>
                          <a:effectLst/>
                          <a:latin typeface="+mn-lt"/>
                          <a:ea typeface="+mn-ea"/>
                          <a:cs typeface="+mn-cs"/>
                        </a:rPr>
                        <a:t>focus</a:t>
                      </a:r>
                      <a:r>
                        <a:rPr lang="en-US" sz="800" kern="1200" baseline="0">
                          <a:solidFill>
                            <a:schemeClr val="dk1"/>
                          </a:solidFill>
                          <a:effectLst/>
                          <a:latin typeface="+mn-lt"/>
                          <a:ea typeface="+mn-ea"/>
                          <a:cs typeface="+mn-cs"/>
                        </a:rPr>
                        <a:t> </a:t>
                      </a:r>
                      <a:r>
                        <a:rPr lang="en-US" sz="800" kern="1200">
                          <a:solidFill>
                            <a:schemeClr val="dk1"/>
                          </a:solidFill>
                          <a:effectLst/>
                          <a:latin typeface="+mn-lt"/>
                          <a:ea typeface="+mn-ea"/>
                          <a:cs typeface="+mn-cs"/>
                        </a:rPr>
                        <a:t>on G-Invoicing development and data standards,  timeline and milestones, the status of the implementation, and Treasury and GEX statuses and milestones</a:t>
                      </a:r>
                      <a:endParaRPr lang="en-US" sz="800" b="0" i="0" kern="1200">
                        <a:solidFill>
                          <a:schemeClr val="dk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307761"/>
                  </a:ext>
                </a:extLst>
              </a:tr>
              <a:tr h="640080">
                <a:tc>
                  <a:txBody>
                    <a:bodyPr/>
                    <a:lstStyle/>
                    <a:p>
                      <a:r>
                        <a:rPr lang="en-US" sz="800" b="0">
                          <a:latin typeface="+mn-lt"/>
                        </a:rPr>
                        <a:t>Group Systems</a:t>
                      </a:r>
                      <a:r>
                        <a:rPr lang="en-US" sz="800" b="0" baseline="0">
                          <a:latin typeface="+mn-lt"/>
                        </a:rPr>
                        <a:t> Implementation Group </a:t>
                      </a:r>
                    </a:p>
                    <a:p>
                      <a:r>
                        <a:rPr lang="en-US" sz="800" b="0" baseline="0">
                          <a:latin typeface="+mn-lt"/>
                        </a:rPr>
                        <a:t>(GSIG)</a:t>
                      </a:r>
                      <a:endParaRPr lang="en-US" sz="800" b="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a:solidFill>
                            <a:schemeClr val="dk1"/>
                          </a:solidFill>
                          <a:effectLst/>
                          <a:latin typeface="+mn-lt"/>
                          <a:ea typeface="+mn-ea"/>
                          <a:cs typeface="+mn-cs"/>
                        </a:rPr>
                        <a:t>C</a:t>
                      </a:r>
                      <a:r>
                        <a:rPr lang="en-US" sz="800" kern="1200">
                          <a:solidFill>
                            <a:schemeClr val="dk1"/>
                          </a:solidFill>
                          <a:effectLst/>
                          <a:latin typeface="+mn-lt"/>
                          <a:ea typeface="+mn-ea"/>
                          <a:cs typeface="+mn-cs"/>
                        </a:rPr>
                        <a:t>omponents share information critical to the development and implementation of processes and procedures, highlight key milestones, share and resolve challenges, capture and apply lessons learned, and distribute Treasury data standards and</a:t>
                      </a:r>
                      <a:r>
                        <a:rPr lang="en-US" sz="800" kern="1200" baseline="0">
                          <a:solidFill>
                            <a:schemeClr val="dk1"/>
                          </a:solidFill>
                          <a:effectLst/>
                          <a:latin typeface="+mn-lt"/>
                          <a:ea typeface="+mn-ea"/>
                          <a:cs typeface="+mn-cs"/>
                        </a:rPr>
                        <a:t> </a:t>
                      </a:r>
                      <a:r>
                        <a:rPr lang="en-US" sz="800" kern="1200">
                          <a:solidFill>
                            <a:schemeClr val="dk1"/>
                          </a:solidFill>
                          <a:effectLst/>
                          <a:latin typeface="+mn-lt"/>
                          <a:ea typeface="+mn-ea"/>
                          <a:cs typeface="+mn-cs"/>
                        </a:rPr>
                        <a:t>schemas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067630"/>
                  </a:ext>
                </a:extLst>
              </a:tr>
              <a:tr h="411480">
                <a:tc>
                  <a:txBody>
                    <a:bodyPr/>
                    <a:lstStyle/>
                    <a:p>
                      <a:r>
                        <a:rPr lang="en-US" sz="800" b="0">
                          <a:latin typeface="+mn-lt"/>
                        </a:rPr>
                        <a:t>Trading Partner Working Group </a:t>
                      </a:r>
                    </a:p>
                    <a:p>
                      <a:r>
                        <a:rPr lang="en-US" sz="800" b="0">
                          <a:latin typeface="+mn-lt"/>
                        </a:rPr>
                        <a:t>(TPWG)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a:t>
                      </a:r>
                      <a:r>
                        <a:rPr lang="en-US" sz="800" kern="1200" baseline="0">
                          <a:solidFill>
                            <a:schemeClr val="dk1"/>
                          </a:solidFill>
                          <a:effectLst/>
                          <a:latin typeface="+mn-lt"/>
                          <a:ea typeface="+mn-ea"/>
                          <a:cs typeface="+mn-cs"/>
                        </a:rPr>
                        <a:t> membership discusses</a:t>
                      </a:r>
                      <a:r>
                        <a:rPr lang="en-US" sz="800" kern="1200">
                          <a:solidFill>
                            <a:schemeClr val="dk1"/>
                          </a:solidFill>
                          <a:effectLst/>
                          <a:latin typeface="+mn-lt"/>
                          <a:ea typeface="+mn-ea"/>
                          <a:cs typeface="+mn-cs"/>
                        </a:rPr>
                        <a:t> emerging issues and potential solutions to establish policies, processes and procedures to support the implementation of the G-Invoicing tool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5775172"/>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latin typeface="+mn-lt"/>
                        </a:rPr>
                        <a:t>Sensitive Activity Working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latin typeface="+mn-lt"/>
                        </a:rPr>
                        <a:t>(SAWG)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 and DFAS. </a:t>
                      </a:r>
                      <a:r>
                        <a:rPr lang="en-US" sz="800">
                          <a:solidFill>
                            <a:schemeClr val="dk1"/>
                          </a:solidFill>
                          <a:latin typeface="+mn-lt"/>
                        </a:rPr>
                        <a:t>Sensitive Activity leads </a:t>
                      </a:r>
                      <a:r>
                        <a:rPr lang="en-US" sz="800" kern="1200">
                          <a:solidFill>
                            <a:schemeClr val="dk1"/>
                          </a:solidFill>
                          <a:effectLst/>
                          <a:latin typeface="+mn-lt"/>
                          <a:ea typeface="+mn-ea"/>
                          <a:cs typeface="+mn-cs"/>
                        </a:rPr>
                        <a:t>from all organizations </a:t>
                      </a:r>
                      <a:r>
                        <a:rPr lang="en-US" sz="800" kern="1200">
                          <a:solidFill>
                            <a:srgbClr val="002060"/>
                          </a:solidFill>
                          <a:effectLst/>
                          <a:latin typeface="+mn-lt"/>
                          <a:ea typeface="+mn-ea"/>
                          <a:cs typeface="+mn-cs"/>
                        </a:rPr>
                        <a:t>meet to</a:t>
                      </a:r>
                      <a:r>
                        <a:rPr kumimoji="0" lang="en-US" sz="800" b="0" i="0" u="none" strike="noStrike" kern="1200" cap="none" spc="0" normalizeH="0" baseline="0" noProof="0">
                          <a:ln>
                            <a:noFill/>
                          </a:ln>
                          <a:solidFill>
                            <a:srgbClr val="002060"/>
                          </a:solidFill>
                          <a:effectLst/>
                          <a:uLnTx/>
                          <a:uFillTx/>
                          <a:latin typeface="+mn-lt"/>
                          <a:ea typeface="+mn-ea"/>
                          <a:cs typeface="+mn-cs"/>
                        </a:rPr>
                        <a:t> determine a solution for reimbursable buy/sell sensitive activity transactions.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8063"/>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latin typeface="+mn-lt"/>
                        </a:rPr>
                        <a:t>Deferred Payments Accruals</a:t>
                      </a:r>
                      <a:r>
                        <a:rPr lang="en-US" sz="800" b="0" baseline="0">
                          <a:latin typeface="+mn-lt"/>
                        </a:rPr>
                        <a:t> Sub Working Group </a:t>
                      </a:r>
                      <a:endParaRPr lang="en-US" sz="800" b="0">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a:t>
                      </a:r>
                      <a:endParaRPr lang="en-US" sz="800" kern="1200" baseline="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a:solidFill>
                            <a:schemeClr val="dk1"/>
                          </a:solidFill>
                          <a:effectLst/>
                          <a:latin typeface="+mn-lt"/>
                          <a:ea typeface="+mn-ea"/>
                          <a:cs typeface="+mn-cs"/>
                        </a:rPr>
                        <a:t>Members discuss the </a:t>
                      </a:r>
                      <a:r>
                        <a:rPr lang="en-US" sz="800" kern="1200">
                          <a:solidFill>
                            <a:schemeClr val="dk1"/>
                          </a:solidFill>
                          <a:effectLst/>
                          <a:latin typeface="+mn-lt"/>
                          <a:ea typeface="+mn-ea"/>
                          <a:cs typeface="+mn-cs"/>
                        </a:rPr>
                        <a:t>DoD policy for implementation of G-Invoicing requirements related to Deferred Payment Performance Transactions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883415"/>
                  </a:ext>
                </a:extLst>
              </a:tr>
              <a:tr h="505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kern="1200">
                          <a:solidFill>
                            <a:schemeClr val="dk1"/>
                          </a:solidFill>
                          <a:effectLst/>
                          <a:latin typeface="+mn-lt"/>
                          <a:ea typeface="+mn-ea"/>
                          <a:cs typeface="+mn-cs"/>
                        </a:rPr>
                        <a:t>G-Invoicing User Forum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800" kern="1200">
                          <a:solidFill>
                            <a:schemeClr val="dk1"/>
                          </a:solidFill>
                          <a:effectLst/>
                          <a:latin typeface="+mn-lt"/>
                          <a:ea typeface="+mn-ea"/>
                          <a:cs typeface="+mn-cs"/>
                        </a:rPr>
                        <a:t>The group is sponsored by OUSD (C)</a:t>
                      </a:r>
                    </a:p>
                    <a:p>
                      <a:pPr marL="171450" indent="-171450">
                        <a:buFont typeface="Arial" panose="020B0604020202020204" pitchFamily="34" charset="0"/>
                        <a:buChar char="•"/>
                      </a:pPr>
                      <a:r>
                        <a:rPr lang="en-US" sz="800" kern="1200">
                          <a:solidFill>
                            <a:schemeClr val="dk1"/>
                          </a:solidFill>
                          <a:effectLst/>
                          <a:latin typeface="+mn-lt"/>
                          <a:ea typeface="+mn-ea"/>
                          <a:cs typeface="+mn-cs"/>
                        </a:rPr>
                        <a:t>Stakeholders of G-Invoicing  share implementation experience, lessons learned, and identify additional opportunities for the user community to communicate issues and questions to DoD regarding G-Invoicing.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238783"/>
                  </a:ext>
                </a:extLst>
              </a:tr>
              <a:tr h="63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a:solidFill>
                            <a:schemeClr val="dk1"/>
                          </a:solidFill>
                          <a:effectLst/>
                          <a:latin typeface="+mn-lt"/>
                          <a:ea typeface="+mn-ea"/>
                          <a:cs typeface="+mn-cs"/>
                        </a:rPr>
                        <a:t>G-Invoicing Executive Summit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The group is sponsored by OUSD (C) and comprised of Senior leaders within the Military Departments, Defense Agencies, Defense Activities, and Other Defense Organizations implementing IGTs</a:t>
                      </a:r>
                    </a:p>
                    <a:p>
                      <a:pPr marL="171450" marR="0" lvl="0" indent="-1714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a:solidFill>
                            <a:schemeClr val="dk1"/>
                          </a:solidFill>
                          <a:effectLst/>
                          <a:latin typeface="+mn-lt"/>
                          <a:ea typeface="+mn-ea"/>
                          <a:cs typeface="+mn-cs"/>
                        </a:rPr>
                        <a:t>Senior Leaders deliver an executive update on strategy and progress along with a roundtable discussion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498133"/>
                  </a:ext>
                </a:extLst>
              </a:tr>
            </a:tbl>
          </a:graphicData>
        </a:graphic>
      </p:graphicFrame>
      <p:sp>
        <p:nvSpPr>
          <p:cNvPr id="27" name="Title 1">
            <a:extLst>
              <a:ext uri="{FF2B5EF4-FFF2-40B4-BE49-F238E27FC236}">
                <a16:creationId xmlns:a16="http://schemas.microsoft.com/office/drawing/2014/main" id="{86ABFC83-4245-425D-8C16-50F964D40B7D}"/>
              </a:ext>
            </a:extLst>
          </p:cNvPr>
          <p:cNvSpPr>
            <a:spLocks noGrp="1"/>
          </p:cNvSpPr>
          <p:nvPr>
            <p:ph type="title"/>
          </p:nvPr>
        </p:nvSpPr>
        <p:spPr>
          <a:xfrm>
            <a:off x="990600" y="0"/>
            <a:ext cx="7886700" cy="994172"/>
          </a:xfrm>
        </p:spPr>
        <p:txBody>
          <a:bodyPr/>
          <a:lstStyle/>
          <a:p>
            <a:r>
              <a:rPr lang="en-US"/>
              <a:t>OUSDC G-Invoicing Team Initiatives </a:t>
            </a:r>
          </a:p>
        </p:txBody>
      </p:sp>
      <p:graphicFrame>
        <p:nvGraphicFramePr>
          <p:cNvPr id="5" name="Diagram 4">
            <a:extLst>
              <a:ext uri="{FF2B5EF4-FFF2-40B4-BE49-F238E27FC236}">
                <a16:creationId xmlns:a16="http://schemas.microsoft.com/office/drawing/2014/main" id="{5E26D1B8-DEC6-45B7-829D-1F56F1791522}"/>
              </a:ext>
            </a:extLst>
          </p:cNvPr>
          <p:cNvGraphicFramePr/>
          <p:nvPr/>
        </p:nvGraphicFramePr>
        <p:xfrm>
          <a:off x="91440" y="1638466"/>
          <a:ext cx="2608786" cy="347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42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EAD8-F4A9-43FE-905D-3114329BBF64}"/>
              </a:ext>
            </a:extLst>
          </p:cNvPr>
          <p:cNvSpPr>
            <a:spLocks noGrp="1"/>
          </p:cNvSpPr>
          <p:nvPr>
            <p:ph type="title"/>
          </p:nvPr>
        </p:nvSpPr>
        <p:spPr/>
        <p:txBody>
          <a:bodyPr/>
          <a:lstStyle/>
          <a:p>
            <a:r>
              <a:rPr lang="en-US"/>
              <a:t>What is G-Invoicing? </a:t>
            </a:r>
          </a:p>
        </p:txBody>
      </p:sp>
      <p:graphicFrame>
        <p:nvGraphicFramePr>
          <p:cNvPr id="4" name="Diagram 3">
            <a:extLst>
              <a:ext uri="{FF2B5EF4-FFF2-40B4-BE49-F238E27FC236}">
                <a16:creationId xmlns:a16="http://schemas.microsoft.com/office/drawing/2014/main" id="{EE42A34F-4B35-4845-90B0-5542558A4BCD}"/>
              </a:ext>
            </a:extLst>
          </p:cNvPr>
          <p:cNvGraphicFramePr/>
          <p:nvPr/>
        </p:nvGraphicFramePr>
        <p:xfrm>
          <a:off x="2286049" y="3528865"/>
          <a:ext cx="4571903" cy="1378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7FC2961-3585-4B26-9585-2945D4A3940A}"/>
              </a:ext>
            </a:extLst>
          </p:cNvPr>
          <p:cNvSpPr txBox="1"/>
          <p:nvPr/>
        </p:nvSpPr>
        <p:spPr>
          <a:xfrm>
            <a:off x="192024" y="1173419"/>
            <a:ext cx="8730234" cy="671915"/>
          </a:xfrm>
          <a:prstGeom prst="rect">
            <a:avLst/>
          </a:prstGeom>
          <a:noFill/>
        </p:spPr>
        <p:txBody>
          <a:bodyPr wrap="square">
            <a:spAutoFit/>
          </a:bodyPr>
          <a:lstStyle/>
          <a:p>
            <a:pPr>
              <a:lnSpc>
                <a:spcPct val="107000"/>
              </a:lnSpc>
              <a:spcAft>
                <a:spcPts val="600"/>
              </a:spcAft>
            </a:pPr>
            <a:r>
              <a:rPr lang="en-US">
                <a:ea typeface="Calibri" panose="020F0502020204030204" pitchFamily="34" charset="0"/>
                <a:cs typeface="Times New Roman" panose="02020603050405020304" pitchFamily="18" charset="0"/>
              </a:rPr>
              <a:t>G-Invoicing is Treasury owned system to process intragovernmental buy/sell transactions  addressing current buy/sell accounting and reporting challenges.</a:t>
            </a:r>
          </a:p>
        </p:txBody>
      </p:sp>
      <p:sp>
        <p:nvSpPr>
          <p:cNvPr id="3" name="Isosceles Triangle 2">
            <a:extLst>
              <a:ext uri="{FF2B5EF4-FFF2-40B4-BE49-F238E27FC236}">
                <a16:creationId xmlns:a16="http://schemas.microsoft.com/office/drawing/2014/main" id="{1CDF9D13-4D09-4F92-97DD-F300B3562416}"/>
              </a:ext>
            </a:extLst>
          </p:cNvPr>
          <p:cNvSpPr/>
          <p:nvPr/>
        </p:nvSpPr>
        <p:spPr>
          <a:xfrm>
            <a:off x="2320317" y="2704250"/>
            <a:ext cx="4473649" cy="80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bg2"/>
                </a:solidFill>
              </a:rPr>
              <a:t>Treasury </a:t>
            </a:r>
          </a:p>
        </p:txBody>
      </p:sp>
    </p:spTree>
    <p:extLst>
      <p:ext uri="{BB962C8B-B14F-4D97-AF65-F5344CB8AC3E}">
        <p14:creationId xmlns:p14="http://schemas.microsoft.com/office/powerpoint/2010/main" val="267479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Problem will it Fix? </a:t>
            </a:r>
          </a:p>
        </p:txBody>
      </p:sp>
      <p:sp>
        <p:nvSpPr>
          <p:cNvPr id="7" name="TextBox 6">
            <a:extLst>
              <a:ext uri="{FF2B5EF4-FFF2-40B4-BE49-F238E27FC236}">
                <a16:creationId xmlns:a16="http://schemas.microsoft.com/office/drawing/2014/main" id="{F8E2F224-86E4-42E6-A3F2-837474527D39}"/>
              </a:ext>
            </a:extLst>
          </p:cNvPr>
          <p:cNvSpPr txBox="1"/>
          <p:nvPr/>
        </p:nvSpPr>
        <p:spPr>
          <a:xfrm>
            <a:off x="314325" y="1758144"/>
            <a:ext cx="8665369" cy="527132"/>
          </a:xfrm>
          <a:prstGeom prst="rect">
            <a:avLst/>
          </a:prstGeom>
          <a:noFill/>
        </p:spPr>
        <p:txBody>
          <a:bodyPr wrap="square">
            <a:spAutoFit/>
          </a:bodyPr>
          <a:lstStyle/>
          <a:p>
            <a:pPr>
              <a:lnSpc>
                <a:spcPct val="107000"/>
              </a:lnSpc>
              <a:spcAft>
                <a:spcPts val="600"/>
              </a:spcAft>
            </a:pPr>
            <a:r>
              <a:rPr lang="en-US" sz="1350" i="1">
                <a:cs typeface="Times New Roman" panose="02020603050405020304" pitchFamily="18" charset="0"/>
              </a:rPr>
              <a:t>Over the past decade, DoD has continued to receive similar IGT findings from the DoD Inspector General and GAO, contributing to the on-going material weakness… </a:t>
            </a:r>
          </a:p>
        </p:txBody>
      </p:sp>
      <p:pic>
        <p:nvPicPr>
          <p:cNvPr id="8" name="Picture 7">
            <a:extLst>
              <a:ext uri="{FF2B5EF4-FFF2-40B4-BE49-F238E27FC236}">
                <a16:creationId xmlns:a16="http://schemas.microsoft.com/office/drawing/2014/main" id="{92C64954-A9E8-4CC3-B0BD-242E0179D32E}"/>
              </a:ext>
            </a:extLst>
          </p:cNvPr>
          <p:cNvPicPr>
            <a:picLocks noChangeAspect="1"/>
          </p:cNvPicPr>
          <p:nvPr/>
        </p:nvPicPr>
        <p:blipFill>
          <a:blip r:embed="rId2"/>
          <a:stretch>
            <a:fillRect/>
          </a:stretch>
        </p:blipFill>
        <p:spPr>
          <a:xfrm>
            <a:off x="182164" y="2392704"/>
            <a:ext cx="5811442" cy="2436471"/>
          </a:xfrm>
          <a:prstGeom prst="rect">
            <a:avLst/>
          </a:prstGeom>
        </p:spPr>
      </p:pic>
      <p:pic>
        <p:nvPicPr>
          <p:cNvPr id="9" name="Picture 8">
            <a:extLst>
              <a:ext uri="{FF2B5EF4-FFF2-40B4-BE49-F238E27FC236}">
                <a16:creationId xmlns:a16="http://schemas.microsoft.com/office/drawing/2014/main" id="{B21DA43C-321B-4082-A5E7-005A3FEF3367}"/>
              </a:ext>
            </a:extLst>
          </p:cNvPr>
          <p:cNvPicPr>
            <a:picLocks noChangeAspect="1"/>
          </p:cNvPicPr>
          <p:nvPr/>
        </p:nvPicPr>
        <p:blipFill rotWithShape="1">
          <a:blip r:embed="rId3"/>
          <a:srcRect t="3620" b="9289"/>
          <a:stretch/>
        </p:blipFill>
        <p:spPr>
          <a:xfrm>
            <a:off x="6415087" y="2255828"/>
            <a:ext cx="2100263" cy="2969453"/>
          </a:xfrm>
          <a:prstGeom prst="rect">
            <a:avLst/>
          </a:prstGeom>
          <a:solidFill>
            <a:schemeClr val="accent1">
              <a:lumMod val="20000"/>
              <a:lumOff val="80000"/>
              <a:alpha val="96000"/>
            </a:schemeClr>
          </a:solidFill>
        </p:spPr>
      </p:pic>
    </p:spTree>
    <p:extLst>
      <p:ext uri="{BB962C8B-B14F-4D97-AF65-F5344CB8AC3E}">
        <p14:creationId xmlns:p14="http://schemas.microsoft.com/office/powerpoint/2010/main" val="36688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5583-7863-4B89-89D3-CD79626D80AA}"/>
              </a:ext>
            </a:extLst>
          </p:cNvPr>
          <p:cNvSpPr>
            <a:spLocks noGrp="1"/>
          </p:cNvSpPr>
          <p:nvPr>
            <p:ph type="title"/>
          </p:nvPr>
        </p:nvSpPr>
        <p:spPr/>
        <p:txBody>
          <a:bodyPr/>
          <a:lstStyle/>
          <a:p>
            <a:r>
              <a:rPr lang="en-US"/>
              <a:t>The Benefits of G-Invoicing </a:t>
            </a:r>
          </a:p>
        </p:txBody>
      </p:sp>
      <p:pic>
        <p:nvPicPr>
          <p:cNvPr id="5" name="Picture 4">
            <a:extLst>
              <a:ext uri="{FF2B5EF4-FFF2-40B4-BE49-F238E27FC236}">
                <a16:creationId xmlns:a16="http://schemas.microsoft.com/office/drawing/2014/main" id="{0632B262-1913-4C4C-AA14-6F9339217D3D}"/>
              </a:ext>
            </a:extLst>
          </p:cNvPr>
          <p:cNvPicPr>
            <a:picLocks noChangeAspect="1"/>
          </p:cNvPicPr>
          <p:nvPr/>
        </p:nvPicPr>
        <p:blipFill rotWithShape="1">
          <a:blip r:embed="rId2"/>
          <a:srcRect b="9341"/>
          <a:stretch/>
        </p:blipFill>
        <p:spPr>
          <a:xfrm>
            <a:off x="433339" y="1573315"/>
            <a:ext cx="7985999" cy="3462530"/>
          </a:xfrm>
          <a:prstGeom prst="rect">
            <a:avLst/>
          </a:prstGeom>
        </p:spPr>
      </p:pic>
    </p:spTree>
    <p:extLst>
      <p:ext uri="{BB962C8B-B14F-4D97-AF65-F5344CB8AC3E}">
        <p14:creationId xmlns:p14="http://schemas.microsoft.com/office/powerpoint/2010/main" val="11398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93F9-70C7-4BCD-A2EB-3C92405F149D}"/>
              </a:ext>
            </a:extLst>
          </p:cNvPr>
          <p:cNvSpPr>
            <a:spLocks noGrp="1"/>
          </p:cNvSpPr>
          <p:nvPr>
            <p:ph type="title"/>
          </p:nvPr>
        </p:nvSpPr>
        <p:spPr/>
        <p:txBody>
          <a:bodyPr/>
          <a:lstStyle/>
          <a:p>
            <a:r>
              <a:rPr lang="en-US"/>
              <a:t>Intragovernmental Activity </a:t>
            </a:r>
          </a:p>
        </p:txBody>
      </p:sp>
      <p:sp>
        <p:nvSpPr>
          <p:cNvPr id="5" name="TextBox 4">
            <a:extLst>
              <a:ext uri="{FF2B5EF4-FFF2-40B4-BE49-F238E27FC236}">
                <a16:creationId xmlns:a16="http://schemas.microsoft.com/office/drawing/2014/main" id="{827213AF-C288-485A-A1AF-D60E2706D891}"/>
              </a:ext>
            </a:extLst>
          </p:cNvPr>
          <p:cNvSpPr txBox="1"/>
          <p:nvPr/>
        </p:nvSpPr>
        <p:spPr>
          <a:xfrm>
            <a:off x="1" y="3987437"/>
            <a:ext cx="8830670" cy="1985159"/>
          </a:xfrm>
          <a:prstGeom prst="rect">
            <a:avLst/>
          </a:prstGeom>
          <a:noFill/>
        </p:spPr>
        <p:txBody>
          <a:bodyPr wrap="square">
            <a:spAutoFit/>
          </a:bodyPr>
          <a:lstStyle/>
          <a:p>
            <a:pPr marL="214313" indent="-214313" defTabSz="685800">
              <a:buFont typeface="Wingdings" panose="05000000000000000000" pitchFamily="2" charset="2"/>
              <a:buChar char="ü"/>
              <a:defRPr/>
            </a:pPr>
            <a:r>
              <a:rPr lang="en-US">
                <a:solidFill>
                  <a:srgbClr val="002060"/>
                </a:solidFill>
              </a:rPr>
              <a:t>There are approximately </a:t>
            </a:r>
            <a:r>
              <a:rPr lang="en-US" u="sng">
                <a:solidFill>
                  <a:srgbClr val="002060"/>
                </a:solidFill>
              </a:rPr>
              <a:t>$1.39 Trillion Buy/Sell reimbursable IGTs </a:t>
            </a:r>
            <a:r>
              <a:rPr lang="en-US">
                <a:solidFill>
                  <a:srgbClr val="002060"/>
                </a:solidFill>
              </a:rPr>
              <a:t>throughout the federal government. </a:t>
            </a:r>
          </a:p>
          <a:p>
            <a:pPr marL="214313" indent="-214313">
              <a:spcBef>
                <a:spcPts val="900"/>
              </a:spcBef>
              <a:buFont typeface="Wingdings" panose="05000000000000000000" pitchFamily="2" charset="2"/>
              <a:buChar char="ü"/>
            </a:pPr>
            <a:r>
              <a:rPr lang="en-US" u="sng">
                <a:solidFill>
                  <a:srgbClr val="002060"/>
                </a:solidFill>
              </a:rPr>
              <a:t>62% ($855B)  </a:t>
            </a:r>
            <a:r>
              <a:rPr lang="en-US">
                <a:solidFill>
                  <a:srgbClr val="002060"/>
                </a:solidFill>
              </a:rPr>
              <a:t>accounts for the DoD's buy/sell reimbursable IGTs activity. </a:t>
            </a:r>
          </a:p>
          <a:p>
            <a:pPr marL="214313" indent="-214313">
              <a:spcBef>
                <a:spcPts val="900"/>
              </a:spcBef>
              <a:buFont typeface="Wingdings" panose="05000000000000000000" pitchFamily="2" charset="2"/>
              <a:buChar char="ü"/>
            </a:pPr>
            <a:r>
              <a:rPr lang="en-US">
                <a:solidFill>
                  <a:srgbClr val="002060"/>
                </a:solidFill>
              </a:rPr>
              <a:t>As of FY22  DoD had approximately </a:t>
            </a:r>
            <a:r>
              <a:rPr lang="en-US" u="sng">
                <a:solidFill>
                  <a:srgbClr val="002060"/>
                </a:solidFill>
              </a:rPr>
              <a:t>$362 Billion in unsupported journal vouchers </a:t>
            </a:r>
            <a:r>
              <a:rPr lang="en-US">
                <a:solidFill>
                  <a:srgbClr val="002060"/>
                </a:solidFill>
              </a:rPr>
              <a:t>related to IGT eliminations. This has contributed to DoD’s long-standing material weakness related to IGTs. </a:t>
            </a:r>
            <a:r>
              <a:rPr lang="en-US" b="1">
                <a:solidFill>
                  <a:srgbClr val="FF0000"/>
                </a:solidFill>
              </a:rPr>
              <a:t>  </a:t>
            </a:r>
          </a:p>
        </p:txBody>
      </p:sp>
      <p:pic>
        <p:nvPicPr>
          <p:cNvPr id="7" name="Picture 6">
            <a:extLst>
              <a:ext uri="{FF2B5EF4-FFF2-40B4-BE49-F238E27FC236}">
                <a16:creationId xmlns:a16="http://schemas.microsoft.com/office/drawing/2014/main" id="{4D2E6702-3129-46BC-A46D-9CDEC2D5A4F8}"/>
              </a:ext>
            </a:extLst>
          </p:cNvPr>
          <p:cNvPicPr>
            <a:picLocks noChangeAspect="1"/>
          </p:cNvPicPr>
          <p:nvPr/>
        </p:nvPicPr>
        <p:blipFill rotWithShape="1">
          <a:blip r:embed="rId2"/>
          <a:srcRect b="8682"/>
          <a:stretch/>
        </p:blipFill>
        <p:spPr>
          <a:xfrm>
            <a:off x="1332642" y="2102135"/>
            <a:ext cx="5936456" cy="1885303"/>
          </a:xfrm>
          <a:prstGeom prst="rect">
            <a:avLst/>
          </a:prstGeom>
        </p:spPr>
      </p:pic>
    </p:spTree>
    <p:extLst>
      <p:ext uri="{BB962C8B-B14F-4D97-AF65-F5344CB8AC3E}">
        <p14:creationId xmlns:p14="http://schemas.microsoft.com/office/powerpoint/2010/main" val="33614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p:nvPr>
        </p:nvSpPr>
        <p:spPr/>
        <p:txBody>
          <a:bodyPr>
            <a:normAutofit/>
          </a:bodyPr>
          <a:lstStyle/>
          <a:p>
            <a:r>
              <a:rPr lang="en-US"/>
              <a:t>Agenda</a:t>
            </a:r>
            <a:br>
              <a:rPr lang="en-US"/>
            </a:br>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2</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13"/>
          </p:nvPr>
        </p:nvSpPr>
        <p:spPr/>
        <p:txBody>
          <a:bodyPr/>
          <a:lstStyle/>
          <a:p>
            <a:r>
              <a:rPr lang="en-US">
                <a:latin typeface="Arial Narrow"/>
              </a:rPr>
              <a:t>Supply/Finance Teams, DEDSO</a:t>
            </a:r>
            <a:br>
              <a:rPr lang="en-US"/>
            </a:br>
            <a:r>
              <a:rPr lang="en-US">
                <a:latin typeface="Arial Narrow"/>
              </a:rPr>
              <a:t>As of July 19, 2023,  Office DLA Slide</a:t>
            </a:r>
          </a:p>
        </p:txBody>
      </p:sp>
      <p:graphicFrame>
        <p:nvGraphicFramePr>
          <p:cNvPr id="3" name="Table 6">
            <a:extLst>
              <a:ext uri="{FF2B5EF4-FFF2-40B4-BE49-F238E27FC236}">
                <a16:creationId xmlns:a16="http://schemas.microsoft.com/office/drawing/2014/main" id="{990B05FF-5053-43B5-9F9E-5F6D41301CB6}"/>
              </a:ext>
            </a:extLst>
          </p:cNvPr>
          <p:cNvGraphicFramePr>
            <a:graphicFrameLocks noGrp="1"/>
          </p:cNvGraphicFramePr>
          <p:nvPr>
            <p:extLst>
              <p:ext uri="{D42A27DB-BD31-4B8C-83A1-F6EECF244321}">
                <p14:modId xmlns:p14="http://schemas.microsoft.com/office/powerpoint/2010/main" val="1452227903"/>
              </p:ext>
            </p:extLst>
          </p:nvPr>
        </p:nvGraphicFramePr>
        <p:xfrm>
          <a:off x="117508" y="1188720"/>
          <a:ext cx="8797892" cy="5601665"/>
        </p:xfrm>
        <a:graphic>
          <a:graphicData uri="http://schemas.openxmlformats.org/drawingml/2006/table">
            <a:tbl>
              <a:tblPr>
                <a:tableStyleId>{2D5ABB26-0587-4C30-8999-92F81FD0307C}</a:tableStyleId>
              </a:tblPr>
              <a:tblGrid>
                <a:gridCol w="2162768">
                  <a:extLst>
                    <a:ext uri="{9D8B030D-6E8A-4147-A177-3AD203B41FA5}">
                      <a16:colId xmlns:a16="http://schemas.microsoft.com/office/drawing/2014/main" val="20464353"/>
                    </a:ext>
                  </a:extLst>
                </a:gridCol>
                <a:gridCol w="6635124">
                  <a:extLst>
                    <a:ext uri="{9D8B030D-6E8A-4147-A177-3AD203B41FA5}">
                      <a16:colId xmlns:a16="http://schemas.microsoft.com/office/drawing/2014/main" val="1573860370"/>
                    </a:ext>
                  </a:extLst>
                </a:gridCol>
              </a:tblGrid>
              <a:tr h="1182535">
                <a:tc>
                  <a:txBody>
                    <a:bodyPr/>
                    <a:lstStyle/>
                    <a:p>
                      <a:pPr algn="ctr"/>
                      <a:r>
                        <a:rPr lang="en-US" sz="1400"/>
                        <a:t>0900-0915</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marL="0" indent="0">
                        <a:spcAft>
                          <a:spcPts val="600"/>
                        </a:spcAft>
                        <a:buFont typeface="Arial" panose="020B0604020202020204" pitchFamily="34" charset="0"/>
                        <a:buNone/>
                      </a:pPr>
                      <a:r>
                        <a:rPr lang="en-US" sz="1400" b="1"/>
                        <a:t>Welcome, Admin, &amp; Introductions</a:t>
                      </a:r>
                    </a:p>
                    <a:p>
                      <a:pPr marL="0" indent="0">
                        <a:spcAft>
                          <a:spcPts val="600"/>
                        </a:spcAft>
                        <a:buFont typeface="Arial" panose="020B0604020202020204" pitchFamily="34" charset="0"/>
                        <a:buNone/>
                      </a:pPr>
                      <a:r>
                        <a:rPr lang="en-US" sz="1400"/>
                        <a:t>Ms. Sarah Winegardner, Director, DEDSO / Dr. Lindsey Saul, Chief Data &amp; Analytics Officer, DLA J6/ Ms. Jan Mulligan, O</a:t>
                      </a:r>
                      <a:r>
                        <a:rPr lang="en-US" sz="1400" b="0" i="0" u="none" strike="noStrike" kern="1200" cap="none" spc="0" normalizeH="0" baseline="0">
                          <a:ln>
                            <a:noFill/>
                          </a:ln>
                          <a:solidFill>
                            <a:schemeClr val="tx1"/>
                          </a:solidFill>
                          <a:effectLst/>
                          <a:uLnTx/>
                          <a:uFillTx/>
                          <a:latin typeface="+mn-lt"/>
                          <a:ea typeface="+mn-ea"/>
                          <a:cs typeface="+mn-cs"/>
                        </a:rPr>
                        <a:t>DASD Logistics/</a:t>
                      </a:r>
                    </a:p>
                    <a:p>
                      <a:pPr marL="0" indent="0">
                        <a:spcAft>
                          <a:spcPts val="600"/>
                        </a:spcAft>
                        <a:buFont typeface="Arial" panose="020B0604020202020204" pitchFamily="34" charset="0"/>
                        <a:buNone/>
                      </a:pPr>
                      <a:r>
                        <a:rPr lang="en-US" sz="1400" b="0" i="0" u="none" strike="noStrike" kern="1200" cap="none" spc="0" normalizeH="0" baseline="0">
                          <a:ln>
                            <a:noFill/>
                          </a:ln>
                          <a:solidFill>
                            <a:schemeClr val="tx1"/>
                          </a:solidFill>
                          <a:effectLst/>
                          <a:uLnTx/>
                          <a:uFillTx/>
                          <a:latin typeface="+mn-lt"/>
                          <a:ea typeface="+mn-ea"/>
                          <a:cs typeface="+mn-cs"/>
                        </a:rPr>
                        <a:t>DPC/Comptroller</a:t>
                      </a:r>
                    </a:p>
                    <a:p>
                      <a:pPr marL="0" indent="0">
                        <a:spcAft>
                          <a:spcPts val="600"/>
                        </a:spcAft>
                        <a:buFont typeface="Arial" panose="020B0604020202020204" pitchFamily="34" charset="0"/>
                        <a:buNone/>
                      </a:pPr>
                      <a:r>
                        <a:rPr lang="en-US" sz="1400" b="0" i="0" u="none" strike="noStrike" kern="1200" cap="none" spc="0" normalizeH="0" baseline="0">
                          <a:ln>
                            <a:noFill/>
                          </a:ln>
                          <a:solidFill>
                            <a:schemeClr val="tx1"/>
                          </a:solidFill>
                          <a:effectLst/>
                          <a:uLnTx/>
                          <a:uFillTx/>
                          <a:latin typeface="+mn-lt"/>
                          <a:ea typeface="+mn-ea"/>
                          <a:cs typeface="+mn-cs"/>
                        </a:rPr>
                        <a:t>DEDSO Administrators / Supply, Dr. Gail Fuller &amp; Mr. Rafael Gonzalez / Finance, Mr. Nolan Davis</a:t>
                      </a:r>
                      <a:endParaRPr lang="en-US" sz="1400"/>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35943890"/>
                  </a:ext>
                </a:extLst>
              </a:tr>
              <a:tr h="295674">
                <a:tc>
                  <a:txBody>
                    <a:bodyPr/>
                    <a:lstStyle/>
                    <a:p>
                      <a:pPr algn="ctr"/>
                      <a:r>
                        <a:rPr lang="en-US" sz="1400" strike="noStrike"/>
                        <a:t>0915-0945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1400" b="0" u="none" strike="noStrike" kern="1200" cap="none" spc="0" normalizeH="0" baseline="0">
                          <a:ln>
                            <a:noFill/>
                          </a:ln>
                          <a:solidFill>
                            <a:schemeClr val="tx1"/>
                          </a:solidFill>
                          <a:effectLst/>
                          <a:uLnTx/>
                          <a:uFillTx/>
                          <a:latin typeface="+mn-lt"/>
                          <a:ea typeface="+mn-ea"/>
                          <a:cs typeface="+mn-cs"/>
                        </a:rPr>
                        <a:t>Army ADC </a:t>
                      </a:r>
                      <a:r>
                        <a:rPr lang="en-US" sz="1400" b="0" u="none" strike="noStrike" kern="1200" cap="none" spc="0" normalizeH="0" baseline="0">
                          <a:ln>
                            <a:noFill/>
                          </a:ln>
                          <a:solidFill>
                            <a:schemeClr val="tx1"/>
                          </a:solidFill>
                          <a:effectLst/>
                          <a:uLnTx/>
                          <a:uFillTx/>
                          <a:latin typeface="+mn-lt"/>
                          <a:ea typeface="+mn-ea"/>
                          <a:cs typeface="+mn-cs"/>
                        </a:rPr>
                        <a:t>1244B Implementation</a:t>
                      </a:r>
                      <a:r>
                        <a:rPr kumimoji="0" lang="en-US" sz="1400" b="0" u="none" strike="noStrike" kern="1200" cap="none" spc="0" normalizeH="0" baseline="0">
                          <a:ln>
                            <a:noFill/>
                          </a:ln>
                          <a:solidFill>
                            <a:schemeClr val="tx1"/>
                          </a:solidFill>
                          <a:effectLst/>
                          <a:uLnTx/>
                          <a:uFillTx/>
                          <a:latin typeface="+mn-lt"/>
                          <a:ea typeface="+mn-ea"/>
                          <a:cs typeface="+mn-cs"/>
                        </a:rPr>
                        <a:t> Status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6404150"/>
                  </a:ext>
                </a:extLst>
              </a:tr>
              <a:tr h="295674">
                <a:tc>
                  <a:txBody>
                    <a:bodyPr/>
                    <a:lstStyle/>
                    <a:p>
                      <a:pPr lvl="0" algn="ctr">
                        <a:buNone/>
                      </a:pPr>
                      <a:r>
                        <a:rPr lang="en-US" sz="1400"/>
                        <a:t>0945-1000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a:lnSpc>
                          <a:spcPct val="100000"/>
                        </a:lnSpc>
                        <a:spcBef>
                          <a:spcPts val="0"/>
                        </a:spcBef>
                        <a:spcAft>
                          <a:spcPts val="600"/>
                        </a:spcAft>
                        <a:buNone/>
                      </a:pPr>
                      <a:r>
                        <a:rPr lang="en-US" sz="1400"/>
                        <a:t>DLA  ADC 1244B Implementation Status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78966751"/>
                  </a:ext>
                </a:extLst>
              </a:tr>
              <a:tr h="332633">
                <a:tc>
                  <a:txBody>
                    <a:bodyPr/>
                    <a:lstStyle/>
                    <a:p>
                      <a:pPr algn="ctr"/>
                      <a:r>
                        <a:rPr lang="en-US" sz="1400"/>
                        <a:t>1000-1015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0"/>
                        <a:t>USMC ADC 1244B Implementation Status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42397150"/>
                  </a:ext>
                </a:extLst>
              </a:tr>
              <a:tr h="2956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1015-1045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1400" b="0" u="none" strike="noStrike" kern="1200" cap="none" spc="0" normalizeH="0" baseline="0">
                          <a:ln>
                            <a:noFill/>
                          </a:ln>
                          <a:solidFill>
                            <a:schemeClr val="tx1"/>
                          </a:solidFill>
                          <a:effectLst/>
                          <a:uLnTx/>
                          <a:uFillTx/>
                          <a:latin typeface="+mn-lt"/>
                          <a:ea typeface="+mn-ea"/>
                          <a:cs typeface="+mn-cs"/>
                        </a:rPr>
                        <a:t>Navy ADC </a:t>
                      </a:r>
                      <a:r>
                        <a:rPr lang="en-US" sz="1400" b="0" u="none" strike="noStrike" kern="1200" cap="none" spc="0" normalizeH="0" baseline="0">
                          <a:ln>
                            <a:noFill/>
                          </a:ln>
                          <a:solidFill>
                            <a:schemeClr val="tx1"/>
                          </a:solidFill>
                          <a:effectLst/>
                          <a:uLnTx/>
                          <a:uFillTx/>
                          <a:latin typeface="+mn-lt"/>
                          <a:ea typeface="+mn-ea"/>
                          <a:cs typeface="+mn-cs"/>
                        </a:rPr>
                        <a:t>1244B Implementation</a:t>
                      </a:r>
                      <a:r>
                        <a:rPr kumimoji="0" lang="en-US" sz="1400" b="0" u="none" strike="noStrike" kern="1200" cap="none" spc="0" normalizeH="0" baseline="0">
                          <a:ln>
                            <a:noFill/>
                          </a:ln>
                          <a:solidFill>
                            <a:schemeClr val="tx1"/>
                          </a:solidFill>
                          <a:effectLst/>
                          <a:uLnTx/>
                          <a:uFillTx/>
                          <a:latin typeface="+mn-lt"/>
                          <a:ea typeface="+mn-ea"/>
                          <a:cs typeface="+mn-cs"/>
                        </a:rPr>
                        <a:t> Status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23399173"/>
                  </a:ext>
                </a:extLst>
              </a:tr>
              <a:tr h="295674">
                <a:tc>
                  <a:txBody>
                    <a:bodyPr/>
                    <a:lstStyle/>
                    <a:p>
                      <a:pPr lvl="0" algn="ctr">
                        <a:buNone/>
                      </a:pPr>
                      <a:r>
                        <a:rPr lang="en-US" sz="1400"/>
                        <a:t>1045-1100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lvl="0" indent="0" algn="l">
                        <a:lnSpc>
                          <a:spcPct val="100000"/>
                        </a:lnSpc>
                        <a:spcBef>
                          <a:spcPts val="0"/>
                        </a:spcBef>
                        <a:spcAft>
                          <a:spcPts val="600"/>
                        </a:spcAft>
                        <a:buNone/>
                      </a:pPr>
                      <a:r>
                        <a:rPr lang="en-US" sz="1400" b="0" u="none" strike="noStrike" kern="1200" cap="none" spc="0" normalizeH="0" baseline="0" noProof="0">
                          <a:ln>
                            <a:noFill/>
                          </a:ln>
                          <a:effectLst/>
                          <a:uLnTx/>
                          <a:uFillTx/>
                        </a:rPr>
                        <a:t>USAF ADC 1244B</a:t>
                      </a:r>
                      <a:r>
                        <a:rPr kumimoji="0" lang="en-US" sz="1400" b="0" u="none" strike="noStrike" kern="1200" cap="none" spc="0" normalizeH="0" baseline="0" noProof="0">
                          <a:ln>
                            <a:noFill/>
                          </a:ln>
                          <a:effectLst/>
                          <a:uLnTx/>
                          <a:uFillTx/>
                        </a:rPr>
                        <a:t> Implementation Status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35553913"/>
                  </a:ext>
                </a:extLst>
              </a:tr>
              <a:tr h="343318">
                <a:tc>
                  <a:txBody>
                    <a:bodyPr/>
                    <a:lstStyle/>
                    <a:p>
                      <a:pPr algn="ctr"/>
                      <a:r>
                        <a:rPr lang="en-US" sz="1400"/>
                        <a:t>1100-1115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u="none" strike="noStrike" kern="1200" cap="none" spc="0" normalizeH="0" baseline="0" noProof="0">
                          <a:ln>
                            <a:noFill/>
                          </a:ln>
                          <a:effectLst/>
                          <a:uLnTx/>
                          <a:uFillTx/>
                        </a:rPr>
                        <a:t> </a:t>
                      </a:r>
                      <a:r>
                        <a:rPr kumimoji="0" lang="en-US" sz="1400" b="0" i="1" u="none" strike="noStrike" kern="1200" cap="none" spc="0" normalizeH="0" baseline="0" noProof="0">
                          <a:ln>
                            <a:noFill/>
                          </a:ln>
                          <a:effectLst/>
                          <a:uLnTx/>
                          <a:uFillTx/>
                        </a:rPr>
                        <a:t>Break – 15 Minutes</a:t>
                      </a:r>
                      <a:endParaRPr kumimoji="0" lang="en-US" sz="1400" b="0" i="1" u="none" strike="noStrike" kern="1200" cap="none" spc="0" normalizeH="0" baseline="0" noProof="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53700092"/>
                  </a:ext>
                </a:extLst>
              </a:tr>
              <a:tr h="307994">
                <a:tc>
                  <a:txBody>
                    <a:bodyPr/>
                    <a:lstStyle/>
                    <a:p>
                      <a:pPr algn="ctr"/>
                      <a:r>
                        <a:rPr lang="en-US" sz="1400"/>
                        <a:t>1115-1130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0" i="0" u="none" strike="noStrike" kern="1200" cap="none" spc="0" normalizeH="0" baseline="0" noProof="0">
                          <a:ln>
                            <a:noFill/>
                          </a:ln>
                          <a:effectLst/>
                          <a:uLnTx/>
                          <a:uFillTx/>
                        </a:rPr>
                        <a:t>Ms. Fatimah </a:t>
                      </a:r>
                      <a:r>
                        <a:rPr lang="en-US" sz="1400" b="0" i="0" u="none" strike="noStrike" kern="1200" cap="none" spc="0" normalizeH="0" baseline="0" noProof="0" err="1">
                          <a:ln>
                            <a:noFill/>
                          </a:ln>
                          <a:effectLst/>
                          <a:uLnTx/>
                          <a:uFillTx/>
                        </a:rPr>
                        <a:t>Ajadi</a:t>
                      </a:r>
                      <a:r>
                        <a:rPr lang="en-US" sz="1400" b="0" i="0" u="none" strike="noStrike" kern="1200" cap="none" spc="0" normalizeH="0" baseline="0" noProof="0">
                          <a:ln>
                            <a:noFill/>
                          </a:ln>
                          <a:effectLst/>
                          <a:uLnTx/>
                          <a:uFillTx/>
                        </a:rPr>
                        <a:t>, OSD Comptroller</a:t>
                      </a:r>
                      <a:endParaRPr lang="en-US" b="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3009993"/>
                  </a:ext>
                </a:extLst>
              </a:tr>
              <a:tr h="295674">
                <a:tc>
                  <a:txBody>
                    <a:bodyPr/>
                    <a:lstStyle/>
                    <a:p>
                      <a:pPr algn="ctr"/>
                      <a:r>
                        <a:rPr lang="en-US" sz="1400"/>
                        <a:t>1130-1145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0" i="0" u="none" strike="noStrike" kern="1200" cap="none" spc="0" normalizeH="0" baseline="0" noProof="0">
                          <a:ln>
                            <a:noFill/>
                          </a:ln>
                          <a:effectLst/>
                          <a:uLnTx/>
                          <a:uFillTx/>
                        </a:rPr>
                        <a:t>Ms. Gail Bruss, GSA</a:t>
                      </a:r>
                      <a:endParaRPr lang="en-US" b="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80630228"/>
                  </a:ext>
                </a:extLst>
              </a:tr>
              <a:tr h="295674">
                <a:tc>
                  <a:txBody>
                    <a:bodyPr/>
                    <a:lstStyle/>
                    <a:p>
                      <a:pPr lvl="0" algn="ctr">
                        <a:buNone/>
                      </a:pPr>
                      <a:r>
                        <a:rPr lang="en-US" sz="1400"/>
                        <a:t>1145-1215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0" i="0" u="none" strike="noStrike" kern="1200" cap="none" spc="0" normalizeH="0" baseline="0" noProof="0">
                          <a:ln>
                            <a:noFill/>
                          </a:ln>
                          <a:effectLst/>
                          <a:uLnTx/>
                          <a:uFillTx/>
                        </a:rPr>
                        <a:t>Ms. Wendy Villaman, DLA Finance J8G</a:t>
                      </a:r>
                      <a:endParaRPr lang="en-US" b="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59567637"/>
                  </a:ext>
                </a:extLst>
              </a:tr>
              <a:tr h="295674">
                <a:tc>
                  <a:txBody>
                    <a:bodyPr/>
                    <a:lstStyle/>
                    <a:p>
                      <a:pPr lvl="0" algn="ctr">
                        <a:buNone/>
                      </a:pPr>
                      <a:r>
                        <a:rPr lang="en-US" sz="1400"/>
                        <a:t>1215-1245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400" b="0" i="0" u="none" strike="noStrike" kern="1200" cap="none" spc="0" normalizeH="0" baseline="0" noProof="0">
                          <a:ln>
                            <a:noFill/>
                          </a:ln>
                          <a:effectLst/>
                          <a:uLnTx/>
                          <a:uFillTx/>
                        </a:rPr>
                        <a:t>Mr. Eric Flanagan, DLA J341</a:t>
                      </a:r>
                      <a:endParaRPr lang="en-US" b="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4319096"/>
                  </a:ext>
                </a:extLst>
              </a:tr>
              <a:tr h="874702">
                <a:tc>
                  <a:txBody>
                    <a:bodyPr/>
                    <a:lstStyle/>
                    <a:p>
                      <a:pPr algn="ctr"/>
                      <a:r>
                        <a:rPr lang="en-US" sz="1400"/>
                        <a:t>1245-1300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effectLst/>
                          <a:uLnTx/>
                          <a:uFillTx/>
                          <a:latin typeface="+mn-lt"/>
                          <a:ea typeface="+mn-ea"/>
                          <a:cs typeface="+mn-cs"/>
                        </a:rPr>
                        <a:t>Wrap-up</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1400" b="0" i="0" u="none" strike="noStrike" kern="1200" cap="none" spc="0" normalizeH="0" baseline="0" noProof="0">
                          <a:ln>
                            <a:noFill/>
                          </a:ln>
                          <a:effectLst/>
                          <a:uLnTx/>
                          <a:uFillTx/>
                          <a:latin typeface="+mn-lt"/>
                          <a:ea typeface="+mn-ea"/>
                          <a:cs typeface="+mn-cs"/>
                        </a:rPr>
                        <a:t>Dr. Gail Fuller / Mr. Rafael Gonzalez / </a:t>
                      </a:r>
                      <a:r>
                        <a:rPr lang="en-US" sz="1400" b="0" i="0" u="none" strike="noStrike" kern="1200" cap="none" spc="0" normalizeH="0" baseline="0" noProof="0">
                          <a:ln>
                            <a:noFill/>
                          </a:ln>
                          <a:effectLst/>
                          <a:uLnTx/>
                          <a:uFillTx/>
                          <a:latin typeface="+mn-lt"/>
                          <a:ea typeface="+mn-ea"/>
                          <a:cs typeface="+mn-cs"/>
                        </a:rPr>
                        <a:t>Mr. Nolan Davis, DEDSO Administrators</a:t>
                      </a:r>
                      <a:endParaRPr kumimoji="0" lang="en-US" sz="1400" b="0" i="0" u="none" strike="noStrike" kern="1200" cap="none" spc="0" normalizeH="0" baseline="0" noProof="0">
                        <a:ln>
                          <a:noFill/>
                        </a:ln>
                        <a:effectLst/>
                        <a:uLnTx/>
                        <a:uFillTx/>
                        <a:latin typeface="+mn-lt"/>
                        <a:ea typeface="+mn-ea"/>
                        <a:cs typeface="+mn-cs"/>
                      </a:endParaRP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kumimoji="0" lang="en-US" sz="1400" b="0" i="0" u="none" strike="noStrike" kern="1200" cap="none" spc="0" normalizeH="0" baseline="0" noProof="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667744"/>
                  </a:ext>
                </a:extLst>
              </a:tr>
            </a:tbl>
          </a:graphicData>
        </a:graphic>
      </p:graphicFrame>
    </p:spTree>
    <p:extLst>
      <p:ext uri="{BB962C8B-B14F-4D97-AF65-F5344CB8AC3E}">
        <p14:creationId xmlns:p14="http://schemas.microsoft.com/office/powerpoint/2010/main" val="28613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6DA19-5EC0-4B5B-8F81-E3F4755D2791}"/>
              </a:ext>
            </a:extLst>
          </p:cNvPr>
          <p:cNvPicPr>
            <a:picLocks noChangeAspect="1"/>
          </p:cNvPicPr>
          <p:nvPr/>
        </p:nvPicPr>
        <p:blipFill>
          <a:blip r:embed="rId2"/>
          <a:stretch>
            <a:fillRect/>
          </a:stretch>
        </p:blipFill>
        <p:spPr>
          <a:xfrm>
            <a:off x="2296811" y="2453017"/>
            <a:ext cx="786452" cy="484674"/>
          </a:xfrm>
          <a:prstGeom prst="rect">
            <a:avLst/>
          </a:prstGeom>
        </p:spPr>
      </p:pic>
      <p:pic>
        <p:nvPicPr>
          <p:cNvPr id="6" name="Picture 5">
            <a:extLst>
              <a:ext uri="{FF2B5EF4-FFF2-40B4-BE49-F238E27FC236}">
                <a16:creationId xmlns:a16="http://schemas.microsoft.com/office/drawing/2014/main" id="{B6BE07BE-FFEE-44EE-8716-E232F766E369}"/>
              </a:ext>
            </a:extLst>
          </p:cNvPr>
          <p:cNvPicPr>
            <a:picLocks noChangeAspect="1"/>
          </p:cNvPicPr>
          <p:nvPr/>
        </p:nvPicPr>
        <p:blipFill>
          <a:blip r:embed="rId3">
            <a:clrChange>
              <a:clrFrom>
                <a:srgbClr val="1A1A1A"/>
              </a:clrFrom>
              <a:clrTo>
                <a:srgbClr val="1A1A1A">
                  <a:alpha val="0"/>
                </a:srgbClr>
              </a:clrTo>
            </a:clrChange>
          </a:blip>
          <a:stretch>
            <a:fillRect/>
          </a:stretch>
        </p:blipFill>
        <p:spPr>
          <a:xfrm>
            <a:off x="4223783" y="2396722"/>
            <a:ext cx="478386" cy="481607"/>
          </a:xfrm>
          <a:prstGeom prst="rect">
            <a:avLst/>
          </a:prstGeom>
        </p:spPr>
      </p:pic>
      <p:pic>
        <p:nvPicPr>
          <p:cNvPr id="7" name="Picture 6">
            <a:extLst>
              <a:ext uri="{FF2B5EF4-FFF2-40B4-BE49-F238E27FC236}">
                <a16:creationId xmlns:a16="http://schemas.microsoft.com/office/drawing/2014/main" id="{3F141F44-DF57-4BDD-BA71-5F550B158BC7}"/>
              </a:ext>
            </a:extLst>
          </p:cNvPr>
          <p:cNvPicPr>
            <a:picLocks noChangeAspect="1"/>
          </p:cNvPicPr>
          <p:nvPr/>
        </p:nvPicPr>
        <p:blipFill>
          <a:blip r:embed="rId4"/>
          <a:stretch>
            <a:fillRect/>
          </a:stretch>
        </p:blipFill>
        <p:spPr>
          <a:xfrm>
            <a:off x="5864126" y="2479777"/>
            <a:ext cx="393226" cy="315495"/>
          </a:xfrm>
          <a:prstGeom prst="rect">
            <a:avLst/>
          </a:prstGeom>
        </p:spPr>
      </p:pic>
      <p:pic>
        <p:nvPicPr>
          <p:cNvPr id="13" name="Picture 12">
            <a:extLst>
              <a:ext uri="{FF2B5EF4-FFF2-40B4-BE49-F238E27FC236}">
                <a16:creationId xmlns:a16="http://schemas.microsoft.com/office/drawing/2014/main" id="{CB3F92D2-4977-45B7-9081-1593C19DF682}"/>
              </a:ext>
            </a:extLst>
          </p:cNvPr>
          <p:cNvPicPr>
            <a:picLocks noChangeAspect="1"/>
          </p:cNvPicPr>
          <p:nvPr/>
        </p:nvPicPr>
        <p:blipFill>
          <a:blip r:embed="rId5"/>
          <a:stretch>
            <a:fillRect/>
          </a:stretch>
        </p:blipFill>
        <p:spPr>
          <a:xfrm>
            <a:off x="1314450" y="1421606"/>
            <a:ext cx="6515100" cy="4014788"/>
          </a:xfrm>
          <a:prstGeom prst="rect">
            <a:avLst/>
          </a:prstGeom>
        </p:spPr>
      </p:pic>
      <p:sp>
        <p:nvSpPr>
          <p:cNvPr id="16" name="Title 1">
            <a:extLst>
              <a:ext uri="{FF2B5EF4-FFF2-40B4-BE49-F238E27FC236}">
                <a16:creationId xmlns:a16="http://schemas.microsoft.com/office/drawing/2014/main" id="{F8D50A48-C5CB-426D-ADB0-91E7F2F90C48}"/>
              </a:ext>
            </a:extLst>
          </p:cNvPr>
          <p:cNvSpPr>
            <a:spLocks noGrp="1"/>
          </p:cNvSpPr>
          <p:nvPr>
            <p:ph type="title"/>
          </p:nvPr>
        </p:nvSpPr>
        <p:spPr>
          <a:xfrm>
            <a:off x="895149" y="253299"/>
            <a:ext cx="7709836" cy="994172"/>
          </a:xfrm>
        </p:spPr>
        <p:txBody>
          <a:bodyPr/>
          <a:lstStyle/>
          <a:p>
            <a:r>
              <a:rPr lang="en-US"/>
              <a:t>G-Invoicing Treasury Mandate  </a:t>
            </a:r>
          </a:p>
        </p:txBody>
      </p:sp>
      <p:sp>
        <p:nvSpPr>
          <p:cNvPr id="2" name="Star: 5 Points 1">
            <a:extLst>
              <a:ext uri="{FF2B5EF4-FFF2-40B4-BE49-F238E27FC236}">
                <a16:creationId xmlns:a16="http://schemas.microsoft.com/office/drawing/2014/main" id="{39E129E2-5EBE-4976-9F2B-2A04939836E0}"/>
              </a:ext>
            </a:extLst>
          </p:cNvPr>
          <p:cNvSpPr/>
          <p:nvPr/>
        </p:nvSpPr>
        <p:spPr>
          <a:xfrm>
            <a:off x="4313083" y="2744993"/>
            <a:ext cx="528638" cy="3429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tar: 5 Points 7">
            <a:extLst>
              <a:ext uri="{FF2B5EF4-FFF2-40B4-BE49-F238E27FC236}">
                <a16:creationId xmlns:a16="http://schemas.microsoft.com/office/drawing/2014/main" id="{68B816E6-BEE7-469A-B632-2EC65E552ADA}"/>
              </a:ext>
            </a:extLst>
          </p:cNvPr>
          <p:cNvSpPr/>
          <p:nvPr/>
        </p:nvSpPr>
        <p:spPr>
          <a:xfrm>
            <a:off x="4437850" y="3876080"/>
            <a:ext cx="528638" cy="3429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063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Component Timeline Snapshot </a:t>
            </a:r>
          </a:p>
        </p:txBody>
      </p:sp>
      <p:sp>
        <p:nvSpPr>
          <p:cNvPr id="4" name="Slide Number Placeholder 3"/>
          <p:cNvSpPr>
            <a:spLocks noGrp="1"/>
          </p:cNvSpPr>
          <p:nvPr>
            <p:ph type="sldNum" sz="quarter" idx="4"/>
          </p:nvPr>
        </p:nvSpPr>
        <p:spPr/>
        <p:txBody>
          <a:bodyPr/>
          <a:lstStyle/>
          <a:p>
            <a:fld id="{D3C50FAF-FDB4-47E3-9B32-F33882150ABC}" type="slidenum">
              <a:rPr lang="en-US" smtClean="0"/>
              <a:pPr/>
              <a:t>21</a:t>
            </a:fld>
            <a:endParaRPr lang="en-US"/>
          </a:p>
        </p:txBody>
      </p:sp>
      <p:sp>
        <p:nvSpPr>
          <p:cNvPr id="103" name="TextBox 102"/>
          <p:cNvSpPr txBox="1"/>
          <p:nvPr/>
        </p:nvSpPr>
        <p:spPr>
          <a:xfrm>
            <a:off x="102516" y="6041941"/>
            <a:ext cx="8290986" cy="1308050"/>
          </a:xfrm>
          <a:prstGeom prst="rect">
            <a:avLst/>
          </a:prstGeom>
          <a:solidFill>
            <a:schemeClr val="bg1"/>
          </a:solidFill>
        </p:spPr>
        <p:txBody>
          <a:bodyPr wrap="square" rtlCol="0">
            <a:spAutoFit/>
          </a:bodyPr>
          <a:lstStyle/>
          <a:p>
            <a:r>
              <a:rPr lang="en-US" sz="1100" b="1" i="1">
                <a:latin typeface="+mj-lt"/>
              </a:rPr>
              <a:t>*</a:t>
            </a:r>
            <a:r>
              <a:rPr lang="en-US" sz="1000" b="1" i="1">
                <a:latin typeface="+mj-lt"/>
              </a:rPr>
              <a:t>Per DISA – These dates are for MIPR-based orders only. Full deployment of Telecom (via DISA sales portal) is Oct 2025.</a:t>
            </a:r>
          </a:p>
          <a:p>
            <a:r>
              <a:rPr lang="en-US" sz="1000" b="1" i="1">
                <a:latin typeface="+mj-lt"/>
              </a:rPr>
              <a:t>** Per USTRANSCOM – These dates are for MIPR-based orders only. Other business lines are dependent on MilDeps systems G-Invoicing implementation timeline</a:t>
            </a:r>
          </a:p>
          <a:p>
            <a:r>
              <a:rPr lang="en-US" sz="1000" b="1" i="1">
                <a:latin typeface="+mj-lt"/>
              </a:rPr>
              <a:t>***Per Navy schedule - ERP change to go-live to October 1, 2024.  However, Navy may not achieve full compliance with G-Invoicing for ALL transactions until Q1 FY25.</a:t>
            </a:r>
          </a:p>
          <a:p>
            <a:r>
              <a:rPr lang="en-US" sz="1000" b="1" i="1">
                <a:latin typeface="+mj-lt"/>
              </a:rPr>
              <a:t>CFMS could support intra-departmental IGT Buy/Sell transactions earlier than 10/01/2023. Navy CFMS started its proof-of-concept stage and is expected to proceed through this fiscal year.  The reference to Q3 FY2023 in the Attachment A they submitted is that CFMS/SABRS will complete the system enhancements to support more complex RWO Performance transactions (e.g., partial settlement). </a:t>
            </a:r>
          </a:p>
          <a:p>
            <a:r>
              <a:rPr lang="en-US" sz="800" b="1" i="1">
                <a:solidFill>
                  <a:srgbClr val="FF0000"/>
                </a:solidFill>
                <a:latin typeface="+mj-lt"/>
              </a:rPr>
              <a:t>*USACE – Not confirmed as of yet.</a:t>
            </a:r>
            <a:r>
              <a:rPr lang="en-US" sz="800" b="1" i="1">
                <a:latin typeface="+mj-lt"/>
              </a:rPr>
              <a:t> </a:t>
            </a:r>
          </a:p>
        </p:txBody>
      </p:sp>
      <p:graphicFrame>
        <p:nvGraphicFramePr>
          <p:cNvPr id="104" name="Table 103"/>
          <p:cNvGraphicFramePr>
            <a:graphicFrameLocks noGrp="1"/>
          </p:cNvGraphicFramePr>
          <p:nvPr>
            <p:extLst>
              <p:ext uri="{D42A27DB-BD31-4B8C-83A1-F6EECF244321}">
                <p14:modId xmlns:p14="http://schemas.microsoft.com/office/powerpoint/2010/main" val="1657563864"/>
              </p:ext>
            </p:extLst>
          </p:nvPr>
        </p:nvGraphicFramePr>
        <p:xfrm>
          <a:off x="36025" y="1922901"/>
          <a:ext cx="8880074" cy="3865896"/>
        </p:xfrm>
        <a:graphic>
          <a:graphicData uri="http://schemas.openxmlformats.org/drawingml/2006/table">
            <a:tbl>
              <a:tblPr firstRow="1" bandRow="1">
                <a:tableStyleId>{5C22544A-7EE6-4342-B048-85BDC9FD1C3A}</a:tableStyleId>
              </a:tblPr>
              <a:tblGrid>
                <a:gridCol w="1377754">
                  <a:extLst>
                    <a:ext uri="{9D8B030D-6E8A-4147-A177-3AD203B41FA5}">
                      <a16:colId xmlns:a16="http://schemas.microsoft.com/office/drawing/2014/main" val="3687626457"/>
                    </a:ext>
                  </a:extLst>
                </a:gridCol>
                <a:gridCol w="1875580">
                  <a:extLst>
                    <a:ext uri="{9D8B030D-6E8A-4147-A177-3AD203B41FA5}">
                      <a16:colId xmlns:a16="http://schemas.microsoft.com/office/drawing/2014/main" val="2648302280"/>
                    </a:ext>
                  </a:extLst>
                </a:gridCol>
                <a:gridCol w="1875580">
                  <a:extLst>
                    <a:ext uri="{9D8B030D-6E8A-4147-A177-3AD203B41FA5}">
                      <a16:colId xmlns:a16="http://schemas.microsoft.com/office/drawing/2014/main" val="1565390282"/>
                    </a:ext>
                  </a:extLst>
                </a:gridCol>
                <a:gridCol w="1875580">
                  <a:extLst>
                    <a:ext uri="{9D8B030D-6E8A-4147-A177-3AD203B41FA5}">
                      <a16:colId xmlns:a16="http://schemas.microsoft.com/office/drawing/2014/main" val="460563597"/>
                    </a:ext>
                  </a:extLst>
                </a:gridCol>
                <a:gridCol w="1875580">
                  <a:extLst>
                    <a:ext uri="{9D8B030D-6E8A-4147-A177-3AD203B41FA5}">
                      <a16:colId xmlns:a16="http://schemas.microsoft.com/office/drawing/2014/main" val="3682393153"/>
                    </a:ext>
                  </a:extLst>
                </a:gridCol>
              </a:tblGrid>
              <a:tr h="340006">
                <a:tc>
                  <a:txBody>
                    <a:bodyPr/>
                    <a:lstStyle/>
                    <a:p>
                      <a:pPr algn="ctr"/>
                      <a:r>
                        <a:rPr lang="en-US" sz="1000">
                          <a:solidFill>
                            <a:schemeClr val="tx1"/>
                          </a:solidFill>
                          <a:latin typeface="+mj-lt"/>
                          <a:cs typeface="Arial" panose="020B0604020202020204" pitchFamily="34" charset="0"/>
                        </a:rPr>
                        <a:t>System Owner</a:t>
                      </a:r>
                    </a:p>
                  </a:txBody>
                  <a:tcPr anchor="ctr">
                    <a:noFill/>
                  </a:tcPr>
                </a:tc>
                <a:tc>
                  <a:txBody>
                    <a:bodyPr/>
                    <a:lstStyle/>
                    <a:p>
                      <a:pPr algn="ctr"/>
                      <a:r>
                        <a:rPr lang="en-US" sz="1000">
                          <a:solidFill>
                            <a:schemeClr val="tx1"/>
                          </a:solidFill>
                          <a:latin typeface="+mj-lt"/>
                          <a:cs typeface="Arial" panose="020B0604020202020204" pitchFamily="34" charset="0"/>
                        </a:rPr>
                        <a:t>Processing</a:t>
                      </a:r>
                      <a:r>
                        <a:rPr lang="en-US" sz="1000" baseline="0">
                          <a:solidFill>
                            <a:schemeClr val="tx1"/>
                          </a:solidFill>
                          <a:latin typeface="+mj-lt"/>
                          <a:cs typeface="Arial" panose="020B0604020202020204" pitchFamily="34" charset="0"/>
                        </a:rPr>
                        <a:t> GT&amp;Cs</a:t>
                      </a:r>
                      <a:endParaRPr lang="en-US" sz="1000">
                        <a:solidFill>
                          <a:schemeClr val="tx1"/>
                        </a:solidFill>
                        <a:latin typeface="+mj-lt"/>
                        <a:cs typeface="Arial" panose="020B0604020202020204" pitchFamily="34" charset="0"/>
                      </a:endParaRPr>
                    </a:p>
                  </a:txBody>
                  <a:tcPr anchor="ctr">
                    <a:noFill/>
                  </a:tcPr>
                </a:tc>
                <a:tc>
                  <a:txBody>
                    <a:bodyPr/>
                    <a:lstStyle/>
                    <a:p>
                      <a:pPr algn="ctr"/>
                      <a:r>
                        <a:rPr lang="en-US" sz="1000">
                          <a:solidFill>
                            <a:schemeClr val="tx1"/>
                          </a:solidFill>
                          <a:latin typeface="+mj-lt"/>
                          <a:cs typeface="Arial" panose="020B0604020202020204" pitchFamily="34" charset="0"/>
                        </a:rPr>
                        <a:t>Processing Orders</a:t>
                      </a:r>
                    </a:p>
                  </a:txBody>
                  <a:tcPr anchor="ctr">
                    <a:noFill/>
                  </a:tcPr>
                </a:tc>
                <a:tc>
                  <a:txBody>
                    <a:bodyPr/>
                    <a:lstStyle/>
                    <a:p>
                      <a:pPr algn="ctr"/>
                      <a:r>
                        <a:rPr lang="en-US" sz="1000">
                          <a:solidFill>
                            <a:schemeClr val="tx1"/>
                          </a:solidFill>
                          <a:latin typeface="+mj-lt"/>
                          <a:cs typeface="Arial" panose="020B0604020202020204" pitchFamily="34" charset="0"/>
                        </a:rPr>
                        <a:t>Processing R&amp;A/Invoice</a:t>
                      </a:r>
                    </a:p>
                  </a:txBody>
                  <a:tcPr anchor="ctr">
                    <a:noFill/>
                  </a:tcPr>
                </a:tc>
                <a:tc>
                  <a:txBody>
                    <a:bodyPr/>
                    <a:lstStyle/>
                    <a:p>
                      <a:pPr algn="ctr"/>
                      <a:r>
                        <a:rPr lang="en-US" sz="1000">
                          <a:solidFill>
                            <a:schemeClr val="tx1"/>
                          </a:solidFill>
                          <a:latin typeface="+mj-lt"/>
                          <a:cs typeface="Arial" panose="020B0604020202020204" pitchFamily="34" charset="0"/>
                        </a:rPr>
                        <a:t>Deployment</a:t>
                      </a:r>
                      <a:r>
                        <a:rPr lang="en-US" sz="1000" baseline="0">
                          <a:solidFill>
                            <a:schemeClr val="tx1"/>
                          </a:solidFill>
                          <a:latin typeface="+mj-lt"/>
                          <a:cs typeface="Arial" panose="020B0604020202020204" pitchFamily="34" charset="0"/>
                        </a:rPr>
                        <a:t> (New Orders)</a:t>
                      </a:r>
                      <a:endParaRPr lang="en-US" sz="1000">
                        <a:solidFill>
                          <a:schemeClr val="tx1"/>
                        </a:solidFill>
                        <a:latin typeface="+mj-lt"/>
                        <a:cs typeface="Arial" panose="020B0604020202020204" pitchFamily="34" charset="0"/>
                      </a:endParaRPr>
                    </a:p>
                  </a:txBody>
                  <a:tcPr anchor="ctr">
                    <a:noFill/>
                  </a:tcPr>
                </a:tc>
                <a:extLst>
                  <a:ext uri="{0D108BD9-81ED-4DB2-BD59-A6C34878D82A}">
                    <a16:rowId xmlns:a16="http://schemas.microsoft.com/office/drawing/2014/main" val="457406600"/>
                  </a:ext>
                </a:extLst>
              </a:tr>
              <a:tr h="288581">
                <a:tc>
                  <a:txBody>
                    <a:bodyPr/>
                    <a:lstStyle/>
                    <a:p>
                      <a:pPr algn="l"/>
                      <a:r>
                        <a:rPr lang="en-US" sz="1000" b="1">
                          <a:solidFill>
                            <a:schemeClr val="tx1"/>
                          </a:solidFill>
                          <a:latin typeface="+mj-lt"/>
                          <a:cs typeface="Arial" panose="020B0604020202020204" pitchFamily="34" charset="0"/>
                        </a:rPr>
                        <a:t>Army (GFEBS)</a:t>
                      </a:r>
                    </a:p>
                  </a:txBody>
                  <a:tcPr anchor="ctr">
                    <a:noFill/>
                  </a:tcPr>
                </a:tc>
                <a:tc>
                  <a:txBody>
                    <a:bodyPr/>
                    <a:lstStyle/>
                    <a:p>
                      <a:pPr algn="ctr"/>
                      <a:r>
                        <a:rPr lang="en-US" sz="1000" b="1">
                          <a:solidFill>
                            <a:schemeClr val="tx1"/>
                          </a:solidFill>
                          <a:latin typeface="+mj-lt"/>
                          <a:cs typeface="Arial" panose="020B0604020202020204" pitchFamily="34" charset="0"/>
                        </a:rPr>
                        <a:t>June</a:t>
                      </a:r>
                      <a:r>
                        <a:rPr lang="en-US" sz="1000" b="1" baseline="0">
                          <a:solidFill>
                            <a:schemeClr val="tx1"/>
                          </a:solidFill>
                          <a:latin typeface="+mj-lt"/>
                          <a:cs typeface="Arial" panose="020B0604020202020204" pitchFamily="34" charset="0"/>
                        </a:rPr>
                        <a:t> 2019</a:t>
                      </a:r>
                      <a:endParaRPr lang="en-US" sz="1000" b="1">
                        <a:solidFill>
                          <a:schemeClr val="tx1"/>
                        </a:solidFill>
                        <a:latin typeface="+mj-lt"/>
                        <a:cs typeface="Arial" panose="020B0604020202020204" pitchFamily="34" charset="0"/>
                      </a:endParaRPr>
                    </a:p>
                  </a:txBody>
                  <a:tcPr anchor="ctr">
                    <a:solidFill>
                      <a:schemeClr val="bg1">
                        <a:lumMod val="75000"/>
                      </a:schemeClr>
                    </a:solidFill>
                  </a:tcPr>
                </a:tc>
                <a:tc>
                  <a:txBody>
                    <a:bodyPr/>
                    <a:lstStyle/>
                    <a:p>
                      <a:pPr marL="0" algn="ctr" defTabSz="914400" rtl="0" eaLnBrk="1" latinLnBrk="0" hangingPunct="1"/>
                      <a:r>
                        <a:rPr lang="en-US" sz="1000" b="1" kern="1200">
                          <a:solidFill>
                            <a:schemeClr val="tx1"/>
                          </a:solidFill>
                          <a:latin typeface="+mj-lt"/>
                          <a:ea typeface="+mn-ea"/>
                          <a:cs typeface="Arial" panose="020B0604020202020204" pitchFamily="34" charset="0"/>
                        </a:rPr>
                        <a:t> March 2024 </a:t>
                      </a:r>
                    </a:p>
                  </a:txBody>
                  <a:tcPr anchor="ctr">
                    <a:solidFill>
                      <a:schemeClr val="bg1">
                        <a:lumMod val="75000"/>
                      </a:schemeClr>
                    </a:solidFill>
                  </a:tcPr>
                </a:tc>
                <a:tc>
                  <a:txBody>
                    <a:bodyPr/>
                    <a:lstStyle/>
                    <a:p>
                      <a:pPr marL="0" algn="ctr" defTabSz="914400" rtl="0" eaLnBrk="1" latinLnBrk="0" hangingPunct="1"/>
                      <a:r>
                        <a:rPr lang="en-US" sz="1000" b="1" kern="1200">
                          <a:solidFill>
                            <a:schemeClr val="tx1"/>
                          </a:solidFill>
                          <a:latin typeface="+mn-lt"/>
                          <a:ea typeface="+mn-ea"/>
                          <a:cs typeface="Arial" panose="020B0604020202020204" pitchFamily="34" charset="0"/>
                        </a:rPr>
                        <a:t> March 2024 </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j-lt"/>
                          <a:ea typeface="+mn-ea"/>
                          <a:cs typeface="Arial" panose="020B0604020202020204" pitchFamily="34" charset="0"/>
                        </a:rPr>
                        <a:t>March 2024</a:t>
                      </a:r>
                    </a:p>
                  </a:txBody>
                  <a:tcPr anchor="ctr">
                    <a:solidFill>
                      <a:schemeClr val="bg1">
                        <a:lumMod val="75000"/>
                      </a:schemeClr>
                    </a:solidFill>
                  </a:tcPr>
                </a:tc>
                <a:extLst>
                  <a:ext uri="{0D108BD9-81ED-4DB2-BD59-A6C34878D82A}">
                    <a16:rowId xmlns:a16="http://schemas.microsoft.com/office/drawing/2014/main" val="2963905704"/>
                  </a:ext>
                </a:extLst>
              </a:tr>
              <a:tr h="288581">
                <a:tc>
                  <a:txBody>
                    <a:bodyPr/>
                    <a:lstStyle/>
                    <a:p>
                      <a:pPr algn="l"/>
                      <a:r>
                        <a:rPr lang="en-US" sz="1000" b="1">
                          <a:solidFill>
                            <a:schemeClr val="tx1"/>
                          </a:solidFill>
                          <a:latin typeface="+mj-lt"/>
                          <a:cs typeface="Arial" panose="020B0604020202020204" pitchFamily="34" charset="0"/>
                        </a:rPr>
                        <a:t>Army (LMP)</a:t>
                      </a:r>
                    </a:p>
                  </a:txBody>
                  <a:tcPr anchor="ctr">
                    <a:noFill/>
                  </a:tcPr>
                </a:tc>
                <a:tc>
                  <a:txBody>
                    <a:bodyPr/>
                    <a:lstStyle/>
                    <a:p>
                      <a:pPr algn="ctr"/>
                      <a:r>
                        <a:rPr lang="en-US" sz="1000" b="1">
                          <a:solidFill>
                            <a:schemeClr val="tx1"/>
                          </a:solidFill>
                          <a:latin typeface="+mj-lt"/>
                          <a:cs typeface="Arial" panose="020B0604020202020204" pitchFamily="34" charset="0"/>
                        </a:rPr>
                        <a:t>June</a:t>
                      </a:r>
                      <a:r>
                        <a:rPr lang="en-US" sz="1000" b="1" baseline="0">
                          <a:solidFill>
                            <a:schemeClr val="tx1"/>
                          </a:solidFill>
                          <a:latin typeface="+mj-lt"/>
                          <a:cs typeface="Arial" panose="020B0604020202020204" pitchFamily="34" charset="0"/>
                        </a:rPr>
                        <a:t> 2019</a:t>
                      </a:r>
                      <a:endParaRPr lang="en-US" sz="1000" b="1">
                        <a:solidFill>
                          <a:schemeClr val="tx1"/>
                        </a:solidFill>
                        <a:latin typeface="+mj-lt"/>
                        <a:cs typeface="Arial" panose="020B0604020202020204" pitchFamily="34" charset="0"/>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j-lt"/>
                          <a:ea typeface="+mn-ea"/>
                          <a:cs typeface="Arial" panose="020B0604020202020204" pitchFamily="34" charset="0"/>
                        </a:rPr>
                        <a:t>March 2024 </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j-lt"/>
                          <a:ea typeface="+mn-ea"/>
                          <a:cs typeface="Arial" panose="020B0604020202020204" pitchFamily="34" charset="0"/>
                        </a:rPr>
                        <a:t>March 2024 </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j-lt"/>
                          <a:ea typeface="+mn-ea"/>
                          <a:cs typeface="Arial" panose="020B0604020202020204" pitchFamily="34" charset="0"/>
                        </a:rPr>
                        <a:t>March 2024 </a:t>
                      </a:r>
                    </a:p>
                  </a:txBody>
                  <a:tcPr anchor="ctr">
                    <a:solidFill>
                      <a:schemeClr val="bg1">
                        <a:lumMod val="75000"/>
                      </a:schemeClr>
                    </a:solidFill>
                  </a:tcPr>
                </a:tc>
                <a:extLst>
                  <a:ext uri="{0D108BD9-81ED-4DB2-BD59-A6C34878D82A}">
                    <a16:rowId xmlns:a16="http://schemas.microsoft.com/office/drawing/2014/main" val="3131870843"/>
                  </a:ext>
                </a:extLst>
              </a:tr>
              <a:tr h="288581">
                <a:tc>
                  <a:txBody>
                    <a:bodyPr/>
                    <a:lstStyle/>
                    <a:p>
                      <a:pPr algn="l"/>
                      <a:r>
                        <a:rPr lang="en-US" sz="1000" b="1">
                          <a:solidFill>
                            <a:schemeClr val="tx1"/>
                          </a:solidFill>
                          <a:latin typeface="+mj-lt"/>
                          <a:cs typeface="Arial" panose="020B0604020202020204" pitchFamily="34" charset="0"/>
                        </a:rPr>
                        <a:t>Air Force (DEAMS)</a:t>
                      </a:r>
                    </a:p>
                  </a:txBody>
                  <a:tcPr anchor="ctr">
                    <a:noFill/>
                  </a:tcPr>
                </a:tc>
                <a:tc>
                  <a:txBody>
                    <a:bodyPr/>
                    <a:lstStyle/>
                    <a:p>
                      <a:pPr algn="ctr"/>
                      <a:r>
                        <a:rPr lang="en-US" sz="1000" b="1">
                          <a:solidFill>
                            <a:schemeClr val="tx1"/>
                          </a:solidFill>
                          <a:latin typeface="+mj-lt"/>
                          <a:cs typeface="Arial" panose="020B0604020202020204" pitchFamily="34" charset="0"/>
                        </a:rPr>
                        <a:t>Oct</a:t>
                      </a:r>
                      <a:r>
                        <a:rPr lang="en-US" sz="1000" b="1" baseline="0">
                          <a:solidFill>
                            <a:schemeClr val="tx1"/>
                          </a:solidFill>
                          <a:latin typeface="+mj-lt"/>
                          <a:cs typeface="Arial" panose="020B0604020202020204" pitchFamily="34" charset="0"/>
                        </a:rPr>
                        <a:t> 2019</a:t>
                      </a:r>
                      <a:endParaRPr lang="en-US" sz="1000" b="1">
                        <a:solidFill>
                          <a:schemeClr val="tx1"/>
                        </a:solidFill>
                        <a:latin typeface="+mj-lt"/>
                        <a:cs typeface="Arial" panose="020B0604020202020204" pitchFamily="34" charset="0"/>
                      </a:endParaRP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April</a:t>
                      </a:r>
                      <a:r>
                        <a:rPr lang="en-US" sz="1000" b="1" kern="1200" baseline="0" noProof="0">
                          <a:solidFill>
                            <a:schemeClr val="tx1"/>
                          </a:solidFill>
                          <a:latin typeface="+mn-lt"/>
                          <a:ea typeface="+mn-ea"/>
                          <a:cs typeface="Arial" panose="020B0604020202020204" pitchFamily="34" charset="0"/>
                        </a:rPr>
                        <a:t> 2024 </a:t>
                      </a:r>
                      <a:endParaRPr lang="en-US" sz="1000" b="1" kern="1200" noProof="0">
                        <a:solidFill>
                          <a:schemeClr val="tx1"/>
                        </a:solidFill>
                        <a:latin typeface="+mn-lt"/>
                        <a:ea typeface="+mn-ea"/>
                        <a:cs typeface="Arial" panose="020B0604020202020204" pitchFamily="34" charset="0"/>
                      </a:endParaRP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April</a:t>
                      </a:r>
                      <a:r>
                        <a:rPr lang="en-US" sz="1000" b="1" kern="1200" baseline="0" noProof="0">
                          <a:solidFill>
                            <a:schemeClr val="tx1"/>
                          </a:solidFill>
                          <a:latin typeface="+mn-lt"/>
                          <a:ea typeface="+mn-ea"/>
                          <a:cs typeface="Arial" panose="020B0604020202020204" pitchFamily="34" charset="0"/>
                        </a:rPr>
                        <a:t> 2024 </a:t>
                      </a:r>
                      <a:endParaRPr lang="en-US" sz="1000" b="1" kern="1200" noProof="0">
                        <a:solidFill>
                          <a:schemeClr val="tx1"/>
                        </a:solidFill>
                        <a:latin typeface="+mn-lt"/>
                        <a:ea typeface="+mn-ea"/>
                        <a:cs typeface="Arial" panose="020B0604020202020204" pitchFamily="34" charset="0"/>
                      </a:endParaRP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March</a:t>
                      </a:r>
                      <a:r>
                        <a:rPr lang="en-US" sz="1000" b="1" kern="1200" baseline="0" noProof="0">
                          <a:solidFill>
                            <a:schemeClr val="tx1"/>
                          </a:solidFill>
                          <a:latin typeface="+mn-lt"/>
                          <a:ea typeface="+mn-ea"/>
                          <a:cs typeface="Arial" panose="020B0604020202020204" pitchFamily="34" charset="0"/>
                        </a:rPr>
                        <a:t> 2024 </a:t>
                      </a:r>
                      <a:endParaRPr lang="en-US" sz="1000" b="1" kern="1200" noProof="0">
                        <a:solidFill>
                          <a:schemeClr val="tx1"/>
                        </a:solidFill>
                        <a:latin typeface="+mn-lt"/>
                        <a:ea typeface="+mn-ea"/>
                        <a:cs typeface="Arial" panose="020B0604020202020204" pitchFamily="34" charset="0"/>
                      </a:endParaRPr>
                    </a:p>
                  </a:txBody>
                  <a:tcPr anchor="ctr">
                    <a:solidFill>
                      <a:srgbClr val="00B0F0"/>
                    </a:solidFill>
                  </a:tcPr>
                </a:tc>
                <a:extLst>
                  <a:ext uri="{0D108BD9-81ED-4DB2-BD59-A6C34878D82A}">
                    <a16:rowId xmlns:a16="http://schemas.microsoft.com/office/drawing/2014/main" val="661034058"/>
                  </a:ext>
                </a:extLst>
              </a:tr>
              <a:tr h="288581">
                <a:tc>
                  <a:txBody>
                    <a:bodyPr/>
                    <a:lstStyle/>
                    <a:p>
                      <a:pPr algn="l"/>
                      <a:r>
                        <a:rPr lang="en-US" sz="1000" b="1">
                          <a:solidFill>
                            <a:schemeClr val="tx1"/>
                          </a:solidFill>
                          <a:latin typeface="+mj-lt"/>
                          <a:cs typeface="Arial" panose="020B0604020202020204" pitchFamily="34" charset="0"/>
                        </a:rPr>
                        <a:t>Air Force (MROi)</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j-lt"/>
                          <a:ea typeface="+mn-ea"/>
                          <a:cs typeface="Arial" panose="020B0604020202020204" pitchFamily="34" charset="0"/>
                        </a:rPr>
                        <a:t>Aug 2026 </a:t>
                      </a: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Aug 2026 </a:t>
                      </a: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Aug 2026 </a:t>
                      </a:r>
                    </a:p>
                  </a:txBody>
                  <a:tcPr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Aug 2026 </a:t>
                      </a:r>
                    </a:p>
                  </a:txBody>
                  <a:tcPr anchor="ctr">
                    <a:solidFill>
                      <a:srgbClr val="00B0F0"/>
                    </a:solidFill>
                  </a:tcPr>
                </a:tc>
                <a:extLst>
                  <a:ext uri="{0D108BD9-81ED-4DB2-BD59-A6C34878D82A}">
                    <a16:rowId xmlns:a16="http://schemas.microsoft.com/office/drawing/2014/main" val="4205252877"/>
                  </a:ext>
                </a:extLst>
              </a:tr>
              <a:tr h="194187">
                <a:tc>
                  <a:txBody>
                    <a:bodyPr/>
                    <a:lstStyle/>
                    <a:p>
                      <a:pPr algn="l"/>
                      <a:r>
                        <a:rPr lang="en-US" sz="1000" b="1">
                          <a:solidFill>
                            <a:schemeClr val="tx1"/>
                          </a:solidFill>
                          <a:latin typeface="+mj-lt"/>
                          <a:cs typeface="Arial" panose="020B0604020202020204" pitchFamily="34" charset="0"/>
                        </a:rPr>
                        <a:t>Navy (ERP)</a:t>
                      </a:r>
                    </a:p>
                  </a:txBody>
                  <a:tcPr anchor="ctr">
                    <a:noFill/>
                  </a:tcPr>
                </a:tc>
                <a:tc>
                  <a:txBody>
                    <a:bodyPr/>
                    <a:lstStyle/>
                    <a:p>
                      <a:pPr algn="ctr"/>
                      <a:r>
                        <a:rPr lang="en-US" sz="1000" b="1">
                          <a:solidFill>
                            <a:schemeClr val="tx1"/>
                          </a:solidFill>
                          <a:latin typeface="+mj-lt"/>
                          <a:cs typeface="Arial" panose="020B0604020202020204" pitchFamily="34" charset="0"/>
                        </a:rPr>
                        <a:t>Apr</a:t>
                      </a:r>
                      <a:r>
                        <a:rPr lang="en-US" sz="1000" b="1" baseline="0">
                          <a:solidFill>
                            <a:schemeClr val="tx1"/>
                          </a:solidFill>
                          <a:latin typeface="+mj-lt"/>
                          <a:cs typeface="Arial" panose="020B0604020202020204" pitchFamily="34" charset="0"/>
                        </a:rPr>
                        <a:t> 2019</a:t>
                      </a:r>
                      <a:endParaRPr lang="en-US" sz="1000" b="1">
                        <a:solidFill>
                          <a:schemeClr val="tx1"/>
                        </a:solidFill>
                        <a:latin typeface="+mj-lt"/>
                        <a:cs typeface="Arial" panose="020B0604020202020204" pitchFamily="34" charset="0"/>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mn-lt"/>
                          <a:ea typeface="+mn-ea"/>
                          <a:cs typeface="Arial" panose="020B0604020202020204" pitchFamily="34" charset="0"/>
                        </a:rPr>
                        <a:t>Oct 2024</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Oct 2024</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a:solidFill>
                            <a:schemeClr val="tx1"/>
                          </a:solidFill>
                          <a:latin typeface="+mn-lt"/>
                          <a:ea typeface="+mn-ea"/>
                          <a:cs typeface="Arial" panose="020B0604020202020204" pitchFamily="34" charset="0"/>
                        </a:rPr>
                        <a:t>Oct 2024</a:t>
                      </a:r>
                    </a:p>
                  </a:txBody>
                  <a:tcPr anchor="ctr">
                    <a:solidFill>
                      <a:schemeClr val="bg1">
                        <a:lumMod val="75000"/>
                      </a:schemeClr>
                    </a:solidFill>
                  </a:tcPr>
                </a:tc>
                <a:extLst>
                  <a:ext uri="{0D108BD9-81ED-4DB2-BD59-A6C34878D82A}">
                    <a16:rowId xmlns:a16="http://schemas.microsoft.com/office/drawing/2014/main" val="2569641648"/>
                  </a:ext>
                </a:extLst>
              </a:tr>
              <a:tr h="288581">
                <a:tc>
                  <a:txBody>
                    <a:bodyPr/>
                    <a:lstStyle/>
                    <a:p>
                      <a:pPr algn="l"/>
                      <a:r>
                        <a:rPr lang="en-US" sz="1000" b="1">
                          <a:solidFill>
                            <a:schemeClr val="tx1"/>
                          </a:solidFill>
                          <a:latin typeface="+mj-lt"/>
                          <a:cs typeface="Arial" panose="020B0604020202020204" pitchFamily="34" charset="0"/>
                        </a:rPr>
                        <a:t>Navy (CFMS)***</a:t>
                      </a:r>
                    </a:p>
                  </a:txBody>
                  <a:tcPr anchor="ctr">
                    <a:noFill/>
                  </a:tcPr>
                </a:tc>
                <a:tc>
                  <a:txBody>
                    <a:bodyPr/>
                    <a:lstStyle/>
                    <a:p>
                      <a:pPr algn="ctr"/>
                      <a:r>
                        <a:rPr lang="en-US" sz="1000" b="1">
                          <a:solidFill>
                            <a:schemeClr val="tx1"/>
                          </a:solidFill>
                          <a:latin typeface="+mj-lt"/>
                          <a:cs typeface="Arial" panose="020B0604020202020204" pitchFamily="34" charset="0"/>
                        </a:rPr>
                        <a:t>Apr</a:t>
                      </a:r>
                      <a:r>
                        <a:rPr lang="en-US" sz="1000" b="1" baseline="0">
                          <a:solidFill>
                            <a:schemeClr val="tx1"/>
                          </a:solidFill>
                          <a:latin typeface="+mj-lt"/>
                          <a:cs typeface="Arial" panose="020B0604020202020204" pitchFamily="34" charset="0"/>
                        </a:rPr>
                        <a:t> 2019</a:t>
                      </a:r>
                      <a:endParaRPr lang="en-US" sz="1000" b="1">
                        <a:solidFill>
                          <a:schemeClr val="tx1"/>
                        </a:solidFill>
                        <a:latin typeface="+mj-lt"/>
                        <a:cs typeface="Arial" panose="020B0604020202020204" pitchFamily="34" charset="0"/>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Oct 2024</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Oct 2024</a:t>
                      </a: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Oct 2024</a:t>
                      </a:r>
                    </a:p>
                  </a:txBody>
                  <a:tcPr anchor="ctr">
                    <a:solidFill>
                      <a:srgbClr val="00B050"/>
                    </a:solidFill>
                  </a:tcPr>
                </a:tc>
                <a:extLst>
                  <a:ext uri="{0D108BD9-81ED-4DB2-BD59-A6C34878D82A}">
                    <a16:rowId xmlns:a16="http://schemas.microsoft.com/office/drawing/2014/main" val="925489231"/>
                  </a:ext>
                </a:extLst>
              </a:tr>
              <a:tr h="288581">
                <a:tc>
                  <a:txBody>
                    <a:bodyPr/>
                    <a:lstStyle/>
                    <a:p>
                      <a:pPr algn="l"/>
                      <a:r>
                        <a:rPr lang="en-US" sz="1000" b="1">
                          <a:solidFill>
                            <a:schemeClr val="tx1"/>
                          </a:solidFill>
                          <a:latin typeface="+mj-lt"/>
                          <a:cs typeface="Arial" panose="020B0604020202020204" pitchFamily="34" charset="0"/>
                        </a:rPr>
                        <a:t>DHA-CRM</a:t>
                      </a:r>
                    </a:p>
                  </a:txBody>
                  <a:tcPr anchor="ctr">
                    <a:noFill/>
                  </a:tcPr>
                </a:tc>
                <a:tc>
                  <a:txBody>
                    <a:bodyPr/>
                    <a:lstStyle/>
                    <a:p>
                      <a:pPr algn="ctr"/>
                      <a:r>
                        <a:rPr lang="en-US" sz="1000" b="1">
                          <a:solidFill>
                            <a:schemeClr val="tx1"/>
                          </a:solidFill>
                          <a:latin typeface="+mj-lt"/>
                          <a:cs typeface="Arial" panose="020B0604020202020204" pitchFamily="34" charset="0"/>
                        </a:rPr>
                        <a:t>Oct 2020</a:t>
                      </a:r>
                    </a:p>
                  </a:txBody>
                  <a:tcPr anchor="ctr">
                    <a:solidFill>
                      <a:srgbClr val="00B0F0"/>
                    </a:solidFill>
                  </a:tcPr>
                </a:tc>
                <a:tc>
                  <a:txBody>
                    <a:bodyPr/>
                    <a:lstStyle/>
                    <a:p>
                      <a:pPr algn="ctr"/>
                      <a:r>
                        <a:rPr lang="en-US" sz="1000" b="1" baseline="0">
                          <a:solidFill>
                            <a:schemeClr val="tx1"/>
                          </a:solidFill>
                          <a:latin typeface="+mj-lt"/>
                          <a:cs typeface="Arial" panose="020B0604020202020204" pitchFamily="34" charset="0"/>
                        </a:rPr>
                        <a:t>Oct 2023 </a:t>
                      </a:r>
                      <a:endParaRPr lang="en-US" sz="1000" b="1">
                        <a:solidFill>
                          <a:schemeClr val="tx1"/>
                        </a:solidFill>
                        <a:latin typeface="+mj-lt"/>
                        <a:cs typeface="Arial" panose="020B0604020202020204" pitchFamily="34" charset="0"/>
                      </a:endParaRPr>
                    </a:p>
                  </a:txBody>
                  <a:tcPr anchor="ctr">
                    <a:solidFill>
                      <a:srgbClr val="00B0F0"/>
                    </a:solidFill>
                  </a:tcPr>
                </a:tc>
                <a:tc>
                  <a:txBody>
                    <a:bodyPr/>
                    <a:lstStyle/>
                    <a:p>
                      <a:pPr algn="ctr"/>
                      <a:r>
                        <a:rPr lang="en-US" sz="1000" b="1" baseline="0">
                          <a:solidFill>
                            <a:schemeClr val="tx1"/>
                          </a:solidFill>
                          <a:latin typeface="+mj-lt"/>
                          <a:cs typeface="Arial" panose="020B0604020202020204" pitchFamily="34" charset="0"/>
                        </a:rPr>
                        <a:t>Oct 2023 </a:t>
                      </a:r>
                      <a:endParaRPr lang="en-US" sz="1000" b="1">
                        <a:solidFill>
                          <a:schemeClr val="tx1"/>
                        </a:solidFill>
                        <a:latin typeface="+mj-lt"/>
                        <a:cs typeface="Arial" panose="020B0604020202020204" pitchFamily="34" charset="0"/>
                      </a:endParaRPr>
                    </a:p>
                  </a:txBody>
                  <a:tcPr anchor="ctr">
                    <a:solidFill>
                      <a:srgbClr val="00B0F0"/>
                    </a:solidFill>
                  </a:tcPr>
                </a:tc>
                <a:tc>
                  <a:txBody>
                    <a:bodyPr/>
                    <a:lstStyle/>
                    <a:p>
                      <a:pPr algn="ctr"/>
                      <a:r>
                        <a:rPr lang="en-US" sz="1000" b="1" baseline="0">
                          <a:solidFill>
                            <a:schemeClr val="tx1"/>
                          </a:solidFill>
                          <a:latin typeface="+mj-lt"/>
                          <a:cs typeface="Arial" panose="020B0604020202020204" pitchFamily="34" charset="0"/>
                        </a:rPr>
                        <a:t>Oct 2023 </a:t>
                      </a:r>
                      <a:endParaRPr lang="en-US" sz="1000" b="1">
                        <a:solidFill>
                          <a:schemeClr val="tx1"/>
                        </a:solidFill>
                        <a:latin typeface="+mj-lt"/>
                        <a:cs typeface="Arial" panose="020B0604020202020204" pitchFamily="34" charset="0"/>
                      </a:endParaRPr>
                    </a:p>
                  </a:txBody>
                  <a:tcPr anchor="ctr">
                    <a:solidFill>
                      <a:srgbClr val="00B0F0"/>
                    </a:solidFill>
                  </a:tcPr>
                </a:tc>
                <a:extLst>
                  <a:ext uri="{0D108BD9-81ED-4DB2-BD59-A6C34878D82A}">
                    <a16:rowId xmlns:a16="http://schemas.microsoft.com/office/drawing/2014/main" val="3703947076"/>
                  </a:ext>
                </a:extLst>
              </a:tr>
              <a:tr h="288581">
                <a:tc>
                  <a:txBody>
                    <a:bodyPr/>
                    <a:lstStyle/>
                    <a:p>
                      <a:pPr algn="l"/>
                      <a:r>
                        <a:rPr lang="en-US" sz="1000" b="1">
                          <a:solidFill>
                            <a:schemeClr val="tx1"/>
                          </a:solidFill>
                          <a:latin typeface="+mj-lt"/>
                          <a:cs typeface="Arial" panose="020B0604020202020204" pitchFamily="34" charset="0"/>
                        </a:rPr>
                        <a:t>DISA-WCF (FAMIS)*</a:t>
                      </a:r>
                    </a:p>
                  </a:txBody>
                  <a:tcPr anchor="ctr">
                    <a:noFill/>
                  </a:tcPr>
                </a:tc>
                <a:tc>
                  <a:txBody>
                    <a:bodyPr/>
                    <a:lstStyle/>
                    <a:p>
                      <a:pPr algn="ctr"/>
                      <a:r>
                        <a:rPr lang="en-US" sz="1000" b="1">
                          <a:solidFill>
                            <a:schemeClr val="tx1"/>
                          </a:solidFill>
                          <a:latin typeface="+mj-lt"/>
                          <a:cs typeface="Arial" panose="020B0604020202020204" pitchFamily="34" charset="0"/>
                        </a:rPr>
                        <a:t>Oct 2020</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mj-lt"/>
                          <a:cs typeface="Arial" panose="020B0604020202020204" pitchFamily="34" charset="0"/>
                        </a:rPr>
                        <a:t>Oct 2022</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j-lt"/>
                          <a:ea typeface="+mn-ea"/>
                          <a:cs typeface="Arial" panose="020B0604020202020204" pitchFamily="34" charset="0"/>
                        </a:rPr>
                        <a:t>Oct 2022</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j-lt"/>
                          <a:ea typeface="+mn-ea"/>
                          <a:cs typeface="Arial" panose="020B0604020202020204" pitchFamily="34" charset="0"/>
                        </a:rPr>
                        <a:t>Oct 2022</a:t>
                      </a:r>
                    </a:p>
                  </a:txBody>
                  <a:tcPr anchor="ctr">
                    <a:solidFill>
                      <a:srgbClr val="00B0F0"/>
                    </a:solidFill>
                  </a:tcPr>
                </a:tc>
                <a:extLst>
                  <a:ext uri="{0D108BD9-81ED-4DB2-BD59-A6C34878D82A}">
                    <a16:rowId xmlns:a16="http://schemas.microsoft.com/office/drawing/2014/main" val="2388740276"/>
                  </a:ext>
                </a:extLst>
              </a:tr>
              <a:tr h="288581">
                <a:tc>
                  <a:txBody>
                    <a:bodyPr/>
                    <a:lstStyle/>
                    <a:p>
                      <a:pPr algn="l"/>
                      <a:r>
                        <a:rPr lang="en-US" sz="1000" b="1">
                          <a:solidFill>
                            <a:schemeClr val="tx1"/>
                          </a:solidFill>
                          <a:latin typeface="+mj-lt"/>
                          <a:cs typeface="Arial" panose="020B0604020202020204" pitchFamily="34" charset="0"/>
                        </a:rPr>
                        <a:t>DLA (EBS)</a:t>
                      </a:r>
                    </a:p>
                  </a:txBody>
                  <a:tcPr anchor="ctr">
                    <a:noFill/>
                  </a:tcPr>
                </a:tc>
                <a:tc>
                  <a:txBody>
                    <a:bodyPr/>
                    <a:lstStyle/>
                    <a:p>
                      <a:pPr algn="ctr"/>
                      <a:r>
                        <a:rPr lang="en-US" sz="1000" b="1">
                          <a:solidFill>
                            <a:schemeClr val="tx1"/>
                          </a:solidFill>
                          <a:latin typeface="+mj-lt"/>
                          <a:cs typeface="Arial" panose="020B0604020202020204" pitchFamily="34" charset="0"/>
                        </a:rPr>
                        <a:t>May 2019</a:t>
                      </a:r>
                    </a:p>
                  </a:txBody>
                  <a:tcPr anchor="ctr">
                    <a:solidFill>
                      <a:schemeClr val="bg1">
                        <a:lumMod val="75000"/>
                      </a:schemeClr>
                    </a:solidFill>
                  </a:tcPr>
                </a:tc>
                <a:tc>
                  <a:txBody>
                    <a:bodyPr/>
                    <a:lstStyle/>
                    <a:p>
                      <a:pPr algn="ctr"/>
                      <a:r>
                        <a:rPr lang="en-US" sz="1000" b="1">
                          <a:solidFill>
                            <a:schemeClr val="tx1"/>
                          </a:solidFill>
                          <a:latin typeface="+mj-lt"/>
                          <a:cs typeface="Arial" panose="020B0604020202020204" pitchFamily="34" charset="0"/>
                        </a:rPr>
                        <a:t>April 2024</a:t>
                      </a:r>
                    </a:p>
                  </a:txBody>
                  <a:tcPr anchor="ctr">
                    <a:solidFill>
                      <a:schemeClr val="bg1">
                        <a:lumMod val="75000"/>
                      </a:schemeClr>
                    </a:solidFill>
                  </a:tcPr>
                </a:tc>
                <a:tc>
                  <a:txBody>
                    <a:bodyPr/>
                    <a:lstStyle/>
                    <a:p>
                      <a:pPr algn="ctr"/>
                      <a:r>
                        <a:rPr lang="en-US" sz="1000" b="1">
                          <a:solidFill>
                            <a:schemeClr val="tx1"/>
                          </a:solidFill>
                          <a:latin typeface="+mj-lt"/>
                          <a:cs typeface="Arial" panose="020B0604020202020204" pitchFamily="34" charset="0"/>
                        </a:rPr>
                        <a:t>April 2024</a:t>
                      </a:r>
                    </a:p>
                  </a:txBody>
                  <a:tcPr anchor="ctr">
                    <a:solidFill>
                      <a:schemeClr val="bg1">
                        <a:lumMod val="75000"/>
                      </a:schemeClr>
                    </a:solidFill>
                  </a:tcPr>
                </a:tc>
                <a:tc>
                  <a:txBody>
                    <a:bodyPr/>
                    <a:lstStyle/>
                    <a:p>
                      <a:pPr algn="ctr"/>
                      <a:r>
                        <a:rPr lang="en-US" sz="1000" b="1">
                          <a:solidFill>
                            <a:schemeClr val="tx1"/>
                          </a:solidFill>
                          <a:latin typeface="+mj-lt"/>
                          <a:cs typeface="Arial" panose="020B0604020202020204" pitchFamily="34" charset="0"/>
                        </a:rPr>
                        <a:t>April 2024</a:t>
                      </a:r>
                    </a:p>
                  </a:txBody>
                  <a:tcPr anchor="ctr">
                    <a:solidFill>
                      <a:schemeClr val="bg1">
                        <a:lumMod val="75000"/>
                      </a:schemeClr>
                    </a:solidFill>
                  </a:tcPr>
                </a:tc>
                <a:extLst>
                  <a:ext uri="{0D108BD9-81ED-4DB2-BD59-A6C34878D82A}">
                    <a16:rowId xmlns:a16="http://schemas.microsoft.com/office/drawing/2014/main" val="2018144522"/>
                  </a:ext>
                </a:extLst>
              </a:tr>
              <a:tr h="288581">
                <a:tc>
                  <a:txBody>
                    <a:bodyPr/>
                    <a:lstStyle/>
                    <a:p>
                      <a:pPr algn="l"/>
                      <a:r>
                        <a:rPr lang="en-US" sz="1000" b="1">
                          <a:solidFill>
                            <a:schemeClr val="tx1"/>
                          </a:solidFill>
                          <a:latin typeface="+mj-lt"/>
                          <a:cs typeface="Arial" panose="020B0604020202020204" pitchFamily="34" charset="0"/>
                        </a:rPr>
                        <a:t>TRANSCOM</a:t>
                      </a:r>
                      <a:r>
                        <a:rPr lang="en-US" sz="1000" b="1" baseline="0">
                          <a:solidFill>
                            <a:schemeClr val="tx1"/>
                          </a:solidFill>
                          <a:latin typeface="+mj-lt"/>
                          <a:cs typeface="Arial" panose="020B0604020202020204" pitchFamily="34" charset="0"/>
                        </a:rPr>
                        <a:t> (TFMS)**</a:t>
                      </a:r>
                      <a:endParaRPr lang="en-US" sz="1000" b="1">
                        <a:solidFill>
                          <a:schemeClr val="tx1"/>
                        </a:solidFill>
                        <a:latin typeface="+mj-lt"/>
                        <a:cs typeface="Arial" panose="020B0604020202020204" pitchFamily="34" charset="0"/>
                      </a:endParaRPr>
                    </a:p>
                  </a:txBody>
                  <a:tcPr anchor="ctr">
                    <a:noFill/>
                  </a:tcPr>
                </a:tc>
                <a:tc>
                  <a:txBody>
                    <a:bodyPr/>
                    <a:lstStyle/>
                    <a:p>
                      <a:pPr algn="ctr"/>
                      <a:r>
                        <a:rPr lang="en-US" sz="1000" b="1">
                          <a:solidFill>
                            <a:schemeClr val="tx1"/>
                          </a:solidFill>
                          <a:latin typeface="+mj-lt"/>
                          <a:cs typeface="Arial" panose="020B0604020202020204" pitchFamily="34" charset="0"/>
                        </a:rPr>
                        <a:t>May 2019</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mj-lt"/>
                          <a:cs typeface="Arial" panose="020B0604020202020204" pitchFamily="34" charset="0"/>
                        </a:rPr>
                        <a:t>Oct 2022</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j-lt"/>
                          <a:ea typeface="+mn-ea"/>
                          <a:cs typeface="Arial" panose="020B0604020202020204" pitchFamily="34" charset="0"/>
                        </a:rPr>
                        <a:t>Oct 2022</a:t>
                      </a:r>
                    </a:p>
                  </a:txBody>
                  <a:tcPr anchor="ctr">
                    <a:solidFill>
                      <a:srgbClr val="00B0F0"/>
                    </a:solidFill>
                  </a:tcPr>
                </a:tc>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j-lt"/>
                          <a:ea typeface="+mn-ea"/>
                          <a:cs typeface="Arial" panose="020B0604020202020204" pitchFamily="34" charset="0"/>
                        </a:rPr>
                        <a:t>Oct 2022</a:t>
                      </a:r>
                    </a:p>
                  </a:txBody>
                  <a:tcPr anchor="ctr">
                    <a:solidFill>
                      <a:srgbClr val="00B0F0"/>
                    </a:solidFill>
                  </a:tcPr>
                </a:tc>
                <a:extLst>
                  <a:ext uri="{0D108BD9-81ED-4DB2-BD59-A6C34878D82A}">
                    <a16:rowId xmlns:a16="http://schemas.microsoft.com/office/drawing/2014/main" val="973664794"/>
                  </a:ext>
                </a:extLst>
              </a:tr>
              <a:tr h="288581">
                <a:tc>
                  <a:txBody>
                    <a:bodyPr/>
                    <a:lstStyle/>
                    <a:p>
                      <a:pPr algn="l"/>
                      <a:r>
                        <a:rPr lang="en-US" sz="1000" b="1">
                          <a:solidFill>
                            <a:schemeClr val="tx1"/>
                          </a:solidFill>
                          <a:latin typeface="+mj-lt"/>
                          <a:cs typeface="Arial" panose="020B0604020202020204" pitchFamily="34" charset="0"/>
                        </a:rPr>
                        <a:t>USACE</a:t>
                      </a:r>
                      <a:r>
                        <a:rPr lang="en-US" sz="1000" b="1" baseline="0">
                          <a:solidFill>
                            <a:schemeClr val="tx1"/>
                          </a:solidFill>
                          <a:latin typeface="+mj-lt"/>
                          <a:cs typeface="Arial" panose="020B0604020202020204" pitchFamily="34" charset="0"/>
                        </a:rPr>
                        <a:t> (CEFMS)</a:t>
                      </a:r>
                      <a:endParaRPr lang="en-US" sz="1000" b="1">
                        <a:solidFill>
                          <a:schemeClr val="tx1"/>
                        </a:solidFill>
                        <a:latin typeface="+mj-lt"/>
                        <a:cs typeface="Arial" panose="020B0604020202020204" pitchFamily="34" charset="0"/>
                      </a:endParaRPr>
                    </a:p>
                  </a:txBody>
                  <a:tcPr anchor="ctr">
                    <a:noFill/>
                  </a:tcPr>
                </a:tc>
                <a:tc>
                  <a:txBody>
                    <a:bodyPr/>
                    <a:lstStyle/>
                    <a:p>
                      <a:pPr algn="ctr"/>
                      <a:r>
                        <a:rPr lang="en-US" sz="1000" b="1">
                          <a:solidFill>
                            <a:schemeClr val="tx1"/>
                          </a:solidFill>
                          <a:latin typeface="+mj-lt"/>
                          <a:cs typeface="Arial" panose="020B0604020202020204" pitchFamily="34" charset="0"/>
                        </a:rPr>
                        <a:t>Dec 2019</a:t>
                      </a:r>
                    </a:p>
                  </a:txBody>
                  <a:tcPr anchor="ctr">
                    <a:solidFill>
                      <a:srgbClr val="00B050"/>
                    </a:solidFill>
                  </a:tcPr>
                </a:tc>
                <a:tc>
                  <a:txBody>
                    <a:bodyPr/>
                    <a:lstStyle/>
                    <a:p>
                      <a:pPr algn="ctr"/>
                      <a:r>
                        <a:rPr lang="en-US" sz="1000" b="1">
                          <a:solidFill>
                            <a:srgbClr val="FF0000"/>
                          </a:solidFill>
                          <a:latin typeface="+mj-lt"/>
                          <a:cs typeface="Arial" panose="020B0604020202020204" pitchFamily="34" charset="0"/>
                        </a:rPr>
                        <a:t>July</a:t>
                      </a:r>
                      <a:r>
                        <a:rPr lang="en-US" sz="1000" b="1" baseline="0">
                          <a:solidFill>
                            <a:srgbClr val="FF0000"/>
                          </a:solidFill>
                          <a:latin typeface="+mj-lt"/>
                          <a:cs typeface="Arial" panose="020B0604020202020204" pitchFamily="34" charset="0"/>
                        </a:rPr>
                        <a:t> 2023 </a:t>
                      </a:r>
                      <a:endParaRPr lang="en-US" sz="1000" b="1">
                        <a:solidFill>
                          <a:srgbClr val="FF0000"/>
                        </a:solidFill>
                        <a:latin typeface="+mj-lt"/>
                        <a:cs typeface="Arial" panose="020B0604020202020204" pitchFamily="34" charset="0"/>
                      </a:endParaRPr>
                    </a:p>
                  </a:txBody>
                  <a:tcPr anchor="ctr">
                    <a:solidFill>
                      <a:srgbClr val="00B050"/>
                    </a:solidFill>
                  </a:tcPr>
                </a:tc>
                <a:tc>
                  <a:txBody>
                    <a:bodyPr/>
                    <a:lstStyle/>
                    <a:p>
                      <a:pPr algn="ctr"/>
                      <a:r>
                        <a:rPr lang="en-US" sz="1000" b="1">
                          <a:solidFill>
                            <a:srgbClr val="FF0000"/>
                          </a:solidFill>
                          <a:latin typeface="+mj-lt"/>
                          <a:cs typeface="Arial" panose="020B0604020202020204" pitchFamily="34" charset="0"/>
                        </a:rPr>
                        <a:t>July </a:t>
                      </a:r>
                      <a:r>
                        <a:rPr lang="en-US" sz="1000" b="1" baseline="0">
                          <a:solidFill>
                            <a:srgbClr val="FF0000"/>
                          </a:solidFill>
                          <a:latin typeface="+mj-lt"/>
                          <a:cs typeface="Arial" panose="020B0604020202020204" pitchFamily="34" charset="0"/>
                        </a:rPr>
                        <a:t>2023 </a:t>
                      </a:r>
                      <a:endParaRPr lang="en-US" sz="1000" b="1">
                        <a:solidFill>
                          <a:srgbClr val="FF0000"/>
                        </a:solidFill>
                        <a:latin typeface="+mj-lt"/>
                        <a:cs typeface="Arial" panose="020B0604020202020204" pitchFamily="34" charset="0"/>
                      </a:endParaRPr>
                    </a:p>
                  </a:txBody>
                  <a:tcPr anchor="ctr">
                    <a:solidFill>
                      <a:srgbClr val="00B050"/>
                    </a:solidFill>
                  </a:tcPr>
                </a:tc>
                <a:tc>
                  <a:txBody>
                    <a:bodyPr/>
                    <a:lstStyle/>
                    <a:p>
                      <a:pPr algn="ctr"/>
                      <a:r>
                        <a:rPr lang="en-US" sz="1000" b="1">
                          <a:solidFill>
                            <a:srgbClr val="FF0000"/>
                          </a:solidFill>
                          <a:latin typeface="+mj-lt"/>
                          <a:cs typeface="Arial" panose="020B0604020202020204" pitchFamily="34" charset="0"/>
                        </a:rPr>
                        <a:t>July </a:t>
                      </a:r>
                      <a:r>
                        <a:rPr lang="en-US" sz="1000" b="1" baseline="0">
                          <a:solidFill>
                            <a:srgbClr val="FF0000"/>
                          </a:solidFill>
                          <a:latin typeface="+mj-lt"/>
                          <a:cs typeface="Arial" panose="020B0604020202020204" pitchFamily="34" charset="0"/>
                        </a:rPr>
                        <a:t> 2023 </a:t>
                      </a:r>
                      <a:endParaRPr lang="en-US" sz="1000" b="1">
                        <a:solidFill>
                          <a:srgbClr val="FF0000"/>
                        </a:solidFill>
                        <a:latin typeface="+mj-lt"/>
                        <a:cs typeface="Arial" panose="020B0604020202020204" pitchFamily="34" charset="0"/>
                      </a:endParaRPr>
                    </a:p>
                  </a:txBody>
                  <a:tcPr anchor="ctr">
                    <a:solidFill>
                      <a:srgbClr val="00B050"/>
                    </a:solidFill>
                  </a:tcPr>
                </a:tc>
                <a:extLst>
                  <a:ext uri="{0D108BD9-81ED-4DB2-BD59-A6C34878D82A}">
                    <a16:rowId xmlns:a16="http://schemas.microsoft.com/office/drawing/2014/main" val="1287090106"/>
                  </a:ext>
                </a:extLst>
              </a:tr>
              <a:tr h="235581">
                <a:tc>
                  <a:txBody>
                    <a:bodyPr/>
                    <a:lstStyle/>
                    <a:p>
                      <a:pPr algn="l"/>
                      <a:r>
                        <a:rPr lang="en-US" sz="1000" b="1">
                          <a:solidFill>
                            <a:schemeClr val="tx1"/>
                          </a:solidFill>
                          <a:latin typeface="+mj-lt"/>
                          <a:cs typeface="Arial" panose="020B0604020202020204" pitchFamily="34" charset="0"/>
                        </a:rPr>
                        <a:t>DAI System Users </a:t>
                      </a:r>
                    </a:p>
                    <a:p>
                      <a:pPr algn="l"/>
                      <a:r>
                        <a:rPr lang="en-US" sz="1000" b="1">
                          <a:solidFill>
                            <a:schemeClr val="tx1"/>
                          </a:solidFill>
                          <a:latin typeface="+mj-lt"/>
                          <a:cs typeface="Arial" panose="020B0604020202020204" pitchFamily="34" charset="0"/>
                        </a:rPr>
                        <a:t>(4</a:t>
                      </a:r>
                      <a:r>
                        <a:rPr lang="en-US" sz="1000" b="1" baseline="30000">
                          <a:solidFill>
                            <a:schemeClr val="tx1"/>
                          </a:solidFill>
                          <a:latin typeface="+mj-lt"/>
                          <a:cs typeface="Arial" panose="020B0604020202020204" pitchFamily="34" charset="0"/>
                        </a:rPr>
                        <a:t>Th</a:t>
                      </a:r>
                      <a:r>
                        <a:rPr lang="en-US" sz="1000" b="1" baseline="0">
                          <a:solidFill>
                            <a:schemeClr val="tx1"/>
                          </a:solidFill>
                          <a:latin typeface="+mj-lt"/>
                          <a:cs typeface="Arial" panose="020B0604020202020204" pitchFamily="34" charset="0"/>
                        </a:rPr>
                        <a:t> Estate + USMC)</a:t>
                      </a:r>
                      <a:endParaRPr lang="en-US" sz="1000" b="1">
                        <a:solidFill>
                          <a:schemeClr val="tx1"/>
                        </a:solidFill>
                        <a:latin typeface="+mj-lt"/>
                        <a:cs typeface="Arial" panose="020B0604020202020204" pitchFamily="34" charset="0"/>
                      </a:endParaRPr>
                    </a:p>
                  </a:txBody>
                  <a:tcPr anchor="ctr">
                    <a:noFill/>
                  </a:tcPr>
                </a:tc>
                <a:tc>
                  <a:txBody>
                    <a:bodyPr/>
                    <a:lstStyle/>
                    <a:p>
                      <a:pPr algn="ctr"/>
                      <a:r>
                        <a:rPr lang="en-US" sz="1000" b="1">
                          <a:solidFill>
                            <a:schemeClr val="tx1"/>
                          </a:solidFill>
                          <a:latin typeface="+mj-lt"/>
                          <a:cs typeface="Arial" panose="020B0604020202020204" pitchFamily="34" charset="0"/>
                        </a:rPr>
                        <a:t>Oct 2019</a:t>
                      </a:r>
                    </a:p>
                  </a:txBody>
                  <a:tcPr anchor="ctr">
                    <a:solidFill>
                      <a:srgbClr val="00B0F0"/>
                    </a:solidFill>
                  </a:tcPr>
                </a:tc>
                <a:tc>
                  <a:txBody>
                    <a:bodyPr/>
                    <a:lstStyle/>
                    <a:p>
                      <a:pPr algn="ctr"/>
                      <a:r>
                        <a:rPr lang="en-US" sz="1000" b="1">
                          <a:solidFill>
                            <a:schemeClr val="tx1"/>
                          </a:solidFill>
                          <a:latin typeface="+mj-lt"/>
                          <a:cs typeface="Arial" panose="020B0604020202020204" pitchFamily="34" charset="0"/>
                        </a:rPr>
                        <a:t>Oct 2022</a:t>
                      </a:r>
                    </a:p>
                  </a:txBody>
                  <a:tcPr anchor="ctr">
                    <a:solidFill>
                      <a:srgbClr val="00B0F0"/>
                    </a:solidFill>
                  </a:tcPr>
                </a:tc>
                <a:tc>
                  <a:txBody>
                    <a:bodyPr/>
                    <a:lstStyle/>
                    <a:p>
                      <a:pPr algn="ctr"/>
                      <a:r>
                        <a:rPr lang="en-US" sz="1000" b="1">
                          <a:solidFill>
                            <a:schemeClr val="tx1"/>
                          </a:solidFill>
                          <a:latin typeface="+mj-lt"/>
                          <a:cs typeface="Arial" panose="020B0604020202020204" pitchFamily="34" charset="0"/>
                        </a:rPr>
                        <a:t>Oc</a:t>
                      </a:r>
                      <a:r>
                        <a:rPr lang="en-US" sz="1000" b="1" baseline="0">
                          <a:solidFill>
                            <a:schemeClr val="tx1"/>
                          </a:solidFill>
                          <a:latin typeface="+mj-lt"/>
                          <a:cs typeface="Arial" panose="020B0604020202020204" pitchFamily="34" charset="0"/>
                        </a:rPr>
                        <a:t>t 2022</a:t>
                      </a:r>
                      <a:endParaRPr lang="en-US" sz="1000" b="1">
                        <a:solidFill>
                          <a:schemeClr val="tx1"/>
                        </a:solidFill>
                        <a:latin typeface="+mj-lt"/>
                        <a:cs typeface="Arial" panose="020B0604020202020204" pitchFamily="34" charset="0"/>
                      </a:endParaRPr>
                    </a:p>
                  </a:txBody>
                  <a:tcPr anchor="ctr">
                    <a:solidFill>
                      <a:srgbClr val="00B0F0"/>
                    </a:solidFill>
                  </a:tcPr>
                </a:tc>
                <a:tc>
                  <a:txBody>
                    <a:bodyPr/>
                    <a:lstStyle/>
                    <a:p>
                      <a:pPr algn="ctr"/>
                      <a:r>
                        <a:rPr lang="en-US" sz="1000" b="1">
                          <a:solidFill>
                            <a:schemeClr val="tx1"/>
                          </a:solidFill>
                          <a:latin typeface="+mj-lt"/>
                          <a:cs typeface="Arial" panose="020B0604020202020204" pitchFamily="34" charset="0"/>
                        </a:rPr>
                        <a:t>Oct 2022</a:t>
                      </a:r>
                    </a:p>
                  </a:txBody>
                  <a:tcPr anchor="ctr">
                    <a:solidFill>
                      <a:srgbClr val="00B0F0"/>
                    </a:solidFill>
                  </a:tcPr>
                </a:tc>
                <a:extLst>
                  <a:ext uri="{0D108BD9-81ED-4DB2-BD59-A6C34878D82A}">
                    <a16:rowId xmlns:a16="http://schemas.microsoft.com/office/drawing/2014/main" val="1931988539"/>
                  </a:ext>
                </a:extLst>
              </a:tr>
            </a:tbl>
          </a:graphicData>
        </a:graphic>
      </p:graphicFrame>
      <p:sp>
        <p:nvSpPr>
          <p:cNvPr id="105" name="TextBox 103"/>
          <p:cNvSpPr txBox="1"/>
          <p:nvPr/>
        </p:nvSpPr>
        <p:spPr>
          <a:xfrm>
            <a:off x="469217" y="1253219"/>
            <a:ext cx="546945" cy="246221"/>
          </a:xfrm>
          <a:prstGeom prst="rect">
            <a:avLst/>
          </a:prstGeom>
          <a:solidFill>
            <a:srgbClr val="00B050"/>
          </a:solidFill>
          <a:ln>
            <a:solidFill>
              <a:srgbClr val="30343F"/>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30343F"/>
                </a:solidFill>
                <a:effectLst/>
                <a:uLnTx/>
                <a:uFillTx/>
                <a:latin typeface="Arial"/>
              </a:rPr>
              <a:t>GOTS</a:t>
            </a:r>
          </a:p>
        </p:txBody>
      </p:sp>
      <p:sp>
        <p:nvSpPr>
          <p:cNvPr id="106" name="TextBox 105"/>
          <p:cNvSpPr txBox="1"/>
          <p:nvPr/>
        </p:nvSpPr>
        <p:spPr>
          <a:xfrm>
            <a:off x="1087858" y="1253218"/>
            <a:ext cx="553358" cy="246221"/>
          </a:xfrm>
          <a:prstGeom prst="rect">
            <a:avLst/>
          </a:prstGeom>
          <a:solidFill>
            <a:schemeClr val="bg1">
              <a:lumMod val="75000"/>
            </a:schemeClr>
          </a:solidFill>
          <a:ln>
            <a:solidFill>
              <a:srgbClr val="30343F"/>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30343F"/>
                </a:solidFill>
                <a:effectLst/>
                <a:uLnTx/>
                <a:uFillTx/>
                <a:latin typeface="Arial"/>
              </a:rPr>
              <a:t>  SAP </a:t>
            </a:r>
          </a:p>
        </p:txBody>
      </p:sp>
      <p:sp>
        <p:nvSpPr>
          <p:cNvPr id="107" name="TextBox 106"/>
          <p:cNvSpPr txBox="1"/>
          <p:nvPr/>
        </p:nvSpPr>
        <p:spPr>
          <a:xfrm>
            <a:off x="1712911" y="1260528"/>
            <a:ext cx="561371" cy="230832"/>
          </a:xfrm>
          <a:prstGeom prst="rect">
            <a:avLst/>
          </a:prstGeom>
          <a:solidFill>
            <a:srgbClr val="00B0F0"/>
          </a:solidFill>
          <a:ln>
            <a:solidFill>
              <a:srgbClr val="30343F"/>
            </a:solidFill>
          </a:ln>
        </p:spPr>
        <p:txBody>
          <a:bodyPr wrap="square" rtlCol="0"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900" b="1" i="0" u="none" strike="noStrike" kern="0" cap="none" spc="0" normalizeH="0" baseline="0">
                <a:ln>
                  <a:noFill/>
                </a:ln>
                <a:solidFill>
                  <a:srgbClr val="30343F"/>
                </a:solidFill>
                <a:effectLst/>
                <a:uLnTx/>
                <a:uFillTx/>
                <a:latin typeface="Aria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a:t>Oracle</a:t>
            </a:r>
          </a:p>
        </p:txBody>
      </p:sp>
      <p:sp>
        <p:nvSpPr>
          <p:cNvPr id="108" name="Rectangle 107"/>
          <p:cNvSpPr/>
          <p:nvPr/>
        </p:nvSpPr>
        <p:spPr>
          <a:xfrm>
            <a:off x="410384" y="1007000"/>
            <a:ext cx="2005021" cy="569340"/>
          </a:xfrm>
          <a:prstGeom prst="rect">
            <a:avLst/>
          </a:prstGeom>
          <a:noFill/>
          <a:ln w="25400" cap="flat" cmpd="sng" algn="ctr">
            <a:solidFill>
              <a:srgbClr val="30343F">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Arial"/>
              <a:ea typeface="+mn-ea"/>
              <a:cs typeface="+mn-cs"/>
            </a:endParaRPr>
          </a:p>
        </p:txBody>
      </p:sp>
      <p:sp>
        <p:nvSpPr>
          <p:cNvPr id="109" name="TextBox 108"/>
          <p:cNvSpPr txBox="1"/>
          <p:nvPr/>
        </p:nvSpPr>
        <p:spPr>
          <a:xfrm>
            <a:off x="469217" y="1006998"/>
            <a:ext cx="194618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u="sng">
                <a:solidFill>
                  <a:srgbClr val="30343F"/>
                </a:solidFill>
                <a:latin typeface="Arial"/>
              </a:rPr>
              <a:t>Key</a:t>
            </a:r>
          </a:p>
        </p:txBody>
      </p:sp>
      <p:sp>
        <p:nvSpPr>
          <p:cNvPr id="65" name="TextBox 64"/>
          <p:cNvSpPr txBox="1"/>
          <p:nvPr/>
        </p:nvSpPr>
        <p:spPr>
          <a:xfrm>
            <a:off x="2816024" y="1068167"/>
            <a:ext cx="4656194" cy="276999"/>
          </a:xfrm>
          <a:prstGeom prst="rect">
            <a:avLst/>
          </a:prstGeom>
          <a:noFill/>
        </p:spPr>
        <p:txBody>
          <a:bodyPr wrap="square" rtlCol="0">
            <a:spAutoFit/>
          </a:bodyPr>
          <a:lstStyle/>
          <a:p>
            <a:r>
              <a:rPr lang="en-US" sz="1200" b="1"/>
              <a:t>June 2023</a:t>
            </a:r>
          </a:p>
        </p:txBody>
      </p:sp>
    </p:spTree>
    <p:extLst>
      <p:ext uri="{BB962C8B-B14F-4D97-AF65-F5344CB8AC3E}">
        <p14:creationId xmlns:p14="http://schemas.microsoft.com/office/powerpoint/2010/main" val="81907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3474-0765-422D-8FA2-43459C17EC5A}"/>
              </a:ext>
            </a:extLst>
          </p:cNvPr>
          <p:cNvSpPr>
            <a:spLocks noGrp="1"/>
          </p:cNvSpPr>
          <p:nvPr>
            <p:ph type="title"/>
          </p:nvPr>
        </p:nvSpPr>
        <p:spPr>
          <a:xfrm>
            <a:off x="929203" y="77417"/>
            <a:ext cx="7886700" cy="994172"/>
          </a:xfrm>
        </p:spPr>
        <p:txBody>
          <a:bodyPr/>
          <a:lstStyle/>
          <a:p>
            <a:r>
              <a:rPr lang="en-US"/>
              <a:t>IGT Buy/Sell Process Areas </a:t>
            </a:r>
          </a:p>
        </p:txBody>
      </p:sp>
      <p:sp>
        <p:nvSpPr>
          <p:cNvPr id="5" name="TextBox 4">
            <a:extLst>
              <a:ext uri="{FF2B5EF4-FFF2-40B4-BE49-F238E27FC236}">
                <a16:creationId xmlns:a16="http://schemas.microsoft.com/office/drawing/2014/main" id="{212F889B-AA9B-47AE-B4E6-3E56988CEC31}"/>
              </a:ext>
            </a:extLst>
          </p:cNvPr>
          <p:cNvSpPr txBox="1"/>
          <p:nvPr/>
        </p:nvSpPr>
        <p:spPr>
          <a:xfrm>
            <a:off x="2391137" y="1884418"/>
            <a:ext cx="7030221" cy="300082"/>
          </a:xfrm>
          <a:prstGeom prst="rect">
            <a:avLst/>
          </a:prstGeom>
          <a:noFill/>
        </p:spPr>
        <p:txBody>
          <a:bodyPr wrap="square">
            <a:spAutoFit/>
          </a:bodyPr>
          <a:lstStyle/>
          <a:p>
            <a:pPr algn="ctr"/>
            <a:r>
              <a:rPr lang="en-US" sz="1350" b="1">
                <a:latin typeface="Times New Roman" panose="02020603050405020304" pitchFamily="18" charset="0"/>
                <a:ea typeface="Calibri" panose="020F0502020204030204" pitchFamily="34" charset="0"/>
              </a:rPr>
              <a:t> </a:t>
            </a:r>
            <a:r>
              <a:rPr lang="en-US" sz="1350" b="1">
                <a:ea typeface="Calibri" panose="020F0502020204030204" pitchFamily="34" charset="0"/>
              </a:rPr>
              <a:t>IGT Buyer Procure-to-Pay/Order-to-Cash/Budget-to-Report</a:t>
            </a:r>
            <a:endParaRPr lang="en-US" sz="1350"/>
          </a:p>
        </p:txBody>
      </p:sp>
      <p:sp>
        <p:nvSpPr>
          <p:cNvPr id="7" name="TextBox 6">
            <a:extLst>
              <a:ext uri="{FF2B5EF4-FFF2-40B4-BE49-F238E27FC236}">
                <a16:creationId xmlns:a16="http://schemas.microsoft.com/office/drawing/2014/main" id="{B01154B5-445B-444D-A43B-3DB16E3EC40D}"/>
              </a:ext>
            </a:extLst>
          </p:cNvPr>
          <p:cNvSpPr txBox="1"/>
          <p:nvPr/>
        </p:nvSpPr>
        <p:spPr>
          <a:xfrm>
            <a:off x="38968" y="1855243"/>
            <a:ext cx="3549596" cy="2873992"/>
          </a:xfrm>
          <a:prstGeom prst="rect">
            <a:avLst/>
          </a:prstGeom>
          <a:noFill/>
        </p:spPr>
        <p:txBody>
          <a:bodyPr wrap="square">
            <a:spAutoFit/>
          </a:bodyPr>
          <a:lstStyle/>
          <a:p>
            <a:pPr marL="214313" indent="-214313">
              <a:lnSpc>
                <a:spcPct val="107000"/>
              </a:lnSpc>
              <a:spcAft>
                <a:spcPts val="600"/>
              </a:spcAft>
              <a:buFont typeface="Arial" panose="020B0604020202020204" pitchFamily="34" charset="0"/>
              <a:buChar char="•"/>
            </a:pPr>
            <a:r>
              <a:rPr lang="en-US" sz="1650">
                <a:cs typeface="Times New Roman" panose="02020603050405020304" pitchFamily="18" charset="0"/>
              </a:rPr>
              <a:t>IGT  Buy/Sell activities are in the Procure to Pay (P2P) business process for Buyer activity and Order to Cash (O2C) business process for Seller activity. </a:t>
            </a:r>
          </a:p>
          <a:p>
            <a:pPr marL="214313" indent="-214313">
              <a:lnSpc>
                <a:spcPct val="107000"/>
              </a:lnSpc>
              <a:spcAft>
                <a:spcPts val="600"/>
              </a:spcAft>
              <a:buFont typeface="Arial" panose="020B0604020202020204" pitchFamily="34" charset="0"/>
              <a:buChar char="•"/>
            </a:pPr>
            <a:r>
              <a:rPr lang="en-US" sz="1650">
                <a:cs typeface="Times New Roman" panose="02020603050405020304" pitchFamily="18" charset="0"/>
              </a:rPr>
              <a:t>Both P2P and O2C business processes result in accounting events of which must report/post to the Budget to Report (B2R) business process defined by DoD. </a:t>
            </a:r>
          </a:p>
        </p:txBody>
      </p:sp>
      <p:graphicFrame>
        <p:nvGraphicFramePr>
          <p:cNvPr id="6" name="Diagram 5">
            <a:extLst>
              <a:ext uri="{FF2B5EF4-FFF2-40B4-BE49-F238E27FC236}">
                <a16:creationId xmlns:a16="http://schemas.microsoft.com/office/drawing/2014/main" id="{911526C0-98EB-4A23-8DD8-123FCD54CDF1}"/>
              </a:ext>
            </a:extLst>
          </p:cNvPr>
          <p:cNvGraphicFramePr/>
          <p:nvPr/>
        </p:nvGraphicFramePr>
        <p:xfrm>
          <a:off x="3489030" y="2474043"/>
          <a:ext cx="4169569" cy="73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4CB8E2AA-E31F-40AC-87EE-B918946E53C3}"/>
              </a:ext>
            </a:extLst>
          </p:cNvPr>
          <p:cNvGraphicFramePr/>
          <p:nvPr/>
        </p:nvGraphicFramePr>
        <p:xfrm>
          <a:off x="4483341" y="3786584"/>
          <a:ext cx="4169569" cy="7314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a:extLst>
              <a:ext uri="{FF2B5EF4-FFF2-40B4-BE49-F238E27FC236}">
                <a16:creationId xmlns:a16="http://schemas.microsoft.com/office/drawing/2014/main" id="{C4C69AC1-1510-4584-9AF9-940629A39BD0}"/>
              </a:ext>
            </a:extLst>
          </p:cNvPr>
          <p:cNvSpPr/>
          <p:nvPr/>
        </p:nvSpPr>
        <p:spPr>
          <a:xfrm>
            <a:off x="3380184" y="2262362"/>
            <a:ext cx="4557713" cy="11608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EF712C3A-5BCA-4F57-B775-DA7C52EEB238}"/>
              </a:ext>
            </a:extLst>
          </p:cNvPr>
          <p:cNvSpPr/>
          <p:nvPr/>
        </p:nvSpPr>
        <p:spPr>
          <a:xfrm>
            <a:off x="4217498" y="3571875"/>
            <a:ext cx="4557713" cy="11608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36D7054-E3A8-4C6B-8D9F-26EDE4F5E39E}"/>
              </a:ext>
            </a:extLst>
          </p:cNvPr>
          <p:cNvSpPr txBox="1"/>
          <p:nvPr/>
        </p:nvSpPr>
        <p:spPr>
          <a:xfrm>
            <a:off x="5365744" y="3193932"/>
            <a:ext cx="907256" cy="300082"/>
          </a:xfrm>
          <a:prstGeom prst="rect">
            <a:avLst/>
          </a:prstGeom>
          <a:noFill/>
        </p:spPr>
        <p:txBody>
          <a:bodyPr wrap="square" rtlCol="0">
            <a:spAutoFit/>
          </a:bodyPr>
          <a:lstStyle/>
          <a:p>
            <a:pPr algn="ctr"/>
            <a:r>
              <a:rPr lang="en-US" sz="1350" b="1"/>
              <a:t>Buyer </a:t>
            </a:r>
          </a:p>
        </p:txBody>
      </p:sp>
      <p:sp>
        <p:nvSpPr>
          <p:cNvPr id="12" name="TextBox 11">
            <a:extLst>
              <a:ext uri="{FF2B5EF4-FFF2-40B4-BE49-F238E27FC236}">
                <a16:creationId xmlns:a16="http://schemas.microsoft.com/office/drawing/2014/main" id="{3F43DB5A-02FE-4F0C-AC11-2D781DA387AB}"/>
              </a:ext>
            </a:extLst>
          </p:cNvPr>
          <p:cNvSpPr txBox="1"/>
          <p:nvPr/>
        </p:nvSpPr>
        <p:spPr>
          <a:xfrm>
            <a:off x="6422979" y="4494922"/>
            <a:ext cx="907256" cy="300082"/>
          </a:xfrm>
          <a:prstGeom prst="rect">
            <a:avLst/>
          </a:prstGeom>
          <a:noFill/>
        </p:spPr>
        <p:txBody>
          <a:bodyPr wrap="square" rtlCol="0">
            <a:spAutoFit/>
          </a:bodyPr>
          <a:lstStyle/>
          <a:p>
            <a:pPr algn="ctr"/>
            <a:r>
              <a:rPr lang="en-US" sz="1350" b="1"/>
              <a:t>Seller</a:t>
            </a:r>
          </a:p>
        </p:txBody>
      </p:sp>
    </p:spTree>
    <p:extLst>
      <p:ext uri="{BB962C8B-B14F-4D97-AF65-F5344CB8AC3E}">
        <p14:creationId xmlns:p14="http://schemas.microsoft.com/office/powerpoint/2010/main" val="391739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E8D-391F-47B1-87B6-A088EAA2AD4C}"/>
              </a:ext>
            </a:extLst>
          </p:cNvPr>
          <p:cNvSpPr>
            <a:spLocks noGrp="1"/>
          </p:cNvSpPr>
          <p:nvPr>
            <p:ph type="title"/>
          </p:nvPr>
        </p:nvSpPr>
        <p:spPr/>
        <p:txBody>
          <a:bodyPr/>
          <a:lstStyle/>
          <a:p>
            <a:r>
              <a:rPr lang="en-US"/>
              <a:t>IGT Cross-Functional Collaboration  </a:t>
            </a:r>
          </a:p>
        </p:txBody>
      </p:sp>
      <p:sp>
        <p:nvSpPr>
          <p:cNvPr id="8" name="TextBox 7">
            <a:extLst>
              <a:ext uri="{FF2B5EF4-FFF2-40B4-BE49-F238E27FC236}">
                <a16:creationId xmlns:a16="http://schemas.microsoft.com/office/drawing/2014/main" id="{7578D481-C31B-4C01-A8D7-012A431F99BF}"/>
              </a:ext>
            </a:extLst>
          </p:cNvPr>
          <p:cNvSpPr txBox="1"/>
          <p:nvPr/>
        </p:nvSpPr>
        <p:spPr>
          <a:xfrm>
            <a:off x="78499" y="1711568"/>
            <a:ext cx="8636876" cy="1194558"/>
          </a:xfrm>
          <a:prstGeom prst="rect">
            <a:avLst/>
          </a:prstGeom>
          <a:noFill/>
        </p:spPr>
        <p:txBody>
          <a:bodyPr wrap="square">
            <a:spAutoFit/>
          </a:bodyPr>
          <a:lstStyle/>
          <a:p>
            <a:pPr marL="214313" indent="-214313">
              <a:lnSpc>
                <a:spcPct val="107000"/>
              </a:lnSpc>
              <a:spcAft>
                <a:spcPts val="600"/>
              </a:spcAft>
              <a:buFont typeface="Arial" panose="020B0604020202020204" pitchFamily="34" charset="0"/>
              <a:buChar char="•"/>
            </a:pPr>
            <a:endParaRPr lang="en-US" sz="135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650">
                <a:cs typeface="Times New Roman" panose="02020603050405020304" pitchFamily="18" charset="0"/>
              </a:rPr>
              <a:t>The G-Invoicing implementation initiative requires cross functional collaboration amongst the members of our contracting and  logistics, acquisition and sustainment, and financial management communities to work closely together. </a:t>
            </a:r>
            <a:endParaRPr lang="en-US" sz="1650" b="1" u="sng">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8ABFB42E-1FFC-4EEE-8D9C-06802BA5F9E9}"/>
              </a:ext>
            </a:extLst>
          </p:cNvPr>
          <p:cNvGraphicFramePr/>
          <p:nvPr/>
        </p:nvGraphicFramePr>
        <p:xfrm>
          <a:off x="78499" y="1464361"/>
          <a:ext cx="8987003" cy="4609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36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E8D-391F-47B1-87B6-A088EAA2AD4C}"/>
              </a:ext>
            </a:extLst>
          </p:cNvPr>
          <p:cNvSpPr>
            <a:spLocks noGrp="1"/>
          </p:cNvSpPr>
          <p:nvPr>
            <p:ph type="title"/>
          </p:nvPr>
        </p:nvSpPr>
        <p:spPr/>
        <p:txBody>
          <a:bodyPr/>
          <a:lstStyle/>
          <a:p>
            <a:r>
              <a:rPr lang="en-US"/>
              <a:t>IGT Partnerships   </a:t>
            </a:r>
          </a:p>
        </p:txBody>
      </p:sp>
      <p:sp>
        <p:nvSpPr>
          <p:cNvPr id="7" name="TextBox 6">
            <a:extLst>
              <a:ext uri="{FF2B5EF4-FFF2-40B4-BE49-F238E27FC236}">
                <a16:creationId xmlns:a16="http://schemas.microsoft.com/office/drawing/2014/main" id="{0A9CB8C9-51B8-4997-B664-854BA892537E}"/>
              </a:ext>
            </a:extLst>
          </p:cNvPr>
          <p:cNvSpPr txBox="1"/>
          <p:nvPr/>
        </p:nvSpPr>
        <p:spPr>
          <a:xfrm>
            <a:off x="213524" y="1836725"/>
            <a:ext cx="8174236" cy="600164"/>
          </a:xfrm>
          <a:prstGeom prst="rect">
            <a:avLst/>
          </a:prstGeom>
          <a:noFill/>
        </p:spPr>
        <p:txBody>
          <a:bodyPr wrap="square">
            <a:spAutoFit/>
          </a:bodyPr>
          <a:lstStyle/>
          <a:p>
            <a:r>
              <a:rPr lang="en-US" sz="1650">
                <a:cs typeface="Times New Roman" panose="02020603050405020304" pitchFamily="18" charset="0"/>
              </a:rPr>
              <a:t>The G-Invoicing implementation and deployment requires partnership OUSD(C) partnership with the Department of the Treasury, DoD Components and ERP Vendors. </a:t>
            </a:r>
          </a:p>
        </p:txBody>
      </p:sp>
      <p:graphicFrame>
        <p:nvGraphicFramePr>
          <p:cNvPr id="5" name="Diagram 4">
            <a:extLst>
              <a:ext uri="{FF2B5EF4-FFF2-40B4-BE49-F238E27FC236}">
                <a16:creationId xmlns:a16="http://schemas.microsoft.com/office/drawing/2014/main" id="{7F8F4B81-41F8-4C17-A649-B77368480019}"/>
              </a:ext>
            </a:extLst>
          </p:cNvPr>
          <p:cNvGraphicFramePr/>
          <p:nvPr>
            <p:extLst>
              <p:ext uri="{D42A27DB-BD31-4B8C-83A1-F6EECF244321}">
                <p14:modId xmlns:p14="http://schemas.microsoft.com/office/powerpoint/2010/main" val="1188957146"/>
              </p:ext>
            </p:extLst>
          </p:nvPr>
        </p:nvGraphicFramePr>
        <p:xfrm>
          <a:off x="145268" y="2579725"/>
          <a:ext cx="8853465" cy="2377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1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C51A-3131-4DF6-8AC4-8D3AA36DF75F}"/>
              </a:ext>
            </a:extLst>
          </p:cNvPr>
          <p:cNvSpPr>
            <a:spLocks noGrp="1"/>
          </p:cNvSpPr>
          <p:nvPr>
            <p:ph type="title"/>
          </p:nvPr>
        </p:nvSpPr>
        <p:spPr/>
        <p:txBody>
          <a:bodyPr/>
          <a:lstStyle/>
          <a:p>
            <a:r>
              <a:rPr lang="en-US"/>
              <a:t>Published Policy Guidance </a:t>
            </a:r>
          </a:p>
        </p:txBody>
      </p:sp>
      <p:pic>
        <p:nvPicPr>
          <p:cNvPr id="5" name="Picture 4">
            <a:extLst>
              <a:ext uri="{FF2B5EF4-FFF2-40B4-BE49-F238E27FC236}">
                <a16:creationId xmlns:a16="http://schemas.microsoft.com/office/drawing/2014/main" id="{BC0E4100-81CB-4EE9-94A4-5019D64F231E}"/>
              </a:ext>
            </a:extLst>
          </p:cNvPr>
          <p:cNvPicPr>
            <a:picLocks noChangeAspect="1"/>
          </p:cNvPicPr>
          <p:nvPr/>
        </p:nvPicPr>
        <p:blipFill>
          <a:blip r:embed="rId2"/>
          <a:stretch>
            <a:fillRect/>
          </a:stretch>
        </p:blipFill>
        <p:spPr>
          <a:xfrm>
            <a:off x="3204594" y="1131094"/>
            <a:ext cx="6732300" cy="4205219"/>
          </a:xfrm>
          <a:prstGeom prst="rect">
            <a:avLst/>
          </a:prstGeom>
        </p:spPr>
      </p:pic>
      <p:pic>
        <p:nvPicPr>
          <p:cNvPr id="7" name="Picture 6">
            <a:extLst>
              <a:ext uri="{FF2B5EF4-FFF2-40B4-BE49-F238E27FC236}">
                <a16:creationId xmlns:a16="http://schemas.microsoft.com/office/drawing/2014/main" id="{EE08C881-6E74-48B4-BAB0-71DC19936A0F}"/>
              </a:ext>
            </a:extLst>
          </p:cNvPr>
          <p:cNvPicPr>
            <a:picLocks noChangeAspect="1"/>
          </p:cNvPicPr>
          <p:nvPr/>
        </p:nvPicPr>
        <p:blipFill rotWithShape="1">
          <a:blip r:embed="rId3"/>
          <a:srcRect r="24779"/>
          <a:stretch/>
        </p:blipFill>
        <p:spPr>
          <a:xfrm>
            <a:off x="100811" y="1590897"/>
            <a:ext cx="3750833" cy="3745417"/>
          </a:xfrm>
          <a:prstGeom prst="rect">
            <a:avLst/>
          </a:prstGeom>
        </p:spPr>
      </p:pic>
    </p:spTree>
    <p:extLst>
      <p:ext uri="{BB962C8B-B14F-4D97-AF65-F5344CB8AC3E}">
        <p14:creationId xmlns:p14="http://schemas.microsoft.com/office/powerpoint/2010/main" val="3137545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C51A-3131-4DF6-8AC4-8D3AA36DF75F}"/>
              </a:ext>
            </a:extLst>
          </p:cNvPr>
          <p:cNvSpPr>
            <a:spLocks noGrp="1"/>
          </p:cNvSpPr>
          <p:nvPr>
            <p:ph type="title"/>
          </p:nvPr>
        </p:nvSpPr>
        <p:spPr/>
        <p:txBody>
          <a:bodyPr/>
          <a:lstStyle/>
          <a:p>
            <a:r>
              <a:rPr lang="en-US"/>
              <a:t>Policy Guidance In Process  </a:t>
            </a:r>
          </a:p>
        </p:txBody>
      </p:sp>
      <p:pic>
        <p:nvPicPr>
          <p:cNvPr id="7" name="Picture 6">
            <a:extLst>
              <a:ext uri="{FF2B5EF4-FFF2-40B4-BE49-F238E27FC236}">
                <a16:creationId xmlns:a16="http://schemas.microsoft.com/office/drawing/2014/main" id="{EE08C881-6E74-48B4-BAB0-71DC19936A0F}"/>
              </a:ext>
            </a:extLst>
          </p:cNvPr>
          <p:cNvPicPr>
            <a:picLocks noChangeAspect="1"/>
          </p:cNvPicPr>
          <p:nvPr/>
        </p:nvPicPr>
        <p:blipFill rotWithShape="1">
          <a:blip r:embed="rId2"/>
          <a:srcRect r="24779"/>
          <a:stretch/>
        </p:blipFill>
        <p:spPr>
          <a:xfrm>
            <a:off x="4981156" y="1581081"/>
            <a:ext cx="3750833" cy="3745417"/>
          </a:xfrm>
          <a:prstGeom prst="rect">
            <a:avLst/>
          </a:prstGeom>
        </p:spPr>
      </p:pic>
      <p:pic>
        <p:nvPicPr>
          <p:cNvPr id="6" name="Picture 5">
            <a:extLst>
              <a:ext uri="{FF2B5EF4-FFF2-40B4-BE49-F238E27FC236}">
                <a16:creationId xmlns:a16="http://schemas.microsoft.com/office/drawing/2014/main" id="{9FA70B08-2A2F-40CC-9B2C-B6E445595F32}"/>
              </a:ext>
            </a:extLst>
          </p:cNvPr>
          <p:cNvPicPr>
            <a:picLocks noChangeAspect="1"/>
          </p:cNvPicPr>
          <p:nvPr/>
        </p:nvPicPr>
        <p:blipFill>
          <a:blip r:embed="rId3"/>
          <a:stretch>
            <a:fillRect/>
          </a:stretch>
        </p:blipFill>
        <p:spPr>
          <a:xfrm>
            <a:off x="6497573" y="3918679"/>
            <a:ext cx="1092994" cy="535781"/>
          </a:xfrm>
          <a:prstGeom prst="rect">
            <a:avLst/>
          </a:prstGeom>
        </p:spPr>
      </p:pic>
      <p:graphicFrame>
        <p:nvGraphicFramePr>
          <p:cNvPr id="9" name="Diagram 8">
            <a:extLst>
              <a:ext uri="{FF2B5EF4-FFF2-40B4-BE49-F238E27FC236}">
                <a16:creationId xmlns:a16="http://schemas.microsoft.com/office/drawing/2014/main" id="{43521343-D1DA-490C-AC51-787F25359D2D}"/>
              </a:ext>
            </a:extLst>
          </p:cNvPr>
          <p:cNvGraphicFramePr/>
          <p:nvPr/>
        </p:nvGraphicFramePr>
        <p:xfrm>
          <a:off x="412012" y="1789172"/>
          <a:ext cx="4254107" cy="2966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4074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4BD1-C463-435D-832A-634BB78EB1C2}"/>
              </a:ext>
            </a:extLst>
          </p:cNvPr>
          <p:cNvSpPr>
            <a:spLocks noGrp="1"/>
          </p:cNvSpPr>
          <p:nvPr>
            <p:ph type="title"/>
          </p:nvPr>
        </p:nvSpPr>
        <p:spPr/>
        <p:txBody>
          <a:bodyPr/>
          <a:lstStyle/>
          <a:p>
            <a:r>
              <a:rPr lang="en-US"/>
              <a:t>Open Audit NFRs/CAPs </a:t>
            </a:r>
          </a:p>
        </p:txBody>
      </p:sp>
      <p:sp>
        <p:nvSpPr>
          <p:cNvPr id="3" name="Content Placeholder 2">
            <a:extLst>
              <a:ext uri="{FF2B5EF4-FFF2-40B4-BE49-F238E27FC236}">
                <a16:creationId xmlns:a16="http://schemas.microsoft.com/office/drawing/2014/main" id="{FE4B9DA4-BB43-4364-8CA5-D47BA7E40311}"/>
              </a:ext>
            </a:extLst>
          </p:cNvPr>
          <p:cNvSpPr>
            <a:spLocks noGrp="1"/>
          </p:cNvSpPr>
          <p:nvPr>
            <p:ph idx="1"/>
          </p:nvPr>
        </p:nvSpPr>
        <p:spPr/>
        <p:txBody>
          <a:bodyPr/>
          <a:lstStyle/>
          <a:p>
            <a:pPr marL="257175" indent="-257175"/>
            <a:r>
              <a:rPr lang="en-US" sz="2100"/>
              <a:t>GAO IGT Audit Report 21-84</a:t>
            </a:r>
          </a:p>
          <a:p>
            <a:pPr marL="257175" indent="-257175"/>
            <a:r>
              <a:rPr lang="en-US" sz="2100">
                <a:solidFill>
                  <a:schemeClr val="accent1">
                    <a:lumMod val="50000"/>
                  </a:schemeClr>
                </a:solidFill>
              </a:rPr>
              <a:t>DoDIG IGT Audit Report 2015-056</a:t>
            </a:r>
          </a:p>
          <a:p>
            <a:pPr marL="257175" indent="-257175"/>
            <a:r>
              <a:rPr lang="en-US" sz="2100">
                <a:solidFill>
                  <a:schemeClr val="accent1">
                    <a:lumMod val="50000"/>
                  </a:schemeClr>
                </a:solidFill>
              </a:rPr>
              <a:t>DoD-wide NFR IGT NFR AWC-2021-N0036</a:t>
            </a:r>
          </a:p>
          <a:p>
            <a:endParaRPr lang="en-US"/>
          </a:p>
        </p:txBody>
      </p:sp>
    </p:spTree>
    <p:extLst>
      <p:ext uri="{BB962C8B-B14F-4D97-AF65-F5344CB8AC3E}">
        <p14:creationId xmlns:p14="http://schemas.microsoft.com/office/powerpoint/2010/main" val="68041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43FD-3997-4C03-BE1F-E93F38E26846}"/>
              </a:ext>
            </a:extLst>
          </p:cNvPr>
          <p:cNvSpPr>
            <a:spLocks noGrp="1"/>
          </p:cNvSpPr>
          <p:nvPr>
            <p:ph type="title"/>
          </p:nvPr>
        </p:nvSpPr>
        <p:spPr/>
        <p:txBody>
          <a:bodyPr/>
          <a:lstStyle/>
          <a:p>
            <a:r>
              <a:rPr lang="en-US"/>
              <a:t>Questions and Answers</a:t>
            </a:r>
          </a:p>
        </p:txBody>
      </p:sp>
    </p:spTree>
    <p:extLst>
      <p:ext uri="{BB962C8B-B14F-4D97-AF65-F5344CB8AC3E}">
        <p14:creationId xmlns:p14="http://schemas.microsoft.com/office/powerpoint/2010/main" val="26405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00BED-8955-4B5F-848F-D281CC71A783}"/>
              </a:ext>
            </a:extLst>
          </p:cNvPr>
          <p:cNvPicPr>
            <a:picLocks noChangeAspect="1"/>
          </p:cNvPicPr>
          <p:nvPr/>
        </p:nvPicPr>
        <p:blipFill>
          <a:blip r:embed="rId2"/>
          <a:stretch>
            <a:fillRect/>
          </a:stretch>
        </p:blipFill>
        <p:spPr>
          <a:xfrm>
            <a:off x="745522" y="1218129"/>
            <a:ext cx="7652956" cy="4615743"/>
          </a:xfrm>
          <a:prstGeom prst="rect">
            <a:avLst/>
          </a:prstGeom>
        </p:spPr>
      </p:pic>
      <p:sp>
        <p:nvSpPr>
          <p:cNvPr id="7" name="TextBox 6">
            <a:extLst>
              <a:ext uri="{FF2B5EF4-FFF2-40B4-BE49-F238E27FC236}">
                <a16:creationId xmlns:a16="http://schemas.microsoft.com/office/drawing/2014/main" id="{79C8FBF9-06A9-46F7-8CDD-B3CD16C1F511}"/>
              </a:ext>
            </a:extLst>
          </p:cNvPr>
          <p:cNvSpPr txBox="1"/>
          <p:nvPr/>
        </p:nvSpPr>
        <p:spPr>
          <a:xfrm>
            <a:off x="1021178" y="318974"/>
            <a:ext cx="4573329" cy="455894"/>
          </a:xfrm>
          <a:prstGeom prst="rect">
            <a:avLst/>
          </a:prstGeom>
          <a:noFill/>
        </p:spPr>
        <p:txBody>
          <a:bodyPr wrap="square">
            <a:spAutoFit/>
          </a:bodyPr>
          <a:lstStyle/>
          <a:p>
            <a:pPr>
              <a:lnSpc>
                <a:spcPct val="90000"/>
              </a:lnSpc>
              <a:spcBef>
                <a:spcPct val="0"/>
              </a:spcBef>
            </a:pPr>
            <a:r>
              <a:rPr lang="en-US" sz="2625">
                <a:solidFill>
                  <a:schemeClr val="bg1">
                    <a:lumMod val="85000"/>
                  </a:schemeClr>
                </a:solidFill>
                <a:latin typeface="+mj-lt"/>
                <a:ea typeface="+mj-ea"/>
                <a:cs typeface="+mj-cs"/>
              </a:rPr>
              <a:t>G-Invoicing Reference Material</a:t>
            </a:r>
          </a:p>
        </p:txBody>
      </p:sp>
    </p:spTree>
    <p:extLst>
      <p:ext uri="{BB962C8B-B14F-4D97-AF65-F5344CB8AC3E}">
        <p14:creationId xmlns:p14="http://schemas.microsoft.com/office/powerpoint/2010/main" val="383754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p:nvPr>
        </p:nvSpPr>
        <p:spPr>
          <a:xfrm>
            <a:off x="2056031" y="3199305"/>
            <a:ext cx="5029200" cy="822960"/>
          </a:xfrm>
        </p:spPr>
        <p:txBody>
          <a:bodyPr>
            <a:normAutofit/>
          </a:bodyPr>
          <a:lstStyle/>
          <a:p>
            <a:br>
              <a:rPr lang="en-US"/>
            </a:br>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3</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13"/>
          </p:nvPr>
        </p:nvSpPr>
        <p:spPr/>
        <p:txBody>
          <a:bodyPr/>
          <a:lstStyle/>
          <a:p>
            <a:r>
              <a:rPr lang="en-US">
                <a:latin typeface="Arial Narrow"/>
              </a:rPr>
              <a:t>Supply/Finance Teams, DEDSO</a:t>
            </a:r>
            <a:br>
              <a:rPr lang="en-US"/>
            </a:br>
            <a:r>
              <a:rPr lang="en-US">
                <a:latin typeface="Arial Narrow"/>
              </a:rPr>
              <a:t>As of July 19, 2023,  Office DLA Slide</a:t>
            </a:r>
          </a:p>
        </p:txBody>
      </p:sp>
      <p:sp>
        <p:nvSpPr>
          <p:cNvPr id="2" name="TextBox 1">
            <a:extLst>
              <a:ext uri="{FF2B5EF4-FFF2-40B4-BE49-F238E27FC236}">
                <a16:creationId xmlns:a16="http://schemas.microsoft.com/office/drawing/2014/main" id="{99442523-4737-545B-7A2B-A4109FEBB7D6}"/>
              </a:ext>
            </a:extLst>
          </p:cNvPr>
          <p:cNvSpPr txBox="1"/>
          <p:nvPr/>
        </p:nvSpPr>
        <p:spPr>
          <a:xfrm>
            <a:off x="992687" y="2087291"/>
            <a:ext cx="715588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Arial"/>
              </a:rPr>
              <a:t>DoD Supply (ADC 1244B Implementation) </a:t>
            </a:r>
          </a:p>
          <a:p>
            <a:pPr algn="ctr"/>
            <a:r>
              <a:rPr lang="en-US" sz="3200">
                <a:cs typeface="Arial"/>
              </a:rPr>
              <a:t>Process Review Committee Meeting</a:t>
            </a:r>
          </a:p>
          <a:p>
            <a:pPr algn="ctr"/>
            <a:endParaRPr lang="en-US" sz="3200">
              <a:cs typeface="Arial"/>
            </a:endParaRPr>
          </a:p>
          <a:p>
            <a:pPr algn="ctr"/>
            <a:r>
              <a:rPr lang="en-US" sz="3200">
                <a:cs typeface="Arial"/>
              </a:rPr>
              <a:t>Dr. Gail Fuller &amp; Mr. Rafael Gonzalez DEDSO Administrators</a:t>
            </a:r>
          </a:p>
        </p:txBody>
      </p:sp>
    </p:spTree>
    <p:extLst>
      <p:ext uri="{BB962C8B-B14F-4D97-AF65-F5344CB8AC3E}">
        <p14:creationId xmlns:p14="http://schemas.microsoft.com/office/powerpoint/2010/main" val="65680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7E68-9121-4A45-99B3-28B04158D0D9}"/>
              </a:ext>
            </a:extLst>
          </p:cNvPr>
          <p:cNvSpPr>
            <a:spLocks noGrp="1"/>
          </p:cNvSpPr>
          <p:nvPr>
            <p:ph type="title"/>
          </p:nvPr>
        </p:nvSpPr>
        <p:spPr/>
        <p:txBody>
          <a:bodyPr/>
          <a:lstStyle/>
          <a:p>
            <a:r>
              <a:rPr lang="en-US" sz="2625"/>
              <a:t>OUSDC G-Invoicing Program Contacts</a:t>
            </a:r>
          </a:p>
        </p:txBody>
      </p:sp>
      <p:graphicFrame>
        <p:nvGraphicFramePr>
          <p:cNvPr id="4" name="Table 3">
            <a:extLst>
              <a:ext uri="{FF2B5EF4-FFF2-40B4-BE49-F238E27FC236}">
                <a16:creationId xmlns:a16="http://schemas.microsoft.com/office/drawing/2014/main" id="{4818F88B-32CF-4803-9B41-B068DD399312}"/>
              </a:ext>
            </a:extLst>
          </p:cNvPr>
          <p:cNvGraphicFramePr>
            <a:graphicFrameLocks noGrp="1"/>
          </p:cNvGraphicFramePr>
          <p:nvPr>
            <p:extLst>
              <p:ext uri="{D42A27DB-BD31-4B8C-83A1-F6EECF244321}">
                <p14:modId xmlns:p14="http://schemas.microsoft.com/office/powerpoint/2010/main" val="2421967608"/>
              </p:ext>
            </p:extLst>
          </p:nvPr>
        </p:nvGraphicFramePr>
        <p:xfrm>
          <a:off x="704088" y="1470709"/>
          <a:ext cx="8019288" cy="2461840"/>
        </p:xfrm>
        <a:graphic>
          <a:graphicData uri="http://schemas.openxmlformats.org/drawingml/2006/table">
            <a:tbl>
              <a:tblPr firstRow="1" bandRow="1"/>
              <a:tblGrid>
                <a:gridCol w="2673096">
                  <a:extLst>
                    <a:ext uri="{9D8B030D-6E8A-4147-A177-3AD203B41FA5}">
                      <a16:colId xmlns:a16="http://schemas.microsoft.com/office/drawing/2014/main" val="2051430229"/>
                    </a:ext>
                  </a:extLst>
                </a:gridCol>
                <a:gridCol w="2673096">
                  <a:extLst>
                    <a:ext uri="{9D8B030D-6E8A-4147-A177-3AD203B41FA5}">
                      <a16:colId xmlns:a16="http://schemas.microsoft.com/office/drawing/2014/main" val="3556183119"/>
                    </a:ext>
                  </a:extLst>
                </a:gridCol>
                <a:gridCol w="2673096">
                  <a:extLst>
                    <a:ext uri="{9D8B030D-6E8A-4147-A177-3AD203B41FA5}">
                      <a16:colId xmlns:a16="http://schemas.microsoft.com/office/drawing/2014/main" val="805912412"/>
                    </a:ext>
                  </a:extLst>
                </a:gridCol>
              </a:tblGrid>
              <a:tr h="2899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solidFill>
                            <a:schemeClr val="bg2"/>
                          </a:solidFill>
                          <a:latin typeface="+mn-lt"/>
                        </a:rPr>
                        <a:t>Name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solidFill>
                            <a:schemeClr val="bg2"/>
                          </a:solidFill>
                          <a:latin typeface="+mn-lt"/>
                        </a:rPr>
                        <a:t>Team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solidFill>
                            <a:schemeClr val="bg2"/>
                          </a:solidFill>
                          <a:latin typeface="+mn-lt"/>
                        </a:rPr>
                        <a:t>E-mail</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313206654"/>
                  </a:ext>
                </a:extLst>
              </a:tr>
              <a:tr h="2899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1" i="0" u="none" strike="noStrike" baseline="0">
                          <a:solidFill>
                            <a:schemeClr val="bg2"/>
                          </a:solidFill>
                          <a:effectLst/>
                          <a:latin typeface="+mn-lt"/>
                        </a:rPr>
                        <a:t>OUSDC FMPR Team </a:t>
                      </a:r>
                      <a:endParaRPr lang="en-US" sz="1600" b="1" i="0" u="none" strike="noStrike">
                        <a:solidFill>
                          <a:schemeClr val="bg2"/>
                        </a:solidFill>
                        <a:effectLst/>
                        <a:latin typeface="+mn-lt"/>
                      </a:endParaRPr>
                    </a:p>
                  </a:txBody>
                  <a:tcPr marL="7144" marR="7144" marT="714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899D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US" sz="1600" b="0" i="0" u="none" strike="noStrike">
                        <a:solidFill>
                          <a:srgbClr val="000000"/>
                        </a:solidFill>
                        <a:effectLst/>
                        <a:latin typeface="+mn-lt"/>
                      </a:endParaRPr>
                    </a:p>
                  </a:txBody>
                  <a:tcPr marL="7144" marR="7144" marT="714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US" sz="1600" b="0" i="0" u="none" strike="noStrike">
                        <a:solidFill>
                          <a:srgbClr val="000000"/>
                        </a:solidFill>
                        <a:effectLst/>
                        <a:latin typeface="+mn-lt"/>
                      </a:endParaRPr>
                    </a:p>
                  </a:txBody>
                  <a:tcPr marL="7144" marR="7144" marT="714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61556105"/>
                  </a:ext>
                </a:extLst>
              </a:tr>
              <a:tr h="2899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a:solidFill>
                            <a:srgbClr val="000000"/>
                          </a:solidFill>
                          <a:effectLst/>
                          <a:latin typeface="+mn-lt"/>
                        </a:rPr>
                        <a:t>Ajadi, Fatimoh</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OUSDC FMPR G-Invoicing Team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0000"/>
                          </a:solidFill>
                          <a:effectLst/>
                          <a:latin typeface="+mn-lt"/>
                          <a:ea typeface="+mn-ea"/>
                          <a:cs typeface="+mn-cs"/>
                        </a:rPr>
                        <a:t>fatimoh.o.ajadi.civ@mail.mil</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49561065"/>
                  </a:ext>
                </a:extLst>
              </a:tr>
              <a:tr h="2899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a:solidFill>
                            <a:srgbClr val="000000"/>
                          </a:solidFill>
                          <a:effectLst/>
                          <a:latin typeface="+mn-lt"/>
                        </a:rPr>
                        <a:t>Davis, Michelle </a:t>
                      </a:r>
                    </a:p>
                  </a:txBody>
                  <a:tcPr marL="7144" marR="7144" marT="7144"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OUSDC FMPR G-Invoicing Team </a:t>
                      </a:r>
                    </a:p>
                  </a:txBody>
                  <a:tcPr marL="7144" marR="7144" marT="71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kern="1200">
                          <a:solidFill>
                            <a:srgbClr val="000000"/>
                          </a:solidFill>
                          <a:effectLst/>
                          <a:latin typeface="+mn-lt"/>
                          <a:ea typeface="+mn-ea"/>
                          <a:cs typeface="+mn-cs"/>
                        </a:rPr>
                        <a:t>michelle.d.davis50.ctr@mail.mil</a:t>
                      </a:r>
                    </a:p>
                  </a:txBody>
                  <a:tcPr marL="7144" marR="7144" marT="7144"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9039687"/>
                  </a:ext>
                </a:extLst>
              </a:tr>
              <a:tr h="2899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a:solidFill>
                            <a:srgbClr val="000000"/>
                          </a:solidFill>
                          <a:effectLst/>
                          <a:latin typeface="+mn-lt"/>
                        </a:rPr>
                        <a:t>Carter</a:t>
                      </a:r>
                      <a:r>
                        <a:rPr lang="en-US" sz="1600" b="0" i="0" u="none" strike="noStrike" baseline="0">
                          <a:solidFill>
                            <a:srgbClr val="000000"/>
                          </a:solidFill>
                          <a:effectLst/>
                          <a:latin typeface="+mn-lt"/>
                        </a:rPr>
                        <a:t>, Dwayne </a:t>
                      </a:r>
                      <a:endParaRPr lang="en-US" sz="1600" b="0" i="0" u="none" strike="noStrike">
                        <a:solidFill>
                          <a:srgbClr val="000000"/>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OUSDC FMPR G-Invoicing Team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kern="1200">
                          <a:solidFill>
                            <a:srgbClr val="000000"/>
                          </a:solidFill>
                          <a:effectLst/>
                          <a:latin typeface="+mn-lt"/>
                          <a:ea typeface="+mn-ea"/>
                          <a:cs typeface="+mn-cs"/>
                        </a:rPr>
                        <a:t>dwayne.d.carter2.ctr@mail.mil</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77633449"/>
                  </a:ext>
                </a:extLst>
              </a:tr>
              <a:tr h="372904">
                <a:tc>
                  <a:txBody>
                    <a:bodyPr/>
                    <a:lstStyle/>
                    <a:p>
                      <a:pPr algn="l" fontAlgn="b"/>
                      <a:r>
                        <a:rPr lang="en-US" sz="1600" b="0" i="0" u="none" strike="noStrike">
                          <a:solidFill>
                            <a:srgbClr val="000000"/>
                          </a:solidFill>
                          <a:effectLst/>
                          <a:latin typeface="+mn-lt"/>
                        </a:rPr>
                        <a:t>Baum, Alex</a:t>
                      </a:r>
                    </a:p>
                  </a:txBody>
                  <a:tcPr marL="7144" marR="7144" marT="7144"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OUSDC FMPR G-Invoicing Team </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a:txBody>
                  <a:tcPr marL="7144" marR="7144" marT="714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b"/>
                      <a:r>
                        <a:rPr lang="en-US" sz="1600" b="0" i="0" u="none" strike="noStrike" kern="1200">
                          <a:solidFill>
                            <a:srgbClr val="000000"/>
                          </a:solidFill>
                          <a:effectLst/>
                          <a:latin typeface="+mn-lt"/>
                          <a:ea typeface="+mn-ea"/>
                          <a:cs typeface="+mn-cs"/>
                        </a:rPr>
                        <a:t>alexander.baum2.ctr@mail.mil</a:t>
                      </a:r>
                    </a:p>
                  </a:txBody>
                  <a:tcPr marL="7144" marR="7144" marT="7144"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32266433"/>
                  </a:ext>
                </a:extLst>
              </a:tr>
              <a:tr h="2899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a:solidFill>
                            <a:srgbClr val="000000"/>
                          </a:solidFill>
                          <a:effectLst/>
                          <a:latin typeface="+mn-lt"/>
                        </a:rPr>
                        <a:t>Shannon, Michael</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OUSDC FMPR G-Invoicing Team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kern="1200">
                          <a:solidFill>
                            <a:srgbClr val="000000"/>
                          </a:solidFill>
                          <a:effectLst/>
                          <a:latin typeface="+mn-lt"/>
                          <a:ea typeface="+mn-ea"/>
                          <a:cs typeface="+mn-cs"/>
                        </a:rPr>
                        <a:t>michael.r.shannon8.ctr@mail.mil</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8845140"/>
                  </a:ext>
                </a:extLst>
              </a:tr>
            </a:tbl>
          </a:graphicData>
        </a:graphic>
      </p:graphicFrame>
    </p:spTree>
    <p:extLst>
      <p:ext uri="{BB962C8B-B14F-4D97-AF65-F5344CB8AC3E}">
        <p14:creationId xmlns:p14="http://schemas.microsoft.com/office/powerpoint/2010/main" val="1865438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p:nvPr/>
        </p:nvSpPr>
        <p:spPr>
          <a:xfrm>
            <a:off x="6365875" y="3125391"/>
            <a:ext cx="184200" cy="324900"/>
          </a:xfrm>
          <a:prstGeom prst="rect">
            <a:avLst/>
          </a:prstGeom>
          <a:noFill/>
          <a:ln>
            <a:noFill/>
          </a:ln>
        </p:spPr>
        <p:txBody>
          <a:bodyPr spcFirstLastPara="1" wrap="square" lIns="82375" tIns="41175" rIns="82375" bIns="41175" anchor="t" anchorCtr="0">
            <a:noAutofit/>
          </a:bodyPr>
          <a:lstStyle/>
          <a:p>
            <a:pPr>
              <a:buSzPts val="2200"/>
            </a:pPr>
            <a:endParaRPr sz="2200">
              <a:solidFill>
                <a:schemeClr val="dk1"/>
              </a:solidFill>
            </a:endParaRPr>
          </a:p>
        </p:txBody>
      </p:sp>
      <p:sp>
        <p:nvSpPr>
          <p:cNvPr id="94" name="Google Shape;94;p18"/>
          <p:cNvSpPr txBox="1"/>
          <p:nvPr/>
        </p:nvSpPr>
        <p:spPr>
          <a:xfrm>
            <a:off x="1027875" y="3225775"/>
            <a:ext cx="7088400" cy="739500"/>
          </a:xfrm>
          <a:prstGeom prst="rect">
            <a:avLst/>
          </a:prstGeom>
          <a:noFill/>
          <a:ln>
            <a:noFill/>
          </a:ln>
        </p:spPr>
        <p:txBody>
          <a:bodyPr spcFirstLastPara="1" wrap="square" lIns="0" tIns="0" rIns="0" bIns="0" anchor="t" anchorCtr="0">
            <a:noAutofit/>
          </a:bodyPr>
          <a:lstStyle/>
          <a:p>
            <a:pPr algn="ctr">
              <a:buSzPts val="4200"/>
            </a:pPr>
            <a:r>
              <a:rPr lang="en" sz="4200">
                <a:solidFill>
                  <a:srgbClr val="005087"/>
                </a:solidFill>
                <a:latin typeface="Century Gothic"/>
                <a:ea typeface="Century Gothic"/>
                <a:cs typeface="Century Gothic"/>
                <a:sym typeface="Century Gothic"/>
              </a:rPr>
              <a:t>G-Invoicing Implementation at GSA</a:t>
            </a:r>
            <a:endParaRPr sz="4200">
              <a:solidFill>
                <a:srgbClr val="005087"/>
              </a:solidFill>
              <a:latin typeface="Century Gothic"/>
              <a:ea typeface="Century Gothic"/>
              <a:cs typeface="Century Gothic"/>
              <a:sym typeface="Century Gothic"/>
            </a:endParaRPr>
          </a:p>
          <a:p>
            <a:pPr algn="ctr">
              <a:lnSpc>
                <a:spcPct val="75000"/>
              </a:lnSpc>
              <a:spcBef>
                <a:spcPts val="1600"/>
              </a:spcBef>
              <a:buSzPts val="2500"/>
            </a:pPr>
            <a:endParaRPr sz="2500">
              <a:solidFill>
                <a:schemeClr val="dk1"/>
              </a:solidFill>
            </a:endParaRPr>
          </a:p>
        </p:txBody>
      </p:sp>
      <p:sp>
        <p:nvSpPr>
          <p:cNvPr id="95" name="Google Shape;95;p18"/>
          <p:cNvSpPr txBox="1"/>
          <p:nvPr/>
        </p:nvSpPr>
        <p:spPr>
          <a:xfrm>
            <a:off x="6694828" y="4631016"/>
            <a:ext cx="1763400" cy="936300"/>
          </a:xfrm>
          <a:prstGeom prst="rect">
            <a:avLst/>
          </a:prstGeom>
          <a:noFill/>
          <a:ln>
            <a:noFill/>
          </a:ln>
        </p:spPr>
        <p:txBody>
          <a:bodyPr spcFirstLastPara="1" wrap="square" lIns="0" tIns="0" rIns="0" bIns="0" anchor="t" anchorCtr="0">
            <a:noAutofit/>
          </a:bodyPr>
          <a:lstStyle/>
          <a:p>
            <a:pPr algn="r">
              <a:lnSpc>
                <a:spcPct val="75000"/>
              </a:lnSpc>
              <a:buSzPts val="1800"/>
            </a:pPr>
            <a:r>
              <a:rPr lang="en" sz="1800">
                <a:solidFill>
                  <a:srgbClr val="B11116"/>
                </a:solidFill>
                <a:latin typeface="Century Gothic"/>
                <a:ea typeface="Century Gothic"/>
                <a:cs typeface="Century Gothic"/>
                <a:sym typeface="Century Gothic"/>
              </a:rPr>
              <a:t>Presented by:</a:t>
            </a:r>
            <a:endParaRPr sz="1300">
              <a:latin typeface="Century Gothic"/>
              <a:ea typeface="Century Gothic"/>
              <a:cs typeface="Century Gothic"/>
              <a:sym typeface="Century Gothic"/>
            </a:endParaRPr>
          </a:p>
          <a:p>
            <a:pPr algn="ctr">
              <a:lnSpc>
                <a:spcPct val="75000"/>
              </a:lnSpc>
              <a:spcBef>
                <a:spcPts val="1600"/>
              </a:spcBef>
              <a:buSzPts val="2500"/>
            </a:pPr>
            <a:r>
              <a:rPr lang="en" sz="2500">
                <a:solidFill>
                  <a:srgbClr val="B11116"/>
                </a:solidFill>
                <a:latin typeface="Century Gothic"/>
                <a:ea typeface="Century Gothic"/>
                <a:cs typeface="Century Gothic"/>
                <a:sym typeface="Century Gothic"/>
              </a:rPr>
              <a:t>Gail Bruss</a:t>
            </a:r>
            <a:endParaRPr sz="2500">
              <a:solidFill>
                <a:srgbClr val="B11116"/>
              </a:solidFill>
              <a:latin typeface="Century Gothic"/>
              <a:ea typeface="Century Gothic"/>
              <a:cs typeface="Century Gothic"/>
              <a:sym typeface="Century Gothic"/>
            </a:endParaRPr>
          </a:p>
          <a:p>
            <a:pPr algn="ctr">
              <a:lnSpc>
                <a:spcPct val="75000"/>
              </a:lnSpc>
              <a:spcBef>
                <a:spcPts val="1600"/>
              </a:spcBef>
              <a:buSzPts val="2500"/>
            </a:pPr>
            <a:r>
              <a:rPr lang="en" sz="1800">
                <a:solidFill>
                  <a:srgbClr val="B11116"/>
                </a:solidFill>
                <a:latin typeface="Century Gothic"/>
                <a:ea typeface="Century Gothic"/>
                <a:cs typeface="Century Gothic"/>
                <a:sym typeface="Century Gothic"/>
              </a:rPr>
              <a:t>July 19, 2023</a:t>
            </a:r>
            <a:endParaRPr sz="1800">
              <a:solidFill>
                <a:srgbClr val="B1111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79171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156875" y="2320600"/>
            <a:ext cx="9011700" cy="3076500"/>
          </a:xfrm>
          <a:prstGeom prst="roundRect">
            <a:avLst>
              <a:gd name="adj" fmla="val 16667"/>
            </a:avLst>
          </a:prstGeom>
          <a:noFill/>
          <a:ln w="1905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en" sz="1200" b="1">
                <a:solidFill>
                  <a:schemeClr val="lt1"/>
                </a:solidFill>
                <a:latin typeface="Century Gothic"/>
                <a:ea typeface="Century Gothic"/>
                <a:cs typeface="Century Gothic"/>
                <a:sym typeface="Century Gothic"/>
              </a:rPr>
              <a:t>AAS</a:t>
            </a:r>
            <a:endParaRPr sz="1200" b="1">
              <a:solidFill>
                <a:schemeClr val="lt1"/>
              </a:solidFill>
              <a:latin typeface="Century Gothic"/>
              <a:ea typeface="Century Gothic"/>
              <a:cs typeface="Century Gothic"/>
              <a:sym typeface="Century Gothic"/>
            </a:endParaRPr>
          </a:p>
          <a:p>
            <a:pPr algn="ctr">
              <a:buClr>
                <a:schemeClr val="dk1"/>
              </a:buClr>
              <a:buSzPts val="1100"/>
            </a:pPr>
            <a:r>
              <a:rPr lang="en" sz="1200" b="1">
                <a:solidFill>
                  <a:schemeClr val="lt1"/>
                </a:solidFill>
                <a:latin typeface="Century Gothic"/>
                <a:ea typeface="Century Gothic"/>
                <a:cs typeface="Century Gothic"/>
                <a:sym typeface="Century Gothic"/>
              </a:rPr>
              <a:t>Pilot</a:t>
            </a:r>
            <a:endParaRPr sz="1200" b="1">
              <a:solidFill>
                <a:schemeClr val="lt1"/>
              </a:solidFill>
              <a:latin typeface="Century Gothic"/>
              <a:ea typeface="Century Gothic"/>
              <a:cs typeface="Century Gothic"/>
              <a:sym typeface="Century Gothic"/>
            </a:endParaRPr>
          </a:p>
          <a:p>
            <a:pPr>
              <a:buSzPts val="1400"/>
            </a:pPr>
            <a:endParaRPr/>
          </a:p>
        </p:txBody>
      </p:sp>
      <p:sp>
        <p:nvSpPr>
          <p:cNvPr id="101" name="Google Shape;101;p19"/>
          <p:cNvSpPr txBox="1">
            <a:spLocks noGrp="1"/>
          </p:cNvSpPr>
          <p:nvPr>
            <p:ph type="subTitle" idx="1"/>
          </p:nvPr>
        </p:nvSpPr>
        <p:spPr>
          <a:xfrm>
            <a:off x="0" y="1768350"/>
            <a:ext cx="9144000" cy="274200"/>
          </a:xfrm>
          <a:prstGeom prst="rect">
            <a:avLst/>
          </a:prstGeom>
          <a:solidFill>
            <a:srgbClr val="B11116"/>
          </a:solidFill>
          <a:ln>
            <a:noFill/>
          </a:ln>
        </p:spPr>
        <p:txBody>
          <a:bodyPr spcFirstLastPara="1" wrap="square" lIns="320025" tIns="91425" rIns="91425" bIns="91425" anchor="ctr" anchorCtr="0">
            <a:noAutofit/>
          </a:bodyPr>
          <a:lstStyle/>
          <a:p>
            <a:pPr>
              <a:buClr>
                <a:schemeClr val="dk1"/>
              </a:buClr>
              <a:buSzPts val="1100"/>
            </a:pPr>
            <a:r>
              <a:rPr lang="en"/>
              <a:t>Implementation by business line </a:t>
            </a:r>
            <a:endParaRPr>
              <a:solidFill>
                <a:srgbClr val="FFFFFF"/>
              </a:solidFill>
            </a:endParaRPr>
          </a:p>
        </p:txBody>
      </p:sp>
      <p:sp>
        <p:nvSpPr>
          <p:cNvPr id="102" name="Google Shape;102;p19"/>
          <p:cNvSpPr txBox="1">
            <a:spLocks noGrp="1"/>
          </p:cNvSpPr>
          <p:nvPr>
            <p:ph type="title"/>
          </p:nvPr>
        </p:nvSpPr>
        <p:spPr>
          <a:xfrm>
            <a:off x="-1375" y="1040130"/>
            <a:ext cx="9144000" cy="731400"/>
          </a:xfrm>
          <a:prstGeom prst="rect">
            <a:avLst/>
          </a:prstGeom>
          <a:noFill/>
          <a:ln>
            <a:noFill/>
          </a:ln>
        </p:spPr>
        <p:txBody>
          <a:bodyPr spcFirstLastPara="1" wrap="square" lIns="274300" tIns="91425" rIns="91425" bIns="91425" anchor="ctr" anchorCtr="0">
            <a:noAutofit/>
          </a:bodyPr>
          <a:lstStyle/>
          <a:p>
            <a:r>
              <a:rPr lang="en" sz="3400">
                <a:solidFill>
                  <a:srgbClr val="005087"/>
                </a:solidFill>
              </a:rPr>
              <a:t>G-Invoicing Timeline</a:t>
            </a:r>
            <a:endParaRPr sz="3400">
              <a:solidFill>
                <a:srgbClr val="005087"/>
              </a:solidFill>
            </a:endParaRPr>
          </a:p>
        </p:txBody>
      </p:sp>
      <p:sp>
        <p:nvSpPr>
          <p:cNvPr id="103" name="Google Shape;103;p19"/>
          <p:cNvSpPr txBox="1">
            <a:spLocks noGrp="1"/>
          </p:cNvSpPr>
          <p:nvPr>
            <p:ph type="sldNum" idx="12"/>
          </p:nvPr>
        </p:nvSpPr>
        <p:spPr>
          <a:xfrm>
            <a:off x="7854675" y="5511850"/>
            <a:ext cx="832200" cy="393900"/>
          </a:xfrm>
          <a:prstGeom prst="rect">
            <a:avLst/>
          </a:prstGeom>
          <a:noFill/>
          <a:ln>
            <a:noFill/>
          </a:ln>
        </p:spPr>
        <p:txBody>
          <a:bodyPr spcFirstLastPara="1" wrap="square" lIns="0" tIns="0" rIns="0" bIns="0" anchor="t" anchorCtr="0">
            <a:noAutofit/>
          </a:bodyPr>
          <a:lstStyle/>
          <a:p>
            <a:fld id="{00000000-1234-1234-1234-123412341234}" type="slidenum">
              <a:rPr lang="en"/>
              <a:pPr/>
              <a:t>32</a:t>
            </a:fld>
            <a:endParaRPr/>
          </a:p>
        </p:txBody>
      </p:sp>
      <p:cxnSp>
        <p:nvCxnSpPr>
          <p:cNvPr id="104" name="Google Shape;104;p19"/>
          <p:cNvCxnSpPr/>
          <p:nvPr/>
        </p:nvCxnSpPr>
        <p:spPr>
          <a:xfrm>
            <a:off x="156875" y="3849850"/>
            <a:ext cx="8827500" cy="18000"/>
          </a:xfrm>
          <a:prstGeom prst="straightConnector1">
            <a:avLst/>
          </a:prstGeom>
          <a:noFill/>
          <a:ln w="76200" cap="flat" cmpd="sng">
            <a:solidFill>
              <a:schemeClr val="dk2"/>
            </a:solidFill>
            <a:prstDash val="solid"/>
            <a:round/>
            <a:headEnd type="none" w="sm" len="sm"/>
            <a:tailEnd type="triangle" w="med" len="med"/>
          </a:ln>
        </p:spPr>
      </p:cxnSp>
      <p:sp>
        <p:nvSpPr>
          <p:cNvPr id="105" name="Google Shape;105;p19"/>
          <p:cNvSpPr txBox="1"/>
          <p:nvPr/>
        </p:nvSpPr>
        <p:spPr>
          <a:xfrm>
            <a:off x="2843925" y="3846825"/>
            <a:ext cx="780300" cy="431100"/>
          </a:xfrm>
          <a:prstGeom prst="rect">
            <a:avLst/>
          </a:prstGeom>
          <a:noFill/>
          <a:ln>
            <a:noFill/>
          </a:ln>
        </p:spPr>
        <p:txBody>
          <a:bodyPr spcFirstLastPara="1" wrap="square" lIns="91425" tIns="91425" rIns="91425" bIns="91425" anchor="t" anchorCtr="0">
            <a:spAutoFit/>
          </a:bodyPr>
          <a:lstStyle/>
          <a:p>
            <a:pPr>
              <a:buSzPts val="1600"/>
            </a:pPr>
            <a:r>
              <a:rPr lang="en" sz="1600" b="1">
                <a:latin typeface="Century Gothic"/>
                <a:ea typeface="Century Gothic"/>
                <a:cs typeface="Century Gothic"/>
                <a:sym typeface="Century Gothic"/>
              </a:rPr>
              <a:t>FY 24</a:t>
            </a:r>
            <a:endParaRPr sz="1600" b="1">
              <a:latin typeface="Century Gothic"/>
              <a:ea typeface="Century Gothic"/>
              <a:cs typeface="Century Gothic"/>
              <a:sym typeface="Century Gothic"/>
            </a:endParaRPr>
          </a:p>
        </p:txBody>
      </p:sp>
      <p:sp>
        <p:nvSpPr>
          <p:cNvPr id="106" name="Google Shape;106;p19"/>
          <p:cNvSpPr txBox="1"/>
          <p:nvPr/>
        </p:nvSpPr>
        <p:spPr>
          <a:xfrm>
            <a:off x="1308813" y="4636353"/>
            <a:ext cx="2068500" cy="615600"/>
          </a:xfrm>
          <a:prstGeom prst="rect">
            <a:avLst/>
          </a:prstGeom>
          <a:noFill/>
          <a:ln>
            <a:noFill/>
          </a:ln>
        </p:spPr>
        <p:txBody>
          <a:bodyPr spcFirstLastPara="1" wrap="square" lIns="91425" tIns="91425" rIns="91425" bIns="91425" anchor="t" anchorCtr="0">
            <a:spAutoFit/>
          </a:bodyPr>
          <a:lstStyle/>
          <a:p>
            <a:pPr algn="ctr">
              <a:buSzPts val="1600"/>
            </a:pPr>
            <a:r>
              <a:rPr lang="en" sz="1600" b="1">
                <a:latin typeface="Century Gothic"/>
                <a:ea typeface="Century Gothic"/>
                <a:cs typeface="Century Gothic"/>
                <a:sym typeface="Century Gothic"/>
              </a:rPr>
              <a:t>Mandate Date</a:t>
            </a:r>
            <a:endParaRPr sz="1600" b="1">
              <a:latin typeface="Century Gothic"/>
              <a:ea typeface="Century Gothic"/>
              <a:cs typeface="Century Gothic"/>
              <a:sym typeface="Century Gothic"/>
            </a:endParaRPr>
          </a:p>
          <a:p>
            <a:pPr algn="ctr">
              <a:buSzPts val="1200"/>
            </a:pPr>
            <a:r>
              <a:rPr lang="en" sz="1200" b="1">
                <a:latin typeface="Century Gothic"/>
                <a:ea typeface="Century Gothic"/>
                <a:cs typeface="Century Gothic"/>
                <a:sym typeface="Century Gothic"/>
              </a:rPr>
              <a:t>Oct. 1, 2022</a:t>
            </a:r>
            <a:endParaRPr sz="1200" b="1">
              <a:latin typeface="Century Gothic"/>
              <a:ea typeface="Century Gothic"/>
              <a:cs typeface="Century Gothic"/>
              <a:sym typeface="Century Gothic"/>
            </a:endParaRPr>
          </a:p>
        </p:txBody>
      </p:sp>
      <p:sp>
        <p:nvSpPr>
          <p:cNvPr id="107" name="Google Shape;107;p19"/>
          <p:cNvSpPr txBox="1"/>
          <p:nvPr/>
        </p:nvSpPr>
        <p:spPr>
          <a:xfrm>
            <a:off x="638400" y="3846825"/>
            <a:ext cx="780300" cy="431100"/>
          </a:xfrm>
          <a:prstGeom prst="rect">
            <a:avLst/>
          </a:prstGeom>
          <a:noFill/>
          <a:ln>
            <a:noFill/>
          </a:ln>
        </p:spPr>
        <p:txBody>
          <a:bodyPr spcFirstLastPara="1" wrap="square" lIns="91425" tIns="91425" rIns="91425" bIns="91425" anchor="t" anchorCtr="0">
            <a:spAutoFit/>
          </a:bodyPr>
          <a:lstStyle/>
          <a:p>
            <a:pPr>
              <a:buSzPts val="1600"/>
            </a:pPr>
            <a:r>
              <a:rPr lang="en" sz="1600" b="1">
                <a:latin typeface="Century Gothic"/>
                <a:ea typeface="Century Gothic"/>
                <a:cs typeface="Century Gothic"/>
                <a:sym typeface="Century Gothic"/>
              </a:rPr>
              <a:t>FY 22</a:t>
            </a:r>
            <a:endParaRPr sz="1600" b="1">
              <a:latin typeface="Century Gothic"/>
              <a:ea typeface="Century Gothic"/>
              <a:cs typeface="Century Gothic"/>
              <a:sym typeface="Century Gothic"/>
            </a:endParaRPr>
          </a:p>
        </p:txBody>
      </p:sp>
      <p:cxnSp>
        <p:nvCxnSpPr>
          <p:cNvPr id="108" name="Google Shape;108;p19"/>
          <p:cNvCxnSpPr/>
          <p:nvPr/>
        </p:nvCxnSpPr>
        <p:spPr>
          <a:xfrm>
            <a:off x="2343063" y="2352838"/>
            <a:ext cx="0" cy="2285400"/>
          </a:xfrm>
          <a:prstGeom prst="straightConnector1">
            <a:avLst/>
          </a:prstGeom>
          <a:noFill/>
          <a:ln w="38100" cap="flat" cmpd="sng">
            <a:solidFill>
              <a:srgbClr val="B11116"/>
            </a:solidFill>
            <a:prstDash val="solid"/>
            <a:round/>
            <a:headEnd type="none" w="sm" len="sm"/>
            <a:tailEnd type="none" w="sm" len="sm"/>
          </a:ln>
        </p:spPr>
      </p:cxnSp>
      <p:sp>
        <p:nvSpPr>
          <p:cNvPr id="109" name="Google Shape;109;p19"/>
          <p:cNvSpPr/>
          <p:nvPr/>
        </p:nvSpPr>
        <p:spPr>
          <a:xfrm>
            <a:off x="420600" y="2938050"/>
            <a:ext cx="1215900" cy="6771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SzPts val="1000"/>
            </a:pPr>
            <a:r>
              <a:rPr lang="en" sz="1000" b="1">
                <a:solidFill>
                  <a:srgbClr val="FFFFFF"/>
                </a:solidFill>
                <a:latin typeface="Century Gothic"/>
                <a:ea typeface="Century Gothic"/>
                <a:cs typeface="Century Gothic"/>
                <a:sym typeface="Century Gothic"/>
              </a:rPr>
              <a:t>Manual Business Lines and GSA as a Buyer</a:t>
            </a:r>
            <a:endParaRPr sz="1000" b="1">
              <a:solidFill>
                <a:srgbClr val="FFFFFF"/>
              </a:solidFill>
              <a:latin typeface="Century Gothic"/>
              <a:ea typeface="Century Gothic"/>
              <a:cs typeface="Century Gothic"/>
              <a:sym typeface="Century Gothic"/>
            </a:endParaRPr>
          </a:p>
          <a:p>
            <a:pPr algn="ctr">
              <a:buSzPts val="1000"/>
            </a:pPr>
            <a:r>
              <a:rPr lang="en" sz="1000" b="1">
                <a:solidFill>
                  <a:srgbClr val="FFFFFF"/>
                </a:solidFill>
                <a:latin typeface="Century Gothic"/>
                <a:ea typeface="Century Gothic"/>
                <a:cs typeface="Century Gothic"/>
                <a:sym typeface="Century Gothic"/>
              </a:rPr>
              <a:t> (in progress)</a:t>
            </a:r>
            <a:endParaRPr sz="1000" b="1">
              <a:solidFill>
                <a:srgbClr val="FFFFFF"/>
              </a:solidFill>
              <a:latin typeface="Century Gothic"/>
              <a:ea typeface="Century Gothic"/>
              <a:cs typeface="Century Gothic"/>
              <a:sym typeface="Century Gothic"/>
            </a:endParaRPr>
          </a:p>
        </p:txBody>
      </p:sp>
      <p:sp>
        <p:nvSpPr>
          <p:cNvPr id="110" name="Google Shape;110;p19"/>
          <p:cNvSpPr/>
          <p:nvPr/>
        </p:nvSpPr>
        <p:spPr>
          <a:xfrm>
            <a:off x="7053275" y="3046850"/>
            <a:ext cx="894600" cy="448500"/>
          </a:xfrm>
          <a:prstGeom prst="rect">
            <a:avLst/>
          </a:prstGeom>
          <a:solidFill>
            <a:srgbClr val="B1111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buSzPts val="1000"/>
            </a:pPr>
            <a:r>
              <a:rPr lang="en" sz="1000" b="1">
                <a:solidFill>
                  <a:srgbClr val="FFFFFF"/>
                </a:solidFill>
                <a:latin typeface="Century Gothic"/>
                <a:ea typeface="Century Gothic"/>
                <a:cs typeface="Century Gothic"/>
                <a:sym typeface="Century Gothic"/>
              </a:rPr>
              <a:t>Supply: No Date Yet</a:t>
            </a:r>
            <a:endParaRPr sz="1000" b="1">
              <a:solidFill>
                <a:srgbClr val="FFFFFF"/>
              </a:solidFill>
              <a:latin typeface="Century Gothic"/>
              <a:ea typeface="Century Gothic"/>
              <a:cs typeface="Century Gothic"/>
              <a:sym typeface="Century Gothic"/>
            </a:endParaRPr>
          </a:p>
        </p:txBody>
      </p:sp>
      <p:sp>
        <p:nvSpPr>
          <p:cNvPr id="111" name="Google Shape;111;p19"/>
          <p:cNvSpPr txBox="1"/>
          <p:nvPr/>
        </p:nvSpPr>
        <p:spPr>
          <a:xfrm>
            <a:off x="1971587" y="3846825"/>
            <a:ext cx="780300" cy="431100"/>
          </a:xfrm>
          <a:prstGeom prst="rect">
            <a:avLst/>
          </a:prstGeom>
          <a:noFill/>
          <a:ln>
            <a:noFill/>
          </a:ln>
        </p:spPr>
        <p:txBody>
          <a:bodyPr spcFirstLastPara="1" wrap="square" lIns="91425" tIns="91425" rIns="91425" bIns="91425" anchor="t" anchorCtr="0">
            <a:spAutoFit/>
          </a:bodyPr>
          <a:lstStyle/>
          <a:p>
            <a:pPr>
              <a:buSzPts val="1600"/>
            </a:pPr>
            <a:r>
              <a:rPr lang="en" sz="1600" b="1">
                <a:latin typeface="Century Gothic"/>
                <a:ea typeface="Century Gothic"/>
                <a:cs typeface="Century Gothic"/>
                <a:sym typeface="Century Gothic"/>
              </a:rPr>
              <a:t>FY  23</a:t>
            </a:r>
            <a:endParaRPr sz="1600" b="1">
              <a:latin typeface="Century Gothic"/>
              <a:ea typeface="Century Gothic"/>
              <a:cs typeface="Century Gothic"/>
              <a:sym typeface="Century Gothic"/>
            </a:endParaRPr>
          </a:p>
        </p:txBody>
      </p:sp>
      <p:cxnSp>
        <p:nvCxnSpPr>
          <p:cNvPr id="112" name="Google Shape;112;p19"/>
          <p:cNvCxnSpPr>
            <a:stCxn id="109" idx="2"/>
            <a:endCxn id="107" idx="0"/>
          </p:cNvCxnSpPr>
          <p:nvPr/>
        </p:nvCxnSpPr>
        <p:spPr>
          <a:xfrm>
            <a:off x="1028550" y="3615150"/>
            <a:ext cx="0" cy="231600"/>
          </a:xfrm>
          <a:prstGeom prst="straightConnector1">
            <a:avLst/>
          </a:prstGeom>
          <a:noFill/>
          <a:ln w="9525" cap="flat" cmpd="sng">
            <a:solidFill>
              <a:schemeClr val="dk2"/>
            </a:solidFill>
            <a:prstDash val="solid"/>
            <a:round/>
            <a:headEnd type="none" w="sm" len="sm"/>
            <a:tailEnd type="triangle" w="med" len="med"/>
          </a:ln>
        </p:spPr>
      </p:cxnSp>
      <p:cxnSp>
        <p:nvCxnSpPr>
          <p:cNvPr id="113" name="Google Shape;113;p19"/>
          <p:cNvCxnSpPr/>
          <p:nvPr/>
        </p:nvCxnSpPr>
        <p:spPr>
          <a:xfrm>
            <a:off x="6669874" y="3537000"/>
            <a:ext cx="360600" cy="271200"/>
          </a:xfrm>
          <a:prstGeom prst="straightConnector1">
            <a:avLst/>
          </a:prstGeom>
          <a:noFill/>
          <a:ln w="9525" cap="flat" cmpd="sng">
            <a:solidFill>
              <a:schemeClr val="dk2"/>
            </a:solidFill>
            <a:prstDash val="solid"/>
            <a:round/>
            <a:headEnd type="none" w="sm" len="sm"/>
            <a:tailEnd type="triangle" w="med" len="med"/>
          </a:ln>
        </p:spPr>
      </p:cxnSp>
      <p:cxnSp>
        <p:nvCxnSpPr>
          <p:cNvPr id="114" name="Google Shape;114;p19"/>
          <p:cNvCxnSpPr/>
          <p:nvPr/>
        </p:nvCxnSpPr>
        <p:spPr>
          <a:xfrm>
            <a:off x="7500575" y="3495238"/>
            <a:ext cx="0" cy="354600"/>
          </a:xfrm>
          <a:prstGeom prst="straightConnector1">
            <a:avLst/>
          </a:prstGeom>
          <a:noFill/>
          <a:ln w="9525" cap="flat" cmpd="sng">
            <a:solidFill>
              <a:schemeClr val="dk2"/>
            </a:solidFill>
            <a:prstDash val="solid"/>
            <a:round/>
            <a:headEnd type="none" w="sm" len="sm"/>
            <a:tailEnd type="triangle" w="med" len="med"/>
          </a:ln>
        </p:spPr>
      </p:cxnSp>
      <p:sp>
        <p:nvSpPr>
          <p:cNvPr id="115" name="Google Shape;115;p19"/>
          <p:cNvSpPr/>
          <p:nvPr/>
        </p:nvSpPr>
        <p:spPr>
          <a:xfrm>
            <a:off x="5230800" y="3046850"/>
            <a:ext cx="487800" cy="4485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SzPts val="1000"/>
            </a:pPr>
            <a:r>
              <a:rPr lang="en" sz="1000" b="1">
                <a:solidFill>
                  <a:srgbClr val="FFFFFF"/>
                </a:solidFill>
                <a:latin typeface="Century Gothic"/>
                <a:ea typeface="Century Gothic"/>
                <a:cs typeface="Century Gothic"/>
                <a:sym typeface="Century Gothic"/>
              </a:rPr>
              <a:t>Fleet</a:t>
            </a:r>
            <a:endParaRPr sz="1000" b="1">
              <a:solidFill>
                <a:srgbClr val="FFFFFF"/>
              </a:solidFill>
              <a:latin typeface="Century Gothic"/>
              <a:ea typeface="Century Gothic"/>
              <a:cs typeface="Century Gothic"/>
              <a:sym typeface="Century Gothic"/>
            </a:endParaRPr>
          </a:p>
        </p:txBody>
      </p:sp>
      <p:cxnSp>
        <p:nvCxnSpPr>
          <p:cNvPr id="116" name="Google Shape;116;p19"/>
          <p:cNvCxnSpPr>
            <a:stCxn id="115" idx="2"/>
            <a:endCxn id="117" idx="0"/>
          </p:cNvCxnSpPr>
          <p:nvPr/>
        </p:nvCxnSpPr>
        <p:spPr>
          <a:xfrm flipH="1">
            <a:off x="5205300" y="3495350"/>
            <a:ext cx="269400" cy="351600"/>
          </a:xfrm>
          <a:prstGeom prst="straightConnector1">
            <a:avLst/>
          </a:prstGeom>
          <a:noFill/>
          <a:ln w="9525" cap="flat" cmpd="sng">
            <a:solidFill>
              <a:schemeClr val="dk2"/>
            </a:solidFill>
            <a:prstDash val="solid"/>
            <a:round/>
            <a:headEnd type="none" w="sm" len="sm"/>
            <a:tailEnd type="triangle" w="med" len="med"/>
          </a:ln>
        </p:spPr>
      </p:cxnSp>
      <p:sp>
        <p:nvSpPr>
          <p:cNvPr id="118" name="Google Shape;118;p19"/>
          <p:cNvSpPr/>
          <p:nvPr/>
        </p:nvSpPr>
        <p:spPr>
          <a:xfrm>
            <a:off x="5804447" y="3046850"/>
            <a:ext cx="487800" cy="4485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SzPts val="1000"/>
            </a:pPr>
            <a:r>
              <a:rPr lang="en" sz="1000" b="1">
                <a:solidFill>
                  <a:schemeClr val="lt1"/>
                </a:solidFill>
                <a:latin typeface="Century Gothic"/>
                <a:ea typeface="Century Gothic"/>
                <a:cs typeface="Century Gothic"/>
                <a:sym typeface="Century Gothic"/>
              </a:rPr>
              <a:t>Rent</a:t>
            </a:r>
            <a:endParaRPr sz="1000" b="1">
              <a:solidFill>
                <a:srgbClr val="FFFFFF"/>
              </a:solidFill>
              <a:latin typeface="Century Gothic"/>
              <a:ea typeface="Century Gothic"/>
              <a:cs typeface="Century Gothic"/>
              <a:sym typeface="Century Gothic"/>
            </a:endParaRPr>
          </a:p>
        </p:txBody>
      </p:sp>
      <p:cxnSp>
        <p:nvCxnSpPr>
          <p:cNvPr id="119" name="Google Shape;119;p19"/>
          <p:cNvCxnSpPr/>
          <p:nvPr/>
        </p:nvCxnSpPr>
        <p:spPr>
          <a:xfrm flipH="1">
            <a:off x="5674547" y="3495350"/>
            <a:ext cx="221400" cy="354600"/>
          </a:xfrm>
          <a:prstGeom prst="straightConnector1">
            <a:avLst/>
          </a:prstGeom>
          <a:noFill/>
          <a:ln w="9525" cap="flat" cmpd="sng">
            <a:solidFill>
              <a:schemeClr val="dk2"/>
            </a:solidFill>
            <a:prstDash val="solid"/>
            <a:round/>
            <a:headEnd type="none" w="sm" len="sm"/>
            <a:tailEnd type="triangle" w="med" len="med"/>
          </a:ln>
        </p:spPr>
      </p:cxnSp>
      <p:sp>
        <p:nvSpPr>
          <p:cNvPr id="120" name="Google Shape;120;p19"/>
          <p:cNvSpPr/>
          <p:nvPr/>
        </p:nvSpPr>
        <p:spPr>
          <a:xfrm>
            <a:off x="3598325" y="3046850"/>
            <a:ext cx="487800" cy="448500"/>
          </a:xfrm>
          <a:prstGeom prst="rect">
            <a:avLst/>
          </a:prstGeom>
          <a:solidFill>
            <a:srgbClr val="B1111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en" sz="1000" b="1">
                <a:solidFill>
                  <a:schemeClr val="lt1"/>
                </a:solidFill>
                <a:latin typeface="Century Gothic"/>
                <a:ea typeface="Century Gothic"/>
                <a:cs typeface="Century Gothic"/>
                <a:sym typeface="Century Gothic"/>
              </a:rPr>
              <a:t>Peg</a:t>
            </a:r>
            <a:endParaRPr sz="1000" b="1">
              <a:solidFill>
                <a:schemeClr val="lt1"/>
              </a:solidFill>
              <a:latin typeface="Century Gothic"/>
              <a:ea typeface="Century Gothic"/>
              <a:cs typeface="Century Gothic"/>
              <a:sym typeface="Century Gothic"/>
            </a:endParaRPr>
          </a:p>
          <a:p>
            <a:pPr algn="ctr">
              <a:buClr>
                <a:schemeClr val="dk1"/>
              </a:buClr>
              <a:buSzPts val="1100"/>
            </a:pPr>
            <a:r>
              <a:rPr lang="en" sz="1000" b="1">
                <a:solidFill>
                  <a:schemeClr val="lt1"/>
                </a:solidFill>
                <a:latin typeface="Century Gothic"/>
                <a:ea typeface="Century Gothic"/>
                <a:cs typeface="Century Gothic"/>
                <a:sym typeface="Century Gothic"/>
              </a:rPr>
              <a:t>V8.1</a:t>
            </a:r>
            <a:endParaRPr sz="1000" b="1">
              <a:solidFill>
                <a:schemeClr val="lt1"/>
              </a:solidFill>
              <a:latin typeface="Century Gothic"/>
              <a:ea typeface="Century Gothic"/>
              <a:cs typeface="Century Gothic"/>
              <a:sym typeface="Century Gothic"/>
            </a:endParaRPr>
          </a:p>
        </p:txBody>
      </p:sp>
      <p:cxnSp>
        <p:nvCxnSpPr>
          <p:cNvPr id="121" name="Google Shape;121;p19"/>
          <p:cNvCxnSpPr/>
          <p:nvPr/>
        </p:nvCxnSpPr>
        <p:spPr>
          <a:xfrm>
            <a:off x="3842225" y="3495238"/>
            <a:ext cx="0" cy="354600"/>
          </a:xfrm>
          <a:prstGeom prst="straightConnector1">
            <a:avLst/>
          </a:prstGeom>
          <a:noFill/>
          <a:ln w="9525" cap="flat" cmpd="sng">
            <a:solidFill>
              <a:schemeClr val="dk2"/>
            </a:solidFill>
            <a:prstDash val="solid"/>
            <a:round/>
            <a:headEnd type="none" w="sm" len="sm"/>
            <a:tailEnd type="triangle" w="med" len="med"/>
          </a:ln>
        </p:spPr>
      </p:cxnSp>
      <p:sp>
        <p:nvSpPr>
          <p:cNvPr id="117" name="Google Shape;117;p19"/>
          <p:cNvSpPr txBox="1"/>
          <p:nvPr/>
        </p:nvSpPr>
        <p:spPr>
          <a:xfrm>
            <a:off x="4815275" y="3846825"/>
            <a:ext cx="780300" cy="431100"/>
          </a:xfrm>
          <a:prstGeom prst="rect">
            <a:avLst/>
          </a:prstGeom>
          <a:noFill/>
          <a:ln>
            <a:noFill/>
          </a:ln>
        </p:spPr>
        <p:txBody>
          <a:bodyPr spcFirstLastPara="1" wrap="square" lIns="91425" tIns="91425" rIns="91425" bIns="91425" anchor="t" anchorCtr="0">
            <a:spAutoFit/>
          </a:bodyPr>
          <a:lstStyle/>
          <a:p>
            <a:pPr>
              <a:buSzPts val="1600"/>
            </a:pPr>
            <a:r>
              <a:rPr lang="en" sz="1600" b="1">
                <a:latin typeface="Century Gothic"/>
                <a:ea typeface="Century Gothic"/>
                <a:cs typeface="Century Gothic"/>
                <a:sym typeface="Century Gothic"/>
              </a:rPr>
              <a:t>FY 25</a:t>
            </a:r>
            <a:endParaRPr sz="1600" b="1">
              <a:latin typeface="Century Gothic"/>
              <a:ea typeface="Century Gothic"/>
              <a:cs typeface="Century Gothic"/>
              <a:sym typeface="Century Gothic"/>
            </a:endParaRPr>
          </a:p>
        </p:txBody>
      </p:sp>
      <p:sp>
        <p:nvSpPr>
          <p:cNvPr id="122" name="Google Shape;122;p19"/>
          <p:cNvSpPr/>
          <p:nvPr/>
        </p:nvSpPr>
        <p:spPr>
          <a:xfrm>
            <a:off x="6428848" y="3046850"/>
            <a:ext cx="568800" cy="4485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SzPts val="1000"/>
            </a:pPr>
            <a:r>
              <a:rPr lang="en" sz="1000" b="1">
                <a:solidFill>
                  <a:srgbClr val="FFFFFF"/>
                </a:solidFill>
                <a:latin typeface="Century Gothic"/>
                <a:ea typeface="Century Gothic"/>
                <a:cs typeface="Century Gothic"/>
                <a:sym typeface="Century Gothic"/>
              </a:rPr>
              <a:t>PBS</a:t>
            </a:r>
            <a:endParaRPr sz="1000" b="1">
              <a:solidFill>
                <a:srgbClr val="FFFFFF"/>
              </a:solidFill>
              <a:latin typeface="Century Gothic"/>
              <a:ea typeface="Century Gothic"/>
              <a:cs typeface="Century Gothic"/>
              <a:sym typeface="Century Gothic"/>
            </a:endParaRPr>
          </a:p>
          <a:p>
            <a:pPr algn="ctr">
              <a:buSzPts val="1000"/>
            </a:pPr>
            <a:r>
              <a:rPr lang="en" sz="1000" b="1">
                <a:solidFill>
                  <a:srgbClr val="FFFFFF"/>
                </a:solidFill>
                <a:latin typeface="Century Gothic"/>
                <a:ea typeface="Century Gothic"/>
                <a:cs typeface="Century Gothic"/>
                <a:sym typeface="Century Gothic"/>
              </a:rPr>
              <a:t>RWA?</a:t>
            </a:r>
            <a:endParaRPr sz="1000" b="1">
              <a:solidFill>
                <a:srgbClr val="FFFFFF"/>
              </a:solidFill>
              <a:latin typeface="Century Gothic"/>
              <a:ea typeface="Century Gothic"/>
              <a:cs typeface="Century Gothic"/>
              <a:sym typeface="Century Gothic"/>
            </a:endParaRPr>
          </a:p>
        </p:txBody>
      </p:sp>
      <p:sp>
        <p:nvSpPr>
          <p:cNvPr id="123" name="Google Shape;123;p19"/>
          <p:cNvSpPr txBox="1"/>
          <p:nvPr/>
        </p:nvSpPr>
        <p:spPr>
          <a:xfrm>
            <a:off x="6997600" y="3846825"/>
            <a:ext cx="780300" cy="431100"/>
          </a:xfrm>
          <a:prstGeom prst="rect">
            <a:avLst/>
          </a:prstGeom>
          <a:noFill/>
          <a:ln>
            <a:noFill/>
          </a:ln>
        </p:spPr>
        <p:txBody>
          <a:bodyPr spcFirstLastPara="1" wrap="square" lIns="91425" tIns="91425" rIns="91425" bIns="91425" anchor="t" anchorCtr="0">
            <a:spAutoFit/>
          </a:bodyPr>
          <a:lstStyle/>
          <a:p>
            <a:pPr>
              <a:buSzPts val="1600"/>
            </a:pPr>
            <a:r>
              <a:rPr lang="en" sz="1600" b="1">
                <a:latin typeface="Century Gothic"/>
                <a:ea typeface="Century Gothic"/>
                <a:cs typeface="Century Gothic"/>
                <a:sym typeface="Century Gothic"/>
              </a:rPr>
              <a:t>FY 26</a:t>
            </a:r>
            <a:endParaRPr sz="1600" b="1">
              <a:latin typeface="Century Gothic"/>
              <a:ea typeface="Century Gothic"/>
              <a:cs typeface="Century Gothic"/>
              <a:sym typeface="Century Gothic"/>
            </a:endParaRPr>
          </a:p>
        </p:txBody>
      </p:sp>
      <p:sp>
        <p:nvSpPr>
          <p:cNvPr id="124" name="Google Shape;124;p19"/>
          <p:cNvSpPr/>
          <p:nvPr/>
        </p:nvSpPr>
        <p:spPr>
          <a:xfrm>
            <a:off x="2947150" y="2883650"/>
            <a:ext cx="487800" cy="6156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en" sz="1000" b="1">
                <a:solidFill>
                  <a:schemeClr val="lt1"/>
                </a:solidFill>
                <a:latin typeface="Century Gothic"/>
                <a:ea typeface="Century Gothic"/>
                <a:cs typeface="Century Gothic"/>
                <a:sym typeface="Century Gothic"/>
              </a:rPr>
              <a:t>AAS</a:t>
            </a:r>
            <a:endParaRPr sz="1000" b="1">
              <a:solidFill>
                <a:schemeClr val="lt1"/>
              </a:solidFill>
              <a:latin typeface="Century Gothic"/>
              <a:ea typeface="Century Gothic"/>
              <a:cs typeface="Century Gothic"/>
              <a:sym typeface="Century Gothic"/>
            </a:endParaRPr>
          </a:p>
          <a:p>
            <a:pPr algn="ctr">
              <a:buClr>
                <a:schemeClr val="dk1"/>
              </a:buClr>
              <a:buSzPts val="1100"/>
            </a:pPr>
            <a:r>
              <a:rPr lang="en" sz="1000" b="1">
                <a:solidFill>
                  <a:schemeClr val="lt1"/>
                </a:solidFill>
                <a:latin typeface="Century Gothic"/>
                <a:ea typeface="Century Gothic"/>
                <a:cs typeface="Century Gothic"/>
                <a:sym typeface="Century Gothic"/>
              </a:rPr>
              <a:t>Pilot</a:t>
            </a:r>
            <a:endParaRPr sz="1000" b="1">
              <a:solidFill>
                <a:schemeClr val="lt1"/>
              </a:solidFill>
              <a:latin typeface="Century Gothic"/>
              <a:ea typeface="Century Gothic"/>
              <a:cs typeface="Century Gothic"/>
              <a:sym typeface="Century Gothic"/>
            </a:endParaRPr>
          </a:p>
        </p:txBody>
      </p:sp>
      <p:cxnSp>
        <p:nvCxnSpPr>
          <p:cNvPr id="125" name="Google Shape;125;p19"/>
          <p:cNvCxnSpPr/>
          <p:nvPr/>
        </p:nvCxnSpPr>
        <p:spPr>
          <a:xfrm>
            <a:off x="3191050" y="3499250"/>
            <a:ext cx="11100" cy="333000"/>
          </a:xfrm>
          <a:prstGeom prst="straightConnector1">
            <a:avLst/>
          </a:prstGeom>
          <a:noFill/>
          <a:ln w="9525" cap="flat" cmpd="sng">
            <a:solidFill>
              <a:schemeClr val="dk2"/>
            </a:solidFill>
            <a:prstDash val="solid"/>
            <a:round/>
            <a:headEnd type="none" w="med" len="med"/>
            <a:tailEnd type="triangle" w="med" len="med"/>
          </a:ln>
        </p:spPr>
      </p:cxnSp>
      <p:sp>
        <p:nvSpPr>
          <p:cNvPr id="126" name="Google Shape;126;p19"/>
          <p:cNvSpPr/>
          <p:nvPr/>
        </p:nvSpPr>
        <p:spPr>
          <a:xfrm>
            <a:off x="4247125" y="3046850"/>
            <a:ext cx="487800" cy="448500"/>
          </a:xfrm>
          <a:prstGeom prst="rect">
            <a:avLst/>
          </a:prstGeom>
          <a:solidFill>
            <a:srgbClr val="00508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en" sz="1000" b="1">
                <a:solidFill>
                  <a:schemeClr val="lt1"/>
                </a:solidFill>
                <a:latin typeface="Century Gothic"/>
                <a:ea typeface="Century Gothic"/>
                <a:cs typeface="Century Gothic"/>
                <a:sym typeface="Century Gothic"/>
              </a:rPr>
              <a:t>AAS</a:t>
            </a:r>
            <a:endParaRPr sz="1000" b="1">
              <a:solidFill>
                <a:schemeClr val="lt1"/>
              </a:solidFill>
              <a:latin typeface="Century Gothic"/>
              <a:ea typeface="Century Gothic"/>
              <a:cs typeface="Century Gothic"/>
              <a:sym typeface="Century Gothic"/>
            </a:endParaRPr>
          </a:p>
          <a:p>
            <a:pPr algn="ctr">
              <a:buClr>
                <a:schemeClr val="dk1"/>
              </a:buClr>
              <a:buSzPts val="1100"/>
            </a:pPr>
            <a:r>
              <a:rPr lang="en" sz="1000" b="1">
                <a:solidFill>
                  <a:schemeClr val="lt1"/>
                </a:solidFill>
                <a:latin typeface="Century Gothic"/>
                <a:ea typeface="Century Gothic"/>
                <a:cs typeface="Century Gothic"/>
                <a:sym typeface="Century Gothic"/>
              </a:rPr>
              <a:t>OPS</a:t>
            </a:r>
            <a:endParaRPr sz="1000" b="1">
              <a:solidFill>
                <a:schemeClr val="lt1"/>
              </a:solidFill>
              <a:latin typeface="Century Gothic"/>
              <a:ea typeface="Century Gothic"/>
              <a:cs typeface="Century Gothic"/>
              <a:sym typeface="Century Gothic"/>
            </a:endParaRPr>
          </a:p>
        </p:txBody>
      </p:sp>
      <p:cxnSp>
        <p:nvCxnSpPr>
          <p:cNvPr id="127" name="Google Shape;127;p19"/>
          <p:cNvCxnSpPr/>
          <p:nvPr/>
        </p:nvCxnSpPr>
        <p:spPr>
          <a:xfrm>
            <a:off x="4663925" y="3543825"/>
            <a:ext cx="236700" cy="3030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73700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subTitle" idx="1"/>
          </p:nvPr>
        </p:nvSpPr>
        <p:spPr>
          <a:xfrm>
            <a:off x="0" y="1768350"/>
            <a:ext cx="9144000" cy="274200"/>
          </a:xfrm>
          <a:prstGeom prst="rect">
            <a:avLst/>
          </a:prstGeom>
          <a:solidFill>
            <a:srgbClr val="B11116"/>
          </a:solidFill>
        </p:spPr>
        <p:txBody>
          <a:bodyPr spcFirstLastPara="1" wrap="square" lIns="320025" tIns="91425" rIns="91425" bIns="91425" anchor="ctr" anchorCtr="0">
            <a:noAutofit/>
          </a:bodyPr>
          <a:lstStyle/>
          <a:p>
            <a:r>
              <a:rPr lang="en"/>
              <a:t> G-Invoicing works</a:t>
            </a:r>
            <a:endParaRPr/>
          </a:p>
        </p:txBody>
      </p:sp>
      <p:sp>
        <p:nvSpPr>
          <p:cNvPr id="133" name="Google Shape;133;p20"/>
          <p:cNvSpPr txBox="1">
            <a:spLocks noGrp="1"/>
          </p:cNvSpPr>
          <p:nvPr>
            <p:ph type="title"/>
          </p:nvPr>
        </p:nvSpPr>
        <p:spPr>
          <a:xfrm>
            <a:off x="-1375" y="1040130"/>
            <a:ext cx="9144000" cy="731400"/>
          </a:xfrm>
          <a:prstGeom prst="rect">
            <a:avLst/>
          </a:prstGeom>
        </p:spPr>
        <p:txBody>
          <a:bodyPr spcFirstLastPara="1" wrap="square" lIns="274300" tIns="91425" rIns="91425" bIns="91425" anchor="ctr" anchorCtr="0">
            <a:noAutofit/>
          </a:bodyPr>
          <a:lstStyle/>
          <a:p>
            <a:r>
              <a:rPr lang="en"/>
              <a:t>GSA - Partially implemented</a:t>
            </a:r>
            <a:endParaRPr/>
          </a:p>
        </p:txBody>
      </p:sp>
      <p:sp>
        <p:nvSpPr>
          <p:cNvPr id="134" name="Google Shape;134;p20"/>
          <p:cNvSpPr txBox="1">
            <a:spLocks noGrp="1"/>
          </p:cNvSpPr>
          <p:nvPr>
            <p:ph type="body" idx="2"/>
          </p:nvPr>
        </p:nvSpPr>
        <p:spPr>
          <a:xfrm>
            <a:off x="282600" y="2042550"/>
            <a:ext cx="8578800" cy="3714000"/>
          </a:xfrm>
          <a:prstGeom prst="rect">
            <a:avLst/>
          </a:prstGeom>
        </p:spPr>
        <p:txBody>
          <a:bodyPr spcFirstLastPara="1" wrap="square" lIns="91425" tIns="91425" rIns="91425" bIns="91425" anchor="t" anchorCtr="0">
            <a:noAutofit/>
          </a:bodyPr>
          <a:lstStyle/>
          <a:p>
            <a:pPr marL="0" indent="0">
              <a:lnSpc>
                <a:spcPct val="115000"/>
              </a:lnSpc>
              <a:buClr>
                <a:schemeClr val="dk1"/>
              </a:buClr>
              <a:buSzPts val="1100"/>
              <a:buNone/>
            </a:pPr>
            <a:endParaRPr sz="1100">
              <a:solidFill>
                <a:srgbClr val="222222"/>
              </a:solidFill>
              <a:highlight>
                <a:srgbClr val="FFFFFF"/>
              </a:highlight>
              <a:latin typeface="Arial"/>
              <a:ea typeface="Arial"/>
              <a:cs typeface="Arial"/>
              <a:sym typeface="Arial"/>
            </a:endParaRPr>
          </a:p>
          <a:p>
            <a:pPr marL="0" indent="0">
              <a:lnSpc>
                <a:spcPct val="115000"/>
              </a:lnSpc>
              <a:buNone/>
            </a:pPr>
            <a:r>
              <a:rPr lang="en" sz="2000">
                <a:solidFill>
                  <a:srgbClr val="222222"/>
                </a:solidFill>
                <a:highlight>
                  <a:srgbClr val="FFFFFF"/>
                </a:highlight>
              </a:rPr>
              <a:t>Approximately 300 GT&amp;Cs.  </a:t>
            </a:r>
            <a:endParaRPr sz="2000">
              <a:solidFill>
                <a:srgbClr val="222222"/>
              </a:solidFill>
              <a:highlight>
                <a:srgbClr val="FFFFFF"/>
              </a:highlight>
            </a:endParaRPr>
          </a:p>
          <a:p>
            <a:pPr marL="0" indent="0">
              <a:lnSpc>
                <a:spcPct val="115000"/>
              </a:lnSpc>
              <a:buNone/>
            </a:pPr>
            <a:r>
              <a:rPr lang="en" sz="2000">
                <a:solidFill>
                  <a:srgbClr val="222222"/>
                </a:solidFill>
                <a:highlight>
                  <a:srgbClr val="FFFFFF"/>
                </a:highlight>
              </a:rPr>
              <a:t>Over 150 Orders. </a:t>
            </a:r>
            <a:endParaRPr sz="2000">
              <a:solidFill>
                <a:srgbClr val="222222"/>
              </a:solidFill>
              <a:highlight>
                <a:srgbClr val="FFFFFF"/>
              </a:highlight>
            </a:endParaRPr>
          </a:p>
          <a:p>
            <a:pPr marL="0" indent="0">
              <a:lnSpc>
                <a:spcPct val="115000"/>
              </a:lnSpc>
              <a:buNone/>
            </a:pPr>
            <a:endParaRPr sz="2000">
              <a:solidFill>
                <a:srgbClr val="222222"/>
              </a:solidFill>
              <a:highlight>
                <a:srgbClr val="FFFFFF"/>
              </a:highlight>
            </a:endParaRPr>
          </a:p>
          <a:p>
            <a:pPr marL="0" indent="0">
              <a:lnSpc>
                <a:spcPct val="115000"/>
              </a:lnSpc>
              <a:buNone/>
            </a:pPr>
            <a:r>
              <a:rPr lang="en" sz="2000">
                <a:solidFill>
                  <a:srgbClr val="222222"/>
                </a:solidFill>
                <a:highlight>
                  <a:srgbClr val="FFFFFF"/>
                </a:highlight>
              </a:rPr>
              <a:t>Through June G-invoicing transfers:</a:t>
            </a:r>
            <a:endParaRPr sz="2000">
              <a:solidFill>
                <a:srgbClr val="222222"/>
              </a:solidFill>
              <a:highlight>
                <a:srgbClr val="FFFFFF"/>
              </a:highlight>
            </a:endParaRPr>
          </a:p>
          <a:p>
            <a:pPr marL="0" indent="0">
              <a:lnSpc>
                <a:spcPct val="115000"/>
              </a:lnSpc>
              <a:buNone/>
            </a:pPr>
            <a:r>
              <a:rPr lang="en" sz="2000">
                <a:solidFill>
                  <a:srgbClr val="222222"/>
                </a:solidFill>
                <a:highlight>
                  <a:srgbClr val="FFFFFF"/>
                </a:highlight>
              </a:rPr>
              <a:t> 	Collected $49M</a:t>
            </a:r>
            <a:endParaRPr sz="2000">
              <a:solidFill>
                <a:srgbClr val="222222"/>
              </a:solidFill>
              <a:highlight>
                <a:srgbClr val="FFFFFF"/>
              </a:highlight>
            </a:endParaRPr>
          </a:p>
          <a:p>
            <a:pPr marL="0" indent="457200">
              <a:lnSpc>
                <a:spcPct val="115000"/>
              </a:lnSpc>
              <a:buNone/>
            </a:pPr>
            <a:r>
              <a:rPr lang="en" sz="2000">
                <a:solidFill>
                  <a:srgbClr val="222222"/>
                </a:solidFill>
                <a:highlight>
                  <a:srgbClr val="FFFFFF"/>
                </a:highlight>
              </a:rPr>
              <a:t>Paid $10M </a:t>
            </a:r>
            <a:endParaRPr sz="2000"/>
          </a:p>
        </p:txBody>
      </p:sp>
    </p:spTree>
    <p:extLst>
      <p:ext uri="{BB962C8B-B14F-4D97-AF65-F5344CB8AC3E}">
        <p14:creationId xmlns:p14="http://schemas.microsoft.com/office/powerpoint/2010/main" val="196515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subTitle" idx="1"/>
          </p:nvPr>
        </p:nvSpPr>
        <p:spPr>
          <a:xfrm>
            <a:off x="0" y="1768350"/>
            <a:ext cx="9144000" cy="274200"/>
          </a:xfrm>
          <a:prstGeom prst="rect">
            <a:avLst/>
          </a:prstGeom>
          <a:solidFill>
            <a:srgbClr val="B11116"/>
          </a:solidFill>
          <a:ln>
            <a:noFill/>
          </a:ln>
        </p:spPr>
        <p:txBody>
          <a:bodyPr spcFirstLastPara="1" wrap="square" lIns="320025" tIns="91425" rIns="91425" bIns="91425" anchor="ctr" anchorCtr="0">
            <a:noAutofit/>
          </a:bodyPr>
          <a:lstStyle/>
          <a:p>
            <a:r>
              <a:rPr lang="en"/>
              <a:t> </a:t>
            </a:r>
            <a:endParaRPr/>
          </a:p>
        </p:txBody>
      </p:sp>
      <p:sp>
        <p:nvSpPr>
          <p:cNvPr id="140" name="Google Shape;140;p21"/>
          <p:cNvSpPr txBox="1">
            <a:spLocks noGrp="1"/>
          </p:cNvSpPr>
          <p:nvPr>
            <p:ph type="title"/>
          </p:nvPr>
        </p:nvSpPr>
        <p:spPr>
          <a:xfrm>
            <a:off x="-1375" y="1040130"/>
            <a:ext cx="9144000" cy="731400"/>
          </a:xfrm>
          <a:prstGeom prst="rect">
            <a:avLst/>
          </a:prstGeom>
          <a:noFill/>
          <a:ln>
            <a:noFill/>
          </a:ln>
        </p:spPr>
        <p:txBody>
          <a:bodyPr spcFirstLastPara="1" wrap="square" lIns="274300" tIns="91425" rIns="91425" bIns="91425" anchor="ctr" anchorCtr="0">
            <a:noAutofit/>
          </a:bodyPr>
          <a:lstStyle/>
          <a:p>
            <a:r>
              <a:rPr lang="en"/>
              <a:t>G-Invoicing Workflows</a:t>
            </a:r>
            <a:endParaRPr/>
          </a:p>
        </p:txBody>
      </p:sp>
      <p:graphicFrame>
        <p:nvGraphicFramePr>
          <p:cNvPr id="141" name="Google Shape;141;p21"/>
          <p:cNvGraphicFramePr/>
          <p:nvPr/>
        </p:nvGraphicFramePr>
        <p:xfrm>
          <a:off x="147663" y="1742263"/>
          <a:ext cx="8830175" cy="3535385"/>
        </p:xfrm>
        <a:graphic>
          <a:graphicData uri="http://schemas.openxmlformats.org/drawingml/2006/table">
            <a:tbl>
              <a:tblPr>
                <a:noFill/>
              </a:tblPr>
              <a:tblGrid>
                <a:gridCol w="2955725">
                  <a:extLst>
                    <a:ext uri="{9D8B030D-6E8A-4147-A177-3AD203B41FA5}">
                      <a16:colId xmlns:a16="http://schemas.microsoft.com/office/drawing/2014/main" val="20000"/>
                    </a:ext>
                  </a:extLst>
                </a:gridCol>
                <a:gridCol w="2937225">
                  <a:extLst>
                    <a:ext uri="{9D8B030D-6E8A-4147-A177-3AD203B41FA5}">
                      <a16:colId xmlns:a16="http://schemas.microsoft.com/office/drawing/2014/main" val="20001"/>
                    </a:ext>
                  </a:extLst>
                </a:gridCol>
                <a:gridCol w="293722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lt1"/>
                          </a:solidFill>
                          <a:latin typeface="Century Gothic"/>
                          <a:ea typeface="Century Gothic"/>
                          <a:cs typeface="Century Gothic"/>
                          <a:sym typeface="Century Gothic"/>
                        </a:rPr>
                        <a:t>GSA Business Line</a:t>
                      </a:r>
                      <a:endParaRPr sz="1200" u="none" strike="noStrike" cap="none">
                        <a:solidFill>
                          <a:schemeClr val="lt1"/>
                        </a:solidFill>
                        <a:latin typeface="Century Gothic"/>
                        <a:ea typeface="Century Gothic"/>
                        <a:cs typeface="Century Gothic"/>
                        <a:sym typeface="Century Gothic"/>
                      </a:endParaRPr>
                    </a:p>
                  </a:txBody>
                  <a:tcPr marL="91425" marR="91425" marT="91425" marB="91425">
                    <a:lnL w="9525" cap="flat" cmpd="sng">
                      <a:solidFill>
                        <a:srgbClr val="B11116"/>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lt1"/>
                          </a:solidFill>
                          <a:latin typeface="Century Gothic"/>
                          <a:ea typeface="Century Gothic"/>
                          <a:cs typeface="Century Gothic"/>
                          <a:sym typeface="Century Gothic"/>
                        </a:rPr>
                        <a:t>Which G-Invoicing workflow</a:t>
                      </a:r>
                      <a:endParaRPr sz="1200" u="none" strike="noStrike" cap="none">
                        <a:solidFill>
                          <a:schemeClr val="lt1"/>
                        </a:solidFill>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lt1"/>
                          </a:solidFill>
                          <a:latin typeface="Century Gothic"/>
                          <a:ea typeface="Century Gothic"/>
                          <a:cs typeface="Century Gothic"/>
                          <a:sym typeface="Century Gothic"/>
                        </a:rPr>
                        <a:t>Target Implementation Date</a:t>
                      </a:r>
                      <a:endParaRPr sz="1200" u="none" strike="noStrike" cap="none">
                        <a:solidFill>
                          <a:schemeClr val="lt1"/>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Manual business lines</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Mixed: Buyer initiated &amp; Seller facilitated </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Live and using G-Invoicing</a:t>
                      </a:r>
                      <a:endParaRPr sz="1200" u="none" strike="noStrike" cap="none">
                        <a:solidFill>
                          <a:schemeClr val="dk1"/>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Assisted Acquisition Service</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Buyer Initiated Order</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Piloting agreements and orders in FY 24. Fully live in October 2024(FY25)</a:t>
                      </a:r>
                      <a:endParaRPr sz="1200" u="none" strike="noStrike" cap="none">
                        <a:solidFill>
                          <a:schemeClr val="dk1"/>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Fleet Leasing</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EZInvoice</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April 2025</a:t>
                      </a:r>
                      <a:endParaRPr sz="1200" u="none" strike="noStrike" cap="none">
                        <a:solidFill>
                          <a:schemeClr val="dk1"/>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Fleet Vehicle Purchasing</a:t>
                      </a:r>
                      <a:endParaRPr sz="1200" u="none" strike="noStrike" cap="none">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Seller Facilitated Order</a:t>
                      </a:r>
                      <a:endParaRPr sz="1200" u="none" strike="noStrike" cap="none">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April 2025</a:t>
                      </a:r>
                      <a:endParaRPr sz="1200" u="none" strike="noStrike" cap="none">
                        <a:solidFill>
                          <a:schemeClr val="dk1"/>
                        </a:solidFill>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Rent</a:t>
                      </a:r>
                      <a:endParaRPr sz="12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Seller Facilitated w/ C</a:t>
                      </a:r>
                      <a:r>
                        <a:rPr lang="en" sz="1200">
                          <a:latin typeface="Century Gothic"/>
                          <a:ea typeface="Century Gothic"/>
                          <a:cs typeface="Century Gothic"/>
                          <a:sym typeface="Century Gothic"/>
                        </a:rPr>
                        <a:t>OA</a:t>
                      </a:r>
                      <a:endParaRPr sz="12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April 2025</a:t>
                      </a:r>
                      <a:endParaRPr sz="1200" u="none" strike="noStrike" cap="none">
                        <a:solidFill>
                          <a:schemeClr val="dk1"/>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Reimbursable Work (RWA)</a:t>
                      </a:r>
                      <a:endParaRPr sz="1200" u="none" strike="noStrike" cap="none">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Seller Facilitated Order</a:t>
                      </a:r>
                      <a:endParaRPr sz="12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solidFill>
                            <a:schemeClr val="dk1"/>
                          </a:solidFill>
                          <a:latin typeface="Century Gothic"/>
                          <a:ea typeface="Century Gothic"/>
                          <a:cs typeface="Century Gothic"/>
                          <a:sym typeface="Century Gothic"/>
                        </a:rPr>
                        <a:t>Slipping pa</a:t>
                      </a:r>
                      <a:r>
                        <a:rPr lang="en" sz="1200">
                          <a:solidFill>
                            <a:schemeClr val="dk1"/>
                          </a:solidFill>
                          <a:latin typeface="Century Gothic"/>
                          <a:ea typeface="Century Gothic"/>
                          <a:cs typeface="Century Gothic"/>
                          <a:sym typeface="Century Gothic"/>
                        </a:rPr>
                        <a:t>s</a:t>
                      </a:r>
                      <a:r>
                        <a:rPr lang="en" sz="1200" u="none" strike="noStrike" cap="none">
                          <a:solidFill>
                            <a:schemeClr val="dk1"/>
                          </a:solidFill>
                          <a:latin typeface="Century Gothic"/>
                          <a:ea typeface="Century Gothic"/>
                          <a:cs typeface="Century Gothic"/>
                          <a:sym typeface="Century Gothic"/>
                        </a:rPr>
                        <a:t>t April 2025</a:t>
                      </a:r>
                      <a:endParaRPr sz="1200" u="none" strike="noStrike" cap="none">
                        <a:solidFill>
                          <a:schemeClr val="dk1"/>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Supply </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Century Gothic"/>
                          <a:ea typeface="Century Gothic"/>
                          <a:cs typeface="Century Gothic"/>
                          <a:sym typeface="Century Gothic"/>
                        </a:rPr>
                        <a:t>EZInvoice</a:t>
                      </a:r>
                      <a:endParaRPr sz="1200" u="none" strike="noStrike" cap="none">
                        <a:latin typeface="Century Gothic"/>
                        <a:ea typeface="Century Gothic"/>
                        <a:cs typeface="Century Gothic"/>
                        <a:sym typeface="Century Gothic"/>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a:latin typeface="Century Gothic"/>
                          <a:ea typeface="Century Gothic"/>
                          <a:cs typeface="Century Gothic"/>
                          <a:sym typeface="Century Gothic"/>
                        </a:rPr>
                        <a:t>TBD</a:t>
                      </a:r>
                      <a:endParaRPr sz="1200" u="none" strike="noStrike" cap="none">
                        <a:latin typeface="Century Gothic"/>
                        <a:ea typeface="Century Gothic"/>
                        <a:cs typeface="Century Gothic"/>
                        <a:sym typeface="Century Gothic"/>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77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subTitle" idx="1"/>
          </p:nvPr>
        </p:nvSpPr>
        <p:spPr>
          <a:xfrm>
            <a:off x="0" y="1768350"/>
            <a:ext cx="9144000" cy="274200"/>
          </a:xfrm>
          <a:prstGeom prst="rect">
            <a:avLst/>
          </a:prstGeom>
          <a:solidFill>
            <a:srgbClr val="B11116"/>
          </a:solidFill>
        </p:spPr>
        <p:txBody>
          <a:bodyPr spcFirstLastPara="1" wrap="square" lIns="320025" tIns="91425" rIns="91425" bIns="91425" anchor="ctr" anchorCtr="0">
            <a:noAutofit/>
          </a:bodyPr>
          <a:lstStyle/>
          <a:p>
            <a:r>
              <a:rPr lang="en"/>
              <a:t> </a:t>
            </a:r>
            <a:endParaRPr/>
          </a:p>
        </p:txBody>
      </p:sp>
      <p:sp>
        <p:nvSpPr>
          <p:cNvPr id="147" name="Google Shape;147;p22"/>
          <p:cNvSpPr txBox="1">
            <a:spLocks noGrp="1"/>
          </p:cNvSpPr>
          <p:nvPr>
            <p:ph type="title"/>
          </p:nvPr>
        </p:nvSpPr>
        <p:spPr>
          <a:xfrm>
            <a:off x="-1375" y="1040130"/>
            <a:ext cx="9144000" cy="731400"/>
          </a:xfrm>
          <a:prstGeom prst="rect">
            <a:avLst/>
          </a:prstGeom>
        </p:spPr>
        <p:txBody>
          <a:bodyPr spcFirstLastPara="1" wrap="square" lIns="274300" tIns="91425" rIns="91425" bIns="91425" anchor="ctr" anchorCtr="0">
            <a:noAutofit/>
          </a:bodyPr>
          <a:lstStyle/>
          <a:p>
            <a:pPr>
              <a:lnSpc>
                <a:spcPct val="115000"/>
              </a:lnSpc>
            </a:pPr>
            <a:r>
              <a:rPr lang="en">
                <a:solidFill>
                  <a:srgbClr val="222222"/>
                </a:solidFill>
                <a:highlight>
                  <a:srgbClr val="FFFFFF"/>
                </a:highlight>
                <a:latin typeface="Arial"/>
                <a:ea typeface="Arial"/>
                <a:cs typeface="Arial"/>
                <a:sym typeface="Arial"/>
              </a:rPr>
              <a:t>Lessons Learned</a:t>
            </a:r>
            <a:endParaRPr sz="6200"/>
          </a:p>
        </p:txBody>
      </p:sp>
      <p:sp>
        <p:nvSpPr>
          <p:cNvPr id="148" name="Google Shape;148;p22"/>
          <p:cNvSpPr txBox="1">
            <a:spLocks noGrp="1"/>
          </p:cNvSpPr>
          <p:nvPr>
            <p:ph type="body" idx="2"/>
          </p:nvPr>
        </p:nvSpPr>
        <p:spPr>
          <a:xfrm>
            <a:off x="282600" y="1966350"/>
            <a:ext cx="8578800" cy="3714000"/>
          </a:xfrm>
          <a:prstGeom prst="rect">
            <a:avLst/>
          </a:prstGeom>
        </p:spPr>
        <p:txBody>
          <a:bodyPr spcFirstLastPara="1" wrap="square" lIns="91425" tIns="91425" rIns="91425" bIns="91425" anchor="t" anchorCtr="0">
            <a:noAutofit/>
          </a:bodyPr>
          <a:lstStyle/>
          <a:p>
            <a:pPr indent="-336550">
              <a:lnSpc>
                <a:spcPct val="115000"/>
              </a:lnSpc>
              <a:buClr>
                <a:srgbClr val="222222"/>
              </a:buClr>
              <a:buSzPts val="1700"/>
              <a:buAutoNum type="arabicPeriod"/>
            </a:pPr>
            <a:r>
              <a:rPr lang="en" sz="1700">
                <a:solidFill>
                  <a:srgbClr val="222222"/>
                </a:solidFill>
                <a:highlight>
                  <a:srgbClr val="FFFFFF"/>
                </a:highlight>
              </a:rPr>
              <a:t>Know your group name and ASK your trading partner for theirs - don’t guess</a:t>
            </a:r>
            <a:endParaRPr sz="1700">
              <a:solidFill>
                <a:srgbClr val="222222"/>
              </a:solidFill>
              <a:highlight>
                <a:srgbClr val="FFFFFF"/>
              </a:highlight>
            </a:endParaRPr>
          </a:p>
          <a:p>
            <a:pPr indent="-336550">
              <a:lnSpc>
                <a:spcPct val="115000"/>
              </a:lnSpc>
              <a:buClr>
                <a:srgbClr val="222222"/>
              </a:buClr>
              <a:buSzPts val="1700"/>
              <a:buAutoNum type="arabicPeriod"/>
            </a:pPr>
            <a:r>
              <a:rPr lang="en" sz="1700">
                <a:solidFill>
                  <a:srgbClr val="222222"/>
                </a:solidFill>
                <a:highlight>
                  <a:srgbClr val="FFFFFF"/>
                </a:highlight>
              </a:rPr>
              <a:t>Get to know your superuser - who can fix groups</a:t>
            </a:r>
            <a:endParaRPr sz="1700">
              <a:solidFill>
                <a:srgbClr val="222222"/>
              </a:solidFill>
              <a:highlight>
                <a:srgbClr val="FFFFFF"/>
              </a:highlight>
            </a:endParaRPr>
          </a:p>
          <a:p>
            <a:pPr indent="-336550">
              <a:lnSpc>
                <a:spcPct val="115000"/>
              </a:lnSpc>
              <a:buClr>
                <a:srgbClr val="222222"/>
              </a:buClr>
              <a:buSzPts val="1700"/>
              <a:buAutoNum type="arabicPeriod"/>
            </a:pPr>
            <a:r>
              <a:rPr lang="en" sz="1700">
                <a:solidFill>
                  <a:srgbClr val="222222"/>
                </a:solidFill>
                <a:highlight>
                  <a:srgbClr val="FFFFFF"/>
                </a:highlight>
              </a:rPr>
              <a:t>Don't touch the mod button unless you really mean to</a:t>
            </a:r>
            <a:endParaRPr sz="1700">
              <a:solidFill>
                <a:srgbClr val="222222"/>
              </a:solidFill>
              <a:highlight>
                <a:srgbClr val="FFFFFF"/>
              </a:highlight>
            </a:endParaRPr>
          </a:p>
          <a:p>
            <a:pPr lvl="1" indent="-336550">
              <a:lnSpc>
                <a:spcPct val="115000"/>
              </a:lnSpc>
              <a:buClr>
                <a:srgbClr val="222222"/>
              </a:buClr>
              <a:buSzPts val="1700"/>
              <a:buFont typeface="Century Gothic"/>
              <a:buAutoNum type="alphaLcPeriod"/>
            </a:pPr>
            <a:r>
              <a:rPr lang="en" sz="1700">
                <a:solidFill>
                  <a:srgbClr val="222222"/>
                </a:solidFill>
                <a:highlight>
                  <a:srgbClr val="FFFFFF"/>
                </a:highlight>
                <a:latin typeface="Century Gothic"/>
                <a:ea typeface="Century Gothic"/>
                <a:cs typeface="Century Gothic"/>
                <a:sym typeface="Century Gothic"/>
              </a:rPr>
              <a:t>‘Mod’ takes an order out of open status this causes problems </a:t>
            </a:r>
            <a:endParaRPr sz="1700">
              <a:solidFill>
                <a:srgbClr val="222222"/>
              </a:solidFill>
              <a:highlight>
                <a:srgbClr val="FFFFFF"/>
              </a:highlight>
              <a:latin typeface="Century Gothic"/>
              <a:ea typeface="Century Gothic"/>
              <a:cs typeface="Century Gothic"/>
              <a:sym typeface="Century Gothic"/>
            </a:endParaRPr>
          </a:p>
          <a:p>
            <a:pPr indent="-336550">
              <a:lnSpc>
                <a:spcPct val="115000"/>
              </a:lnSpc>
              <a:buClr>
                <a:srgbClr val="222222"/>
              </a:buClr>
              <a:buSzPts val="1700"/>
              <a:buAutoNum type="arabicPeriod"/>
            </a:pPr>
            <a:r>
              <a:rPr lang="en" sz="1700">
                <a:solidFill>
                  <a:srgbClr val="222222"/>
                </a:solidFill>
                <a:highlight>
                  <a:srgbClr val="FFFFFF"/>
                </a:highlight>
              </a:rPr>
              <a:t>Fields cannot be edited after performance has been recorded</a:t>
            </a:r>
            <a:endParaRPr sz="1700">
              <a:solidFill>
                <a:srgbClr val="222222"/>
              </a:solidFill>
              <a:highlight>
                <a:srgbClr val="FFFFFF"/>
              </a:highlight>
            </a:endParaRPr>
          </a:p>
          <a:p>
            <a:pPr indent="-336550">
              <a:lnSpc>
                <a:spcPct val="115000"/>
              </a:lnSpc>
              <a:buClr>
                <a:srgbClr val="222222"/>
              </a:buClr>
              <a:buSzPts val="1700"/>
              <a:buAutoNum type="arabicPeriod"/>
            </a:pPr>
            <a:r>
              <a:rPr lang="en" sz="1700">
                <a:solidFill>
                  <a:srgbClr val="222222"/>
                </a:solidFill>
                <a:highlight>
                  <a:srgbClr val="FFFFFF"/>
                </a:highlight>
              </a:rPr>
              <a:t>Be patient, there is a steep learning curve. </a:t>
            </a:r>
            <a:endParaRPr sz="1700">
              <a:solidFill>
                <a:srgbClr val="222222"/>
              </a:solidFill>
              <a:highlight>
                <a:srgbClr val="FFFFFF"/>
              </a:highlight>
            </a:endParaRPr>
          </a:p>
          <a:p>
            <a:pPr lvl="1" indent="-336550">
              <a:lnSpc>
                <a:spcPct val="115000"/>
              </a:lnSpc>
              <a:buClr>
                <a:srgbClr val="222222"/>
              </a:buClr>
              <a:buSzPts val="1700"/>
              <a:buFont typeface="Century Gothic"/>
              <a:buAutoNum type="alphaLcPeriod"/>
            </a:pPr>
            <a:r>
              <a:rPr lang="en" sz="1700">
                <a:solidFill>
                  <a:srgbClr val="222222"/>
                </a:solidFill>
                <a:highlight>
                  <a:srgbClr val="FFFFFF"/>
                </a:highlight>
                <a:latin typeface="Century Gothic"/>
                <a:ea typeface="Century Gothic"/>
                <a:cs typeface="Century Gothic"/>
                <a:sym typeface="Century Gothic"/>
              </a:rPr>
              <a:t>You may need to cooperate with partners to un-do and re-do.  </a:t>
            </a:r>
            <a:endParaRPr sz="1700">
              <a:solidFill>
                <a:srgbClr val="222222"/>
              </a:solidFill>
              <a:highlight>
                <a:srgbClr val="FFFFFF"/>
              </a:highlight>
              <a:latin typeface="Century Gothic"/>
              <a:ea typeface="Century Gothic"/>
              <a:cs typeface="Century Gothic"/>
              <a:sym typeface="Century Gothic"/>
            </a:endParaRPr>
          </a:p>
          <a:p>
            <a:pPr indent="-336550">
              <a:lnSpc>
                <a:spcPct val="115000"/>
              </a:lnSpc>
              <a:buClr>
                <a:srgbClr val="222222"/>
              </a:buClr>
              <a:buSzPts val="1700"/>
              <a:buAutoNum type="arabicPeriod"/>
            </a:pPr>
            <a:r>
              <a:rPr lang="en" sz="1700">
                <a:solidFill>
                  <a:srgbClr val="222222"/>
                </a:solidFill>
                <a:highlight>
                  <a:srgbClr val="FFFFFF"/>
                </a:highlight>
              </a:rPr>
              <a:t>Attend Treasury’s on demand training, then customize training to agency specific requirements.</a:t>
            </a:r>
            <a:endParaRPr sz="1700">
              <a:solidFill>
                <a:srgbClr val="222222"/>
              </a:solidFill>
              <a:highlight>
                <a:srgbClr val="FFFFFF"/>
              </a:highlight>
            </a:endParaRPr>
          </a:p>
          <a:p>
            <a:pPr lvl="1" indent="-336550">
              <a:lnSpc>
                <a:spcPct val="115000"/>
              </a:lnSpc>
              <a:buClr>
                <a:srgbClr val="222222"/>
              </a:buClr>
              <a:buSzPts val="1700"/>
              <a:buFont typeface="Century Gothic"/>
              <a:buAutoNum type="alphaLcPeriod"/>
            </a:pPr>
            <a:r>
              <a:rPr lang="en" sz="1700">
                <a:solidFill>
                  <a:srgbClr val="222222"/>
                </a:solidFill>
                <a:highlight>
                  <a:srgbClr val="FFFFFF"/>
                </a:highlight>
                <a:latin typeface="Century Gothic"/>
                <a:ea typeface="Century Gothic"/>
                <a:cs typeface="Century Gothic"/>
                <a:sym typeface="Century Gothic"/>
              </a:rPr>
              <a:t>Never underestimate a ‘wild’ user’s creative interpretation of the info to enter</a:t>
            </a:r>
            <a:endParaRPr sz="1700">
              <a:solidFill>
                <a:srgbClr val="222222"/>
              </a:solidFill>
              <a:highlight>
                <a:srgbClr val="FFFFFF"/>
              </a:highlight>
              <a:latin typeface="Century Gothic"/>
              <a:ea typeface="Century Gothic"/>
              <a:cs typeface="Century Gothic"/>
              <a:sym typeface="Century Gothic"/>
            </a:endParaRPr>
          </a:p>
          <a:p>
            <a:pPr indent="0">
              <a:buNone/>
            </a:pPr>
            <a:endParaRPr/>
          </a:p>
        </p:txBody>
      </p:sp>
    </p:spTree>
    <p:extLst>
      <p:ext uri="{BB962C8B-B14F-4D97-AF65-F5344CB8AC3E}">
        <p14:creationId xmlns:p14="http://schemas.microsoft.com/office/powerpoint/2010/main" val="3833082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subTitle" idx="1"/>
          </p:nvPr>
        </p:nvSpPr>
        <p:spPr>
          <a:xfrm>
            <a:off x="0" y="1768350"/>
            <a:ext cx="9144000" cy="274200"/>
          </a:xfrm>
          <a:prstGeom prst="rect">
            <a:avLst/>
          </a:prstGeom>
          <a:solidFill>
            <a:srgbClr val="B11116"/>
          </a:solidFill>
          <a:ln>
            <a:noFill/>
          </a:ln>
        </p:spPr>
        <p:txBody>
          <a:bodyPr spcFirstLastPara="1" wrap="square" lIns="320025" tIns="91425" rIns="91425" bIns="91425" anchor="ctr" anchorCtr="0">
            <a:noAutofit/>
          </a:bodyPr>
          <a:lstStyle/>
          <a:p>
            <a:r>
              <a:rPr lang="en" sz="2300" b="1">
                <a:latin typeface="Arial"/>
                <a:ea typeface="Arial"/>
                <a:cs typeface="Arial"/>
                <a:sym typeface="Arial"/>
              </a:rPr>
              <a:t> </a:t>
            </a:r>
            <a:endParaRPr sz="2200">
              <a:latin typeface="Arial"/>
              <a:ea typeface="Arial"/>
              <a:cs typeface="Arial"/>
              <a:sym typeface="Arial"/>
            </a:endParaRPr>
          </a:p>
          <a:p>
            <a:pPr>
              <a:spcBef>
                <a:spcPts val="600"/>
              </a:spcBef>
            </a:pPr>
            <a:endParaRPr/>
          </a:p>
        </p:txBody>
      </p:sp>
      <p:sp>
        <p:nvSpPr>
          <p:cNvPr id="154" name="Google Shape;154;p23"/>
          <p:cNvSpPr txBox="1">
            <a:spLocks noGrp="1"/>
          </p:cNvSpPr>
          <p:nvPr>
            <p:ph type="title"/>
          </p:nvPr>
        </p:nvSpPr>
        <p:spPr>
          <a:xfrm>
            <a:off x="-1375" y="1040130"/>
            <a:ext cx="9144000" cy="731400"/>
          </a:xfrm>
          <a:prstGeom prst="rect">
            <a:avLst/>
          </a:prstGeom>
          <a:noFill/>
          <a:ln>
            <a:noFill/>
          </a:ln>
        </p:spPr>
        <p:txBody>
          <a:bodyPr spcFirstLastPara="1" wrap="square" lIns="274300" tIns="91425" rIns="91425" bIns="91425" anchor="ctr" anchorCtr="0">
            <a:noAutofit/>
          </a:bodyPr>
          <a:lstStyle/>
          <a:p>
            <a:r>
              <a:rPr lang="en" sz="3400">
                <a:solidFill>
                  <a:srgbClr val="005087"/>
                </a:solidFill>
              </a:rPr>
              <a:t>G-Invoicing Issues / Challenges</a:t>
            </a:r>
            <a:endParaRPr sz="3400">
              <a:solidFill>
                <a:srgbClr val="005087"/>
              </a:solidFill>
            </a:endParaRPr>
          </a:p>
        </p:txBody>
      </p:sp>
      <p:sp>
        <p:nvSpPr>
          <p:cNvPr id="155" name="Google Shape;155;p23"/>
          <p:cNvSpPr txBox="1">
            <a:spLocks noGrp="1"/>
          </p:cNvSpPr>
          <p:nvPr>
            <p:ph type="body" idx="2"/>
          </p:nvPr>
        </p:nvSpPr>
        <p:spPr>
          <a:xfrm>
            <a:off x="281225" y="1952075"/>
            <a:ext cx="8578800" cy="3638100"/>
          </a:xfrm>
          <a:prstGeom prst="rect">
            <a:avLst/>
          </a:prstGeom>
          <a:noFill/>
          <a:ln>
            <a:noFill/>
          </a:ln>
        </p:spPr>
        <p:txBody>
          <a:bodyPr spcFirstLastPara="1" wrap="square" lIns="91425" tIns="91425" rIns="91425" bIns="91425" anchor="t" anchorCtr="0">
            <a:noAutofit/>
          </a:bodyPr>
          <a:lstStyle/>
          <a:p>
            <a:pPr indent="-355600">
              <a:lnSpc>
                <a:spcPct val="115000"/>
              </a:lnSpc>
              <a:buClr>
                <a:schemeClr val="dk1"/>
              </a:buClr>
              <a:buSzPts val="2000"/>
              <a:buAutoNum type="arabicPeriod"/>
            </a:pPr>
            <a:r>
              <a:rPr lang="en" sz="2000">
                <a:solidFill>
                  <a:schemeClr val="dk1"/>
                </a:solidFill>
              </a:rPr>
              <a:t>Timing:  GSA is dependent on Momentum version 8.1 </a:t>
            </a:r>
            <a:endParaRPr sz="2000">
              <a:solidFill>
                <a:schemeClr val="dk1"/>
              </a:solidFill>
            </a:endParaRPr>
          </a:p>
          <a:p>
            <a:pPr lvl="1" indent="-355600">
              <a:lnSpc>
                <a:spcPct val="115000"/>
              </a:lnSpc>
              <a:buClr>
                <a:schemeClr val="dk1"/>
              </a:buClr>
              <a:buSzPts val="2000"/>
              <a:buFont typeface="Century Gothic"/>
              <a:buAutoNum type="alphaLcPeriod"/>
            </a:pPr>
            <a:r>
              <a:rPr lang="en" sz="2000">
                <a:solidFill>
                  <a:schemeClr val="dk1"/>
                </a:solidFill>
                <a:latin typeface="Century Gothic"/>
                <a:ea typeface="Century Gothic"/>
                <a:cs typeface="Century Gothic"/>
                <a:sym typeface="Century Gothic"/>
              </a:rPr>
              <a:t>Upgrade incorporates three G-Invoicing workflows:  Seller facilitated Orders, Constructive Order Acceptance and EZInvoicing</a:t>
            </a:r>
            <a:endParaRPr sz="2000">
              <a:solidFill>
                <a:schemeClr val="dk1"/>
              </a:solidFill>
              <a:latin typeface="Century Gothic"/>
              <a:ea typeface="Century Gothic"/>
              <a:cs typeface="Century Gothic"/>
              <a:sym typeface="Century Gothic"/>
            </a:endParaRPr>
          </a:p>
          <a:p>
            <a:pPr indent="-342900">
              <a:lnSpc>
                <a:spcPct val="115000"/>
              </a:lnSpc>
              <a:spcBef>
                <a:spcPts val="600"/>
              </a:spcBef>
              <a:buClr>
                <a:schemeClr val="dk1"/>
              </a:buClr>
              <a:buSzPts val="1800"/>
              <a:buFont typeface="Century Gothic"/>
              <a:buAutoNum type="arabicPeriod"/>
            </a:pPr>
            <a:r>
              <a:rPr lang="en" sz="1800">
                <a:solidFill>
                  <a:schemeClr val="dk1"/>
                </a:solidFill>
              </a:rPr>
              <a:t>Middleware:  All GSA business systems interface into our financial system (Momentum).  </a:t>
            </a:r>
            <a:endParaRPr sz="1800">
              <a:solidFill>
                <a:schemeClr val="dk1"/>
              </a:solidFill>
            </a:endParaRPr>
          </a:p>
          <a:p>
            <a:pPr lvl="1" indent="-342900">
              <a:lnSpc>
                <a:spcPct val="115000"/>
              </a:lnSpc>
              <a:spcBef>
                <a:spcPts val="600"/>
              </a:spcBef>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Interfaces and Data exchange files must be updated  </a:t>
            </a:r>
            <a:endParaRPr sz="1800">
              <a:solidFill>
                <a:schemeClr val="dk1"/>
              </a:solidFill>
              <a:latin typeface="Century Gothic"/>
              <a:ea typeface="Century Gothic"/>
              <a:cs typeface="Century Gothic"/>
              <a:sym typeface="Century Gothic"/>
            </a:endParaRPr>
          </a:p>
          <a:p>
            <a:pPr lvl="1" indent="-342900">
              <a:lnSpc>
                <a:spcPct val="115000"/>
              </a:lnSpc>
              <a:spcBef>
                <a:spcPts val="600"/>
              </a:spcBef>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Gap analysis. What data is available from Supply portal?</a:t>
            </a:r>
            <a:endParaRPr sz="1800">
              <a:solidFill>
                <a:schemeClr val="dk1"/>
              </a:solidFill>
              <a:latin typeface="Century Gothic"/>
              <a:ea typeface="Century Gothic"/>
              <a:cs typeface="Century Gothic"/>
              <a:sym typeface="Century Gothic"/>
            </a:endParaRPr>
          </a:p>
          <a:p>
            <a:pPr lvl="1" indent="-342900">
              <a:lnSpc>
                <a:spcPct val="115000"/>
              </a:lnSpc>
              <a:spcBef>
                <a:spcPts val="600"/>
              </a:spcBef>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 Build new reference table to provide G-Invoicing required data </a:t>
            </a:r>
            <a:endParaRPr sz="1800">
              <a:solidFill>
                <a:schemeClr val="dk1"/>
              </a:solidFill>
              <a:latin typeface="Century Gothic"/>
              <a:ea typeface="Century Gothic"/>
              <a:cs typeface="Century Gothic"/>
              <a:sym typeface="Century Gothic"/>
            </a:endParaRPr>
          </a:p>
          <a:p>
            <a:pPr marL="0" indent="0">
              <a:lnSpc>
                <a:spcPct val="115000"/>
              </a:lnSpc>
              <a:spcBef>
                <a:spcPts val="600"/>
              </a:spcBef>
              <a:buNone/>
            </a:pPr>
            <a:endParaRPr sz="1800">
              <a:solidFill>
                <a:schemeClr val="dk1"/>
              </a:solidFill>
            </a:endParaRPr>
          </a:p>
          <a:p>
            <a:pPr marL="0" indent="0">
              <a:lnSpc>
                <a:spcPct val="115000"/>
              </a:lnSpc>
              <a:spcBef>
                <a:spcPts val="600"/>
              </a:spcBef>
              <a:buNone/>
            </a:pPr>
            <a:endParaRPr sz="1500">
              <a:solidFill>
                <a:schemeClr val="dk1"/>
              </a:solidFill>
            </a:endParaRPr>
          </a:p>
          <a:p>
            <a:pPr marL="0" indent="0">
              <a:buNone/>
            </a:pPr>
            <a:endParaRPr sz="1700"/>
          </a:p>
        </p:txBody>
      </p:sp>
      <p:sp>
        <p:nvSpPr>
          <p:cNvPr id="156" name="Google Shape;156;p23"/>
          <p:cNvSpPr txBox="1">
            <a:spLocks noGrp="1"/>
          </p:cNvSpPr>
          <p:nvPr>
            <p:ph type="sldNum" idx="12"/>
          </p:nvPr>
        </p:nvSpPr>
        <p:spPr>
          <a:xfrm>
            <a:off x="7854675" y="5511850"/>
            <a:ext cx="832200" cy="393900"/>
          </a:xfrm>
          <a:prstGeom prst="rect">
            <a:avLst/>
          </a:prstGeom>
          <a:noFill/>
          <a:ln>
            <a:noFill/>
          </a:ln>
        </p:spPr>
        <p:txBody>
          <a:bodyPr spcFirstLastPara="1" wrap="square" lIns="0" tIns="0" rIns="0" bIns="0" anchor="t" anchorCtr="0">
            <a:noAutofit/>
          </a:bodyPr>
          <a:lstStyle/>
          <a:p>
            <a:fld id="{00000000-1234-1234-1234-123412341234}" type="slidenum">
              <a:rPr lang="en"/>
              <a:pPr/>
              <a:t>36</a:t>
            </a:fld>
            <a:endParaRPr/>
          </a:p>
        </p:txBody>
      </p:sp>
    </p:spTree>
    <p:extLst>
      <p:ext uri="{BB962C8B-B14F-4D97-AF65-F5344CB8AC3E}">
        <p14:creationId xmlns:p14="http://schemas.microsoft.com/office/powerpoint/2010/main" val="191656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subTitle" idx="1"/>
          </p:nvPr>
        </p:nvSpPr>
        <p:spPr>
          <a:xfrm>
            <a:off x="0" y="1768350"/>
            <a:ext cx="9144000" cy="274200"/>
          </a:xfrm>
          <a:prstGeom prst="rect">
            <a:avLst/>
          </a:prstGeom>
          <a:solidFill>
            <a:srgbClr val="B11116"/>
          </a:solidFill>
          <a:ln>
            <a:noFill/>
          </a:ln>
        </p:spPr>
        <p:txBody>
          <a:bodyPr spcFirstLastPara="1" wrap="square" lIns="320025" tIns="91425" rIns="91425" bIns="91425" anchor="ctr" anchorCtr="0">
            <a:noAutofit/>
          </a:bodyPr>
          <a:lstStyle/>
          <a:p>
            <a:r>
              <a:rPr lang="en" sz="2300" b="1">
                <a:latin typeface="Arial"/>
                <a:ea typeface="Arial"/>
                <a:cs typeface="Arial"/>
                <a:sym typeface="Arial"/>
              </a:rPr>
              <a:t> </a:t>
            </a:r>
            <a:endParaRPr sz="2200">
              <a:latin typeface="Arial"/>
              <a:ea typeface="Arial"/>
              <a:cs typeface="Arial"/>
              <a:sym typeface="Arial"/>
            </a:endParaRPr>
          </a:p>
          <a:p>
            <a:pPr>
              <a:spcBef>
                <a:spcPts val="600"/>
              </a:spcBef>
            </a:pPr>
            <a:endParaRPr/>
          </a:p>
        </p:txBody>
      </p:sp>
      <p:sp>
        <p:nvSpPr>
          <p:cNvPr id="162" name="Google Shape;162;p24"/>
          <p:cNvSpPr txBox="1">
            <a:spLocks noGrp="1"/>
          </p:cNvSpPr>
          <p:nvPr>
            <p:ph type="title"/>
          </p:nvPr>
        </p:nvSpPr>
        <p:spPr>
          <a:xfrm>
            <a:off x="0" y="1114155"/>
            <a:ext cx="9144000" cy="731400"/>
          </a:xfrm>
          <a:prstGeom prst="rect">
            <a:avLst/>
          </a:prstGeom>
          <a:noFill/>
          <a:ln>
            <a:noFill/>
          </a:ln>
        </p:spPr>
        <p:txBody>
          <a:bodyPr spcFirstLastPara="1" wrap="square" lIns="274300" tIns="91425" rIns="91425" bIns="91425" anchor="ctr" anchorCtr="0">
            <a:noAutofit/>
          </a:bodyPr>
          <a:lstStyle/>
          <a:p>
            <a:r>
              <a:rPr lang="en" sz="3400">
                <a:solidFill>
                  <a:srgbClr val="005087"/>
                </a:solidFill>
              </a:rPr>
              <a:t>Supply Issues related to G-Invoicing </a:t>
            </a:r>
            <a:endParaRPr sz="3400">
              <a:solidFill>
                <a:srgbClr val="005087"/>
              </a:solidFill>
            </a:endParaRPr>
          </a:p>
        </p:txBody>
      </p:sp>
      <p:sp>
        <p:nvSpPr>
          <p:cNvPr id="163" name="Google Shape;163;p24"/>
          <p:cNvSpPr txBox="1">
            <a:spLocks noGrp="1"/>
          </p:cNvSpPr>
          <p:nvPr>
            <p:ph type="body" idx="2"/>
          </p:nvPr>
        </p:nvSpPr>
        <p:spPr>
          <a:xfrm>
            <a:off x="190075" y="1921750"/>
            <a:ext cx="8578800" cy="3714000"/>
          </a:xfrm>
          <a:prstGeom prst="rect">
            <a:avLst/>
          </a:prstGeom>
          <a:noFill/>
          <a:ln>
            <a:noFill/>
          </a:ln>
        </p:spPr>
        <p:txBody>
          <a:bodyPr spcFirstLastPara="1" wrap="square" lIns="91425" tIns="91425" rIns="91425" bIns="91425" anchor="t" anchorCtr="0">
            <a:noAutofit/>
          </a:bodyPr>
          <a:lstStyle/>
          <a:p>
            <a:pPr indent="-342900">
              <a:lnSpc>
                <a:spcPct val="115000"/>
              </a:lnSpc>
              <a:buClr>
                <a:schemeClr val="dk1"/>
              </a:buClr>
              <a:buSzPts val="1800"/>
              <a:buAutoNum type="arabicPeriod"/>
            </a:pPr>
            <a:r>
              <a:rPr lang="en" sz="1800">
                <a:solidFill>
                  <a:schemeClr val="dk1"/>
                </a:solidFill>
              </a:rPr>
              <a:t>Treating supply requisitions as interagency agreements would have added additional approvals steps and potential delays -  Treasury developed the concept of the 7600EZInvoice</a:t>
            </a:r>
            <a:endParaRPr sz="1800">
              <a:solidFill>
                <a:schemeClr val="dk1"/>
              </a:solidFill>
            </a:endParaRPr>
          </a:p>
          <a:p>
            <a:pPr indent="-342900">
              <a:lnSpc>
                <a:spcPct val="115000"/>
              </a:lnSpc>
              <a:buClr>
                <a:schemeClr val="dk1"/>
              </a:buClr>
              <a:buSzPts val="1800"/>
              <a:buAutoNum type="arabicPeriod"/>
            </a:pPr>
            <a:r>
              <a:rPr lang="en" sz="1800">
                <a:solidFill>
                  <a:schemeClr val="dk1"/>
                </a:solidFill>
              </a:rPr>
              <a:t>Assumptions for solution </a:t>
            </a:r>
            <a:endParaRPr sz="1800">
              <a:solidFill>
                <a:schemeClr val="dk1"/>
              </a:solidFill>
            </a:endParaRPr>
          </a:p>
          <a:p>
            <a:pPr lvl="1" indent="-342900">
              <a:lnSpc>
                <a:spcPct val="115000"/>
              </a:lnSpc>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Customers continue to use same ordering portals </a:t>
            </a:r>
            <a:endParaRPr sz="1800">
              <a:solidFill>
                <a:schemeClr val="dk1"/>
              </a:solidFill>
              <a:latin typeface="Century Gothic"/>
              <a:ea typeface="Century Gothic"/>
              <a:cs typeface="Century Gothic"/>
              <a:sym typeface="Century Gothic"/>
            </a:endParaRPr>
          </a:p>
          <a:p>
            <a:pPr lvl="1" indent="-342900">
              <a:lnSpc>
                <a:spcPct val="115000"/>
              </a:lnSpc>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Average customer has little accounting knowledge </a:t>
            </a:r>
            <a:endParaRPr sz="1800">
              <a:solidFill>
                <a:schemeClr val="dk1"/>
              </a:solidFill>
              <a:latin typeface="Century Gothic"/>
              <a:ea typeface="Century Gothic"/>
              <a:cs typeface="Century Gothic"/>
              <a:sym typeface="Century Gothic"/>
            </a:endParaRPr>
          </a:p>
          <a:p>
            <a:pPr lvl="1" indent="-342900">
              <a:lnSpc>
                <a:spcPct val="115000"/>
              </a:lnSpc>
              <a:buClr>
                <a:schemeClr val="dk1"/>
              </a:buClr>
              <a:buSzPts val="1800"/>
              <a:buFont typeface="Century Gothic"/>
              <a:buAutoNum type="alphaLcPeriod"/>
            </a:pPr>
            <a:r>
              <a:rPr lang="en" sz="1800">
                <a:solidFill>
                  <a:schemeClr val="dk1"/>
                </a:solidFill>
                <a:latin typeface="Century Gothic"/>
                <a:ea typeface="Century Gothic"/>
                <a:cs typeface="Century Gothic"/>
                <a:sym typeface="Century Gothic"/>
              </a:rPr>
              <a:t>Data required for 7600EZInvoicing could be derived from a middleware or look up table </a:t>
            </a:r>
            <a:endParaRPr sz="1800">
              <a:solidFill>
                <a:schemeClr val="dk1"/>
              </a:solidFill>
              <a:latin typeface="Century Gothic"/>
              <a:ea typeface="Century Gothic"/>
              <a:cs typeface="Century Gothic"/>
              <a:sym typeface="Century Gothic"/>
            </a:endParaRPr>
          </a:p>
          <a:p>
            <a:pPr indent="-342900">
              <a:lnSpc>
                <a:spcPct val="115000"/>
              </a:lnSpc>
              <a:buClr>
                <a:schemeClr val="dk1"/>
              </a:buClr>
              <a:buSzPts val="1800"/>
              <a:buFont typeface="Century Gothic"/>
              <a:buAutoNum type="arabicPeriod"/>
            </a:pPr>
            <a:r>
              <a:rPr lang="en" sz="1800">
                <a:solidFill>
                  <a:schemeClr val="dk1"/>
                </a:solidFill>
              </a:rPr>
              <a:t>GSA is working with  DLA and Treasury regarding interfund transactions.   </a:t>
            </a:r>
            <a:endParaRPr sz="1800">
              <a:solidFill>
                <a:schemeClr val="dk1"/>
              </a:solidFill>
            </a:endParaRPr>
          </a:p>
        </p:txBody>
      </p:sp>
      <p:sp>
        <p:nvSpPr>
          <p:cNvPr id="164" name="Google Shape;164;p24"/>
          <p:cNvSpPr txBox="1">
            <a:spLocks noGrp="1"/>
          </p:cNvSpPr>
          <p:nvPr>
            <p:ph type="sldNum" idx="12"/>
          </p:nvPr>
        </p:nvSpPr>
        <p:spPr>
          <a:xfrm>
            <a:off x="7854675" y="5511850"/>
            <a:ext cx="832200" cy="393900"/>
          </a:xfrm>
          <a:prstGeom prst="rect">
            <a:avLst/>
          </a:prstGeom>
          <a:noFill/>
          <a:ln>
            <a:noFill/>
          </a:ln>
        </p:spPr>
        <p:txBody>
          <a:bodyPr spcFirstLastPara="1" wrap="square" lIns="0" tIns="0" rIns="0" bIns="0" anchor="t" anchorCtr="0">
            <a:noAutofit/>
          </a:bodyPr>
          <a:lstStyle/>
          <a:p>
            <a:fld id="{00000000-1234-1234-1234-123412341234}" type="slidenum">
              <a:rPr lang="en"/>
              <a:pPr/>
              <a:t>37</a:t>
            </a:fld>
            <a:endParaRPr/>
          </a:p>
        </p:txBody>
      </p:sp>
    </p:spTree>
    <p:extLst>
      <p:ext uri="{BB962C8B-B14F-4D97-AF65-F5344CB8AC3E}">
        <p14:creationId xmlns:p14="http://schemas.microsoft.com/office/powerpoint/2010/main" val="1851564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57200" y="1063228"/>
            <a:ext cx="8229600" cy="857400"/>
          </a:xfrm>
          <a:prstGeom prst="rect">
            <a:avLst/>
          </a:prstGeom>
          <a:noFill/>
          <a:ln>
            <a:noFill/>
          </a:ln>
        </p:spPr>
        <p:txBody>
          <a:bodyPr spcFirstLastPara="1" wrap="square" lIns="82375" tIns="82375" rIns="82375" bIns="82375" anchor="t" anchorCtr="0">
            <a:noAutofit/>
          </a:bodyPr>
          <a:lstStyle/>
          <a:p>
            <a:pPr algn="ctr">
              <a:buSzPts val="3200"/>
              <a:buNone/>
            </a:pPr>
            <a:r>
              <a:rPr lang="en" sz="3400">
                <a:solidFill>
                  <a:srgbClr val="005087"/>
                </a:solidFill>
                <a:latin typeface="Century Gothic"/>
                <a:ea typeface="Century Gothic"/>
                <a:cs typeface="Century Gothic"/>
                <a:sym typeface="Century Gothic"/>
              </a:rPr>
              <a:t>GSA Points of Contact </a:t>
            </a:r>
            <a:endParaRPr sz="3400">
              <a:solidFill>
                <a:srgbClr val="005087"/>
              </a:solidFill>
              <a:latin typeface="Century Gothic"/>
              <a:ea typeface="Century Gothic"/>
              <a:cs typeface="Century Gothic"/>
              <a:sym typeface="Century Gothic"/>
            </a:endParaRPr>
          </a:p>
        </p:txBody>
      </p:sp>
      <p:sp>
        <p:nvSpPr>
          <p:cNvPr id="170" name="Google Shape;170;p25"/>
          <p:cNvSpPr txBox="1">
            <a:spLocks noGrp="1"/>
          </p:cNvSpPr>
          <p:nvPr>
            <p:ph type="sldNum" idx="12"/>
          </p:nvPr>
        </p:nvSpPr>
        <p:spPr>
          <a:xfrm>
            <a:off x="6553200" y="5518547"/>
            <a:ext cx="1905000" cy="342900"/>
          </a:xfrm>
          <a:prstGeom prst="rect">
            <a:avLst/>
          </a:prstGeom>
          <a:noFill/>
          <a:ln>
            <a:noFill/>
          </a:ln>
        </p:spPr>
        <p:txBody>
          <a:bodyPr spcFirstLastPara="1" wrap="square" lIns="0" tIns="0" rIns="0" bIns="0" anchor="ctr" anchorCtr="0">
            <a:noAutofit/>
          </a:bodyPr>
          <a:lstStyle/>
          <a:p>
            <a:r>
              <a:rPr lang="en"/>
              <a:t>2</a:t>
            </a:r>
            <a:endParaRPr/>
          </a:p>
        </p:txBody>
      </p:sp>
      <p:graphicFrame>
        <p:nvGraphicFramePr>
          <p:cNvPr id="171" name="Google Shape;171;p25"/>
          <p:cNvGraphicFramePr/>
          <p:nvPr/>
        </p:nvGraphicFramePr>
        <p:xfrm>
          <a:off x="952500" y="2476500"/>
          <a:ext cx="7239000" cy="237726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Name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Email</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Gail Bruss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gail.bruss@gsa.gov</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General questions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g-invoicing@gsa.gov</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Rent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ginvoicing.rent@gsa.gov </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Reimbursable work</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ginvoicing.rwa@gsa.gov</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Fleet questions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gsafleet_g-invoicing@gsa.gov</a:t>
                      </a:r>
                      <a:endParaRPr sz="14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172" name="Google Shape;172;p25"/>
          <p:cNvSpPr txBox="1">
            <a:spLocks noGrp="1"/>
          </p:cNvSpPr>
          <p:nvPr>
            <p:ph type="subTitle" idx="1"/>
          </p:nvPr>
        </p:nvSpPr>
        <p:spPr>
          <a:xfrm>
            <a:off x="0" y="1768350"/>
            <a:ext cx="9144000" cy="274200"/>
          </a:xfrm>
          <a:prstGeom prst="rect">
            <a:avLst/>
          </a:prstGeom>
          <a:solidFill>
            <a:srgbClr val="B11116"/>
          </a:solidFill>
          <a:ln>
            <a:noFill/>
          </a:ln>
        </p:spPr>
        <p:txBody>
          <a:bodyPr spcFirstLastPara="1" wrap="square" lIns="91425" tIns="91425" rIns="91425" bIns="91425" anchor="ctr" anchorCtr="0">
            <a:noAutofit/>
          </a:bodyPr>
          <a:lstStyle/>
          <a:p>
            <a:pPr>
              <a:buSzPts val="2300"/>
            </a:pPr>
            <a:r>
              <a:rPr lang="en" sz="2300" b="1">
                <a:solidFill>
                  <a:srgbClr val="FFFFFF"/>
                </a:solidFill>
              </a:rPr>
              <a:t> </a:t>
            </a:r>
            <a:endParaRPr sz="2200">
              <a:solidFill>
                <a:srgbClr val="FFFFFF"/>
              </a:solidFill>
            </a:endParaRPr>
          </a:p>
          <a:p>
            <a:pPr>
              <a:spcBef>
                <a:spcPts val="600"/>
              </a:spcBef>
              <a:buSzPts val="1400"/>
            </a:pPr>
            <a:endParaRPr/>
          </a:p>
        </p:txBody>
      </p:sp>
    </p:spTree>
    <p:extLst>
      <p:ext uri="{BB962C8B-B14F-4D97-AF65-F5344CB8AC3E}">
        <p14:creationId xmlns:p14="http://schemas.microsoft.com/office/powerpoint/2010/main" val="220458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470" y="3657600"/>
            <a:ext cx="4114800" cy="1097280"/>
          </a:xfrm>
        </p:spPr>
        <p:txBody>
          <a:bodyPr>
            <a:normAutofit fontScale="90000"/>
          </a:bodyPr>
          <a:lstStyle/>
          <a:p>
            <a:r>
              <a:rPr lang="en-US">
                <a:solidFill>
                  <a:srgbClr val="002060"/>
                </a:solidFill>
              </a:rPr>
              <a:t>DLA G-Invoicing Strategic Way Forward</a:t>
            </a:r>
            <a:endParaRPr lang="en-US"/>
          </a:p>
        </p:txBody>
      </p:sp>
      <p:sp>
        <p:nvSpPr>
          <p:cNvPr id="5" name="Subtitle 4"/>
          <p:cNvSpPr>
            <a:spLocks noGrp="1"/>
          </p:cNvSpPr>
          <p:nvPr>
            <p:ph type="subTitle" idx="1"/>
          </p:nvPr>
        </p:nvSpPr>
        <p:spPr>
          <a:xfrm>
            <a:off x="150470" y="5055822"/>
            <a:ext cx="4114800" cy="592624"/>
          </a:xfrm>
        </p:spPr>
        <p:txBody>
          <a:bodyPr/>
          <a:lstStyle/>
          <a:p>
            <a:r>
              <a:rPr lang="en-US">
                <a:solidFill>
                  <a:srgbClr val="002060"/>
                </a:solidFill>
              </a:rPr>
              <a:t>19 July 2023</a:t>
            </a:r>
          </a:p>
        </p:txBody>
      </p:sp>
    </p:spTree>
    <p:extLst>
      <p:ext uri="{BB962C8B-B14F-4D97-AF65-F5344CB8AC3E}">
        <p14:creationId xmlns:p14="http://schemas.microsoft.com/office/powerpoint/2010/main" val="377227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65E6641-5111-0CA0-3EC0-400C81253B0F}"/>
              </a:ext>
            </a:extLst>
          </p:cNvPr>
          <p:cNvSpPr txBox="1"/>
          <p:nvPr/>
        </p:nvSpPr>
        <p:spPr>
          <a:xfrm>
            <a:off x="53464" y="1565937"/>
            <a:ext cx="4518535" cy="2400657"/>
          </a:xfrm>
          <a:prstGeom prst="rect">
            <a:avLst/>
          </a:prstGeom>
          <a:noFill/>
        </p:spPr>
        <p:txBody>
          <a:bodyPr wrap="square">
            <a:spAutoFit/>
          </a:bodyPr>
          <a:lstStyle/>
          <a:p>
            <a:r>
              <a:rPr lang="en-US" sz="1000">
                <a:latin typeface="Arial Narrow" panose="020B0606020202030204" pitchFamily="34" charset="0"/>
                <a:ea typeface="Calibri" panose="020F0502020204030204" pitchFamily="34" charset="0"/>
                <a:cs typeface="Arial" panose="020B0604020202020204" pitchFamily="34" charset="0"/>
              </a:rPr>
              <a:t>DoD has requested all Army Components provide their latest implementation efforts for Process Review Change (PRC) Approved DLMS Change (ADC) 1244B Establishing Visibility of Unique Item Tracking Program Items for Component-Owned Assets Stored at DoD Storage Activities and Corresponding Revisions to the Small Arms and Light Weapons Program</a:t>
            </a:r>
          </a:p>
          <a:p>
            <a:endParaRPr lang="en-US" sz="1000">
              <a:latin typeface="Arial Narrow" panose="020B0606020202030204" pitchFamily="34" charset="0"/>
              <a:ea typeface="Calibri" panose="020F0502020204030204" pitchFamily="34" charset="0"/>
              <a:cs typeface="Arial" panose="020B0604020202020204" pitchFamily="34" charset="0"/>
            </a:endParaRPr>
          </a:p>
          <a:p>
            <a:r>
              <a:rPr lang="en-US" sz="1000">
                <a:latin typeface="Arial Narrow" panose="020B0606020202030204" pitchFamily="34" charset="0"/>
                <a:ea typeface="Calibri" panose="020F0502020204030204" pitchFamily="34" charset="0"/>
                <a:cs typeface="Arial" panose="020B0604020202020204" pitchFamily="34" charset="0"/>
              </a:rPr>
              <a:t>The Army concurs with the changes in ADC 1244B will help streamline current practices and reduce duplication of efforts within the DoD and continue to make plans to update our logistics sustainment support system </a:t>
            </a:r>
          </a:p>
          <a:p>
            <a:pPr marL="128588" indent="-128588">
              <a:buFont typeface="Arial" panose="020B0604020202020204" pitchFamily="34" charset="0"/>
              <a:buChar char="•"/>
            </a:pPr>
            <a:r>
              <a:rPr lang="en-US" sz="1000">
                <a:latin typeface="Arial Narrow" panose="020B0606020202030204" pitchFamily="34" charset="0"/>
                <a:ea typeface="Calibri" panose="020F0502020204030204" pitchFamily="34" charset="0"/>
                <a:cs typeface="Arial" panose="020B0604020202020204" pitchFamily="34" charset="0"/>
              </a:rPr>
              <a:t>LMP initial analysis has identified no coding effort to implement 1244B and will support any required trader partner testing.  </a:t>
            </a:r>
            <a:r>
              <a:rPr lang="en-US" sz="1000">
                <a:highlight>
                  <a:srgbClr val="FFFF00"/>
                </a:highlight>
                <a:latin typeface="Arial Narrow" panose="020B0606020202030204" pitchFamily="34" charset="0"/>
                <a:ea typeface="Calibri" panose="020F0502020204030204" pitchFamily="34" charset="0"/>
                <a:cs typeface="Arial" panose="020B0604020202020204" pitchFamily="34" charset="0"/>
              </a:rPr>
              <a:t>Further information on ownership requirements needed pending meeting with DEDSO (Raphael)</a:t>
            </a:r>
          </a:p>
          <a:p>
            <a:pPr marL="128588" indent="-128588">
              <a:buFont typeface="Arial" panose="020B0604020202020204" pitchFamily="34" charset="0"/>
              <a:buChar char="•"/>
            </a:pPr>
            <a:r>
              <a:rPr lang="en-US" sz="1000">
                <a:latin typeface="Arial Narrow" panose="020B0606020202030204" pitchFamily="34" charset="0"/>
                <a:ea typeface="Calibri" panose="020F0502020204030204" pitchFamily="34" charset="0"/>
                <a:cs typeface="Arial" panose="020B0604020202020204" pitchFamily="34" charset="0"/>
              </a:rPr>
              <a:t>GCSS-A analysis in process</a:t>
            </a:r>
          </a:p>
          <a:p>
            <a:pPr marL="128588" indent="-128588">
              <a:buFont typeface="Arial" panose="020B0604020202020204" pitchFamily="34" charset="0"/>
              <a:buChar char="•"/>
            </a:pPr>
            <a:r>
              <a:rPr lang="en-US" sz="1000">
                <a:latin typeface="Arial Narrow" panose="020B0606020202030204" pitchFamily="34" charset="0"/>
                <a:ea typeface="Calibri" panose="020F0502020204030204" pitchFamily="34" charset="0"/>
                <a:cs typeface="Arial" panose="020B0604020202020204" pitchFamily="34" charset="0"/>
              </a:rPr>
              <a:t>AESIP Hub</a:t>
            </a:r>
          </a:p>
          <a:p>
            <a:pPr marL="557213" lvl="1" indent="-214313">
              <a:buFont typeface="Arial" panose="020B0604020202020204" pitchFamily="34" charset="0"/>
              <a:buChar char="•"/>
            </a:pPr>
            <a:r>
              <a:rPr lang="en-US" sz="1000">
                <a:latin typeface="Arial Narrow" panose="020B0606020202030204" pitchFamily="34" charset="0"/>
                <a:ea typeface="Calibri" panose="020F0502020204030204" pitchFamily="34" charset="0"/>
                <a:cs typeface="Arial" panose="020B0604020202020204" pitchFamily="34" charset="0"/>
              </a:rPr>
              <a:t>LLASIE in testing – </a:t>
            </a:r>
            <a:r>
              <a:rPr lang="en-US" sz="1000">
                <a:highlight>
                  <a:srgbClr val="FFFF00"/>
                </a:highlight>
                <a:latin typeface="Arial Narrow" panose="020B0606020202030204" pitchFamily="34" charset="0"/>
                <a:ea typeface="Calibri" panose="020F0502020204030204" pitchFamily="34" charset="0"/>
                <a:cs typeface="Arial" panose="020B0604020202020204" pitchFamily="34" charset="0"/>
              </a:rPr>
              <a:t>APSR API build documentation in process.</a:t>
            </a:r>
          </a:p>
          <a:p>
            <a:pPr marL="557213" lvl="1" indent="-214313">
              <a:buFont typeface="Arial" panose="020B0604020202020204" pitchFamily="34" charset="0"/>
              <a:buChar char="•"/>
            </a:pPr>
            <a:r>
              <a:rPr lang="en-US" sz="1000">
                <a:latin typeface="Arial Narrow" panose="020B0606020202030204" pitchFamily="34" charset="0"/>
                <a:ea typeface="Calibri" panose="020F0502020204030204" pitchFamily="34" charset="0"/>
                <a:cs typeface="Arial" panose="020B0604020202020204" pitchFamily="34" charset="0"/>
              </a:rPr>
              <a:t>Will implement any DLMS mapping identified by GCSS-A analysis</a:t>
            </a:r>
          </a:p>
        </p:txBody>
      </p:sp>
      <p:sp>
        <p:nvSpPr>
          <p:cNvPr id="5" name="TextBox 4">
            <a:extLst>
              <a:ext uri="{FF2B5EF4-FFF2-40B4-BE49-F238E27FC236}">
                <a16:creationId xmlns:a16="http://schemas.microsoft.com/office/drawing/2014/main" id="{0F43E981-C59A-493A-964A-72D34617010F}"/>
              </a:ext>
            </a:extLst>
          </p:cNvPr>
          <p:cNvSpPr txBox="1"/>
          <p:nvPr/>
        </p:nvSpPr>
        <p:spPr>
          <a:xfrm>
            <a:off x="117872" y="4298846"/>
            <a:ext cx="4314110" cy="2160591"/>
          </a:xfrm>
          <a:prstGeom prst="rect">
            <a:avLst/>
          </a:prstGeom>
          <a:noFill/>
        </p:spPr>
        <p:txBody>
          <a:bodyPr wrap="square">
            <a:spAutoFit/>
          </a:bodyPr>
          <a:lstStyle/>
          <a:p>
            <a:pPr marL="257175" indent="-257175" defTabSz="342900">
              <a:spcBef>
                <a:spcPct val="20000"/>
              </a:spcBef>
              <a:buFont typeface="Wingdings" panose="05000000000000000000" pitchFamily="2" charset="2"/>
              <a:buChar char="q"/>
              <a:defRPr/>
            </a:pPr>
            <a:r>
              <a:rPr lang="en-US" sz="1200">
                <a:solidFill>
                  <a:prstClr val="black"/>
                </a:solidFill>
                <a:latin typeface="Arial Narrow" panose="020B0606020202030204" pitchFamily="34" charset="0"/>
                <a:cs typeface="Arial" panose="020B0604020202020204" pitchFamily="34" charset="0"/>
              </a:rPr>
              <a:t>Updating Army and DoD polices  </a:t>
            </a:r>
          </a:p>
          <a:p>
            <a:pPr marL="342900" lvl="1" defTabSz="342900">
              <a:spcBef>
                <a:spcPct val="20000"/>
              </a:spcBef>
              <a:defRPr/>
            </a:pPr>
            <a:r>
              <a:rPr lang="en-US" sz="1200">
                <a:solidFill>
                  <a:prstClr val="black"/>
                </a:solidFill>
                <a:latin typeface="Arial Narrow" panose="020B0606020202030204" pitchFamily="34" charset="0"/>
                <a:cs typeface="Arial" panose="020B0604020202020204" pitchFamily="34" charset="0"/>
              </a:rPr>
              <a:t>Approved Defense Logistics Management Standard Change, ADC 1244B, Signed April 22, 2022 </a:t>
            </a:r>
          </a:p>
          <a:p>
            <a:pPr marL="857250" lvl="2" indent="-171450" defTabSz="342900">
              <a:spcBef>
                <a:spcPct val="20000"/>
              </a:spcBef>
              <a:buFont typeface="Wingdings" panose="05000000000000000000" pitchFamily="2" charset="2"/>
              <a:buChar char="§"/>
              <a:defRPr/>
            </a:pPr>
            <a:r>
              <a:rPr lang="en-US" sz="1200">
                <a:solidFill>
                  <a:prstClr val="black"/>
                </a:solidFill>
                <a:latin typeface="Arial Narrow" panose="020B0606020202030204" pitchFamily="34" charset="0"/>
                <a:cs typeface="Arial" panose="020B0604020202020204" pitchFamily="34" charset="0"/>
              </a:rPr>
              <a:t>Retire the DoD Small Arms Registry and require Service API creation based on Army specification.</a:t>
            </a:r>
          </a:p>
          <a:p>
            <a:pPr marL="857250" lvl="2" indent="-171450" defTabSz="342900">
              <a:spcBef>
                <a:spcPct val="20000"/>
              </a:spcBef>
              <a:buFont typeface="Wingdings" panose="05000000000000000000" pitchFamily="2" charset="2"/>
              <a:buChar char="§"/>
              <a:defRPr/>
            </a:pPr>
            <a:r>
              <a:rPr lang="en-US" sz="1200">
                <a:solidFill>
                  <a:prstClr val="black"/>
                </a:solidFill>
                <a:latin typeface="Arial Narrow" panose="020B0606020202030204" pitchFamily="34" charset="0"/>
                <a:cs typeface="Arial" panose="020B0604020202020204" pitchFamily="34" charset="0"/>
              </a:rPr>
              <a:t>Future of Army UIT programs under review</a:t>
            </a:r>
          </a:p>
          <a:p>
            <a:pPr marL="214313" indent="-214313" defTabSz="342900">
              <a:spcBef>
                <a:spcPct val="20000"/>
              </a:spcBef>
              <a:buFont typeface="Wingdings" panose="05000000000000000000" pitchFamily="2" charset="2"/>
              <a:buChar char="q"/>
              <a:defRPr/>
            </a:pPr>
            <a:r>
              <a:rPr lang="en-US" sz="1200">
                <a:solidFill>
                  <a:prstClr val="black"/>
                </a:solidFill>
                <a:latin typeface="Arial Narrow" panose="020B0606020202030204" pitchFamily="34" charset="0"/>
                <a:cs typeface="Arial" panose="020B0604020202020204" pitchFamily="34" charset="0"/>
              </a:rPr>
              <a:t>  Setting timelines of new operational policies, dates TBD </a:t>
            </a:r>
            <a:r>
              <a:rPr lang="en-US" sz="1200">
                <a:solidFill>
                  <a:prstClr val="black"/>
                </a:solidFill>
                <a:highlight>
                  <a:srgbClr val="FFFF00"/>
                </a:highlight>
                <a:latin typeface="Arial Narrow" panose="020B0606020202030204" pitchFamily="34" charset="0"/>
                <a:cs typeface="Arial" panose="020B0604020202020204" pitchFamily="34" charset="0"/>
              </a:rPr>
              <a:t>(dependent on bullet above)</a:t>
            </a:r>
          </a:p>
          <a:p>
            <a:pPr marL="214313" indent="-214313" defTabSz="342900">
              <a:spcBef>
                <a:spcPct val="20000"/>
              </a:spcBef>
              <a:buFont typeface="Wingdings" panose="05000000000000000000" pitchFamily="2" charset="2"/>
              <a:buChar char="q"/>
              <a:defRPr/>
            </a:pPr>
            <a:r>
              <a:rPr lang="en-US" sz="1200">
                <a:solidFill>
                  <a:prstClr val="black"/>
                </a:solidFill>
                <a:highlight>
                  <a:srgbClr val="FFFF00"/>
                </a:highlight>
                <a:latin typeface="Arial Narrow" panose="020B0606020202030204" pitchFamily="34" charset="0"/>
                <a:cs typeface="Arial" panose="020B0604020202020204" pitchFamily="34" charset="0"/>
              </a:rPr>
              <a:t>EX. 710- 3</a:t>
            </a:r>
          </a:p>
          <a:p>
            <a:pPr defTabSz="342900">
              <a:spcBef>
                <a:spcPct val="20000"/>
              </a:spcBef>
              <a:defRPr/>
            </a:pPr>
            <a:endParaRPr lang="en-US" sz="1200">
              <a:solidFill>
                <a:prstClr val="black"/>
              </a:solidFill>
              <a:latin typeface="Arial Narrow" panose="020B0606020202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B72AE8-018E-4EE4-8D80-8C93AB0EC6F7}"/>
              </a:ext>
            </a:extLst>
          </p:cNvPr>
          <p:cNvSpPr txBox="1"/>
          <p:nvPr/>
        </p:nvSpPr>
        <p:spPr>
          <a:xfrm>
            <a:off x="5816714" y="825493"/>
            <a:ext cx="3158148" cy="276999"/>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01JUN23</a:t>
            </a:r>
          </a:p>
        </p:txBody>
      </p:sp>
      <p:sp>
        <p:nvSpPr>
          <p:cNvPr id="11" name="TextBox 10">
            <a:extLst>
              <a:ext uri="{FF2B5EF4-FFF2-40B4-BE49-F238E27FC236}">
                <a16:creationId xmlns:a16="http://schemas.microsoft.com/office/drawing/2014/main" id="{9D04A053-D0B2-4023-A83B-3F5BB3F8C3FA}"/>
              </a:ext>
            </a:extLst>
          </p:cNvPr>
          <p:cNvSpPr txBox="1"/>
          <p:nvPr/>
        </p:nvSpPr>
        <p:spPr>
          <a:xfrm>
            <a:off x="4712020" y="4348156"/>
            <a:ext cx="4248388" cy="3139321"/>
          </a:xfrm>
          <a:prstGeom prst="rect">
            <a:avLst/>
          </a:prstGeom>
          <a:noFill/>
        </p:spPr>
        <p:txBody>
          <a:bodyPr wrap="square">
            <a:spAutoFit/>
          </a:bodyPr>
          <a:lstStyle/>
          <a:p>
            <a:r>
              <a:rPr lang="en-US" sz="1100">
                <a:latin typeface="Arial Narrow" panose="020B0606020202030204" pitchFamily="34" charset="0"/>
                <a:ea typeface="Calibri" panose="020F0502020204030204" pitchFamily="34" charset="0"/>
                <a:cs typeface="Arial" panose="020B0604020202020204" pitchFamily="34" charset="0"/>
              </a:rPr>
              <a:t>While not in 1244B, the system generation of follow-ups on open shipments  needs to exist in G-Army and LMP.   The Small Arms Registry today manually follows up on open small arms shipments but with registry sunset this assistance will go away.  The initial feedback from G-Army and LMP is that the systems do auto-generated follow ups for open requisitions but NOT open shipments.  This requirement is not Small Arms specific. </a:t>
            </a:r>
          </a:p>
          <a:p>
            <a:endParaRPr lang="en-US" sz="1100">
              <a:latin typeface="Arial Narrow" panose="020B0606020202030204" pitchFamily="34" charset="0"/>
              <a:ea typeface="Calibri" panose="020F0502020204030204" pitchFamily="34" charset="0"/>
              <a:cs typeface="Arial" panose="020B0604020202020204" pitchFamily="34" charset="0"/>
            </a:endParaRPr>
          </a:p>
          <a:p>
            <a:r>
              <a:rPr lang="en-US" sz="1100">
                <a:latin typeface="Arial Narrow" panose="020B0606020202030204" pitchFamily="34" charset="0"/>
                <a:ea typeface="Calibri" panose="020F0502020204030204" pitchFamily="34" charset="0"/>
                <a:cs typeface="Arial" panose="020B0604020202020204" pitchFamily="34" charset="0"/>
              </a:rPr>
              <a:t>For Material Receipt Acknowledgement, MRA, the receiving activity has 5 days to process the receipt, 12 days for OCONUS.  After that, the shipper sends one or more follow-ups until the MRA is received.  These requirement need to be implemented in 1244B ASAP.</a:t>
            </a:r>
          </a:p>
          <a:p>
            <a:r>
              <a:rPr lang="en-US" sz="1100">
                <a:latin typeface="Arial Narrow" panose="020B0606020202030204" pitchFamily="34" charset="0"/>
                <a:ea typeface="Calibri" panose="020F0502020204030204" pitchFamily="34" charset="0"/>
              </a:rPr>
              <a:t> </a:t>
            </a:r>
          </a:p>
          <a:p>
            <a:endParaRPr lang="en-US" sz="1100">
              <a:latin typeface="Arial Narrow" panose="020B0606020202030204" pitchFamily="34" charset="0"/>
              <a:ea typeface="Calibri" panose="020F0502020204030204" pitchFamily="34" charset="0"/>
              <a:cs typeface="Arial" panose="020B0604020202020204" pitchFamily="34" charset="0"/>
            </a:endParaRPr>
          </a:p>
          <a:p>
            <a:endParaRPr lang="en-US" sz="1100">
              <a:latin typeface="Arial Narrow" panose="020B0606020202030204" pitchFamily="34" charset="0"/>
              <a:ea typeface="Calibri" panose="020F0502020204030204" pitchFamily="34" charset="0"/>
              <a:cs typeface="Arial" panose="020B0604020202020204" pitchFamily="34" charset="0"/>
            </a:endParaRPr>
          </a:p>
          <a:p>
            <a:endParaRPr lang="en-US" sz="1100">
              <a:latin typeface="Arial Narrow" panose="020B0606020202030204" pitchFamily="34" charset="0"/>
              <a:ea typeface="Calibri" panose="020F0502020204030204" pitchFamily="34" charset="0"/>
              <a:cs typeface="Arial" panose="020B0604020202020204" pitchFamily="34" charset="0"/>
            </a:endParaRPr>
          </a:p>
          <a:p>
            <a:endParaRPr lang="en-US" sz="1100">
              <a:latin typeface="Arial Narrow" panose="020B0606020202030204" pitchFamily="34" charset="0"/>
              <a:ea typeface="Calibri" panose="020F0502020204030204" pitchFamily="34" charset="0"/>
              <a:cs typeface="Arial" panose="020B0604020202020204" pitchFamily="34" charset="0"/>
            </a:endParaRPr>
          </a:p>
          <a:p>
            <a:endParaRPr lang="en-US" sz="1100">
              <a:latin typeface="Arial Narrow" panose="020B0606020202030204" pitchFamily="34" charset="0"/>
              <a:ea typeface="Calibri" panose="020F0502020204030204" pitchFamily="34" charset="0"/>
              <a:cs typeface="Arial" panose="020B0604020202020204" pitchFamily="34" charset="0"/>
            </a:endParaRPr>
          </a:p>
          <a:p>
            <a:endParaRPr lang="en-US" sz="1100">
              <a:latin typeface="Arial Narrow" panose="020B0606020202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D563C1-F098-1925-77B0-B8E55F801B69}"/>
              </a:ext>
            </a:extLst>
          </p:cNvPr>
          <p:cNvSpPr txBox="1"/>
          <p:nvPr/>
        </p:nvSpPr>
        <p:spPr>
          <a:xfrm>
            <a:off x="4607007" y="1389387"/>
            <a:ext cx="4034790" cy="2677656"/>
          </a:xfrm>
          <a:prstGeom prst="rect">
            <a:avLst/>
          </a:prstGeom>
          <a:noFill/>
        </p:spPr>
        <p:txBody>
          <a:bodyPr wrap="square" rtlCol="0">
            <a:spAutoFit/>
          </a:bodyPr>
          <a:lstStyle/>
          <a:p>
            <a:pPr marL="214313" indent="-214313">
              <a:lnSpc>
                <a:spcPct val="200000"/>
              </a:lnSpc>
              <a:buFont typeface="Arial" panose="020B0604020202020204" pitchFamily="34" charset="0"/>
              <a:buChar char="•"/>
            </a:pPr>
            <a:r>
              <a:rPr lang="en-US" sz="1200">
                <a:latin typeface="Arial Narrow" panose="020B0606020202030204" pitchFamily="34" charset="0"/>
                <a:cs typeface="Arial" panose="020B0604020202020204" pitchFamily="34" charset="0"/>
              </a:rPr>
              <a:t>Complete GCSS-A analysis</a:t>
            </a:r>
          </a:p>
          <a:p>
            <a:pPr marL="214313" indent="-214313">
              <a:lnSpc>
                <a:spcPct val="200000"/>
              </a:lnSpc>
              <a:buFont typeface="Arial" panose="020B0604020202020204" pitchFamily="34" charset="0"/>
              <a:buChar char="•"/>
            </a:pPr>
            <a:r>
              <a:rPr lang="en-US" sz="1200">
                <a:latin typeface="Arial Narrow" panose="020B0606020202030204" pitchFamily="34" charset="0"/>
                <a:cs typeface="Arial" panose="020B0604020202020204" pitchFamily="34" charset="0"/>
              </a:rPr>
              <a:t>Complete Army LLASIE testing</a:t>
            </a:r>
          </a:p>
          <a:p>
            <a:pPr marL="214313" indent="-214313">
              <a:lnSpc>
                <a:spcPct val="200000"/>
              </a:lnSpc>
              <a:buFont typeface="Arial" panose="020B0604020202020204" pitchFamily="34" charset="0"/>
              <a:buChar char="•"/>
            </a:pPr>
            <a:r>
              <a:rPr lang="en-US" sz="1200">
                <a:latin typeface="Arial Narrow" panose="020B0606020202030204" pitchFamily="34" charset="0"/>
                <a:cs typeface="Arial" panose="020B0604020202020204" pitchFamily="34" charset="0"/>
              </a:rPr>
              <a:t>Complete Army analysis on generating automated small arms shipment follow-ups </a:t>
            </a:r>
            <a:endParaRPr lang="en-US" sz="1200">
              <a:highlight>
                <a:srgbClr val="FFFF00"/>
              </a:highlight>
              <a:latin typeface="Arial Narrow" panose="020B0606020202030204" pitchFamily="34" charset="0"/>
              <a:cs typeface="Arial" panose="020B0604020202020204" pitchFamily="34" charset="0"/>
            </a:endParaRPr>
          </a:p>
          <a:p>
            <a:pPr marL="214313" indent="-214313">
              <a:lnSpc>
                <a:spcPct val="200000"/>
              </a:lnSpc>
              <a:buFont typeface="Arial" panose="020B0604020202020204" pitchFamily="34" charset="0"/>
              <a:buChar char="•"/>
            </a:pPr>
            <a:r>
              <a:rPr lang="en-US" sz="1200">
                <a:latin typeface="Arial Narrow" panose="020B0606020202030204" pitchFamily="34" charset="0"/>
                <a:cs typeface="Arial" panose="020B0604020202020204" pitchFamily="34" charset="0"/>
              </a:rPr>
              <a:t>Provide other Services API technical documentation</a:t>
            </a:r>
          </a:p>
          <a:p>
            <a:pPr marL="214313" indent="-214313">
              <a:lnSpc>
                <a:spcPct val="200000"/>
              </a:lnSpc>
              <a:buFont typeface="Arial" panose="020B0604020202020204" pitchFamily="34" charset="0"/>
              <a:buChar char="•"/>
            </a:pPr>
            <a:r>
              <a:rPr lang="en-US" sz="1200">
                <a:latin typeface="Arial Narrow" panose="020B0606020202030204" pitchFamily="34" charset="0"/>
                <a:cs typeface="Arial" panose="020B0604020202020204" pitchFamily="34" charset="0"/>
              </a:rPr>
              <a:t>Validate 30-character serial number impacts on registry</a:t>
            </a:r>
          </a:p>
          <a:p>
            <a:pPr marL="214313" indent="-214313">
              <a:buFont typeface="Arial" panose="020B0604020202020204" pitchFamily="34" charset="0"/>
              <a:buChar char="•"/>
            </a:pPr>
            <a:endParaRPr lang="en-US" sz="1200">
              <a:latin typeface="Arial Narrow" panose="020B0606020202030204" pitchFamily="34" charset="0"/>
            </a:endParaRPr>
          </a:p>
          <a:p>
            <a:endParaRPr lang="en-US" sz="1200">
              <a:latin typeface="Arial Narrow" panose="020B0606020202030204" pitchFamily="34" charset="0"/>
            </a:endParaRPr>
          </a:p>
        </p:txBody>
      </p:sp>
      <p:sp>
        <p:nvSpPr>
          <p:cNvPr id="3" name="Title 9">
            <a:extLst>
              <a:ext uri="{FF2B5EF4-FFF2-40B4-BE49-F238E27FC236}">
                <a16:creationId xmlns:a16="http://schemas.microsoft.com/office/drawing/2014/main" id="{100CFCE1-69C6-9502-8BA3-EAD02D029882}"/>
              </a:ext>
            </a:extLst>
          </p:cNvPr>
          <p:cNvSpPr txBox="1">
            <a:spLocks/>
          </p:cNvSpPr>
          <p:nvPr/>
        </p:nvSpPr>
        <p:spPr>
          <a:xfrm>
            <a:off x="-154112" y="868559"/>
            <a:ext cx="5373384" cy="365126"/>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a:lstStyle>
          <a:p>
            <a:r>
              <a:rPr lang="en-US" sz="1200">
                <a:solidFill>
                  <a:schemeClr val="tx1"/>
                </a:solidFill>
              </a:rPr>
              <a:t>ADC 1244B Implementation Status- Army</a:t>
            </a:r>
            <a:br>
              <a:rPr lang="en-US" sz="1200"/>
            </a:br>
            <a:br>
              <a:rPr lang="en-US" sz="1200">
                <a:solidFill>
                  <a:schemeClr val="tx1"/>
                </a:solidFill>
              </a:rPr>
            </a:br>
            <a:endParaRPr lang="en-US" sz="1200">
              <a:solidFill>
                <a:schemeClr val="tx1"/>
              </a:solidFill>
            </a:endParaRPr>
          </a:p>
        </p:txBody>
      </p:sp>
      <p:sp>
        <p:nvSpPr>
          <p:cNvPr id="4" name="Text Placeholder 6">
            <a:extLst>
              <a:ext uri="{FF2B5EF4-FFF2-40B4-BE49-F238E27FC236}">
                <a16:creationId xmlns:a16="http://schemas.microsoft.com/office/drawing/2014/main" id="{4EBF9D72-E81B-E65E-6580-E0681E11A196}"/>
              </a:ext>
            </a:extLst>
          </p:cNvPr>
          <p:cNvSpPr txBox="1">
            <a:spLocks/>
          </p:cNvSpPr>
          <p:nvPr/>
        </p:nvSpPr>
        <p:spPr>
          <a:xfrm>
            <a:off x="0" y="6492875"/>
            <a:ext cx="2743200" cy="36512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rial Narrow"/>
              </a:rPr>
              <a:t>Supply/Finance Teams, DEDSO</a:t>
            </a:r>
            <a:br>
              <a:rPr lang="en-US">
                <a:solidFill>
                  <a:schemeClr val="bg1"/>
                </a:solidFill>
              </a:rPr>
            </a:br>
            <a:r>
              <a:rPr lang="en-US">
                <a:solidFill>
                  <a:schemeClr val="bg1"/>
                </a:solidFill>
                <a:latin typeface="Arial Narrow"/>
              </a:rPr>
              <a:t>As of July 19, 2023,  Office DLA Slide</a:t>
            </a:r>
          </a:p>
        </p:txBody>
      </p:sp>
    </p:spTree>
    <p:extLst>
      <p:ext uri="{BB962C8B-B14F-4D97-AF65-F5344CB8AC3E}">
        <p14:creationId xmlns:p14="http://schemas.microsoft.com/office/powerpoint/2010/main" val="2264949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DA1A-5245-4B36-9DAC-26E86DEB7F6D}"/>
              </a:ext>
            </a:extLst>
          </p:cNvPr>
          <p:cNvSpPr>
            <a:spLocks noGrp="1"/>
          </p:cNvSpPr>
          <p:nvPr>
            <p:ph type="title"/>
          </p:nvPr>
        </p:nvSpPr>
        <p:spPr>
          <a:xfrm>
            <a:off x="3657600" y="365760"/>
            <a:ext cx="5029200" cy="822960"/>
          </a:xfrm>
        </p:spPr>
        <p:txBody>
          <a:bodyPr>
            <a:normAutofit/>
          </a:bodyPr>
          <a:lstStyle/>
          <a:p>
            <a:r>
              <a:rPr lang="en-US" sz="2800"/>
              <a:t>Agenda</a:t>
            </a:r>
          </a:p>
        </p:txBody>
      </p:sp>
      <p:sp>
        <p:nvSpPr>
          <p:cNvPr id="3" name="Content Placeholder 2">
            <a:extLst>
              <a:ext uri="{FF2B5EF4-FFF2-40B4-BE49-F238E27FC236}">
                <a16:creationId xmlns:a16="http://schemas.microsoft.com/office/drawing/2014/main" id="{A77B42B2-B303-B6A2-3032-ECE099E5FA74}"/>
              </a:ext>
            </a:extLst>
          </p:cNvPr>
          <p:cNvSpPr>
            <a:spLocks noGrp="1"/>
          </p:cNvSpPr>
          <p:nvPr>
            <p:ph idx="1"/>
          </p:nvPr>
        </p:nvSpPr>
        <p:spPr/>
        <p:txBody>
          <a:bodyPr vert="horz" lIns="91440" tIns="45720" rIns="91440" bIns="45720" rtlCol="0" anchor="t">
            <a:normAutofit lnSpcReduction="10000"/>
          </a:bodyPr>
          <a:lstStyle/>
          <a:p>
            <a:r>
              <a:rPr lang="en-US"/>
              <a:t>BLUF</a:t>
            </a:r>
          </a:p>
          <a:p>
            <a:r>
              <a:rPr lang="en-US"/>
              <a:t>Background:</a:t>
            </a:r>
          </a:p>
          <a:p>
            <a:pPr lvl="1"/>
            <a:r>
              <a:rPr lang="en-US"/>
              <a:t>DLA G-INV Vision</a:t>
            </a:r>
          </a:p>
          <a:p>
            <a:pPr lvl="1"/>
            <a:r>
              <a:rPr lang="en-US"/>
              <a:t>G-INV System Development Status</a:t>
            </a:r>
          </a:p>
          <a:p>
            <a:r>
              <a:rPr lang="en-US"/>
              <a:t>Scope 7600B vs. 7600EZ</a:t>
            </a:r>
          </a:p>
          <a:p>
            <a:r>
              <a:rPr lang="en-US"/>
              <a:t>Sales Order Doc Type Logic</a:t>
            </a:r>
          </a:p>
          <a:p>
            <a:r>
              <a:rPr lang="en-US"/>
              <a:t>DLA Recommended 7600EZ Way Forward</a:t>
            </a:r>
          </a:p>
          <a:p>
            <a:r>
              <a:rPr lang="en-US"/>
              <a:t>DLA POC’s</a:t>
            </a:r>
          </a:p>
          <a:p>
            <a:r>
              <a:rPr lang="en-US"/>
              <a:t>Questions/Feedback</a:t>
            </a:r>
          </a:p>
          <a:p>
            <a:r>
              <a:rPr lang="en-US"/>
              <a:t>Backup:</a:t>
            </a:r>
          </a:p>
          <a:p>
            <a:pPr lvl="1"/>
            <a:r>
              <a:rPr lang="en-US"/>
              <a:t>System Requirements Overview</a:t>
            </a:r>
          </a:p>
          <a:p>
            <a:endParaRPr lang="en-US"/>
          </a:p>
          <a:p>
            <a:endParaRPr lang="en-US"/>
          </a:p>
          <a:p>
            <a:endParaRPr lang="en-US" sz="2000">
              <a:cs typeface="Arial"/>
            </a:endParaRPr>
          </a:p>
          <a:p>
            <a:endParaRPr lang="en-US"/>
          </a:p>
        </p:txBody>
      </p:sp>
      <p:sp>
        <p:nvSpPr>
          <p:cNvPr id="4" name="Slide Number Placeholder 3">
            <a:extLst>
              <a:ext uri="{FF2B5EF4-FFF2-40B4-BE49-F238E27FC236}">
                <a16:creationId xmlns:a16="http://schemas.microsoft.com/office/drawing/2014/main" id="{A95C7C45-A569-F2B4-BE21-F223B42B780A}"/>
              </a:ext>
            </a:extLst>
          </p:cNvPr>
          <p:cNvSpPr>
            <a:spLocks noGrp="1"/>
          </p:cNvSpPr>
          <p:nvPr>
            <p:ph type="sldNum" sz="quarter" idx="12"/>
          </p:nvPr>
        </p:nvSpPr>
        <p:spPr/>
        <p:txBody>
          <a:bodyPr/>
          <a:lstStyle/>
          <a:p>
            <a:fld id="{0F70353F-5ECB-4B50-B3EA-C871EA4E3F32}" type="slidenum">
              <a:rPr lang="en-US" smtClean="0"/>
              <a:t>40</a:t>
            </a:fld>
            <a:endParaRPr lang="en-US"/>
          </a:p>
        </p:txBody>
      </p:sp>
    </p:spTree>
    <p:extLst>
      <p:ext uri="{BB962C8B-B14F-4D97-AF65-F5344CB8AC3E}">
        <p14:creationId xmlns:p14="http://schemas.microsoft.com/office/powerpoint/2010/main" val="171251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F97C-D9B2-3DD6-4724-5A36DD3ABB1B}"/>
              </a:ext>
            </a:extLst>
          </p:cNvPr>
          <p:cNvSpPr>
            <a:spLocks noGrp="1"/>
          </p:cNvSpPr>
          <p:nvPr>
            <p:ph type="title"/>
          </p:nvPr>
        </p:nvSpPr>
        <p:spPr/>
        <p:txBody>
          <a:bodyPr>
            <a:normAutofit/>
          </a:bodyPr>
          <a:lstStyle/>
          <a:p>
            <a:r>
              <a:rPr lang="en-US" sz="2800"/>
              <a:t>BLUF</a:t>
            </a:r>
          </a:p>
        </p:txBody>
      </p:sp>
      <p:sp>
        <p:nvSpPr>
          <p:cNvPr id="3" name="Content Placeholder 2">
            <a:extLst>
              <a:ext uri="{FF2B5EF4-FFF2-40B4-BE49-F238E27FC236}">
                <a16:creationId xmlns:a16="http://schemas.microsoft.com/office/drawing/2014/main" id="{A3872DDC-5676-2D79-FC82-7FA46539FF72}"/>
              </a:ext>
            </a:extLst>
          </p:cNvPr>
          <p:cNvSpPr>
            <a:spLocks noGrp="1"/>
          </p:cNvSpPr>
          <p:nvPr>
            <p:ph idx="1"/>
          </p:nvPr>
        </p:nvSpPr>
        <p:spPr>
          <a:xfrm>
            <a:off x="250723" y="1278194"/>
            <a:ext cx="8229600" cy="5142271"/>
          </a:xfrm>
        </p:spPr>
        <p:txBody>
          <a:bodyPr vert="horz" lIns="91440" tIns="45720" rIns="91440" bIns="45720" rtlCol="0" anchor="t">
            <a:normAutofit lnSpcReduction="10000"/>
          </a:bodyPr>
          <a:lstStyle/>
          <a:p>
            <a:r>
              <a:rPr lang="en-US" sz="2000">
                <a:cs typeface="Arial"/>
              </a:rPr>
              <a:t>US Treasury requires all intragovernmental </a:t>
            </a:r>
            <a:r>
              <a:rPr lang="en-US" sz="2000" b="1" u="sng">
                <a:cs typeface="Arial"/>
              </a:rPr>
              <a:t>buy/sell</a:t>
            </a:r>
            <a:r>
              <a:rPr lang="en-US" sz="2000">
                <a:cs typeface="Arial"/>
              </a:rPr>
              <a:t> transactions to meet G-Invoicing requirements by October 2022.</a:t>
            </a:r>
          </a:p>
          <a:p>
            <a:pPr lvl="1"/>
            <a:r>
              <a:rPr lang="en-US" sz="2000">
                <a:cs typeface="Arial"/>
              </a:rPr>
              <a:t>Scope includes: </a:t>
            </a:r>
          </a:p>
          <a:p>
            <a:pPr lvl="2"/>
            <a:r>
              <a:rPr lang="en-US" sz="1600">
                <a:cs typeface="Arial"/>
              </a:rPr>
              <a:t>MIPR transactions resulting in an IPAC collection/disbursement (typically for services)</a:t>
            </a:r>
          </a:p>
          <a:p>
            <a:pPr lvl="2"/>
            <a:r>
              <a:rPr lang="en-US" sz="1600" b="1">
                <a:cs typeface="Arial"/>
              </a:rPr>
              <a:t>MILSTRIP transactions resulting in an IPAC collection/disbursement (typically for materiel)</a:t>
            </a:r>
          </a:p>
          <a:p>
            <a:pPr lvl="2"/>
            <a:r>
              <a:rPr lang="en-US" sz="1600" b="1">
                <a:cs typeface="Arial"/>
              </a:rPr>
              <a:t>MILSTRIP transactions resulting in an interfund collection/disbursement</a:t>
            </a:r>
          </a:p>
          <a:p>
            <a:pPr lvl="2"/>
            <a:r>
              <a:rPr lang="en-US" sz="1600" i="1">
                <a:cs typeface="Arial"/>
              </a:rPr>
              <a:t>Note: Although DoD has focused only on transactions resulting in an IPAC collection/disbursement, UST has confirmed numerous times the requirement applies to ALL buy/sell transactions (which includes MILSTRIP transactions resulting in an interfund collection/disbursement)</a:t>
            </a:r>
          </a:p>
          <a:p>
            <a:pPr lvl="1"/>
            <a:r>
              <a:rPr lang="en-US" sz="2000">
                <a:cs typeface="Arial"/>
              </a:rPr>
              <a:t>Bulk IPAC shutdown: October 2025</a:t>
            </a:r>
          </a:p>
          <a:p>
            <a:r>
              <a:rPr lang="en-US" sz="2000">
                <a:cs typeface="Arial"/>
              </a:rPr>
              <a:t>7600EZ is the optimal way forward for MILSTRIP type transactions</a:t>
            </a:r>
          </a:p>
          <a:p>
            <a:pPr lvl="1"/>
            <a:r>
              <a:rPr lang="en-US" sz="2000">
                <a:cs typeface="Arial"/>
              </a:rPr>
              <a:t>DoD needs to agree on a high-level implementation strategy </a:t>
            </a:r>
          </a:p>
          <a:p>
            <a:pPr lvl="1"/>
            <a:r>
              <a:rPr lang="en-US" sz="2000">
                <a:cs typeface="Arial"/>
              </a:rPr>
              <a:t>Partner to design a solution for 7600EZ </a:t>
            </a:r>
          </a:p>
          <a:p>
            <a:pPr lvl="1"/>
            <a:r>
              <a:rPr lang="en-US" sz="2000">
                <a:cs typeface="Arial"/>
              </a:rPr>
              <a:t>Components needs to implement 7600EZ solution design</a:t>
            </a:r>
          </a:p>
          <a:p>
            <a:endParaRPr lang="en-US" sz="2000">
              <a:cs typeface="Arial"/>
            </a:endParaRPr>
          </a:p>
          <a:p>
            <a:pPr lvl="1"/>
            <a:endParaRPr lang="en-US" sz="2000">
              <a:cs typeface="Arial"/>
            </a:endParaRPr>
          </a:p>
          <a:p>
            <a:pPr lvl="1"/>
            <a:endParaRPr lang="en-US" sz="2000">
              <a:cs typeface="Arial"/>
            </a:endParaRPr>
          </a:p>
          <a:p>
            <a:pPr lvl="1"/>
            <a:endParaRPr lang="en-US" sz="2000">
              <a:cs typeface="Arial"/>
            </a:endParaRPr>
          </a:p>
          <a:p>
            <a:pPr marL="0" indent="0">
              <a:buNone/>
            </a:pPr>
            <a:endParaRPr lang="en-US" sz="2000">
              <a:cs typeface="Arial"/>
            </a:endParaRPr>
          </a:p>
          <a:p>
            <a:pPr marL="0" indent="0">
              <a:buNone/>
            </a:pPr>
            <a:endParaRPr lang="en-US">
              <a:cs typeface="Arial"/>
            </a:endParaRPr>
          </a:p>
        </p:txBody>
      </p:sp>
      <p:sp>
        <p:nvSpPr>
          <p:cNvPr id="4" name="Slide Number Placeholder 3">
            <a:extLst>
              <a:ext uri="{FF2B5EF4-FFF2-40B4-BE49-F238E27FC236}">
                <a16:creationId xmlns:a16="http://schemas.microsoft.com/office/drawing/2014/main" id="{56D2D3E5-73C9-EEBD-F374-87C06A106C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014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4AB6-92E8-4D75-8F53-AB657D996B20}"/>
              </a:ext>
            </a:extLst>
          </p:cNvPr>
          <p:cNvSpPr>
            <a:spLocks noGrp="1"/>
          </p:cNvSpPr>
          <p:nvPr>
            <p:ph type="title"/>
          </p:nvPr>
        </p:nvSpPr>
        <p:spPr>
          <a:xfrm>
            <a:off x="3886200" y="90187"/>
            <a:ext cx="5029200" cy="822960"/>
          </a:xfrm>
        </p:spPr>
        <p:txBody>
          <a:bodyPr>
            <a:noAutofit/>
          </a:bodyPr>
          <a:lstStyle/>
          <a:p>
            <a:r>
              <a:rPr lang="en-US" sz="3200"/>
              <a:t>DLA G-INV </a:t>
            </a:r>
            <a:br>
              <a:rPr lang="en-US" sz="3200"/>
            </a:br>
            <a:r>
              <a:rPr lang="en-US" sz="3200"/>
              <a:t>Vision</a:t>
            </a:r>
          </a:p>
        </p:txBody>
      </p:sp>
      <p:sp>
        <p:nvSpPr>
          <p:cNvPr id="3" name="Content Placeholder 2">
            <a:extLst>
              <a:ext uri="{FF2B5EF4-FFF2-40B4-BE49-F238E27FC236}">
                <a16:creationId xmlns:a16="http://schemas.microsoft.com/office/drawing/2014/main" id="{2AAB6529-579B-43E8-81F2-3BFE169B5CCE}"/>
              </a:ext>
            </a:extLst>
          </p:cNvPr>
          <p:cNvSpPr>
            <a:spLocks noGrp="1"/>
          </p:cNvSpPr>
          <p:nvPr>
            <p:ph idx="1"/>
          </p:nvPr>
        </p:nvSpPr>
        <p:spPr>
          <a:xfrm>
            <a:off x="457200" y="1463040"/>
            <a:ext cx="8229600" cy="5029200"/>
          </a:xfrm>
        </p:spPr>
        <p:txBody>
          <a:bodyPr>
            <a:normAutofit fontScale="85000" lnSpcReduction="10000"/>
          </a:bodyPr>
          <a:lstStyle/>
          <a:p>
            <a:pPr lvl="1">
              <a:lnSpc>
                <a:spcPct val="95000"/>
              </a:lnSpc>
            </a:pPr>
            <a:r>
              <a:rPr lang="en-US"/>
              <a:t>In </a:t>
            </a:r>
            <a:r>
              <a:rPr lang="en-US" b="1"/>
              <a:t>5 years*, </a:t>
            </a:r>
            <a:r>
              <a:rPr lang="en-US"/>
              <a:t>deliver a reengineered Inbound/Outbound IGT RWO Process, improving improve warfighter support and positioning DLA for audit success</a:t>
            </a:r>
          </a:p>
          <a:p>
            <a:pPr lvl="1">
              <a:lnSpc>
                <a:spcPct val="95000"/>
              </a:lnSpc>
            </a:pPr>
            <a:r>
              <a:rPr lang="en-US"/>
              <a:t>Key Capabilities:</a:t>
            </a:r>
          </a:p>
          <a:p>
            <a:pPr lvl="2">
              <a:lnSpc>
                <a:spcPct val="95000"/>
              </a:lnSpc>
            </a:pPr>
            <a:r>
              <a:rPr lang="en-US" sz="2400" u="sng"/>
              <a:t>Auditability</a:t>
            </a:r>
            <a:r>
              <a:rPr lang="en-US" sz="2400"/>
              <a:t>:  Improving audit readiness by transitioning existing key controls into more robust systemic controls</a:t>
            </a:r>
          </a:p>
          <a:p>
            <a:pPr lvl="2">
              <a:lnSpc>
                <a:spcPct val="95000"/>
              </a:lnSpc>
            </a:pPr>
            <a:r>
              <a:rPr lang="en-US" sz="2400" u="sng"/>
              <a:t>Process Improvement</a:t>
            </a:r>
            <a:r>
              <a:rPr lang="en-US" sz="2400"/>
              <a:t>:  Allowing DLA to be more efficient and effective through systemic processes</a:t>
            </a:r>
          </a:p>
          <a:p>
            <a:pPr lvl="2">
              <a:lnSpc>
                <a:spcPct val="95000"/>
              </a:lnSpc>
            </a:pPr>
            <a:r>
              <a:rPr lang="en-US" sz="2400" u="sng"/>
              <a:t>Innovation</a:t>
            </a:r>
            <a:r>
              <a:rPr lang="en-US" sz="2400"/>
              <a:t>: Leading DoD in business transformation to better support the warfighter</a:t>
            </a:r>
          </a:p>
          <a:p>
            <a:pPr lvl="1">
              <a:lnSpc>
                <a:spcPct val="95000"/>
              </a:lnSpc>
            </a:pPr>
            <a:r>
              <a:rPr lang="en-US"/>
              <a:t>Deliver a cohesive, standard, and consistent system solution from GT&amp;C, through O2C/P2P process, to IPAC settlement</a:t>
            </a:r>
          </a:p>
          <a:p>
            <a:pPr lvl="1">
              <a:lnSpc>
                <a:spcPct val="95000"/>
              </a:lnSpc>
            </a:pPr>
            <a:r>
              <a:rPr lang="en-US"/>
              <a:t>Serve as the primary voice to internal and external stakeholders of DLA’s RWO Transformation efforts (GT&amp;C, O2C, and P2P)</a:t>
            </a:r>
          </a:p>
          <a:p>
            <a:pPr marL="457200" lvl="1" indent="0">
              <a:buNone/>
            </a:pPr>
            <a:endParaRPr lang="en-US"/>
          </a:p>
          <a:p>
            <a:pPr marL="0" indent="0">
              <a:buNone/>
            </a:pPr>
            <a:r>
              <a:rPr lang="en-US" sz="1900" b="1"/>
              <a:t>*IPAC transactions by Oct 2022, </a:t>
            </a:r>
            <a:r>
              <a:rPr lang="en-US" sz="1900" b="1">
                <a:highlight>
                  <a:srgbClr val="FFFF00"/>
                </a:highlight>
              </a:rPr>
              <a:t>Interfund transactions by Oct 2026</a:t>
            </a:r>
          </a:p>
          <a:p>
            <a:pPr lvl="2"/>
            <a:endParaRPr lang="en-US"/>
          </a:p>
        </p:txBody>
      </p:sp>
      <p:sp>
        <p:nvSpPr>
          <p:cNvPr id="4" name="Slide Number Placeholder 3">
            <a:extLst>
              <a:ext uri="{FF2B5EF4-FFF2-40B4-BE49-F238E27FC236}">
                <a16:creationId xmlns:a16="http://schemas.microsoft.com/office/drawing/2014/main" id="{C5F4AAD8-A6C6-4D1D-97A4-B3223035206B}"/>
              </a:ext>
            </a:extLst>
          </p:cNvPr>
          <p:cNvSpPr>
            <a:spLocks noGrp="1"/>
          </p:cNvSpPr>
          <p:nvPr>
            <p:ph type="sldNum" sz="quarter" idx="12"/>
          </p:nvPr>
        </p:nvSpPr>
        <p:spPr/>
        <p:txBody>
          <a:bodyPr/>
          <a:lstStyle/>
          <a:p>
            <a:fld id="{0F70353F-5ECB-4B50-B3EA-C871EA4E3F32}" type="slidenum">
              <a:rPr lang="en-US" smtClean="0"/>
              <a:t>42</a:t>
            </a:fld>
            <a:endParaRPr lang="en-US"/>
          </a:p>
        </p:txBody>
      </p:sp>
    </p:spTree>
    <p:extLst>
      <p:ext uri="{BB962C8B-B14F-4D97-AF65-F5344CB8AC3E}">
        <p14:creationId xmlns:p14="http://schemas.microsoft.com/office/powerpoint/2010/main" val="3011540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5632"/>
            <a:ext cx="5029200" cy="822960"/>
          </a:xfrm>
        </p:spPr>
        <p:txBody>
          <a:bodyPr>
            <a:noAutofit/>
          </a:bodyPr>
          <a:lstStyle/>
          <a:p>
            <a:r>
              <a:rPr lang="en-US" sz="3200" spc="-5">
                <a:cs typeface="Arial"/>
              </a:rPr>
              <a:t>G-INV System Development Status</a:t>
            </a:r>
            <a:endParaRPr lang="en-US" sz="3200"/>
          </a:p>
        </p:txBody>
      </p:sp>
      <p:sp>
        <p:nvSpPr>
          <p:cNvPr id="3" name="Content Placeholder 2"/>
          <p:cNvSpPr>
            <a:spLocks noGrp="1"/>
          </p:cNvSpPr>
          <p:nvPr>
            <p:ph idx="1"/>
          </p:nvPr>
        </p:nvSpPr>
        <p:spPr>
          <a:xfrm>
            <a:off x="247650" y="1375410"/>
            <a:ext cx="8667750" cy="4960620"/>
          </a:xfrm>
        </p:spPr>
        <p:txBody>
          <a:bodyPr>
            <a:normAutofit/>
          </a:bodyPr>
          <a:lstStyle/>
          <a:p>
            <a:r>
              <a:rPr lang="en-US"/>
              <a:t>Move to Enterprise Platform – ServiceNow </a:t>
            </a:r>
          </a:p>
          <a:p>
            <a:pPr lvl="1"/>
            <a:r>
              <a:rPr lang="en-US" sz="2000"/>
              <a:t>Waiting on new J6 Integrator contract (summer 2023 award)</a:t>
            </a:r>
          </a:p>
          <a:p>
            <a:r>
              <a:rPr lang="en-US"/>
              <a:t>Leverage SAP G-Invoicing Capabilities</a:t>
            </a:r>
          </a:p>
          <a:p>
            <a:pPr lvl="1"/>
            <a:r>
              <a:rPr lang="en-US" sz="2000"/>
              <a:t>For backend solutions involving EBS</a:t>
            </a:r>
          </a:p>
          <a:p>
            <a:r>
              <a:rPr lang="en-US"/>
              <a:t>Next Steps</a:t>
            </a:r>
          </a:p>
          <a:p>
            <a:pPr lvl="1"/>
            <a:r>
              <a:rPr lang="en-US" sz="2000"/>
              <a:t>Post-kickoff, present user stories and process flows with Integrator Agile development team to create WBS with milestone/timelines for multi-wave rollout of a solution</a:t>
            </a:r>
          </a:p>
          <a:p>
            <a:r>
              <a:rPr lang="en-US"/>
              <a:t>High Level Timeline</a:t>
            </a: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O2C Business Cycle:</a:t>
            </a:r>
            <a:r>
              <a:rPr lang="en-US" sz="1800">
                <a:effectLst/>
                <a:latin typeface="Calibri" panose="020F0502020204030204" pitchFamily="34" charset="0"/>
                <a:ea typeface="Times New Roman" panose="02020603050405020304" pitchFamily="18" charset="0"/>
              </a:rPr>
              <a:t> April 2024</a:t>
            </a:r>
            <a:endParaRPr lang="en-US" sz="180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IPAC settlement of O2C transactions:</a:t>
            </a:r>
            <a:r>
              <a:rPr lang="en-US" sz="1800">
                <a:effectLst/>
                <a:latin typeface="Calibri" panose="020F0502020204030204" pitchFamily="34" charset="0"/>
                <a:ea typeface="Times New Roman" panose="02020603050405020304" pitchFamily="18" charset="0"/>
              </a:rPr>
              <a:t> April 2024</a:t>
            </a:r>
            <a:endParaRPr lang="en-US" sz="180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P2P Business Cycle:</a:t>
            </a:r>
            <a:r>
              <a:rPr lang="en-US" sz="1800">
                <a:effectLst/>
                <a:latin typeface="Calibri" panose="020F0502020204030204" pitchFamily="34" charset="0"/>
                <a:ea typeface="Times New Roman" panose="02020603050405020304" pitchFamily="18" charset="0"/>
              </a:rPr>
              <a:t> September 2024</a:t>
            </a:r>
            <a:endParaRPr lang="en-US" sz="180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O2C 7600 EZ:</a:t>
            </a:r>
            <a:r>
              <a:rPr lang="en-US" sz="1800">
                <a:effectLst/>
                <a:latin typeface="Calibri" panose="020F0502020204030204" pitchFamily="34" charset="0"/>
                <a:ea typeface="Times New Roman" panose="02020603050405020304" pitchFamily="18" charset="0"/>
              </a:rPr>
              <a:t> January 2025</a:t>
            </a:r>
            <a:endParaRPr lang="en-US" sz="180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P2P 7600 EZ:</a:t>
            </a:r>
            <a:r>
              <a:rPr lang="en-US" sz="1800">
                <a:effectLst/>
                <a:latin typeface="Calibri" panose="020F0502020204030204" pitchFamily="34" charset="0"/>
                <a:ea typeface="Times New Roman" panose="02020603050405020304" pitchFamily="18" charset="0"/>
              </a:rPr>
              <a:t> May 2025</a:t>
            </a:r>
            <a:endParaRPr lang="en-US" sz="180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Backlog of ‘Lower Priority’ user experience requirements:</a:t>
            </a:r>
            <a:r>
              <a:rPr lang="en-US" sz="1800">
                <a:effectLst/>
                <a:latin typeface="Calibri" panose="020F0502020204030204" pitchFamily="34" charset="0"/>
                <a:ea typeface="Times New Roman" panose="02020603050405020304" pitchFamily="18" charset="0"/>
              </a:rPr>
              <a:t> October 2025</a:t>
            </a:r>
            <a:endParaRPr lang="en-US" sz="180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BDD9D715-CF6C-4ECF-8EB9-808B9B0607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272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CE25-009F-48F5-A901-39A365CE209C}"/>
              </a:ext>
            </a:extLst>
          </p:cNvPr>
          <p:cNvSpPr>
            <a:spLocks noGrp="1"/>
          </p:cNvSpPr>
          <p:nvPr>
            <p:ph type="title"/>
          </p:nvPr>
        </p:nvSpPr>
        <p:spPr>
          <a:xfrm>
            <a:off x="4114800" y="68185"/>
            <a:ext cx="5029200" cy="610975"/>
          </a:xfrm>
        </p:spPr>
        <p:txBody>
          <a:bodyPr>
            <a:noAutofit/>
          </a:bodyPr>
          <a:lstStyle/>
          <a:p>
            <a:r>
              <a:rPr lang="en-US" sz="2800"/>
              <a:t>Scope</a:t>
            </a:r>
            <a:br>
              <a:rPr lang="en-US" sz="2800"/>
            </a:br>
            <a:r>
              <a:rPr lang="en-US" sz="2800"/>
              <a:t>7600B vs 7600EZ</a:t>
            </a:r>
          </a:p>
        </p:txBody>
      </p:sp>
      <p:sp>
        <p:nvSpPr>
          <p:cNvPr id="4" name="Slide Number Placeholder 3">
            <a:extLst>
              <a:ext uri="{FF2B5EF4-FFF2-40B4-BE49-F238E27FC236}">
                <a16:creationId xmlns:a16="http://schemas.microsoft.com/office/drawing/2014/main" id="{926F6E44-5BDA-43F3-9385-62DC558084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817EBEF1-B18A-46E6-8D4B-C534AAA4489A}"/>
              </a:ext>
            </a:extLst>
          </p:cNvPr>
          <p:cNvGraphicFramePr>
            <a:graphicFrameLocks noGrp="1"/>
          </p:cNvGraphicFramePr>
          <p:nvPr>
            <p:ph idx="1"/>
            <p:extLst>
              <p:ext uri="{D42A27DB-BD31-4B8C-83A1-F6EECF244321}">
                <p14:modId xmlns:p14="http://schemas.microsoft.com/office/powerpoint/2010/main" val="1493209336"/>
              </p:ext>
            </p:extLst>
          </p:nvPr>
        </p:nvGraphicFramePr>
        <p:xfrm>
          <a:off x="457200" y="1424277"/>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4 Points 4">
            <a:extLst>
              <a:ext uri="{FF2B5EF4-FFF2-40B4-BE49-F238E27FC236}">
                <a16:creationId xmlns:a16="http://schemas.microsoft.com/office/drawing/2014/main" id="{1E8102D9-AE02-0E61-61A7-903A026CB005}"/>
              </a:ext>
            </a:extLst>
          </p:cNvPr>
          <p:cNvSpPr/>
          <p:nvPr/>
        </p:nvSpPr>
        <p:spPr>
          <a:xfrm>
            <a:off x="6460642" y="4954772"/>
            <a:ext cx="2583712" cy="1116246"/>
          </a:xfrm>
          <a:prstGeom prst="irregularSeal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72C4">
                    <a:lumMod val="75000"/>
                  </a:srgbClr>
                </a:solidFill>
                <a:effectLst/>
                <a:uLnTx/>
                <a:uFillTx/>
                <a:latin typeface="Arial" panose="020B0604020202020204"/>
                <a:ea typeface="+mn-ea"/>
                <a:cs typeface="+mn-cs"/>
              </a:rPr>
              <a:t>Dependent upon ISSWG success</a:t>
            </a:r>
          </a:p>
        </p:txBody>
      </p:sp>
      <p:sp>
        <p:nvSpPr>
          <p:cNvPr id="6" name="Explosion: 14 Points 5">
            <a:extLst>
              <a:ext uri="{FF2B5EF4-FFF2-40B4-BE49-F238E27FC236}">
                <a16:creationId xmlns:a16="http://schemas.microsoft.com/office/drawing/2014/main" id="{5C3A8BF1-F58E-A1A4-327F-21073DDD817B}"/>
              </a:ext>
            </a:extLst>
          </p:cNvPr>
          <p:cNvSpPr/>
          <p:nvPr/>
        </p:nvSpPr>
        <p:spPr>
          <a:xfrm>
            <a:off x="6331688" y="3243436"/>
            <a:ext cx="2583712" cy="1116246"/>
          </a:xfrm>
          <a:prstGeom prst="irregularSeal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72C4">
                    <a:lumMod val="75000"/>
                  </a:srgbClr>
                </a:solidFill>
                <a:effectLst/>
                <a:uLnTx/>
                <a:uFillTx/>
                <a:latin typeface="Arial" panose="020B0604020202020204"/>
                <a:ea typeface="+mn-ea"/>
                <a:cs typeface="+mn-cs"/>
              </a:rPr>
              <a:t>Dependent upon ISSWG success</a:t>
            </a:r>
          </a:p>
        </p:txBody>
      </p:sp>
    </p:spTree>
    <p:extLst>
      <p:ext uri="{BB962C8B-B14F-4D97-AF65-F5344CB8AC3E}">
        <p14:creationId xmlns:p14="http://schemas.microsoft.com/office/powerpoint/2010/main" val="2018178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112D-F271-151D-D3FD-CCC8212D528D}"/>
              </a:ext>
            </a:extLst>
          </p:cNvPr>
          <p:cNvSpPr>
            <a:spLocks noGrp="1"/>
          </p:cNvSpPr>
          <p:nvPr>
            <p:ph type="title"/>
          </p:nvPr>
        </p:nvSpPr>
        <p:spPr>
          <a:xfrm>
            <a:off x="3657600" y="365760"/>
            <a:ext cx="5029200" cy="605201"/>
          </a:xfrm>
        </p:spPr>
        <p:txBody>
          <a:bodyPr>
            <a:normAutofit/>
          </a:bodyPr>
          <a:lstStyle/>
          <a:p>
            <a:r>
              <a:rPr lang="en-US" sz="2800"/>
              <a:t>Sales Order Type Logic</a:t>
            </a:r>
          </a:p>
        </p:txBody>
      </p:sp>
      <p:sp>
        <p:nvSpPr>
          <p:cNvPr id="4" name="Slide Number Placeholder 3">
            <a:extLst>
              <a:ext uri="{FF2B5EF4-FFF2-40B4-BE49-F238E27FC236}">
                <a16:creationId xmlns:a16="http://schemas.microsoft.com/office/drawing/2014/main" id="{65184ABE-F128-3BB3-B201-E8D004E46E6C}"/>
              </a:ext>
            </a:extLst>
          </p:cNvPr>
          <p:cNvSpPr>
            <a:spLocks noGrp="1"/>
          </p:cNvSpPr>
          <p:nvPr>
            <p:ph type="sldNum" sz="quarter" idx="12"/>
          </p:nvPr>
        </p:nvSpPr>
        <p:spPr/>
        <p:txBody>
          <a:bodyPr/>
          <a:lstStyle/>
          <a:p>
            <a:fld id="{0F70353F-5ECB-4B50-B3EA-C871EA4E3F32}" type="slidenum">
              <a:rPr lang="en-US" smtClean="0"/>
              <a:t>45</a:t>
            </a:fld>
            <a:endParaRPr lang="en-US"/>
          </a:p>
        </p:txBody>
      </p:sp>
      <p:graphicFrame>
        <p:nvGraphicFramePr>
          <p:cNvPr id="9" name="Table 8">
            <a:extLst>
              <a:ext uri="{FF2B5EF4-FFF2-40B4-BE49-F238E27FC236}">
                <a16:creationId xmlns:a16="http://schemas.microsoft.com/office/drawing/2014/main" id="{7B49F129-F500-8041-92C2-CB05D613CE34}"/>
              </a:ext>
            </a:extLst>
          </p:cNvPr>
          <p:cNvGraphicFramePr>
            <a:graphicFrameLocks noGrp="1"/>
          </p:cNvGraphicFramePr>
          <p:nvPr>
            <p:extLst>
              <p:ext uri="{D42A27DB-BD31-4B8C-83A1-F6EECF244321}">
                <p14:modId xmlns:p14="http://schemas.microsoft.com/office/powerpoint/2010/main" val="70404491"/>
              </p:ext>
            </p:extLst>
          </p:nvPr>
        </p:nvGraphicFramePr>
        <p:xfrm>
          <a:off x="601276" y="1478702"/>
          <a:ext cx="7941448" cy="4505796"/>
        </p:xfrm>
        <a:graphic>
          <a:graphicData uri="http://schemas.openxmlformats.org/drawingml/2006/table">
            <a:tbl>
              <a:tblPr/>
              <a:tblGrid>
                <a:gridCol w="1208760">
                  <a:extLst>
                    <a:ext uri="{9D8B030D-6E8A-4147-A177-3AD203B41FA5}">
                      <a16:colId xmlns:a16="http://schemas.microsoft.com/office/drawing/2014/main" val="4169358111"/>
                    </a:ext>
                  </a:extLst>
                </a:gridCol>
                <a:gridCol w="909331">
                  <a:extLst>
                    <a:ext uri="{9D8B030D-6E8A-4147-A177-3AD203B41FA5}">
                      <a16:colId xmlns:a16="http://schemas.microsoft.com/office/drawing/2014/main" val="3995181117"/>
                    </a:ext>
                  </a:extLst>
                </a:gridCol>
                <a:gridCol w="1812650">
                  <a:extLst>
                    <a:ext uri="{9D8B030D-6E8A-4147-A177-3AD203B41FA5}">
                      <a16:colId xmlns:a16="http://schemas.microsoft.com/office/drawing/2014/main" val="2077400868"/>
                    </a:ext>
                  </a:extLst>
                </a:gridCol>
                <a:gridCol w="1919570">
                  <a:extLst>
                    <a:ext uri="{9D8B030D-6E8A-4147-A177-3AD203B41FA5}">
                      <a16:colId xmlns:a16="http://schemas.microsoft.com/office/drawing/2014/main" val="2929589288"/>
                    </a:ext>
                  </a:extLst>
                </a:gridCol>
                <a:gridCol w="1292974">
                  <a:extLst>
                    <a:ext uri="{9D8B030D-6E8A-4147-A177-3AD203B41FA5}">
                      <a16:colId xmlns:a16="http://schemas.microsoft.com/office/drawing/2014/main" val="18540245"/>
                    </a:ext>
                  </a:extLst>
                </a:gridCol>
                <a:gridCol w="798163">
                  <a:extLst>
                    <a:ext uri="{9D8B030D-6E8A-4147-A177-3AD203B41FA5}">
                      <a16:colId xmlns:a16="http://schemas.microsoft.com/office/drawing/2014/main" val="2940520067"/>
                    </a:ext>
                  </a:extLst>
                </a:gridCol>
              </a:tblGrid>
              <a:tr h="369561">
                <a:tc>
                  <a:txBody>
                    <a:bodyPr/>
                    <a:lstStyle/>
                    <a:p>
                      <a:pPr algn="ctr" fontAlgn="b"/>
                      <a:r>
                        <a:rPr lang="en-US" sz="800" b="1" i="0" u="none" strike="noStrike">
                          <a:solidFill>
                            <a:srgbClr val="000000"/>
                          </a:solidFill>
                          <a:effectLst/>
                          <a:latin typeface="Calibri" panose="020F0502020204030204" pitchFamily="34" charset="0"/>
                        </a:rPr>
                        <a:t>MSC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US" sz="800" b="1" i="0" u="none" strike="noStrike">
                          <a:solidFill>
                            <a:srgbClr val="000000"/>
                          </a:solidFill>
                          <a:effectLst/>
                          <a:latin typeface="Calibri" panose="020F0502020204030204" pitchFamily="34" charset="0"/>
                        </a:rPr>
                        <a:t>Sales order Type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Description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Category (Material/Service)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7600B or 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US" sz="800" b="1" i="0" u="none" strike="noStrike">
                          <a:solidFill>
                            <a:srgbClr val="000000"/>
                          </a:solidFill>
                          <a:effectLst/>
                          <a:latin typeface="Calibri" panose="020F0502020204030204" pitchFamily="34" charset="0"/>
                        </a:rPr>
                        <a:t>System Name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extLst>
                  <a:ext uri="{0D108BD9-81ED-4DB2-BD59-A6C34878D82A}">
                    <a16:rowId xmlns:a16="http://schemas.microsoft.com/office/drawing/2014/main" val="2069791248"/>
                  </a:ext>
                </a:extLst>
              </a:tr>
              <a:tr h="280579">
                <a:tc>
                  <a:txBody>
                    <a:bodyPr/>
                    <a:lstStyle/>
                    <a:p>
                      <a:pPr algn="ctr" fontAlgn="b"/>
                      <a:r>
                        <a:rPr lang="en-US" sz="800" b="1" i="0" u="none" strike="noStrike">
                          <a:solidFill>
                            <a:srgbClr val="000000"/>
                          </a:solidFill>
                          <a:effectLst/>
                          <a:latin typeface="Calibri" panose="020F0502020204030204" pitchFamily="34" charset="0"/>
                        </a:rPr>
                        <a:t>All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CR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Credit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Either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Based on Original SO Referenced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704559210"/>
                  </a:ext>
                </a:extLst>
              </a:tr>
              <a:tr h="353179">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Debit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Either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Based on Original SO Referenced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5133326"/>
                  </a:ext>
                </a:extLst>
              </a:tr>
              <a:tr h="158384">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OR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Standard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71062003"/>
                  </a:ext>
                </a:extLst>
              </a:tr>
              <a:tr h="263469">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YCR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Credit Memo Req-RRB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Either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Based on Original SO Referenced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8738565"/>
                  </a:ext>
                </a:extLst>
              </a:tr>
              <a:tr h="313216">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YDR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Debit Memo Req-RRB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Either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Based on Original SO Referenced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26948423"/>
                  </a:ext>
                </a:extLst>
              </a:tr>
              <a:tr h="274923">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ZDC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Debit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Either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Based on Original SO Referenced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69293"/>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ZFMS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Foreign Military</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MILSTRIP/DAAS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36709193"/>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ZPNE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Part # Order - EMALL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FEDMALL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7219101"/>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ZPNM</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Part # Order - MILSTRIP</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MILSTRIP/DAAS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27476238"/>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ZPPD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Post Post Depot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1264050"/>
                  </a:ext>
                </a:extLst>
              </a:tr>
              <a:tr h="301683">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ZRSO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Reimbursable Sales Order - WCF</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Services (Storages and distribution, utilities, rent, etc.)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53403973"/>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ZRTO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Retail STO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618050"/>
                  </a:ext>
                </a:extLst>
              </a:tr>
              <a:tr h="173467">
                <a:tc>
                  <a:txBody>
                    <a:bodyPr/>
                    <a:lstStyle/>
                    <a:p>
                      <a:pPr algn="ctr" fontAlgn="b"/>
                      <a:r>
                        <a:rPr lang="en-US" sz="800" b="1" i="0" u="none" strike="noStrike">
                          <a:solidFill>
                            <a:srgbClr val="000000"/>
                          </a:solidFill>
                          <a:effectLst/>
                          <a:latin typeface="Calibri" panose="020F0502020204030204" pitchFamily="34" charset="0"/>
                        </a:rPr>
                        <a:t>Disposition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ZHAZ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Hazardous Waste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Hazardous Waste Disposal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HMMS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19914489"/>
                  </a:ext>
                </a:extLst>
              </a:tr>
              <a:tr h="150842">
                <a:tc>
                  <a:txBody>
                    <a:bodyPr/>
                    <a:lstStyle/>
                    <a:p>
                      <a:pPr algn="ctr" fontAlgn="b"/>
                      <a:r>
                        <a:rPr lang="en-US" sz="800" b="1" i="0" u="none" strike="noStrike">
                          <a:solidFill>
                            <a:srgbClr val="000000"/>
                          </a:solidFill>
                          <a:effectLst/>
                          <a:latin typeface="Calibri" panose="020F0502020204030204" pitchFamily="34" charset="0"/>
                        </a:rPr>
                        <a:t>Document Services (J67)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ZDAP</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Shipboard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Equipment Leasing/Printing Services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4867153"/>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ZDCR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DAPS Credit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Printing Services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DSO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03673053"/>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ZEMC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DAPS EMS Credit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Equipment Leasing</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832061"/>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ZEMS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EMS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Equipment Leasing</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91105202"/>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ZGPO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DAPS GPO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Printing Services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DSO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607005"/>
                  </a:ext>
                </a:extLst>
              </a:tr>
              <a:tr h="207231">
                <a:tc>
                  <a:txBody>
                    <a:bodyPr/>
                    <a:lstStyle/>
                    <a:p>
                      <a:pPr algn="ctr" fontAlgn="b"/>
                      <a:r>
                        <a:rPr lang="en-US" sz="800" b="1" i="0" u="none" strike="noStrike">
                          <a:solidFill>
                            <a:srgbClr val="000000"/>
                          </a:solidFill>
                          <a:effectLst/>
                          <a:latin typeface="Calibri" panose="020F0502020204030204" pitchFamily="34" charset="0"/>
                        </a:rPr>
                        <a:t>HQC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ZRSA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Reimbursable Sales Order - Appropriated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fr-FR" sz="800" b="0" i="0" u="none" strike="noStrike">
                          <a:solidFill>
                            <a:srgbClr val="000000"/>
                          </a:solidFill>
                          <a:effectLst/>
                          <a:latin typeface="Calibri" panose="020F0502020204030204" pitchFamily="34" charset="0"/>
                        </a:rPr>
                        <a:t>Services (IT services, utilities, rent, etc.)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7600B</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3924501"/>
                  </a:ext>
                </a:extLst>
              </a:tr>
              <a:tr h="150842">
                <a:tc>
                  <a:txBody>
                    <a:bodyPr/>
                    <a:lstStyle/>
                    <a:p>
                      <a:pPr algn="ctr" fontAlgn="b"/>
                      <a:r>
                        <a:rPr lang="en-US" sz="800" b="1" i="0" u="none" strike="noStrike">
                          <a:solidFill>
                            <a:srgbClr val="000000"/>
                          </a:solidFill>
                          <a:effectLst/>
                          <a:latin typeface="Calibri" panose="020F0502020204030204" pitchFamily="34" charset="0"/>
                        </a:rPr>
                        <a:t>N/A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ZERR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Excess Return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N/A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N/A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9508080"/>
                  </a:ext>
                </a:extLst>
              </a:tr>
              <a:tr h="15084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ZEXR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Excess Return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N/A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N/A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43136108"/>
                  </a:ext>
                </a:extLst>
              </a:tr>
            </a:tbl>
          </a:graphicData>
        </a:graphic>
      </p:graphicFrame>
    </p:spTree>
    <p:extLst>
      <p:ext uri="{BB962C8B-B14F-4D97-AF65-F5344CB8AC3E}">
        <p14:creationId xmlns:p14="http://schemas.microsoft.com/office/powerpoint/2010/main" val="20213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897E-4C0D-591C-85A8-526CC6D6E4FF}"/>
              </a:ext>
            </a:extLst>
          </p:cNvPr>
          <p:cNvSpPr>
            <a:spLocks noGrp="1"/>
          </p:cNvSpPr>
          <p:nvPr>
            <p:ph type="title"/>
          </p:nvPr>
        </p:nvSpPr>
        <p:spPr/>
        <p:txBody>
          <a:bodyPr>
            <a:normAutofit/>
          </a:bodyPr>
          <a:lstStyle/>
          <a:p>
            <a:r>
              <a:rPr lang="en-US" sz="2800"/>
              <a:t>Sales Order Type Logic</a:t>
            </a:r>
          </a:p>
        </p:txBody>
      </p:sp>
      <p:sp>
        <p:nvSpPr>
          <p:cNvPr id="4" name="Slide Number Placeholder 3">
            <a:extLst>
              <a:ext uri="{FF2B5EF4-FFF2-40B4-BE49-F238E27FC236}">
                <a16:creationId xmlns:a16="http://schemas.microsoft.com/office/drawing/2014/main" id="{89AB4460-C3C3-24AD-46AD-1D956DEA8252}"/>
              </a:ext>
            </a:extLst>
          </p:cNvPr>
          <p:cNvSpPr>
            <a:spLocks noGrp="1"/>
          </p:cNvSpPr>
          <p:nvPr>
            <p:ph type="sldNum" sz="quarter" idx="12"/>
          </p:nvPr>
        </p:nvSpPr>
        <p:spPr/>
        <p:txBody>
          <a:bodyPr/>
          <a:lstStyle/>
          <a:p>
            <a:fld id="{0F70353F-5ECB-4B50-B3EA-C871EA4E3F32}" type="slidenum">
              <a:rPr lang="en-US" smtClean="0"/>
              <a:t>46</a:t>
            </a:fld>
            <a:endParaRPr lang="en-US"/>
          </a:p>
        </p:txBody>
      </p:sp>
      <p:graphicFrame>
        <p:nvGraphicFramePr>
          <p:cNvPr id="5" name="Table 4">
            <a:extLst>
              <a:ext uri="{FF2B5EF4-FFF2-40B4-BE49-F238E27FC236}">
                <a16:creationId xmlns:a16="http://schemas.microsoft.com/office/drawing/2014/main" id="{D1ED8EE6-F07F-D81D-57CA-35E68FF3322B}"/>
              </a:ext>
            </a:extLst>
          </p:cNvPr>
          <p:cNvGraphicFramePr>
            <a:graphicFrameLocks noGrp="1"/>
          </p:cNvGraphicFramePr>
          <p:nvPr>
            <p:extLst>
              <p:ext uri="{D42A27DB-BD31-4B8C-83A1-F6EECF244321}">
                <p14:modId xmlns:p14="http://schemas.microsoft.com/office/powerpoint/2010/main" val="587561452"/>
              </p:ext>
            </p:extLst>
          </p:nvPr>
        </p:nvGraphicFramePr>
        <p:xfrm>
          <a:off x="594360" y="1448468"/>
          <a:ext cx="7955280" cy="4569040"/>
        </p:xfrm>
        <a:graphic>
          <a:graphicData uri="http://schemas.openxmlformats.org/drawingml/2006/table">
            <a:tbl>
              <a:tblPr/>
              <a:tblGrid>
                <a:gridCol w="1197033">
                  <a:extLst>
                    <a:ext uri="{9D8B030D-6E8A-4147-A177-3AD203B41FA5}">
                      <a16:colId xmlns:a16="http://schemas.microsoft.com/office/drawing/2014/main" val="133666636"/>
                    </a:ext>
                  </a:extLst>
                </a:gridCol>
                <a:gridCol w="917725">
                  <a:extLst>
                    <a:ext uri="{9D8B030D-6E8A-4147-A177-3AD203B41FA5}">
                      <a16:colId xmlns:a16="http://schemas.microsoft.com/office/drawing/2014/main" val="3268019534"/>
                    </a:ext>
                  </a:extLst>
                </a:gridCol>
                <a:gridCol w="1817994">
                  <a:extLst>
                    <a:ext uri="{9D8B030D-6E8A-4147-A177-3AD203B41FA5}">
                      <a16:colId xmlns:a16="http://schemas.microsoft.com/office/drawing/2014/main" val="2271454678"/>
                    </a:ext>
                  </a:extLst>
                </a:gridCol>
                <a:gridCol w="1925228">
                  <a:extLst>
                    <a:ext uri="{9D8B030D-6E8A-4147-A177-3AD203B41FA5}">
                      <a16:colId xmlns:a16="http://schemas.microsoft.com/office/drawing/2014/main" val="4049527891"/>
                    </a:ext>
                  </a:extLst>
                </a:gridCol>
                <a:gridCol w="1296785">
                  <a:extLst>
                    <a:ext uri="{9D8B030D-6E8A-4147-A177-3AD203B41FA5}">
                      <a16:colId xmlns:a16="http://schemas.microsoft.com/office/drawing/2014/main" val="4012800871"/>
                    </a:ext>
                  </a:extLst>
                </a:gridCol>
                <a:gridCol w="800515">
                  <a:extLst>
                    <a:ext uri="{9D8B030D-6E8A-4147-A177-3AD203B41FA5}">
                      <a16:colId xmlns:a16="http://schemas.microsoft.com/office/drawing/2014/main" val="867882347"/>
                    </a:ext>
                  </a:extLst>
                </a:gridCol>
              </a:tblGrid>
              <a:tr h="365013">
                <a:tc>
                  <a:txBody>
                    <a:bodyPr/>
                    <a:lstStyle/>
                    <a:p>
                      <a:pPr algn="ctr" fontAlgn="b"/>
                      <a:r>
                        <a:rPr lang="en-US" sz="800" b="1" i="0" u="none" strike="noStrike">
                          <a:solidFill>
                            <a:srgbClr val="000000"/>
                          </a:solidFill>
                          <a:effectLst/>
                          <a:latin typeface="Calibri" panose="020F0502020204030204" pitchFamily="34" charset="0"/>
                        </a:rPr>
                        <a:t>MSC</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US" sz="800" b="1" i="0" u="none" strike="noStrike">
                          <a:solidFill>
                            <a:srgbClr val="000000"/>
                          </a:solidFill>
                          <a:effectLst/>
                          <a:latin typeface="Calibri" panose="020F0502020204030204" pitchFamily="34" charset="0"/>
                        </a:rPr>
                        <a:t>Sales order Type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Description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Category (Material/Service)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7600B or 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US" sz="800" b="1" i="0" u="none" strike="noStrike">
                          <a:solidFill>
                            <a:srgbClr val="000000"/>
                          </a:solidFill>
                          <a:effectLst/>
                          <a:latin typeface="Calibri" panose="020F0502020204030204" pitchFamily="34" charset="0"/>
                        </a:rPr>
                        <a:t>System Name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extLst>
                  <a:ext uri="{0D108BD9-81ED-4DB2-BD59-A6C34878D82A}">
                    <a16:rowId xmlns:a16="http://schemas.microsoft.com/office/drawing/2014/main" val="852831534"/>
                  </a:ext>
                </a:extLst>
              </a:tr>
              <a:tr h="148985">
                <a:tc>
                  <a:txBody>
                    <a:bodyPr/>
                    <a:lstStyle/>
                    <a:p>
                      <a:pPr algn="ctr" fontAlgn="b"/>
                      <a:r>
                        <a:rPr lang="en-US" sz="800" b="1" i="0" u="none" strike="noStrike">
                          <a:solidFill>
                            <a:srgbClr val="000000"/>
                          </a:solidFill>
                          <a:effectLst/>
                          <a:latin typeface="Calibri" panose="020F0502020204030204" pitchFamily="34" charset="0"/>
                        </a:rPr>
                        <a:t>Energy</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ZASK</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Energy Manual Credit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11483574"/>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ZASL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Energy Manual Debit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314944"/>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ZASO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Energy Manual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WAWF</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059647952"/>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ZASR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Energy Manual Return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068951"/>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ZEAO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Exch. Agreement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01718685"/>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ZEAR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Exch. Agreement Returns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011113"/>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ZEAX</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Exch. Agreement Sales Reversal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539647777"/>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ZPAO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Upload Program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120065"/>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ZPBK</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Automated CD Reversal Credit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34802865"/>
                  </a:ext>
                </a:extLst>
              </a:tr>
              <a:tr h="161349">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ZPCO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Card Program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394425"/>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ZPDO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FEA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12532454"/>
                  </a:ext>
                </a:extLst>
              </a:tr>
              <a:tr h="169068">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ZPEK</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pt-BR" sz="800" b="0" i="0" u="none" strike="noStrike">
                          <a:solidFill>
                            <a:srgbClr val="000000"/>
                          </a:solidFill>
                          <a:effectLst/>
                          <a:latin typeface="Calibri" panose="020F0502020204030204" pitchFamily="34" charset="0"/>
                        </a:rPr>
                        <a:t>Card Program Credit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6782346"/>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ZPEO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EEBP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 -EEBP</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89986415"/>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FEA Secondary Return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54748"/>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FEA Secondary Sale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127847793"/>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ZPET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FEA Secondary Sale Reversal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884309"/>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ZPFK</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 Secondary Sale Credit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91198730"/>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ZPFL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FMD Secondary Sale Debit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FMD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4582202"/>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ZPFO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 Sales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05561539"/>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ZPFR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FMD Returns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FMD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89869"/>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ZPFX</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 Sales Reversal</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Fuels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FMD</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36987468"/>
                  </a:ext>
                </a:extLst>
              </a:tr>
              <a:tr h="148985">
                <a:tc>
                  <a:txBody>
                    <a:bodyPr/>
                    <a:lstStyle/>
                    <a:p>
                      <a:pPr algn="ctr" fontAlgn="b"/>
                      <a:r>
                        <a:rPr lang="en-US" sz="800" b="1" i="0" u="none" strike="noStrike">
                          <a:solidFill>
                            <a:srgbClr val="000000"/>
                          </a:solidFill>
                          <a:effectLst/>
                          <a:latin typeface="Calibri" panose="020F0502020204030204" pitchFamily="34" charset="0"/>
                        </a:rPr>
                        <a:t>Troop Support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ZCR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STORES Credit Memo Request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Materials (Subsistence)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STORES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0486785"/>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ZFFV</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FFAVORS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Materials (Subsistence)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FFAVORS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2649448"/>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ZPPA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AMMA Post Post Issue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Materials (Medical)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TEWLS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207804"/>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ZRTN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Rations order type</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Materials (Subsistence)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STORES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725887"/>
                  </a:ext>
                </a:extLst>
              </a:tr>
              <a:tr h="148985">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ZSTO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STORES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Materials (Subsistence)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solidFill>
                            <a:srgbClr val="000000"/>
                          </a:solidFill>
                          <a:effectLst/>
                          <a:latin typeface="Calibri" panose="020F0502020204030204" pitchFamily="34" charset="0"/>
                        </a:rPr>
                        <a:t>STORES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6303974"/>
                  </a:ext>
                </a:extLst>
              </a:tr>
              <a:tr h="297970">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ZTVR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TVR Order</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Materials (Subsistence, C&amp;E, and Medical)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7600B or 7600EZ</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EBS</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03781377"/>
                  </a:ext>
                </a:extLst>
              </a:tr>
            </a:tbl>
          </a:graphicData>
        </a:graphic>
      </p:graphicFrame>
    </p:spTree>
    <p:extLst>
      <p:ext uri="{BB962C8B-B14F-4D97-AF65-F5344CB8AC3E}">
        <p14:creationId xmlns:p14="http://schemas.microsoft.com/office/powerpoint/2010/main" val="2050157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C62C-5C1B-672A-FEED-17D433A092B5}"/>
              </a:ext>
            </a:extLst>
          </p:cNvPr>
          <p:cNvSpPr>
            <a:spLocks noGrp="1"/>
          </p:cNvSpPr>
          <p:nvPr>
            <p:ph type="title"/>
          </p:nvPr>
        </p:nvSpPr>
        <p:spPr>
          <a:xfrm>
            <a:off x="3886200" y="186780"/>
            <a:ext cx="5029200" cy="822960"/>
          </a:xfrm>
        </p:spPr>
        <p:txBody>
          <a:bodyPr>
            <a:noAutofit/>
          </a:bodyPr>
          <a:lstStyle/>
          <a:p>
            <a:r>
              <a:rPr lang="en-US" sz="2800"/>
              <a:t>DLA Recommended </a:t>
            </a:r>
            <a:br>
              <a:rPr lang="en-US" sz="2800"/>
            </a:br>
            <a:r>
              <a:rPr lang="en-US" sz="2800"/>
              <a:t>7600EZ Way Forward</a:t>
            </a:r>
          </a:p>
        </p:txBody>
      </p:sp>
      <p:sp>
        <p:nvSpPr>
          <p:cNvPr id="3" name="Content Placeholder 2">
            <a:extLst>
              <a:ext uri="{FF2B5EF4-FFF2-40B4-BE49-F238E27FC236}">
                <a16:creationId xmlns:a16="http://schemas.microsoft.com/office/drawing/2014/main" id="{C740D7F8-97FC-B4D2-E9A1-3A462EF6B72F}"/>
              </a:ext>
            </a:extLst>
          </p:cNvPr>
          <p:cNvSpPr>
            <a:spLocks noGrp="1"/>
          </p:cNvSpPr>
          <p:nvPr>
            <p:ph idx="1"/>
          </p:nvPr>
        </p:nvSpPr>
        <p:spPr>
          <a:xfrm>
            <a:off x="174171" y="1252331"/>
            <a:ext cx="8741230" cy="5249710"/>
          </a:xfrm>
        </p:spPr>
        <p:txBody>
          <a:bodyPr vert="horz" lIns="91440" tIns="45720" rIns="91440" bIns="45720" rtlCol="0" anchor="t">
            <a:normAutofit fontScale="55000" lnSpcReduction="20000"/>
          </a:bodyPr>
          <a:lstStyle/>
          <a:p>
            <a:pPr>
              <a:spcAft>
                <a:spcPts val="25"/>
              </a:spcAft>
            </a:pPr>
            <a:r>
              <a:rPr lang="en-US" sz="3400"/>
              <a:t>Two step incremental plan for “materiel” transactions:</a:t>
            </a:r>
          </a:p>
          <a:p>
            <a:pPr lvl="1">
              <a:spcAft>
                <a:spcPts val="25"/>
              </a:spcAft>
            </a:pPr>
            <a:r>
              <a:rPr lang="en-US" sz="2300" b="1" u="sng"/>
              <a:t>Prerequisite</a:t>
            </a:r>
            <a:r>
              <a:rPr lang="en-US" sz="2300"/>
              <a:t> - US Treasury actions:</a:t>
            </a:r>
          </a:p>
          <a:p>
            <a:pPr lvl="2">
              <a:spcAft>
                <a:spcPts val="25"/>
              </a:spcAft>
            </a:pPr>
            <a:r>
              <a:rPr lang="en-US" sz="2300"/>
              <a:t>Remove $10K 7600EZ limitation </a:t>
            </a:r>
            <a:r>
              <a:rPr lang="en-US" sz="2300" i="1">
                <a:solidFill>
                  <a:srgbClr val="00B050"/>
                </a:solidFill>
              </a:rPr>
              <a:t>(Treasury announced approval on July 11, 2023) </a:t>
            </a:r>
            <a:endParaRPr lang="en-US" sz="2300" i="1">
              <a:solidFill>
                <a:srgbClr val="00B050"/>
              </a:solidFill>
              <a:cs typeface="Arial"/>
            </a:endParaRPr>
          </a:p>
          <a:p>
            <a:pPr lvl="2">
              <a:lnSpc>
                <a:spcPct val="120000"/>
              </a:lnSpc>
              <a:spcAft>
                <a:spcPts val="25"/>
              </a:spcAft>
            </a:pPr>
            <a:r>
              <a:rPr lang="en-US" sz="2300"/>
              <a:t>Update TFM to specify 7600EZ limitation removal for “materiel” transactions </a:t>
            </a:r>
            <a:r>
              <a:rPr lang="en-US" sz="2300" i="1">
                <a:solidFill>
                  <a:srgbClr val="00B050"/>
                </a:solidFill>
              </a:rPr>
              <a:t>(Treasury to publish decision in the November TFM bulletin)</a:t>
            </a:r>
            <a:endParaRPr lang="en-US" sz="2300" i="1">
              <a:solidFill>
                <a:srgbClr val="00B050"/>
              </a:solidFill>
              <a:cs typeface="Arial"/>
            </a:endParaRPr>
          </a:p>
          <a:p>
            <a:pPr marL="914400" lvl="2" indent="0">
              <a:spcAft>
                <a:spcPts val="25"/>
              </a:spcAft>
              <a:buNone/>
            </a:pPr>
            <a:endParaRPr lang="en-US" sz="1800"/>
          </a:p>
          <a:p>
            <a:pPr lvl="1">
              <a:spcAft>
                <a:spcPts val="25"/>
              </a:spcAft>
            </a:pPr>
            <a:r>
              <a:rPr lang="en-US" sz="2300" b="1" u="sng"/>
              <a:t>Phase 1</a:t>
            </a:r>
            <a:r>
              <a:rPr lang="en-US" sz="2300"/>
              <a:t> Define 7600EZ Invoice Solution Strategy:</a:t>
            </a:r>
          </a:p>
          <a:p>
            <a:pPr lvl="2">
              <a:spcAft>
                <a:spcPts val="25"/>
              </a:spcAft>
            </a:pPr>
            <a:r>
              <a:rPr lang="en-US" sz="2200"/>
              <a:t>OUSD Actions: </a:t>
            </a:r>
          </a:p>
          <a:p>
            <a:pPr lvl="3">
              <a:spcAft>
                <a:spcPts val="25"/>
              </a:spcAft>
            </a:pPr>
            <a:r>
              <a:rPr lang="en-US" sz="2200"/>
              <a:t>Publish 7600EZ mandate requirements and deadline</a:t>
            </a:r>
          </a:p>
          <a:p>
            <a:pPr lvl="3">
              <a:spcAft>
                <a:spcPts val="25"/>
              </a:spcAft>
            </a:pPr>
            <a:r>
              <a:rPr lang="en-US" sz="2200"/>
              <a:t>Ensure 7600EZ process is part of the ERP Vendor G-Invoicing solution</a:t>
            </a:r>
          </a:p>
          <a:p>
            <a:pPr lvl="2">
              <a:spcAft>
                <a:spcPts val="25"/>
              </a:spcAft>
            </a:pPr>
            <a:r>
              <a:rPr lang="en-US" sz="2200"/>
              <a:t>Request components:</a:t>
            </a:r>
          </a:p>
          <a:p>
            <a:pPr lvl="3">
              <a:spcAft>
                <a:spcPts val="25"/>
              </a:spcAft>
            </a:pPr>
            <a:r>
              <a:rPr lang="en-US" sz="2200"/>
              <a:t>Implement DLMS changes (DoDD 8190.01E dated 1/9/2015, revised 12/30/2019)</a:t>
            </a:r>
          </a:p>
          <a:p>
            <a:pPr lvl="3">
              <a:spcAft>
                <a:spcPts val="25"/>
              </a:spcAft>
            </a:pPr>
            <a:r>
              <a:rPr lang="en-US" sz="2200"/>
              <a:t>Partner to Design &amp; Develop systemic process for 7600EZ for all system interfaces (not just DLMS compliant systems)</a:t>
            </a:r>
          </a:p>
          <a:p>
            <a:pPr lvl="4">
              <a:spcAft>
                <a:spcPts val="25"/>
              </a:spcAft>
            </a:pPr>
            <a:r>
              <a:rPr lang="en-US" sz="1800"/>
              <a:t>DLMS – </a:t>
            </a:r>
            <a:r>
              <a:rPr lang="en-US" sz="1800" err="1"/>
              <a:t>FEDMall</a:t>
            </a:r>
            <a:r>
              <a:rPr lang="en-US" sz="1800"/>
              <a:t> (</a:t>
            </a:r>
            <a:r>
              <a:rPr lang="en-US" sz="1800" err="1"/>
              <a:t>MilStrip</a:t>
            </a:r>
            <a:r>
              <a:rPr lang="en-US" sz="1800"/>
              <a:t> transactions)</a:t>
            </a:r>
          </a:p>
          <a:p>
            <a:pPr lvl="4">
              <a:spcAft>
                <a:spcPts val="25"/>
              </a:spcAft>
            </a:pPr>
            <a:r>
              <a:rPr lang="en-US" sz="1800"/>
              <a:t>EDI – Troop Support STORES transactions</a:t>
            </a:r>
          </a:p>
          <a:p>
            <a:pPr lvl="4">
              <a:spcAft>
                <a:spcPts val="25"/>
              </a:spcAft>
            </a:pPr>
            <a:r>
              <a:rPr lang="en-US" sz="1800"/>
              <a:t>Other System (non-DLMS or EDI) – e.g., Energy Fuel Card Programs</a:t>
            </a:r>
          </a:p>
          <a:p>
            <a:pPr lvl="3">
              <a:spcAft>
                <a:spcPts val="25"/>
              </a:spcAft>
            </a:pPr>
            <a:r>
              <a:rPr lang="en-US" sz="2200"/>
              <a:t>Implement 7600EZ requirements prior to Oct 2025</a:t>
            </a:r>
          </a:p>
          <a:p>
            <a:pPr lvl="1">
              <a:spcAft>
                <a:spcPts val="25"/>
              </a:spcAft>
            </a:pPr>
            <a:r>
              <a:rPr lang="en-US" sz="2300" b="1" u="sng"/>
              <a:t>Phase 2</a:t>
            </a:r>
            <a:r>
              <a:rPr lang="en-US" sz="2300"/>
              <a:t> “Front End” remaining solution (worked concurrently with Phase 1):</a:t>
            </a:r>
            <a:endParaRPr lang="en-US" sz="1800"/>
          </a:p>
          <a:p>
            <a:pPr lvl="2">
              <a:spcAft>
                <a:spcPts val="25"/>
              </a:spcAft>
            </a:pPr>
            <a:r>
              <a:rPr lang="en-US" sz="2200"/>
              <a:t>OUSD Actions:</a:t>
            </a:r>
          </a:p>
          <a:p>
            <a:pPr lvl="3">
              <a:spcAft>
                <a:spcPts val="25"/>
              </a:spcAft>
            </a:pPr>
            <a:r>
              <a:rPr lang="en-US" sz="2200"/>
              <a:t>Establish working group with SES Champion and governance process</a:t>
            </a:r>
          </a:p>
          <a:p>
            <a:pPr lvl="2">
              <a:spcAft>
                <a:spcPts val="25"/>
              </a:spcAft>
            </a:pPr>
            <a:r>
              <a:rPr lang="en-US" sz="2200"/>
              <a:t>Working Group Actions:</a:t>
            </a:r>
          </a:p>
          <a:p>
            <a:pPr lvl="3">
              <a:lnSpc>
                <a:spcPct val="120000"/>
              </a:lnSpc>
              <a:spcAft>
                <a:spcPts val="25"/>
              </a:spcAft>
            </a:pPr>
            <a:r>
              <a:rPr lang="en-US" sz="2200"/>
              <a:t>Conduct BPR on the FRONT END of the ordering process to ensure required data elements are exchanged between trading partners to alleviate trading partner audit concerns.</a:t>
            </a:r>
          </a:p>
          <a:p>
            <a:pPr lvl="3">
              <a:lnSpc>
                <a:spcPct val="120000"/>
              </a:lnSpc>
              <a:spcAft>
                <a:spcPts val="25"/>
              </a:spcAft>
            </a:pPr>
            <a:r>
              <a:rPr lang="en-US" sz="2200"/>
              <a:t>Achieve solution design consensus for components to implement as close to Oct 2025 as possible</a:t>
            </a:r>
          </a:p>
          <a:p>
            <a:pPr lvl="2"/>
            <a:endParaRPr lang="en-US" sz="1600"/>
          </a:p>
        </p:txBody>
      </p:sp>
      <p:sp>
        <p:nvSpPr>
          <p:cNvPr id="4" name="Slide Number Placeholder 3">
            <a:extLst>
              <a:ext uri="{FF2B5EF4-FFF2-40B4-BE49-F238E27FC236}">
                <a16:creationId xmlns:a16="http://schemas.microsoft.com/office/drawing/2014/main" id="{FE3CDFC7-6112-BB4B-8F50-05EADB742EDF}"/>
              </a:ext>
            </a:extLst>
          </p:cNvPr>
          <p:cNvSpPr>
            <a:spLocks noGrp="1"/>
          </p:cNvSpPr>
          <p:nvPr>
            <p:ph type="sldNum" sz="quarter" idx="12"/>
          </p:nvPr>
        </p:nvSpPr>
        <p:spPr/>
        <p:txBody>
          <a:bodyPr/>
          <a:lstStyle/>
          <a:p>
            <a:fld id="{0F70353F-5ECB-4B50-B3EA-C871EA4E3F32}" type="slidenum">
              <a:rPr lang="en-US" smtClean="0"/>
              <a:t>47</a:t>
            </a:fld>
            <a:endParaRPr lang="en-US"/>
          </a:p>
        </p:txBody>
      </p:sp>
    </p:spTree>
    <p:extLst>
      <p:ext uri="{BB962C8B-B14F-4D97-AF65-F5344CB8AC3E}">
        <p14:creationId xmlns:p14="http://schemas.microsoft.com/office/powerpoint/2010/main" val="1880858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B083-3B30-891C-2D67-D90C51CCBE32}"/>
              </a:ext>
            </a:extLst>
          </p:cNvPr>
          <p:cNvSpPr>
            <a:spLocks noGrp="1"/>
          </p:cNvSpPr>
          <p:nvPr>
            <p:ph type="title"/>
          </p:nvPr>
        </p:nvSpPr>
        <p:spPr>
          <a:xfrm>
            <a:off x="3657600" y="294575"/>
            <a:ext cx="5029200" cy="691009"/>
          </a:xfrm>
        </p:spPr>
        <p:txBody>
          <a:bodyPr>
            <a:normAutofit/>
          </a:bodyPr>
          <a:lstStyle/>
          <a:p>
            <a:r>
              <a:rPr lang="en-US" sz="2800"/>
              <a:t>DLA POCs</a:t>
            </a:r>
          </a:p>
        </p:txBody>
      </p:sp>
      <p:sp>
        <p:nvSpPr>
          <p:cNvPr id="3" name="Content Placeholder 2">
            <a:extLst>
              <a:ext uri="{FF2B5EF4-FFF2-40B4-BE49-F238E27FC236}">
                <a16:creationId xmlns:a16="http://schemas.microsoft.com/office/drawing/2014/main" id="{D97C96C9-09C0-7ADB-CEB9-37167A0E82AE}"/>
              </a:ext>
            </a:extLst>
          </p:cNvPr>
          <p:cNvSpPr>
            <a:spLocks noGrp="1"/>
          </p:cNvSpPr>
          <p:nvPr>
            <p:ph idx="1"/>
          </p:nvPr>
        </p:nvSpPr>
        <p:spPr/>
        <p:txBody>
          <a:bodyPr>
            <a:normAutofit/>
          </a:bodyPr>
          <a:lstStyle/>
          <a:p>
            <a:r>
              <a:rPr lang="en-US" sz="2000">
                <a:solidFill>
                  <a:srgbClr val="000000"/>
                </a:solidFill>
              </a:rPr>
              <a:t>DLA Business POCs:</a:t>
            </a:r>
          </a:p>
          <a:p>
            <a:pPr lvl="1"/>
            <a:r>
              <a:rPr lang="en-US" sz="1800" u="none" strike="noStrike">
                <a:solidFill>
                  <a:srgbClr val="000000"/>
                </a:solidFill>
                <a:effectLst/>
                <a:latin typeface="+mn-lt"/>
              </a:rPr>
              <a:t>Michael Lane </a:t>
            </a:r>
            <a:r>
              <a:rPr lang="en-US" sz="1800" u="none" strike="noStrike">
                <a:solidFill>
                  <a:srgbClr val="000000"/>
                </a:solidFill>
                <a:effectLst/>
                <a:latin typeface="+mn-lt"/>
                <a:hlinkClick r:id="rId2"/>
              </a:rPr>
              <a:t>Michael.lane@dla.mil</a:t>
            </a:r>
            <a:r>
              <a:rPr lang="en-US" sz="1800" u="none" strike="noStrike">
                <a:solidFill>
                  <a:srgbClr val="000000"/>
                </a:solidFill>
                <a:effectLst/>
                <a:latin typeface="+mn-lt"/>
              </a:rPr>
              <a:t> (DLA G-INV PM)</a:t>
            </a:r>
          </a:p>
          <a:p>
            <a:pPr lvl="1"/>
            <a:r>
              <a:rPr lang="en-US" sz="1800">
                <a:solidFill>
                  <a:srgbClr val="000000"/>
                </a:solidFill>
              </a:rPr>
              <a:t>Wendy Villaman </a:t>
            </a:r>
            <a:r>
              <a:rPr lang="en-US" sz="1800">
                <a:solidFill>
                  <a:srgbClr val="000000"/>
                </a:solidFill>
                <a:hlinkClick r:id="rId3"/>
              </a:rPr>
              <a:t>wendy.villaman@dla.mil</a:t>
            </a:r>
            <a:r>
              <a:rPr lang="en-US" sz="1800">
                <a:solidFill>
                  <a:srgbClr val="000000"/>
                </a:solidFill>
              </a:rPr>
              <a:t> (DLA G-INV Process Lead)</a:t>
            </a:r>
          </a:p>
          <a:p>
            <a:pPr lvl="1"/>
            <a:r>
              <a:rPr lang="en-US" sz="1800">
                <a:solidFill>
                  <a:srgbClr val="000000"/>
                </a:solidFill>
              </a:rPr>
              <a:t>Shelly Pond </a:t>
            </a:r>
            <a:r>
              <a:rPr lang="en-US" sz="1800">
                <a:solidFill>
                  <a:srgbClr val="000000"/>
                </a:solidFill>
                <a:hlinkClick r:id="rId4"/>
              </a:rPr>
              <a:t>shelly.pond@dla.mil</a:t>
            </a:r>
            <a:r>
              <a:rPr lang="en-US" sz="1800">
                <a:solidFill>
                  <a:srgbClr val="000000"/>
                </a:solidFill>
              </a:rPr>
              <a:t> (DLA G-INV Program Lead</a:t>
            </a:r>
          </a:p>
          <a:p>
            <a:r>
              <a:rPr lang="en-US" sz="1800">
                <a:solidFill>
                  <a:srgbClr val="000000"/>
                </a:solidFill>
              </a:rPr>
              <a:t>DLA Logistics POC:</a:t>
            </a:r>
          </a:p>
          <a:p>
            <a:pPr lvl="1"/>
            <a:r>
              <a:rPr lang="en-US" sz="1800">
                <a:solidFill>
                  <a:srgbClr val="000000"/>
                </a:solidFill>
              </a:rPr>
              <a:t>Eric Flanagan </a:t>
            </a:r>
            <a:r>
              <a:rPr lang="en-US" sz="1800">
                <a:solidFill>
                  <a:srgbClr val="000000"/>
                </a:solidFill>
                <a:hlinkClick r:id="rId5"/>
              </a:rPr>
              <a:t>Eric.Flanagan@dla.mil</a:t>
            </a:r>
            <a:r>
              <a:rPr lang="en-US" sz="1800">
                <a:solidFill>
                  <a:srgbClr val="000000"/>
                </a:solidFill>
              </a:rPr>
              <a:t> (DLA Logistics POC (J341))</a:t>
            </a:r>
          </a:p>
          <a:p>
            <a:r>
              <a:rPr lang="en-US" sz="1800">
                <a:solidFill>
                  <a:srgbClr val="000000"/>
                </a:solidFill>
              </a:rPr>
              <a:t>Defense Enterprise Data Standards Office (DEDSO):</a:t>
            </a:r>
          </a:p>
          <a:p>
            <a:pPr lvl="1"/>
            <a:r>
              <a:rPr lang="en-US" sz="1800">
                <a:solidFill>
                  <a:srgbClr val="000000"/>
                </a:solidFill>
              </a:rPr>
              <a:t>Edward (Nolan) Davis </a:t>
            </a:r>
            <a:r>
              <a:rPr lang="en-US" sz="1800">
                <a:solidFill>
                  <a:srgbClr val="000000"/>
                </a:solidFill>
                <a:hlinkClick r:id="rId6"/>
              </a:rPr>
              <a:t>edward.davis@dla.mil</a:t>
            </a:r>
            <a:r>
              <a:rPr lang="en-US" sz="1800">
                <a:solidFill>
                  <a:srgbClr val="000000"/>
                </a:solidFill>
              </a:rPr>
              <a:t> (DEDSO Finance POC)</a:t>
            </a:r>
          </a:p>
          <a:p>
            <a:pPr lvl="1"/>
            <a:endParaRPr lang="en-US" sz="1800">
              <a:solidFill>
                <a:srgbClr val="000000"/>
              </a:solidFill>
            </a:endParaRPr>
          </a:p>
          <a:p>
            <a:endParaRPr lang="en-US" u="none" strike="noStrike">
              <a:effectLst/>
              <a:latin typeface="+mn-lt"/>
            </a:endParaRPr>
          </a:p>
          <a:p>
            <a:pPr marL="0" indent="0">
              <a:buNone/>
            </a:pPr>
            <a:endParaRPr lang="en-US"/>
          </a:p>
        </p:txBody>
      </p:sp>
      <p:sp>
        <p:nvSpPr>
          <p:cNvPr id="4" name="Slide Number Placeholder 3">
            <a:extLst>
              <a:ext uri="{FF2B5EF4-FFF2-40B4-BE49-F238E27FC236}">
                <a16:creationId xmlns:a16="http://schemas.microsoft.com/office/drawing/2014/main" id="{81184701-F346-57B7-2E1B-DC5B8D5F6951}"/>
              </a:ext>
            </a:extLst>
          </p:cNvPr>
          <p:cNvSpPr>
            <a:spLocks noGrp="1"/>
          </p:cNvSpPr>
          <p:nvPr>
            <p:ph type="sldNum" sz="quarter" idx="12"/>
          </p:nvPr>
        </p:nvSpPr>
        <p:spPr/>
        <p:txBody>
          <a:bodyPr/>
          <a:lstStyle/>
          <a:p>
            <a:fld id="{0F70353F-5ECB-4B50-B3EA-C871EA4E3F32}" type="slidenum">
              <a:rPr lang="en-US" smtClean="0"/>
              <a:t>48</a:t>
            </a:fld>
            <a:endParaRPr lang="en-US"/>
          </a:p>
        </p:txBody>
      </p:sp>
    </p:spTree>
    <p:extLst>
      <p:ext uri="{BB962C8B-B14F-4D97-AF65-F5344CB8AC3E}">
        <p14:creationId xmlns:p14="http://schemas.microsoft.com/office/powerpoint/2010/main" val="1688214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240FB-CBEB-25EB-DEC7-D4F92FF58926}"/>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Questions…? </a:t>
            </a:r>
          </a:p>
          <a:p>
            <a:pPr marL="0" indent="0" algn="ctr">
              <a:buNone/>
            </a:pPr>
            <a:r>
              <a:rPr lang="en-US"/>
              <a:t>Feedback…?</a:t>
            </a:r>
          </a:p>
        </p:txBody>
      </p:sp>
      <p:sp>
        <p:nvSpPr>
          <p:cNvPr id="4" name="Slide Number Placeholder 3">
            <a:extLst>
              <a:ext uri="{FF2B5EF4-FFF2-40B4-BE49-F238E27FC236}">
                <a16:creationId xmlns:a16="http://schemas.microsoft.com/office/drawing/2014/main" id="{68EC5D80-BAF2-792D-2F92-6A6752C285FD}"/>
              </a:ext>
            </a:extLst>
          </p:cNvPr>
          <p:cNvSpPr>
            <a:spLocks noGrp="1"/>
          </p:cNvSpPr>
          <p:nvPr>
            <p:ph type="sldNum" sz="quarter" idx="12"/>
          </p:nvPr>
        </p:nvSpPr>
        <p:spPr/>
        <p:txBody>
          <a:bodyPr/>
          <a:lstStyle/>
          <a:p>
            <a:fld id="{0F70353F-5ECB-4B50-B3EA-C871EA4E3F32}" type="slidenum">
              <a:rPr lang="en-US" smtClean="0"/>
              <a:t>49</a:t>
            </a:fld>
            <a:endParaRPr lang="en-US"/>
          </a:p>
        </p:txBody>
      </p:sp>
    </p:spTree>
    <p:extLst>
      <p:ext uri="{BB962C8B-B14F-4D97-AF65-F5344CB8AC3E}">
        <p14:creationId xmlns:p14="http://schemas.microsoft.com/office/powerpoint/2010/main" val="410893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65E6641-5111-0CA0-3EC0-400C81253B0F}"/>
              </a:ext>
            </a:extLst>
          </p:cNvPr>
          <p:cNvSpPr txBox="1"/>
          <p:nvPr/>
        </p:nvSpPr>
        <p:spPr>
          <a:xfrm>
            <a:off x="117873" y="1565937"/>
            <a:ext cx="4378518" cy="2169825"/>
          </a:xfrm>
          <a:prstGeom prst="rect">
            <a:avLst/>
          </a:prstGeom>
          <a:noFill/>
        </p:spPr>
        <p:txBody>
          <a:bodyPr wrap="square">
            <a:spAutoFit/>
          </a:bodyPr>
          <a:lstStyle/>
          <a:p>
            <a:r>
              <a:rPr lang="en-US" sz="900">
                <a:latin typeface="Arial Narrow" panose="020B0606020202030204" pitchFamily="34" charset="0"/>
                <a:ea typeface="Calibri" panose="020F0502020204030204" pitchFamily="34" charset="0"/>
                <a:cs typeface="Arial" panose="020B0604020202020204" pitchFamily="34" charset="0"/>
              </a:rPr>
              <a:t>DoD has requested all Army Components provide their latest implementation efforts for Process Review Change (PRC) Approved DLMS Change (ADC) 1244B Establishing Visibility of Unique Item Tracking Program Items for Component-Owned Assets Stored at DoD Storage Activities and Corresponding Revisions to the Small Arms and Light Weapons Program</a:t>
            </a:r>
          </a:p>
          <a:p>
            <a:endParaRPr lang="en-US" sz="900">
              <a:latin typeface="Arial Narrow" panose="020B0606020202030204" pitchFamily="34" charset="0"/>
              <a:ea typeface="Calibri" panose="020F0502020204030204" pitchFamily="34" charset="0"/>
              <a:cs typeface="Arial" panose="020B0604020202020204" pitchFamily="34" charset="0"/>
            </a:endParaRPr>
          </a:p>
          <a:p>
            <a:r>
              <a:rPr lang="en-US" sz="900">
                <a:latin typeface="Arial Narrow" panose="020B0606020202030204" pitchFamily="34" charset="0"/>
                <a:ea typeface="Calibri" panose="020F0502020204030204" pitchFamily="34" charset="0"/>
                <a:cs typeface="Arial" panose="020B0604020202020204" pitchFamily="34" charset="0"/>
              </a:rPr>
              <a:t>The Army concurs with the changes in ADC 1244B will help streamline current practices and reduce duplication of efforts within the DoD and continue to make plans to update our logistics sustainment support system </a:t>
            </a:r>
          </a:p>
          <a:p>
            <a:pPr marL="128588" indent="-128588">
              <a:buFont typeface="Arial" panose="020B0604020202020204" pitchFamily="34" charset="0"/>
              <a:buChar char="•"/>
            </a:pPr>
            <a:r>
              <a:rPr lang="en-US" sz="900">
                <a:latin typeface="Arial Narrow" panose="020B0606020202030204" pitchFamily="34" charset="0"/>
                <a:ea typeface="Calibri" panose="020F0502020204030204" pitchFamily="34" charset="0"/>
                <a:cs typeface="Arial" panose="020B0604020202020204" pitchFamily="34" charset="0"/>
              </a:rPr>
              <a:t>LMP initial analysis has identified no coding effort to implement 1244B and will support any required trader partner testing.  Further information on ownership requirements needed pending meeting with DEDSO (Raphael)</a:t>
            </a:r>
          </a:p>
          <a:p>
            <a:pPr marL="128588" indent="-128588">
              <a:buFont typeface="Arial" panose="020B0604020202020204" pitchFamily="34" charset="0"/>
              <a:buChar char="•"/>
            </a:pPr>
            <a:r>
              <a:rPr lang="en-US" sz="900">
                <a:latin typeface="Arial Narrow" panose="020B0606020202030204" pitchFamily="34" charset="0"/>
                <a:ea typeface="Calibri" panose="020F0502020204030204" pitchFamily="34" charset="0"/>
                <a:cs typeface="Arial" panose="020B0604020202020204" pitchFamily="34" charset="0"/>
              </a:rPr>
              <a:t>GCSS-A analysis in process</a:t>
            </a:r>
          </a:p>
          <a:p>
            <a:pPr marL="128588" indent="-128588">
              <a:buFont typeface="Arial" panose="020B0604020202020204" pitchFamily="34" charset="0"/>
              <a:buChar char="•"/>
            </a:pPr>
            <a:r>
              <a:rPr lang="en-US" sz="900">
                <a:latin typeface="Arial Narrow" panose="020B0606020202030204" pitchFamily="34" charset="0"/>
                <a:ea typeface="Calibri" panose="020F0502020204030204" pitchFamily="34" charset="0"/>
                <a:cs typeface="Arial" panose="020B0604020202020204" pitchFamily="34" charset="0"/>
              </a:rPr>
              <a:t>AESIP Hub</a:t>
            </a:r>
          </a:p>
          <a:p>
            <a:pPr marL="557213" lvl="1" indent="-214313">
              <a:buFont typeface="Arial" panose="020B0604020202020204" pitchFamily="34" charset="0"/>
              <a:buChar char="•"/>
            </a:pPr>
            <a:r>
              <a:rPr lang="en-US" sz="900">
                <a:latin typeface="Arial Narrow" panose="020B0606020202030204" pitchFamily="34" charset="0"/>
                <a:ea typeface="Calibri" panose="020F0502020204030204" pitchFamily="34" charset="0"/>
                <a:cs typeface="Arial" panose="020B0604020202020204" pitchFamily="34" charset="0"/>
              </a:rPr>
              <a:t>LLASIE in testing – APSR API build documentation in process.</a:t>
            </a:r>
          </a:p>
          <a:p>
            <a:pPr marL="557213" lvl="1" indent="-214313">
              <a:buFont typeface="Arial" panose="020B0604020202020204" pitchFamily="34" charset="0"/>
              <a:buChar char="•"/>
            </a:pPr>
            <a:r>
              <a:rPr lang="en-US" sz="900">
                <a:latin typeface="Arial Narrow" panose="020B0606020202030204" pitchFamily="34" charset="0"/>
                <a:ea typeface="Calibri" panose="020F0502020204030204" pitchFamily="34" charset="0"/>
                <a:cs typeface="Arial" panose="020B0604020202020204" pitchFamily="34" charset="0"/>
              </a:rPr>
              <a:t>Will implement any DLMS mapping identified by GCSS-A analysis</a:t>
            </a:r>
          </a:p>
        </p:txBody>
      </p:sp>
      <p:sp>
        <p:nvSpPr>
          <p:cNvPr id="5" name="TextBox 4">
            <a:extLst>
              <a:ext uri="{FF2B5EF4-FFF2-40B4-BE49-F238E27FC236}">
                <a16:creationId xmlns:a16="http://schemas.microsoft.com/office/drawing/2014/main" id="{0F43E981-C59A-493A-964A-72D34617010F}"/>
              </a:ext>
            </a:extLst>
          </p:cNvPr>
          <p:cNvSpPr txBox="1"/>
          <p:nvPr/>
        </p:nvSpPr>
        <p:spPr>
          <a:xfrm>
            <a:off x="148589" y="4331177"/>
            <a:ext cx="4314110" cy="2234458"/>
          </a:xfrm>
          <a:prstGeom prst="rect">
            <a:avLst/>
          </a:prstGeom>
          <a:noFill/>
        </p:spPr>
        <p:txBody>
          <a:bodyPr wrap="square">
            <a:spAutoFit/>
          </a:bodyPr>
          <a:lstStyle/>
          <a:p>
            <a:pPr marL="257175" indent="-257175" defTabSz="342900">
              <a:spcBef>
                <a:spcPct val="20000"/>
              </a:spcBef>
              <a:buFont typeface="Wingdings" panose="05000000000000000000" pitchFamily="2" charset="2"/>
              <a:buChar char="q"/>
              <a:defRPr/>
            </a:pPr>
            <a:r>
              <a:rPr lang="en-US" sz="1200">
                <a:solidFill>
                  <a:prstClr val="black"/>
                </a:solidFill>
                <a:latin typeface="Arial Narrow" panose="020B0606020202030204" pitchFamily="34" charset="0"/>
                <a:cs typeface="Arial" panose="020B0604020202020204" pitchFamily="34" charset="0"/>
              </a:rPr>
              <a:t>Updating Army and DoD polices  </a:t>
            </a:r>
          </a:p>
          <a:p>
            <a:pPr marL="342900" lvl="1" defTabSz="342900">
              <a:spcBef>
                <a:spcPct val="20000"/>
              </a:spcBef>
              <a:defRPr/>
            </a:pPr>
            <a:r>
              <a:rPr lang="en-US" sz="1200">
                <a:solidFill>
                  <a:prstClr val="black"/>
                </a:solidFill>
                <a:latin typeface="Arial Narrow" panose="020B0606020202030204" pitchFamily="34" charset="0"/>
                <a:cs typeface="Arial" panose="020B0604020202020204" pitchFamily="34" charset="0"/>
              </a:rPr>
              <a:t>Approved Defense Logistics Management Standard Change, ADC 1244B, Signed April 22, 2022 </a:t>
            </a:r>
          </a:p>
          <a:p>
            <a:pPr marL="857250" lvl="2" indent="-171450" defTabSz="342900">
              <a:spcBef>
                <a:spcPct val="20000"/>
              </a:spcBef>
              <a:buFont typeface="Wingdings" panose="05000000000000000000" pitchFamily="2" charset="2"/>
              <a:buChar char="§"/>
              <a:defRPr/>
            </a:pPr>
            <a:r>
              <a:rPr lang="en-US" sz="1200">
                <a:solidFill>
                  <a:prstClr val="black"/>
                </a:solidFill>
                <a:latin typeface="Arial Narrow" panose="020B0606020202030204" pitchFamily="34" charset="0"/>
                <a:cs typeface="Arial" panose="020B0604020202020204" pitchFamily="34" charset="0"/>
              </a:rPr>
              <a:t>Retire the DoD Small Arms Registry and require Service API creation based on Army specification.</a:t>
            </a:r>
          </a:p>
          <a:p>
            <a:pPr marL="857250" lvl="2" indent="-171450" defTabSz="342900">
              <a:spcBef>
                <a:spcPct val="20000"/>
              </a:spcBef>
              <a:buFont typeface="Wingdings" panose="05000000000000000000" pitchFamily="2" charset="2"/>
              <a:buChar char="§"/>
              <a:defRPr/>
            </a:pPr>
            <a:r>
              <a:rPr lang="en-US" sz="1200">
                <a:solidFill>
                  <a:prstClr val="black"/>
                </a:solidFill>
                <a:latin typeface="Arial Narrow" panose="020B0606020202030204" pitchFamily="34" charset="0"/>
                <a:cs typeface="Arial" panose="020B0604020202020204" pitchFamily="34" charset="0"/>
              </a:rPr>
              <a:t>Future of Army UIT programs under review</a:t>
            </a:r>
          </a:p>
          <a:p>
            <a:pPr marL="214313" indent="-214313" defTabSz="342900">
              <a:spcBef>
                <a:spcPct val="20000"/>
              </a:spcBef>
              <a:buFont typeface="Wingdings" panose="05000000000000000000" pitchFamily="2" charset="2"/>
              <a:buChar char="q"/>
              <a:defRPr/>
            </a:pPr>
            <a:r>
              <a:rPr lang="en-US" sz="1200">
                <a:solidFill>
                  <a:prstClr val="black"/>
                </a:solidFill>
                <a:latin typeface="Arial Narrow" panose="020B0606020202030204" pitchFamily="34" charset="0"/>
                <a:cs typeface="Arial" panose="020B0604020202020204" pitchFamily="34" charset="0"/>
              </a:rPr>
              <a:t>  Setting timelines of new operational policies, dates TBD (dependent on bullet above)</a:t>
            </a:r>
          </a:p>
          <a:p>
            <a:pPr marL="214313" indent="-214313" defTabSz="342900">
              <a:spcBef>
                <a:spcPct val="20000"/>
              </a:spcBef>
              <a:buFont typeface="Wingdings" panose="05000000000000000000" pitchFamily="2" charset="2"/>
              <a:buChar char="q"/>
              <a:defRPr/>
            </a:pPr>
            <a:r>
              <a:rPr lang="en-US" sz="1200">
                <a:solidFill>
                  <a:prstClr val="black"/>
                </a:solidFill>
                <a:latin typeface="Arial Narrow" panose="020B0606020202030204" pitchFamily="34" charset="0"/>
                <a:cs typeface="Arial" panose="020B0604020202020204" pitchFamily="34" charset="0"/>
              </a:rPr>
              <a:t>EX. 710- 3</a:t>
            </a:r>
          </a:p>
          <a:p>
            <a:pPr defTabSz="342900">
              <a:spcBef>
                <a:spcPct val="20000"/>
              </a:spcBef>
              <a:defRPr/>
            </a:pPr>
            <a:endParaRPr lang="en-US" sz="1600">
              <a:solidFill>
                <a:prstClr val="black"/>
              </a:solidFill>
              <a:latin typeface="Arial Narrow" panose="020B0606020202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B72AE8-018E-4EE4-8D80-8C93AB0EC6F7}"/>
              </a:ext>
            </a:extLst>
          </p:cNvPr>
          <p:cNvSpPr txBox="1"/>
          <p:nvPr/>
        </p:nvSpPr>
        <p:spPr>
          <a:xfrm>
            <a:off x="5734649" y="838862"/>
            <a:ext cx="3158148" cy="276999"/>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18 July 2023</a:t>
            </a:r>
          </a:p>
        </p:txBody>
      </p:sp>
      <p:sp>
        <p:nvSpPr>
          <p:cNvPr id="11" name="TextBox 10">
            <a:extLst>
              <a:ext uri="{FF2B5EF4-FFF2-40B4-BE49-F238E27FC236}">
                <a16:creationId xmlns:a16="http://schemas.microsoft.com/office/drawing/2014/main" id="{9D04A053-D0B2-4023-A83B-3F5BB3F8C3FA}"/>
              </a:ext>
            </a:extLst>
          </p:cNvPr>
          <p:cNvSpPr txBox="1"/>
          <p:nvPr/>
        </p:nvSpPr>
        <p:spPr>
          <a:xfrm>
            <a:off x="4747023" y="4245795"/>
            <a:ext cx="4248388" cy="3600986"/>
          </a:xfrm>
          <a:prstGeom prst="rect">
            <a:avLst/>
          </a:prstGeom>
          <a:noFill/>
        </p:spPr>
        <p:txBody>
          <a:bodyPr wrap="square">
            <a:spAutoFit/>
          </a:bodyPr>
          <a:lstStyle/>
          <a:p>
            <a:r>
              <a:rPr lang="en-US" sz="1200">
                <a:latin typeface="Arial Narrow" panose="020B0606020202030204" pitchFamily="34" charset="0"/>
                <a:ea typeface="Calibri" panose="020F0502020204030204" pitchFamily="34" charset="0"/>
                <a:cs typeface="Arial" panose="020B0604020202020204" pitchFamily="34" charset="0"/>
              </a:rPr>
              <a:t>While not in 1244B, the system generation of follow-ups on open shipments  needs to exist in G-Army and LMP.   The Small Arms Registry today manually follows up on open small arms shipments but with registry sunset this assistance will go away.  The initial feedback from G-Army and LMP is that the systems do auto-generated follow ups for open requisitions but NOT open shipments.  This requirement is not Small Arms specific. </a:t>
            </a:r>
          </a:p>
          <a:p>
            <a:endParaRPr lang="en-US" sz="1200">
              <a:latin typeface="Arial Narrow" panose="020B0606020202030204" pitchFamily="34" charset="0"/>
              <a:ea typeface="Calibri" panose="020F0502020204030204" pitchFamily="34" charset="0"/>
              <a:cs typeface="Arial" panose="020B0604020202020204" pitchFamily="34" charset="0"/>
            </a:endParaRPr>
          </a:p>
          <a:p>
            <a:r>
              <a:rPr lang="en-US" sz="1200">
                <a:latin typeface="Arial Narrow" panose="020B0606020202030204" pitchFamily="34" charset="0"/>
                <a:ea typeface="Calibri" panose="020F0502020204030204" pitchFamily="34" charset="0"/>
                <a:cs typeface="Arial" panose="020B0604020202020204" pitchFamily="34" charset="0"/>
              </a:rPr>
              <a:t>For Material Receipt Acknowledgement, MRA, the receiving activity has 5 days to process the receipt, 12 days for OCONUS.  After that, the shipper sends one or more follow-ups until the MRA is received.  These requirement need to be implemented in 1244B ASAP.</a:t>
            </a:r>
          </a:p>
          <a:p>
            <a:r>
              <a:rPr lang="en-US" sz="1200">
                <a:latin typeface="Arial Narrow" panose="020B0606020202030204" pitchFamily="34" charset="0"/>
                <a:ea typeface="Calibri" panose="020F0502020204030204" pitchFamily="34" charset="0"/>
              </a:rPr>
              <a:t> </a:t>
            </a:r>
          </a:p>
          <a:p>
            <a:endParaRPr lang="en-US" sz="1200">
              <a:latin typeface="Arial Narrow" panose="020B0606020202030204" pitchFamily="34" charset="0"/>
              <a:ea typeface="Calibri" panose="020F0502020204030204" pitchFamily="34" charset="0"/>
              <a:cs typeface="Arial" panose="020B0604020202020204" pitchFamily="34" charset="0"/>
            </a:endParaRPr>
          </a:p>
          <a:p>
            <a:endParaRPr lang="en-US" sz="1200">
              <a:latin typeface="Arial Narrow" panose="020B0606020202030204" pitchFamily="34" charset="0"/>
              <a:ea typeface="Calibri" panose="020F0502020204030204" pitchFamily="34" charset="0"/>
              <a:cs typeface="Arial" panose="020B0604020202020204" pitchFamily="34" charset="0"/>
            </a:endParaRPr>
          </a:p>
          <a:p>
            <a:endParaRPr lang="en-US" sz="1200">
              <a:latin typeface="Arial Narrow" panose="020B0606020202030204" pitchFamily="34" charset="0"/>
              <a:ea typeface="Calibri" panose="020F0502020204030204" pitchFamily="34" charset="0"/>
              <a:cs typeface="Arial" panose="020B0604020202020204" pitchFamily="34" charset="0"/>
            </a:endParaRPr>
          </a:p>
          <a:p>
            <a:endParaRPr lang="en-US" sz="1200">
              <a:latin typeface="Arial Narrow" panose="020B0606020202030204" pitchFamily="34" charset="0"/>
              <a:ea typeface="Calibri" panose="020F0502020204030204" pitchFamily="34" charset="0"/>
              <a:cs typeface="Arial" panose="020B0604020202020204" pitchFamily="34" charset="0"/>
            </a:endParaRPr>
          </a:p>
          <a:p>
            <a:endParaRPr lang="en-US" sz="1200">
              <a:latin typeface="Arial Narrow" panose="020B0606020202030204" pitchFamily="34" charset="0"/>
              <a:ea typeface="Calibri" panose="020F0502020204030204" pitchFamily="34" charset="0"/>
              <a:cs typeface="Arial" panose="020B0604020202020204" pitchFamily="34" charset="0"/>
            </a:endParaRPr>
          </a:p>
          <a:p>
            <a:endParaRPr lang="en-US" sz="1200">
              <a:latin typeface="Arial Narrow" panose="020B0606020202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D563C1-F098-1925-77B0-B8E55F801B69}"/>
              </a:ext>
            </a:extLst>
          </p:cNvPr>
          <p:cNvSpPr txBox="1"/>
          <p:nvPr/>
        </p:nvSpPr>
        <p:spPr>
          <a:xfrm>
            <a:off x="4811431" y="1653521"/>
            <a:ext cx="4034790" cy="2677656"/>
          </a:xfrm>
          <a:prstGeom prst="rect">
            <a:avLst/>
          </a:prstGeom>
          <a:noFill/>
        </p:spPr>
        <p:txBody>
          <a:bodyPr wrap="square" rtlCol="0">
            <a:spAutoFit/>
          </a:bodyPr>
          <a:lstStyle/>
          <a:p>
            <a:pPr marL="214313" indent="-214313">
              <a:lnSpc>
                <a:spcPct val="200000"/>
              </a:lnSpc>
              <a:buFont typeface="Arial" panose="020B0604020202020204" pitchFamily="34" charset="0"/>
              <a:buChar char="•"/>
            </a:pPr>
            <a:r>
              <a:rPr lang="en-US" sz="1000">
                <a:latin typeface="Arial Narrow" panose="020B0606020202030204" pitchFamily="34" charset="0"/>
                <a:cs typeface="Arial" panose="020B0604020202020204" pitchFamily="34" charset="0"/>
              </a:rPr>
              <a:t>Complete GCSS-A analysis</a:t>
            </a:r>
          </a:p>
          <a:p>
            <a:pPr marL="214313" indent="-214313">
              <a:lnSpc>
                <a:spcPct val="200000"/>
              </a:lnSpc>
              <a:buFont typeface="Arial" panose="020B0604020202020204" pitchFamily="34" charset="0"/>
              <a:buChar char="•"/>
            </a:pPr>
            <a:r>
              <a:rPr lang="en-US" sz="1000">
                <a:latin typeface="Arial Narrow" panose="020B0606020202030204" pitchFamily="34" charset="0"/>
                <a:cs typeface="Arial" panose="020B0604020202020204" pitchFamily="34" charset="0"/>
              </a:rPr>
              <a:t>Complete Army LLASIE testing</a:t>
            </a:r>
          </a:p>
          <a:p>
            <a:pPr marL="214313" indent="-214313">
              <a:lnSpc>
                <a:spcPct val="200000"/>
              </a:lnSpc>
              <a:buFont typeface="Arial" panose="020B0604020202020204" pitchFamily="34" charset="0"/>
              <a:buChar char="•"/>
            </a:pPr>
            <a:r>
              <a:rPr lang="en-US" sz="1000">
                <a:latin typeface="Arial Narrow" panose="020B0606020202030204" pitchFamily="34" charset="0"/>
                <a:cs typeface="Arial" panose="020B0604020202020204" pitchFamily="34" charset="0"/>
              </a:rPr>
              <a:t>Complete Army analysis on generating automated small arms shipment follow-ups </a:t>
            </a:r>
            <a:endParaRPr lang="en-US" sz="1000">
              <a:highlight>
                <a:srgbClr val="FFFF00"/>
              </a:highlight>
              <a:latin typeface="Arial Narrow" panose="020B0606020202030204" pitchFamily="34" charset="0"/>
              <a:cs typeface="Arial" panose="020B0604020202020204" pitchFamily="34" charset="0"/>
            </a:endParaRPr>
          </a:p>
          <a:p>
            <a:pPr marL="214313" indent="-214313">
              <a:lnSpc>
                <a:spcPct val="200000"/>
              </a:lnSpc>
              <a:buFont typeface="Arial" panose="020B0604020202020204" pitchFamily="34" charset="0"/>
              <a:buChar char="•"/>
            </a:pPr>
            <a:r>
              <a:rPr lang="en-US" sz="1000">
                <a:latin typeface="Arial Narrow" panose="020B0606020202030204" pitchFamily="34" charset="0"/>
                <a:cs typeface="Arial" panose="020B0604020202020204" pitchFamily="34" charset="0"/>
              </a:rPr>
              <a:t>Provide other Services API technical documentation</a:t>
            </a:r>
          </a:p>
          <a:p>
            <a:pPr marL="214313" indent="-214313">
              <a:lnSpc>
                <a:spcPct val="200000"/>
              </a:lnSpc>
              <a:buFont typeface="Arial" panose="020B0604020202020204" pitchFamily="34" charset="0"/>
              <a:buChar char="•"/>
            </a:pPr>
            <a:r>
              <a:rPr lang="en-US" sz="1000">
                <a:highlight>
                  <a:srgbClr val="FFFF00"/>
                </a:highlight>
                <a:latin typeface="Arial Narrow" panose="020B0606020202030204" pitchFamily="34" charset="0"/>
                <a:cs typeface="Arial" panose="020B0604020202020204" pitchFamily="34" charset="0"/>
              </a:rPr>
              <a:t>Validate 30-character serial number impacts on registry- Target date to start work is August 2023.</a:t>
            </a:r>
          </a:p>
          <a:p>
            <a:pPr marL="214313" indent="-214313">
              <a:buFont typeface="Arial" panose="020B0604020202020204" pitchFamily="34" charset="0"/>
              <a:buChar char="•"/>
            </a:pPr>
            <a:endParaRPr lang="en-US" sz="1000">
              <a:latin typeface="Arial Narrow" panose="020B0606020202030204" pitchFamily="34" charset="0"/>
            </a:endParaRPr>
          </a:p>
          <a:p>
            <a:endParaRPr lang="en-US">
              <a:latin typeface="Arial Narrow" panose="020B0606020202030204" pitchFamily="34" charset="0"/>
            </a:endParaRPr>
          </a:p>
        </p:txBody>
      </p:sp>
      <p:sp>
        <p:nvSpPr>
          <p:cNvPr id="3" name="Title 9">
            <a:extLst>
              <a:ext uri="{FF2B5EF4-FFF2-40B4-BE49-F238E27FC236}">
                <a16:creationId xmlns:a16="http://schemas.microsoft.com/office/drawing/2014/main" id="{2769CA0A-146E-FD87-D196-86BA00623B21}"/>
              </a:ext>
            </a:extLst>
          </p:cNvPr>
          <p:cNvSpPr txBox="1">
            <a:spLocks/>
          </p:cNvSpPr>
          <p:nvPr/>
        </p:nvSpPr>
        <p:spPr>
          <a:xfrm>
            <a:off x="-152019" y="863860"/>
            <a:ext cx="5373384" cy="365126"/>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a:lstStyle>
          <a:p>
            <a:r>
              <a:rPr lang="en-US" sz="1200">
                <a:solidFill>
                  <a:schemeClr val="tx1"/>
                </a:solidFill>
              </a:rPr>
              <a:t>ADC 1244B Implementation Status- Army</a:t>
            </a:r>
            <a:br>
              <a:rPr lang="en-US" sz="1200"/>
            </a:br>
            <a:br>
              <a:rPr lang="en-US" sz="1200">
                <a:solidFill>
                  <a:schemeClr val="tx1"/>
                </a:solidFill>
              </a:rPr>
            </a:br>
            <a:endParaRPr lang="en-US" sz="1200">
              <a:solidFill>
                <a:schemeClr val="tx1"/>
              </a:solidFill>
            </a:endParaRPr>
          </a:p>
        </p:txBody>
      </p:sp>
    </p:spTree>
    <p:extLst>
      <p:ext uri="{BB962C8B-B14F-4D97-AF65-F5344CB8AC3E}">
        <p14:creationId xmlns:p14="http://schemas.microsoft.com/office/powerpoint/2010/main" val="2983840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14F3-A689-446A-447B-77CE90902308}"/>
              </a:ext>
            </a:extLst>
          </p:cNvPr>
          <p:cNvSpPr>
            <a:spLocks noGrp="1"/>
          </p:cNvSpPr>
          <p:nvPr>
            <p:ph type="title"/>
          </p:nvPr>
        </p:nvSpPr>
        <p:spPr/>
        <p:txBody>
          <a:bodyPr>
            <a:normAutofit/>
          </a:bodyPr>
          <a:lstStyle/>
          <a:p>
            <a:r>
              <a:rPr lang="en-US" sz="2800"/>
              <a:t>Backup Slides</a:t>
            </a:r>
          </a:p>
        </p:txBody>
      </p:sp>
      <p:sp>
        <p:nvSpPr>
          <p:cNvPr id="4" name="Slide Number Placeholder 3">
            <a:extLst>
              <a:ext uri="{FF2B5EF4-FFF2-40B4-BE49-F238E27FC236}">
                <a16:creationId xmlns:a16="http://schemas.microsoft.com/office/drawing/2014/main" id="{88C915E2-EFB2-084D-E9B4-C7E8FD9615FA}"/>
              </a:ext>
            </a:extLst>
          </p:cNvPr>
          <p:cNvSpPr>
            <a:spLocks noGrp="1"/>
          </p:cNvSpPr>
          <p:nvPr>
            <p:ph type="sldNum" sz="quarter" idx="12"/>
          </p:nvPr>
        </p:nvSpPr>
        <p:spPr/>
        <p:txBody>
          <a:bodyPr/>
          <a:lstStyle/>
          <a:p>
            <a:fld id="{0F70353F-5ECB-4B50-B3EA-C871EA4E3F32}" type="slidenum">
              <a:rPr lang="en-US" smtClean="0"/>
              <a:t>50</a:t>
            </a:fld>
            <a:endParaRPr lang="en-US"/>
          </a:p>
        </p:txBody>
      </p:sp>
    </p:spTree>
    <p:extLst>
      <p:ext uri="{BB962C8B-B14F-4D97-AF65-F5344CB8AC3E}">
        <p14:creationId xmlns:p14="http://schemas.microsoft.com/office/powerpoint/2010/main" val="2729724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F6CE-3508-F86A-3E31-EE90B156DF64}"/>
              </a:ext>
            </a:extLst>
          </p:cNvPr>
          <p:cNvSpPr>
            <a:spLocks noGrp="1"/>
          </p:cNvSpPr>
          <p:nvPr>
            <p:ph type="title"/>
          </p:nvPr>
        </p:nvSpPr>
        <p:spPr>
          <a:xfrm>
            <a:off x="3848100" y="131026"/>
            <a:ext cx="5029200" cy="822960"/>
          </a:xfrm>
        </p:spPr>
        <p:txBody>
          <a:bodyPr>
            <a:noAutofit/>
          </a:bodyPr>
          <a:lstStyle/>
          <a:p>
            <a:r>
              <a:rPr lang="en-US" sz="2800"/>
              <a:t>System Requirements Overview</a:t>
            </a:r>
          </a:p>
        </p:txBody>
      </p:sp>
      <p:sp>
        <p:nvSpPr>
          <p:cNvPr id="4" name="Slide Number Placeholder 3">
            <a:extLst>
              <a:ext uri="{FF2B5EF4-FFF2-40B4-BE49-F238E27FC236}">
                <a16:creationId xmlns:a16="http://schemas.microsoft.com/office/drawing/2014/main" id="{2C2EC200-66F7-B319-0F1C-E701968368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Object 5">
            <a:extLst>
              <a:ext uri="{FF2B5EF4-FFF2-40B4-BE49-F238E27FC236}">
                <a16:creationId xmlns:a16="http://schemas.microsoft.com/office/drawing/2014/main" id="{70C2A43F-E8E6-EBCD-DD4B-14DBC84B4605}"/>
              </a:ext>
            </a:extLst>
          </p:cNvPr>
          <p:cNvGraphicFramePr>
            <a:graphicFrameLocks noChangeAspect="1"/>
          </p:cNvGraphicFramePr>
          <p:nvPr>
            <p:extLst>
              <p:ext uri="{D42A27DB-BD31-4B8C-83A1-F6EECF244321}">
                <p14:modId xmlns:p14="http://schemas.microsoft.com/office/powerpoint/2010/main" val="4069062227"/>
              </p:ext>
            </p:extLst>
          </p:nvPr>
        </p:nvGraphicFramePr>
        <p:xfrm>
          <a:off x="276225" y="1890713"/>
          <a:ext cx="8562975" cy="3095625"/>
        </p:xfrm>
        <a:graphic>
          <a:graphicData uri="http://schemas.openxmlformats.org/presentationml/2006/ole">
            <mc:AlternateContent xmlns:mc="http://schemas.openxmlformats.org/markup-compatibility/2006">
              <mc:Choice xmlns:v="urn:schemas-microsoft-com:vml" Requires="v">
                <p:oleObj name="Worksheet" r:id="rId3" imgW="7981886" imgH="2886177" progId="Excel.Sheet.12">
                  <p:embed/>
                </p:oleObj>
              </mc:Choice>
              <mc:Fallback>
                <p:oleObj name="Worksheet" r:id="rId3" imgW="7981886" imgH="2886177" progId="Excel.Sheet.12">
                  <p:embed/>
                  <p:pic>
                    <p:nvPicPr>
                      <p:cNvPr id="6" name="Object 5">
                        <a:extLst>
                          <a:ext uri="{FF2B5EF4-FFF2-40B4-BE49-F238E27FC236}">
                            <a16:creationId xmlns:a16="http://schemas.microsoft.com/office/drawing/2014/main" id="{70C2A43F-E8E6-EBCD-DD4B-14DBC84B4605}"/>
                          </a:ext>
                        </a:extLst>
                      </p:cNvPr>
                      <p:cNvPicPr/>
                      <p:nvPr/>
                    </p:nvPicPr>
                    <p:blipFill>
                      <a:blip r:embed="rId4"/>
                      <a:stretch>
                        <a:fillRect/>
                      </a:stretch>
                    </p:blipFill>
                    <p:spPr>
                      <a:xfrm>
                        <a:off x="276225" y="1890713"/>
                        <a:ext cx="8562975" cy="309562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DF8E00D7-7F9B-6D36-168C-D1DCA537A474}"/>
              </a:ext>
            </a:extLst>
          </p:cNvPr>
          <p:cNvSpPr txBox="1"/>
          <p:nvPr/>
        </p:nvSpPr>
        <p:spPr>
          <a:xfrm>
            <a:off x="907742" y="5545098"/>
            <a:ext cx="80076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NOTE:  O2C and P2P User Stories </a:t>
            </a:r>
            <a:r>
              <a:rPr kumimoji="0" lang="en-US" sz="1800" b="0" i="0" u="none" strike="noStrike" kern="1200" cap="none" spc="0" normalizeH="0" baseline="0" noProof="0">
                <a:ln>
                  <a:noFill/>
                </a:ln>
                <a:solidFill>
                  <a:srgbClr val="FF0000"/>
                </a:solidFill>
                <a:effectLst/>
                <a:uLnTx/>
                <a:uFillTx/>
                <a:latin typeface="Arial" panose="020B0604020202020204"/>
                <a:ea typeface="+mn-ea"/>
                <a:cs typeface="+mn-cs"/>
              </a:rPr>
              <a:t>include 7600EZ </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requirements</a:t>
            </a:r>
          </a:p>
        </p:txBody>
      </p:sp>
      <p:sp>
        <p:nvSpPr>
          <p:cNvPr id="5" name="TextBox 4">
            <a:extLst>
              <a:ext uri="{FF2B5EF4-FFF2-40B4-BE49-F238E27FC236}">
                <a16:creationId xmlns:a16="http://schemas.microsoft.com/office/drawing/2014/main" id="{F77A9556-A3FC-09DA-34CC-25F4F87FE57E}"/>
              </a:ext>
            </a:extLst>
          </p:cNvPr>
          <p:cNvSpPr txBox="1"/>
          <p:nvPr/>
        </p:nvSpPr>
        <p:spPr>
          <a:xfrm>
            <a:off x="276225" y="1317523"/>
            <a:ext cx="8081194" cy="369332"/>
          </a:xfrm>
          <a:prstGeom prst="rect">
            <a:avLst/>
          </a:prstGeom>
          <a:noFill/>
        </p:spPr>
        <p:txBody>
          <a:bodyPr wrap="square" rtlCol="0">
            <a:spAutoFit/>
          </a:bodyPr>
          <a:lstStyle/>
          <a:p>
            <a:r>
              <a:rPr lang="en-US" sz="1800" b="1"/>
              <a:t>User Stories built from System requirements</a:t>
            </a:r>
            <a:endParaRPr lang="en-US" b="1"/>
          </a:p>
        </p:txBody>
      </p:sp>
    </p:spTree>
    <p:extLst>
      <p:ext uri="{BB962C8B-B14F-4D97-AF65-F5344CB8AC3E}">
        <p14:creationId xmlns:p14="http://schemas.microsoft.com/office/powerpoint/2010/main" val="2976135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8">
            <a:extLst>
              <a:ext uri="{FF2B5EF4-FFF2-40B4-BE49-F238E27FC236}">
                <a16:creationId xmlns:a16="http://schemas.microsoft.com/office/drawing/2014/main" id="{B221AD48-2A68-490D-95EC-71088B0C5BFC}"/>
              </a:ext>
            </a:extLst>
          </p:cNvPr>
          <p:cNvSpPr txBox="1">
            <a:spLocks/>
          </p:cNvSpPr>
          <p:nvPr/>
        </p:nvSpPr>
        <p:spPr>
          <a:xfrm>
            <a:off x="3657600" y="365760"/>
            <a:ext cx="5029200" cy="822960"/>
          </a:xfrm>
          <a:prstGeom prst="rect">
            <a:avLst/>
          </a:prstGeom>
        </p:spPr>
        <p:txBody>
          <a:bodyPr>
            <a:normAutofit/>
          </a:bodyPr>
          <a:lst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a:lstStyle>
          <a:p>
            <a:r>
              <a:rPr lang="en-US" sz="2800"/>
              <a:t>G-Invoicing Scope (for O2C)</a:t>
            </a:r>
          </a:p>
        </p:txBody>
      </p:sp>
      <p:pic>
        <p:nvPicPr>
          <p:cNvPr id="49" name="Picture 48">
            <a:extLst>
              <a:ext uri="{FF2B5EF4-FFF2-40B4-BE49-F238E27FC236}">
                <a16:creationId xmlns:a16="http://schemas.microsoft.com/office/drawing/2014/main" id="{1A3BBDDD-BD28-4E87-B48A-6E9651EDDBAC}"/>
              </a:ext>
            </a:extLst>
          </p:cNvPr>
          <p:cNvPicPr>
            <a:picLocks noChangeAspect="1"/>
          </p:cNvPicPr>
          <p:nvPr/>
        </p:nvPicPr>
        <p:blipFill>
          <a:blip r:embed="rId2"/>
          <a:stretch>
            <a:fillRect/>
          </a:stretch>
        </p:blipFill>
        <p:spPr>
          <a:xfrm>
            <a:off x="199375" y="1164656"/>
            <a:ext cx="8656132" cy="5303520"/>
          </a:xfrm>
          <a:prstGeom prst="rect">
            <a:avLst/>
          </a:prstGeom>
        </p:spPr>
      </p:pic>
    </p:spTree>
    <p:extLst>
      <p:ext uri="{BB962C8B-B14F-4D97-AF65-F5344CB8AC3E}">
        <p14:creationId xmlns:p14="http://schemas.microsoft.com/office/powerpoint/2010/main" val="3181987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a:extLst>
              <a:ext uri="{FF2B5EF4-FFF2-40B4-BE49-F238E27FC236}">
                <a16:creationId xmlns:a16="http://schemas.microsoft.com/office/drawing/2014/main" id="{42C61896-FC1C-408D-A6F9-F1469A1026C5}"/>
              </a:ext>
            </a:extLst>
          </p:cNvPr>
          <p:cNvCxnSpPr>
            <a:cxnSpLocks/>
          </p:cNvCxnSpPr>
          <p:nvPr/>
        </p:nvCxnSpPr>
        <p:spPr>
          <a:xfrm flipH="1">
            <a:off x="5874120" y="2588378"/>
            <a:ext cx="598382" cy="998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B240FC2-17F3-4703-943B-E7F146FAADE7}"/>
              </a:ext>
            </a:extLst>
          </p:cNvPr>
          <p:cNvCxnSpPr>
            <a:cxnSpLocks/>
          </p:cNvCxnSpPr>
          <p:nvPr/>
        </p:nvCxnSpPr>
        <p:spPr>
          <a:xfrm>
            <a:off x="6531180" y="2498870"/>
            <a:ext cx="942676" cy="1046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84F1164-CC92-45E6-991B-483834C38FC1}"/>
              </a:ext>
            </a:extLst>
          </p:cNvPr>
          <p:cNvCxnSpPr>
            <a:cxnSpLocks/>
          </p:cNvCxnSpPr>
          <p:nvPr/>
        </p:nvCxnSpPr>
        <p:spPr>
          <a:xfrm>
            <a:off x="6562544" y="2490808"/>
            <a:ext cx="1617387" cy="192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C527B1F-08FF-42DC-8A7C-F875FA6F1A50}"/>
              </a:ext>
            </a:extLst>
          </p:cNvPr>
          <p:cNvCxnSpPr>
            <a:cxnSpLocks/>
          </p:cNvCxnSpPr>
          <p:nvPr/>
        </p:nvCxnSpPr>
        <p:spPr>
          <a:xfrm flipV="1">
            <a:off x="1329888" y="3591146"/>
            <a:ext cx="571741" cy="932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8F7C56F-153F-4A2A-9647-DAF53D4213A0}"/>
              </a:ext>
            </a:extLst>
          </p:cNvPr>
          <p:cNvCxnSpPr>
            <a:cxnSpLocks/>
          </p:cNvCxnSpPr>
          <p:nvPr/>
        </p:nvCxnSpPr>
        <p:spPr>
          <a:xfrm flipH="1" flipV="1">
            <a:off x="441514" y="3677858"/>
            <a:ext cx="901196" cy="863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A9D88E6-8479-474A-BEFE-BDE35D8CA4B6}"/>
              </a:ext>
            </a:extLst>
          </p:cNvPr>
          <p:cNvCxnSpPr>
            <a:cxnSpLocks/>
          </p:cNvCxnSpPr>
          <p:nvPr/>
        </p:nvCxnSpPr>
        <p:spPr>
          <a:xfrm flipH="1" flipV="1">
            <a:off x="3787044" y="5273265"/>
            <a:ext cx="1161352" cy="748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71015D-7A67-40A7-A0B1-88FFE5CBF5CE}"/>
              </a:ext>
            </a:extLst>
          </p:cNvPr>
          <p:cNvCxnSpPr>
            <a:cxnSpLocks/>
          </p:cNvCxnSpPr>
          <p:nvPr/>
        </p:nvCxnSpPr>
        <p:spPr>
          <a:xfrm flipH="1">
            <a:off x="3777512" y="4769257"/>
            <a:ext cx="1019756" cy="453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0CA0E9-EFAE-4ED0-AD20-56E77B8676FD}"/>
              </a:ext>
            </a:extLst>
          </p:cNvPr>
          <p:cNvCxnSpPr>
            <a:cxnSpLocks/>
          </p:cNvCxnSpPr>
          <p:nvPr/>
        </p:nvCxnSpPr>
        <p:spPr>
          <a:xfrm flipH="1">
            <a:off x="955346" y="4426635"/>
            <a:ext cx="412949" cy="1287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82EA858-6ECF-4B05-BC67-7F55ADA75A41}"/>
              </a:ext>
            </a:extLst>
          </p:cNvPr>
          <p:cNvCxnSpPr>
            <a:cxnSpLocks/>
          </p:cNvCxnSpPr>
          <p:nvPr/>
        </p:nvCxnSpPr>
        <p:spPr>
          <a:xfrm flipH="1">
            <a:off x="6487635" y="4511864"/>
            <a:ext cx="133271" cy="1230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DAB6754-7815-43EF-9FED-936546A601B5}"/>
              </a:ext>
            </a:extLst>
          </p:cNvPr>
          <p:cNvCxnSpPr>
            <a:cxnSpLocks/>
            <a:endCxn id="31" idx="2"/>
          </p:cNvCxnSpPr>
          <p:nvPr/>
        </p:nvCxnSpPr>
        <p:spPr>
          <a:xfrm>
            <a:off x="6814916" y="4726099"/>
            <a:ext cx="722693" cy="940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2F2139-E1B8-46FA-81BA-A62E228DE439}"/>
              </a:ext>
            </a:extLst>
          </p:cNvPr>
          <p:cNvCxnSpPr>
            <a:cxnSpLocks/>
          </p:cNvCxnSpPr>
          <p:nvPr/>
        </p:nvCxnSpPr>
        <p:spPr>
          <a:xfrm flipV="1">
            <a:off x="6693102" y="4457886"/>
            <a:ext cx="1169767" cy="9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9D9B78F-895A-40ED-B025-ACE3DD1E625F}"/>
              </a:ext>
            </a:extLst>
          </p:cNvPr>
          <p:cNvCxnSpPr>
            <a:cxnSpLocks/>
          </p:cNvCxnSpPr>
          <p:nvPr/>
        </p:nvCxnSpPr>
        <p:spPr>
          <a:xfrm flipV="1">
            <a:off x="6618510" y="1894206"/>
            <a:ext cx="873225" cy="586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237D02-F997-4B65-A201-D7EBE3A65F16}"/>
              </a:ext>
            </a:extLst>
          </p:cNvPr>
          <p:cNvCxnSpPr>
            <a:cxnSpLocks/>
          </p:cNvCxnSpPr>
          <p:nvPr/>
        </p:nvCxnSpPr>
        <p:spPr>
          <a:xfrm flipH="1" flipV="1">
            <a:off x="5622773" y="1828862"/>
            <a:ext cx="958472" cy="661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47AB4C9-25B2-4656-89C5-50D8271C4D08}"/>
              </a:ext>
            </a:extLst>
          </p:cNvPr>
          <p:cNvCxnSpPr>
            <a:cxnSpLocks/>
          </p:cNvCxnSpPr>
          <p:nvPr/>
        </p:nvCxnSpPr>
        <p:spPr>
          <a:xfrm flipH="1">
            <a:off x="2758299" y="1756018"/>
            <a:ext cx="1010237" cy="748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B5466CC-3EF7-49CE-912B-5C473DED2F70}"/>
              </a:ext>
            </a:extLst>
          </p:cNvPr>
          <p:cNvCxnSpPr>
            <a:cxnSpLocks/>
          </p:cNvCxnSpPr>
          <p:nvPr/>
        </p:nvCxnSpPr>
        <p:spPr>
          <a:xfrm>
            <a:off x="1587959" y="1689594"/>
            <a:ext cx="1115469" cy="804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E9738F0-7288-4BB8-A677-7B34880F21D3}"/>
              </a:ext>
            </a:extLst>
          </p:cNvPr>
          <p:cNvCxnSpPr>
            <a:cxnSpLocks/>
            <a:endCxn id="64" idx="3"/>
          </p:cNvCxnSpPr>
          <p:nvPr/>
        </p:nvCxnSpPr>
        <p:spPr>
          <a:xfrm flipH="1" flipV="1">
            <a:off x="1261249" y="5717263"/>
            <a:ext cx="1122126" cy="8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35311C-F8A7-4381-92E1-6C40145BFC7D}"/>
              </a:ext>
            </a:extLst>
          </p:cNvPr>
          <p:cNvCxnSpPr>
            <a:cxnSpLocks/>
          </p:cNvCxnSpPr>
          <p:nvPr/>
        </p:nvCxnSpPr>
        <p:spPr>
          <a:xfrm flipH="1">
            <a:off x="1436868" y="4426635"/>
            <a:ext cx="1321431" cy="5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907045-DF20-427E-A9FE-BD5B0C83A73A}"/>
              </a:ext>
            </a:extLst>
          </p:cNvPr>
          <p:cNvCxnSpPr>
            <a:cxnSpLocks/>
            <a:endCxn id="49" idx="2"/>
          </p:cNvCxnSpPr>
          <p:nvPr/>
        </p:nvCxnSpPr>
        <p:spPr>
          <a:xfrm flipV="1">
            <a:off x="2534932" y="4585743"/>
            <a:ext cx="225548" cy="127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BFC6015-247B-470A-BDF1-031EEB9F64FF}"/>
              </a:ext>
            </a:extLst>
          </p:cNvPr>
          <p:cNvCxnSpPr>
            <a:cxnSpLocks/>
            <a:endCxn id="49" idx="2"/>
          </p:cNvCxnSpPr>
          <p:nvPr/>
        </p:nvCxnSpPr>
        <p:spPr>
          <a:xfrm flipH="1" flipV="1">
            <a:off x="2760480" y="4585743"/>
            <a:ext cx="1161352" cy="748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6B8F48-190D-4DB3-8AF0-B094FC22A3F1}"/>
              </a:ext>
            </a:extLst>
          </p:cNvPr>
          <p:cNvCxnSpPr>
            <a:cxnSpLocks/>
            <a:endCxn id="22" idx="1"/>
          </p:cNvCxnSpPr>
          <p:nvPr/>
        </p:nvCxnSpPr>
        <p:spPr>
          <a:xfrm>
            <a:off x="4743662" y="3553706"/>
            <a:ext cx="1464161" cy="924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3C29D96-65B4-4B8D-8011-3389FD4D51A6}"/>
              </a:ext>
            </a:extLst>
          </p:cNvPr>
          <p:cNvCxnSpPr>
            <a:cxnSpLocks/>
            <a:stCxn id="13" idx="2"/>
            <a:endCxn id="55" idx="2"/>
          </p:cNvCxnSpPr>
          <p:nvPr/>
        </p:nvCxnSpPr>
        <p:spPr>
          <a:xfrm flipV="1">
            <a:off x="4572000" y="2658318"/>
            <a:ext cx="1923869" cy="924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866774-6249-4B88-B55A-734258E23A97}"/>
              </a:ext>
            </a:extLst>
          </p:cNvPr>
          <p:cNvCxnSpPr>
            <a:cxnSpLocks/>
            <a:stCxn id="13" idx="2"/>
          </p:cNvCxnSpPr>
          <p:nvPr/>
        </p:nvCxnSpPr>
        <p:spPr>
          <a:xfrm flipH="1">
            <a:off x="3222114" y="3582888"/>
            <a:ext cx="1349886" cy="770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87F387-5AC1-4FCA-B13A-A4A9F8EC7A5E}"/>
              </a:ext>
            </a:extLst>
          </p:cNvPr>
          <p:cNvCxnSpPr>
            <a:cxnSpLocks/>
            <a:stCxn id="13" idx="2"/>
          </p:cNvCxnSpPr>
          <p:nvPr/>
        </p:nvCxnSpPr>
        <p:spPr>
          <a:xfrm flipH="1" flipV="1">
            <a:off x="3207214" y="2658318"/>
            <a:ext cx="1364786" cy="924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42172E0D-982A-40E7-B9E8-55934165D05A}"/>
              </a:ext>
            </a:extLst>
          </p:cNvPr>
          <p:cNvSpPr>
            <a:spLocks noGrp="1"/>
          </p:cNvSpPr>
          <p:nvPr>
            <p:ph type="title"/>
          </p:nvPr>
        </p:nvSpPr>
        <p:spPr/>
        <p:txBody>
          <a:bodyPr>
            <a:normAutofit/>
          </a:bodyPr>
          <a:lstStyle/>
          <a:p>
            <a:r>
              <a:rPr lang="en-US" sz="2800"/>
              <a:t>G-Invoicing Scope (in total)</a:t>
            </a:r>
          </a:p>
        </p:txBody>
      </p:sp>
      <p:sp>
        <p:nvSpPr>
          <p:cNvPr id="7" name="Slide Number Placeholder 6">
            <a:extLst>
              <a:ext uri="{FF2B5EF4-FFF2-40B4-BE49-F238E27FC236}">
                <a16:creationId xmlns:a16="http://schemas.microsoft.com/office/drawing/2014/main" id="{40D68462-95C0-453B-8719-6698E1045535}"/>
              </a:ext>
            </a:extLst>
          </p:cNvPr>
          <p:cNvSpPr>
            <a:spLocks noGrp="1"/>
          </p:cNvSpPr>
          <p:nvPr>
            <p:ph type="sldNum" sz="quarter" idx="12"/>
          </p:nvPr>
        </p:nvSpPr>
        <p:spPr/>
        <p:txBody>
          <a:bodyPr/>
          <a:lstStyle/>
          <a:p>
            <a:fld id="{0F70353F-5ECB-4B50-B3EA-C871EA4E3F32}" type="slidenum">
              <a:rPr lang="en-US" smtClean="0"/>
              <a:t>53</a:t>
            </a:fld>
            <a:endParaRPr lang="en-US"/>
          </a:p>
        </p:txBody>
      </p:sp>
      <p:grpSp>
        <p:nvGrpSpPr>
          <p:cNvPr id="8" name="Group 7">
            <a:extLst>
              <a:ext uri="{FF2B5EF4-FFF2-40B4-BE49-F238E27FC236}">
                <a16:creationId xmlns:a16="http://schemas.microsoft.com/office/drawing/2014/main" id="{6003D8E2-143E-40F3-84EA-0187E8E5DFE3}"/>
              </a:ext>
            </a:extLst>
          </p:cNvPr>
          <p:cNvGrpSpPr/>
          <p:nvPr/>
        </p:nvGrpSpPr>
        <p:grpSpPr>
          <a:xfrm>
            <a:off x="3877976" y="2734976"/>
            <a:ext cx="1388048" cy="1388048"/>
            <a:chOff x="5527294" y="4427937"/>
            <a:chExt cx="1388048" cy="1388048"/>
          </a:xfrm>
        </p:grpSpPr>
        <p:sp>
          <p:nvSpPr>
            <p:cNvPr id="12" name="Freeform 31">
              <a:extLst>
                <a:ext uri="{FF2B5EF4-FFF2-40B4-BE49-F238E27FC236}">
                  <a16:creationId xmlns:a16="http://schemas.microsoft.com/office/drawing/2014/main" id="{13528C82-47D4-4F51-A94B-F68C18E95A4C}"/>
                </a:ext>
              </a:extLst>
            </p:cNvPr>
            <p:cNvSpPr/>
            <p:nvPr/>
          </p:nvSpPr>
          <p:spPr>
            <a:xfrm rot="11660726">
              <a:off x="5527294" y="4427937"/>
              <a:ext cx="1388048" cy="1388048"/>
            </a:xfrm>
            <a:custGeom>
              <a:avLst/>
              <a:gdLst/>
              <a:ahLst/>
              <a:cxnLst/>
              <a:rect l="0" t="0" r="0" b="0"/>
              <a:pathLst>
                <a:path w="928264" h="928264">
                  <a:moveTo>
                    <a:pt x="0" y="464133"/>
                  </a:moveTo>
                  <a:cubicBezTo>
                    <a:pt x="0" y="207799"/>
                    <a:pt x="207799" y="0"/>
                    <a:pt x="464133" y="0"/>
                  </a:cubicBezTo>
                  <a:cubicBezTo>
                    <a:pt x="720466" y="0"/>
                    <a:pt x="928264" y="207799"/>
                    <a:pt x="928264" y="464133"/>
                  </a:cubicBezTo>
                  <a:cubicBezTo>
                    <a:pt x="928264" y="720466"/>
                    <a:pt x="720466" y="928264"/>
                    <a:pt x="464133" y="928264"/>
                  </a:cubicBezTo>
                  <a:cubicBezTo>
                    <a:pt x="207799" y="928264"/>
                    <a:pt x="0" y="720466"/>
                    <a:pt x="0" y="464133"/>
                  </a:cubicBezTo>
                  <a:close/>
                </a:path>
              </a:pathLst>
            </a:custGeom>
            <a:solidFill>
              <a:schemeClr val="accent6"/>
            </a:solidFill>
            <a:ln w="7600" cap="flat">
              <a:noFill/>
              <a:bevel/>
            </a:ln>
          </p:spPr>
          <p:txBody>
            <a:bodyPr/>
            <a:lstStyle/>
            <a:p>
              <a:endParaRPr lang="id-ID" sz="1200"/>
            </a:p>
          </p:txBody>
        </p:sp>
        <p:sp>
          <p:nvSpPr>
            <p:cNvPr id="13" name="TextBox 12">
              <a:extLst>
                <a:ext uri="{FF2B5EF4-FFF2-40B4-BE49-F238E27FC236}">
                  <a16:creationId xmlns:a16="http://schemas.microsoft.com/office/drawing/2014/main" id="{300FF35A-E26C-43DA-8EB3-C93270C48F6E}"/>
                </a:ext>
              </a:extLst>
            </p:cNvPr>
            <p:cNvSpPr txBox="1"/>
            <p:nvPr/>
          </p:nvSpPr>
          <p:spPr>
            <a:xfrm>
              <a:off x="5637664" y="4968072"/>
              <a:ext cx="1167307" cy="307777"/>
            </a:xfrm>
            <a:prstGeom prst="rect">
              <a:avLst/>
            </a:prstGeom>
            <a:noFill/>
          </p:spPr>
          <p:txBody>
            <a:bodyPr wrap="none" rtlCol="0">
              <a:spAutoFit/>
            </a:bodyPr>
            <a:lstStyle/>
            <a:p>
              <a:pPr algn="ctr"/>
              <a:r>
                <a:rPr lang="en-US" sz="1400" b="1">
                  <a:solidFill>
                    <a:schemeClr val="bg1"/>
                  </a:solidFill>
                </a:rPr>
                <a:t>G-Invoicing</a:t>
              </a:r>
              <a:endParaRPr lang="id-ID" sz="1400" b="1">
                <a:solidFill>
                  <a:schemeClr val="bg1"/>
                </a:solidFill>
              </a:endParaRPr>
            </a:p>
          </p:txBody>
        </p:sp>
      </p:grpSp>
      <p:grpSp>
        <p:nvGrpSpPr>
          <p:cNvPr id="20" name="Group 19">
            <a:extLst>
              <a:ext uri="{FF2B5EF4-FFF2-40B4-BE49-F238E27FC236}">
                <a16:creationId xmlns:a16="http://schemas.microsoft.com/office/drawing/2014/main" id="{C4753A78-6099-4F8D-8BF4-4B7F99A403A1}"/>
              </a:ext>
            </a:extLst>
          </p:cNvPr>
          <p:cNvGrpSpPr/>
          <p:nvPr/>
        </p:nvGrpSpPr>
        <p:grpSpPr>
          <a:xfrm>
            <a:off x="5954176" y="3903426"/>
            <a:ext cx="1237508" cy="1181967"/>
            <a:chOff x="5681789" y="3335211"/>
            <a:chExt cx="885924" cy="885924"/>
          </a:xfrm>
          <a:solidFill>
            <a:srgbClr val="7030A0"/>
          </a:solidFill>
        </p:grpSpPr>
        <p:sp>
          <p:nvSpPr>
            <p:cNvPr id="21" name="Freeform 40">
              <a:extLst>
                <a:ext uri="{FF2B5EF4-FFF2-40B4-BE49-F238E27FC236}">
                  <a16:creationId xmlns:a16="http://schemas.microsoft.com/office/drawing/2014/main" id="{8A255734-DB32-452A-9C54-B9378CF4AA81}"/>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22" name="TextBox 21">
              <a:extLst>
                <a:ext uri="{FF2B5EF4-FFF2-40B4-BE49-F238E27FC236}">
                  <a16:creationId xmlns:a16="http://schemas.microsoft.com/office/drawing/2014/main" id="{DDE67B23-2C55-4474-AA7B-FBFFDEB3317E}"/>
                </a:ext>
              </a:extLst>
            </p:cNvPr>
            <p:cNvSpPr txBox="1"/>
            <p:nvPr/>
          </p:nvSpPr>
          <p:spPr>
            <a:xfrm>
              <a:off x="5863373" y="3650406"/>
              <a:ext cx="495984" cy="230689"/>
            </a:xfrm>
            <a:prstGeom prst="rect">
              <a:avLst/>
            </a:prstGeom>
            <a:grpFill/>
          </p:spPr>
          <p:txBody>
            <a:bodyPr wrap="none" rtlCol="0">
              <a:spAutoFit/>
            </a:bodyPr>
            <a:lstStyle/>
            <a:p>
              <a:pPr algn="ctr"/>
              <a:r>
                <a:rPr lang="en-US" sz="1400" b="1">
                  <a:solidFill>
                    <a:schemeClr val="bg1"/>
                  </a:solidFill>
                </a:rPr>
                <a:t>GT&amp;C</a:t>
              </a:r>
              <a:endParaRPr lang="id-ID" sz="1400" b="1">
                <a:solidFill>
                  <a:schemeClr val="bg1"/>
                </a:solidFill>
              </a:endParaRPr>
            </a:p>
          </p:txBody>
        </p:sp>
      </p:grpSp>
      <p:grpSp>
        <p:nvGrpSpPr>
          <p:cNvPr id="26" name="Group 25">
            <a:extLst>
              <a:ext uri="{FF2B5EF4-FFF2-40B4-BE49-F238E27FC236}">
                <a16:creationId xmlns:a16="http://schemas.microsoft.com/office/drawing/2014/main" id="{FE352E58-098D-46E9-8F69-DE3C9C148C26}"/>
              </a:ext>
            </a:extLst>
          </p:cNvPr>
          <p:cNvGrpSpPr/>
          <p:nvPr/>
        </p:nvGrpSpPr>
        <p:grpSpPr>
          <a:xfrm>
            <a:off x="5787730" y="5347675"/>
            <a:ext cx="1068767" cy="1033564"/>
            <a:chOff x="5681789" y="3335211"/>
            <a:chExt cx="885924" cy="885924"/>
          </a:xfrm>
          <a:solidFill>
            <a:srgbClr val="B17ED8"/>
          </a:solidFill>
        </p:grpSpPr>
        <p:sp>
          <p:nvSpPr>
            <p:cNvPr id="27" name="Freeform 40">
              <a:extLst>
                <a:ext uri="{FF2B5EF4-FFF2-40B4-BE49-F238E27FC236}">
                  <a16:creationId xmlns:a16="http://schemas.microsoft.com/office/drawing/2014/main" id="{C9E56122-BF80-4E2B-90AD-D744BD4C799F}"/>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28" name="TextBox 27">
              <a:extLst>
                <a:ext uri="{FF2B5EF4-FFF2-40B4-BE49-F238E27FC236}">
                  <a16:creationId xmlns:a16="http://schemas.microsoft.com/office/drawing/2014/main" id="{72DE39E1-CEAE-4197-9845-395F56A6C40F}"/>
                </a:ext>
              </a:extLst>
            </p:cNvPr>
            <p:cNvSpPr txBox="1"/>
            <p:nvPr/>
          </p:nvSpPr>
          <p:spPr>
            <a:xfrm>
              <a:off x="5835489" y="3650406"/>
              <a:ext cx="551754" cy="254044"/>
            </a:xfrm>
            <a:prstGeom prst="rect">
              <a:avLst/>
            </a:prstGeom>
            <a:grpFill/>
          </p:spPr>
          <p:txBody>
            <a:bodyPr wrap="none" rtlCol="0">
              <a:spAutoFit/>
            </a:bodyPr>
            <a:lstStyle/>
            <a:p>
              <a:pPr algn="ctr"/>
              <a:r>
                <a:rPr lang="en-US" sz="1051" b="1">
                  <a:solidFill>
                    <a:schemeClr val="bg1"/>
                  </a:solidFill>
                </a:rPr>
                <a:t>HTSA</a:t>
              </a:r>
              <a:endParaRPr lang="id-ID" sz="1051" b="1">
                <a:solidFill>
                  <a:schemeClr val="bg1"/>
                </a:solidFill>
              </a:endParaRPr>
            </a:p>
          </p:txBody>
        </p:sp>
      </p:grpSp>
      <p:grpSp>
        <p:nvGrpSpPr>
          <p:cNvPr id="29" name="Group 28">
            <a:extLst>
              <a:ext uri="{FF2B5EF4-FFF2-40B4-BE49-F238E27FC236}">
                <a16:creationId xmlns:a16="http://schemas.microsoft.com/office/drawing/2014/main" id="{242C6ADC-BC47-4038-AB40-5E167B8BEFFC}"/>
              </a:ext>
            </a:extLst>
          </p:cNvPr>
          <p:cNvGrpSpPr/>
          <p:nvPr/>
        </p:nvGrpSpPr>
        <p:grpSpPr>
          <a:xfrm>
            <a:off x="7019570" y="5069683"/>
            <a:ext cx="1046057" cy="1027722"/>
            <a:chOff x="5681789" y="3335211"/>
            <a:chExt cx="885924" cy="885924"/>
          </a:xfrm>
          <a:solidFill>
            <a:srgbClr val="B17ED8"/>
          </a:solidFill>
        </p:grpSpPr>
        <p:sp>
          <p:nvSpPr>
            <p:cNvPr id="30" name="Freeform 40">
              <a:extLst>
                <a:ext uri="{FF2B5EF4-FFF2-40B4-BE49-F238E27FC236}">
                  <a16:creationId xmlns:a16="http://schemas.microsoft.com/office/drawing/2014/main" id="{EC654E9D-C7C4-4C52-847C-5EF5C498AB93}"/>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31" name="TextBox 30">
              <a:extLst>
                <a:ext uri="{FF2B5EF4-FFF2-40B4-BE49-F238E27FC236}">
                  <a16:creationId xmlns:a16="http://schemas.microsoft.com/office/drawing/2014/main" id="{158AA6FD-556F-4BC1-B637-061C14868A04}"/>
                </a:ext>
              </a:extLst>
            </p:cNvPr>
            <p:cNvSpPr txBox="1"/>
            <p:nvPr/>
          </p:nvSpPr>
          <p:spPr>
            <a:xfrm>
              <a:off x="5729780" y="3650406"/>
              <a:ext cx="781489" cy="198983"/>
            </a:xfrm>
            <a:prstGeom prst="rect">
              <a:avLst/>
            </a:prstGeom>
            <a:grpFill/>
          </p:spPr>
          <p:txBody>
            <a:bodyPr wrap="square" rtlCol="0">
              <a:spAutoFit/>
            </a:bodyPr>
            <a:lstStyle/>
            <a:p>
              <a:pPr algn="ctr"/>
              <a:r>
                <a:rPr lang="en-US" sz="900" b="1">
                  <a:solidFill>
                    <a:schemeClr val="bg1"/>
                  </a:solidFill>
                </a:rPr>
                <a:t>Overarching</a:t>
              </a:r>
              <a:endParaRPr lang="id-ID" sz="900" b="1">
                <a:solidFill>
                  <a:schemeClr val="bg1"/>
                </a:solidFill>
              </a:endParaRPr>
            </a:p>
          </p:txBody>
        </p:sp>
      </p:grpSp>
      <p:grpSp>
        <p:nvGrpSpPr>
          <p:cNvPr id="32" name="Group 31">
            <a:extLst>
              <a:ext uri="{FF2B5EF4-FFF2-40B4-BE49-F238E27FC236}">
                <a16:creationId xmlns:a16="http://schemas.microsoft.com/office/drawing/2014/main" id="{278ED9B6-5B1E-4D81-BCAF-96C08D49C815}"/>
              </a:ext>
            </a:extLst>
          </p:cNvPr>
          <p:cNvGrpSpPr/>
          <p:nvPr/>
        </p:nvGrpSpPr>
        <p:grpSpPr>
          <a:xfrm>
            <a:off x="7480677" y="3973688"/>
            <a:ext cx="1063247" cy="1024175"/>
            <a:chOff x="5681789" y="3335211"/>
            <a:chExt cx="885924" cy="885924"/>
          </a:xfrm>
          <a:solidFill>
            <a:srgbClr val="B17ED8"/>
          </a:solidFill>
        </p:grpSpPr>
        <p:sp>
          <p:nvSpPr>
            <p:cNvPr id="33" name="Freeform 40">
              <a:extLst>
                <a:ext uri="{FF2B5EF4-FFF2-40B4-BE49-F238E27FC236}">
                  <a16:creationId xmlns:a16="http://schemas.microsoft.com/office/drawing/2014/main" id="{9549440E-11D9-4928-9D94-4D34AB495E2A}"/>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34" name="TextBox 33">
              <a:extLst>
                <a:ext uri="{FF2B5EF4-FFF2-40B4-BE49-F238E27FC236}">
                  <a16:creationId xmlns:a16="http://schemas.microsoft.com/office/drawing/2014/main" id="{258D3FF0-AF05-41DD-BC9A-935BB5FDE376}"/>
                </a:ext>
              </a:extLst>
            </p:cNvPr>
            <p:cNvSpPr txBox="1"/>
            <p:nvPr/>
          </p:nvSpPr>
          <p:spPr>
            <a:xfrm>
              <a:off x="5727288" y="3650406"/>
              <a:ext cx="768160" cy="253916"/>
            </a:xfrm>
            <a:prstGeom prst="rect">
              <a:avLst/>
            </a:prstGeom>
            <a:grpFill/>
          </p:spPr>
          <p:txBody>
            <a:bodyPr wrap="none" rtlCol="0">
              <a:spAutoFit/>
            </a:bodyPr>
            <a:lstStyle/>
            <a:p>
              <a:pPr algn="ctr"/>
              <a:r>
                <a:rPr lang="en-US" sz="1050" b="1">
                  <a:solidFill>
                    <a:schemeClr val="bg1"/>
                  </a:solidFill>
                </a:rPr>
                <a:t>Standard</a:t>
              </a:r>
              <a:endParaRPr lang="id-ID" sz="1050" b="1">
                <a:solidFill>
                  <a:schemeClr val="bg1"/>
                </a:solidFill>
              </a:endParaRPr>
            </a:p>
          </p:txBody>
        </p:sp>
      </p:grpSp>
      <p:grpSp>
        <p:nvGrpSpPr>
          <p:cNvPr id="35" name="Group 34">
            <a:extLst>
              <a:ext uri="{FF2B5EF4-FFF2-40B4-BE49-F238E27FC236}">
                <a16:creationId xmlns:a16="http://schemas.microsoft.com/office/drawing/2014/main" id="{6E14EA73-519B-4F33-92D7-19F583E9DB49}"/>
              </a:ext>
            </a:extLst>
          </p:cNvPr>
          <p:cNvGrpSpPr/>
          <p:nvPr/>
        </p:nvGrpSpPr>
        <p:grpSpPr>
          <a:xfrm>
            <a:off x="6898244" y="1177169"/>
            <a:ext cx="1077803" cy="1024850"/>
            <a:chOff x="5681789" y="3335211"/>
            <a:chExt cx="885924" cy="885924"/>
          </a:xfrm>
          <a:solidFill>
            <a:schemeClr val="accent2">
              <a:lumMod val="75000"/>
            </a:schemeClr>
          </a:solidFill>
        </p:grpSpPr>
        <p:sp>
          <p:nvSpPr>
            <p:cNvPr id="36" name="Freeform 40">
              <a:extLst>
                <a:ext uri="{FF2B5EF4-FFF2-40B4-BE49-F238E27FC236}">
                  <a16:creationId xmlns:a16="http://schemas.microsoft.com/office/drawing/2014/main" id="{5F95330C-CB8E-4F10-ACB7-7D841CB32725}"/>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37" name="TextBox 36">
              <a:extLst>
                <a:ext uri="{FF2B5EF4-FFF2-40B4-BE49-F238E27FC236}">
                  <a16:creationId xmlns:a16="http://schemas.microsoft.com/office/drawing/2014/main" id="{16E453DA-C3E1-4F41-8CA8-B17B89A27F4F}"/>
                </a:ext>
              </a:extLst>
            </p:cNvPr>
            <p:cNvSpPr txBox="1"/>
            <p:nvPr/>
          </p:nvSpPr>
          <p:spPr>
            <a:xfrm>
              <a:off x="5744872" y="3559102"/>
              <a:ext cx="746482" cy="498853"/>
            </a:xfrm>
            <a:prstGeom prst="rect">
              <a:avLst/>
            </a:prstGeom>
            <a:grpFill/>
          </p:spPr>
          <p:txBody>
            <a:bodyPr wrap="square" rtlCol="0">
              <a:spAutoFit/>
            </a:bodyPr>
            <a:lstStyle/>
            <a:p>
              <a:pPr algn="ctr"/>
              <a:r>
                <a:rPr lang="en-US" sz="1050" b="1">
                  <a:solidFill>
                    <a:schemeClr val="bg1"/>
                  </a:solidFill>
                </a:rPr>
                <a:t>Outbound</a:t>
              </a:r>
            </a:p>
            <a:p>
              <a:pPr algn="ctr"/>
              <a:r>
                <a:rPr lang="en-US" sz="1050" b="1">
                  <a:solidFill>
                    <a:schemeClr val="bg1"/>
                  </a:solidFill>
                </a:rPr>
                <a:t> MIPR</a:t>
              </a:r>
            </a:p>
            <a:p>
              <a:pPr algn="ctr"/>
              <a:r>
                <a:rPr lang="en-US" sz="1050" b="1">
                  <a:solidFill>
                    <a:schemeClr val="bg1"/>
                  </a:solidFill>
                </a:rPr>
                <a:t>Services</a:t>
              </a:r>
              <a:endParaRPr lang="id-ID" sz="1050" b="1">
                <a:solidFill>
                  <a:schemeClr val="bg1"/>
                </a:solidFill>
              </a:endParaRPr>
            </a:p>
          </p:txBody>
        </p:sp>
      </p:grpSp>
      <p:grpSp>
        <p:nvGrpSpPr>
          <p:cNvPr id="38" name="Group 37">
            <a:extLst>
              <a:ext uri="{FF2B5EF4-FFF2-40B4-BE49-F238E27FC236}">
                <a16:creationId xmlns:a16="http://schemas.microsoft.com/office/drawing/2014/main" id="{77A8CB6E-8BE1-4972-BA3B-109016AC8322}"/>
              </a:ext>
            </a:extLst>
          </p:cNvPr>
          <p:cNvGrpSpPr/>
          <p:nvPr/>
        </p:nvGrpSpPr>
        <p:grpSpPr>
          <a:xfrm>
            <a:off x="4978813" y="1177089"/>
            <a:ext cx="1110263" cy="1077805"/>
            <a:chOff x="5681789" y="3335211"/>
            <a:chExt cx="885924" cy="885924"/>
          </a:xfrm>
          <a:solidFill>
            <a:schemeClr val="accent2">
              <a:lumMod val="75000"/>
            </a:schemeClr>
          </a:solidFill>
        </p:grpSpPr>
        <p:sp>
          <p:nvSpPr>
            <p:cNvPr id="39" name="Freeform 40">
              <a:extLst>
                <a:ext uri="{FF2B5EF4-FFF2-40B4-BE49-F238E27FC236}">
                  <a16:creationId xmlns:a16="http://schemas.microsoft.com/office/drawing/2014/main" id="{61A7F03E-0A34-41E7-BD50-14A4BD27EE5C}"/>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40" name="TextBox 39">
              <a:extLst>
                <a:ext uri="{FF2B5EF4-FFF2-40B4-BE49-F238E27FC236}">
                  <a16:creationId xmlns:a16="http://schemas.microsoft.com/office/drawing/2014/main" id="{B83E2027-3EBF-4CC1-BCA9-748DBB5EFFB8}"/>
                </a:ext>
              </a:extLst>
            </p:cNvPr>
            <p:cNvSpPr txBox="1"/>
            <p:nvPr/>
          </p:nvSpPr>
          <p:spPr>
            <a:xfrm>
              <a:off x="5710728" y="3636549"/>
              <a:ext cx="838154" cy="341527"/>
            </a:xfrm>
            <a:prstGeom prst="rect">
              <a:avLst/>
            </a:prstGeom>
            <a:grpFill/>
          </p:spPr>
          <p:txBody>
            <a:bodyPr wrap="square" rtlCol="0">
              <a:spAutoFit/>
            </a:bodyPr>
            <a:lstStyle/>
            <a:p>
              <a:pPr algn="ctr"/>
              <a:r>
                <a:rPr lang="en-US" sz="1050" b="1">
                  <a:solidFill>
                    <a:schemeClr val="bg1"/>
                  </a:solidFill>
                </a:rPr>
                <a:t>SRM</a:t>
              </a:r>
            </a:p>
            <a:p>
              <a:pPr algn="ctr"/>
              <a:r>
                <a:rPr lang="en-US" sz="1050" b="1">
                  <a:solidFill>
                    <a:schemeClr val="bg1"/>
                  </a:solidFill>
                </a:rPr>
                <a:t>MIPRs</a:t>
              </a:r>
              <a:endParaRPr lang="id-ID" sz="1050" b="1">
                <a:solidFill>
                  <a:schemeClr val="bg1"/>
                </a:solidFill>
              </a:endParaRPr>
            </a:p>
          </p:txBody>
        </p:sp>
      </p:grpSp>
      <p:grpSp>
        <p:nvGrpSpPr>
          <p:cNvPr id="41" name="Group 40">
            <a:extLst>
              <a:ext uri="{FF2B5EF4-FFF2-40B4-BE49-F238E27FC236}">
                <a16:creationId xmlns:a16="http://schemas.microsoft.com/office/drawing/2014/main" id="{65314D92-CE0B-4F7E-BE53-691726709363}"/>
              </a:ext>
            </a:extLst>
          </p:cNvPr>
          <p:cNvGrpSpPr/>
          <p:nvPr/>
        </p:nvGrpSpPr>
        <p:grpSpPr>
          <a:xfrm>
            <a:off x="952496" y="1188720"/>
            <a:ext cx="1115511" cy="1068471"/>
            <a:chOff x="5681789" y="3335211"/>
            <a:chExt cx="885924" cy="885924"/>
          </a:xfrm>
          <a:solidFill>
            <a:srgbClr val="FF0000"/>
          </a:solidFill>
        </p:grpSpPr>
        <p:sp>
          <p:nvSpPr>
            <p:cNvPr id="42" name="Freeform 40">
              <a:extLst>
                <a:ext uri="{FF2B5EF4-FFF2-40B4-BE49-F238E27FC236}">
                  <a16:creationId xmlns:a16="http://schemas.microsoft.com/office/drawing/2014/main" id="{0EF1128F-EE03-4BF7-AFC0-063080DBC5D6}"/>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43" name="TextBox 42">
              <a:extLst>
                <a:ext uri="{FF2B5EF4-FFF2-40B4-BE49-F238E27FC236}">
                  <a16:creationId xmlns:a16="http://schemas.microsoft.com/office/drawing/2014/main" id="{31E6349A-A468-418C-A091-BCA5A82D5E9E}"/>
                </a:ext>
              </a:extLst>
            </p:cNvPr>
            <p:cNvSpPr txBox="1"/>
            <p:nvPr/>
          </p:nvSpPr>
          <p:spPr>
            <a:xfrm>
              <a:off x="5739397" y="3650406"/>
              <a:ext cx="780227" cy="185725"/>
            </a:xfrm>
            <a:prstGeom prst="rect">
              <a:avLst/>
            </a:prstGeom>
            <a:grpFill/>
          </p:spPr>
          <p:txBody>
            <a:bodyPr wrap="square" rtlCol="0">
              <a:spAutoFit/>
            </a:bodyPr>
            <a:lstStyle/>
            <a:p>
              <a:pPr algn="ctr"/>
              <a:r>
                <a:rPr lang="en-US" sz="1051" b="1">
                  <a:solidFill>
                    <a:schemeClr val="bg1"/>
                  </a:solidFill>
                </a:rPr>
                <a:t>Collections</a:t>
              </a:r>
              <a:endParaRPr lang="id-ID" sz="1051" b="1">
                <a:solidFill>
                  <a:schemeClr val="bg1"/>
                </a:solidFill>
              </a:endParaRPr>
            </a:p>
          </p:txBody>
        </p:sp>
      </p:grpSp>
      <p:grpSp>
        <p:nvGrpSpPr>
          <p:cNvPr id="44" name="Group 43">
            <a:extLst>
              <a:ext uri="{FF2B5EF4-FFF2-40B4-BE49-F238E27FC236}">
                <a16:creationId xmlns:a16="http://schemas.microsoft.com/office/drawing/2014/main" id="{7033BD26-3FA9-4F9B-A7D9-DB89DECB0BFE}"/>
              </a:ext>
            </a:extLst>
          </p:cNvPr>
          <p:cNvGrpSpPr/>
          <p:nvPr/>
        </p:nvGrpSpPr>
        <p:grpSpPr>
          <a:xfrm>
            <a:off x="3312542" y="1173491"/>
            <a:ext cx="1061122" cy="983758"/>
            <a:chOff x="5681789" y="3335211"/>
            <a:chExt cx="885924" cy="885924"/>
          </a:xfrm>
          <a:solidFill>
            <a:srgbClr val="FF0000"/>
          </a:solidFill>
        </p:grpSpPr>
        <p:sp>
          <p:nvSpPr>
            <p:cNvPr id="45" name="Freeform 40">
              <a:extLst>
                <a:ext uri="{FF2B5EF4-FFF2-40B4-BE49-F238E27FC236}">
                  <a16:creationId xmlns:a16="http://schemas.microsoft.com/office/drawing/2014/main" id="{51E3AFA8-8FB7-447A-843E-26D3FAC238E3}"/>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46" name="TextBox 45">
              <a:extLst>
                <a:ext uri="{FF2B5EF4-FFF2-40B4-BE49-F238E27FC236}">
                  <a16:creationId xmlns:a16="http://schemas.microsoft.com/office/drawing/2014/main" id="{07124B81-2B21-4CBB-9558-ED699BB96B7C}"/>
                </a:ext>
              </a:extLst>
            </p:cNvPr>
            <p:cNvSpPr txBox="1"/>
            <p:nvPr/>
          </p:nvSpPr>
          <p:spPr>
            <a:xfrm>
              <a:off x="5697853" y="3650406"/>
              <a:ext cx="848411" cy="172068"/>
            </a:xfrm>
            <a:prstGeom prst="rect">
              <a:avLst/>
            </a:prstGeom>
            <a:grpFill/>
          </p:spPr>
          <p:txBody>
            <a:bodyPr wrap="square" rtlCol="0">
              <a:spAutoFit/>
            </a:bodyPr>
            <a:lstStyle/>
            <a:p>
              <a:pPr algn="ctr"/>
              <a:r>
                <a:rPr lang="en-US" sz="900" b="1">
                  <a:solidFill>
                    <a:schemeClr val="bg1"/>
                  </a:solidFill>
                </a:rPr>
                <a:t>Disbursements</a:t>
              </a:r>
              <a:endParaRPr lang="id-ID" sz="1051" b="1">
                <a:solidFill>
                  <a:schemeClr val="bg1"/>
                </a:solidFill>
              </a:endParaRPr>
            </a:p>
          </p:txBody>
        </p:sp>
      </p:grpSp>
      <p:grpSp>
        <p:nvGrpSpPr>
          <p:cNvPr id="47" name="Group 46">
            <a:extLst>
              <a:ext uri="{FF2B5EF4-FFF2-40B4-BE49-F238E27FC236}">
                <a16:creationId xmlns:a16="http://schemas.microsoft.com/office/drawing/2014/main" id="{5547DE2D-AF3B-4C95-8E29-D2125F92066B}"/>
              </a:ext>
            </a:extLst>
          </p:cNvPr>
          <p:cNvGrpSpPr/>
          <p:nvPr/>
        </p:nvGrpSpPr>
        <p:grpSpPr>
          <a:xfrm>
            <a:off x="2160425" y="3857445"/>
            <a:ext cx="1237508" cy="1181967"/>
            <a:chOff x="5681789" y="3335211"/>
            <a:chExt cx="885924" cy="885924"/>
          </a:xfrm>
          <a:solidFill>
            <a:schemeClr val="tx2">
              <a:lumMod val="50000"/>
            </a:schemeClr>
          </a:solidFill>
        </p:grpSpPr>
        <p:sp>
          <p:nvSpPr>
            <p:cNvPr id="48" name="Freeform 40">
              <a:extLst>
                <a:ext uri="{FF2B5EF4-FFF2-40B4-BE49-F238E27FC236}">
                  <a16:creationId xmlns:a16="http://schemas.microsoft.com/office/drawing/2014/main" id="{C4CC5E6A-13AA-4C7D-B2D2-BE3E0C3ADF5D}"/>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49" name="TextBox 48">
              <a:extLst>
                <a:ext uri="{FF2B5EF4-FFF2-40B4-BE49-F238E27FC236}">
                  <a16:creationId xmlns:a16="http://schemas.microsoft.com/office/drawing/2014/main" id="{04D3CE0D-688D-442F-909C-BE8B3F961D00}"/>
                </a:ext>
              </a:extLst>
            </p:cNvPr>
            <p:cNvSpPr txBox="1"/>
            <p:nvPr/>
          </p:nvSpPr>
          <p:spPr>
            <a:xfrm>
              <a:off x="5913292" y="3650406"/>
              <a:ext cx="396145" cy="230689"/>
            </a:xfrm>
            <a:prstGeom prst="rect">
              <a:avLst/>
            </a:prstGeom>
            <a:grpFill/>
          </p:spPr>
          <p:txBody>
            <a:bodyPr wrap="none" rtlCol="0">
              <a:spAutoFit/>
            </a:bodyPr>
            <a:lstStyle/>
            <a:p>
              <a:pPr algn="ctr"/>
              <a:r>
                <a:rPr lang="en-US" sz="1400" b="1">
                  <a:solidFill>
                    <a:schemeClr val="bg1"/>
                  </a:solidFill>
                </a:rPr>
                <a:t>O2C</a:t>
              </a:r>
              <a:endParaRPr lang="id-ID" sz="1400" b="1">
                <a:solidFill>
                  <a:schemeClr val="bg1"/>
                </a:solidFill>
              </a:endParaRPr>
            </a:p>
          </p:txBody>
        </p:sp>
      </p:grpSp>
      <p:grpSp>
        <p:nvGrpSpPr>
          <p:cNvPr id="50" name="Group 49">
            <a:extLst>
              <a:ext uri="{FF2B5EF4-FFF2-40B4-BE49-F238E27FC236}">
                <a16:creationId xmlns:a16="http://schemas.microsoft.com/office/drawing/2014/main" id="{9ED2E5F2-AA7A-4323-BD79-F6689712C77B}"/>
              </a:ext>
            </a:extLst>
          </p:cNvPr>
          <p:cNvGrpSpPr/>
          <p:nvPr/>
        </p:nvGrpSpPr>
        <p:grpSpPr>
          <a:xfrm>
            <a:off x="2143207" y="1920077"/>
            <a:ext cx="1237508" cy="1181967"/>
            <a:chOff x="5681789" y="3335211"/>
            <a:chExt cx="885924" cy="885924"/>
          </a:xfrm>
          <a:solidFill>
            <a:srgbClr val="C00000"/>
          </a:solidFill>
        </p:grpSpPr>
        <p:sp>
          <p:nvSpPr>
            <p:cNvPr id="51" name="Freeform 40">
              <a:extLst>
                <a:ext uri="{FF2B5EF4-FFF2-40B4-BE49-F238E27FC236}">
                  <a16:creationId xmlns:a16="http://schemas.microsoft.com/office/drawing/2014/main" id="{0AD6FB47-9E07-47A4-9792-4F1B7132F107}"/>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52" name="TextBox 51">
              <a:extLst>
                <a:ext uri="{FF2B5EF4-FFF2-40B4-BE49-F238E27FC236}">
                  <a16:creationId xmlns:a16="http://schemas.microsoft.com/office/drawing/2014/main" id="{26CF2CE3-185A-41A9-A68D-B9D9DEEC0088}"/>
                </a:ext>
              </a:extLst>
            </p:cNvPr>
            <p:cNvSpPr txBox="1"/>
            <p:nvPr/>
          </p:nvSpPr>
          <p:spPr>
            <a:xfrm>
              <a:off x="5870832" y="3650406"/>
              <a:ext cx="481065" cy="230689"/>
            </a:xfrm>
            <a:prstGeom prst="rect">
              <a:avLst/>
            </a:prstGeom>
            <a:grpFill/>
          </p:spPr>
          <p:txBody>
            <a:bodyPr wrap="none" rtlCol="0">
              <a:spAutoFit/>
            </a:bodyPr>
            <a:lstStyle/>
            <a:p>
              <a:pPr algn="ctr"/>
              <a:r>
                <a:rPr lang="en-US" sz="1400" b="1" err="1">
                  <a:solidFill>
                    <a:schemeClr val="bg1"/>
                  </a:solidFill>
                </a:rPr>
                <a:t>FBwT</a:t>
              </a:r>
              <a:endParaRPr lang="id-ID" sz="1400" b="1">
                <a:solidFill>
                  <a:schemeClr val="bg1"/>
                </a:solidFill>
              </a:endParaRPr>
            </a:p>
          </p:txBody>
        </p:sp>
      </p:grpSp>
      <p:grpSp>
        <p:nvGrpSpPr>
          <p:cNvPr id="53" name="Group 52">
            <a:extLst>
              <a:ext uri="{FF2B5EF4-FFF2-40B4-BE49-F238E27FC236}">
                <a16:creationId xmlns:a16="http://schemas.microsoft.com/office/drawing/2014/main" id="{E857F616-C932-4192-A281-E48030648030}"/>
              </a:ext>
            </a:extLst>
          </p:cNvPr>
          <p:cNvGrpSpPr/>
          <p:nvPr/>
        </p:nvGrpSpPr>
        <p:grpSpPr>
          <a:xfrm>
            <a:off x="5895814" y="1930020"/>
            <a:ext cx="1237508" cy="1181967"/>
            <a:chOff x="5681789" y="3335211"/>
            <a:chExt cx="885924" cy="885924"/>
          </a:xfrm>
          <a:solidFill>
            <a:schemeClr val="accent2">
              <a:lumMod val="50000"/>
            </a:schemeClr>
          </a:solidFill>
        </p:grpSpPr>
        <p:sp>
          <p:nvSpPr>
            <p:cNvPr id="54" name="Freeform 40">
              <a:extLst>
                <a:ext uri="{FF2B5EF4-FFF2-40B4-BE49-F238E27FC236}">
                  <a16:creationId xmlns:a16="http://schemas.microsoft.com/office/drawing/2014/main" id="{2391740E-3EC5-4C47-B64F-D0D508F6D5EB}"/>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55" name="TextBox 54">
              <a:extLst>
                <a:ext uri="{FF2B5EF4-FFF2-40B4-BE49-F238E27FC236}">
                  <a16:creationId xmlns:a16="http://schemas.microsoft.com/office/drawing/2014/main" id="{5270CC9C-309F-4561-98D0-CC512D16395F}"/>
                </a:ext>
              </a:extLst>
            </p:cNvPr>
            <p:cNvSpPr txBox="1"/>
            <p:nvPr/>
          </p:nvSpPr>
          <p:spPr>
            <a:xfrm>
              <a:off x="5923620" y="3650406"/>
              <a:ext cx="375488" cy="230689"/>
            </a:xfrm>
            <a:prstGeom prst="rect">
              <a:avLst/>
            </a:prstGeom>
            <a:grpFill/>
          </p:spPr>
          <p:txBody>
            <a:bodyPr wrap="none" rtlCol="0">
              <a:spAutoFit/>
            </a:bodyPr>
            <a:lstStyle/>
            <a:p>
              <a:pPr algn="ctr"/>
              <a:r>
                <a:rPr lang="en-US" sz="1400" b="1">
                  <a:solidFill>
                    <a:schemeClr val="bg1"/>
                  </a:solidFill>
                </a:rPr>
                <a:t>P2P</a:t>
              </a:r>
              <a:endParaRPr lang="id-ID" sz="1400" b="1">
                <a:solidFill>
                  <a:schemeClr val="bg1"/>
                </a:solidFill>
              </a:endParaRPr>
            </a:p>
          </p:txBody>
        </p:sp>
      </p:grpSp>
      <p:grpSp>
        <p:nvGrpSpPr>
          <p:cNvPr id="56" name="Group 55">
            <a:extLst>
              <a:ext uri="{FF2B5EF4-FFF2-40B4-BE49-F238E27FC236}">
                <a16:creationId xmlns:a16="http://schemas.microsoft.com/office/drawing/2014/main" id="{D91EFC5D-F947-459E-B04F-88BB983FEB27}"/>
              </a:ext>
            </a:extLst>
          </p:cNvPr>
          <p:cNvGrpSpPr/>
          <p:nvPr/>
        </p:nvGrpSpPr>
        <p:grpSpPr>
          <a:xfrm>
            <a:off x="1873411" y="5310454"/>
            <a:ext cx="1035220" cy="977780"/>
            <a:chOff x="5681789" y="3335211"/>
            <a:chExt cx="885924" cy="885924"/>
          </a:xfrm>
          <a:solidFill>
            <a:schemeClr val="tx2">
              <a:lumMod val="75000"/>
            </a:schemeClr>
          </a:solidFill>
        </p:grpSpPr>
        <p:sp>
          <p:nvSpPr>
            <p:cNvPr id="57" name="Freeform 40">
              <a:extLst>
                <a:ext uri="{FF2B5EF4-FFF2-40B4-BE49-F238E27FC236}">
                  <a16:creationId xmlns:a16="http://schemas.microsoft.com/office/drawing/2014/main" id="{7D0A78E2-628F-4952-8941-9A943D35DFF8}"/>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58" name="TextBox 57">
              <a:extLst>
                <a:ext uri="{FF2B5EF4-FFF2-40B4-BE49-F238E27FC236}">
                  <a16:creationId xmlns:a16="http://schemas.microsoft.com/office/drawing/2014/main" id="{BD8AF7E5-E5FE-43EB-B110-4A58DC8C19CD}"/>
                </a:ext>
              </a:extLst>
            </p:cNvPr>
            <p:cNvSpPr txBox="1"/>
            <p:nvPr/>
          </p:nvSpPr>
          <p:spPr>
            <a:xfrm>
              <a:off x="5757532" y="3525016"/>
              <a:ext cx="716102" cy="523217"/>
            </a:xfrm>
            <a:prstGeom prst="rect">
              <a:avLst/>
            </a:prstGeom>
            <a:grpFill/>
          </p:spPr>
          <p:txBody>
            <a:bodyPr wrap="square" rtlCol="0">
              <a:spAutoFit/>
            </a:bodyPr>
            <a:lstStyle/>
            <a:p>
              <a:pPr algn="ctr"/>
              <a:r>
                <a:rPr lang="en-US" sz="1051" b="1">
                  <a:solidFill>
                    <a:schemeClr val="bg1"/>
                  </a:solidFill>
                </a:rPr>
                <a:t>Inbound</a:t>
              </a:r>
            </a:p>
            <a:p>
              <a:pPr algn="ctr"/>
              <a:r>
                <a:rPr lang="en-US" sz="1051" b="1">
                  <a:solidFill>
                    <a:schemeClr val="bg1"/>
                  </a:solidFill>
                </a:rPr>
                <a:t>MIPR</a:t>
              </a:r>
              <a:br>
                <a:rPr lang="en-US" sz="1051" b="1">
                  <a:solidFill>
                    <a:schemeClr val="bg1"/>
                  </a:solidFill>
                </a:rPr>
              </a:br>
              <a:r>
                <a:rPr lang="en-US" sz="1051" b="1">
                  <a:solidFill>
                    <a:schemeClr val="bg1"/>
                  </a:solidFill>
                </a:rPr>
                <a:t>Material</a:t>
              </a:r>
              <a:endParaRPr lang="id-ID" sz="1051" b="1">
                <a:solidFill>
                  <a:schemeClr val="bg1"/>
                </a:solidFill>
              </a:endParaRPr>
            </a:p>
          </p:txBody>
        </p:sp>
      </p:grpSp>
      <p:grpSp>
        <p:nvGrpSpPr>
          <p:cNvPr id="59" name="Group 58">
            <a:extLst>
              <a:ext uri="{FF2B5EF4-FFF2-40B4-BE49-F238E27FC236}">
                <a16:creationId xmlns:a16="http://schemas.microsoft.com/office/drawing/2014/main" id="{A7DF695F-5677-4AE8-8C19-5A855679187A}"/>
              </a:ext>
            </a:extLst>
          </p:cNvPr>
          <p:cNvGrpSpPr/>
          <p:nvPr/>
        </p:nvGrpSpPr>
        <p:grpSpPr>
          <a:xfrm>
            <a:off x="3287560" y="4760565"/>
            <a:ext cx="1035220" cy="977780"/>
            <a:chOff x="5681789" y="3335211"/>
            <a:chExt cx="885924" cy="885924"/>
          </a:xfrm>
          <a:solidFill>
            <a:schemeClr val="tx2">
              <a:lumMod val="75000"/>
            </a:schemeClr>
          </a:solidFill>
        </p:grpSpPr>
        <p:sp>
          <p:nvSpPr>
            <p:cNvPr id="60" name="Freeform 40">
              <a:extLst>
                <a:ext uri="{FF2B5EF4-FFF2-40B4-BE49-F238E27FC236}">
                  <a16:creationId xmlns:a16="http://schemas.microsoft.com/office/drawing/2014/main" id="{4EB37C4B-BBCF-4C6A-B8BE-0225541BC94D}"/>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61" name="TextBox 60">
              <a:extLst>
                <a:ext uri="{FF2B5EF4-FFF2-40B4-BE49-F238E27FC236}">
                  <a16:creationId xmlns:a16="http://schemas.microsoft.com/office/drawing/2014/main" id="{10BBFBFF-B09E-4989-9F83-A621470E75AC}"/>
                </a:ext>
              </a:extLst>
            </p:cNvPr>
            <p:cNvSpPr txBox="1"/>
            <p:nvPr/>
          </p:nvSpPr>
          <p:spPr>
            <a:xfrm>
              <a:off x="5757533" y="3525016"/>
              <a:ext cx="716102" cy="523217"/>
            </a:xfrm>
            <a:prstGeom prst="rect">
              <a:avLst/>
            </a:prstGeom>
            <a:grpFill/>
          </p:spPr>
          <p:txBody>
            <a:bodyPr wrap="square" rtlCol="0">
              <a:spAutoFit/>
            </a:bodyPr>
            <a:lstStyle/>
            <a:p>
              <a:pPr algn="ctr"/>
              <a:r>
                <a:rPr lang="en-US" sz="1051" b="1">
                  <a:solidFill>
                    <a:schemeClr val="bg1"/>
                  </a:solidFill>
                </a:rPr>
                <a:t>Inbound</a:t>
              </a:r>
            </a:p>
            <a:p>
              <a:pPr algn="ctr"/>
              <a:r>
                <a:rPr lang="en-US" sz="1051" b="1">
                  <a:solidFill>
                    <a:schemeClr val="bg1"/>
                  </a:solidFill>
                </a:rPr>
                <a:t>MIPR</a:t>
              </a:r>
            </a:p>
            <a:p>
              <a:pPr algn="ctr"/>
              <a:r>
                <a:rPr lang="en-US" sz="1051" b="1">
                  <a:solidFill>
                    <a:schemeClr val="bg1"/>
                  </a:solidFill>
                </a:rPr>
                <a:t>Services</a:t>
              </a:r>
            </a:p>
          </p:txBody>
        </p:sp>
      </p:grpSp>
      <p:grpSp>
        <p:nvGrpSpPr>
          <p:cNvPr id="62" name="Group 61">
            <a:extLst>
              <a:ext uri="{FF2B5EF4-FFF2-40B4-BE49-F238E27FC236}">
                <a16:creationId xmlns:a16="http://schemas.microsoft.com/office/drawing/2014/main" id="{122F82D2-D7CD-44F1-9ADC-7220460658C0}"/>
              </a:ext>
            </a:extLst>
          </p:cNvPr>
          <p:cNvGrpSpPr/>
          <p:nvPr/>
        </p:nvGrpSpPr>
        <p:grpSpPr>
          <a:xfrm>
            <a:off x="377688" y="5225741"/>
            <a:ext cx="1035220" cy="977780"/>
            <a:chOff x="5681789" y="3335211"/>
            <a:chExt cx="885924" cy="885924"/>
          </a:xfrm>
          <a:solidFill>
            <a:schemeClr val="tx2">
              <a:lumMod val="60000"/>
              <a:lumOff val="40000"/>
            </a:schemeClr>
          </a:solidFill>
        </p:grpSpPr>
        <p:sp>
          <p:nvSpPr>
            <p:cNvPr id="63" name="Freeform 40">
              <a:extLst>
                <a:ext uri="{FF2B5EF4-FFF2-40B4-BE49-F238E27FC236}">
                  <a16:creationId xmlns:a16="http://schemas.microsoft.com/office/drawing/2014/main" id="{F6B6B6FE-D5CC-45C8-BF1A-956B93DEF85F}"/>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64" name="TextBox 63">
              <a:extLst>
                <a:ext uri="{FF2B5EF4-FFF2-40B4-BE49-F238E27FC236}">
                  <a16:creationId xmlns:a16="http://schemas.microsoft.com/office/drawing/2014/main" id="{0418EECA-1C96-4E43-AF34-E7EE29EC50ED}"/>
                </a:ext>
              </a:extLst>
            </p:cNvPr>
            <p:cNvSpPr txBox="1"/>
            <p:nvPr/>
          </p:nvSpPr>
          <p:spPr>
            <a:xfrm>
              <a:off x="5807483" y="3445689"/>
              <a:ext cx="630443" cy="669736"/>
            </a:xfrm>
            <a:prstGeom prst="rect">
              <a:avLst/>
            </a:prstGeom>
            <a:grpFill/>
          </p:spPr>
          <p:txBody>
            <a:bodyPr wrap="square" rtlCol="0">
              <a:spAutoFit/>
            </a:bodyPr>
            <a:lstStyle/>
            <a:p>
              <a:pPr algn="ctr"/>
              <a:r>
                <a:rPr lang="en-US" sz="1051" b="1">
                  <a:solidFill>
                    <a:schemeClr val="bg1"/>
                  </a:solidFill>
                </a:rPr>
                <a:t>Troop Support Order Systems</a:t>
              </a:r>
              <a:endParaRPr lang="id-ID" sz="1051" b="1">
                <a:solidFill>
                  <a:schemeClr val="bg1"/>
                </a:solidFill>
              </a:endParaRPr>
            </a:p>
          </p:txBody>
        </p:sp>
      </p:grpSp>
      <p:grpSp>
        <p:nvGrpSpPr>
          <p:cNvPr id="65" name="Group 64">
            <a:extLst>
              <a:ext uri="{FF2B5EF4-FFF2-40B4-BE49-F238E27FC236}">
                <a16:creationId xmlns:a16="http://schemas.microsoft.com/office/drawing/2014/main" id="{A715CECD-68CA-4F36-AA50-21C3DA75BC37}"/>
              </a:ext>
            </a:extLst>
          </p:cNvPr>
          <p:cNvGrpSpPr/>
          <p:nvPr/>
        </p:nvGrpSpPr>
        <p:grpSpPr>
          <a:xfrm>
            <a:off x="783773" y="4064467"/>
            <a:ext cx="1035220" cy="977780"/>
            <a:chOff x="5681789" y="3335211"/>
            <a:chExt cx="885924" cy="885924"/>
          </a:xfrm>
          <a:solidFill>
            <a:schemeClr val="tx2">
              <a:lumMod val="75000"/>
            </a:schemeClr>
          </a:solidFill>
        </p:grpSpPr>
        <p:sp>
          <p:nvSpPr>
            <p:cNvPr id="66" name="Freeform 40">
              <a:extLst>
                <a:ext uri="{FF2B5EF4-FFF2-40B4-BE49-F238E27FC236}">
                  <a16:creationId xmlns:a16="http://schemas.microsoft.com/office/drawing/2014/main" id="{3EB88F26-7406-4D27-905E-712D227DBB23}"/>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67" name="TextBox 66">
              <a:extLst>
                <a:ext uri="{FF2B5EF4-FFF2-40B4-BE49-F238E27FC236}">
                  <a16:creationId xmlns:a16="http://schemas.microsoft.com/office/drawing/2014/main" id="{C0EC03FA-510D-4D32-99DB-DE434C8587A9}"/>
                </a:ext>
              </a:extLst>
            </p:cNvPr>
            <p:cNvSpPr txBox="1"/>
            <p:nvPr/>
          </p:nvSpPr>
          <p:spPr>
            <a:xfrm>
              <a:off x="5766700" y="3538710"/>
              <a:ext cx="716102" cy="523217"/>
            </a:xfrm>
            <a:prstGeom prst="rect">
              <a:avLst/>
            </a:prstGeom>
            <a:grpFill/>
          </p:spPr>
          <p:txBody>
            <a:bodyPr wrap="square" rtlCol="0">
              <a:spAutoFit/>
            </a:bodyPr>
            <a:lstStyle/>
            <a:p>
              <a:pPr algn="ctr"/>
              <a:r>
                <a:rPr lang="en-US" sz="1051" b="1">
                  <a:solidFill>
                    <a:schemeClr val="bg1"/>
                  </a:solidFill>
                </a:rPr>
                <a:t>Non-MIPR</a:t>
              </a:r>
            </a:p>
            <a:p>
              <a:pPr algn="ctr"/>
              <a:r>
                <a:rPr lang="en-US" sz="1051" b="1">
                  <a:solidFill>
                    <a:schemeClr val="bg1"/>
                  </a:solidFill>
                </a:rPr>
                <a:t>IPAC</a:t>
              </a:r>
            </a:p>
            <a:p>
              <a:pPr algn="ctr"/>
              <a:r>
                <a:rPr lang="en-US" sz="1051" b="1">
                  <a:solidFill>
                    <a:schemeClr val="bg1"/>
                  </a:solidFill>
                </a:rPr>
                <a:t>Orders</a:t>
              </a:r>
              <a:endParaRPr lang="id-ID" sz="1051" b="1">
                <a:solidFill>
                  <a:schemeClr val="bg1"/>
                </a:solidFill>
              </a:endParaRPr>
            </a:p>
          </p:txBody>
        </p:sp>
      </p:grpSp>
      <p:grpSp>
        <p:nvGrpSpPr>
          <p:cNvPr id="113" name="Group 112">
            <a:extLst>
              <a:ext uri="{FF2B5EF4-FFF2-40B4-BE49-F238E27FC236}">
                <a16:creationId xmlns:a16="http://schemas.microsoft.com/office/drawing/2014/main" id="{6C3ECFDC-1BFA-4743-A1BF-C60BC238DF6A}"/>
              </a:ext>
            </a:extLst>
          </p:cNvPr>
          <p:cNvGrpSpPr/>
          <p:nvPr/>
        </p:nvGrpSpPr>
        <p:grpSpPr>
          <a:xfrm>
            <a:off x="4328766" y="4280366"/>
            <a:ext cx="1035220" cy="977780"/>
            <a:chOff x="5681789" y="3335211"/>
            <a:chExt cx="885924" cy="885924"/>
          </a:xfrm>
          <a:solidFill>
            <a:schemeClr val="accent1">
              <a:lumMod val="75000"/>
            </a:schemeClr>
          </a:solidFill>
        </p:grpSpPr>
        <p:sp>
          <p:nvSpPr>
            <p:cNvPr id="114" name="Freeform 40">
              <a:extLst>
                <a:ext uri="{FF2B5EF4-FFF2-40B4-BE49-F238E27FC236}">
                  <a16:creationId xmlns:a16="http://schemas.microsoft.com/office/drawing/2014/main" id="{7EEC5380-8248-4373-8AE9-AD4AA68DDA04}"/>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115" name="TextBox 114">
              <a:extLst>
                <a:ext uri="{FF2B5EF4-FFF2-40B4-BE49-F238E27FC236}">
                  <a16:creationId xmlns:a16="http://schemas.microsoft.com/office/drawing/2014/main" id="{AC3D80FA-B7AC-4725-BCA6-546707F8DE88}"/>
                </a:ext>
              </a:extLst>
            </p:cNvPr>
            <p:cNvSpPr txBox="1"/>
            <p:nvPr/>
          </p:nvSpPr>
          <p:spPr>
            <a:xfrm>
              <a:off x="5755944" y="3608606"/>
              <a:ext cx="716102" cy="376698"/>
            </a:xfrm>
            <a:prstGeom prst="rect">
              <a:avLst/>
            </a:prstGeom>
            <a:grpFill/>
          </p:spPr>
          <p:txBody>
            <a:bodyPr wrap="square" rtlCol="0">
              <a:spAutoFit/>
            </a:bodyPr>
            <a:lstStyle/>
            <a:p>
              <a:pPr algn="ctr"/>
              <a:r>
                <a:rPr lang="en-US" sz="1051" b="1">
                  <a:solidFill>
                    <a:schemeClr val="bg1"/>
                  </a:solidFill>
                </a:rPr>
                <a:t>J67</a:t>
              </a:r>
            </a:p>
            <a:p>
              <a:pPr algn="ctr"/>
              <a:r>
                <a:rPr lang="en-US" sz="1051" b="1">
                  <a:solidFill>
                    <a:schemeClr val="bg1"/>
                  </a:solidFill>
                </a:rPr>
                <a:t>Orders</a:t>
              </a:r>
            </a:p>
          </p:txBody>
        </p:sp>
      </p:grpSp>
      <p:grpSp>
        <p:nvGrpSpPr>
          <p:cNvPr id="116" name="Group 115">
            <a:extLst>
              <a:ext uri="{FF2B5EF4-FFF2-40B4-BE49-F238E27FC236}">
                <a16:creationId xmlns:a16="http://schemas.microsoft.com/office/drawing/2014/main" id="{C87ECEDB-FD77-4877-A86D-0EF9685A02C6}"/>
              </a:ext>
            </a:extLst>
          </p:cNvPr>
          <p:cNvGrpSpPr/>
          <p:nvPr/>
        </p:nvGrpSpPr>
        <p:grpSpPr>
          <a:xfrm>
            <a:off x="4303463" y="5450938"/>
            <a:ext cx="1035220" cy="977780"/>
            <a:chOff x="5681789" y="3335211"/>
            <a:chExt cx="885924" cy="885924"/>
          </a:xfrm>
          <a:solidFill>
            <a:schemeClr val="accent1">
              <a:lumMod val="75000"/>
            </a:schemeClr>
          </a:solidFill>
        </p:grpSpPr>
        <p:sp>
          <p:nvSpPr>
            <p:cNvPr id="117" name="Freeform 40">
              <a:extLst>
                <a:ext uri="{FF2B5EF4-FFF2-40B4-BE49-F238E27FC236}">
                  <a16:creationId xmlns:a16="http://schemas.microsoft.com/office/drawing/2014/main" id="{4FF80CCC-88C3-4E4C-AA24-DB5A303909E9}"/>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118" name="TextBox 117">
              <a:extLst>
                <a:ext uri="{FF2B5EF4-FFF2-40B4-BE49-F238E27FC236}">
                  <a16:creationId xmlns:a16="http://schemas.microsoft.com/office/drawing/2014/main" id="{34FD15E0-76B6-4071-B556-4F7BA2574728}"/>
                </a:ext>
              </a:extLst>
            </p:cNvPr>
            <p:cNvSpPr txBox="1"/>
            <p:nvPr/>
          </p:nvSpPr>
          <p:spPr>
            <a:xfrm>
              <a:off x="5755944" y="3608606"/>
              <a:ext cx="716102" cy="376698"/>
            </a:xfrm>
            <a:prstGeom prst="rect">
              <a:avLst/>
            </a:prstGeom>
            <a:grpFill/>
          </p:spPr>
          <p:txBody>
            <a:bodyPr wrap="square" rtlCol="0">
              <a:spAutoFit/>
            </a:bodyPr>
            <a:lstStyle/>
            <a:p>
              <a:pPr algn="ctr"/>
              <a:r>
                <a:rPr lang="en-US" sz="1051" b="1">
                  <a:solidFill>
                    <a:schemeClr val="bg1"/>
                  </a:solidFill>
                </a:rPr>
                <a:t>Standard Orders</a:t>
              </a:r>
            </a:p>
          </p:txBody>
        </p:sp>
      </p:grpSp>
      <p:grpSp>
        <p:nvGrpSpPr>
          <p:cNvPr id="124" name="Group 123">
            <a:extLst>
              <a:ext uri="{FF2B5EF4-FFF2-40B4-BE49-F238E27FC236}">
                <a16:creationId xmlns:a16="http://schemas.microsoft.com/office/drawing/2014/main" id="{69E03C5D-5F86-4F7C-AA9D-5F3E9D319560}"/>
              </a:ext>
            </a:extLst>
          </p:cNvPr>
          <p:cNvGrpSpPr/>
          <p:nvPr/>
        </p:nvGrpSpPr>
        <p:grpSpPr>
          <a:xfrm>
            <a:off x="94507" y="3051111"/>
            <a:ext cx="1035220" cy="977780"/>
            <a:chOff x="5681789" y="3335211"/>
            <a:chExt cx="885924" cy="885924"/>
          </a:xfrm>
          <a:solidFill>
            <a:schemeClr val="tx2">
              <a:lumMod val="60000"/>
              <a:lumOff val="40000"/>
            </a:schemeClr>
          </a:solidFill>
        </p:grpSpPr>
        <p:sp>
          <p:nvSpPr>
            <p:cNvPr id="125" name="Freeform 40">
              <a:extLst>
                <a:ext uri="{FF2B5EF4-FFF2-40B4-BE49-F238E27FC236}">
                  <a16:creationId xmlns:a16="http://schemas.microsoft.com/office/drawing/2014/main" id="{C8BD3154-BAF1-43DD-AE2F-B3C62A0D54AE}"/>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126" name="TextBox 125">
              <a:extLst>
                <a:ext uri="{FF2B5EF4-FFF2-40B4-BE49-F238E27FC236}">
                  <a16:creationId xmlns:a16="http://schemas.microsoft.com/office/drawing/2014/main" id="{90CA9439-7549-4251-B11F-53F02B7A8ADB}"/>
                </a:ext>
              </a:extLst>
            </p:cNvPr>
            <p:cNvSpPr txBox="1"/>
            <p:nvPr/>
          </p:nvSpPr>
          <p:spPr>
            <a:xfrm>
              <a:off x="5805955" y="3514287"/>
              <a:ext cx="630443" cy="523217"/>
            </a:xfrm>
            <a:prstGeom prst="rect">
              <a:avLst/>
            </a:prstGeom>
            <a:grpFill/>
          </p:spPr>
          <p:txBody>
            <a:bodyPr wrap="square" rtlCol="0">
              <a:spAutoFit/>
            </a:bodyPr>
            <a:lstStyle/>
            <a:p>
              <a:pPr algn="ctr"/>
              <a:r>
                <a:rPr lang="en-US" sz="1051" b="1">
                  <a:solidFill>
                    <a:schemeClr val="bg1"/>
                  </a:solidFill>
                </a:rPr>
                <a:t>Energy Order Systems</a:t>
              </a:r>
              <a:endParaRPr lang="id-ID" sz="1051" b="1">
                <a:solidFill>
                  <a:schemeClr val="bg1"/>
                </a:solidFill>
              </a:endParaRPr>
            </a:p>
          </p:txBody>
        </p:sp>
      </p:grpSp>
      <p:grpSp>
        <p:nvGrpSpPr>
          <p:cNvPr id="127" name="Group 126">
            <a:extLst>
              <a:ext uri="{FF2B5EF4-FFF2-40B4-BE49-F238E27FC236}">
                <a16:creationId xmlns:a16="http://schemas.microsoft.com/office/drawing/2014/main" id="{2E511C6F-ED80-472D-B1C8-043DEB18D26B}"/>
              </a:ext>
            </a:extLst>
          </p:cNvPr>
          <p:cNvGrpSpPr/>
          <p:nvPr/>
        </p:nvGrpSpPr>
        <p:grpSpPr>
          <a:xfrm>
            <a:off x="1414992" y="3034972"/>
            <a:ext cx="1035220" cy="977780"/>
            <a:chOff x="5681789" y="3335211"/>
            <a:chExt cx="885924" cy="885924"/>
          </a:xfrm>
          <a:solidFill>
            <a:schemeClr val="tx2">
              <a:lumMod val="60000"/>
              <a:lumOff val="40000"/>
            </a:schemeClr>
          </a:solidFill>
        </p:grpSpPr>
        <p:sp>
          <p:nvSpPr>
            <p:cNvPr id="128" name="Freeform 40">
              <a:extLst>
                <a:ext uri="{FF2B5EF4-FFF2-40B4-BE49-F238E27FC236}">
                  <a16:creationId xmlns:a16="http://schemas.microsoft.com/office/drawing/2014/main" id="{5A3552A5-8FA6-4427-99D3-ECA08E5AF9D5}"/>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129" name="TextBox 128">
              <a:extLst>
                <a:ext uri="{FF2B5EF4-FFF2-40B4-BE49-F238E27FC236}">
                  <a16:creationId xmlns:a16="http://schemas.microsoft.com/office/drawing/2014/main" id="{1E69DCB6-0FB5-45B6-87FB-7265440E4EC2}"/>
                </a:ext>
              </a:extLst>
            </p:cNvPr>
            <p:cNvSpPr txBox="1"/>
            <p:nvPr/>
          </p:nvSpPr>
          <p:spPr>
            <a:xfrm>
              <a:off x="5805955" y="3514287"/>
              <a:ext cx="630443" cy="523217"/>
            </a:xfrm>
            <a:prstGeom prst="rect">
              <a:avLst/>
            </a:prstGeom>
            <a:grpFill/>
          </p:spPr>
          <p:txBody>
            <a:bodyPr wrap="square" rtlCol="0">
              <a:spAutoFit/>
            </a:bodyPr>
            <a:lstStyle/>
            <a:p>
              <a:pPr algn="ctr"/>
              <a:r>
                <a:rPr lang="en-US" sz="1051" b="1">
                  <a:solidFill>
                    <a:schemeClr val="bg1"/>
                  </a:solidFill>
                </a:rPr>
                <a:t>Other</a:t>
              </a:r>
            </a:p>
            <a:p>
              <a:pPr algn="ctr"/>
              <a:r>
                <a:rPr lang="en-US" sz="1051" b="1">
                  <a:solidFill>
                    <a:schemeClr val="bg1"/>
                  </a:solidFill>
                </a:rPr>
                <a:t>Order Systems</a:t>
              </a:r>
              <a:endParaRPr lang="id-ID" sz="1051" b="1">
                <a:solidFill>
                  <a:schemeClr val="bg1"/>
                </a:solidFill>
              </a:endParaRPr>
            </a:p>
          </p:txBody>
        </p:sp>
      </p:grpSp>
      <p:grpSp>
        <p:nvGrpSpPr>
          <p:cNvPr id="87" name="Group 86">
            <a:extLst>
              <a:ext uri="{FF2B5EF4-FFF2-40B4-BE49-F238E27FC236}">
                <a16:creationId xmlns:a16="http://schemas.microsoft.com/office/drawing/2014/main" id="{85DD6ECA-BEDD-4061-B4B8-CDB3C910C2BB}"/>
              </a:ext>
            </a:extLst>
          </p:cNvPr>
          <p:cNvGrpSpPr/>
          <p:nvPr/>
        </p:nvGrpSpPr>
        <p:grpSpPr>
          <a:xfrm>
            <a:off x="7548273" y="2130224"/>
            <a:ext cx="1077803" cy="1024850"/>
            <a:chOff x="5681789" y="3335211"/>
            <a:chExt cx="885924" cy="885924"/>
          </a:xfrm>
          <a:solidFill>
            <a:schemeClr val="accent2">
              <a:lumMod val="75000"/>
            </a:schemeClr>
          </a:solidFill>
        </p:grpSpPr>
        <p:sp>
          <p:nvSpPr>
            <p:cNvPr id="88" name="Freeform 40">
              <a:extLst>
                <a:ext uri="{FF2B5EF4-FFF2-40B4-BE49-F238E27FC236}">
                  <a16:creationId xmlns:a16="http://schemas.microsoft.com/office/drawing/2014/main" id="{4DBDF78A-3277-4F8D-A3D2-D08C197B1231}"/>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90" name="TextBox 89">
              <a:extLst>
                <a:ext uri="{FF2B5EF4-FFF2-40B4-BE49-F238E27FC236}">
                  <a16:creationId xmlns:a16="http://schemas.microsoft.com/office/drawing/2014/main" id="{B3B3B752-725D-4372-9D87-DB43AFB28DAD}"/>
                </a:ext>
              </a:extLst>
            </p:cNvPr>
            <p:cNvSpPr txBox="1"/>
            <p:nvPr/>
          </p:nvSpPr>
          <p:spPr>
            <a:xfrm>
              <a:off x="5798580" y="3559102"/>
              <a:ext cx="684944" cy="498853"/>
            </a:xfrm>
            <a:prstGeom prst="rect">
              <a:avLst/>
            </a:prstGeom>
            <a:grpFill/>
          </p:spPr>
          <p:txBody>
            <a:bodyPr wrap="square" rtlCol="0">
              <a:spAutoFit/>
            </a:bodyPr>
            <a:lstStyle/>
            <a:p>
              <a:pPr algn="ctr"/>
              <a:r>
                <a:rPr lang="en-US" sz="1050" b="1">
                  <a:solidFill>
                    <a:schemeClr val="bg1"/>
                  </a:solidFill>
                </a:rPr>
                <a:t>Outbound</a:t>
              </a:r>
            </a:p>
            <a:p>
              <a:pPr algn="ctr"/>
              <a:r>
                <a:rPr lang="en-US" sz="1050" b="1">
                  <a:solidFill>
                    <a:schemeClr val="bg1"/>
                  </a:solidFill>
                </a:rPr>
                <a:t> MIPR</a:t>
              </a:r>
            </a:p>
            <a:p>
              <a:pPr algn="ctr"/>
              <a:r>
                <a:rPr lang="en-US" sz="1050" b="1">
                  <a:solidFill>
                    <a:schemeClr val="bg1"/>
                  </a:solidFill>
                </a:rPr>
                <a:t>Material</a:t>
              </a:r>
              <a:endParaRPr lang="id-ID" sz="1050" b="1">
                <a:solidFill>
                  <a:schemeClr val="bg1"/>
                </a:solidFill>
              </a:endParaRPr>
            </a:p>
          </p:txBody>
        </p:sp>
      </p:grpSp>
      <p:grpSp>
        <p:nvGrpSpPr>
          <p:cNvPr id="91" name="Group 90">
            <a:extLst>
              <a:ext uri="{FF2B5EF4-FFF2-40B4-BE49-F238E27FC236}">
                <a16:creationId xmlns:a16="http://schemas.microsoft.com/office/drawing/2014/main" id="{0E689BA8-16C8-4E7F-B89E-0FBEA5531D58}"/>
              </a:ext>
            </a:extLst>
          </p:cNvPr>
          <p:cNvGrpSpPr/>
          <p:nvPr/>
        </p:nvGrpSpPr>
        <p:grpSpPr>
          <a:xfrm>
            <a:off x="6829806" y="2990211"/>
            <a:ext cx="1077803" cy="1024850"/>
            <a:chOff x="5681789" y="3335211"/>
            <a:chExt cx="885924" cy="885924"/>
          </a:xfrm>
          <a:solidFill>
            <a:schemeClr val="accent2">
              <a:lumMod val="75000"/>
            </a:schemeClr>
          </a:solidFill>
        </p:grpSpPr>
        <p:sp>
          <p:nvSpPr>
            <p:cNvPr id="93" name="Freeform 40">
              <a:extLst>
                <a:ext uri="{FF2B5EF4-FFF2-40B4-BE49-F238E27FC236}">
                  <a16:creationId xmlns:a16="http://schemas.microsoft.com/office/drawing/2014/main" id="{D9746716-DE85-4203-BDBC-C8EA73D5B72A}"/>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94" name="TextBox 93">
              <a:extLst>
                <a:ext uri="{FF2B5EF4-FFF2-40B4-BE49-F238E27FC236}">
                  <a16:creationId xmlns:a16="http://schemas.microsoft.com/office/drawing/2014/main" id="{C33DE7B7-3EA4-45FA-8D26-11E3F9805DEA}"/>
                </a:ext>
              </a:extLst>
            </p:cNvPr>
            <p:cNvSpPr txBox="1"/>
            <p:nvPr/>
          </p:nvSpPr>
          <p:spPr>
            <a:xfrm>
              <a:off x="5756950" y="3632455"/>
              <a:ext cx="742607" cy="345872"/>
            </a:xfrm>
            <a:prstGeom prst="rect">
              <a:avLst/>
            </a:prstGeom>
            <a:grpFill/>
          </p:spPr>
          <p:txBody>
            <a:bodyPr wrap="square" rtlCol="0">
              <a:spAutoFit/>
            </a:bodyPr>
            <a:lstStyle/>
            <a:p>
              <a:pPr algn="ctr"/>
              <a:r>
                <a:rPr lang="en-US" sz="1000" b="1">
                  <a:solidFill>
                    <a:schemeClr val="bg1"/>
                  </a:solidFill>
                </a:rPr>
                <a:t>Receipt/ Acceptance</a:t>
              </a:r>
              <a:endParaRPr lang="id-ID" sz="1000" b="1">
                <a:solidFill>
                  <a:schemeClr val="bg1"/>
                </a:solidFill>
              </a:endParaRPr>
            </a:p>
          </p:txBody>
        </p:sp>
      </p:grpSp>
      <p:grpSp>
        <p:nvGrpSpPr>
          <p:cNvPr id="97" name="Group 96">
            <a:extLst>
              <a:ext uri="{FF2B5EF4-FFF2-40B4-BE49-F238E27FC236}">
                <a16:creationId xmlns:a16="http://schemas.microsoft.com/office/drawing/2014/main" id="{AA609291-A4AD-463E-8AC1-0ADA889C7802}"/>
              </a:ext>
            </a:extLst>
          </p:cNvPr>
          <p:cNvGrpSpPr/>
          <p:nvPr/>
        </p:nvGrpSpPr>
        <p:grpSpPr>
          <a:xfrm>
            <a:off x="5327318" y="3035725"/>
            <a:ext cx="1117099" cy="1024850"/>
            <a:chOff x="5649490" y="3335211"/>
            <a:chExt cx="918223" cy="885924"/>
          </a:xfrm>
          <a:solidFill>
            <a:schemeClr val="accent2">
              <a:lumMod val="75000"/>
            </a:schemeClr>
          </a:solidFill>
        </p:grpSpPr>
        <p:sp>
          <p:nvSpPr>
            <p:cNvPr id="100" name="Freeform 40">
              <a:extLst>
                <a:ext uri="{FF2B5EF4-FFF2-40B4-BE49-F238E27FC236}">
                  <a16:creationId xmlns:a16="http://schemas.microsoft.com/office/drawing/2014/main" id="{DACB0F5B-8007-46ED-9A3C-FB3500BA61C5}"/>
                </a:ext>
              </a:extLst>
            </p:cNvPr>
            <p:cNvSpPr/>
            <p:nvPr/>
          </p:nvSpPr>
          <p:spPr>
            <a:xfrm rot="11660726">
              <a:off x="5681789" y="3335211"/>
              <a:ext cx="885924" cy="885924"/>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pFill/>
            <a:ln w="7600" cap="flat">
              <a:noFill/>
              <a:bevel/>
            </a:ln>
          </p:spPr>
          <p:txBody>
            <a:bodyPr/>
            <a:lstStyle/>
            <a:p>
              <a:endParaRPr lang="id-ID" sz="1200"/>
            </a:p>
          </p:txBody>
        </p:sp>
        <p:sp>
          <p:nvSpPr>
            <p:cNvPr id="102" name="TextBox 101">
              <a:extLst>
                <a:ext uri="{FF2B5EF4-FFF2-40B4-BE49-F238E27FC236}">
                  <a16:creationId xmlns:a16="http://schemas.microsoft.com/office/drawing/2014/main" id="{E9EE88C3-440D-47A6-94E1-1DF439FCE19B}"/>
                </a:ext>
              </a:extLst>
            </p:cNvPr>
            <p:cNvSpPr txBox="1"/>
            <p:nvPr/>
          </p:nvSpPr>
          <p:spPr>
            <a:xfrm>
              <a:off x="5649490" y="3561743"/>
              <a:ext cx="878671" cy="438991"/>
            </a:xfrm>
            <a:prstGeom prst="rect">
              <a:avLst/>
            </a:prstGeom>
            <a:noFill/>
          </p:spPr>
          <p:txBody>
            <a:bodyPr wrap="square" rtlCol="0">
              <a:noAutofit/>
            </a:bodyPr>
            <a:lstStyle/>
            <a:p>
              <a:pPr algn="ctr"/>
              <a:r>
                <a:rPr lang="en-US" sz="1000" b="1">
                  <a:solidFill>
                    <a:schemeClr val="bg1"/>
                  </a:solidFill>
                </a:rPr>
                <a:t>Organic Manufacturing</a:t>
              </a:r>
              <a:endParaRPr lang="id-ID" sz="1000" b="1">
                <a:solidFill>
                  <a:schemeClr val="bg1"/>
                </a:solidFill>
              </a:endParaRPr>
            </a:p>
          </p:txBody>
        </p:sp>
      </p:grpSp>
    </p:spTree>
    <p:extLst>
      <p:ext uri="{BB962C8B-B14F-4D97-AF65-F5344CB8AC3E}">
        <p14:creationId xmlns:p14="http://schemas.microsoft.com/office/powerpoint/2010/main" val="36020893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14:bounceEnd="8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80000">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14:bounceEnd="80000">
                                          <p:cBhvr additive="base">
                                            <p:cTn id="11" dur="75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80000">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14:bounceEnd="80000">
                                          <p:cBhvr additive="base">
                                            <p:cTn id="15" dur="750" fill="hold"/>
                                            <p:tgtEl>
                                              <p:spTgt spid="26"/>
                                            </p:tgtEl>
                                            <p:attrNameLst>
                                              <p:attrName>ppt_x</p:attrName>
                                            </p:attrNameLst>
                                          </p:cBhvr>
                                          <p:tavLst>
                                            <p:tav tm="0">
                                              <p:val>
                                                <p:strVal val="#ppt_x"/>
                                              </p:val>
                                            </p:tav>
                                            <p:tav tm="100000">
                                              <p:val>
                                                <p:strVal val="#ppt_x"/>
                                              </p:val>
                                            </p:tav>
                                          </p:tavLst>
                                        </p:anim>
                                        <p:anim calcmode="lin" valueType="num" p14:bounceEnd="80000">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80000">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14:bounceEnd="80000">
                                          <p:cBhvr additive="base">
                                            <p:cTn id="19" dur="750" fill="hold"/>
                                            <p:tgtEl>
                                              <p:spTgt spid="29"/>
                                            </p:tgtEl>
                                            <p:attrNameLst>
                                              <p:attrName>ppt_x</p:attrName>
                                            </p:attrNameLst>
                                          </p:cBhvr>
                                          <p:tavLst>
                                            <p:tav tm="0">
                                              <p:val>
                                                <p:strVal val="#ppt_x"/>
                                              </p:val>
                                            </p:tav>
                                            <p:tav tm="100000">
                                              <p:val>
                                                <p:strVal val="#ppt_x"/>
                                              </p:val>
                                            </p:tav>
                                          </p:tavLst>
                                        </p:anim>
                                        <p:anim calcmode="lin" valueType="num" p14:bounceEnd="80000">
                                          <p:cBhvr additive="base">
                                            <p:cTn id="20" dur="75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80000">
                                      <p:stCondLst>
                                        <p:cond delay="250"/>
                                      </p:stCondLst>
                                      <p:childTnLst>
                                        <p:set>
                                          <p:cBhvr>
                                            <p:cTn id="22" dur="1" fill="hold">
                                              <p:stCondLst>
                                                <p:cond delay="0"/>
                                              </p:stCondLst>
                                            </p:cTn>
                                            <p:tgtEl>
                                              <p:spTgt spid="32"/>
                                            </p:tgtEl>
                                            <p:attrNameLst>
                                              <p:attrName>style.visibility</p:attrName>
                                            </p:attrNameLst>
                                          </p:cBhvr>
                                          <p:to>
                                            <p:strVal val="visible"/>
                                          </p:to>
                                        </p:set>
                                        <p:anim calcmode="lin" valueType="num" p14:bounceEnd="80000">
                                          <p:cBhvr additive="base">
                                            <p:cTn id="23" dur="750" fill="hold"/>
                                            <p:tgtEl>
                                              <p:spTgt spid="32"/>
                                            </p:tgtEl>
                                            <p:attrNameLst>
                                              <p:attrName>ppt_x</p:attrName>
                                            </p:attrNameLst>
                                          </p:cBhvr>
                                          <p:tavLst>
                                            <p:tav tm="0">
                                              <p:val>
                                                <p:strVal val="#ppt_x"/>
                                              </p:val>
                                            </p:tav>
                                            <p:tav tm="100000">
                                              <p:val>
                                                <p:strVal val="#ppt_x"/>
                                              </p:val>
                                            </p:tav>
                                          </p:tavLst>
                                        </p:anim>
                                        <p:anim calcmode="lin" valueType="num" p14:bounceEnd="80000">
                                          <p:cBhvr additive="base">
                                            <p:cTn id="24" dur="7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80000">
                                      <p:stCondLst>
                                        <p:cond delay="250"/>
                                      </p:stCondLst>
                                      <p:childTnLst>
                                        <p:set>
                                          <p:cBhvr>
                                            <p:cTn id="26" dur="1" fill="hold">
                                              <p:stCondLst>
                                                <p:cond delay="0"/>
                                              </p:stCondLst>
                                            </p:cTn>
                                            <p:tgtEl>
                                              <p:spTgt spid="35"/>
                                            </p:tgtEl>
                                            <p:attrNameLst>
                                              <p:attrName>style.visibility</p:attrName>
                                            </p:attrNameLst>
                                          </p:cBhvr>
                                          <p:to>
                                            <p:strVal val="visible"/>
                                          </p:to>
                                        </p:set>
                                        <p:anim calcmode="lin" valueType="num" p14:bounceEnd="80000">
                                          <p:cBhvr additive="base">
                                            <p:cTn id="27" dur="750" fill="hold"/>
                                            <p:tgtEl>
                                              <p:spTgt spid="35"/>
                                            </p:tgtEl>
                                            <p:attrNameLst>
                                              <p:attrName>ppt_x</p:attrName>
                                            </p:attrNameLst>
                                          </p:cBhvr>
                                          <p:tavLst>
                                            <p:tav tm="0">
                                              <p:val>
                                                <p:strVal val="#ppt_x"/>
                                              </p:val>
                                            </p:tav>
                                            <p:tav tm="100000">
                                              <p:val>
                                                <p:strVal val="#ppt_x"/>
                                              </p:val>
                                            </p:tav>
                                          </p:tavLst>
                                        </p:anim>
                                        <p:anim calcmode="lin" valueType="num" p14:bounceEnd="80000">
                                          <p:cBhvr additive="base">
                                            <p:cTn id="28" dur="75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80000">
                                      <p:stCondLst>
                                        <p:cond delay="250"/>
                                      </p:stCondLst>
                                      <p:childTnLst>
                                        <p:set>
                                          <p:cBhvr>
                                            <p:cTn id="30" dur="1" fill="hold">
                                              <p:stCondLst>
                                                <p:cond delay="0"/>
                                              </p:stCondLst>
                                            </p:cTn>
                                            <p:tgtEl>
                                              <p:spTgt spid="38"/>
                                            </p:tgtEl>
                                            <p:attrNameLst>
                                              <p:attrName>style.visibility</p:attrName>
                                            </p:attrNameLst>
                                          </p:cBhvr>
                                          <p:to>
                                            <p:strVal val="visible"/>
                                          </p:to>
                                        </p:set>
                                        <p:anim calcmode="lin" valueType="num" p14:bounceEnd="80000">
                                          <p:cBhvr additive="base">
                                            <p:cTn id="31" dur="750" fill="hold"/>
                                            <p:tgtEl>
                                              <p:spTgt spid="38"/>
                                            </p:tgtEl>
                                            <p:attrNameLst>
                                              <p:attrName>ppt_x</p:attrName>
                                            </p:attrNameLst>
                                          </p:cBhvr>
                                          <p:tavLst>
                                            <p:tav tm="0">
                                              <p:val>
                                                <p:strVal val="#ppt_x"/>
                                              </p:val>
                                            </p:tav>
                                            <p:tav tm="100000">
                                              <p:val>
                                                <p:strVal val="#ppt_x"/>
                                              </p:val>
                                            </p:tav>
                                          </p:tavLst>
                                        </p:anim>
                                        <p:anim calcmode="lin" valueType="num" p14:bounceEnd="80000">
                                          <p:cBhvr additive="base">
                                            <p:cTn id="32" dur="750" fill="hold"/>
                                            <p:tgtEl>
                                              <p:spTgt spid="38"/>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80000">
                                      <p:stCondLst>
                                        <p:cond delay="250"/>
                                      </p:stCondLst>
                                      <p:childTnLst>
                                        <p:set>
                                          <p:cBhvr>
                                            <p:cTn id="34" dur="1" fill="hold">
                                              <p:stCondLst>
                                                <p:cond delay="0"/>
                                              </p:stCondLst>
                                            </p:cTn>
                                            <p:tgtEl>
                                              <p:spTgt spid="41"/>
                                            </p:tgtEl>
                                            <p:attrNameLst>
                                              <p:attrName>style.visibility</p:attrName>
                                            </p:attrNameLst>
                                          </p:cBhvr>
                                          <p:to>
                                            <p:strVal val="visible"/>
                                          </p:to>
                                        </p:set>
                                        <p:anim calcmode="lin" valueType="num" p14:bounceEnd="80000">
                                          <p:cBhvr additive="base">
                                            <p:cTn id="35" dur="75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36" dur="750" fill="hold"/>
                                            <p:tgtEl>
                                              <p:spTgt spid="41"/>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80000">
                                      <p:stCondLst>
                                        <p:cond delay="250"/>
                                      </p:stCondLst>
                                      <p:childTnLst>
                                        <p:set>
                                          <p:cBhvr>
                                            <p:cTn id="38" dur="1" fill="hold">
                                              <p:stCondLst>
                                                <p:cond delay="0"/>
                                              </p:stCondLst>
                                            </p:cTn>
                                            <p:tgtEl>
                                              <p:spTgt spid="44"/>
                                            </p:tgtEl>
                                            <p:attrNameLst>
                                              <p:attrName>style.visibility</p:attrName>
                                            </p:attrNameLst>
                                          </p:cBhvr>
                                          <p:to>
                                            <p:strVal val="visible"/>
                                          </p:to>
                                        </p:set>
                                        <p:anim calcmode="lin" valueType="num" p14:bounceEnd="80000">
                                          <p:cBhvr additive="base">
                                            <p:cTn id="39" dur="750" fill="hold"/>
                                            <p:tgtEl>
                                              <p:spTgt spid="44"/>
                                            </p:tgtEl>
                                            <p:attrNameLst>
                                              <p:attrName>ppt_x</p:attrName>
                                            </p:attrNameLst>
                                          </p:cBhvr>
                                          <p:tavLst>
                                            <p:tav tm="0">
                                              <p:val>
                                                <p:strVal val="#ppt_x"/>
                                              </p:val>
                                            </p:tav>
                                            <p:tav tm="100000">
                                              <p:val>
                                                <p:strVal val="#ppt_x"/>
                                              </p:val>
                                            </p:tav>
                                          </p:tavLst>
                                        </p:anim>
                                        <p:anim calcmode="lin" valueType="num" p14:bounceEnd="80000">
                                          <p:cBhvr additive="base">
                                            <p:cTn id="40" dur="750" fill="hold"/>
                                            <p:tgtEl>
                                              <p:spTgt spid="4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80000">
                                      <p:stCondLst>
                                        <p:cond delay="250"/>
                                      </p:stCondLst>
                                      <p:childTnLst>
                                        <p:set>
                                          <p:cBhvr>
                                            <p:cTn id="42" dur="1" fill="hold">
                                              <p:stCondLst>
                                                <p:cond delay="0"/>
                                              </p:stCondLst>
                                            </p:cTn>
                                            <p:tgtEl>
                                              <p:spTgt spid="47"/>
                                            </p:tgtEl>
                                            <p:attrNameLst>
                                              <p:attrName>style.visibility</p:attrName>
                                            </p:attrNameLst>
                                          </p:cBhvr>
                                          <p:to>
                                            <p:strVal val="visible"/>
                                          </p:to>
                                        </p:set>
                                        <p:anim calcmode="lin" valueType="num" p14:bounceEnd="80000">
                                          <p:cBhvr additive="base">
                                            <p:cTn id="43" dur="750" fill="hold"/>
                                            <p:tgtEl>
                                              <p:spTgt spid="47"/>
                                            </p:tgtEl>
                                            <p:attrNameLst>
                                              <p:attrName>ppt_x</p:attrName>
                                            </p:attrNameLst>
                                          </p:cBhvr>
                                          <p:tavLst>
                                            <p:tav tm="0">
                                              <p:val>
                                                <p:strVal val="#ppt_x"/>
                                              </p:val>
                                            </p:tav>
                                            <p:tav tm="100000">
                                              <p:val>
                                                <p:strVal val="#ppt_x"/>
                                              </p:val>
                                            </p:tav>
                                          </p:tavLst>
                                        </p:anim>
                                        <p:anim calcmode="lin" valueType="num" p14:bounceEnd="80000">
                                          <p:cBhvr additive="base">
                                            <p:cTn id="44" dur="750" fill="hold"/>
                                            <p:tgtEl>
                                              <p:spTgt spid="4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80000">
                                      <p:stCondLst>
                                        <p:cond delay="250"/>
                                      </p:stCondLst>
                                      <p:childTnLst>
                                        <p:set>
                                          <p:cBhvr>
                                            <p:cTn id="46" dur="1" fill="hold">
                                              <p:stCondLst>
                                                <p:cond delay="0"/>
                                              </p:stCondLst>
                                            </p:cTn>
                                            <p:tgtEl>
                                              <p:spTgt spid="50"/>
                                            </p:tgtEl>
                                            <p:attrNameLst>
                                              <p:attrName>style.visibility</p:attrName>
                                            </p:attrNameLst>
                                          </p:cBhvr>
                                          <p:to>
                                            <p:strVal val="visible"/>
                                          </p:to>
                                        </p:set>
                                        <p:anim calcmode="lin" valueType="num" p14:bounceEnd="80000">
                                          <p:cBhvr additive="base">
                                            <p:cTn id="47" dur="750" fill="hold"/>
                                            <p:tgtEl>
                                              <p:spTgt spid="50"/>
                                            </p:tgtEl>
                                            <p:attrNameLst>
                                              <p:attrName>ppt_x</p:attrName>
                                            </p:attrNameLst>
                                          </p:cBhvr>
                                          <p:tavLst>
                                            <p:tav tm="0">
                                              <p:val>
                                                <p:strVal val="#ppt_x"/>
                                              </p:val>
                                            </p:tav>
                                            <p:tav tm="100000">
                                              <p:val>
                                                <p:strVal val="#ppt_x"/>
                                              </p:val>
                                            </p:tav>
                                          </p:tavLst>
                                        </p:anim>
                                        <p:anim calcmode="lin" valueType="num" p14:bounceEnd="80000">
                                          <p:cBhvr additive="base">
                                            <p:cTn id="48" dur="750" fill="hold"/>
                                            <p:tgtEl>
                                              <p:spTgt spid="50"/>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80000">
                                      <p:stCondLst>
                                        <p:cond delay="250"/>
                                      </p:stCondLst>
                                      <p:childTnLst>
                                        <p:set>
                                          <p:cBhvr>
                                            <p:cTn id="50" dur="1" fill="hold">
                                              <p:stCondLst>
                                                <p:cond delay="0"/>
                                              </p:stCondLst>
                                            </p:cTn>
                                            <p:tgtEl>
                                              <p:spTgt spid="53"/>
                                            </p:tgtEl>
                                            <p:attrNameLst>
                                              <p:attrName>style.visibility</p:attrName>
                                            </p:attrNameLst>
                                          </p:cBhvr>
                                          <p:to>
                                            <p:strVal val="visible"/>
                                          </p:to>
                                        </p:set>
                                        <p:anim calcmode="lin" valueType="num" p14:bounceEnd="80000">
                                          <p:cBhvr additive="base">
                                            <p:cTn id="51" dur="750" fill="hold"/>
                                            <p:tgtEl>
                                              <p:spTgt spid="53"/>
                                            </p:tgtEl>
                                            <p:attrNameLst>
                                              <p:attrName>ppt_x</p:attrName>
                                            </p:attrNameLst>
                                          </p:cBhvr>
                                          <p:tavLst>
                                            <p:tav tm="0">
                                              <p:val>
                                                <p:strVal val="#ppt_x"/>
                                              </p:val>
                                            </p:tav>
                                            <p:tav tm="100000">
                                              <p:val>
                                                <p:strVal val="#ppt_x"/>
                                              </p:val>
                                            </p:tav>
                                          </p:tavLst>
                                        </p:anim>
                                        <p:anim calcmode="lin" valueType="num" p14:bounceEnd="80000">
                                          <p:cBhvr additive="base">
                                            <p:cTn id="52" dur="750" fill="hold"/>
                                            <p:tgtEl>
                                              <p:spTgt spid="5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80000">
                                      <p:stCondLst>
                                        <p:cond delay="250"/>
                                      </p:stCondLst>
                                      <p:childTnLst>
                                        <p:set>
                                          <p:cBhvr>
                                            <p:cTn id="54" dur="1" fill="hold">
                                              <p:stCondLst>
                                                <p:cond delay="0"/>
                                              </p:stCondLst>
                                            </p:cTn>
                                            <p:tgtEl>
                                              <p:spTgt spid="56"/>
                                            </p:tgtEl>
                                            <p:attrNameLst>
                                              <p:attrName>style.visibility</p:attrName>
                                            </p:attrNameLst>
                                          </p:cBhvr>
                                          <p:to>
                                            <p:strVal val="visible"/>
                                          </p:to>
                                        </p:set>
                                        <p:anim calcmode="lin" valueType="num" p14:bounceEnd="80000">
                                          <p:cBhvr additive="base">
                                            <p:cTn id="55" dur="750" fill="hold"/>
                                            <p:tgtEl>
                                              <p:spTgt spid="56"/>
                                            </p:tgtEl>
                                            <p:attrNameLst>
                                              <p:attrName>ppt_x</p:attrName>
                                            </p:attrNameLst>
                                          </p:cBhvr>
                                          <p:tavLst>
                                            <p:tav tm="0">
                                              <p:val>
                                                <p:strVal val="#ppt_x"/>
                                              </p:val>
                                            </p:tav>
                                            <p:tav tm="100000">
                                              <p:val>
                                                <p:strVal val="#ppt_x"/>
                                              </p:val>
                                            </p:tav>
                                          </p:tavLst>
                                        </p:anim>
                                        <p:anim calcmode="lin" valueType="num" p14:bounceEnd="80000">
                                          <p:cBhvr additive="base">
                                            <p:cTn id="56" dur="750" fill="hold"/>
                                            <p:tgtEl>
                                              <p:spTgt spid="5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80000">
                                      <p:stCondLst>
                                        <p:cond delay="250"/>
                                      </p:stCondLst>
                                      <p:childTnLst>
                                        <p:set>
                                          <p:cBhvr>
                                            <p:cTn id="58" dur="1" fill="hold">
                                              <p:stCondLst>
                                                <p:cond delay="0"/>
                                              </p:stCondLst>
                                            </p:cTn>
                                            <p:tgtEl>
                                              <p:spTgt spid="59"/>
                                            </p:tgtEl>
                                            <p:attrNameLst>
                                              <p:attrName>style.visibility</p:attrName>
                                            </p:attrNameLst>
                                          </p:cBhvr>
                                          <p:to>
                                            <p:strVal val="visible"/>
                                          </p:to>
                                        </p:set>
                                        <p:anim calcmode="lin" valueType="num" p14:bounceEnd="80000">
                                          <p:cBhvr additive="base">
                                            <p:cTn id="59" dur="750" fill="hold"/>
                                            <p:tgtEl>
                                              <p:spTgt spid="59"/>
                                            </p:tgtEl>
                                            <p:attrNameLst>
                                              <p:attrName>ppt_x</p:attrName>
                                            </p:attrNameLst>
                                          </p:cBhvr>
                                          <p:tavLst>
                                            <p:tav tm="0">
                                              <p:val>
                                                <p:strVal val="#ppt_x"/>
                                              </p:val>
                                            </p:tav>
                                            <p:tav tm="100000">
                                              <p:val>
                                                <p:strVal val="#ppt_x"/>
                                              </p:val>
                                            </p:tav>
                                          </p:tavLst>
                                        </p:anim>
                                        <p:anim calcmode="lin" valueType="num" p14:bounceEnd="80000">
                                          <p:cBhvr additive="base">
                                            <p:cTn id="60" dur="750" fill="hold"/>
                                            <p:tgtEl>
                                              <p:spTgt spid="59"/>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80000">
                                      <p:stCondLst>
                                        <p:cond delay="250"/>
                                      </p:stCondLst>
                                      <p:childTnLst>
                                        <p:set>
                                          <p:cBhvr>
                                            <p:cTn id="62" dur="1" fill="hold">
                                              <p:stCondLst>
                                                <p:cond delay="0"/>
                                              </p:stCondLst>
                                            </p:cTn>
                                            <p:tgtEl>
                                              <p:spTgt spid="62"/>
                                            </p:tgtEl>
                                            <p:attrNameLst>
                                              <p:attrName>style.visibility</p:attrName>
                                            </p:attrNameLst>
                                          </p:cBhvr>
                                          <p:to>
                                            <p:strVal val="visible"/>
                                          </p:to>
                                        </p:set>
                                        <p:anim calcmode="lin" valueType="num" p14:bounceEnd="80000">
                                          <p:cBhvr additive="base">
                                            <p:cTn id="63" dur="750" fill="hold"/>
                                            <p:tgtEl>
                                              <p:spTgt spid="62"/>
                                            </p:tgtEl>
                                            <p:attrNameLst>
                                              <p:attrName>ppt_x</p:attrName>
                                            </p:attrNameLst>
                                          </p:cBhvr>
                                          <p:tavLst>
                                            <p:tav tm="0">
                                              <p:val>
                                                <p:strVal val="#ppt_x"/>
                                              </p:val>
                                            </p:tav>
                                            <p:tav tm="100000">
                                              <p:val>
                                                <p:strVal val="#ppt_x"/>
                                              </p:val>
                                            </p:tav>
                                          </p:tavLst>
                                        </p:anim>
                                        <p:anim calcmode="lin" valueType="num" p14:bounceEnd="80000">
                                          <p:cBhvr additive="base">
                                            <p:cTn id="64" dur="750" fill="hold"/>
                                            <p:tgtEl>
                                              <p:spTgt spid="62"/>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80000">
                                      <p:stCondLst>
                                        <p:cond delay="250"/>
                                      </p:stCondLst>
                                      <p:childTnLst>
                                        <p:set>
                                          <p:cBhvr>
                                            <p:cTn id="66" dur="1" fill="hold">
                                              <p:stCondLst>
                                                <p:cond delay="0"/>
                                              </p:stCondLst>
                                            </p:cTn>
                                            <p:tgtEl>
                                              <p:spTgt spid="65"/>
                                            </p:tgtEl>
                                            <p:attrNameLst>
                                              <p:attrName>style.visibility</p:attrName>
                                            </p:attrNameLst>
                                          </p:cBhvr>
                                          <p:to>
                                            <p:strVal val="visible"/>
                                          </p:to>
                                        </p:set>
                                        <p:anim calcmode="lin" valueType="num" p14:bounceEnd="80000">
                                          <p:cBhvr additive="base">
                                            <p:cTn id="67" dur="750" fill="hold"/>
                                            <p:tgtEl>
                                              <p:spTgt spid="65"/>
                                            </p:tgtEl>
                                            <p:attrNameLst>
                                              <p:attrName>ppt_x</p:attrName>
                                            </p:attrNameLst>
                                          </p:cBhvr>
                                          <p:tavLst>
                                            <p:tav tm="0">
                                              <p:val>
                                                <p:strVal val="#ppt_x"/>
                                              </p:val>
                                            </p:tav>
                                            <p:tav tm="100000">
                                              <p:val>
                                                <p:strVal val="#ppt_x"/>
                                              </p:val>
                                            </p:tav>
                                          </p:tavLst>
                                        </p:anim>
                                        <p:anim calcmode="lin" valueType="num" p14:bounceEnd="80000">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80000">
                                      <p:stCondLst>
                                        <p:cond delay="250"/>
                                      </p:stCondLst>
                                      <p:childTnLst>
                                        <p:set>
                                          <p:cBhvr>
                                            <p:cTn id="70" dur="1" fill="hold">
                                              <p:stCondLst>
                                                <p:cond delay="0"/>
                                              </p:stCondLst>
                                            </p:cTn>
                                            <p:tgtEl>
                                              <p:spTgt spid="113"/>
                                            </p:tgtEl>
                                            <p:attrNameLst>
                                              <p:attrName>style.visibility</p:attrName>
                                            </p:attrNameLst>
                                          </p:cBhvr>
                                          <p:to>
                                            <p:strVal val="visible"/>
                                          </p:to>
                                        </p:set>
                                        <p:anim calcmode="lin" valueType="num" p14:bounceEnd="80000">
                                          <p:cBhvr additive="base">
                                            <p:cTn id="71" dur="750" fill="hold"/>
                                            <p:tgtEl>
                                              <p:spTgt spid="113"/>
                                            </p:tgtEl>
                                            <p:attrNameLst>
                                              <p:attrName>ppt_x</p:attrName>
                                            </p:attrNameLst>
                                          </p:cBhvr>
                                          <p:tavLst>
                                            <p:tav tm="0">
                                              <p:val>
                                                <p:strVal val="#ppt_x"/>
                                              </p:val>
                                            </p:tav>
                                            <p:tav tm="100000">
                                              <p:val>
                                                <p:strVal val="#ppt_x"/>
                                              </p:val>
                                            </p:tav>
                                          </p:tavLst>
                                        </p:anim>
                                        <p:anim calcmode="lin" valueType="num" p14:bounceEnd="80000">
                                          <p:cBhvr additive="base">
                                            <p:cTn id="72" dur="750" fill="hold"/>
                                            <p:tgtEl>
                                              <p:spTgt spid="113"/>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14:presetBounceEnd="80000">
                                      <p:stCondLst>
                                        <p:cond delay="250"/>
                                      </p:stCondLst>
                                      <p:childTnLst>
                                        <p:set>
                                          <p:cBhvr>
                                            <p:cTn id="74" dur="1" fill="hold">
                                              <p:stCondLst>
                                                <p:cond delay="0"/>
                                              </p:stCondLst>
                                            </p:cTn>
                                            <p:tgtEl>
                                              <p:spTgt spid="116"/>
                                            </p:tgtEl>
                                            <p:attrNameLst>
                                              <p:attrName>style.visibility</p:attrName>
                                            </p:attrNameLst>
                                          </p:cBhvr>
                                          <p:to>
                                            <p:strVal val="visible"/>
                                          </p:to>
                                        </p:set>
                                        <p:anim calcmode="lin" valueType="num" p14:bounceEnd="80000">
                                          <p:cBhvr additive="base">
                                            <p:cTn id="75" dur="750" fill="hold"/>
                                            <p:tgtEl>
                                              <p:spTgt spid="116"/>
                                            </p:tgtEl>
                                            <p:attrNameLst>
                                              <p:attrName>ppt_x</p:attrName>
                                            </p:attrNameLst>
                                          </p:cBhvr>
                                          <p:tavLst>
                                            <p:tav tm="0">
                                              <p:val>
                                                <p:strVal val="#ppt_x"/>
                                              </p:val>
                                            </p:tav>
                                            <p:tav tm="100000">
                                              <p:val>
                                                <p:strVal val="#ppt_x"/>
                                              </p:val>
                                            </p:tav>
                                          </p:tavLst>
                                        </p:anim>
                                        <p:anim calcmode="lin" valueType="num" p14:bounceEnd="80000">
                                          <p:cBhvr additive="base">
                                            <p:cTn id="76" dur="750" fill="hold"/>
                                            <p:tgtEl>
                                              <p:spTgt spid="116"/>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14:presetBounceEnd="80000">
                                      <p:stCondLst>
                                        <p:cond delay="250"/>
                                      </p:stCondLst>
                                      <p:childTnLst>
                                        <p:set>
                                          <p:cBhvr>
                                            <p:cTn id="78" dur="1" fill="hold">
                                              <p:stCondLst>
                                                <p:cond delay="0"/>
                                              </p:stCondLst>
                                            </p:cTn>
                                            <p:tgtEl>
                                              <p:spTgt spid="124"/>
                                            </p:tgtEl>
                                            <p:attrNameLst>
                                              <p:attrName>style.visibility</p:attrName>
                                            </p:attrNameLst>
                                          </p:cBhvr>
                                          <p:to>
                                            <p:strVal val="visible"/>
                                          </p:to>
                                        </p:set>
                                        <p:anim calcmode="lin" valueType="num" p14:bounceEnd="80000">
                                          <p:cBhvr additive="base">
                                            <p:cTn id="79" dur="750" fill="hold"/>
                                            <p:tgtEl>
                                              <p:spTgt spid="124"/>
                                            </p:tgtEl>
                                            <p:attrNameLst>
                                              <p:attrName>ppt_x</p:attrName>
                                            </p:attrNameLst>
                                          </p:cBhvr>
                                          <p:tavLst>
                                            <p:tav tm="0">
                                              <p:val>
                                                <p:strVal val="#ppt_x"/>
                                              </p:val>
                                            </p:tav>
                                            <p:tav tm="100000">
                                              <p:val>
                                                <p:strVal val="#ppt_x"/>
                                              </p:val>
                                            </p:tav>
                                          </p:tavLst>
                                        </p:anim>
                                        <p:anim calcmode="lin" valueType="num" p14:bounceEnd="80000">
                                          <p:cBhvr additive="base">
                                            <p:cTn id="80" dur="750" fill="hold"/>
                                            <p:tgtEl>
                                              <p:spTgt spid="124"/>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14:presetBounceEnd="80000">
                                      <p:stCondLst>
                                        <p:cond delay="250"/>
                                      </p:stCondLst>
                                      <p:childTnLst>
                                        <p:set>
                                          <p:cBhvr>
                                            <p:cTn id="82" dur="1" fill="hold">
                                              <p:stCondLst>
                                                <p:cond delay="0"/>
                                              </p:stCondLst>
                                            </p:cTn>
                                            <p:tgtEl>
                                              <p:spTgt spid="127"/>
                                            </p:tgtEl>
                                            <p:attrNameLst>
                                              <p:attrName>style.visibility</p:attrName>
                                            </p:attrNameLst>
                                          </p:cBhvr>
                                          <p:to>
                                            <p:strVal val="visible"/>
                                          </p:to>
                                        </p:set>
                                        <p:anim calcmode="lin" valueType="num" p14:bounceEnd="80000">
                                          <p:cBhvr additive="base">
                                            <p:cTn id="83" dur="750" fill="hold"/>
                                            <p:tgtEl>
                                              <p:spTgt spid="127"/>
                                            </p:tgtEl>
                                            <p:attrNameLst>
                                              <p:attrName>ppt_x</p:attrName>
                                            </p:attrNameLst>
                                          </p:cBhvr>
                                          <p:tavLst>
                                            <p:tav tm="0">
                                              <p:val>
                                                <p:strVal val="#ppt_x"/>
                                              </p:val>
                                            </p:tav>
                                            <p:tav tm="100000">
                                              <p:val>
                                                <p:strVal val="#ppt_x"/>
                                              </p:val>
                                            </p:tav>
                                          </p:tavLst>
                                        </p:anim>
                                        <p:anim calcmode="lin" valueType="num" p14:bounceEnd="80000">
                                          <p:cBhvr additive="base">
                                            <p:cTn id="84" dur="750" fill="hold"/>
                                            <p:tgtEl>
                                              <p:spTgt spid="127"/>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14:presetBounceEnd="80000">
                                      <p:stCondLst>
                                        <p:cond delay="250"/>
                                      </p:stCondLst>
                                      <p:childTnLst>
                                        <p:set>
                                          <p:cBhvr>
                                            <p:cTn id="86" dur="1" fill="hold">
                                              <p:stCondLst>
                                                <p:cond delay="0"/>
                                              </p:stCondLst>
                                            </p:cTn>
                                            <p:tgtEl>
                                              <p:spTgt spid="87"/>
                                            </p:tgtEl>
                                            <p:attrNameLst>
                                              <p:attrName>style.visibility</p:attrName>
                                            </p:attrNameLst>
                                          </p:cBhvr>
                                          <p:to>
                                            <p:strVal val="visible"/>
                                          </p:to>
                                        </p:set>
                                        <p:anim calcmode="lin" valueType="num" p14:bounceEnd="80000">
                                          <p:cBhvr additive="base">
                                            <p:cTn id="87" dur="750" fill="hold"/>
                                            <p:tgtEl>
                                              <p:spTgt spid="87"/>
                                            </p:tgtEl>
                                            <p:attrNameLst>
                                              <p:attrName>ppt_x</p:attrName>
                                            </p:attrNameLst>
                                          </p:cBhvr>
                                          <p:tavLst>
                                            <p:tav tm="0">
                                              <p:val>
                                                <p:strVal val="#ppt_x"/>
                                              </p:val>
                                            </p:tav>
                                            <p:tav tm="100000">
                                              <p:val>
                                                <p:strVal val="#ppt_x"/>
                                              </p:val>
                                            </p:tav>
                                          </p:tavLst>
                                        </p:anim>
                                        <p:anim calcmode="lin" valueType="num" p14:bounceEnd="80000">
                                          <p:cBhvr additive="base">
                                            <p:cTn id="88" dur="750" fill="hold"/>
                                            <p:tgtEl>
                                              <p:spTgt spid="87"/>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14:presetBounceEnd="80000">
                                      <p:stCondLst>
                                        <p:cond delay="250"/>
                                      </p:stCondLst>
                                      <p:childTnLst>
                                        <p:set>
                                          <p:cBhvr>
                                            <p:cTn id="90" dur="1" fill="hold">
                                              <p:stCondLst>
                                                <p:cond delay="0"/>
                                              </p:stCondLst>
                                            </p:cTn>
                                            <p:tgtEl>
                                              <p:spTgt spid="91"/>
                                            </p:tgtEl>
                                            <p:attrNameLst>
                                              <p:attrName>style.visibility</p:attrName>
                                            </p:attrNameLst>
                                          </p:cBhvr>
                                          <p:to>
                                            <p:strVal val="visible"/>
                                          </p:to>
                                        </p:set>
                                        <p:anim calcmode="lin" valueType="num" p14:bounceEnd="80000">
                                          <p:cBhvr additive="base">
                                            <p:cTn id="91" dur="750" fill="hold"/>
                                            <p:tgtEl>
                                              <p:spTgt spid="91"/>
                                            </p:tgtEl>
                                            <p:attrNameLst>
                                              <p:attrName>ppt_x</p:attrName>
                                            </p:attrNameLst>
                                          </p:cBhvr>
                                          <p:tavLst>
                                            <p:tav tm="0">
                                              <p:val>
                                                <p:strVal val="#ppt_x"/>
                                              </p:val>
                                            </p:tav>
                                            <p:tav tm="100000">
                                              <p:val>
                                                <p:strVal val="#ppt_x"/>
                                              </p:val>
                                            </p:tav>
                                          </p:tavLst>
                                        </p:anim>
                                        <p:anim calcmode="lin" valueType="num" p14:bounceEnd="80000">
                                          <p:cBhvr additive="base">
                                            <p:cTn id="92" dur="750" fill="hold"/>
                                            <p:tgtEl>
                                              <p:spTgt spid="91"/>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14:presetBounceEnd="80000">
                                      <p:stCondLst>
                                        <p:cond delay="250"/>
                                      </p:stCondLst>
                                      <p:childTnLst>
                                        <p:set>
                                          <p:cBhvr>
                                            <p:cTn id="94" dur="1" fill="hold">
                                              <p:stCondLst>
                                                <p:cond delay="0"/>
                                              </p:stCondLst>
                                            </p:cTn>
                                            <p:tgtEl>
                                              <p:spTgt spid="97"/>
                                            </p:tgtEl>
                                            <p:attrNameLst>
                                              <p:attrName>style.visibility</p:attrName>
                                            </p:attrNameLst>
                                          </p:cBhvr>
                                          <p:to>
                                            <p:strVal val="visible"/>
                                          </p:to>
                                        </p:set>
                                        <p:anim calcmode="lin" valueType="num" p14:bounceEnd="80000">
                                          <p:cBhvr additive="base">
                                            <p:cTn id="95" dur="750" fill="hold"/>
                                            <p:tgtEl>
                                              <p:spTgt spid="97"/>
                                            </p:tgtEl>
                                            <p:attrNameLst>
                                              <p:attrName>ppt_x</p:attrName>
                                            </p:attrNameLst>
                                          </p:cBhvr>
                                          <p:tavLst>
                                            <p:tav tm="0">
                                              <p:val>
                                                <p:strVal val="#ppt_x"/>
                                              </p:val>
                                            </p:tav>
                                            <p:tav tm="100000">
                                              <p:val>
                                                <p:strVal val="#ppt_x"/>
                                              </p:val>
                                            </p:tav>
                                          </p:tavLst>
                                        </p:anim>
                                        <p:anim calcmode="lin" valueType="num" p14:bounceEnd="80000">
                                          <p:cBhvr additive="base">
                                            <p:cTn id="96" dur="75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ppt_x"/>
                                              </p:val>
                                            </p:tav>
                                            <p:tav tm="100000">
                                              <p:val>
                                                <p:strVal val="#ppt_x"/>
                                              </p:val>
                                            </p:tav>
                                          </p:tavLst>
                                        </p:anim>
                                        <p:anim calcmode="lin" valueType="num">
                                          <p:cBhvr additive="base">
                                            <p:cTn id="24" dur="7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5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750" fill="hold"/>
                                            <p:tgtEl>
                                              <p:spTgt spid="35"/>
                                            </p:tgtEl>
                                            <p:attrNameLst>
                                              <p:attrName>ppt_x</p:attrName>
                                            </p:attrNameLst>
                                          </p:cBhvr>
                                          <p:tavLst>
                                            <p:tav tm="0">
                                              <p:val>
                                                <p:strVal val="#ppt_x"/>
                                              </p:val>
                                            </p:tav>
                                            <p:tav tm="100000">
                                              <p:val>
                                                <p:strVal val="#ppt_x"/>
                                              </p:val>
                                            </p:tav>
                                          </p:tavLst>
                                        </p:anim>
                                        <p:anim calcmode="lin" valueType="num">
                                          <p:cBhvr additive="base">
                                            <p:cTn id="28" dur="75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5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750" fill="hold"/>
                                            <p:tgtEl>
                                              <p:spTgt spid="38"/>
                                            </p:tgtEl>
                                            <p:attrNameLst>
                                              <p:attrName>ppt_x</p:attrName>
                                            </p:attrNameLst>
                                          </p:cBhvr>
                                          <p:tavLst>
                                            <p:tav tm="0">
                                              <p:val>
                                                <p:strVal val="#ppt_x"/>
                                              </p:val>
                                            </p:tav>
                                            <p:tav tm="100000">
                                              <p:val>
                                                <p:strVal val="#ppt_x"/>
                                              </p:val>
                                            </p:tav>
                                          </p:tavLst>
                                        </p:anim>
                                        <p:anim calcmode="lin" valueType="num">
                                          <p:cBhvr additive="base">
                                            <p:cTn id="32" dur="750" fill="hold"/>
                                            <p:tgtEl>
                                              <p:spTgt spid="38"/>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2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750" fill="hold"/>
                                            <p:tgtEl>
                                              <p:spTgt spid="44"/>
                                            </p:tgtEl>
                                            <p:attrNameLst>
                                              <p:attrName>ppt_x</p:attrName>
                                            </p:attrNameLst>
                                          </p:cBhvr>
                                          <p:tavLst>
                                            <p:tav tm="0">
                                              <p:val>
                                                <p:strVal val="#ppt_x"/>
                                              </p:val>
                                            </p:tav>
                                            <p:tav tm="100000">
                                              <p:val>
                                                <p:strVal val="#ppt_x"/>
                                              </p:val>
                                            </p:tav>
                                          </p:tavLst>
                                        </p:anim>
                                        <p:anim calcmode="lin" valueType="num">
                                          <p:cBhvr additive="base">
                                            <p:cTn id="40" dur="750" fill="hold"/>
                                            <p:tgtEl>
                                              <p:spTgt spid="4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5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750" fill="hold"/>
                                            <p:tgtEl>
                                              <p:spTgt spid="47"/>
                                            </p:tgtEl>
                                            <p:attrNameLst>
                                              <p:attrName>ppt_x</p:attrName>
                                            </p:attrNameLst>
                                          </p:cBhvr>
                                          <p:tavLst>
                                            <p:tav tm="0">
                                              <p:val>
                                                <p:strVal val="#ppt_x"/>
                                              </p:val>
                                            </p:tav>
                                            <p:tav tm="100000">
                                              <p:val>
                                                <p:strVal val="#ppt_x"/>
                                              </p:val>
                                            </p:tav>
                                          </p:tavLst>
                                        </p:anim>
                                        <p:anim calcmode="lin" valueType="num">
                                          <p:cBhvr additive="base">
                                            <p:cTn id="44" dur="750" fill="hold"/>
                                            <p:tgtEl>
                                              <p:spTgt spid="4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ppt_x"/>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25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750" fill="hold"/>
                                            <p:tgtEl>
                                              <p:spTgt spid="53"/>
                                            </p:tgtEl>
                                            <p:attrNameLst>
                                              <p:attrName>ppt_x</p:attrName>
                                            </p:attrNameLst>
                                          </p:cBhvr>
                                          <p:tavLst>
                                            <p:tav tm="0">
                                              <p:val>
                                                <p:strVal val="#ppt_x"/>
                                              </p:val>
                                            </p:tav>
                                            <p:tav tm="100000">
                                              <p:val>
                                                <p:strVal val="#ppt_x"/>
                                              </p:val>
                                            </p:tav>
                                          </p:tavLst>
                                        </p:anim>
                                        <p:anim calcmode="lin" valueType="num">
                                          <p:cBhvr additive="base">
                                            <p:cTn id="52" dur="750" fill="hold"/>
                                            <p:tgtEl>
                                              <p:spTgt spid="5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25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750" fill="hold"/>
                                            <p:tgtEl>
                                              <p:spTgt spid="56"/>
                                            </p:tgtEl>
                                            <p:attrNameLst>
                                              <p:attrName>ppt_x</p:attrName>
                                            </p:attrNameLst>
                                          </p:cBhvr>
                                          <p:tavLst>
                                            <p:tav tm="0">
                                              <p:val>
                                                <p:strVal val="#ppt_x"/>
                                              </p:val>
                                            </p:tav>
                                            <p:tav tm="100000">
                                              <p:val>
                                                <p:strVal val="#ppt_x"/>
                                              </p:val>
                                            </p:tav>
                                          </p:tavLst>
                                        </p:anim>
                                        <p:anim calcmode="lin" valueType="num">
                                          <p:cBhvr additive="base">
                                            <p:cTn id="56" dur="750" fill="hold"/>
                                            <p:tgtEl>
                                              <p:spTgt spid="5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25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750" fill="hold"/>
                                            <p:tgtEl>
                                              <p:spTgt spid="59"/>
                                            </p:tgtEl>
                                            <p:attrNameLst>
                                              <p:attrName>ppt_x</p:attrName>
                                            </p:attrNameLst>
                                          </p:cBhvr>
                                          <p:tavLst>
                                            <p:tav tm="0">
                                              <p:val>
                                                <p:strVal val="#ppt_x"/>
                                              </p:val>
                                            </p:tav>
                                            <p:tav tm="100000">
                                              <p:val>
                                                <p:strVal val="#ppt_x"/>
                                              </p:val>
                                            </p:tav>
                                          </p:tavLst>
                                        </p:anim>
                                        <p:anim calcmode="lin" valueType="num">
                                          <p:cBhvr additive="base">
                                            <p:cTn id="60" dur="750" fill="hold"/>
                                            <p:tgtEl>
                                              <p:spTgt spid="59"/>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750" fill="hold"/>
                                            <p:tgtEl>
                                              <p:spTgt spid="62"/>
                                            </p:tgtEl>
                                            <p:attrNameLst>
                                              <p:attrName>ppt_x</p:attrName>
                                            </p:attrNameLst>
                                          </p:cBhvr>
                                          <p:tavLst>
                                            <p:tav tm="0">
                                              <p:val>
                                                <p:strVal val="#ppt_x"/>
                                              </p:val>
                                            </p:tav>
                                            <p:tav tm="100000">
                                              <p:val>
                                                <p:strVal val="#ppt_x"/>
                                              </p:val>
                                            </p:tav>
                                          </p:tavLst>
                                        </p:anim>
                                        <p:anim calcmode="lin" valueType="num">
                                          <p:cBhvr additive="base">
                                            <p:cTn id="64" dur="750" fill="hold"/>
                                            <p:tgtEl>
                                              <p:spTgt spid="62"/>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25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250"/>
                                      </p:stCondLst>
                                      <p:childTnLst>
                                        <p:set>
                                          <p:cBhvr>
                                            <p:cTn id="70" dur="1" fill="hold">
                                              <p:stCondLst>
                                                <p:cond delay="0"/>
                                              </p:stCondLst>
                                            </p:cTn>
                                            <p:tgtEl>
                                              <p:spTgt spid="113"/>
                                            </p:tgtEl>
                                            <p:attrNameLst>
                                              <p:attrName>style.visibility</p:attrName>
                                            </p:attrNameLst>
                                          </p:cBhvr>
                                          <p:to>
                                            <p:strVal val="visible"/>
                                          </p:to>
                                        </p:set>
                                        <p:anim calcmode="lin" valueType="num">
                                          <p:cBhvr additive="base">
                                            <p:cTn id="71" dur="750" fill="hold"/>
                                            <p:tgtEl>
                                              <p:spTgt spid="113"/>
                                            </p:tgtEl>
                                            <p:attrNameLst>
                                              <p:attrName>ppt_x</p:attrName>
                                            </p:attrNameLst>
                                          </p:cBhvr>
                                          <p:tavLst>
                                            <p:tav tm="0">
                                              <p:val>
                                                <p:strVal val="#ppt_x"/>
                                              </p:val>
                                            </p:tav>
                                            <p:tav tm="100000">
                                              <p:val>
                                                <p:strVal val="#ppt_x"/>
                                              </p:val>
                                            </p:tav>
                                          </p:tavLst>
                                        </p:anim>
                                        <p:anim calcmode="lin" valueType="num">
                                          <p:cBhvr additive="base">
                                            <p:cTn id="72" dur="750" fill="hold"/>
                                            <p:tgtEl>
                                              <p:spTgt spid="113"/>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250"/>
                                      </p:stCondLst>
                                      <p:childTnLst>
                                        <p:set>
                                          <p:cBhvr>
                                            <p:cTn id="74" dur="1" fill="hold">
                                              <p:stCondLst>
                                                <p:cond delay="0"/>
                                              </p:stCondLst>
                                            </p:cTn>
                                            <p:tgtEl>
                                              <p:spTgt spid="116"/>
                                            </p:tgtEl>
                                            <p:attrNameLst>
                                              <p:attrName>style.visibility</p:attrName>
                                            </p:attrNameLst>
                                          </p:cBhvr>
                                          <p:to>
                                            <p:strVal val="visible"/>
                                          </p:to>
                                        </p:set>
                                        <p:anim calcmode="lin" valueType="num">
                                          <p:cBhvr additive="base">
                                            <p:cTn id="75" dur="750" fill="hold"/>
                                            <p:tgtEl>
                                              <p:spTgt spid="116"/>
                                            </p:tgtEl>
                                            <p:attrNameLst>
                                              <p:attrName>ppt_x</p:attrName>
                                            </p:attrNameLst>
                                          </p:cBhvr>
                                          <p:tavLst>
                                            <p:tav tm="0">
                                              <p:val>
                                                <p:strVal val="#ppt_x"/>
                                              </p:val>
                                            </p:tav>
                                            <p:tav tm="100000">
                                              <p:val>
                                                <p:strVal val="#ppt_x"/>
                                              </p:val>
                                            </p:tav>
                                          </p:tavLst>
                                        </p:anim>
                                        <p:anim calcmode="lin" valueType="num">
                                          <p:cBhvr additive="base">
                                            <p:cTn id="76" dur="750" fill="hold"/>
                                            <p:tgtEl>
                                              <p:spTgt spid="116"/>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25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750" fill="hold"/>
                                            <p:tgtEl>
                                              <p:spTgt spid="124"/>
                                            </p:tgtEl>
                                            <p:attrNameLst>
                                              <p:attrName>ppt_x</p:attrName>
                                            </p:attrNameLst>
                                          </p:cBhvr>
                                          <p:tavLst>
                                            <p:tav tm="0">
                                              <p:val>
                                                <p:strVal val="#ppt_x"/>
                                              </p:val>
                                            </p:tav>
                                            <p:tav tm="100000">
                                              <p:val>
                                                <p:strVal val="#ppt_x"/>
                                              </p:val>
                                            </p:tav>
                                          </p:tavLst>
                                        </p:anim>
                                        <p:anim calcmode="lin" valueType="num">
                                          <p:cBhvr additive="base">
                                            <p:cTn id="80" dur="750" fill="hold"/>
                                            <p:tgtEl>
                                              <p:spTgt spid="124"/>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250"/>
                                      </p:stCondLst>
                                      <p:childTnLst>
                                        <p:set>
                                          <p:cBhvr>
                                            <p:cTn id="82" dur="1" fill="hold">
                                              <p:stCondLst>
                                                <p:cond delay="0"/>
                                              </p:stCondLst>
                                            </p:cTn>
                                            <p:tgtEl>
                                              <p:spTgt spid="127"/>
                                            </p:tgtEl>
                                            <p:attrNameLst>
                                              <p:attrName>style.visibility</p:attrName>
                                            </p:attrNameLst>
                                          </p:cBhvr>
                                          <p:to>
                                            <p:strVal val="visible"/>
                                          </p:to>
                                        </p:set>
                                        <p:anim calcmode="lin" valueType="num">
                                          <p:cBhvr additive="base">
                                            <p:cTn id="83" dur="750" fill="hold"/>
                                            <p:tgtEl>
                                              <p:spTgt spid="127"/>
                                            </p:tgtEl>
                                            <p:attrNameLst>
                                              <p:attrName>ppt_x</p:attrName>
                                            </p:attrNameLst>
                                          </p:cBhvr>
                                          <p:tavLst>
                                            <p:tav tm="0">
                                              <p:val>
                                                <p:strVal val="#ppt_x"/>
                                              </p:val>
                                            </p:tav>
                                            <p:tav tm="100000">
                                              <p:val>
                                                <p:strVal val="#ppt_x"/>
                                              </p:val>
                                            </p:tav>
                                          </p:tavLst>
                                        </p:anim>
                                        <p:anim calcmode="lin" valueType="num">
                                          <p:cBhvr additive="base">
                                            <p:cTn id="84" dur="750" fill="hold"/>
                                            <p:tgtEl>
                                              <p:spTgt spid="127"/>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25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750" fill="hold"/>
                                            <p:tgtEl>
                                              <p:spTgt spid="87"/>
                                            </p:tgtEl>
                                            <p:attrNameLst>
                                              <p:attrName>ppt_x</p:attrName>
                                            </p:attrNameLst>
                                          </p:cBhvr>
                                          <p:tavLst>
                                            <p:tav tm="0">
                                              <p:val>
                                                <p:strVal val="#ppt_x"/>
                                              </p:val>
                                            </p:tav>
                                            <p:tav tm="100000">
                                              <p:val>
                                                <p:strVal val="#ppt_x"/>
                                              </p:val>
                                            </p:tav>
                                          </p:tavLst>
                                        </p:anim>
                                        <p:anim calcmode="lin" valueType="num">
                                          <p:cBhvr additive="base">
                                            <p:cTn id="88" dur="750" fill="hold"/>
                                            <p:tgtEl>
                                              <p:spTgt spid="87"/>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250"/>
                                      </p:stCondLst>
                                      <p:childTnLst>
                                        <p:set>
                                          <p:cBhvr>
                                            <p:cTn id="90" dur="1" fill="hold">
                                              <p:stCondLst>
                                                <p:cond delay="0"/>
                                              </p:stCondLst>
                                            </p:cTn>
                                            <p:tgtEl>
                                              <p:spTgt spid="91"/>
                                            </p:tgtEl>
                                            <p:attrNameLst>
                                              <p:attrName>style.visibility</p:attrName>
                                            </p:attrNameLst>
                                          </p:cBhvr>
                                          <p:to>
                                            <p:strVal val="visible"/>
                                          </p:to>
                                        </p:set>
                                        <p:anim calcmode="lin" valueType="num">
                                          <p:cBhvr additive="base">
                                            <p:cTn id="91" dur="750" fill="hold"/>
                                            <p:tgtEl>
                                              <p:spTgt spid="91"/>
                                            </p:tgtEl>
                                            <p:attrNameLst>
                                              <p:attrName>ppt_x</p:attrName>
                                            </p:attrNameLst>
                                          </p:cBhvr>
                                          <p:tavLst>
                                            <p:tav tm="0">
                                              <p:val>
                                                <p:strVal val="#ppt_x"/>
                                              </p:val>
                                            </p:tav>
                                            <p:tav tm="100000">
                                              <p:val>
                                                <p:strVal val="#ppt_x"/>
                                              </p:val>
                                            </p:tav>
                                          </p:tavLst>
                                        </p:anim>
                                        <p:anim calcmode="lin" valueType="num">
                                          <p:cBhvr additive="base">
                                            <p:cTn id="92" dur="750" fill="hold"/>
                                            <p:tgtEl>
                                              <p:spTgt spid="91"/>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250"/>
                                      </p:stCondLst>
                                      <p:childTnLst>
                                        <p:set>
                                          <p:cBhvr>
                                            <p:cTn id="94" dur="1" fill="hold">
                                              <p:stCondLst>
                                                <p:cond delay="0"/>
                                              </p:stCondLst>
                                            </p:cTn>
                                            <p:tgtEl>
                                              <p:spTgt spid="97"/>
                                            </p:tgtEl>
                                            <p:attrNameLst>
                                              <p:attrName>style.visibility</p:attrName>
                                            </p:attrNameLst>
                                          </p:cBhvr>
                                          <p:to>
                                            <p:strVal val="visible"/>
                                          </p:to>
                                        </p:set>
                                        <p:anim calcmode="lin" valueType="num">
                                          <p:cBhvr additive="base">
                                            <p:cTn id="95" dur="750" fill="hold"/>
                                            <p:tgtEl>
                                              <p:spTgt spid="97"/>
                                            </p:tgtEl>
                                            <p:attrNameLst>
                                              <p:attrName>ppt_x</p:attrName>
                                            </p:attrNameLst>
                                          </p:cBhvr>
                                          <p:tavLst>
                                            <p:tav tm="0">
                                              <p:val>
                                                <p:strVal val="#ppt_x"/>
                                              </p:val>
                                            </p:tav>
                                            <p:tav tm="100000">
                                              <p:val>
                                                <p:strVal val="#ppt_x"/>
                                              </p:val>
                                            </p:tav>
                                          </p:tavLst>
                                        </p:anim>
                                        <p:anim calcmode="lin" valueType="num">
                                          <p:cBhvr additive="base">
                                            <p:cTn id="96" dur="75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8FFE53-41A2-1336-DA18-43DBFC1A6613}"/>
              </a:ext>
            </a:extLst>
          </p:cNvPr>
          <p:cNvSpPr>
            <a:spLocks noGrp="1"/>
          </p:cNvSpPr>
          <p:nvPr>
            <p:ph type="sldNum" sz="quarter" idx="12"/>
          </p:nvPr>
        </p:nvSpPr>
        <p:spPr/>
        <p:txBody>
          <a:bodyPr/>
          <a:lstStyle/>
          <a:p>
            <a:fld id="{0F70353F-5ECB-4B50-B3EA-C871EA4E3F32}" type="slidenum">
              <a:rPr lang="en-US" smtClean="0"/>
              <a:t>54</a:t>
            </a:fld>
            <a:endParaRPr lang="en-US"/>
          </a:p>
        </p:txBody>
      </p:sp>
    </p:spTree>
    <p:extLst>
      <p:ext uri="{BB962C8B-B14F-4D97-AF65-F5344CB8AC3E}">
        <p14:creationId xmlns:p14="http://schemas.microsoft.com/office/powerpoint/2010/main" val="1315801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p:cNvSpPr>
            <a:spLocks noGrp="1"/>
          </p:cNvSpPr>
          <p:nvPr>
            <p:ph type="ctrTitle"/>
          </p:nvPr>
        </p:nvSpPr>
        <p:spPr>
          <a:xfrm>
            <a:off x="182880" y="3657600"/>
            <a:ext cx="4114800" cy="1097280"/>
          </a:xfrm>
        </p:spPr>
        <p:txBody>
          <a:bodyPr>
            <a:normAutofit/>
          </a:bodyPr>
          <a:lstStyle/>
          <a:p>
            <a:r>
              <a:rPr lang="en-US" sz="2400">
                <a:solidFill>
                  <a:srgbClr val="002060"/>
                </a:solidFill>
              </a:rPr>
              <a:t>PDC 1442 Update and 7600EZ Implementation Strategy</a:t>
            </a:r>
          </a:p>
        </p:txBody>
      </p:sp>
      <p:sp>
        <p:nvSpPr>
          <p:cNvPr id="6" name="Subtitle 2"/>
          <p:cNvSpPr>
            <a:spLocks noGrp="1"/>
          </p:cNvSpPr>
          <p:nvPr>
            <p:ph type="subTitle" idx="1"/>
          </p:nvPr>
        </p:nvSpPr>
        <p:spPr>
          <a:xfrm>
            <a:off x="182880" y="4754880"/>
            <a:ext cx="4114800" cy="1097280"/>
          </a:xfrm>
        </p:spPr>
        <p:txBody>
          <a:bodyPr/>
          <a:lstStyle/>
          <a:p>
            <a:r>
              <a:rPr lang="en-US">
                <a:solidFill>
                  <a:srgbClr val="002060"/>
                </a:solidFill>
              </a:rPr>
              <a:t>Eric Flanagan (DLA)</a:t>
            </a:r>
          </a:p>
          <a:p>
            <a:r>
              <a:rPr lang="en-US">
                <a:solidFill>
                  <a:srgbClr val="002060"/>
                </a:solidFill>
              </a:rPr>
              <a:t>July 19, 2023</a:t>
            </a:r>
          </a:p>
        </p:txBody>
      </p:sp>
    </p:spTree>
    <p:extLst>
      <p:ext uri="{BB962C8B-B14F-4D97-AF65-F5344CB8AC3E}">
        <p14:creationId xmlns:p14="http://schemas.microsoft.com/office/powerpoint/2010/main" val="1627431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6969-F328-D5ED-0E00-6A7E3A9CBD2F}"/>
              </a:ext>
            </a:extLst>
          </p:cNvPr>
          <p:cNvSpPr>
            <a:spLocks noGrp="1"/>
          </p:cNvSpPr>
          <p:nvPr>
            <p:ph type="title"/>
          </p:nvPr>
        </p:nvSpPr>
        <p:spPr/>
        <p:txBody>
          <a:bodyPr>
            <a:normAutofit/>
          </a:bodyPr>
          <a:lstStyle/>
          <a:p>
            <a:r>
              <a:rPr lang="en-US" sz="1800"/>
              <a:t>Agenda</a:t>
            </a:r>
          </a:p>
        </p:txBody>
      </p:sp>
      <p:sp>
        <p:nvSpPr>
          <p:cNvPr id="3" name="Content Placeholder 2">
            <a:extLst>
              <a:ext uri="{FF2B5EF4-FFF2-40B4-BE49-F238E27FC236}">
                <a16:creationId xmlns:a16="http://schemas.microsoft.com/office/drawing/2014/main" id="{B8DCE02A-7454-1CA7-C160-F8F55CEDE0FE}"/>
              </a:ext>
            </a:extLst>
          </p:cNvPr>
          <p:cNvSpPr>
            <a:spLocks noGrp="1"/>
          </p:cNvSpPr>
          <p:nvPr>
            <p:ph idx="1"/>
          </p:nvPr>
        </p:nvSpPr>
        <p:spPr/>
        <p:txBody>
          <a:bodyPr/>
          <a:lstStyle/>
          <a:p>
            <a:pPr marL="342900" indent="-342900">
              <a:buFont typeface="+mj-lt"/>
              <a:buAutoNum type="arabicPeriod"/>
            </a:pPr>
            <a:r>
              <a:rPr lang="en-US" sz="1800"/>
              <a:t>SFIS/SLOA Relationship to G-Invoicing</a:t>
            </a:r>
          </a:p>
          <a:p>
            <a:pPr marL="342900" indent="-342900">
              <a:buFont typeface="+mj-lt"/>
              <a:buAutoNum type="arabicPeriod"/>
            </a:pPr>
            <a:r>
              <a:rPr lang="en-US" sz="1800"/>
              <a:t>DLMS Support of SFIS/SLOA Compliance</a:t>
            </a:r>
          </a:p>
          <a:p>
            <a:pPr marL="342900" indent="-342900">
              <a:buFont typeface="+mj-lt"/>
              <a:buAutoNum type="arabicPeriod"/>
            </a:pPr>
            <a:r>
              <a:rPr lang="en-US" sz="1800"/>
              <a:t>Proposed DLMS Change (PDC) 1442 Update</a:t>
            </a:r>
          </a:p>
          <a:p>
            <a:pPr marL="342900" indent="-342900">
              <a:buFont typeface="+mj-lt"/>
              <a:buAutoNum type="arabicPeriod"/>
            </a:pPr>
            <a:r>
              <a:rPr lang="en-US" sz="1800"/>
              <a:t>Application Types and Possible Implementation Strategies</a:t>
            </a:r>
          </a:p>
          <a:p>
            <a:pPr marL="342900" indent="-342900">
              <a:buFont typeface="+mj-lt"/>
              <a:buAutoNum type="arabicPeriod"/>
            </a:pPr>
            <a:endParaRPr lang="en-US" sz="1800"/>
          </a:p>
          <a:p>
            <a:endParaRPr lang="en-US" sz="1800"/>
          </a:p>
          <a:p>
            <a:endParaRPr lang="en-US"/>
          </a:p>
        </p:txBody>
      </p:sp>
      <p:sp>
        <p:nvSpPr>
          <p:cNvPr id="4" name="Slide Number Placeholder 3">
            <a:extLst>
              <a:ext uri="{FF2B5EF4-FFF2-40B4-BE49-F238E27FC236}">
                <a16:creationId xmlns:a16="http://schemas.microsoft.com/office/drawing/2014/main" id="{2AD718DC-E76B-3B9F-FF23-A3BFBC6177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0717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A7991-F4F6-BBC8-D613-B0F3CE67305E}"/>
              </a:ext>
            </a:extLst>
          </p:cNvPr>
          <p:cNvSpPr>
            <a:spLocks noGrp="1"/>
          </p:cNvSpPr>
          <p:nvPr>
            <p:ph type="title"/>
          </p:nvPr>
        </p:nvSpPr>
        <p:spPr/>
        <p:txBody>
          <a:bodyPr>
            <a:normAutofit/>
          </a:bodyPr>
          <a:lstStyle/>
          <a:p>
            <a:r>
              <a:rPr lang="en-US" sz="2400"/>
              <a:t>SFIS/SLOA Relationship to G-Invoicing</a:t>
            </a:r>
          </a:p>
        </p:txBody>
      </p:sp>
      <p:sp>
        <p:nvSpPr>
          <p:cNvPr id="2" name="Text Placeholder 1">
            <a:extLst>
              <a:ext uri="{FF2B5EF4-FFF2-40B4-BE49-F238E27FC236}">
                <a16:creationId xmlns:a16="http://schemas.microsoft.com/office/drawing/2014/main" id="{DF3CF9D4-F15E-3FC5-E48A-FB3CBD13CC54}"/>
              </a:ext>
            </a:extLst>
          </p:cNvPr>
          <p:cNvSpPr>
            <a:spLocks noGrp="1"/>
          </p:cNvSpPr>
          <p:nvPr>
            <p:ph type="body" idx="1"/>
          </p:nvPr>
        </p:nvSpPr>
        <p:spPr/>
        <p:txBody>
          <a:bodyPr/>
          <a:lstStyle/>
          <a:p>
            <a:pPr algn="ctr"/>
            <a:r>
              <a:rPr lang="en-US"/>
              <a:t>This section explains the DoD regulations and policy that form the underlying rationale of PDC 1442. </a:t>
            </a:r>
          </a:p>
        </p:txBody>
      </p:sp>
      <p:sp>
        <p:nvSpPr>
          <p:cNvPr id="4" name="Slide Number Placeholder 3">
            <a:extLst>
              <a:ext uri="{FF2B5EF4-FFF2-40B4-BE49-F238E27FC236}">
                <a16:creationId xmlns:a16="http://schemas.microsoft.com/office/drawing/2014/main" id="{9F83B8F7-0D01-62F7-306E-CB37E478BD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1650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17A8-3597-C3A1-A2FF-C25AF3BCB114}"/>
              </a:ext>
            </a:extLst>
          </p:cNvPr>
          <p:cNvSpPr>
            <a:spLocks noGrp="1"/>
          </p:cNvSpPr>
          <p:nvPr>
            <p:ph type="title"/>
          </p:nvPr>
        </p:nvSpPr>
        <p:spPr/>
        <p:txBody>
          <a:bodyPr>
            <a:normAutofit/>
          </a:bodyPr>
          <a:lstStyle/>
          <a:p>
            <a:r>
              <a:rPr lang="en-US" sz="2000"/>
              <a:t>Standard Financial Information Structure (SFIS)</a:t>
            </a:r>
          </a:p>
        </p:txBody>
      </p:sp>
      <p:sp>
        <p:nvSpPr>
          <p:cNvPr id="3" name="Content Placeholder 2">
            <a:extLst>
              <a:ext uri="{FF2B5EF4-FFF2-40B4-BE49-F238E27FC236}">
                <a16:creationId xmlns:a16="http://schemas.microsoft.com/office/drawing/2014/main" id="{22A2004E-5045-AD3F-4795-B6CC304CE93F}"/>
              </a:ext>
            </a:extLst>
          </p:cNvPr>
          <p:cNvSpPr>
            <a:spLocks noGrp="1"/>
          </p:cNvSpPr>
          <p:nvPr>
            <p:ph idx="1"/>
          </p:nvPr>
        </p:nvSpPr>
        <p:spPr/>
        <p:txBody>
          <a:bodyPr>
            <a:noAutofit/>
          </a:bodyPr>
          <a:lstStyle/>
          <a:p>
            <a:pPr marL="0" indent="0">
              <a:buNone/>
            </a:pPr>
            <a:r>
              <a:rPr lang="en-US" sz="1600" b="1">
                <a:solidFill>
                  <a:schemeClr val="tx2"/>
                </a:solidFill>
              </a:rPr>
              <a:t>Overview</a:t>
            </a:r>
          </a:p>
          <a:p>
            <a:r>
              <a:rPr lang="en-US" sz="1600"/>
              <a:t>OUSD(C) released a memorandum titled, “Standard Financial Information Structure (SFIS) Implementation Policy on August 4, 2005.</a:t>
            </a:r>
          </a:p>
          <a:p>
            <a:r>
              <a:rPr lang="en-US" sz="1600"/>
              <a:t>SFIS is a data structure that supports DoD Financial Statements and requirements for:</a:t>
            </a:r>
          </a:p>
          <a:p>
            <a:pPr lvl="1"/>
            <a:r>
              <a:rPr lang="en-US" sz="1400"/>
              <a:t>Budgeting</a:t>
            </a:r>
          </a:p>
          <a:p>
            <a:pPr lvl="1"/>
            <a:r>
              <a:rPr lang="en-US" sz="1400"/>
              <a:t>Financial Accounting</a:t>
            </a:r>
          </a:p>
          <a:p>
            <a:pPr lvl="1"/>
            <a:r>
              <a:rPr lang="en-US" sz="1400"/>
              <a:t>Cost/Performance</a:t>
            </a:r>
          </a:p>
          <a:p>
            <a:pPr lvl="1"/>
            <a:r>
              <a:rPr lang="en-US" sz="1400"/>
              <a:t>External Reporting</a:t>
            </a:r>
          </a:p>
          <a:p>
            <a:r>
              <a:rPr lang="en-US" sz="1600"/>
              <a:t>SFIS requires systems containing financial information to capture and transmit SFIS data or demonstrate a cross-walking capability to the SFIS format.</a:t>
            </a:r>
          </a:p>
          <a:p>
            <a:pPr marL="0" indent="0">
              <a:buNone/>
            </a:pPr>
            <a:r>
              <a:rPr lang="en-US" sz="1600" b="1">
                <a:solidFill>
                  <a:schemeClr val="tx2"/>
                </a:solidFill>
              </a:rPr>
              <a:t>SFIS Resources:</a:t>
            </a:r>
          </a:p>
          <a:p>
            <a:r>
              <a:rPr lang="en-US" sz="1600"/>
              <a:t>Homepage: </a:t>
            </a:r>
            <a:r>
              <a:rPr lang="en-US" sz="1600">
                <a:hlinkClick r:id="rId2"/>
              </a:rPr>
              <a:t>https://comptroller.defense.gov/odcfo/sfis.aspx</a:t>
            </a:r>
            <a:r>
              <a:rPr lang="en-US" sz="1600"/>
              <a:t>  </a:t>
            </a:r>
          </a:p>
          <a:p>
            <a:r>
              <a:rPr lang="en-US" sz="1600"/>
              <a:t>SFIS Values Library: </a:t>
            </a:r>
            <a:r>
              <a:rPr lang="en-US" sz="1600">
                <a:hlinkClick r:id="rId3"/>
              </a:rPr>
              <a:t>https://beis-web.csd.disa.mil/sfis-library/</a:t>
            </a:r>
            <a:r>
              <a:rPr lang="en-US" sz="1600"/>
              <a:t> </a:t>
            </a:r>
          </a:p>
          <a:p>
            <a:pPr marL="0" indent="0">
              <a:buNone/>
            </a:pPr>
            <a:endParaRPr lang="en-US" sz="1600"/>
          </a:p>
        </p:txBody>
      </p:sp>
      <p:sp>
        <p:nvSpPr>
          <p:cNvPr id="4" name="Slide Number Placeholder 3">
            <a:extLst>
              <a:ext uri="{FF2B5EF4-FFF2-40B4-BE49-F238E27FC236}">
                <a16:creationId xmlns:a16="http://schemas.microsoft.com/office/drawing/2014/main" id="{A40C6FB7-41C3-65C7-C6DB-9959E20FAE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10ACDE8-D63B-0BE7-F137-CD6F60C3D585}"/>
              </a:ext>
            </a:extLst>
          </p:cNvPr>
          <p:cNvSpPr>
            <a:spLocks noGrp="1"/>
          </p:cNvSpPr>
          <p:nvPr>
            <p:ph type="body" sz="quarter" idx="13"/>
          </p:nvPr>
        </p:nvSpPr>
        <p:spPr/>
        <p:txBody>
          <a:bodyPr>
            <a:normAutofit fontScale="62500" lnSpcReduction="20000"/>
          </a:bodyPr>
          <a:lstStyle/>
          <a:p>
            <a:r>
              <a:rPr lang="en-US"/>
              <a:t>SFIS Policy Memorandum (2005)</a:t>
            </a:r>
          </a:p>
          <a:p>
            <a:r>
              <a:rPr lang="en-US"/>
              <a:t> </a:t>
            </a:r>
            <a:r>
              <a:rPr lang="en-US">
                <a:hlinkClick r:id="rId4">
                  <a:extLst>
                    <a:ext uri="{A12FA001-AC4F-418D-AE19-62706E023703}">
                      <ahyp:hlinkClr xmlns:ahyp="http://schemas.microsoft.com/office/drawing/2018/hyperlinkcolor" val="tx"/>
                    </a:ext>
                  </a:extLst>
                </a:hlinkClick>
              </a:rPr>
              <a:t>https://comptroller.defense.gov/Portals/45/Documents/ODCFO/SFIS/SFIS_Policy_Memorandum.pdf</a:t>
            </a:r>
            <a:r>
              <a:rPr lang="en-US"/>
              <a:t> </a:t>
            </a:r>
          </a:p>
        </p:txBody>
      </p:sp>
    </p:spTree>
    <p:extLst>
      <p:ext uri="{BB962C8B-B14F-4D97-AF65-F5344CB8AC3E}">
        <p14:creationId xmlns:p14="http://schemas.microsoft.com/office/powerpoint/2010/main" val="2805356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795F-87D8-8C42-F437-4BDD8123068B}"/>
              </a:ext>
            </a:extLst>
          </p:cNvPr>
          <p:cNvSpPr>
            <a:spLocks noGrp="1"/>
          </p:cNvSpPr>
          <p:nvPr>
            <p:ph type="title"/>
          </p:nvPr>
        </p:nvSpPr>
        <p:spPr/>
        <p:txBody>
          <a:bodyPr>
            <a:normAutofit/>
          </a:bodyPr>
          <a:lstStyle/>
          <a:p>
            <a:r>
              <a:rPr lang="en-US" sz="2000"/>
              <a:t>DoD Standard Line of Accounting/Classification Memo</a:t>
            </a:r>
          </a:p>
        </p:txBody>
      </p:sp>
      <p:sp>
        <p:nvSpPr>
          <p:cNvPr id="3" name="Content Placeholder 2">
            <a:extLst>
              <a:ext uri="{FF2B5EF4-FFF2-40B4-BE49-F238E27FC236}">
                <a16:creationId xmlns:a16="http://schemas.microsoft.com/office/drawing/2014/main" id="{94D9FA8F-35E9-F394-5F44-52668131DFF4}"/>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76A3"/>
                </a:solidFill>
                <a:effectLst/>
                <a:uLnTx/>
                <a:uFillTx/>
                <a:latin typeface="Arial" panose="020B0604020202020204"/>
                <a:ea typeface="+mn-ea"/>
                <a:cs typeface="+mn-cs"/>
              </a:rPr>
              <a:t>Overview: </a:t>
            </a:r>
            <a:r>
              <a:rPr lang="en-US" sz="1600"/>
              <a:t>OUSD(C) released a memorandum titled, “Department of Defense Standard Line of Accounting/Classification” on September 14, 2012.</a:t>
            </a:r>
          </a:p>
          <a:p>
            <a:r>
              <a:rPr lang="en-US" sz="1600"/>
              <a:t>Directed system owners to implement a Standard Line of Accounting (SLOA) to improve financial information, business system interoperability, and provide better end-to-end traceability and linkage between expenditures.</a:t>
            </a:r>
          </a:p>
          <a:p>
            <a:r>
              <a:rPr lang="en-US" sz="1600"/>
              <a:t>Required DoD Components to submit an initial SLOA implementation plan within 120 days of the memorandum’s date. </a:t>
            </a:r>
          </a:p>
          <a:p>
            <a:r>
              <a:rPr lang="en-US" sz="1600"/>
              <a:t>Noted that each Component and functional area used different structures to represent the Line of Accounting (LOA), which creates the following problems:  </a:t>
            </a:r>
          </a:p>
          <a:p>
            <a:pPr lvl="1"/>
            <a:r>
              <a:rPr lang="en-US" sz="1400"/>
              <a:t>Errors</a:t>
            </a:r>
          </a:p>
          <a:p>
            <a:pPr lvl="1"/>
            <a:r>
              <a:rPr lang="en-US" sz="1400"/>
              <a:t>Rejections</a:t>
            </a:r>
          </a:p>
          <a:p>
            <a:pPr lvl="1"/>
            <a:r>
              <a:rPr lang="en-US" sz="1400"/>
              <a:t>Reconciliation Problems</a:t>
            </a:r>
          </a:p>
          <a:p>
            <a:pPr lvl="1"/>
            <a:r>
              <a:rPr lang="en-US" sz="1400"/>
              <a:t>Unmatched Disbursements</a:t>
            </a:r>
          </a:p>
          <a:p>
            <a:pPr lvl="1"/>
            <a:r>
              <a:rPr lang="en-US" sz="1400"/>
              <a:t>Unsupported Eliminations</a:t>
            </a:r>
          </a:p>
          <a:p>
            <a:pPr lvl="1"/>
            <a:r>
              <a:rPr lang="en-US" sz="1400"/>
              <a:t>Higher costs to develop and maintain interfaces</a:t>
            </a:r>
          </a:p>
        </p:txBody>
      </p:sp>
      <p:sp>
        <p:nvSpPr>
          <p:cNvPr id="4" name="Slide Number Placeholder 3">
            <a:extLst>
              <a:ext uri="{FF2B5EF4-FFF2-40B4-BE49-F238E27FC236}">
                <a16:creationId xmlns:a16="http://schemas.microsoft.com/office/drawing/2014/main" id="{3EF8E30B-9CEC-B7D1-DA7B-0E7357C065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90AED29-7CCB-B1F8-4696-0AA83262C956}"/>
              </a:ext>
            </a:extLst>
          </p:cNvPr>
          <p:cNvSpPr>
            <a:spLocks noGrp="1"/>
          </p:cNvSpPr>
          <p:nvPr>
            <p:ph type="body" sz="quarter" idx="13"/>
          </p:nvPr>
        </p:nvSpPr>
        <p:spPr/>
        <p:txBody>
          <a:bodyPr>
            <a:normAutofit fontScale="62500" lnSpcReduction="20000"/>
          </a:bodyPr>
          <a:lstStyle/>
          <a:p>
            <a:r>
              <a:rPr lang="en-US"/>
              <a:t>Department  of Defense Standard Line of Accounting/Classification Memorandum (2012)</a:t>
            </a:r>
          </a:p>
          <a:p>
            <a:r>
              <a:rPr lang="en-US"/>
              <a:t> </a:t>
            </a:r>
          </a:p>
          <a:p>
            <a:r>
              <a:rPr lang="en-US">
                <a:hlinkClick r:id="rId2">
                  <a:extLst>
                    <a:ext uri="{A12FA001-AC4F-418D-AE19-62706E023703}">
                      <ahyp:hlinkClr xmlns:ahyp="http://schemas.microsoft.com/office/drawing/2018/hyperlinkcolor" val="tx"/>
                    </a:ext>
                  </a:extLst>
                </a:hlinkClick>
              </a:rPr>
              <a:t>https://comptroller.defense.gov/Portals/45/Documents/ODCFO/SFIS/SLoA_Accounting_Class_Memo.pdf</a:t>
            </a:r>
            <a:r>
              <a:rPr lang="en-US"/>
              <a:t> </a:t>
            </a:r>
          </a:p>
        </p:txBody>
      </p:sp>
    </p:spTree>
    <p:extLst>
      <p:ext uri="{BB962C8B-B14F-4D97-AF65-F5344CB8AC3E}">
        <p14:creationId xmlns:p14="http://schemas.microsoft.com/office/powerpoint/2010/main" val="382574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48595" y="822960"/>
            <a:ext cx="3623406" cy="276999"/>
          </a:xfrm>
          <a:prstGeom prst="rect">
            <a:avLst/>
          </a:prstGeom>
          <a:noFill/>
        </p:spPr>
        <p:txBody>
          <a:bodyPr wrap="square">
            <a:spAutoFit/>
          </a:bodyPr>
          <a:lstStyle/>
          <a:p>
            <a:r>
              <a:rPr lang="en-US" sz="1200" b="1">
                <a:latin typeface="Arial" panose="020B0604020202020204" pitchFamily="34" charset="0"/>
                <a:ea typeface="Times New Roman" panose="02020603050405020304" pitchFamily="18" charset="0"/>
              </a:rPr>
              <a:t>ADC 1244B Status- DLA Small Arms Team</a:t>
            </a:r>
            <a:endParaRPr lang="en-US" sz="1200" b="1"/>
          </a:p>
        </p:txBody>
      </p:sp>
      <p:sp>
        <p:nvSpPr>
          <p:cNvPr id="11" name="TextBox 10">
            <a:extLst>
              <a:ext uri="{FF2B5EF4-FFF2-40B4-BE49-F238E27FC236}">
                <a16:creationId xmlns:a16="http://schemas.microsoft.com/office/drawing/2014/main" id="{C2584892-8082-75A4-7A40-51F6058B9C92}"/>
              </a:ext>
            </a:extLst>
          </p:cNvPr>
          <p:cNvSpPr txBox="1"/>
          <p:nvPr/>
        </p:nvSpPr>
        <p:spPr>
          <a:xfrm>
            <a:off x="5760720" y="822960"/>
            <a:ext cx="2985862" cy="300082"/>
          </a:xfrm>
          <a:prstGeom prst="rect">
            <a:avLst/>
          </a:prstGeom>
          <a:noFill/>
        </p:spPr>
        <p:txBody>
          <a:bodyPr wrap="square">
            <a:spAutoFit/>
          </a:bodyPr>
          <a:lstStyle/>
          <a:p>
            <a:r>
              <a:rPr lang="en-US" sz="1350" b="1">
                <a:latin typeface="Arial" panose="020B0604020202020204" pitchFamily="34" charset="0"/>
                <a:ea typeface="Times New Roman" panose="02020603050405020304" pitchFamily="18" charset="0"/>
                <a:cs typeface="Arial" panose="020B0604020202020204" pitchFamily="34" charset="0"/>
              </a:rPr>
              <a:t>Jun 30, 2023</a:t>
            </a:r>
            <a:endParaRPr lang="en-US" sz="900" b="1">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0" y="1496327"/>
            <a:ext cx="4662333" cy="2862322"/>
          </a:xfrm>
          <a:prstGeom prst="rect">
            <a:avLst/>
          </a:prstGeom>
          <a:noFill/>
        </p:spPr>
        <p:txBody>
          <a:bodyPr wrap="square">
            <a:spAutoFit/>
          </a:bodyPr>
          <a:lstStyle/>
          <a:p>
            <a:r>
              <a:rPr lang="en-US" sz="1200">
                <a:latin typeface="Arial Narrow" panose="020B0606020202030204" pitchFamily="34" charset="0"/>
                <a:ea typeface="Times New Roman" panose="02020603050405020304" pitchFamily="18" charset="0"/>
                <a:cs typeface="Arial" panose="020B0604020202020204" pitchFamily="34" charset="0"/>
              </a:rPr>
              <a:t>- Ensure all the SASP requirements and processes (receipt, storage and issues)  </a:t>
            </a:r>
          </a:p>
          <a:p>
            <a:r>
              <a:rPr lang="en-US" sz="1200">
                <a:latin typeface="Arial Narrow" panose="020B0606020202030204" pitchFamily="34" charset="0"/>
                <a:ea typeface="Times New Roman" panose="02020603050405020304" pitchFamily="18" charset="0"/>
                <a:cs typeface="Arial" panose="020B0604020202020204" pitchFamily="34" charset="0"/>
              </a:rPr>
              <a:t>  are functioning properly</a:t>
            </a:r>
          </a:p>
          <a:p>
            <a:endParaRPr lang="en-US" sz="1200">
              <a:latin typeface="Arial Narrow" panose="020B0606020202030204" pitchFamily="34" charset="0"/>
              <a:ea typeface="Times New Roman" panose="02020603050405020304" pitchFamily="18" charset="0"/>
              <a:cs typeface="Arial" panose="020B0604020202020204" pitchFamily="34" charset="0"/>
            </a:endParaRPr>
          </a:p>
          <a:p>
            <a:r>
              <a:rPr lang="en-US" sz="1200">
                <a:latin typeface="Arial Narrow" panose="020B0606020202030204" pitchFamily="34" charset="0"/>
                <a:ea typeface="Times New Roman" panose="02020603050405020304" pitchFamily="18" charset="0"/>
                <a:cs typeface="Arial" panose="020B0604020202020204" pitchFamily="34" charset="0"/>
              </a:rPr>
              <a:t>- </a:t>
            </a:r>
            <a:r>
              <a:rPr lang="en-US" sz="1200">
                <a:latin typeface="Arial Narrow" panose="020B0606020202030204" pitchFamily="34" charset="0"/>
                <a:cs typeface="Arial" panose="020B0604020202020204" pitchFamily="34" charset="0"/>
              </a:rPr>
              <a:t>DLAI 4140.05 pending signature</a:t>
            </a:r>
          </a:p>
          <a:p>
            <a:pPr marL="128588" indent="-128588">
              <a:buFontTx/>
              <a:buChar char="-"/>
            </a:pPr>
            <a:endParaRPr lang="en-US" sz="1200">
              <a:latin typeface="Arial Narrow" panose="020B0606020202030204" pitchFamily="34" charset="0"/>
              <a:ea typeface="Times New Roman" panose="02020603050405020304" pitchFamily="18" charset="0"/>
              <a:cs typeface="Arial" panose="020B0604020202020204" pitchFamily="34" charset="0"/>
            </a:endParaRPr>
          </a:p>
          <a:p>
            <a:r>
              <a:rPr lang="en-US" sz="1200">
                <a:latin typeface="Arial Narrow" panose="020B0606020202030204" pitchFamily="34" charset="0"/>
              </a:rPr>
              <a:t>- RFC DOF-C22-0087 has been developed for SASP for Disposition Services </a:t>
            </a:r>
          </a:p>
          <a:p>
            <a:endParaRPr lang="en-US" sz="1200">
              <a:latin typeface="Arial Narrow" panose="020B0606020202030204" pitchFamily="34" charset="0"/>
            </a:endParaRPr>
          </a:p>
          <a:p>
            <a:r>
              <a:rPr lang="en-US" sz="1200">
                <a:latin typeface="Arial Narrow" panose="020B0606020202030204" pitchFamily="34" charset="0"/>
              </a:rPr>
              <a:t>- Implementation of  DSS/WMS is scheduled for Jan</a:t>
            </a:r>
            <a:r>
              <a:rPr lang="en-US" sz="1200">
                <a:latin typeface="Arial Narrow" panose="020B0606020202030204" pitchFamily="34" charset="0"/>
                <a:cs typeface="Arial" panose="020B0604020202020204" pitchFamily="34" charset="0"/>
              </a:rPr>
              <a:t> 2024 which is part of DSS   </a:t>
            </a:r>
          </a:p>
          <a:p>
            <a:r>
              <a:rPr lang="en-US" sz="1200">
                <a:latin typeface="Arial Narrow" panose="020B0606020202030204" pitchFamily="34" charset="0"/>
                <a:cs typeface="Arial" panose="020B0604020202020204" pitchFamily="34" charset="0"/>
              </a:rPr>
              <a:t>  modernization</a:t>
            </a:r>
            <a:br>
              <a:rPr lang="en-US" sz="1200">
                <a:latin typeface="Arial Narrow" panose="020B0606020202030204" pitchFamily="34" charset="0"/>
                <a:cs typeface="Arial" panose="020B0604020202020204" pitchFamily="34" charset="0"/>
              </a:rPr>
            </a:br>
            <a:endParaRPr lang="en-US" sz="1200">
              <a:latin typeface="Arial Narrow" panose="020B0606020202030204" pitchFamily="34" charset="0"/>
              <a:ea typeface="Times New Roman" panose="02020603050405020304" pitchFamily="18" charset="0"/>
              <a:cs typeface="Arial" panose="020B0604020202020204" pitchFamily="34" charset="0"/>
            </a:endParaRPr>
          </a:p>
          <a:p>
            <a:r>
              <a:rPr lang="en-US" sz="1200">
                <a:latin typeface="Arial Narrow" panose="020B0606020202030204" pitchFamily="34" charset="0"/>
                <a:ea typeface="Calibri" panose="020F0502020204030204" pitchFamily="34" charset="0"/>
                <a:cs typeface="Arial" panose="020B0604020202020204" pitchFamily="34" charset="0"/>
              </a:rPr>
              <a:t>- 527R is currently being used for serialized assets for the UIT program</a:t>
            </a:r>
          </a:p>
          <a:p>
            <a:endParaRPr lang="en-US" sz="1200">
              <a:latin typeface="Arial Narrow" panose="020B0606020202030204" pitchFamily="34" charset="0"/>
              <a:ea typeface="Calibri" panose="020F0502020204030204" pitchFamily="34" charset="0"/>
              <a:cs typeface="Arial" panose="020B0604020202020204" pitchFamily="34" charset="0"/>
            </a:endParaRPr>
          </a:p>
          <a:p>
            <a:r>
              <a:rPr lang="en-US" sz="1200">
                <a:latin typeface="Arial Narrow" panose="020B0606020202030204" pitchFamily="34" charset="0"/>
                <a:ea typeface="Calibri" panose="020F0502020204030204" pitchFamily="34" charset="0"/>
                <a:cs typeface="Arial" panose="020B0604020202020204" pitchFamily="34" charset="0"/>
              </a:rPr>
              <a:t>- DLA does have functionality related to the 856S and 856R for serialized assets </a:t>
            </a:r>
          </a:p>
          <a:p>
            <a:endParaRPr lang="en-US" sz="1200">
              <a:latin typeface="Arial Narrow" panose="020B0606020202030204" pitchFamily="34" charset="0"/>
            </a:endParaRPr>
          </a:p>
          <a:p>
            <a:endParaRPr lang="en-US" sz="1200">
              <a:latin typeface="Arial Narrow" panose="020B0606020202030204" pitchFamily="34" charset="0"/>
            </a:endParaRPr>
          </a:p>
        </p:txBody>
      </p:sp>
      <p:sp>
        <p:nvSpPr>
          <p:cNvPr id="4" name="TextBox 3">
            <a:extLst>
              <a:ext uri="{FF2B5EF4-FFF2-40B4-BE49-F238E27FC236}">
                <a16:creationId xmlns:a16="http://schemas.microsoft.com/office/drawing/2014/main" id="{649C1B22-1463-F35B-4829-8B7E776CB17F}"/>
              </a:ext>
            </a:extLst>
          </p:cNvPr>
          <p:cNvSpPr txBox="1"/>
          <p:nvPr/>
        </p:nvSpPr>
        <p:spPr>
          <a:xfrm>
            <a:off x="208323" y="4358649"/>
            <a:ext cx="4116642" cy="1754326"/>
          </a:xfrm>
          <a:prstGeom prst="rect">
            <a:avLst/>
          </a:prstGeom>
          <a:noFill/>
        </p:spPr>
        <p:txBody>
          <a:bodyPr wrap="square">
            <a:spAutoFit/>
          </a:bodyPr>
          <a:lstStyle/>
          <a:p>
            <a:endParaRPr lang="en-US" sz="1200">
              <a:latin typeface="Arial" panose="020B0604020202020204" pitchFamily="34" charset="0"/>
              <a:ea typeface="Times New Roman" panose="02020603050405020304" pitchFamily="18" charset="0"/>
              <a:cs typeface="Arial" panose="020B0604020202020204" pitchFamily="34" charset="0"/>
            </a:endParaRPr>
          </a:p>
          <a:p>
            <a:r>
              <a:rPr lang="en-US" sz="1200">
                <a:latin typeface="Arial" panose="020B0604020202020204" pitchFamily="34" charset="0"/>
                <a:ea typeface="Times New Roman" panose="02020603050405020304" pitchFamily="18" charset="0"/>
                <a:cs typeface="Arial" panose="020B0604020202020204" pitchFamily="34" charset="0"/>
              </a:rPr>
              <a:t>- Ensuring that the services have the connectivity with DLA and DPAS for DLMS  </a:t>
            </a:r>
          </a:p>
          <a:p>
            <a:r>
              <a:rPr lang="en-US" sz="1200">
                <a:latin typeface="Arial" panose="020B0604020202020204" pitchFamily="34" charset="0"/>
                <a:ea typeface="Times New Roman" panose="02020603050405020304" pitchFamily="18" charset="0"/>
                <a:cs typeface="Arial" panose="020B0604020202020204" pitchFamily="34" charset="0"/>
              </a:rPr>
              <a:t>  changes</a:t>
            </a:r>
            <a:br>
              <a:rPr lang="en-US" sz="1200">
                <a:latin typeface="Arial" panose="020B0604020202020204" pitchFamily="34" charset="0"/>
                <a:ea typeface="Times New Roman" panose="02020603050405020304" pitchFamily="18" charset="0"/>
                <a:cs typeface="Arial" panose="020B0604020202020204" pitchFamily="34" charset="0"/>
              </a:rPr>
            </a:br>
            <a:r>
              <a:rPr lang="en-US" sz="1200">
                <a:latin typeface="Arial" panose="020B0604020202020204" pitchFamily="34" charset="0"/>
                <a:ea typeface="Times New Roman" panose="02020603050405020304" pitchFamily="18" charset="0"/>
                <a:cs typeface="Arial" panose="020B0604020202020204" pitchFamily="34" charset="0"/>
              </a:rPr>
              <a:t> </a:t>
            </a:r>
          </a:p>
          <a:p>
            <a:r>
              <a:rPr lang="en-US" sz="1200">
                <a:latin typeface="Arial" panose="020B0604020202020204" pitchFamily="34" charset="0"/>
                <a:ea typeface="Times New Roman" panose="02020603050405020304" pitchFamily="18" charset="0"/>
                <a:cs typeface="Arial" panose="020B0604020202020204" pitchFamily="34" charset="0"/>
              </a:rPr>
              <a:t>- DSS/WMS interacts with LLASIE.  Waiting for LLASIE requirements from the </a:t>
            </a:r>
          </a:p>
          <a:p>
            <a:r>
              <a:rPr lang="en-US" sz="1200">
                <a:latin typeface="Arial" panose="020B0604020202020204" pitchFamily="34" charset="0"/>
                <a:ea typeface="Times New Roman" panose="02020603050405020304" pitchFamily="18" charset="0"/>
                <a:cs typeface="Arial" panose="020B0604020202020204" pitchFamily="34" charset="0"/>
              </a:rPr>
              <a:t>   Army</a:t>
            </a: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marL="128588" indent="-128588">
              <a:buFontTx/>
              <a:buChar char="-"/>
            </a:pPr>
            <a:endParaRPr lang="en-US" sz="120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569B4A-4465-BDAC-469E-1C5A0ACBD9E6}"/>
              </a:ext>
            </a:extLst>
          </p:cNvPr>
          <p:cNvSpPr txBox="1"/>
          <p:nvPr/>
        </p:nvSpPr>
        <p:spPr>
          <a:xfrm>
            <a:off x="4819037" y="1876763"/>
            <a:ext cx="3996190" cy="1369606"/>
          </a:xfrm>
          <a:prstGeom prst="rect">
            <a:avLst/>
          </a:prstGeom>
          <a:noFill/>
        </p:spPr>
        <p:txBody>
          <a:bodyPr wrap="square">
            <a:spAutoFit/>
          </a:bodyPr>
          <a:lstStyle/>
          <a:p>
            <a:r>
              <a:rPr lang="en-US" sz="1200">
                <a:latin typeface="Arial" panose="020B0604020202020204" pitchFamily="34" charset="0"/>
                <a:ea typeface="Calibri" panose="020F0502020204030204" pitchFamily="34" charset="0"/>
                <a:cs typeface="Arial" panose="020B0604020202020204" pitchFamily="34" charset="0"/>
              </a:rPr>
              <a:t>- Finalizing the RFCs for DLA Distribution and DLA Disposition for ADC 1244B</a:t>
            </a:r>
            <a:br>
              <a:rPr lang="en-US" sz="1200">
                <a:latin typeface="Arial" panose="020B0604020202020204" pitchFamily="34" charset="0"/>
                <a:ea typeface="Calibri" panose="020F0502020204030204" pitchFamily="34" charset="0"/>
                <a:cs typeface="Arial" panose="020B0604020202020204" pitchFamily="34" charset="0"/>
              </a:rPr>
            </a:br>
            <a:endParaRPr lang="en-US" sz="1200">
              <a:latin typeface="Arial" panose="020B0604020202020204" pitchFamily="34" charset="0"/>
              <a:ea typeface="Calibri" panose="020F050202020403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Once DLAI 4140.05 is signed this will allow Anniston to receipt New Procurement </a:t>
            </a:r>
          </a:p>
          <a:p>
            <a:r>
              <a:rPr lang="en-US" sz="1200">
                <a:latin typeface="Arial" panose="020B0604020202020204" pitchFamily="34" charset="0"/>
                <a:cs typeface="Arial" panose="020B0604020202020204" pitchFamily="34" charset="0"/>
              </a:rPr>
              <a:t>  weapons expeditiously</a:t>
            </a:r>
          </a:p>
          <a:p>
            <a:endParaRPr lang="en-US" sz="11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89C9F2-7F97-067C-F1F5-980A34B305B7}"/>
              </a:ext>
            </a:extLst>
          </p:cNvPr>
          <p:cNvSpPr txBox="1"/>
          <p:nvPr/>
        </p:nvSpPr>
        <p:spPr>
          <a:xfrm>
            <a:off x="4819037" y="4358649"/>
            <a:ext cx="4621286" cy="830997"/>
          </a:xfrm>
          <a:prstGeom prst="rect">
            <a:avLst/>
          </a:prstGeom>
          <a:noFill/>
        </p:spPr>
        <p:txBody>
          <a:bodyPr wrap="square">
            <a:spAutoFit/>
          </a:bodyPr>
          <a:lstStyle/>
          <a:p>
            <a:r>
              <a:rPr lang="en-US" sz="1200">
                <a:latin typeface="Arial" panose="020B0604020202020204" pitchFamily="34" charset="0"/>
                <a:ea typeface="Calibri" panose="020F0502020204030204" pitchFamily="34" charset="0"/>
                <a:cs typeface="Arial" panose="020B0604020202020204" pitchFamily="34" charset="0"/>
              </a:rPr>
              <a:t>- How to ensure material removed from DSS is properly accounted for in WMS </a:t>
            </a:r>
          </a:p>
          <a:p>
            <a:r>
              <a:rPr lang="en-US" sz="1200">
                <a:latin typeface="Arial" panose="020B0604020202020204" pitchFamily="34" charset="0"/>
                <a:ea typeface="Calibri" panose="020F0502020204030204" pitchFamily="34" charset="0"/>
                <a:cs typeface="Arial" panose="020B0604020202020204" pitchFamily="34" charset="0"/>
              </a:rPr>
              <a:t>  while being compliant with ADC 1244B</a:t>
            </a:r>
          </a:p>
          <a:p>
            <a:endParaRPr lang="en-US" sz="1200">
              <a:latin typeface="Arial" panose="020B0604020202020204" pitchFamily="34" charset="0"/>
              <a:ea typeface="Calibri" panose="020F050202020403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D48346E2-ECFA-8353-1B13-3289A9E9E87D}"/>
              </a:ext>
            </a:extLst>
          </p:cNvPr>
          <p:cNvSpPr txBox="1">
            <a:spLocks/>
          </p:cNvSpPr>
          <p:nvPr/>
        </p:nvSpPr>
        <p:spPr>
          <a:xfrm>
            <a:off x="0" y="6492875"/>
            <a:ext cx="2743200" cy="36512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rial Narrow"/>
              </a:rPr>
              <a:t>Supply/Finance Teams, DEDSO</a:t>
            </a:r>
            <a:br>
              <a:rPr lang="en-US">
                <a:solidFill>
                  <a:schemeClr val="bg1"/>
                </a:solidFill>
              </a:rPr>
            </a:br>
            <a:r>
              <a:rPr lang="en-US">
                <a:solidFill>
                  <a:schemeClr val="bg1"/>
                </a:solidFill>
                <a:latin typeface="Arial Narrow"/>
              </a:rPr>
              <a:t>As of July 19, 2023,  Office DLA Slide</a:t>
            </a:r>
          </a:p>
        </p:txBody>
      </p:sp>
    </p:spTree>
    <p:extLst>
      <p:ext uri="{BB962C8B-B14F-4D97-AF65-F5344CB8AC3E}">
        <p14:creationId xmlns:p14="http://schemas.microsoft.com/office/powerpoint/2010/main" val="2050398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CBFA-434D-2DAE-78B8-A8050D884E7B}"/>
              </a:ext>
            </a:extLst>
          </p:cNvPr>
          <p:cNvSpPr>
            <a:spLocks noGrp="1"/>
          </p:cNvSpPr>
          <p:nvPr>
            <p:ph type="title"/>
          </p:nvPr>
        </p:nvSpPr>
        <p:spPr/>
        <p:txBody>
          <a:bodyPr>
            <a:normAutofit/>
          </a:bodyPr>
          <a:lstStyle/>
          <a:p>
            <a:r>
              <a:rPr lang="en-US" sz="2000"/>
              <a:t>SFIS Implementation Approaches</a:t>
            </a:r>
          </a:p>
        </p:txBody>
      </p:sp>
      <p:graphicFrame>
        <p:nvGraphicFramePr>
          <p:cNvPr id="6" name="Content Placeholder 5">
            <a:extLst>
              <a:ext uri="{FF2B5EF4-FFF2-40B4-BE49-F238E27FC236}">
                <a16:creationId xmlns:a16="http://schemas.microsoft.com/office/drawing/2014/main" id="{47C3B67A-1E83-F547-93E0-AE38B33A62C1}"/>
              </a:ext>
            </a:extLst>
          </p:cNvPr>
          <p:cNvGraphicFramePr>
            <a:graphicFrameLocks noGrp="1"/>
          </p:cNvGraphicFramePr>
          <p:nvPr>
            <p:ph idx="1"/>
          </p:nvPr>
        </p:nvGraphicFramePr>
        <p:xfrm>
          <a:off x="457200" y="1463675"/>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4815AAB-D162-C91F-7D42-DD080D306C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05FA5C7C-D6D6-8361-A6F0-F52D7A591E62}"/>
              </a:ext>
            </a:extLst>
          </p:cNvPr>
          <p:cNvSpPr>
            <a:spLocks noGrp="1"/>
          </p:cNvSpPr>
          <p:nvPr>
            <p:ph type="body" sz="quarter" idx="13"/>
          </p:nvPr>
        </p:nvSpPr>
        <p:spPr/>
        <p:txBody>
          <a:bodyPr/>
          <a:lstStyle/>
          <a:p>
            <a:r>
              <a:rPr lang="en-US"/>
              <a:t>DoD Financial Management Regulation (FMR), </a:t>
            </a:r>
          </a:p>
          <a:p>
            <a:r>
              <a:rPr lang="en-US"/>
              <a:t>Volume 1, Chapter 4</a:t>
            </a:r>
          </a:p>
        </p:txBody>
      </p:sp>
    </p:spTree>
    <p:extLst>
      <p:ext uri="{BB962C8B-B14F-4D97-AF65-F5344CB8AC3E}">
        <p14:creationId xmlns:p14="http://schemas.microsoft.com/office/powerpoint/2010/main" val="270785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92FC-4989-FEC6-6D22-DD434B86BF9E}"/>
              </a:ext>
            </a:extLst>
          </p:cNvPr>
          <p:cNvSpPr>
            <a:spLocks noGrp="1"/>
          </p:cNvSpPr>
          <p:nvPr>
            <p:ph type="title"/>
          </p:nvPr>
        </p:nvSpPr>
        <p:spPr/>
        <p:txBody>
          <a:bodyPr>
            <a:normAutofit fontScale="90000"/>
          </a:bodyPr>
          <a:lstStyle/>
          <a:p>
            <a:r>
              <a:rPr lang="en-US" sz="2000"/>
              <a:t>Business Systems Financial Interoperability and the Standard Line of Accounting (SLOA)</a:t>
            </a:r>
          </a:p>
        </p:txBody>
      </p:sp>
      <p:sp>
        <p:nvSpPr>
          <p:cNvPr id="3" name="Content Placeholder 2">
            <a:extLst>
              <a:ext uri="{FF2B5EF4-FFF2-40B4-BE49-F238E27FC236}">
                <a16:creationId xmlns:a16="http://schemas.microsoft.com/office/drawing/2014/main" id="{DDF3B76D-42C0-2BBB-E7FC-DE233673FA74}"/>
              </a:ext>
            </a:extLst>
          </p:cNvPr>
          <p:cNvSpPr>
            <a:spLocks noGrp="1"/>
          </p:cNvSpPr>
          <p:nvPr>
            <p:ph idx="1"/>
          </p:nvPr>
        </p:nvSpPr>
        <p:spPr/>
        <p:txBody>
          <a:bodyPr>
            <a:normAutofit/>
          </a:bodyPr>
          <a:lstStyle/>
          <a:p>
            <a:pPr marL="0" indent="0">
              <a:buNone/>
            </a:pPr>
            <a:r>
              <a:rPr lang="en-US" sz="1600" b="1">
                <a:solidFill>
                  <a:schemeClr val="tx2"/>
                </a:solidFill>
              </a:rPr>
              <a:t>Overview: </a:t>
            </a:r>
            <a:r>
              <a:rPr lang="en-US" sz="1600"/>
              <a:t>OUSD(C) released a memo titled, “Business Systems Financial Interoperability and the Standard Line of Accounting” on August 8, 2020.</a:t>
            </a:r>
          </a:p>
          <a:p>
            <a:r>
              <a:rPr lang="en-US" sz="1600"/>
              <a:t>Mandated full Department-wide implementation of SLOA by October 1, 2022.</a:t>
            </a:r>
          </a:p>
          <a:p>
            <a:r>
              <a:rPr lang="en-US" sz="1600"/>
              <a:t>Identifies SLOA implementation as a critical path enabler for several widely accepted enterprise financial management initiatives, including:</a:t>
            </a:r>
          </a:p>
          <a:p>
            <a:pPr lvl="1"/>
            <a:r>
              <a:rPr lang="en-US" sz="1600"/>
              <a:t>Treasury-Direct Disbursing for daily reporting</a:t>
            </a:r>
          </a:p>
          <a:p>
            <a:pPr lvl="1"/>
            <a:r>
              <a:rPr lang="en-US" sz="1600"/>
              <a:t>G-Invoicing for intragovernmental transactions</a:t>
            </a:r>
          </a:p>
          <a:p>
            <a:pPr lvl="1"/>
            <a:r>
              <a:rPr lang="en-US" sz="1600"/>
              <a:t>Procure-to-Pay data exchanges </a:t>
            </a:r>
          </a:p>
          <a:p>
            <a:r>
              <a:rPr lang="en-US" sz="1600"/>
              <a:t>Required each Component to submit SLOA implementation plans for each financial system in use within 60 days of the memorandum date. </a:t>
            </a:r>
          </a:p>
          <a:p>
            <a:r>
              <a:rPr lang="en-US" sz="1600"/>
              <a:t>Plans must include all financial and feeder system status, implementation milestones w/dates, and limiting factors. </a:t>
            </a:r>
          </a:p>
          <a:p>
            <a:r>
              <a:rPr lang="en-US" sz="1600"/>
              <a:t>Stated that constant communication, emphasis, and collaboration to overcome hurdles are needed to achieve SLOA compliance no later than the end of FY 2022.</a:t>
            </a:r>
          </a:p>
        </p:txBody>
      </p:sp>
      <p:sp>
        <p:nvSpPr>
          <p:cNvPr id="4" name="Slide Number Placeholder 3">
            <a:extLst>
              <a:ext uri="{FF2B5EF4-FFF2-40B4-BE49-F238E27FC236}">
                <a16:creationId xmlns:a16="http://schemas.microsoft.com/office/drawing/2014/main" id="{2F758B2D-C9D6-1E7E-9732-2EEAE61B3A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DEFF2EE4-026A-D39C-103D-7062AFC9B08D}"/>
              </a:ext>
            </a:extLst>
          </p:cNvPr>
          <p:cNvSpPr>
            <a:spLocks noGrp="1"/>
          </p:cNvSpPr>
          <p:nvPr>
            <p:ph type="body" sz="quarter" idx="13"/>
          </p:nvPr>
        </p:nvSpPr>
        <p:spPr/>
        <p:txBody>
          <a:bodyPr>
            <a:normAutofit fontScale="47500" lnSpcReduction="20000"/>
          </a:bodyPr>
          <a:lstStyle/>
          <a:p>
            <a:r>
              <a:rPr lang="en-US"/>
              <a:t>Business Systems Financial Interoperability and the Standard Line of Accounting” Memorandum (2020)</a:t>
            </a:r>
          </a:p>
          <a:p>
            <a:endParaRPr lang="en-US"/>
          </a:p>
          <a:p>
            <a:r>
              <a:rPr lang="en-US">
                <a:hlinkClick r:id="rId2">
                  <a:extLst>
                    <a:ext uri="{A12FA001-AC4F-418D-AE19-62706E023703}">
                      <ahyp:hlinkClr xmlns:ahyp="http://schemas.microsoft.com/office/drawing/2018/hyperlinkcolor" val="tx"/>
                    </a:ext>
                  </a:extLst>
                </a:hlinkClick>
              </a:rPr>
              <a:t>https://comptroller.defense.gov/Portals/45/Documents/ODCFO/SFIS/Business_System_and_SLOA_Memo-Signed_20200805.pdf</a:t>
            </a:r>
            <a:r>
              <a:rPr lang="en-US"/>
              <a:t> </a:t>
            </a:r>
          </a:p>
        </p:txBody>
      </p:sp>
    </p:spTree>
    <p:extLst>
      <p:ext uri="{BB962C8B-B14F-4D97-AF65-F5344CB8AC3E}">
        <p14:creationId xmlns:p14="http://schemas.microsoft.com/office/powerpoint/2010/main" val="1604615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C489F-2D0D-EA49-E2BB-BF9446811465}"/>
              </a:ext>
            </a:extLst>
          </p:cNvPr>
          <p:cNvSpPr>
            <a:spLocks noGrp="1"/>
          </p:cNvSpPr>
          <p:nvPr>
            <p:ph type="title"/>
          </p:nvPr>
        </p:nvSpPr>
        <p:spPr/>
        <p:txBody>
          <a:bodyPr>
            <a:normAutofit/>
          </a:bodyPr>
          <a:lstStyle/>
          <a:p>
            <a:r>
              <a:rPr lang="en-US" sz="2400"/>
              <a:t>DLMS Support of SFIS/SLOA Compliance</a:t>
            </a:r>
          </a:p>
        </p:txBody>
      </p:sp>
      <p:sp>
        <p:nvSpPr>
          <p:cNvPr id="7" name="Text Placeholder 6">
            <a:extLst>
              <a:ext uri="{FF2B5EF4-FFF2-40B4-BE49-F238E27FC236}">
                <a16:creationId xmlns:a16="http://schemas.microsoft.com/office/drawing/2014/main" id="{36CB6D57-019B-B59C-DC30-EAC2404CA23D}"/>
              </a:ext>
            </a:extLst>
          </p:cNvPr>
          <p:cNvSpPr>
            <a:spLocks noGrp="1"/>
          </p:cNvSpPr>
          <p:nvPr>
            <p:ph type="body" idx="1"/>
          </p:nvPr>
        </p:nvSpPr>
        <p:spPr/>
        <p:txBody>
          <a:bodyPr/>
          <a:lstStyle/>
          <a:p>
            <a:pPr algn="ctr"/>
            <a:r>
              <a:rPr lang="en-US"/>
              <a:t>This section explains the approved DLMS changes that support SFIS/SLOA compliance, and how they may enable supply to transition to G-Invoicing. </a:t>
            </a:r>
          </a:p>
        </p:txBody>
      </p:sp>
      <p:sp>
        <p:nvSpPr>
          <p:cNvPr id="4" name="Slide Number Placeholder 3">
            <a:extLst>
              <a:ext uri="{FF2B5EF4-FFF2-40B4-BE49-F238E27FC236}">
                <a16:creationId xmlns:a16="http://schemas.microsoft.com/office/drawing/2014/main" id="{3FAC561C-EC56-F9FC-7376-10CD3CDD96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564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652D-0BF1-7D82-78F8-15F8298053CE}"/>
              </a:ext>
            </a:extLst>
          </p:cNvPr>
          <p:cNvSpPr>
            <a:spLocks noGrp="1"/>
          </p:cNvSpPr>
          <p:nvPr>
            <p:ph type="title"/>
          </p:nvPr>
        </p:nvSpPr>
        <p:spPr/>
        <p:txBody>
          <a:bodyPr>
            <a:normAutofit/>
          </a:bodyPr>
          <a:lstStyle/>
          <a:p>
            <a:r>
              <a:rPr lang="en-US" sz="2000"/>
              <a:t>Approved DLMS Change (ADC) 435</a:t>
            </a:r>
          </a:p>
        </p:txBody>
      </p:sp>
      <p:sp>
        <p:nvSpPr>
          <p:cNvPr id="3" name="Content Placeholder 2">
            <a:extLst>
              <a:ext uri="{FF2B5EF4-FFF2-40B4-BE49-F238E27FC236}">
                <a16:creationId xmlns:a16="http://schemas.microsoft.com/office/drawing/2014/main" id="{D440177D-2A3B-ECE3-BD7E-9BFF450C795D}"/>
              </a:ext>
            </a:extLst>
          </p:cNvPr>
          <p:cNvSpPr>
            <a:spLocks noGrp="1"/>
          </p:cNvSpPr>
          <p:nvPr>
            <p:ph idx="1"/>
          </p:nvPr>
        </p:nvSpPr>
        <p:spPr>
          <a:xfrm>
            <a:off x="457200" y="1481701"/>
            <a:ext cx="8229600" cy="4754880"/>
          </a:xfrm>
        </p:spPr>
        <p:txBody>
          <a:bodyPr>
            <a:noAutofit/>
          </a:bodyPr>
          <a:lstStyle/>
          <a:p>
            <a:pPr marL="0" indent="0">
              <a:buNone/>
            </a:pPr>
            <a:r>
              <a:rPr lang="en-US" sz="1600" b="1">
                <a:solidFill>
                  <a:schemeClr val="tx2"/>
                </a:solidFill>
              </a:rPr>
              <a:t>Overview: </a:t>
            </a:r>
            <a:r>
              <a:rPr lang="en-US" sz="1600"/>
              <a:t>DEDSO released ADC 435, “DLMS Revisions for Standard Financial Information Structure (SFIS)” on October 3, 2011.</a:t>
            </a:r>
          </a:p>
          <a:p>
            <a:pPr marL="0" indent="0">
              <a:buNone/>
            </a:pPr>
            <a:r>
              <a:rPr lang="en-US" sz="1600" b="1">
                <a:solidFill>
                  <a:schemeClr val="tx2"/>
                </a:solidFill>
              </a:rPr>
              <a:t>Background: </a:t>
            </a:r>
            <a:r>
              <a:rPr lang="en-US" sz="1600"/>
              <a:t>ADC 435 described two concepts for exchanging SFIS data: </a:t>
            </a:r>
          </a:p>
          <a:p>
            <a:pPr marL="342900" indent="-342900">
              <a:buFont typeface="+mj-lt"/>
              <a:buAutoNum type="arabicPeriod"/>
            </a:pPr>
            <a:r>
              <a:rPr lang="en-US" sz="1400"/>
              <a:t>Carry all SFIS data in DLMS transactions as </a:t>
            </a:r>
            <a:r>
              <a:rPr lang="en-US" sz="1400" b="1" i="1"/>
              <a:t>discrete data </a:t>
            </a:r>
            <a:r>
              <a:rPr lang="en-US" sz="1400"/>
              <a:t>elements</a:t>
            </a:r>
          </a:p>
          <a:p>
            <a:pPr marL="342900" indent="-342900">
              <a:buFont typeface="+mj-lt"/>
              <a:buAutoNum type="arabicPeriod"/>
            </a:pPr>
            <a:r>
              <a:rPr lang="en-US" sz="1400"/>
              <a:t>Use </a:t>
            </a:r>
            <a:r>
              <a:rPr lang="en-US" sz="1400" b="1" i="1"/>
              <a:t>referential data </a:t>
            </a:r>
            <a:r>
              <a:rPr lang="en-US" sz="1400"/>
              <a:t>exchange as the primary method for acquiring SFIS data elements</a:t>
            </a:r>
          </a:p>
          <a:p>
            <a:pPr marL="0" indent="0" algn="ctr">
              <a:spcAft>
                <a:spcPts val="600"/>
              </a:spcAft>
              <a:buNone/>
            </a:pPr>
            <a:r>
              <a:rPr lang="en-US" sz="1400" b="1" i="1">
                <a:solidFill>
                  <a:schemeClr val="accent1"/>
                </a:solidFill>
              </a:rPr>
              <a:t>The DoD Components and GSA opted for the “referential data” approach </a:t>
            </a:r>
          </a:p>
          <a:p>
            <a:pPr marL="0" indent="0">
              <a:spcBef>
                <a:spcPts val="600"/>
              </a:spcBef>
              <a:buNone/>
            </a:pPr>
            <a:r>
              <a:rPr lang="en-US" sz="1600" b="1">
                <a:solidFill>
                  <a:schemeClr val="tx2"/>
                </a:solidFill>
              </a:rPr>
              <a:t>Approved Changes:</a:t>
            </a:r>
          </a:p>
          <a:p>
            <a:r>
              <a:rPr lang="en-US" sz="1400"/>
              <a:t>Established a “referential data” table called the SFIS Fund Code to Fund Account Conversion Table </a:t>
            </a:r>
          </a:p>
          <a:p>
            <a:r>
              <a:rPr lang="en-US" sz="1400"/>
              <a:t>Updated applicable DLMS transactions to include the buyer’s Business Partner Number (BPN)</a:t>
            </a:r>
          </a:p>
          <a:p>
            <a:pPr marL="0" indent="0">
              <a:buNone/>
            </a:pPr>
            <a:r>
              <a:rPr lang="en-US" sz="1600" b="1">
                <a:solidFill>
                  <a:schemeClr val="tx2"/>
                </a:solidFill>
              </a:rPr>
              <a:t>BPN: </a:t>
            </a:r>
            <a:r>
              <a:rPr lang="en-US" sz="1600"/>
              <a:t>A unique, 9-character alpha-numeric identifier primarily used to identify buying or selling entities processing intragovernmental transactions.</a:t>
            </a:r>
          </a:p>
          <a:p>
            <a:r>
              <a:rPr lang="en-US" sz="1400"/>
              <a:t>Federal civilian agencies obtained Data Universal Numbering System (DUNS) numbers from Dun and Bradstreet for use as BPN numbers.</a:t>
            </a:r>
          </a:p>
          <a:p>
            <a:r>
              <a:rPr lang="en-US" sz="1400"/>
              <a:t>DoD used the Trading Partner Number (TPN) as an equivalent BPN; it consists of the letters “DOD” and the 6-character Department of Defense Activity Address Code (DoDAAC).</a:t>
            </a:r>
          </a:p>
        </p:txBody>
      </p:sp>
      <p:sp>
        <p:nvSpPr>
          <p:cNvPr id="4" name="Slide Number Placeholder 3">
            <a:extLst>
              <a:ext uri="{FF2B5EF4-FFF2-40B4-BE49-F238E27FC236}">
                <a16:creationId xmlns:a16="http://schemas.microsoft.com/office/drawing/2014/main" id="{20348F1A-DC48-C682-3038-0F53D07A8A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83828F2-912B-1A09-FE82-F5918BC8BDCA}"/>
              </a:ext>
            </a:extLst>
          </p:cNvPr>
          <p:cNvSpPr>
            <a:spLocks noGrp="1"/>
          </p:cNvSpPr>
          <p:nvPr>
            <p:ph type="body" sz="quarter" idx="13"/>
          </p:nvPr>
        </p:nvSpPr>
        <p:spPr/>
        <p:txBody>
          <a:bodyPr/>
          <a:lstStyle/>
          <a:p>
            <a:r>
              <a:rPr lang="en-US"/>
              <a:t>ADC 435, “DLMS Revisions for Standard Financial Information Structure (SFIS)” (2011)</a:t>
            </a:r>
          </a:p>
        </p:txBody>
      </p:sp>
    </p:spTree>
    <p:extLst>
      <p:ext uri="{BB962C8B-B14F-4D97-AF65-F5344CB8AC3E}">
        <p14:creationId xmlns:p14="http://schemas.microsoft.com/office/powerpoint/2010/main" val="3637711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2873B5-B5DF-EA59-F1DC-E473762F16AE}"/>
              </a:ext>
            </a:extLst>
          </p:cNvPr>
          <p:cNvSpPr>
            <a:spLocks noGrp="1"/>
          </p:cNvSpPr>
          <p:nvPr>
            <p:ph type="title"/>
          </p:nvPr>
        </p:nvSpPr>
        <p:spPr/>
        <p:txBody>
          <a:bodyPr>
            <a:normAutofit/>
          </a:bodyPr>
          <a:lstStyle/>
          <a:p>
            <a:r>
              <a:rPr lang="en-US" sz="2000"/>
              <a:t>SFIS Fund Code to Fund Account Conversion Table </a:t>
            </a:r>
          </a:p>
        </p:txBody>
      </p:sp>
      <p:pic>
        <p:nvPicPr>
          <p:cNvPr id="14" name="Content Placeholder 13" descr="Table&#10;&#10;Description automatically generated">
            <a:extLst>
              <a:ext uri="{FF2B5EF4-FFF2-40B4-BE49-F238E27FC236}">
                <a16:creationId xmlns:a16="http://schemas.microsoft.com/office/drawing/2014/main" id="{375064F9-1912-D693-6FF3-77D8AE8BEC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4563" y="2001119"/>
            <a:ext cx="4024312" cy="3679674"/>
          </a:xfrm>
        </p:spPr>
      </p:pic>
      <p:sp>
        <p:nvSpPr>
          <p:cNvPr id="4" name="Slide Number Placeholder 3">
            <a:extLst>
              <a:ext uri="{FF2B5EF4-FFF2-40B4-BE49-F238E27FC236}">
                <a16:creationId xmlns:a16="http://schemas.microsoft.com/office/drawing/2014/main" id="{D6A7F825-4A7C-E949-1773-3FC9FCBA81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 Placeholder 9">
            <a:extLst>
              <a:ext uri="{FF2B5EF4-FFF2-40B4-BE49-F238E27FC236}">
                <a16:creationId xmlns:a16="http://schemas.microsoft.com/office/drawing/2014/main" id="{66F3A5F8-D306-8981-D128-902E38FF017D}"/>
              </a:ext>
            </a:extLst>
          </p:cNvPr>
          <p:cNvSpPr>
            <a:spLocks noGrp="1"/>
          </p:cNvSpPr>
          <p:nvPr>
            <p:ph type="body" sz="quarter" idx="13"/>
          </p:nvPr>
        </p:nvSpPr>
        <p:spPr/>
        <p:txBody>
          <a:bodyPr/>
          <a:lstStyle/>
          <a:p>
            <a:r>
              <a:rPr lang="en-US">
                <a:hlinkClick r:id="rId3">
                  <a:extLst>
                    <a:ext uri="{A12FA001-AC4F-418D-AE19-62706E023703}">
                      <ahyp:hlinkClr xmlns:ahyp="http://schemas.microsoft.com/office/drawing/2018/hyperlinkcolor" val="tx"/>
                    </a:ext>
                  </a:extLst>
                </a:hlinkClick>
              </a:rPr>
              <a:t>https://www.dla.mil/Portals/104/Documents/DLMS/Manuals/DLM/V4/v4a1_01.docx</a:t>
            </a:r>
            <a:r>
              <a:rPr lang="en-US"/>
              <a:t>  </a:t>
            </a:r>
          </a:p>
        </p:txBody>
      </p:sp>
      <p:sp>
        <p:nvSpPr>
          <p:cNvPr id="12" name="Content Placeholder 11">
            <a:extLst>
              <a:ext uri="{FF2B5EF4-FFF2-40B4-BE49-F238E27FC236}">
                <a16:creationId xmlns:a16="http://schemas.microsoft.com/office/drawing/2014/main" id="{2F8CCFE5-948B-AB6F-5F1B-956CA7FB16B4}"/>
              </a:ext>
            </a:extLst>
          </p:cNvPr>
          <p:cNvSpPr>
            <a:spLocks noGrp="1"/>
          </p:cNvSpPr>
          <p:nvPr>
            <p:ph sz="half" idx="1"/>
          </p:nvPr>
        </p:nvSpPr>
        <p:spPr/>
        <p:txBody>
          <a:bodyPr>
            <a:normAutofit/>
          </a:bodyPr>
          <a:lstStyle/>
          <a:p>
            <a:pPr marL="0" indent="0">
              <a:buNone/>
            </a:pPr>
            <a:r>
              <a:rPr lang="en-US" sz="1600" b="1">
                <a:solidFill>
                  <a:schemeClr val="tx2"/>
                </a:solidFill>
              </a:rPr>
              <a:t>Explanation: </a:t>
            </a:r>
            <a:r>
              <a:rPr lang="en-US" sz="1600"/>
              <a:t>The table links each DoD Component’s fund codes to an associated SLOA.</a:t>
            </a:r>
          </a:p>
          <a:p>
            <a:r>
              <a:rPr lang="en-US" sz="1600"/>
              <a:t>Each Component uses the Web Fund Code application to manage fund codes assigned to their Service or Agency (S/A) Code.</a:t>
            </a:r>
          </a:p>
          <a:p>
            <a:pPr lvl="1"/>
            <a:r>
              <a:rPr lang="en-US" sz="1400"/>
              <a:t>For example, Army manages S/A codes A, C, W</a:t>
            </a:r>
          </a:p>
          <a:p>
            <a:pPr lvl="1"/>
            <a:r>
              <a:rPr lang="en-US" sz="1400"/>
              <a:t>DLA manages S/A codes S and U</a:t>
            </a:r>
          </a:p>
          <a:p>
            <a:r>
              <a:rPr lang="en-US" sz="1600"/>
              <a:t>If a Component cannot send the SLOA via the DLMS transaction, DAAS extracts it from the fund code and add it to the transaction.</a:t>
            </a:r>
          </a:p>
          <a:p>
            <a:r>
              <a:rPr lang="en-US" sz="1600"/>
              <a:t>If the supplier cannot receive DLMS, they can pull the fund code/SLOA via a direct interface with DAAS. </a:t>
            </a:r>
          </a:p>
          <a:p>
            <a:pPr marL="0" indent="0">
              <a:buNone/>
            </a:pPr>
            <a:endParaRPr lang="en-US" sz="1600"/>
          </a:p>
          <a:p>
            <a:pPr marL="0" indent="0">
              <a:buNone/>
            </a:pPr>
            <a:endParaRPr lang="en-US" sz="1600" b="1">
              <a:solidFill>
                <a:schemeClr val="tx2"/>
              </a:solidFill>
            </a:endParaRPr>
          </a:p>
        </p:txBody>
      </p:sp>
    </p:spTree>
    <p:extLst>
      <p:ext uri="{BB962C8B-B14F-4D97-AF65-F5344CB8AC3E}">
        <p14:creationId xmlns:p14="http://schemas.microsoft.com/office/powerpoint/2010/main" val="819197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1C36-B79F-4C0E-B528-B449511247B2}"/>
              </a:ext>
            </a:extLst>
          </p:cNvPr>
          <p:cNvSpPr>
            <a:spLocks noGrp="1"/>
          </p:cNvSpPr>
          <p:nvPr>
            <p:ph type="title"/>
          </p:nvPr>
        </p:nvSpPr>
        <p:spPr/>
        <p:txBody>
          <a:bodyPr>
            <a:normAutofit/>
          </a:bodyPr>
          <a:lstStyle/>
          <a:p>
            <a:r>
              <a:rPr lang="en-US" sz="2000"/>
              <a:t>Deriving SLOA Elements from SFIS Fund Code Table</a:t>
            </a:r>
          </a:p>
        </p:txBody>
      </p:sp>
      <p:sp>
        <p:nvSpPr>
          <p:cNvPr id="4" name="Slide Number Placeholder 3">
            <a:extLst>
              <a:ext uri="{FF2B5EF4-FFF2-40B4-BE49-F238E27FC236}">
                <a16:creationId xmlns:a16="http://schemas.microsoft.com/office/drawing/2014/main" id="{3812EE96-FF03-477B-AD61-7FBF2A92D6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744605B8-2EE2-480E-B12E-B01FD97A2B1B}"/>
              </a:ext>
            </a:extLst>
          </p:cNvPr>
          <p:cNvPicPr>
            <a:picLocks noChangeAspect="1"/>
          </p:cNvPicPr>
          <p:nvPr/>
        </p:nvPicPr>
        <p:blipFill>
          <a:blip r:embed="rId2"/>
          <a:stretch>
            <a:fillRect/>
          </a:stretch>
        </p:blipFill>
        <p:spPr>
          <a:xfrm>
            <a:off x="1215852" y="1438172"/>
            <a:ext cx="6712295" cy="3981655"/>
          </a:xfrm>
          <a:prstGeom prst="rect">
            <a:avLst/>
          </a:prstGeom>
        </p:spPr>
      </p:pic>
    </p:spTree>
    <p:extLst>
      <p:ext uri="{BB962C8B-B14F-4D97-AF65-F5344CB8AC3E}">
        <p14:creationId xmlns:p14="http://schemas.microsoft.com/office/powerpoint/2010/main" val="1297278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9F04-6C47-950D-5A3B-8A4ABF523640}"/>
              </a:ext>
            </a:extLst>
          </p:cNvPr>
          <p:cNvSpPr>
            <a:spLocks noGrp="1"/>
          </p:cNvSpPr>
          <p:nvPr>
            <p:ph type="title"/>
          </p:nvPr>
        </p:nvSpPr>
        <p:spPr/>
        <p:txBody>
          <a:bodyPr>
            <a:normAutofit/>
          </a:bodyPr>
          <a:lstStyle/>
          <a:p>
            <a:r>
              <a:rPr lang="en-US" sz="2000"/>
              <a:t>ADC 1043</a:t>
            </a:r>
          </a:p>
        </p:txBody>
      </p:sp>
      <p:sp>
        <p:nvSpPr>
          <p:cNvPr id="3" name="Content Placeholder 2">
            <a:extLst>
              <a:ext uri="{FF2B5EF4-FFF2-40B4-BE49-F238E27FC236}">
                <a16:creationId xmlns:a16="http://schemas.microsoft.com/office/drawing/2014/main" id="{10E2C5F3-398F-88A5-D5CF-4E9D87E50197}"/>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b="1">
                <a:solidFill>
                  <a:schemeClr val="tx2"/>
                </a:solidFill>
              </a:rPr>
              <a:t>Overview: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DEDSO released ADC 1043, “DLMS Revisions for DoD Standard Line of Accounting (SLOA)/Accounting Classification” (Finance/Supply) on September 18, 2013.</a:t>
            </a:r>
          </a:p>
          <a:p>
            <a:pPr marL="0" indent="0">
              <a:buNone/>
            </a:pPr>
            <a:r>
              <a:rPr lang="en-US" sz="1600" b="1">
                <a:solidFill>
                  <a:schemeClr val="tx2"/>
                </a:solidFill>
              </a:rPr>
              <a:t>Background: </a:t>
            </a:r>
            <a:r>
              <a:rPr lang="en-US" sz="1600"/>
              <a:t>ADC 1043 revised DLMS to carry discrete SFIS data elements to comply with the 2012 SFIS/SLOA memo and the new Treasury Government-Wide Accounting (GWA) requirements. </a:t>
            </a:r>
          </a:p>
          <a:p>
            <a:pPr marL="0" indent="0">
              <a:buNone/>
            </a:pPr>
            <a:r>
              <a:rPr lang="en-US" sz="1600" b="1">
                <a:solidFill>
                  <a:schemeClr val="tx2"/>
                </a:solidFill>
              </a:rPr>
              <a:t>Approved Changes: </a:t>
            </a:r>
            <a:r>
              <a:rPr lang="en-US" sz="1600"/>
              <a:t>ADC 1043 added discrete /SLOA/Accounting Classification data elements to the following DLMS implementation conventions (ICs):</a:t>
            </a:r>
          </a:p>
          <a:p>
            <a:r>
              <a:rPr lang="en-US" sz="1400"/>
              <a:t>DLMS 511R Requisition </a:t>
            </a:r>
          </a:p>
          <a:p>
            <a:pPr>
              <a:spcBef>
                <a:spcPts val="600"/>
              </a:spcBef>
            </a:pPr>
            <a:r>
              <a:rPr lang="en-US" sz="1400"/>
              <a:t>DLMS 511M Requisition Modification</a:t>
            </a:r>
          </a:p>
          <a:p>
            <a:pPr>
              <a:spcBef>
                <a:spcPts val="600"/>
              </a:spcBef>
            </a:pPr>
            <a:r>
              <a:rPr lang="en-US" sz="1400"/>
              <a:t>DLMS 869F Requisition Follow-Up</a:t>
            </a:r>
          </a:p>
          <a:p>
            <a:pPr>
              <a:spcBef>
                <a:spcPts val="600"/>
              </a:spcBef>
            </a:pPr>
            <a:r>
              <a:rPr lang="en-US" sz="1400"/>
              <a:t>DLMS 517M Materiel Obligation Validation</a:t>
            </a:r>
          </a:p>
          <a:p>
            <a:pPr>
              <a:spcBef>
                <a:spcPts val="600"/>
              </a:spcBef>
            </a:pPr>
            <a:r>
              <a:rPr lang="en-US" sz="1400"/>
              <a:t>DLMS 810L Logistics Bill </a:t>
            </a:r>
          </a:p>
          <a:p>
            <a:pPr>
              <a:spcBef>
                <a:spcPts val="600"/>
              </a:spcBef>
            </a:pPr>
            <a:r>
              <a:rPr lang="en-US" sz="1400"/>
              <a:t>DLMS 856S Shipment Status</a:t>
            </a:r>
          </a:p>
          <a:p>
            <a:pPr>
              <a:spcBef>
                <a:spcPts val="600"/>
              </a:spcBef>
            </a:pPr>
            <a:r>
              <a:rPr lang="en-US" sz="1400"/>
              <a:t>DLMS 867I Issue</a:t>
            </a:r>
          </a:p>
          <a:p>
            <a:pPr>
              <a:spcBef>
                <a:spcPts val="600"/>
              </a:spcBef>
            </a:pPr>
            <a:r>
              <a:rPr lang="en-US" sz="1400"/>
              <a:t>DLMS 180M Materiel Returns Reporting</a:t>
            </a:r>
          </a:p>
          <a:p>
            <a:pPr>
              <a:spcBef>
                <a:spcPts val="600"/>
              </a:spcBef>
            </a:pPr>
            <a:r>
              <a:rPr lang="en-US" sz="1400"/>
              <a:t>DLMS 940R Materiel Release Order</a:t>
            </a:r>
          </a:p>
          <a:p>
            <a:pPr>
              <a:spcBef>
                <a:spcPts val="600"/>
              </a:spcBef>
            </a:pPr>
            <a:r>
              <a:rPr lang="en-US" sz="1400"/>
              <a:t>DLMS 842A/W Supply Discrepancy Report (SDR)</a:t>
            </a:r>
          </a:p>
          <a:p>
            <a:endParaRPr lang="en-US" sz="1600"/>
          </a:p>
        </p:txBody>
      </p:sp>
      <p:sp>
        <p:nvSpPr>
          <p:cNvPr id="4" name="Slide Number Placeholder 3">
            <a:extLst>
              <a:ext uri="{FF2B5EF4-FFF2-40B4-BE49-F238E27FC236}">
                <a16:creationId xmlns:a16="http://schemas.microsoft.com/office/drawing/2014/main" id="{6B1FDBE1-3FC9-DF80-993E-08783C7E9E4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818EAAE-9857-0FE3-3740-B1020AD221F8}"/>
              </a:ext>
            </a:extLst>
          </p:cNvPr>
          <p:cNvSpPr>
            <a:spLocks noGrp="1"/>
          </p:cNvSpPr>
          <p:nvPr>
            <p:ph type="body" sz="quarter" idx="13"/>
          </p:nvPr>
        </p:nvSpPr>
        <p:spPr/>
        <p:txBody>
          <a:bodyPr>
            <a:normAutofit/>
          </a:bodyPr>
          <a:lstStyle/>
          <a:p>
            <a:r>
              <a:rPr lang="en-US"/>
              <a:t>ADC 1043, “DLMS Revisions for DoD Standard Line of Accounting (SLOA)/Accounting Classification” (2013) </a:t>
            </a:r>
          </a:p>
        </p:txBody>
      </p:sp>
    </p:spTree>
    <p:extLst>
      <p:ext uri="{BB962C8B-B14F-4D97-AF65-F5344CB8AC3E}">
        <p14:creationId xmlns:p14="http://schemas.microsoft.com/office/powerpoint/2010/main" val="2392590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621C92-D9B4-B7D0-4806-8B3BA595F944}"/>
              </a:ext>
            </a:extLst>
          </p:cNvPr>
          <p:cNvSpPr>
            <a:spLocks noGrp="1"/>
          </p:cNvSpPr>
          <p:nvPr>
            <p:ph type="title"/>
          </p:nvPr>
        </p:nvSpPr>
        <p:spPr/>
        <p:txBody>
          <a:bodyPr>
            <a:normAutofit/>
          </a:bodyPr>
          <a:lstStyle/>
          <a:p>
            <a:r>
              <a:rPr lang="en-US" sz="2400"/>
              <a:t>Proposed DLMS Change (PDC) 1442 Update</a:t>
            </a:r>
          </a:p>
        </p:txBody>
      </p:sp>
      <p:sp>
        <p:nvSpPr>
          <p:cNvPr id="8" name="Text Placeholder 7">
            <a:extLst>
              <a:ext uri="{FF2B5EF4-FFF2-40B4-BE49-F238E27FC236}">
                <a16:creationId xmlns:a16="http://schemas.microsoft.com/office/drawing/2014/main" id="{A22442FB-84C2-EC9E-3991-DE2E83E4E265}"/>
              </a:ext>
            </a:extLst>
          </p:cNvPr>
          <p:cNvSpPr>
            <a:spLocks noGrp="1"/>
          </p:cNvSpPr>
          <p:nvPr>
            <p:ph type="body" idx="1"/>
          </p:nvPr>
        </p:nvSpPr>
        <p:spPr/>
        <p:txBody>
          <a:bodyPr/>
          <a:lstStyle/>
          <a:p>
            <a:pPr algn="ctr"/>
            <a:r>
              <a:rPr lang="en-US"/>
              <a:t>This section provides a high-level conceptual overview of PDC 1442, the current status, and the proposed way-forward. </a:t>
            </a:r>
          </a:p>
        </p:txBody>
      </p:sp>
      <p:sp>
        <p:nvSpPr>
          <p:cNvPr id="4" name="Slide Number Placeholder 3">
            <a:extLst>
              <a:ext uri="{FF2B5EF4-FFF2-40B4-BE49-F238E27FC236}">
                <a16:creationId xmlns:a16="http://schemas.microsoft.com/office/drawing/2014/main" id="{E85097A9-AC5E-C775-1F18-29B5FB48C4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3836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613A-E18C-C575-F0FA-56D72E0755E8}"/>
              </a:ext>
            </a:extLst>
          </p:cNvPr>
          <p:cNvSpPr>
            <a:spLocks noGrp="1"/>
          </p:cNvSpPr>
          <p:nvPr>
            <p:ph type="title"/>
          </p:nvPr>
        </p:nvSpPr>
        <p:spPr/>
        <p:txBody>
          <a:bodyPr>
            <a:normAutofit/>
          </a:bodyPr>
          <a:lstStyle/>
          <a:p>
            <a:r>
              <a:rPr lang="en-US" sz="2000"/>
              <a:t>PDC 1442 Overview</a:t>
            </a:r>
          </a:p>
        </p:txBody>
      </p:sp>
      <p:sp>
        <p:nvSpPr>
          <p:cNvPr id="3" name="Content Placeholder 2">
            <a:extLst>
              <a:ext uri="{FF2B5EF4-FFF2-40B4-BE49-F238E27FC236}">
                <a16:creationId xmlns:a16="http://schemas.microsoft.com/office/drawing/2014/main" id="{21FF40E2-ABF7-EB0F-E944-6D4CAA90AA09}"/>
              </a:ext>
            </a:extLst>
          </p:cNvPr>
          <p:cNvSpPr>
            <a:spLocks noGrp="1"/>
          </p:cNvSpPr>
          <p:nvPr>
            <p:ph idx="1"/>
          </p:nvPr>
        </p:nvSpPr>
        <p:spPr/>
        <p:txBody>
          <a:bodyPr>
            <a:normAutofit/>
          </a:bodyPr>
          <a:lstStyle/>
          <a:p>
            <a:pPr marL="0" indent="0">
              <a:buNone/>
            </a:pPr>
            <a:r>
              <a:rPr lang="en-US" sz="1600" b="1">
                <a:solidFill>
                  <a:schemeClr val="tx2"/>
                </a:solidFill>
                <a:latin typeface="+mj-lt"/>
              </a:rPr>
              <a:t>Overview: </a:t>
            </a:r>
            <a:r>
              <a:rPr lang="en-US" sz="1600">
                <a:latin typeface="+mj-lt"/>
              </a:rPr>
              <a:t>DEDSO released PDC 1442 on behalf of DLA on December 21, 2023.</a:t>
            </a:r>
          </a:p>
          <a:p>
            <a:pPr marL="0" indent="0">
              <a:buNone/>
            </a:pPr>
            <a:r>
              <a:rPr lang="en-US" sz="1600">
                <a:latin typeface="+mj-lt"/>
              </a:rPr>
              <a:t>The intent of PDC 1442 is to allow supply sources to obtain the required data needed to generate a 7600EZ Invoice through the following changes:</a:t>
            </a:r>
          </a:p>
          <a:p>
            <a:r>
              <a:rPr lang="en-US" sz="1600" b="1">
                <a:solidFill>
                  <a:schemeClr val="tx2"/>
                </a:solidFill>
                <a:latin typeface="+mj-lt"/>
              </a:rPr>
              <a:t>Establish 7600EZ Order Table:</a:t>
            </a:r>
          </a:p>
          <a:p>
            <a:pPr lvl="1"/>
            <a:r>
              <a:rPr lang="en-US" sz="1600">
                <a:latin typeface="+mj-lt"/>
              </a:rPr>
              <a:t>Provide a table at DAAS to link fund codes to an associated line of accounting that contains the required Federal Intragovernmental Data Standards (FIDS) data elements. </a:t>
            </a:r>
            <a:r>
              <a:rPr lang="en-US" sz="1600" b="1" i="1">
                <a:latin typeface="+mj-lt"/>
              </a:rPr>
              <a:t>(referential data approach)</a:t>
            </a:r>
            <a:endParaRPr lang="en-US" sz="1600" i="1">
              <a:latin typeface="+mj-lt"/>
            </a:endParaRPr>
          </a:p>
          <a:p>
            <a:pPr lvl="1"/>
            <a:r>
              <a:rPr lang="en-US" sz="1600">
                <a:latin typeface="+mj-lt"/>
              </a:rPr>
              <a:t>Allows Federal Civilian agencies to use fund codes other than “XP.”</a:t>
            </a:r>
          </a:p>
          <a:p>
            <a:r>
              <a:rPr lang="en-US" sz="1600" b="1">
                <a:solidFill>
                  <a:schemeClr val="tx2"/>
                </a:solidFill>
                <a:latin typeface="+mj-lt"/>
              </a:rPr>
              <a:t>Add FIDS Data Elements to DLMS Transactions</a:t>
            </a:r>
          </a:p>
          <a:p>
            <a:pPr lvl="1"/>
            <a:r>
              <a:rPr lang="en-US" sz="1600">
                <a:latin typeface="+mj-lt"/>
              </a:rPr>
              <a:t>Update DLMS implementation conventions (ICs) to include the required FIDS data elements. </a:t>
            </a:r>
            <a:r>
              <a:rPr lang="en-US" sz="1600" b="1" i="1">
                <a:latin typeface="+mj-lt"/>
              </a:rPr>
              <a:t>(discrete data approach)</a:t>
            </a:r>
            <a:endParaRPr lang="en-US" sz="1600" i="1">
              <a:latin typeface="+mj-lt"/>
            </a:endParaRPr>
          </a:p>
          <a:p>
            <a:pPr lvl="1"/>
            <a:r>
              <a:rPr lang="en-US" sz="1600">
                <a:latin typeface="+mj-lt"/>
              </a:rPr>
              <a:t>Rename Standard Financial Information Structure (SFIS) data elements to FIDs names and adds FIDS fields not found in the Standard Line of Accounting (SLOA).</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76A3"/>
                </a:solidFill>
                <a:effectLst/>
                <a:uLnTx/>
                <a:uFillTx/>
                <a:latin typeface="+mj-lt"/>
                <a:ea typeface="+mn-ea"/>
                <a:cs typeface="+mn-cs"/>
              </a:rPr>
              <a:t>Link to PDC: </a:t>
            </a:r>
            <a:r>
              <a:rPr kumimoji="0" lang="en-US" sz="1600" i="0" u="none" strike="noStrike" kern="1200" cap="none" spc="0" normalizeH="0" baseline="0" noProof="0">
                <a:ln>
                  <a:noFill/>
                </a:ln>
                <a:solidFill>
                  <a:srgbClr val="0076A3"/>
                </a:solidFill>
                <a:effectLst/>
                <a:uLnTx/>
                <a:uFillTx/>
                <a:latin typeface="+mj-lt"/>
                <a:ea typeface="+mn-ea"/>
                <a:cs typeface="+mn-cs"/>
                <a:hlinkClick r:id="rId2"/>
              </a:rPr>
              <a:t>https://intelshare.intelink.gov/sites/dlms/SitePages/PDC.aspx</a:t>
            </a:r>
            <a:r>
              <a:rPr kumimoji="0" lang="en-US" sz="1600" i="0" u="none" strike="noStrike" kern="1200" cap="none" spc="0" normalizeH="0" baseline="0" noProof="0">
                <a:ln>
                  <a:noFill/>
                </a:ln>
                <a:solidFill>
                  <a:srgbClr val="0076A3"/>
                </a:solidFill>
                <a:effectLst/>
                <a:uLnTx/>
                <a:uFillTx/>
                <a:latin typeface="+mj-lt"/>
                <a:ea typeface="+mn-ea"/>
                <a:cs typeface="+mn-cs"/>
              </a:rPr>
              <a:t> </a:t>
            </a:r>
          </a:p>
          <a:p>
            <a:pPr marL="0" indent="0">
              <a:buNone/>
            </a:pPr>
            <a:endParaRPr lang="en-US" sz="1800"/>
          </a:p>
        </p:txBody>
      </p:sp>
      <p:sp>
        <p:nvSpPr>
          <p:cNvPr id="4" name="Slide Number Placeholder 3">
            <a:extLst>
              <a:ext uri="{FF2B5EF4-FFF2-40B4-BE49-F238E27FC236}">
                <a16:creationId xmlns:a16="http://schemas.microsoft.com/office/drawing/2014/main" id="{984585FB-B0DA-57D8-0F8A-82DBD988C1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E5AA03B-CAF6-B208-9D17-B17EED797B97}"/>
              </a:ext>
            </a:extLst>
          </p:cNvPr>
          <p:cNvSpPr>
            <a:spLocks noGrp="1"/>
          </p:cNvSpPr>
          <p:nvPr>
            <p:ph type="body" sz="quarter" idx="13"/>
          </p:nvPr>
        </p:nvSpPr>
        <p:spPr/>
        <p:txBody>
          <a:bodyPr/>
          <a:lstStyle/>
          <a:p>
            <a:r>
              <a:rPr lang="en-US"/>
              <a:t>PDC 1442, “G-Invoicing 7600EZ Order Information” (2022) </a:t>
            </a:r>
          </a:p>
        </p:txBody>
      </p:sp>
    </p:spTree>
    <p:extLst>
      <p:ext uri="{BB962C8B-B14F-4D97-AF65-F5344CB8AC3E}">
        <p14:creationId xmlns:p14="http://schemas.microsoft.com/office/powerpoint/2010/main" val="213158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5D3A-012A-9793-9274-D8FC8B35CD85}"/>
              </a:ext>
            </a:extLst>
          </p:cNvPr>
          <p:cNvSpPr>
            <a:spLocks noGrp="1"/>
          </p:cNvSpPr>
          <p:nvPr>
            <p:ph type="title"/>
          </p:nvPr>
        </p:nvSpPr>
        <p:spPr/>
        <p:txBody>
          <a:bodyPr>
            <a:normAutofit/>
          </a:bodyPr>
          <a:lstStyle/>
          <a:p>
            <a:r>
              <a:rPr lang="en-US" sz="2000"/>
              <a:t>PDC 1442 Fund Code Approach </a:t>
            </a:r>
            <a:br>
              <a:rPr lang="en-US" sz="2000"/>
            </a:br>
            <a:r>
              <a:rPr lang="en-US" sz="2000"/>
              <a:t>(SFIS Example) </a:t>
            </a:r>
          </a:p>
        </p:txBody>
      </p:sp>
      <p:pic>
        <p:nvPicPr>
          <p:cNvPr id="7" name="Content Placeholder 6" descr="Table&#10;&#10;Description automatically generated">
            <a:extLst>
              <a:ext uri="{FF2B5EF4-FFF2-40B4-BE49-F238E27FC236}">
                <a16:creationId xmlns:a16="http://schemas.microsoft.com/office/drawing/2014/main" id="{34697E4A-22FB-D6C3-7351-D85ED8EE3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551" y="1463675"/>
            <a:ext cx="7026897" cy="4754563"/>
          </a:xfrm>
        </p:spPr>
      </p:pic>
      <p:sp>
        <p:nvSpPr>
          <p:cNvPr id="4" name="Slide Number Placeholder 3">
            <a:extLst>
              <a:ext uri="{FF2B5EF4-FFF2-40B4-BE49-F238E27FC236}">
                <a16:creationId xmlns:a16="http://schemas.microsoft.com/office/drawing/2014/main" id="{D2DB232D-5CC4-9447-7F2A-3D874F395C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EFD16773-A8BB-23D4-F74C-0B7B42EF4151}"/>
              </a:ext>
            </a:extLst>
          </p:cNvPr>
          <p:cNvSpPr>
            <a:spLocks noGrp="1"/>
          </p:cNvSpPr>
          <p:nvPr>
            <p:ph type="body" sz="quarter" idx="13"/>
          </p:nvPr>
        </p:nvSpPr>
        <p:spPr/>
        <p:txBody>
          <a:bodyPr/>
          <a:lstStyle/>
          <a:p>
            <a:r>
              <a:rPr lang="en-US"/>
              <a:t>https://www.dla.mil/Portals/104/Documents/DLMS/Manuals/DLM/V4/v4a1_01.docx</a:t>
            </a:r>
          </a:p>
        </p:txBody>
      </p:sp>
    </p:spTree>
    <p:extLst>
      <p:ext uri="{BB962C8B-B14F-4D97-AF65-F5344CB8AC3E}">
        <p14:creationId xmlns:p14="http://schemas.microsoft.com/office/powerpoint/2010/main" val="290458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37" y="1657452"/>
            <a:ext cx="4179387" cy="1169551"/>
          </a:xfrm>
          <a:prstGeom prst="rect">
            <a:avLst/>
          </a:prstGeom>
          <a:noFill/>
        </p:spPr>
        <p:txBody>
          <a:bodyPr wrap="square" rtlCol="0">
            <a:spAutoFit/>
          </a:bodyPr>
          <a:lstStyle/>
          <a:p>
            <a:pPr marL="214313" indent="-214313" defTabSz="685800">
              <a:buFont typeface="Arial" panose="020B0604020202020204" pitchFamily="34" charset="0"/>
              <a:buChar char="•"/>
            </a:pPr>
            <a:r>
              <a:rPr lang="en-US" sz="1400">
                <a:solidFill>
                  <a:prstClr val="black"/>
                </a:solidFill>
                <a:latin typeface="+mj-lt"/>
              </a:rPr>
              <a:t>Per HQMC, GCSS-MC will to be compliant with ADC 1244B by FY26 </a:t>
            </a:r>
          </a:p>
          <a:p>
            <a:pPr marL="214313" indent="-214313" defTabSz="685800">
              <a:buFont typeface="Arial" panose="020B0604020202020204" pitchFamily="34" charset="0"/>
              <a:buChar char="•"/>
            </a:pPr>
            <a:r>
              <a:rPr lang="en-US" sz="1400">
                <a:solidFill>
                  <a:prstClr val="black"/>
                </a:solidFill>
                <a:latin typeface="+mj-lt"/>
              </a:rPr>
              <a:t>Per HQMC, USMC will continue to utilize Crane USMC Component Registry after ADC 1244B goes live</a:t>
            </a:r>
          </a:p>
        </p:txBody>
      </p:sp>
      <p:sp>
        <p:nvSpPr>
          <p:cNvPr id="4" name="TextBox 3"/>
          <p:cNvSpPr txBox="1"/>
          <p:nvPr/>
        </p:nvSpPr>
        <p:spPr>
          <a:xfrm>
            <a:off x="5710249" y="868680"/>
            <a:ext cx="1820708" cy="300082"/>
          </a:xfrm>
          <a:prstGeom prst="rect">
            <a:avLst/>
          </a:prstGeom>
          <a:noFill/>
        </p:spPr>
        <p:txBody>
          <a:bodyPr wrap="square" rtlCol="0">
            <a:spAutoFit/>
          </a:bodyPr>
          <a:lstStyle/>
          <a:p>
            <a:pPr defTabSz="685800"/>
            <a:r>
              <a:rPr lang="en-US" sz="1350" b="1">
                <a:solidFill>
                  <a:prstClr val="black"/>
                </a:solidFill>
                <a:latin typeface="Calibri" panose="020F0502020204030204"/>
              </a:rPr>
              <a:t> July 19, 2023</a:t>
            </a:r>
          </a:p>
        </p:txBody>
      </p:sp>
      <p:sp>
        <p:nvSpPr>
          <p:cNvPr id="5" name="TextBox 4"/>
          <p:cNvSpPr txBox="1"/>
          <p:nvPr/>
        </p:nvSpPr>
        <p:spPr>
          <a:xfrm>
            <a:off x="166037" y="4285872"/>
            <a:ext cx="4266398" cy="2296783"/>
          </a:xfrm>
          <a:prstGeom prst="rect">
            <a:avLst/>
          </a:prstGeom>
          <a:noFill/>
        </p:spPr>
        <p:txBody>
          <a:bodyPr wrap="square" rtlCol="0">
            <a:spAutoFit/>
          </a:bodyPr>
          <a:lstStyle/>
          <a:p>
            <a:pPr marL="214313" indent="-214313" defTabSz="685800">
              <a:buFont typeface="Arial" panose="020B0604020202020204" pitchFamily="34" charset="0"/>
              <a:buChar char="•"/>
            </a:pPr>
            <a:r>
              <a:rPr lang="en-US" sz="1050">
                <a:solidFill>
                  <a:prstClr val="black"/>
                </a:solidFill>
                <a:latin typeface="Arial Narrow" panose="020B0606020202030204" pitchFamily="34" charset="0"/>
              </a:rPr>
              <a:t>Is funding for GCSS-MC changes available?</a:t>
            </a:r>
          </a:p>
          <a:p>
            <a:pPr marL="214313" indent="-214313" defTabSz="685800">
              <a:buFont typeface="Arial" panose="020B0604020202020204" pitchFamily="34" charset="0"/>
              <a:buChar char="•"/>
            </a:pPr>
            <a:r>
              <a:rPr lang="en-US" sz="825">
                <a:solidFill>
                  <a:prstClr val="black"/>
                </a:solidFill>
                <a:latin typeface="Arial Narrow" panose="020B0606020202030204" pitchFamily="34" charset="0"/>
              </a:rPr>
              <a:t>Need API requirements stated within an ADC before funding for API can be requested.</a:t>
            </a:r>
          </a:p>
          <a:p>
            <a:pPr marL="557213" lvl="1" indent="-214313" defTabSz="685800">
              <a:buFont typeface="Arial" panose="020B0604020202020204" pitchFamily="34" charset="0"/>
              <a:buChar char="•"/>
            </a:pPr>
            <a:r>
              <a:rPr lang="en-US" sz="825">
                <a:solidFill>
                  <a:prstClr val="black"/>
                </a:solidFill>
                <a:latin typeface="Arial Narrow" panose="020B0606020202030204" pitchFamily="34" charset="0"/>
              </a:rPr>
              <a:t>Need new ATO as required for API.</a:t>
            </a:r>
          </a:p>
          <a:p>
            <a:pPr marL="214313" indent="-214313" defTabSz="685800">
              <a:buFont typeface="Arial" panose="020B0604020202020204" pitchFamily="34" charset="0"/>
              <a:buChar char="•"/>
            </a:pPr>
            <a:r>
              <a:rPr lang="en-US" sz="1050">
                <a:solidFill>
                  <a:prstClr val="black"/>
                </a:solidFill>
                <a:latin typeface="Arial Narrow" panose="020B0606020202030204" pitchFamily="34" charset="0"/>
              </a:rPr>
              <a:t>Programming GCSS-MC to send only INTER-Service transactions via DAAS (not INTRA-Service, within the Marine Corps).</a:t>
            </a:r>
          </a:p>
          <a:p>
            <a:pPr marL="557213" lvl="1" indent="-214313" defTabSz="685800">
              <a:buFont typeface="Arial" panose="020B0604020202020204" pitchFamily="34" charset="0"/>
              <a:buChar char="•"/>
            </a:pPr>
            <a:r>
              <a:rPr lang="en-US" sz="1050">
                <a:solidFill>
                  <a:prstClr val="black"/>
                </a:solidFill>
                <a:latin typeface="Arial Narrow" panose="020B0606020202030204" pitchFamily="34" charset="0"/>
              </a:rPr>
              <a:t>Associated memory requirement and cost if Intra-Service is incl.</a:t>
            </a:r>
          </a:p>
          <a:p>
            <a:pPr marL="214313" indent="-214313" defTabSz="685800">
              <a:buFont typeface="Arial" panose="020B0604020202020204" pitchFamily="34" charset="0"/>
              <a:buChar char="•"/>
            </a:pPr>
            <a:r>
              <a:rPr lang="en-US" sz="825">
                <a:solidFill>
                  <a:prstClr val="black"/>
                </a:solidFill>
                <a:latin typeface="Arial Narrow" panose="020B0606020202030204" pitchFamily="34" charset="0"/>
              </a:rPr>
              <a:t>Ensuring implementation of all other ADCs (GCSS-MC &amp; MSADA)</a:t>
            </a:r>
          </a:p>
          <a:p>
            <a:pPr marL="557213" lvl="1" indent="-214313" defTabSz="685800">
              <a:buFont typeface="Arial" panose="020B0604020202020204" pitchFamily="34" charset="0"/>
              <a:buChar char="•"/>
            </a:pPr>
            <a:r>
              <a:rPr lang="en-US" sz="825">
                <a:solidFill>
                  <a:prstClr val="black"/>
                </a:solidFill>
                <a:latin typeface="Arial Narrow" panose="020B0606020202030204" pitchFamily="34" charset="0"/>
              </a:rPr>
              <a:t>ADC 1111, 1198, 1198A, 1244, 1244A (listed in 1244B)</a:t>
            </a:r>
          </a:p>
          <a:p>
            <a:pPr marL="557213" lvl="1" indent="-214313" defTabSz="685800">
              <a:buFont typeface="Arial" panose="020B0604020202020204" pitchFamily="34" charset="0"/>
              <a:buChar char="•"/>
            </a:pPr>
            <a:r>
              <a:rPr lang="en-US" sz="825">
                <a:solidFill>
                  <a:prstClr val="black"/>
                </a:solidFill>
                <a:latin typeface="Arial Narrow" panose="020B0606020202030204" pitchFamily="34" charset="0"/>
              </a:rPr>
              <a:t>ADCs/PDCs in the Pipeline listed on DEDSO Slide: ADC 1441 and PDCs 1415, 1437, 1431, 1414A, 1422.</a:t>
            </a:r>
          </a:p>
          <a:p>
            <a:pPr marL="214313" indent="-214313" defTabSz="685800">
              <a:buFont typeface="Arial" panose="020B0604020202020204" pitchFamily="34" charset="0"/>
              <a:buChar char="•"/>
            </a:pPr>
            <a:r>
              <a:rPr lang="en-US" sz="825">
                <a:solidFill>
                  <a:prstClr val="black"/>
                </a:solidFill>
                <a:latin typeface="Arial Narrow" panose="020B0606020202030204" pitchFamily="34" charset="0"/>
              </a:rPr>
              <a:t>GCSS-MC programming has removed non-compliant characters from </a:t>
            </a:r>
            <a:r>
              <a:rPr lang="en-US" sz="825" b="1" u="sng">
                <a:solidFill>
                  <a:prstClr val="black"/>
                </a:solidFill>
                <a:latin typeface="Arial Narrow" panose="020B0606020202030204" pitchFamily="34" charset="0"/>
              </a:rPr>
              <a:t>ALL</a:t>
            </a:r>
            <a:r>
              <a:rPr lang="en-US" sz="825">
                <a:solidFill>
                  <a:prstClr val="black"/>
                </a:solidFill>
                <a:latin typeface="Arial Narrow" panose="020B0606020202030204" pitchFamily="34" charset="0"/>
              </a:rPr>
              <a:t> serial numbers, including weapons not requiring a change by ADC 1244B (not leaving the service). However, the weapons have not been physically re-marked. Crane still reflects correct serial number. USMC has implemented a working group to find viable options to bring APSR, Registry and physical markings into compliance with ADC 1244B.</a:t>
            </a:r>
          </a:p>
          <a:p>
            <a:pPr defTabSz="685800"/>
            <a:endParaRPr lang="en-US" sz="1050">
              <a:solidFill>
                <a:prstClr val="black"/>
              </a:solidFill>
              <a:latin typeface="Arial Narrow" panose="020B0606020202030204" pitchFamily="34" charset="0"/>
            </a:endParaRPr>
          </a:p>
        </p:txBody>
      </p:sp>
      <p:sp>
        <p:nvSpPr>
          <p:cNvPr id="7" name="Rectangle 6"/>
          <p:cNvSpPr/>
          <p:nvPr/>
        </p:nvSpPr>
        <p:spPr>
          <a:xfrm>
            <a:off x="4767943" y="4368167"/>
            <a:ext cx="4376057" cy="2492990"/>
          </a:xfrm>
          <a:prstGeom prst="rect">
            <a:avLst/>
          </a:prstGeom>
        </p:spPr>
        <p:txBody>
          <a:bodyPr wrap="square">
            <a:spAutoFit/>
          </a:bodyPr>
          <a:lstStyle/>
          <a:p>
            <a:pPr marL="214313" indent="-214313" defTabSz="685800">
              <a:buFont typeface="Arial" panose="020B0604020202020204" pitchFamily="34" charset="0"/>
              <a:buChar char="•"/>
            </a:pPr>
            <a:r>
              <a:rPr lang="en-US" sz="1200">
                <a:solidFill>
                  <a:prstClr val="black"/>
                </a:solidFill>
                <a:latin typeface="+mj-lt"/>
              </a:rPr>
              <a:t>Any request to not comply with the physical re-marking requirements within ADC 1244B must be obtained via waiver from OSD, not JSALWCG Chair. This includes any serial numbers with markings other than the accepted A-Z, 0-9, dash (-), and forward slash (/) when the item is being transferred from one service to another, unless it is going to DRMO in which case it does not need re-marked.</a:t>
            </a:r>
          </a:p>
          <a:p>
            <a:pPr marL="214313" indent="-214313" defTabSz="685800">
              <a:buFont typeface="Arial" panose="020B0604020202020204" pitchFamily="34" charset="0"/>
              <a:buChar char="•"/>
            </a:pPr>
            <a:endParaRPr lang="en-US" sz="1200">
              <a:solidFill>
                <a:prstClr val="black"/>
              </a:solidFill>
              <a:latin typeface="+mj-lt"/>
            </a:endParaRPr>
          </a:p>
          <a:p>
            <a:pPr defTabSz="685800"/>
            <a:endParaRPr lang="en-US" sz="1200">
              <a:solidFill>
                <a:prstClr val="black"/>
              </a:solidFill>
              <a:latin typeface="+mj-lt"/>
            </a:endParaRPr>
          </a:p>
          <a:p>
            <a:pPr marL="214313" indent="-214313" defTabSz="685800">
              <a:buFont typeface="Arial" panose="020B0604020202020204" pitchFamily="34" charset="0"/>
              <a:buChar char="•"/>
            </a:pPr>
            <a:endParaRPr lang="en-US" sz="1200">
              <a:solidFill>
                <a:prstClr val="black"/>
              </a:solidFill>
              <a:latin typeface="+mj-lt"/>
            </a:endParaRPr>
          </a:p>
          <a:p>
            <a:pPr marL="214313" indent="-214313" defTabSz="685800">
              <a:buFont typeface="Arial" panose="020B0604020202020204" pitchFamily="34" charset="0"/>
              <a:buChar char="•"/>
            </a:pPr>
            <a:endParaRPr lang="en-US" sz="1200">
              <a:solidFill>
                <a:prstClr val="black"/>
              </a:solidFill>
              <a:latin typeface="+mj-lt"/>
            </a:endParaRPr>
          </a:p>
          <a:p>
            <a:pPr defTabSz="685800"/>
            <a:endParaRPr lang="en-US" sz="1200">
              <a:solidFill>
                <a:prstClr val="black"/>
              </a:solidFill>
              <a:latin typeface="+mj-lt"/>
            </a:endParaRPr>
          </a:p>
          <a:p>
            <a:pPr defTabSz="685800"/>
            <a:endParaRPr lang="en-US" sz="1200">
              <a:solidFill>
                <a:srgbClr val="FF0000"/>
              </a:solidFill>
              <a:latin typeface="+mj-lt"/>
            </a:endParaRPr>
          </a:p>
        </p:txBody>
      </p:sp>
      <p:sp>
        <p:nvSpPr>
          <p:cNvPr id="8" name="TextBox 7"/>
          <p:cNvSpPr txBox="1"/>
          <p:nvPr/>
        </p:nvSpPr>
        <p:spPr>
          <a:xfrm>
            <a:off x="4572000" y="1657452"/>
            <a:ext cx="4179387" cy="2354491"/>
          </a:xfrm>
          <a:prstGeom prst="rect">
            <a:avLst/>
          </a:prstGeom>
          <a:noFill/>
        </p:spPr>
        <p:txBody>
          <a:bodyPr wrap="square" rtlCol="0">
            <a:spAutoFit/>
          </a:bodyPr>
          <a:lstStyle/>
          <a:p>
            <a:pPr marL="254794" lvl="1" indent="-254794" defTabSz="685800">
              <a:buFont typeface="Arial" panose="020B0604020202020204" pitchFamily="34" charset="0"/>
              <a:buChar char="•"/>
            </a:pPr>
            <a:r>
              <a:rPr lang="en-US" sz="1050">
                <a:solidFill>
                  <a:prstClr val="black"/>
                </a:solidFill>
                <a:latin typeface="+mj-lt"/>
              </a:rPr>
              <a:t>Populate Marine Corps RICs to UICs in MSADA per </a:t>
            </a:r>
            <a:r>
              <a:rPr lang="en-US" sz="1050" err="1">
                <a:solidFill>
                  <a:prstClr val="black"/>
                </a:solidFill>
                <a:latin typeface="+mj-lt"/>
              </a:rPr>
              <a:t>eDAASINQ</a:t>
            </a:r>
            <a:r>
              <a:rPr lang="en-US" sz="1050">
                <a:solidFill>
                  <a:prstClr val="black"/>
                </a:solidFill>
                <a:latin typeface="+mj-lt"/>
              </a:rPr>
              <a:t> and route questions to SAEA/HQMC.</a:t>
            </a:r>
          </a:p>
          <a:p>
            <a:pPr marL="254794" lvl="1" indent="-254794" defTabSz="685800">
              <a:buFont typeface="Arial" panose="020B0604020202020204" pitchFamily="34" charset="0"/>
              <a:buChar char="•"/>
            </a:pPr>
            <a:r>
              <a:rPr lang="en-US" sz="1050">
                <a:solidFill>
                  <a:prstClr val="black"/>
                </a:solidFill>
                <a:latin typeface="+mj-lt"/>
              </a:rPr>
              <a:t>Crane Marine Corps Registry Team will formulate processes with HQMC/SAEA guidance for GCSS-MC/MSADA interface </a:t>
            </a:r>
          </a:p>
          <a:p>
            <a:pPr marL="254794" lvl="1" indent="-254794" defTabSz="685800">
              <a:buFont typeface="Arial" panose="020B0604020202020204" pitchFamily="34" charset="0"/>
              <a:buChar char="•"/>
            </a:pPr>
            <a:r>
              <a:rPr lang="en-US" sz="1050">
                <a:solidFill>
                  <a:prstClr val="black"/>
                </a:solidFill>
                <a:latin typeface="+mj-lt"/>
              </a:rPr>
              <a:t>Crane MC Registry Team assist GCSS-MC Resource Sponsor to ensure programming is compliant with ADC 1244B and all SA/LW policy</a:t>
            </a:r>
          </a:p>
          <a:p>
            <a:pPr marL="254794" lvl="1" indent="-254794" defTabSz="685800">
              <a:buFont typeface="Arial" panose="020B0604020202020204" pitchFamily="34" charset="0"/>
              <a:buChar char="•"/>
            </a:pPr>
            <a:r>
              <a:rPr lang="en-US" sz="1050">
                <a:solidFill>
                  <a:prstClr val="black"/>
                </a:solidFill>
                <a:latin typeface="+mj-lt"/>
              </a:rPr>
              <a:t>Deploy Crane’s expansion of s/n field from 11 to 30 once other services are ready: Army (in process of validating readiness), Air Force(?), SOCOM(?), DOD overlay file (ticket pending)</a:t>
            </a:r>
          </a:p>
          <a:p>
            <a:pPr marL="257175" indent="-257175" defTabSz="685800">
              <a:buFont typeface="Arial" panose="020B0604020202020204" pitchFamily="34" charset="0"/>
              <a:buChar char="•"/>
            </a:pPr>
            <a:r>
              <a:rPr lang="en-US" sz="1050">
                <a:solidFill>
                  <a:prstClr val="black"/>
                </a:solidFill>
                <a:latin typeface="+mj-lt"/>
              </a:rPr>
              <a:t>Crane obtain access to PDREP and learn how to find SDRs. Discuss with HQMC/SAEA closer to the time need access</a:t>
            </a:r>
          </a:p>
          <a:p>
            <a:pPr marL="257175" indent="-257175" defTabSz="685800">
              <a:buFont typeface="Arial" panose="020B0604020202020204" pitchFamily="34" charset="0"/>
              <a:buChar char="•"/>
            </a:pPr>
            <a:r>
              <a:rPr lang="en-US" sz="1050">
                <a:solidFill>
                  <a:prstClr val="black"/>
                </a:solidFill>
                <a:latin typeface="+mj-lt"/>
              </a:rPr>
              <a:t>Cont. to assist HQMC with GCSS-MC s/n problem (see Challenges).</a:t>
            </a:r>
            <a:endParaRPr lang="en-US" sz="1200">
              <a:solidFill>
                <a:prstClr val="black"/>
              </a:solidFill>
              <a:latin typeface="+mj-lt"/>
            </a:endParaRPr>
          </a:p>
        </p:txBody>
      </p:sp>
      <p:sp>
        <p:nvSpPr>
          <p:cNvPr id="11" name="TextBox 10">
            <a:extLst>
              <a:ext uri="{FF2B5EF4-FFF2-40B4-BE49-F238E27FC236}">
                <a16:creationId xmlns:a16="http://schemas.microsoft.com/office/drawing/2014/main" id="{7CAA9612-3A00-BC03-29AF-F400CA8B6EF3}"/>
              </a:ext>
            </a:extLst>
          </p:cNvPr>
          <p:cNvSpPr txBox="1"/>
          <p:nvPr/>
        </p:nvSpPr>
        <p:spPr>
          <a:xfrm>
            <a:off x="970908" y="868680"/>
            <a:ext cx="4572000" cy="461665"/>
          </a:xfrm>
          <a:prstGeom prst="rect">
            <a:avLst/>
          </a:prstGeom>
          <a:noFill/>
        </p:spPr>
        <p:txBody>
          <a:bodyPr wrap="square">
            <a:spAutoFit/>
          </a:bodyPr>
          <a:lstStyle/>
          <a:p>
            <a:r>
              <a:rPr lang="en-US" sz="1200" b="1"/>
              <a:t>ADC 1244B Implementation Status- USMC</a:t>
            </a:r>
            <a:br>
              <a:rPr lang="en-US" sz="1200" b="1"/>
            </a:br>
            <a:endParaRPr lang="en-US" sz="1200" b="1"/>
          </a:p>
        </p:txBody>
      </p:sp>
      <p:sp>
        <p:nvSpPr>
          <p:cNvPr id="3" name="Text Placeholder 6">
            <a:extLst>
              <a:ext uri="{FF2B5EF4-FFF2-40B4-BE49-F238E27FC236}">
                <a16:creationId xmlns:a16="http://schemas.microsoft.com/office/drawing/2014/main" id="{F453F3D8-85B7-564E-B935-20CFE439FD72}"/>
              </a:ext>
            </a:extLst>
          </p:cNvPr>
          <p:cNvSpPr txBox="1">
            <a:spLocks/>
          </p:cNvSpPr>
          <p:nvPr/>
        </p:nvSpPr>
        <p:spPr>
          <a:xfrm>
            <a:off x="0" y="6492875"/>
            <a:ext cx="2743200" cy="36512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rial Narrow"/>
              </a:rPr>
              <a:t>Supply/Finance Teams, DEDSO</a:t>
            </a:r>
            <a:br>
              <a:rPr lang="en-US">
                <a:solidFill>
                  <a:schemeClr val="bg1"/>
                </a:solidFill>
              </a:rPr>
            </a:br>
            <a:r>
              <a:rPr lang="en-US">
                <a:solidFill>
                  <a:schemeClr val="bg1"/>
                </a:solidFill>
                <a:latin typeface="Arial Narrow"/>
              </a:rPr>
              <a:t>As of July 19, 2023,  Office DLA Slide</a:t>
            </a:r>
          </a:p>
        </p:txBody>
      </p:sp>
    </p:spTree>
    <p:extLst>
      <p:ext uri="{BB962C8B-B14F-4D97-AF65-F5344CB8AC3E}">
        <p14:creationId xmlns:p14="http://schemas.microsoft.com/office/powerpoint/2010/main" val="661775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C467-30C4-1F74-6CA1-47993155E78D}"/>
              </a:ext>
            </a:extLst>
          </p:cNvPr>
          <p:cNvSpPr>
            <a:spLocks noGrp="1"/>
          </p:cNvSpPr>
          <p:nvPr>
            <p:ph type="title"/>
          </p:nvPr>
        </p:nvSpPr>
        <p:spPr/>
        <p:txBody>
          <a:bodyPr>
            <a:normAutofit/>
          </a:bodyPr>
          <a:lstStyle/>
          <a:p>
            <a:r>
              <a:rPr lang="en-US" sz="2000"/>
              <a:t>PDC 1442</a:t>
            </a:r>
            <a:br>
              <a:rPr lang="en-US" sz="2000"/>
            </a:br>
            <a:r>
              <a:rPr lang="en-US" sz="2000"/>
              <a:t>7600EZ Order Table Concept</a:t>
            </a:r>
          </a:p>
        </p:txBody>
      </p:sp>
      <p:sp>
        <p:nvSpPr>
          <p:cNvPr id="4" name="Slide Number Placeholder 3">
            <a:extLst>
              <a:ext uri="{FF2B5EF4-FFF2-40B4-BE49-F238E27FC236}">
                <a16:creationId xmlns:a16="http://schemas.microsoft.com/office/drawing/2014/main" id="{96ADB317-1732-1F29-5C72-B347C6F388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Content Placeholder 6" descr="Table&#10;&#10;Description automatically generated">
            <a:extLst>
              <a:ext uri="{FF2B5EF4-FFF2-40B4-BE49-F238E27FC236}">
                <a16:creationId xmlns:a16="http://schemas.microsoft.com/office/drawing/2014/main" id="{796BEA4E-F2EB-E060-B324-280D83F09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83917"/>
            <a:ext cx="8229600" cy="4514079"/>
          </a:xfrm>
        </p:spPr>
      </p:pic>
    </p:spTree>
    <p:extLst>
      <p:ext uri="{BB962C8B-B14F-4D97-AF65-F5344CB8AC3E}">
        <p14:creationId xmlns:p14="http://schemas.microsoft.com/office/powerpoint/2010/main" val="124068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E52B-D7C5-A162-C594-0348B26D2726}"/>
              </a:ext>
            </a:extLst>
          </p:cNvPr>
          <p:cNvSpPr>
            <a:spLocks noGrp="1"/>
          </p:cNvSpPr>
          <p:nvPr>
            <p:ph type="title"/>
          </p:nvPr>
        </p:nvSpPr>
        <p:spPr/>
        <p:txBody>
          <a:bodyPr>
            <a:normAutofit/>
          </a:bodyPr>
          <a:lstStyle/>
          <a:p>
            <a:r>
              <a:rPr lang="en-US" sz="2000"/>
              <a:t>PDC 1442 DLMS IC Update </a:t>
            </a:r>
            <a:br>
              <a:rPr lang="en-US" sz="2000"/>
            </a:br>
            <a:r>
              <a:rPr lang="en-US" sz="2000"/>
              <a:t>(511R Update Example)</a:t>
            </a:r>
          </a:p>
        </p:txBody>
      </p:sp>
      <p:pic>
        <p:nvPicPr>
          <p:cNvPr id="7" name="Content Placeholder 6" descr="Table&#10;&#10;Description automatically generated">
            <a:extLst>
              <a:ext uri="{FF2B5EF4-FFF2-40B4-BE49-F238E27FC236}">
                <a16:creationId xmlns:a16="http://schemas.microsoft.com/office/drawing/2014/main" id="{9C050DA3-73FE-6944-47F8-CBDB550DAC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293" y="1463675"/>
            <a:ext cx="4009413" cy="4754563"/>
          </a:xfrm>
        </p:spPr>
      </p:pic>
      <p:sp>
        <p:nvSpPr>
          <p:cNvPr id="4" name="Slide Number Placeholder 3">
            <a:extLst>
              <a:ext uri="{FF2B5EF4-FFF2-40B4-BE49-F238E27FC236}">
                <a16:creationId xmlns:a16="http://schemas.microsoft.com/office/drawing/2014/main" id="{8B790E6E-BA1C-387D-CCAC-F9C486817E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6988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9A7A-05D3-233E-C8BF-A19E59ACEB6B}"/>
              </a:ext>
            </a:extLst>
          </p:cNvPr>
          <p:cNvSpPr>
            <a:spLocks noGrp="1"/>
          </p:cNvSpPr>
          <p:nvPr>
            <p:ph type="title"/>
          </p:nvPr>
        </p:nvSpPr>
        <p:spPr/>
        <p:txBody>
          <a:bodyPr>
            <a:normAutofit/>
          </a:bodyPr>
          <a:lstStyle/>
          <a:p>
            <a:r>
              <a:rPr lang="en-US" sz="2000"/>
              <a:t>PDC 1442 DoD and GSA Responses </a:t>
            </a:r>
            <a:br>
              <a:rPr lang="en-US" sz="2000"/>
            </a:br>
            <a:r>
              <a:rPr lang="en-US" sz="2000"/>
              <a:t>(as of July 2023)</a:t>
            </a:r>
          </a:p>
        </p:txBody>
      </p:sp>
      <p:sp>
        <p:nvSpPr>
          <p:cNvPr id="3" name="Content Placeholder 2">
            <a:extLst>
              <a:ext uri="{FF2B5EF4-FFF2-40B4-BE49-F238E27FC236}">
                <a16:creationId xmlns:a16="http://schemas.microsoft.com/office/drawing/2014/main" id="{68790CCC-0B0A-E38E-99BD-F0CF2DC56A72}"/>
              </a:ext>
            </a:extLst>
          </p:cNvPr>
          <p:cNvSpPr>
            <a:spLocks noGrp="1"/>
          </p:cNvSpPr>
          <p:nvPr>
            <p:ph idx="1"/>
          </p:nvPr>
        </p:nvSpPr>
        <p:spPr/>
        <p:txBody>
          <a:bodyPr>
            <a:normAutofit/>
          </a:bodyPr>
          <a:lstStyle/>
          <a:p>
            <a:pPr marL="0" indent="0">
              <a:buNone/>
            </a:pPr>
            <a:r>
              <a:rPr lang="en-US" sz="1800" b="1">
                <a:solidFill>
                  <a:schemeClr val="tx2"/>
                </a:solidFill>
              </a:rPr>
              <a:t>Department of Defense (Concur)</a:t>
            </a:r>
          </a:p>
          <a:p>
            <a:pPr>
              <a:buFont typeface="Wingdings" panose="05000000000000000000" pitchFamily="2" charset="2"/>
              <a:buChar char="ü"/>
            </a:pPr>
            <a:r>
              <a:rPr lang="en-US" sz="1600"/>
              <a:t>OUSD (Comptroller) concurred on March 2, 2023</a:t>
            </a:r>
          </a:p>
          <a:p>
            <a:pPr>
              <a:buFont typeface="Wingdings" panose="05000000000000000000" pitchFamily="2" charset="2"/>
              <a:buChar char="ü"/>
            </a:pPr>
            <a:r>
              <a:rPr lang="en-US" sz="1600"/>
              <a:t>Navy concurred with comment on January 26, 2023</a:t>
            </a:r>
          </a:p>
          <a:p>
            <a:pPr>
              <a:buFont typeface="Wingdings" panose="05000000000000000000" pitchFamily="2" charset="2"/>
              <a:buChar char="ü"/>
            </a:pPr>
            <a:r>
              <a:rPr lang="en-US" sz="1600"/>
              <a:t>Defense Logistics Agency concurred with comments on February 2, 2023</a:t>
            </a:r>
          </a:p>
          <a:p>
            <a:pPr>
              <a:buFont typeface="Wingdings" panose="05000000000000000000" pitchFamily="2" charset="2"/>
              <a:buChar char="ü"/>
            </a:pPr>
            <a:r>
              <a:rPr lang="en-US" sz="1600"/>
              <a:t>Marine Corps concurred with comments on May 5, 2023</a:t>
            </a:r>
          </a:p>
          <a:p>
            <a:pPr marL="0" indent="0">
              <a:buNone/>
            </a:pPr>
            <a:r>
              <a:rPr lang="en-US" sz="1800" b="1">
                <a:solidFill>
                  <a:schemeClr val="tx2"/>
                </a:solidFill>
              </a:rPr>
              <a:t>Department of Defense (No Response)</a:t>
            </a:r>
          </a:p>
          <a:p>
            <a:pPr>
              <a:buFont typeface="Wingdings" panose="05000000000000000000" pitchFamily="2" charset="2"/>
              <a:buChar char="ü"/>
            </a:pPr>
            <a:r>
              <a:rPr lang="en-US" sz="1600"/>
              <a:t>Air Force (no response)</a:t>
            </a:r>
          </a:p>
          <a:p>
            <a:pPr>
              <a:buFont typeface="Wingdings" panose="05000000000000000000" pitchFamily="2" charset="2"/>
              <a:buChar char="ü"/>
            </a:pPr>
            <a:r>
              <a:rPr lang="en-US" sz="1600"/>
              <a:t>Army (no response)</a:t>
            </a:r>
          </a:p>
          <a:p>
            <a:pPr marL="0" indent="0">
              <a:buNone/>
            </a:pPr>
            <a:r>
              <a:rPr lang="en-US" sz="1800" b="1">
                <a:solidFill>
                  <a:schemeClr val="tx2"/>
                </a:solidFill>
              </a:rPr>
              <a:t>General Services Administration (GSA) (pending)</a:t>
            </a:r>
          </a:p>
          <a:p>
            <a:r>
              <a:rPr lang="en-US" sz="1600"/>
              <a:t>GSA provided comments to DEDSO on February 3, 2023 (official response pending remediation of Federal Civilian agency concerns) </a:t>
            </a:r>
          </a:p>
          <a:p>
            <a:pPr marL="0" indent="0">
              <a:buNone/>
            </a:pPr>
            <a:endParaRPr lang="en-US" sz="1800"/>
          </a:p>
        </p:txBody>
      </p:sp>
      <p:sp>
        <p:nvSpPr>
          <p:cNvPr id="4" name="Slide Number Placeholder 3">
            <a:extLst>
              <a:ext uri="{FF2B5EF4-FFF2-40B4-BE49-F238E27FC236}">
                <a16:creationId xmlns:a16="http://schemas.microsoft.com/office/drawing/2014/main" id="{F8C2BFA0-243D-5F31-6EA0-43CBD36744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0472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6B94-6B04-4357-9A34-2F21F13365AC}"/>
              </a:ext>
            </a:extLst>
          </p:cNvPr>
          <p:cNvSpPr>
            <a:spLocks noGrp="1"/>
          </p:cNvSpPr>
          <p:nvPr>
            <p:ph type="title"/>
          </p:nvPr>
        </p:nvSpPr>
        <p:spPr/>
        <p:txBody>
          <a:bodyPr>
            <a:normAutofit/>
          </a:bodyPr>
          <a:lstStyle/>
          <a:p>
            <a:r>
              <a:rPr lang="en-US" sz="2000"/>
              <a:t>Navy </a:t>
            </a:r>
            <a:br>
              <a:rPr lang="en-US" sz="2000"/>
            </a:br>
            <a:r>
              <a:rPr lang="en-US" sz="2000"/>
              <a:t>(Concur with Comments)</a:t>
            </a:r>
          </a:p>
        </p:txBody>
      </p:sp>
      <p:sp>
        <p:nvSpPr>
          <p:cNvPr id="3" name="Content Placeholder 2">
            <a:extLst>
              <a:ext uri="{FF2B5EF4-FFF2-40B4-BE49-F238E27FC236}">
                <a16:creationId xmlns:a16="http://schemas.microsoft.com/office/drawing/2014/main" id="{E02FD9A3-3E3A-1663-A0A6-69C5FED04AFF}"/>
              </a:ext>
            </a:extLst>
          </p:cNvPr>
          <p:cNvSpPr>
            <a:spLocks noGrp="1"/>
          </p:cNvSpPr>
          <p:nvPr>
            <p:ph idx="1"/>
          </p:nvPr>
        </p:nvSpPr>
        <p:spPr/>
        <p:txBody>
          <a:bodyPr/>
          <a:lstStyle/>
          <a:p>
            <a:pPr marL="0" indent="0">
              <a:buNone/>
            </a:pPr>
            <a:r>
              <a:rPr lang="en-US" sz="1600" b="1">
                <a:solidFill>
                  <a:schemeClr val="tx2"/>
                </a:solidFill>
              </a:rPr>
              <a:t>Navy Comments</a:t>
            </a:r>
          </a:p>
          <a:p>
            <a:r>
              <a:rPr lang="en-US" sz="1600"/>
              <a:t>Navy ERP has system limitations that prevents the process going forward with the intent on replacing IPAC systems, we agree with setting up the tables, but will not be able to accommodate the target date of April 2024. </a:t>
            </a:r>
          </a:p>
          <a:p>
            <a:pPr lvl="1"/>
            <a:r>
              <a:rPr lang="en-US" sz="1400"/>
              <a:t>We have no timeline to prioritize and implement these tables by April 2024.</a:t>
            </a:r>
          </a:p>
          <a:p>
            <a:r>
              <a:rPr lang="en-US" sz="1600"/>
              <a:t>Implementation timeline cannot be determined until the requirement is finalized in an ADC and further determined.</a:t>
            </a:r>
          </a:p>
          <a:p>
            <a:r>
              <a:rPr lang="en-US" sz="1600"/>
              <a:t>There are no known non-DLM publications that require changes, or will be impacted, however, Navy Components may need to update  local procedures.</a:t>
            </a:r>
          </a:p>
          <a:p>
            <a:pPr lvl="1"/>
            <a:r>
              <a:rPr lang="en-US" sz="1400"/>
              <a:t>Any information relevant to Financial Improvement and Audit Remediation, to include notices of findings and recommendations, material weaknesses, corrective action plans, audits, etc.</a:t>
            </a:r>
          </a:p>
          <a:p>
            <a:pPr marL="0" indent="0">
              <a:buNone/>
            </a:pPr>
            <a:endParaRPr lang="en-US"/>
          </a:p>
        </p:txBody>
      </p:sp>
      <p:sp>
        <p:nvSpPr>
          <p:cNvPr id="4" name="Slide Number Placeholder 3">
            <a:extLst>
              <a:ext uri="{FF2B5EF4-FFF2-40B4-BE49-F238E27FC236}">
                <a16:creationId xmlns:a16="http://schemas.microsoft.com/office/drawing/2014/main" id="{4E8814B6-85B9-AD87-C05B-0FCBD5B120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1681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BE9-B753-5C5E-6871-FCEFFD10F89C}"/>
              </a:ext>
            </a:extLst>
          </p:cNvPr>
          <p:cNvSpPr>
            <a:spLocks noGrp="1"/>
          </p:cNvSpPr>
          <p:nvPr>
            <p:ph type="title"/>
          </p:nvPr>
        </p:nvSpPr>
        <p:spPr/>
        <p:txBody>
          <a:bodyPr>
            <a:normAutofit/>
          </a:bodyPr>
          <a:lstStyle/>
          <a:p>
            <a:r>
              <a:rPr lang="en-US" sz="2000"/>
              <a:t>Marine Corps </a:t>
            </a:r>
            <a:br>
              <a:rPr lang="en-US" sz="2000"/>
            </a:br>
            <a:r>
              <a:rPr lang="en-US" sz="2000"/>
              <a:t>(Concur with Comments)</a:t>
            </a:r>
          </a:p>
        </p:txBody>
      </p:sp>
      <p:sp>
        <p:nvSpPr>
          <p:cNvPr id="3" name="Content Placeholder 2">
            <a:extLst>
              <a:ext uri="{FF2B5EF4-FFF2-40B4-BE49-F238E27FC236}">
                <a16:creationId xmlns:a16="http://schemas.microsoft.com/office/drawing/2014/main" id="{A03EE69F-9679-0D78-26F7-E1C6CD86ED56}"/>
              </a:ext>
            </a:extLst>
          </p:cNvPr>
          <p:cNvSpPr>
            <a:spLocks noGrp="1"/>
          </p:cNvSpPr>
          <p:nvPr>
            <p:ph idx="1"/>
          </p:nvPr>
        </p:nvSpPr>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2"/>
                </a:solidFill>
                <a:effectLst/>
                <a:uLnTx/>
                <a:uFillTx/>
                <a:latin typeface="Arial" panose="020B0604020202020204"/>
                <a:ea typeface="+mn-ea"/>
                <a:cs typeface="+mn-cs"/>
              </a:rPr>
              <a:t>Marine Corps Comments</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Recommend updating Standard Financial Information Structure (SFIS) and Standard Line of Accounting (SLOA) to include the Federal Intragovernmental Data Standard (FIDS) data elements required to execute appropriate DLMS transactions (e.g., 511R).</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In accordance with reference DLM 4000.25 and ADC 1043, revitalize mandates for DoD business systems to send and receive SFIS/SLOA compliant data without the need for supplemental tables (e.g., fund code table).</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Given this may be a major systematic change, recommend the establishment of a realistic attainable timeline to allow DoD components sufficient time to transition their respective business systems to SFIS/SLOA compliancy.</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Recommend the establishment of a DoD led business process review of requisitioning procedures for all classes of supply.</a:t>
            </a:r>
          </a:p>
          <a:p>
            <a:pPr marL="0" indent="0">
              <a:buNone/>
            </a:pPr>
            <a:endParaRPr lang="en-US"/>
          </a:p>
        </p:txBody>
      </p:sp>
      <p:sp>
        <p:nvSpPr>
          <p:cNvPr id="4" name="Slide Number Placeholder 3">
            <a:extLst>
              <a:ext uri="{FF2B5EF4-FFF2-40B4-BE49-F238E27FC236}">
                <a16:creationId xmlns:a16="http://schemas.microsoft.com/office/drawing/2014/main" id="{0DDF3B84-148D-FBE9-7AB8-710C9E72DA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6321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9DF7-1803-474F-1B0F-55CA60E5062B}"/>
              </a:ext>
            </a:extLst>
          </p:cNvPr>
          <p:cNvSpPr>
            <a:spLocks noGrp="1"/>
          </p:cNvSpPr>
          <p:nvPr>
            <p:ph type="title"/>
          </p:nvPr>
        </p:nvSpPr>
        <p:spPr/>
        <p:txBody>
          <a:bodyPr>
            <a:normAutofit/>
          </a:bodyPr>
          <a:lstStyle/>
          <a:p>
            <a:r>
              <a:rPr lang="en-US" sz="2000"/>
              <a:t>General Services Administration (GSA) (Concurrence Pending)</a:t>
            </a:r>
          </a:p>
        </p:txBody>
      </p:sp>
      <p:sp>
        <p:nvSpPr>
          <p:cNvPr id="3" name="Content Placeholder 2">
            <a:extLst>
              <a:ext uri="{FF2B5EF4-FFF2-40B4-BE49-F238E27FC236}">
                <a16:creationId xmlns:a16="http://schemas.microsoft.com/office/drawing/2014/main" id="{F2F635CF-17F4-4B38-E5D9-49D720F7845A}"/>
              </a:ext>
            </a:extLst>
          </p:cNvPr>
          <p:cNvSpPr>
            <a:spLocks noGrp="1"/>
          </p:cNvSpPr>
          <p:nvPr>
            <p:ph idx="1"/>
          </p:nvPr>
        </p:nvSpPr>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2"/>
                </a:solidFill>
                <a:effectLst/>
                <a:uLnTx/>
                <a:uFillTx/>
                <a:latin typeface="Arial" panose="020B0604020202020204"/>
                <a:ea typeface="+mn-ea"/>
                <a:cs typeface="+mn-cs"/>
              </a:rPr>
              <a:t>GSA Overall Comment</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GSA concurs with the overall concept of creating a 7600EZ table which can be queried to obtain data required for the 7600EZ invoices. </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However, GSA would request that DLA and GSA discuss the approach with a portion of the Federal Civilian agencies on implementation details before final concurrence. </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u="none" strike="noStrike" kern="1200" cap="none" spc="0" normalizeH="0" baseline="0" noProof="0">
                <a:ln>
                  <a:noFill/>
                </a:ln>
                <a:effectLst/>
                <a:uLnTx/>
                <a:uFillTx/>
                <a:latin typeface="Arial" panose="020B0604020202020204"/>
                <a:ea typeface="+mn-ea"/>
                <a:cs typeface="+mn-cs"/>
              </a:rPr>
              <a:t>We estimate it would take at least 3 years to update GSA’s Supply and Financial systems to implement the 7600EZ process fully</a:t>
            </a:r>
            <a:endParaRPr lang="en-US"/>
          </a:p>
        </p:txBody>
      </p:sp>
      <p:sp>
        <p:nvSpPr>
          <p:cNvPr id="4" name="Slide Number Placeholder 3">
            <a:extLst>
              <a:ext uri="{FF2B5EF4-FFF2-40B4-BE49-F238E27FC236}">
                <a16:creationId xmlns:a16="http://schemas.microsoft.com/office/drawing/2014/main" id="{7011B3B8-970E-677B-3DE6-ED9C8AF218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16858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A689-5286-8D25-3080-2F1D644C664C}"/>
              </a:ext>
            </a:extLst>
          </p:cNvPr>
          <p:cNvSpPr>
            <a:spLocks noGrp="1"/>
          </p:cNvSpPr>
          <p:nvPr>
            <p:ph type="title"/>
          </p:nvPr>
        </p:nvSpPr>
        <p:spPr/>
        <p:txBody>
          <a:bodyPr>
            <a:normAutofit/>
          </a:bodyPr>
          <a:lstStyle/>
          <a:p>
            <a:r>
              <a:rPr lang="en-US" sz="2000"/>
              <a:t>Selected Outstanding Issues </a:t>
            </a:r>
            <a:br>
              <a:rPr lang="en-US" sz="2000"/>
            </a:br>
            <a:r>
              <a:rPr lang="en-US" sz="2000"/>
              <a:t>(Not Exhaustive)</a:t>
            </a:r>
          </a:p>
        </p:txBody>
      </p:sp>
      <p:sp>
        <p:nvSpPr>
          <p:cNvPr id="3" name="Content Placeholder 2">
            <a:extLst>
              <a:ext uri="{FF2B5EF4-FFF2-40B4-BE49-F238E27FC236}">
                <a16:creationId xmlns:a16="http://schemas.microsoft.com/office/drawing/2014/main" id="{FE9308D0-8799-8FE8-E244-DD0C874B82EC}"/>
              </a:ext>
            </a:extLst>
          </p:cNvPr>
          <p:cNvSpPr>
            <a:spLocks noGrp="1"/>
          </p:cNvSpPr>
          <p:nvPr>
            <p:ph idx="1"/>
          </p:nvPr>
        </p:nvSpPr>
        <p:spPr/>
        <p:txBody>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chemeClr val="tx2"/>
                </a:solidFill>
                <a:effectLst/>
                <a:uLnTx/>
                <a:uFillTx/>
                <a:latin typeface="Arial" panose="020B0604020202020204"/>
                <a:ea typeface="+mn-ea"/>
                <a:cs typeface="+mn-cs"/>
              </a:rPr>
              <a:t>7600EZ FIDS Data Gaps (not exhaustive)</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The 7600EZ lacks certain data in Interfund and Non-Interfund Logistics Bills that Requesting Agencies may need:</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Requisition Document Number (could leverage Requesting Agency Tracking Number)</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National Stock Number or CAGE + Part Number</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Unit of Issue</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Unit Price</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chemeClr val="tx2"/>
                </a:solidFill>
                <a:effectLst/>
                <a:uLnTx/>
                <a:uFillTx/>
                <a:latin typeface="Arial" panose="020B0604020202020204"/>
                <a:ea typeface="+mn-ea"/>
                <a:cs typeface="+mn-cs"/>
              </a:rPr>
              <a:t>Support for Non-Compliant and “Post-Post” Ordering Applications/Processes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Non-Compliant systems may not be able to process the FIDS data</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Consideration must be given to scenarios where customers place orders through offline methods (call center, in-person, fuel pump, etc.)</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example, how will offline customers provide FIDS data in absence of fund code or information system?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chemeClr val="tx2"/>
                </a:solidFill>
                <a:effectLst/>
                <a:uLnTx/>
                <a:uFillTx/>
                <a:latin typeface="Arial" panose="020B0604020202020204"/>
                <a:ea typeface="+mn-ea"/>
                <a:cs typeface="+mn-cs"/>
              </a:rPr>
              <a:t>Unmatched Disbursements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Some agencies have issues reconciling orders placed in the supplier’s e-commerce platform with the invoice since they may not have a way to record the document number and associated details</a:t>
            </a:r>
            <a:endParaRPr lang="en-US"/>
          </a:p>
        </p:txBody>
      </p:sp>
      <p:sp>
        <p:nvSpPr>
          <p:cNvPr id="4" name="Slide Number Placeholder 3">
            <a:extLst>
              <a:ext uri="{FF2B5EF4-FFF2-40B4-BE49-F238E27FC236}">
                <a16:creationId xmlns:a16="http://schemas.microsoft.com/office/drawing/2014/main" id="{BDF19B28-8230-6095-A5A1-5AFEB1F2E9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9056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5F55-73D2-3D34-8793-AF0294F44426}"/>
              </a:ext>
            </a:extLst>
          </p:cNvPr>
          <p:cNvSpPr>
            <a:spLocks noGrp="1"/>
          </p:cNvSpPr>
          <p:nvPr>
            <p:ph type="title"/>
          </p:nvPr>
        </p:nvSpPr>
        <p:spPr/>
        <p:txBody>
          <a:bodyPr>
            <a:normAutofit/>
          </a:bodyPr>
          <a:lstStyle/>
          <a:p>
            <a:r>
              <a:rPr lang="en-US" sz="2000"/>
              <a:t>Proposed 7600EZ Way-Forward</a:t>
            </a:r>
            <a:br>
              <a:rPr lang="en-US" sz="2000"/>
            </a:br>
            <a:r>
              <a:rPr lang="en-US" sz="2000"/>
              <a:t>(as of July 2023)</a:t>
            </a:r>
          </a:p>
        </p:txBody>
      </p:sp>
      <p:sp>
        <p:nvSpPr>
          <p:cNvPr id="3" name="Content Placeholder 2">
            <a:extLst>
              <a:ext uri="{FF2B5EF4-FFF2-40B4-BE49-F238E27FC236}">
                <a16:creationId xmlns:a16="http://schemas.microsoft.com/office/drawing/2014/main" id="{68552B33-B424-8B5D-025F-095C78A0EEC9}"/>
              </a:ext>
            </a:extLst>
          </p:cNvPr>
          <p:cNvSpPr>
            <a:spLocks noGrp="1"/>
          </p:cNvSpPr>
          <p:nvPr>
            <p:ph idx="1"/>
          </p:nvPr>
        </p:nvSpPr>
        <p:spPr/>
        <p:txBody>
          <a:bodyPr>
            <a:noAutofit/>
          </a:bodyPr>
          <a:lstStyle/>
          <a:p>
            <a:pPr>
              <a:spcBef>
                <a:spcPts val="600"/>
              </a:spcBef>
              <a:buFont typeface="Wingdings" panose="05000000000000000000" pitchFamily="2" charset="2"/>
              <a:buChar char="ü"/>
            </a:pPr>
            <a:r>
              <a:rPr lang="en-US" sz="1400" b="1">
                <a:solidFill>
                  <a:schemeClr val="tx2"/>
                </a:solidFill>
              </a:rPr>
              <a:t>Withdraw PDC 1442</a:t>
            </a:r>
          </a:p>
          <a:p>
            <a:pPr lvl="1"/>
            <a:r>
              <a:rPr lang="en-US" sz="1400"/>
              <a:t>PDC as written has numerous unresolved issues. </a:t>
            </a:r>
          </a:p>
          <a:p>
            <a:pPr lvl="1"/>
            <a:r>
              <a:rPr lang="en-US" sz="1400"/>
              <a:t>Federal Civilian agencies are unlikely to use the table and because the updating the existing SFIS Fund Code table is a viable option for DoD customers. </a:t>
            </a:r>
          </a:p>
          <a:p>
            <a:pPr>
              <a:spcBef>
                <a:spcPts val="600"/>
              </a:spcBef>
              <a:buFont typeface="Wingdings" panose="05000000000000000000" pitchFamily="2" charset="2"/>
              <a:buChar char="ü"/>
            </a:pPr>
            <a:r>
              <a:rPr lang="en-US" sz="1400" b="1">
                <a:solidFill>
                  <a:schemeClr val="tx2"/>
                </a:solidFill>
              </a:rPr>
              <a:t>Update SFIS/SLOA to Support G-Invoicing and Enforce Mandate</a:t>
            </a:r>
          </a:p>
          <a:p>
            <a:pPr lvl="1"/>
            <a:r>
              <a:rPr lang="en-US" sz="1400"/>
              <a:t>OUSD(C) enforce SFIS/SLOA mandate as described in the “Business Systems Financial Interoperability and the Standard Line of Accounting” memorandum dated 8/5/2020.</a:t>
            </a:r>
          </a:p>
          <a:p>
            <a:pPr lvl="1"/>
            <a:r>
              <a:rPr lang="en-US" sz="1400"/>
              <a:t>OUSD(C) update SFIS/SLOA to include the FIDS data needed to allow the Servicing Agency to support the 7600EZ Invoice.</a:t>
            </a:r>
          </a:p>
          <a:p>
            <a:pPr lvl="1"/>
            <a:r>
              <a:rPr lang="en-US" sz="1400"/>
              <a:t>OSD/DEDSO sponsor working group to update SFIS/SLOA to include FIDS data and develop approaches to transition Interfund and DoD Target Accounting Systems to the 7600EZ.</a:t>
            </a:r>
          </a:p>
          <a:p>
            <a:pPr>
              <a:spcBef>
                <a:spcPts val="600"/>
              </a:spcBef>
              <a:buFont typeface="Wingdings" panose="05000000000000000000" pitchFamily="2" charset="2"/>
              <a:buChar char="ü"/>
            </a:pPr>
            <a:r>
              <a:rPr lang="en-US" sz="1400" b="1">
                <a:solidFill>
                  <a:schemeClr val="tx2"/>
                </a:solidFill>
              </a:rPr>
              <a:t>Add FIDS References to DLMS Transactions and Update SFIS Fund Code Table</a:t>
            </a:r>
          </a:p>
          <a:p>
            <a:pPr lvl="1"/>
            <a:r>
              <a:rPr lang="en-US" sz="1400"/>
              <a:t>DEDSO originate new PDC to revise applicable DLMS transactions to identify required FIDS data to support the 7600EZ.</a:t>
            </a:r>
          </a:p>
          <a:p>
            <a:pPr>
              <a:spcBef>
                <a:spcPts val="600"/>
              </a:spcBef>
              <a:buFont typeface="Wingdings" panose="05000000000000000000" pitchFamily="2" charset="2"/>
              <a:buChar char="ü"/>
            </a:pPr>
            <a:r>
              <a:rPr lang="en-US" sz="1400" b="1">
                <a:solidFill>
                  <a:schemeClr val="tx2"/>
                </a:solidFill>
              </a:rPr>
              <a:t>Update E-Commerce Applications to Comply with G-Invoicing</a:t>
            </a:r>
          </a:p>
          <a:p>
            <a:pPr lvl="1"/>
            <a:r>
              <a:rPr lang="en-US" sz="1400"/>
              <a:t>Modify E-commerce web applications to capture buyer G-Invoicing information during registration and include that information in applicable transactions.</a:t>
            </a:r>
          </a:p>
          <a:p>
            <a:pPr>
              <a:spcBef>
                <a:spcPts val="600"/>
              </a:spcBef>
              <a:buFont typeface="Wingdings" panose="05000000000000000000" pitchFamily="2" charset="2"/>
              <a:buChar char="ü"/>
            </a:pPr>
            <a:r>
              <a:rPr lang="en-US" sz="1400" b="1">
                <a:solidFill>
                  <a:schemeClr val="tx2"/>
                </a:solidFill>
              </a:rPr>
              <a:t>Establish Realistic Timeframe</a:t>
            </a:r>
          </a:p>
          <a:p>
            <a:pPr lvl="1"/>
            <a:r>
              <a:rPr lang="en-US" sz="1400"/>
              <a:t>OUSD(C) and GSA formally ask Treasury to extend deadline for IGT Buy/Sell transactions (for example, 2026-2027) for business lines requiring the 7600EZ.</a:t>
            </a:r>
          </a:p>
          <a:p>
            <a:endParaRPr lang="en-US" sz="1400"/>
          </a:p>
        </p:txBody>
      </p:sp>
      <p:sp>
        <p:nvSpPr>
          <p:cNvPr id="4" name="Slide Number Placeholder 3">
            <a:extLst>
              <a:ext uri="{FF2B5EF4-FFF2-40B4-BE49-F238E27FC236}">
                <a16:creationId xmlns:a16="http://schemas.microsoft.com/office/drawing/2014/main" id="{9F043441-1BDB-AAC2-2966-A409873FB2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4343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F8B85-B5A2-3066-78BC-0699FCB6F513}"/>
              </a:ext>
            </a:extLst>
          </p:cNvPr>
          <p:cNvSpPr>
            <a:spLocks noGrp="1"/>
          </p:cNvSpPr>
          <p:nvPr>
            <p:ph type="title"/>
          </p:nvPr>
        </p:nvSpPr>
        <p:spPr/>
        <p:txBody>
          <a:bodyPr>
            <a:normAutofit/>
          </a:bodyPr>
          <a:lstStyle/>
          <a:p>
            <a:r>
              <a:rPr lang="en-US" sz="2400"/>
              <a:t>Application Types and Potential Implementation Strategies</a:t>
            </a:r>
          </a:p>
        </p:txBody>
      </p:sp>
      <p:sp>
        <p:nvSpPr>
          <p:cNvPr id="7" name="Text Placeholder 6">
            <a:extLst>
              <a:ext uri="{FF2B5EF4-FFF2-40B4-BE49-F238E27FC236}">
                <a16:creationId xmlns:a16="http://schemas.microsoft.com/office/drawing/2014/main" id="{099F6AB5-DD6E-FF70-D0B2-581B404D8A57}"/>
              </a:ext>
            </a:extLst>
          </p:cNvPr>
          <p:cNvSpPr>
            <a:spLocks noGrp="1"/>
          </p:cNvSpPr>
          <p:nvPr>
            <p:ph type="body" idx="1"/>
          </p:nvPr>
        </p:nvSpPr>
        <p:spPr/>
        <p:txBody>
          <a:bodyPr/>
          <a:lstStyle/>
          <a:p>
            <a:pPr algn="ctr"/>
            <a:r>
              <a:rPr lang="en-US"/>
              <a:t>This section segments potential G-Invoicing implementation strategies by application type. </a:t>
            </a:r>
          </a:p>
        </p:txBody>
      </p:sp>
      <p:sp>
        <p:nvSpPr>
          <p:cNvPr id="4" name="Slide Number Placeholder 3">
            <a:extLst>
              <a:ext uri="{FF2B5EF4-FFF2-40B4-BE49-F238E27FC236}">
                <a16:creationId xmlns:a16="http://schemas.microsoft.com/office/drawing/2014/main" id="{8C15A7F8-1359-131D-CEAB-FE7F4FE22C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1111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8FC8-B737-75B0-FAEE-69D8DBB2AE95}"/>
              </a:ext>
            </a:extLst>
          </p:cNvPr>
          <p:cNvSpPr>
            <a:spLocks noGrp="1"/>
          </p:cNvSpPr>
          <p:nvPr>
            <p:ph type="title"/>
          </p:nvPr>
        </p:nvSpPr>
        <p:spPr/>
        <p:txBody>
          <a:bodyPr>
            <a:normAutofit/>
          </a:bodyPr>
          <a:lstStyle/>
          <a:p>
            <a:r>
              <a:rPr lang="en-US" sz="2000"/>
              <a:t>7600EZ Problem Statement</a:t>
            </a:r>
          </a:p>
        </p:txBody>
      </p:sp>
      <p:sp>
        <p:nvSpPr>
          <p:cNvPr id="3" name="Content Placeholder 2">
            <a:extLst>
              <a:ext uri="{FF2B5EF4-FFF2-40B4-BE49-F238E27FC236}">
                <a16:creationId xmlns:a16="http://schemas.microsoft.com/office/drawing/2014/main" id="{0FD145AF-019C-3E00-95BE-56D6BB374A07}"/>
              </a:ext>
            </a:extLst>
          </p:cNvPr>
          <p:cNvSpPr>
            <a:spLocks noGrp="1"/>
          </p:cNvSpPr>
          <p:nvPr>
            <p:ph idx="1"/>
          </p:nvPr>
        </p:nvSpPr>
        <p:spPr/>
        <p:txBody>
          <a:bodyPr/>
          <a:lstStyle/>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2"/>
                </a:solidFill>
                <a:effectLst/>
                <a:uLnTx/>
                <a:uFillTx/>
                <a:latin typeface="Arial" panose="020B0604020202020204"/>
                <a:ea typeface="+mn-ea"/>
                <a:cs typeface="+mn-cs"/>
              </a:rPr>
              <a:t>Problem: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The 7600EZ has no associated 7600B Order and the Servicing Agency cannot obtain the required data from existing front-end processes. Several questions posed are:</a:t>
            </a:r>
          </a:p>
          <a:p>
            <a:pPr marL="228600" marR="0" lvl="0" indent="-228600" algn="l"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How do we get the customer’s Treasury Account Symbol (TAS) and Business Event Type Code (BETC)?</a:t>
            </a:r>
          </a:p>
          <a:p>
            <a:pPr marL="228600" marR="0" lvl="0" indent="-228600" algn="l"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Customer do we derive the General Terms and Conditions (GT&amp;C)?</a:t>
            </a:r>
          </a:p>
          <a:p>
            <a:pPr marL="228600" marR="0" lvl="0" indent="-228600" algn="l"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How do we derive the customer’s Agency Location Code (ALC) and Group Name?</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2"/>
                </a:solidFill>
                <a:effectLst/>
                <a:uLnTx/>
                <a:uFillTx/>
                <a:latin typeface="Arial" panose="020B0604020202020204"/>
                <a:ea typeface="+mn-ea"/>
                <a:cs typeface="+mn-cs"/>
              </a:rPr>
              <a:t>Desired Outcome: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Enable Servicing Agencies to derive the information needed to generate the 7600EZ Invoice.</a:t>
            </a:r>
            <a:endParaRPr kumimoji="0" lang="en-US" sz="16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AC669F41-83DE-D0D6-D6BE-CDF63873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A4329FA-078E-913C-52BC-340F5F0594F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0147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37" y="1783914"/>
            <a:ext cx="4179387" cy="1384995"/>
          </a:xfrm>
          <a:prstGeom prst="rect">
            <a:avLst/>
          </a:prstGeom>
          <a:noFill/>
        </p:spPr>
        <p:txBody>
          <a:bodyPr wrap="square" rtlCol="0">
            <a:spAutoFit/>
          </a:bodyPr>
          <a:lstStyle/>
          <a:p>
            <a:pPr marL="214313" indent="-214313" defTabSz="685800">
              <a:buFont typeface="Arial" panose="020B0604020202020204" pitchFamily="34" charset="0"/>
              <a:buChar char="•"/>
            </a:pPr>
            <a:r>
              <a:rPr lang="en-US" sz="1200">
                <a:solidFill>
                  <a:prstClr val="black"/>
                </a:solidFill>
                <a:latin typeface="+mj-lt"/>
              </a:rPr>
              <a:t>MSADA deemed Navy program of record and is the stated work-around for the Navy until ERP can implement all ADC 1244 Requirements</a:t>
            </a:r>
          </a:p>
          <a:p>
            <a:pPr marL="214313" indent="-214313" defTabSz="685800">
              <a:buFont typeface="Arial" panose="020B0604020202020204" pitchFamily="34" charset="0"/>
              <a:buChar char="•"/>
            </a:pPr>
            <a:r>
              <a:rPr lang="en-US" sz="1200">
                <a:solidFill>
                  <a:prstClr val="black"/>
                </a:solidFill>
                <a:latin typeface="+mj-lt"/>
              </a:rPr>
              <a:t>Test sending 856S to DAAS successful after multiple adjustments</a:t>
            </a:r>
          </a:p>
          <a:p>
            <a:pPr marL="214313" indent="-214313" defTabSz="685800">
              <a:buFont typeface="Arial" panose="020B0604020202020204" pitchFamily="34" charset="0"/>
              <a:buChar char="•"/>
            </a:pPr>
            <a:r>
              <a:rPr lang="en-US" sz="1200">
                <a:solidFill>
                  <a:prstClr val="black"/>
                </a:solidFill>
                <a:latin typeface="+mj-lt"/>
              </a:rPr>
              <a:t>Test sending 527R to DAAS - adjustments still being made </a:t>
            </a:r>
          </a:p>
        </p:txBody>
      </p:sp>
      <p:sp>
        <p:nvSpPr>
          <p:cNvPr id="3" name="TextBox 2"/>
          <p:cNvSpPr txBox="1"/>
          <p:nvPr/>
        </p:nvSpPr>
        <p:spPr>
          <a:xfrm>
            <a:off x="934948" y="822960"/>
            <a:ext cx="3250476" cy="300082"/>
          </a:xfrm>
          <a:prstGeom prst="rect">
            <a:avLst/>
          </a:prstGeom>
          <a:noFill/>
        </p:spPr>
        <p:txBody>
          <a:bodyPr wrap="square" rtlCol="0">
            <a:spAutoFit/>
          </a:bodyPr>
          <a:lstStyle/>
          <a:p>
            <a:pPr defTabSz="685800"/>
            <a:r>
              <a:rPr lang="en-US" sz="1350" b="1">
                <a:solidFill>
                  <a:prstClr val="black"/>
                </a:solidFill>
                <a:latin typeface="Calibri" panose="020F0502020204030204"/>
              </a:rPr>
              <a:t>ADC 1244B Implementation Status- Navy</a:t>
            </a:r>
          </a:p>
        </p:txBody>
      </p:sp>
      <p:sp>
        <p:nvSpPr>
          <p:cNvPr id="4" name="TextBox 3"/>
          <p:cNvSpPr txBox="1"/>
          <p:nvPr/>
        </p:nvSpPr>
        <p:spPr>
          <a:xfrm>
            <a:off x="5803591" y="822960"/>
            <a:ext cx="1820708" cy="300082"/>
          </a:xfrm>
          <a:prstGeom prst="rect">
            <a:avLst/>
          </a:prstGeom>
          <a:noFill/>
        </p:spPr>
        <p:txBody>
          <a:bodyPr wrap="square" rtlCol="0">
            <a:spAutoFit/>
          </a:bodyPr>
          <a:lstStyle/>
          <a:p>
            <a:pPr defTabSz="685800"/>
            <a:r>
              <a:rPr lang="en-US" sz="1350" b="1">
                <a:solidFill>
                  <a:prstClr val="black"/>
                </a:solidFill>
                <a:latin typeface="Calibri" panose="020F0502020204030204"/>
              </a:rPr>
              <a:t>July 19, 2023</a:t>
            </a:r>
          </a:p>
        </p:txBody>
      </p:sp>
      <p:sp>
        <p:nvSpPr>
          <p:cNvPr id="5" name="TextBox 4"/>
          <p:cNvSpPr txBox="1"/>
          <p:nvPr/>
        </p:nvSpPr>
        <p:spPr>
          <a:xfrm>
            <a:off x="166037" y="4202591"/>
            <a:ext cx="4266398" cy="2262158"/>
          </a:xfrm>
          <a:prstGeom prst="rect">
            <a:avLst/>
          </a:prstGeom>
          <a:noFill/>
        </p:spPr>
        <p:txBody>
          <a:bodyPr wrap="square" rtlCol="0">
            <a:spAutoFit/>
          </a:bodyPr>
          <a:lstStyle/>
          <a:p>
            <a:pPr marL="214313" indent="-214313" defTabSz="685800">
              <a:buFont typeface="Arial" panose="020B0604020202020204" pitchFamily="34" charset="0"/>
              <a:buChar char="•"/>
            </a:pPr>
            <a:r>
              <a:rPr lang="en-US" sz="1050">
                <a:solidFill>
                  <a:prstClr val="black"/>
                </a:solidFill>
                <a:latin typeface="Arial Narrow" panose="020B0606020202030204" pitchFamily="34" charset="0"/>
              </a:rPr>
              <a:t>Is funding available for ERP changes?</a:t>
            </a:r>
          </a:p>
          <a:p>
            <a:pPr marL="214313" indent="-214313" defTabSz="685800">
              <a:buFont typeface="Arial" panose="020B0604020202020204" pitchFamily="34" charset="0"/>
              <a:buChar char="•"/>
            </a:pPr>
            <a:r>
              <a:rPr lang="en-US" sz="900">
                <a:solidFill>
                  <a:prstClr val="black"/>
                </a:solidFill>
                <a:latin typeface="Arial Narrow" panose="020B0606020202030204" pitchFamily="34" charset="0"/>
              </a:rPr>
              <a:t>Need API requirements stated within an ADC before API funding can be requested.</a:t>
            </a:r>
          </a:p>
          <a:p>
            <a:pPr marL="557213" lvl="1" indent="-214313" defTabSz="685800">
              <a:buFont typeface="Arial" panose="020B0604020202020204" pitchFamily="34" charset="0"/>
              <a:buChar char="•"/>
            </a:pPr>
            <a:r>
              <a:rPr lang="en-US" sz="900">
                <a:solidFill>
                  <a:prstClr val="black"/>
                </a:solidFill>
                <a:latin typeface="Arial Narrow" panose="020B0606020202030204" pitchFamily="34" charset="0"/>
              </a:rPr>
              <a:t>Need new ATO as required for API</a:t>
            </a:r>
            <a:endParaRPr lang="en-US" sz="1050">
              <a:solidFill>
                <a:prstClr val="black"/>
              </a:solidFill>
              <a:latin typeface="Arial Narrow" panose="020B0606020202030204" pitchFamily="34" charset="0"/>
            </a:endParaRPr>
          </a:p>
          <a:p>
            <a:pPr marL="214313" indent="-214313" defTabSz="685800">
              <a:buFont typeface="Arial" panose="020B0604020202020204" pitchFamily="34" charset="0"/>
              <a:buChar char="•"/>
            </a:pPr>
            <a:r>
              <a:rPr lang="en-US" sz="1050">
                <a:solidFill>
                  <a:prstClr val="black"/>
                </a:solidFill>
                <a:latin typeface="Arial Narrow" panose="020B0606020202030204" pitchFamily="34" charset="0"/>
              </a:rPr>
              <a:t>Cont. to work with ERP Resource Sponsor to ensure programming is compliant with ADC 1244B and all SA/LW policy, including implementation of all other ADCs (ERP &amp; MSADA)</a:t>
            </a:r>
          </a:p>
          <a:p>
            <a:pPr marL="385763" lvl="1" indent="-170260" defTabSz="685800">
              <a:buFont typeface="Arial" panose="020B0604020202020204" pitchFamily="34" charset="0"/>
              <a:buChar char="•"/>
            </a:pPr>
            <a:r>
              <a:rPr lang="en-US" sz="900">
                <a:solidFill>
                  <a:prstClr val="black"/>
                </a:solidFill>
                <a:latin typeface="Arial Narrow" panose="020B0606020202030204" pitchFamily="34" charset="0"/>
              </a:rPr>
              <a:t>Updates from NAVSUP: ADC 1111, 1198, 1198A, 1244, 1244A (listed in 1244B). ADCs/PDCs in the Pipeline listed on DEDSO Slide: ADC 1441 and PDCs 1415, 1437, 1431, 1414A, and 1422.</a:t>
            </a:r>
          </a:p>
          <a:p>
            <a:pPr marL="385763" lvl="1" indent="-170260" defTabSz="685800">
              <a:buFont typeface="Arial" panose="020B0604020202020204" pitchFamily="34" charset="0"/>
              <a:buChar char="•"/>
              <a:tabLst>
                <a:tab pos="254794" algn="l"/>
              </a:tabLst>
            </a:pPr>
            <a:r>
              <a:rPr lang="en-US" sz="900">
                <a:solidFill>
                  <a:prstClr val="black"/>
                </a:solidFill>
                <a:latin typeface="Arial Narrow" panose="020B0606020202030204" pitchFamily="34" charset="0"/>
              </a:rPr>
              <a:t>DLMS compliance efforts for N-ERP and the MILSTRIP project: Full project to start 01 AUG 2023. Backlog of ADCs will be prioritized. Planned to be a 4-5 year effort with a phased release roll-out, TBD </a:t>
            </a:r>
          </a:p>
          <a:p>
            <a:pPr marL="214313" indent="-214313" defTabSz="685800">
              <a:buFont typeface="Arial" panose="020B0604020202020204" pitchFamily="34" charset="0"/>
              <a:buChar char="•"/>
            </a:pPr>
            <a:r>
              <a:rPr lang="en-US" sz="900">
                <a:solidFill>
                  <a:prstClr val="black"/>
                </a:solidFill>
                <a:latin typeface="Arial Narrow" panose="020B0606020202030204" pitchFamily="34" charset="0"/>
              </a:rPr>
              <a:t>Programming ERP to send only INTER-Service transactions via DAAS (not INTRA-service, within the Navy)</a:t>
            </a:r>
          </a:p>
          <a:p>
            <a:pPr marL="385763" lvl="1" indent="-170260" defTabSz="685800">
              <a:buFont typeface="Arial" panose="020B0604020202020204" pitchFamily="34" charset="0"/>
              <a:buChar char="•"/>
            </a:pPr>
            <a:r>
              <a:rPr lang="en-US" sz="900">
                <a:solidFill>
                  <a:prstClr val="black"/>
                </a:solidFill>
                <a:latin typeface="Arial Narrow" panose="020B0606020202030204" pitchFamily="34" charset="0"/>
              </a:rPr>
              <a:t>Associated memory requirement and cost if Intra-Service is incl.</a:t>
            </a:r>
          </a:p>
        </p:txBody>
      </p:sp>
      <p:sp>
        <p:nvSpPr>
          <p:cNvPr id="7" name="Rectangle 6"/>
          <p:cNvSpPr/>
          <p:nvPr/>
        </p:nvSpPr>
        <p:spPr>
          <a:xfrm>
            <a:off x="4572000" y="4323710"/>
            <a:ext cx="4572000" cy="1754326"/>
          </a:xfrm>
          <a:prstGeom prst="rect">
            <a:avLst/>
          </a:prstGeom>
        </p:spPr>
        <p:txBody>
          <a:bodyPr>
            <a:spAutoFit/>
          </a:bodyPr>
          <a:lstStyle/>
          <a:p>
            <a:pPr marL="214313" indent="-214313" defTabSz="685800">
              <a:buFont typeface="Arial" panose="020B0604020202020204" pitchFamily="34" charset="0"/>
              <a:buChar char="•"/>
            </a:pPr>
            <a:r>
              <a:rPr lang="en-US" sz="1350">
                <a:solidFill>
                  <a:prstClr val="black"/>
                </a:solidFill>
                <a:latin typeface="+mj-lt"/>
              </a:rPr>
              <a:t>Physically re-marking weapons that contain non-compliant characters in their current serial number then updating the Navy Registry will not be a challenge as previously thought because most of these weapons are at museums and do </a:t>
            </a:r>
            <a:r>
              <a:rPr lang="en-US" sz="1350" b="1" u="sng">
                <a:solidFill>
                  <a:prstClr val="black"/>
                </a:solidFill>
                <a:latin typeface="+mj-lt"/>
              </a:rPr>
              <a:t>not</a:t>
            </a:r>
            <a:r>
              <a:rPr lang="en-US" sz="1350">
                <a:solidFill>
                  <a:prstClr val="black"/>
                </a:solidFill>
                <a:latin typeface="+mj-lt"/>
              </a:rPr>
              <a:t> fall under the ADC 1244B requirement to have non-compliant serial numbers removed because they are not moving to another service.</a:t>
            </a:r>
          </a:p>
        </p:txBody>
      </p:sp>
      <p:sp>
        <p:nvSpPr>
          <p:cNvPr id="8" name="TextBox 7"/>
          <p:cNvSpPr txBox="1"/>
          <p:nvPr/>
        </p:nvSpPr>
        <p:spPr>
          <a:xfrm>
            <a:off x="4624252" y="1811482"/>
            <a:ext cx="4179387" cy="1938992"/>
          </a:xfrm>
          <a:prstGeom prst="rect">
            <a:avLst/>
          </a:prstGeom>
          <a:noFill/>
        </p:spPr>
        <p:txBody>
          <a:bodyPr wrap="square" rtlCol="0">
            <a:spAutoFit/>
          </a:bodyPr>
          <a:lstStyle/>
          <a:p>
            <a:pPr marL="257175" indent="-257175" defTabSz="685800">
              <a:buFont typeface="Arial" panose="020B0604020202020204" pitchFamily="34" charset="0"/>
              <a:buChar char="•"/>
            </a:pPr>
            <a:r>
              <a:rPr lang="en-US" sz="900">
                <a:solidFill>
                  <a:prstClr val="black"/>
                </a:solidFill>
                <a:latin typeface="+mj-lt"/>
              </a:rPr>
              <a:t>Continue to test 527R being sent to DAAS</a:t>
            </a:r>
          </a:p>
          <a:p>
            <a:pPr marL="257175" indent="-257175" defTabSz="685800">
              <a:buFont typeface="Arial" panose="020B0604020202020204" pitchFamily="34" charset="0"/>
              <a:buChar char="•"/>
            </a:pPr>
            <a:r>
              <a:rPr lang="en-US" sz="900">
                <a:solidFill>
                  <a:prstClr val="black"/>
                </a:solidFill>
                <a:latin typeface="+mj-lt"/>
              </a:rPr>
              <a:t>Obtain DAAS routing rules from DEDSO in order to begin testing the </a:t>
            </a:r>
            <a:r>
              <a:rPr lang="en-US" sz="900" i="1">
                <a:solidFill>
                  <a:prstClr val="black"/>
                </a:solidFill>
                <a:latin typeface="+mj-lt"/>
              </a:rPr>
              <a:t>sending and receiving </a:t>
            </a:r>
            <a:r>
              <a:rPr lang="en-US" sz="900">
                <a:solidFill>
                  <a:prstClr val="black"/>
                </a:solidFill>
                <a:latin typeface="+mj-lt"/>
              </a:rPr>
              <a:t>of 856S &amp; 527R transactions </a:t>
            </a:r>
            <a:r>
              <a:rPr lang="en-US" sz="900" i="1" u="sng">
                <a:solidFill>
                  <a:prstClr val="black"/>
                </a:solidFill>
                <a:latin typeface="+mj-lt"/>
              </a:rPr>
              <a:t>externally</a:t>
            </a:r>
            <a:r>
              <a:rPr lang="en-US" sz="900">
                <a:solidFill>
                  <a:prstClr val="black"/>
                </a:solidFill>
                <a:latin typeface="+mj-lt"/>
              </a:rPr>
              <a:t>  </a:t>
            </a:r>
          </a:p>
          <a:p>
            <a:pPr marL="254794" lvl="1" indent="-254794" defTabSz="685800">
              <a:buFont typeface="Arial" panose="020B0604020202020204" pitchFamily="34" charset="0"/>
              <a:buChar char="•"/>
            </a:pPr>
            <a:r>
              <a:rPr lang="en-US" sz="1050">
                <a:solidFill>
                  <a:prstClr val="black"/>
                </a:solidFill>
                <a:latin typeface="+mj-lt"/>
              </a:rPr>
              <a:t>Complete populating Navy RICs to UICs in MSADA per </a:t>
            </a:r>
            <a:r>
              <a:rPr lang="en-US" sz="1050" err="1">
                <a:solidFill>
                  <a:prstClr val="black"/>
                </a:solidFill>
                <a:latin typeface="+mj-lt"/>
              </a:rPr>
              <a:t>eDAASINQ</a:t>
            </a:r>
            <a:r>
              <a:rPr lang="en-US" sz="1050">
                <a:solidFill>
                  <a:prstClr val="black"/>
                </a:solidFill>
                <a:latin typeface="+mj-lt"/>
              </a:rPr>
              <a:t> if previously unavailable RICs become available</a:t>
            </a:r>
          </a:p>
          <a:p>
            <a:pPr marL="254794" lvl="1" indent="-254794" defTabSz="685800">
              <a:buFont typeface="Arial" panose="020B0604020202020204" pitchFamily="34" charset="0"/>
              <a:buChar char="•"/>
            </a:pPr>
            <a:r>
              <a:rPr lang="en-US" sz="1050">
                <a:solidFill>
                  <a:prstClr val="black"/>
                </a:solidFill>
                <a:latin typeface="+mj-lt"/>
              </a:rPr>
              <a:t>Deploy Crane’s expansion of s/n field from 11 to 30 once other services are ready: Army (in process of validating readiness), Air Force(?), SOCOM(?), DOD overlay file (ticket pending)</a:t>
            </a:r>
          </a:p>
          <a:p>
            <a:pPr marL="257175" indent="-257175" defTabSz="685800">
              <a:buFont typeface="Arial" panose="020B0604020202020204" pitchFamily="34" charset="0"/>
              <a:buChar char="•"/>
            </a:pPr>
            <a:r>
              <a:rPr lang="en-US" sz="900">
                <a:solidFill>
                  <a:prstClr val="black"/>
                </a:solidFill>
                <a:latin typeface="+mj-lt"/>
              </a:rPr>
              <a:t>Crane obtain access to PDREP (Product Data Reporting and Evaluation Program) and learn how to find Navy SDRs. Discuss with NAVSUP closer to the time access is needed</a:t>
            </a:r>
          </a:p>
          <a:p>
            <a:pPr defTabSz="685800"/>
            <a:endParaRPr lang="en-US" sz="1350">
              <a:solidFill>
                <a:srgbClr val="FF0000"/>
              </a:solidFill>
              <a:latin typeface="+mj-lt"/>
            </a:endParaRPr>
          </a:p>
        </p:txBody>
      </p:sp>
      <p:sp>
        <p:nvSpPr>
          <p:cNvPr id="6" name="Text Placeholder 6">
            <a:extLst>
              <a:ext uri="{FF2B5EF4-FFF2-40B4-BE49-F238E27FC236}">
                <a16:creationId xmlns:a16="http://schemas.microsoft.com/office/drawing/2014/main" id="{E6ECE8E3-B997-0247-2E02-FA55ADAE2BE9}"/>
              </a:ext>
            </a:extLst>
          </p:cNvPr>
          <p:cNvSpPr txBox="1">
            <a:spLocks/>
          </p:cNvSpPr>
          <p:nvPr/>
        </p:nvSpPr>
        <p:spPr>
          <a:xfrm>
            <a:off x="0" y="6492875"/>
            <a:ext cx="2743200" cy="36512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latin typeface="Arial Narrow"/>
              </a:rPr>
              <a:t>Supply/Finance Teams, DEDSO</a:t>
            </a:r>
            <a:br>
              <a:rPr lang="en-US">
                <a:solidFill>
                  <a:schemeClr val="bg1"/>
                </a:solidFill>
              </a:rPr>
            </a:br>
            <a:r>
              <a:rPr lang="en-US">
                <a:solidFill>
                  <a:schemeClr val="bg1"/>
                </a:solidFill>
                <a:latin typeface="Arial Narrow"/>
              </a:rPr>
              <a:t>As of July 19, 2023,  Office DLA Slide</a:t>
            </a:r>
          </a:p>
        </p:txBody>
      </p:sp>
    </p:spTree>
    <p:extLst>
      <p:ext uri="{BB962C8B-B14F-4D97-AF65-F5344CB8AC3E}">
        <p14:creationId xmlns:p14="http://schemas.microsoft.com/office/powerpoint/2010/main" val="1218530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41A2-BF3E-0FEB-EC78-388A6EA1D596}"/>
              </a:ext>
            </a:extLst>
          </p:cNvPr>
          <p:cNvSpPr>
            <a:spLocks noGrp="1"/>
          </p:cNvSpPr>
          <p:nvPr>
            <p:ph type="title"/>
          </p:nvPr>
        </p:nvSpPr>
        <p:spPr/>
        <p:txBody>
          <a:bodyPr>
            <a:normAutofit/>
          </a:bodyPr>
          <a:lstStyle/>
          <a:p>
            <a:r>
              <a:rPr lang="en-US" sz="2000"/>
              <a:t>Application Types by Order Method</a:t>
            </a:r>
          </a:p>
        </p:txBody>
      </p:sp>
      <p:graphicFrame>
        <p:nvGraphicFramePr>
          <p:cNvPr id="6" name="Content Placeholder 5">
            <a:extLst>
              <a:ext uri="{FF2B5EF4-FFF2-40B4-BE49-F238E27FC236}">
                <a16:creationId xmlns:a16="http://schemas.microsoft.com/office/drawing/2014/main" id="{98288838-69EC-7982-EBD7-C4410A65E52E}"/>
              </a:ext>
            </a:extLst>
          </p:cNvPr>
          <p:cNvGraphicFramePr>
            <a:graphicFrameLocks noGrp="1"/>
          </p:cNvGraphicFramePr>
          <p:nvPr>
            <p:ph idx="1"/>
          </p:nvPr>
        </p:nvGraphicFramePr>
        <p:xfrm>
          <a:off x="457200" y="1463675"/>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19ED8F5-DF73-C992-D0E1-7C5602D2879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6830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3B0A-D728-2686-3778-CCD7A03A9D16}"/>
              </a:ext>
            </a:extLst>
          </p:cNvPr>
          <p:cNvSpPr>
            <a:spLocks noGrp="1"/>
          </p:cNvSpPr>
          <p:nvPr>
            <p:ph type="title"/>
          </p:nvPr>
        </p:nvSpPr>
        <p:spPr/>
        <p:txBody>
          <a:bodyPr>
            <a:normAutofit/>
          </a:bodyPr>
          <a:lstStyle/>
          <a:p>
            <a:r>
              <a:rPr lang="en-US" sz="2000"/>
              <a:t>Application Types</a:t>
            </a:r>
          </a:p>
        </p:txBody>
      </p:sp>
      <p:sp>
        <p:nvSpPr>
          <p:cNvPr id="3" name="Content Placeholder 2">
            <a:extLst>
              <a:ext uri="{FF2B5EF4-FFF2-40B4-BE49-F238E27FC236}">
                <a16:creationId xmlns:a16="http://schemas.microsoft.com/office/drawing/2014/main" id="{645D2273-9ED0-581F-7B3E-3537402C02C8}"/>
              </a:ext>
            </a:extLst>
          </p:cNvPr>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76A3"/>
                </a:solidFill>
                <a:effectLst/>
                <a:uLnTx/>
                <a:uFillTx/>
                <a:latin typeface="Arial" panose="020B0604020202020204"/>
                <a:ea typeface="+mn-ea"/>
                <a:cs typeface="+mn-cs"/>
              </a:rPr>
              <a:t>Accounting System of Record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effectLst/>
                <a:uLnTx/>
                <a:uFillTx/>
                <a:latin typeface="Arial" panose="020B0604020202020204"/>
                <a:ea typeface="+mn-ea"/>
                <a:cs typeface="+mn-cs"/>
              </a:rPr>
              <a:t>Examples: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Service ERP(s)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Analogous to SFIS Target Accounting System</a:t>
            </a:r>
          </a:p>
          <a:p>
            <a:pPr>
              <a:spcBef>
                <a:spcPts val="600"/>
              </a:spcBef>
              <a:defRPr/>
            </a:pPr>
            <a:r>
              <a:rPr kumimoji="0" lang="en-US" sz="1400" b="1" i="0" u="none" strike="noStrike" kern="1200" cap="none" spc="0" normalizeH="0" baseline="0" noProof="0">
                <a:ln>
                  <a:noFill/>
                </a:ln>
                <a:solidFill>
                  <a:srgbClr val="0076A3"/>
                </a:solidFill>
                <a:effectLst/>
                <a:uLnTx/>
                <a:uFillTx/>
                <a:latin typeface="Arial" panose="020B0604020202020204"/>
                <a:ea typeface="+mn-ea"/>
                <a:cs typeface="+mn-cs"/>
              </a:rPr>
              <a:t>B2B eCommerce</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effectLst/>
                <a:uLnTx/>
                <a:uFillTx/>
                <a:latin typeface="Arial" panose="020B0604020202020204"/>
                <a:ea typeface="+mn-ea"/>
                <a:cs typeface="+mn-cs"/>
              </a:rPr>
              <a:t>Examples: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FedMall, GSA Advantage, DMLSS, EEBP</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Analogous to SFIS Financial Business Feeder System</a:t>
            </a:r>
          </a:p>
          <a:p>
            <a:pPr>
              <a:spcBef>
                <a:spcPts val="600"/>
              </a:spcBef>
              <a:defRPr/>
            </a:pPr>
            <a:r>
              <a:rPr kumimoji="0" lang="en-US" sz="1400" b="1" i="0" u="none" strike="noStrike" kern="1200" cap="none" spc="0" normalizeH="0" baseline="0" noProof="0">
                <a:ln>
                  <a:noFill/>
                </a:ln>
                <a:solidFill>
                  <a:srgbClr val="0076A3"/>
                </a:solidFill>
                <a:effectLst/>
                <a:uLnTx/>
                <a:uFillTx/>
                <a:latin typeface="Arial" panose="020B0604020202020204"/>
                <a:ea typeface="+mn-ea"/>
                <a:cs typeface="+mn-cs"/>
              </a:rPr>
              <a:t>Legacy Applications/Offline Processes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effectLst/>
                <a:uLnTx/>
                <a:uFillTx/>
                <a:latin typeface="Arial" panose="020B0604020202020204"/>
                <a:ea typeface="+mn-ea"/>
                <a:cs typeface="+mn-cs"/>
              </a:rPr>
              <a:t>Examples: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Applications that are not EDI-capable and slated for retirement or orders placed offline or via PoS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Analogous to SFIS Legacy Accounting/Financial Business Feeder System</a:t>
            </a:r>
          </a:p>
          <a:p>
            <a:endParaRPr lang="en-US"/>
          </a:p>
        </p:txBody>
      </p:sp>
      <p:graphicFrame>
        <p:nvGraphicFramePr>
          <p:cNvPr id="9" name="Content Placeholder 8">
            <a:extLst>
              <a:ext uri="{FF2B5EF4-FFF2-40B4-BE49-F238E27FC236}">
                <a16:creationId xmlns:a16="http://schemas.microsoft.com/office/drawing/2014/main" id="{828A4995-7DE2-4789-3344-CA47CFF8550C}"/>
              </a:ext>
            </a:extLst>
          </p:cNvPr>
          <p:cNvGraphicFramePr>
            <a:graphicFrameLocks noGrp="1"/>
          </p:cNvGraphicFramePr>
          <p:nvPr>
            <p:ph sz="half" idx="2"/>
          </p:nvPr>
        </p:nvGraphicFramePr>
        <p:xfrm>
          <a:off x="4754563" y="1463675"/>
          <a:ext cx="4024312"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8FC872A-9525-9A92-B1C2-DB0FD1A741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0865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A360-AF6B-1682-66B3-DCE8DBADF787}"/>
              </a:ext>
            </a:extLst>
          </p:cNvPr>
          <p:cNvSpPr>
            <a:spLocks noGrp="1"/>
          </p:cNvSpPr>
          <p:nvPr>
            <p:ph type="title"/>
          </p:nvPr>
        </p:nvSpPr>
        <p:spPr/>
        <p:txBody>
          <a:bodyPr>
            <a:normAutofit/>
          </a:bodyPr>
          <a:lstStyle/>
          <a:p>
            <a:r>
              <a:rPr lang="en-US" sz="2000"/>
              <a:t>Examples of B2B E-Commerce Applications</a:t>
            </a:r>
          </a:p>
        </p:txBody>
      </p:sp>
      <p:sp>
        <p:nvSpPr>
          <p:cNvPr id="4" name="Slide Number Placeholder 3">
            <a:extLst>
              <a:ext uri="{FF2B5EF4-FFF2-40B4-BE49-F238E27FC236}">
                <a16:creationId xmlns:a16="http://schemas.microsoft.com/office/drawing/2014/main" id="{477F09D9-6F8A-F2F6-B872-5400EBD9A7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Content Placeholder 10">
            <a:extLst>
              <a:ext uri="{FF2B5EF4-FFF2-40B4-BE49-F238E27FC236}">
                <a16:creationId xmlns:a16="http://schemas.microsoft.com/office/drawing/2014/main" id="{8334CF40-2435-920B-3F1A-643236F20704}"/>
              </a:ext>
            </a:extLst>
          </p:cNvPr>
          <p:cNvSpPr>
            <a:spLocks noGrp="1"/>
          </p:cNvSpPr>
          <p:nvPr>
            <p:ph idx="1"/>
          </p:nvPr>
        </p:nvSpPr>
        <p:spPr/>
        <p:txBody>
          <a:bodyPr>
            <a:normAutofit/>
          </a:bodyPr>
          <a:lstStyle/>
          <a:p>
            <a:pPr marL="0" indent="0">
              <a:buNone/>
            </a:pPr>
            <a:r>
              <a:rPr lang="en-US" sz="1600" b="1">
                <a:solidFill>
                  <a:schemeClr val="tx2"/>
                </a:solidFill>
              </a:rPr>
              <a:t>DLA</a:t>
            </a:r>
          </a:p>
          <a:p>
            <a:r>
              <a:rPr lang="en-US" sz="1400"/>
              <a:t>Document Services Online (DSO)</a:t>
            </a:r>
          </a:p>
          <a:p>
            <a:r>
              <a:rPr lang="en-US" sz="1400"/>
              <a:t>Enterprise External Business Portal (EEBP)</a:t>
            </a:r>
          </a:p>
          <a:p>
            <a:r>
              <a:rPr lang="en-US" sz="1400"/>
              <a:t>Federal Mall (FedMall)</a:t>
            </a:r>
          </a:p>
          <a:p>
            <a:r>
              <a:rPr lang="en-US" sz="1400"/>
              <a:t>Government Fuel Card Programs</a:t>
            </a:r>
          </a:p>
          <a:p>
            <a:r>
              <a:rPr lang="en-US" sz="1400"/>
              <a:t>Medical Electronic Catalog (ECAT)</a:t>
            </a:r>
          </a:p>
          <a:p>
            <a:pPr marL="0" indent="0">
              <a:buNone/>
            </a:pPr>
            <a:r>
              <a:rPr lang="en-US" sz="1600" b="1">
                <a:solidFill>
                  <a:schemeClr val="tx2"/>
                </a:solidFill>
              </a:rPr>
              <a:t>Defense Health Agency (DHA)</a:t>
            </a:r>
          </a:p>
          <a:p>
            <a:r>
              <a:rPr lang="en-US" sz="1400"/>
              <a:t>Defense Medical Logistics Standard System – Retail (DMLSS-R)</a:t>
            </a:r>
          </a:p>
          <a:p>
            <a:r>
              <a:rPr lang="en-US" sz="1400"/>
              <a:t>Theater Enterprise-Wide Logistics System (TEWLS)</a:t>
            </a:r>
          </a:p>
          <a:p>
            <a:pPr marL="0" indent="0">
              <a:buNone/>
            </a:pPr>
            <a:r>
              <a:rPr lang="en-US" sz="1600" b="1">
                <a:solidFill>
                  <a:schemeClr val="tx2"/>
                </a:solidFill>
              </a:rPr>
              <a:t>General Services Administration (GSA)</a:t>
            </a:r>
          </a:p>
          <a:p>
            <a:r>
              <a:rPr lang="en-US" sz="1400"/>
              <a:t>GSA Advantage</a:t>
            </a:r>
          </a:p>
          <a:p>
            <a:r>
              <a:rPr lang="en-US" sz="1400"/>
              <a:t>GSA Fleet</a:t>
            </a:r>
          </a:p>
          <a:p>
            <a:r>
              <a:rPr lang="en-US" sz="1400"/>
              <a:t>GSA Global Supply</a:t>
            </a:r>
          </a:p>
          <a:p>
            <a:pPr marL="0" indent="0">
              <a:buNone/>
            </a:pPr>
            <a:endParaRPr lang="en-US" sz="1400"/>
          </a:p>
          <a:p>
            <a:endParaRPr lang="en-US" sz="1600">
              <a:solidFill>
                <a:schemeClr val="tx2"/>
              </a:solidFill>
            </a:endParaRPr>
          </a:p>
        </p:txBody>
      </p:sp>
    </p:spTree>
    <p:extLst>
      <p:ext uri="{BB962C8B-B14F-4D97-AF65-F5344CB8AC3E}">
        <p14:creationId xmlns:p14="http://schemas.microsoft.com/office/powerpoint/2010/main" val="28645101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EA90-578C-C7A2-293D-8ED03D8D693A}"/>
              </a:ext>
            </a:extLst>
          </p:cNvPr>
          <p:cNvSpPr>
            <a:spLocks noGrp="1"/>
          </p:cNvSpPr>
          <p:nvPr>
            <p:ph type="title"/>
          </p:nvPr>
        </p:nvSpPr>
        <p:spPr/>
        <p:txBody>
          <a:bodyPr>
            <a:noAutofit/>
          </a:bodyPr>
          <a:lstStyle/>
          <a:p>
            <a:r>
              <a:rPr lang="en-US" sz="2000"/>
              <a:t>B2B E-Commerce: </a:t>
            </a:r>
            <a:br>
              <a:rPr lang="en-US" sz="2000"/>
            </a:br>
            <a:r>
              <a:rPr lang="en-US" sz="2000">
                <a:solidFill>
                  <a:schemeClr val="tx2"/>
                </a:solidFill>
              </a:rPr>
              <a:t>Current Payment Methods</a:t>
            </a:r>
          </a:p>
        </p:txBody>
      </p:sp>
      <p:sp>
        <p:nvSpPr>
          <p:cNvPr id="3" name="Content Placeholder 2">
            <a:extLst>
              <a:ext uri="{FF2B5EF4-FFF2-40B4-BE49-F238E27FC236}">
                <a16:creationId xmlns:a16="http://schemas.microsoft.com/office/drawing/2014/main" id="{CA9AA7DD-8E68-D3B4-04B9-1CCC8999C338}"/>
              </a:ext>
            </a:extLst>
          </p:cNvPr>
          <p:cNvSpPr>
            <a:spLocks noGrp="1"/>
          </p:cNvSpPr>
          <p:nvPr>
            <p:ph idx="1"/>
          </p:nvPr>
        </p:nvSpPr>
        <p:spPr/>
        <p:txBody>
          <a:bodyPr>
            <a:normAutofit/>
          </a:bodyPr>
          <a:lstStyle/>
          <a:p>
            <a:pPr marL="0" indent="0">
              <a:buNone/>
            </a:pPr>
            <a:r>
              <a:rPr lang="en-US" sz="1600" b="1">
                <a:solidFill>
                  <a:schemeClr val="tx2"/>
                </a:solidFill>
              </a:rPr>
              <a:t>Interfund Billing System</a:t>
            </a:r>
          </a:p>
          <a:p>
            <a:r>
              <a:rPr lang="en-US" sz="1400"/>
              <a:t>Requires MILSTRIP Fund Code</a:t>
            </a:r>
          </a:p>
          <a:p>
            <a:r>
              <a:rPr lang="en-US" sz="1400"/>
              <a:t>Applicable to DoD customers only</a:t>
            </a:r>
          </a:p>
          <a:p>
            <a:pPr lvl="1"/>
            <a:r>
              <a:rPr lang="en-US" sz="1400"/>
              <a:t>Use “non-XP” fund codes to cross-reference the Treasury Account Symbol via the DoD SLOA format.</a:t>
            </a:r>
          </a:p>
          <a:p>
            <a:pPr lvl="1"/>
            <a:r>
              <a:rPr lang="en-US" sz="1400"/>
              <a:t>Must use according to the DoD Financial Management Regulation (FMR)</a:t>
            </a:r>
          </a:p>
          <a:p>
            <a:pPr marL="0" indent="0">
              <a:buNone/>
            </a:pPr>
            <a:r>
              <a:rPr lang="en-US" sz="1600" b="1">
                <a:solidFill>
                  <a:schemeClr val="tx2"/>
                </a:solidFill>
              </a:rPr>
              <a:t>Intra-Governmental Payment and Collection (IPAC</a:t>
            </a:r>
            <a:r>
              <a:rPr lang="en-US" sz="1600">
                <a:solidFill>
                  <a:schemeClr val="tx2"/>
                </a:solidFill>
              </a:rPr>
              <a:t>)</a:t>
            </a:r>
          </a:p>
          <a:p>
            <a:r>
              <a:rPr lang="en-US" sz="1400"/>
              <a:t>Manual and Automated SF1080 Voucher for Transfers Between Appropriations and/or Funds</a:t>
            </a:r>
          </a:p>
          <a:p>
            <a:r>
              <a:rPr lang="en-US" sz="1400"/>
              <a:t>Use only fund code value “XP” to indicate non-Interfund billing. </a:t>
            </a:r>
          </a:p>
          <a:p>
            <a:pPr marL="0" indent="0">
              <a:buNone/>
            </a:pPr>
            <a:r>
              <a:rPr lang="en-US" sz="1600" b="1">
                <a:solidFill>
                  <a:schemeClr val="tx2"/>
                </a:solidFill>
              </a:rPr>
              <a:t>Governmentwide Commercial Purchase Card (GPC):</a:t>
            </a:r>
          </a:p>
          <a:p>
            <a:r>
              <a:rPr lang="en-US" sz="1400"/>
              <a:t>Use only fund code value “XP” to indicate non-Interfund billing. </a:t>
            </a:r>
          </a:p>
          <a:p>
            <a:r>
              <a:rPr lang="en-US" sz="1400"/>
              <a:t>Federal entities may accept credit cards issued under the U.S. General Services Administration’s SmartPay contract for Buy/Sell transactions, subject to the maximum transaction limits, for intra-governmental collections. </a:t>
            </a:r>
          </a:p>
          <a:p>
            <a:pPr lvl="1"/>
            <a:r>
              <a:rPr lang="en-US" sz="1400"/>
              <a:t>Please refer to TFM Volume 1, Part 5, Chapter 7000 for more information regarding credit card guidance. </a:t>
            </a:r>
          </a:p>
          <a:p>
            <a:pPr marL="0" indent="0">
              <a:buNone/>
            </a:pPr>
            <a:endParaRPr lang="en-US" sz="1600"/>
          </a:p>
        </p:txBody>
      </p:sp>
      <p:sp>
        <p:nvSpPr>
          <p:cNvPr id="4" name="Slide Number Placeholder 3">
            <a:extLst>
              <a:ext uri="{FF2B5EF4-FFF2-40B4-BE49-F238E27FC236}">
                <a16:creationId xmlns:a16="http://schemas.microsoft.com/office/drawing/2014/main" id="{7F64FDB7-4852-9573-77ED-B118728D84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5749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EA90-578C-C7A2-293D-8ED03D8D693A}"/>
              </a:ext>
            </a:extLst>
          </p:cNvPr>
          <p:cNvSpPr>
            <a:spLocks noGrp="1"/>
          </p:cNvSpPr>
          <p:nvPr>
            <p:ph type="title"/>
          </p:nvPr>
        </p:nvSpPr>
        <p:spPr/>
        <p:txBody>
          <a:bodyPr>
            <a:normAutofit/>
          </a:bodyPr>
          <a:lstStyle/>
          <a:p>
            <a:r>
              <a:rPr lang="en-US" sz="2000"/>
              <a:t>B2B eCommerce: </a:t>
            </a:r>
            <a:br>
              <a:rPr lang="en-US" sz="2000"/>
            </a:br>
            <a:r>
              <a:rPr lang="en-US" sz="2000">
                <a:solidFill>
                  <a:schemeClr val="tx2"/>
                </a:solidFill>
              </a:rPr>
              <a:t>New 7600EZ Payment Method</a:t>
            </a:r>
          </a:p>
        </p:txBody>
      </p:sp>
      <p:sp>
        <p:nvSpPr>
          <p:cNvPr id="3" name="Content Placeholder 2">
            <a:extLst>
              <a:ext uri="{FF2B5EF4-FFF2-40B4-BE49-F238E27FC236}">
                <a16:creationId xmlns:a16="http://schemas.microsoft.com/office/drawing/2014/main" id="{CA9AA7DD-8E68-D3B4-04B9-1CCC8999C338}"/>
              </a:ext>
            </a:extLst>
          </p:cNvPr>
          <p:cNvSpPr>
            <a:spLocks noGrp="1"/>
          </p:cNvSpPr>
          <p:nvPr>
            <p:ph idx="1"/>
          </p:nvPr>
        </p:nvSpPr>
        <p:spPr/>
        <p:txBody>
          <a:bodyPr>
            <a:noAutofit/>
          </a:bodyPr>
          <a:lstStyle/>
          <a:p>
            <a:pPr marL="0" indent="0">
              <a:buNone/>
            </a:pPr>
            <a:r>
              <a:rPr lang="en-US" sz="1600" b="1">
                <a:solidFill>
                  <a:schemeClr val="tx2"/>
                </a:solidFill>
              </a:rPr>
              <a:t>G-Invoicing (7600EZ)</a:t>
            </a:r>
          </a:p>
          <a:p>
            <a:r>
              <a:rPr lang="en-US" sz="1400" b="1">
                <a:latin typeface="+mj-lt"/>
              </a:rPr>
              <a:t>User create Billing Profile(s) with the following fields during account registration:</a:t>
            </a:r>
          </a:p>
          <a:p>
            <a:pPr lvl="1"/>
            <a:r>
              <a:rPr lang="en-US" sz="1600">
                <a:latin typeface="+mj-lt"/>
              </a:rPr>
              <a:t>General Terms and Conditions (GT&amp;C) Number</a:t>
            </a:r>
          </a:p>
          <a:p>
            <a:pPr lvl="1"/>
            <a:r>
              <a:rPr lang="en-US" sz="1600">
                <a:latin typeface="+mj-lt"/>
              </a:rPr>
              <a:t>Agency Location Code (ALC)</a:t>
            </a:r>
          </a:p>
          <a:p>
            <a:pPr lvl="1"/>
            <a:r>
              <a:rPr lang="en-US" sz="1600">
                <a:latin typeface="+mj-lt"/>
              </a:rPr>
              <a:t>Group Name</a:t>
            </a:r>
          </a:p>
          <a:p>
            <a:pPr lvl="1"/>
            <a:r>
              <a:rPr lang="en-US" sz="1600">
                <a:latin typeface="+mj-lt"/>
              </a:rPr>
              <a:t>Treasury Account Symbol (TAS)</a:t>
            </a:r>
          </a:p>
          <a:p>
            <a:pPr lvl="2"/>
            <a:r>
              <a:rPr lang="en-US" sz="1400">
                <a:latin typeface="+mj-lt"/>
              </a:rPr>
              <a:t>Agency Identifier (AID)</a:t>
            </a:r>
          </a:p>
          <a:p>
            <a:pPr lvl="2"/>
            <a:r>
              <a:rPr lang="en-US" sz="1400">
                <a:latin typeface="+mj-lt"/>
              </a:rPr>
              <a:t>Allocation Transfer Agency (ATA)</a:t>
            </a:r>
          </a:p>
          <a:p>
            <a:pPr lvl="2"/>
            <a:r>
              <a:rPr lang="en-US" sz="1400">
                <a:latin typeface="+mj-lt"/>
              </a:rPr>
              <a:t>Main Account Code (MAIN)</a:t>
            </a:r>
          </a:p>
          <a:p>
            <a:pPr lvl="2"/>
            <a:r>
              <a:rPr lang="en-US" sz="1400">
                <a:latin typeface="+mj-lt"/>
              </a:rPr>
              <a:t>Sub-Account Code (SUB)</a:t>
            </a:r>
          </a:p>
          <a:p>
            <a:pPr lvl="1"/>
            <a:r>
              <a:rPr lang="en-US" sz="1600">
                <a:latin typeface="+mj-lt"/>
              </a:rPr>
              <a:t>Bill-To Activity Address Code (AAC) or DoD Activity Address Code (DoDAAC)</a:t>
            </a:r>
          </a:p>
          <a:p>
            <a:pPr marL="0" indent="0">
              <a:buNone/>
            </a:pPr>
            <a:endParaRPr lang="en-US" sz="1600"/>
          </a:p>
        </p:txBody>
      </p:sp>
      <p:sp>
        <p:nvSpPr>
          <p:cNvPr id="4" name="Slide Number Placeholder 3">
            <a:extLst>
              <a:ext uri="{FF2B5EF4-FFF2-40B4-BE49-F238E27FC236}">
                <a16:creationId xmlns:a16="http://schemas.microsoft.com/office/drawing/2014/main" id="{7F64FDB7-4852-9573-77ED-B118728D84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2760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DA2E-24E8-B9AC-D143-09A246C01732}"/>
              </a:ext>
            </a:extLst>
          </p:cNvPr>
          <p:cNvSpPr>
            <a:spLocks noGrp="1"/>
          </p:cNvSpPr>
          <p:nvPr>
            <p:ph type="title"/>
          </p:nvPr>
        </p:nvSpPr>
        <p:spPr/>
        <p:txBody>
          <a:bodyPr>
            <a:normAutofit/>
          </a:bodyPr>
          <a:lstStyle/>
          <a:p>
            <a:r>
              <a:rPr lang="en-US" sz="2000"/>
              <a:t>Implementation Strategy by Application Type</a:t>
            </a:r>
          </a:p>
        </p:txBody>
      </p:sp>
      <p:graphicFrame>
        <p:nvGraphicFramePr>
          <p:cNvPr id="6" name="Content Placeholder 5">
            <a:extLst>
              <a:ext uri="{FF2B5EF4-FFF2-40B4-BE49-F238E27FC236}">
                <a16:creationId xmlns:a16="http://schemas.microsoft.com/office/drawing/2014/main" id="{9DBD5718-4C22-0747-9842-A3E20A0AFAA7}"/>
              </a:ext>
            </a:extLst>
          </p:cNvPr>
          <p:cNvGraphicFramePr>
            <a:graphicFrameLocks noGrp="1"/>
          </p:cNvGraphicFramePr>
          <p:nvPr>
            <p:ph idx="1"/>
          </p:nvPr>
        </p:nvGraphicFramePr>
        <p:xfrm>
          <a:off x="457200" y="1463675"/>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C084933-A8FB-B65D-7348-2E6B6B4BF3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10762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72" y="2051443"/>
            <a:ext cx="8220455" cy="438082"/>
          </a:xfrm>
        </p:spPr>
        <p:txBody>
          <a:bodyPr>
            <a:noAutofit/>
          </a:bodyPr>
          <a:lstStyle/>
          <a:p>
            <a:r>
              <a:rPr lang="en-US" sz="3200"/>
              <a:t>Finance Wrap Up</a:t>
            </a:r>
            <a:br>
              <a:rPr lang="en-US" sz="3200"/>
            </a:br>
            <a:br>
              <a:rPr lang="en-US" sz="3200"/>
            </a:br>
            <a:r>
              <a:rPr lang="en-US" sz="3200" b="0"/>
              <a:t>Questions/Comments/Actions</a:t>
            </a:r>
            <a:br>
              <a:rPr lang="en-US" sz="3200" b="0"/>
            </a:br>
            <a:br>
              <a:rPr lang="en-US" sz="3200" b="0"/>
            </a:br>
            <a:r>
              <a:rPr lang="en-US" sz="2400" b="0"/>
              <a:t>ODASD/DPC/Comptroller </a:t>
            </a:r>
          </a:p>
        </p:txBody>
      </p:sp>
    </p:spTree>
    <p:extLst>
      <p:ext uri="{BB962C8B-B14F-4D97-AF65-F5344CB8AC3E}">
        <p14:creationId xmlns:p14="http://schemas.microsoft.com/office/powerpoint/2010/main" val="2681199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9" y="2979491"/>
            <a:ext cx="8220455" cy="438082"/>
          </a:xfrm>
        </p:spPr>
        <p:txBody>
          <a:bodyPr>
            <a:noAutofit/>
          </a:bodyPr>
          <a:lstStyle/>
          <a:p>
            <a:r>
              <a:rPr lang="en-US" sz="3200"/>
              <a:t>SUPPLY BACKUP </a:t>
            </a:r>
          </a:p>
        </p:txBody>
      </p:sp>
    </p:spTree>
    <p:extLst>
      <p:ext uri="{BB962C8B-B14F-4D97-AF65-F5344CB8AC3E}">
        <p14:creationId xmlns:p14="http://schemas.microsoft.com/office/powerpoint/2010/main" val="22000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6AAD-2803-38A9-4336-2F7B056CD32A}"/>
              </a:ext>
            </a:extLst>
          </p:cNvPr>
          <p:cNvSpPr>
            <a:spLocks noGrp="1"/>
          </p:cNvSpPr>
          <p:nvPr>
            <p:ph type="title"/>
          </p:nvPr>
        </p:nvSpPr>
        <p:spPr/>
        <p:txBody>
          <a:bodyPr/>
          <a:lstStyle/>
          <a:p>
            <a:r>
              <a:rPr lang="en-US"/>
              <a:t>ADCs/PDCs in the Pipeline</a:t>
            </a:r>
          </a:p>
        </p:txBody>
      </p:sp>
      <p:sp>
        <p:nvSpPr>
          <p:cNvPr id="4" name="Slide Number Placeholder 3">
            <a:extLst>
              <a:ext uri="{FF2B5EF4-FFF2-40B4-BE49-F238E27FC236}">
                <a16:creationId xmlns:a16="http://schemas.microsoft.com/office/drawing/2014/main" id="{C96F1EA4-ED65-7D08-8CA5-F5C82B7E8D11}"/>
              </a:ext>
            </a:extLst>
          </p:cNvPr>
          <p:cNvSpPr>
            <a:spLocks noGrp="1"/>
          </p:cNvSpPr>
          <p:nvPr>
            <p:ph type="sldNum" sz="quarter" idx="12"/>
          </p:nvPr>
        </p:nvSpPr>
        <p:spPr/>
        <p:txBody>
          <a:bodyPr/>
          <a:lstStyle/>
          <a:p>
            <a:fld id="{0F70353F-5ECB-4B50-B3EA-C871EA4E3F32}" type="slidenum">
              <a:rPr lang="en-US" smtClean="0"/>
              <a:t>88</a:t>
            </a:fld>
            <a:endParaRPr lang="en-US"/>
          </a:p>
        </p:txBody>
      </p:sp>
      <p:sp>
        <p:nvSpPr>
          <p:cNvPr id="5" name="Text Placeholder 4">
            <a:extLst>
              <a:ext uri="{FF2B5EF4-FFF2-40B4-BE49-F238E27FC236}">
                <a16:creationId xmlns:a16="http://schemas.microsoft.com/office/drawing/2014/main" id="{F905AB87-5B6F-62E9-5C21-671B0EA4A2A8}"/>
              </a:ext>
            </a:extLst>
          </p:cNvPr>
          <p:cNvSpPr>
            <a:spLocks noGrp="1"/>
          </p:cNvSpPr>
          <p:nvPr>
            <p:ph type="body" sz="quarter" idx="13"/>
          </p:nvPr>
        </p:nvSpPr>
        <p:spPr/>
        <p:txBody>
          <a:bodyPr/>
          <a:lstStyle/>
          <a:p>
            <a:r>
              <a:rPr lang="en-US">
                <a:latin typeface="Arial Narrow"/>
              </a:rPr>
              <a:t>Supply Team, DEDSO</a:t>
            </a:r>
            <a:br>
              <a:rPr lang="en-US"/>
            </a:br>
            <a:r>
              <a:rPr lang="en-US">
                <a:latin typeface="Arial Narrow"/>
              </a:rPr>
              <a:t>As of July 19, 2023,  Office DLA Slide</a:t>
            </a:r>
          </a:p>
        </p:txBody>
      </p:sp>
      <p:graphicFrame>
        <p:nvGraphicFramePr>
          <p:cNvPr id="9" name="Content Placeholder 8">
            <a:extLst>
              <a:ext uri="{FF2B5EF4-FFF2-40B4-BE49-F238E27FC236}">
                <a16:creationId xmlns:a16="http://schemas.microsoft.com/office/drawing/2014/main" id="{A5D41935-57C7-3C04-E7D8-FE8D60C8ADD3}"/>
              </a:ext>
            </a:extLst>
          </p:cNvPr>
          <p:cNvGraphicFramePr>
            <a:graphicFrameLocks noGrp="1"/>
          </p:cNvGraphicFramePr>
          <p:nvPr>
            <p:ph idx="1"/>
            <p:extLst>
              <p:ext uri="{D42A27DB-BD31-4B8C-83A1-F6EECF244321}">
                <p14:modId xmlns:p14="http://schemas.microsoft.com/office/powerpoint/2010/main" val="2305225193"/>
              </p:ext>
            </p:extLst>
          </p:nvPr>
        </p:nvGraphicFramePr>
        <p:xfrm>
          <a:off x="136478" y="1183553"/>
          <a:ext cx="8879095" cy="5357721"/>
        </p:xfrm>
        <a:graphic>
          <a:graphicData uri="http://schemas.openxmlformats.org/drawingml/2006/table">
            <a:tbl>
              <a:tblPr firstRow="1" bandRow="1">
                <a:tableStyleId>{5C22544A-7EE6-4342-B048-85BDC9FD1C3A}</a:tableStyleId>
              </a:tblPr>
              <a:tblGrid>
                <a:gridCol w="1660211">
                  <a:extLst>
                    <a:ext uri="{9D8B030D-6E8A-4147-A177-3AD203B41FA5}">
                      <a16:colId xmlns:a16="http://schemas.microsoft.com/office/drawing/2014/main" val="1214195015"/>
                    </a:ext>
                  </a:extLst>
                </a:gridCol>
                <a:gridCol w="2359113">
                  <a:extLst>
                    <a:ext uri="{9D8B030D-6E8A-4147-A177-3AD203B41FA5}">
                      <a16:colId xmlns:a16="http://schemas.microsoft.com/office/drawing/2014/main" val="3368176973"/>
                    </a:ext>
                  </a:extLst>
                </a:gridCol>
                <a:gridCol w="676279">
                  <a:extLst>
                    <a:ext uri="{9D8B030D-6E8A-4147-A177-3AD203B41FA5}">
                      <a16:colId xmlns:a16="http://schemas.microsoft.com/office/drawing/2014/main" val="2233796741"/>
                    </a:ext>
                  </a:extLst>
                </a:gridCol>
                <a:gridCol w="4183492">
                  <a:extLst>
                    <a:ext uri="{9D8B030D-6E8A-4147-A177-3AD203B41FA5}">
                      <a16:colId xmlns:a16="http://schemas.microsoft.com/office/drawing/2014/main" val="586388816"/>
                    </a:ext>
                  </a:extLst>
                </a:gridCol>
              </a:tblGrid>
              <a:tr h="143264">
                <a:tc>
                  <a:txBody>
                    <a:bodyPr/>
                    <a:lstStyle/>
                    <a:p>
                      <a:pPr algn="ctr" rtl="0" fontAlgn="t"/>
                      <a:r>
                        <a:rPr lang="en-US" sz="1050" b="0" u="none" strike="noStrike">
                          <a:effectLst/>
                        </a:rPr>
                        <a:t>PDC/ADC  Number</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Title</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Area</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Status</a:t>
                      </a:r>
                      <a:endParaRPr lang="en-US" sz="1050" b="0" i="0" u="none" strike="noStrike">
                        <a:solidFill>
                          <a:srgbClr val="FFFFFF"/>
                        </a:solidFill>
                        <a:effectLst/>
                        <a:latin typeface="Calibri" panose="020F0502020204030204" pitchFamily="34" charset="0"/>
                      </a:endParaRPr>
                    </a:p>
                  </a:txBody>
                  <a:tcPr marL="4477" marR="4477" marT="4477" marB="0"/>
                </a:tc>
                <a:extLst>
                  <a:ext uri="{0D108BD9-81ED-4DB2-BD59-A6C34878D82A}">
                    <a16:rowId xmlns:a16="http://schemas.microsoft.com/office/drawing/2014/main" val="1862773274"/>
                  </a:ext>
                </a:extLst>
              </a:tr>
              <a:tr h="841674">
                <a:tc>
                  <a:txBody>
                    <a:bodyPr/>
                    <a:lstStyle/>
                    <a:p>
                      <a:pPr algn="l" rtl="0" fontAlgn="t"/>
                      <a:r>
                        <a:rPr lang="en-US" sz="1050" b="0" u="none" strike="noStrike">
                          <a:effectLst/>
                        </a:rPr>
                        <a:t>ADC 1307A</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Add Global Trade Item Number Identifiers to the DLMS 810L Logistics Bill for Non-Appropriated Fund Activities and Non-DoD Customers</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Finance</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Routed to DASD(Log) for signature</a:t>
                      </a:r>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3363512426"/>
                  </a:ext>
                </a:extLst>
              </a:tr>
              <a:tr h="975984">
                <a:tc>
                  <a:txBody>
                    <a:bodyPr/>
                    <a:lstStyle/>
                    <a:p>
                      <a:pPr algn="l" rtl="0" fontAlgn="t"/>
                      <a:r>
                        <a:rPr lang="en-US" sz="1050" b="0" u="none" strike="noStrike">
                          <a:effectLst/>
                        </a:rPr>
                        <a:t>ADC 1429</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Revise Defense Logistics Management Standards 856R 4030 Shipment Status Materiel Returns Transaction – Update Code Associations for Transaction Type Qualifiers</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Supply </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Routed to DASD(Log) for signature</a:t>
                      </a:r>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932696689"/>
                  </a:ext>
                </a:extLst>
              </a:tr>
              <a:tr h="420837">
                <a:tc>
                  <a:txBody>
                    <a:bodyPr/>
                    <a:lstStyle/>
                    <a:p>
                      <a:pPr algn="l" rtl="0" fontAlgn="t"/>
                      <a:r>
                        <a:rPr lang="en-US" sz="1050" b="0" u="none" strike="noStrike">
                          <a:effectLst/>
                        </a:rPr>
                        <a:t>PDC 1433</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Data Element Additions to Update DLMS 841W, DLMS 856S, and DLMS 824R</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Draft, waiting on Component concurrence and comment adjudication</a:t>
                      </a:r>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488023152"/>
                  </a:ext>
                </a:extLst>
              </a:tr>
              <a:tr h="698410">
                <a:tc>
                  <a:txBody>
                    <a:bodyPr/>
                    <a:lstStyle/>
                    <a:p>
                      <a:pPr algn="l" rtl="0" fontAlgn="t"/>
                      <a:r>
                        <a:rPr lang="en-US" sz="1050" b="0" u="none" strike="noStrike">
                          <a:effectLst/>
                        </a:rPr>
                        <a:t>PDC 1434</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Assignment of Supply Condition Code U Serviceable - Limited Remaining Life Before Failure (Supply)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Supply </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ctr"/>
                      <a:r>
                        <a:rPr lang="en-US" sz="1050" b="0" u="none" strike="noStrike">
                          <a:effectLst/>
                        </a:rPr>
                        <a:t>Draft, waiting on Component concurrence and comment adjudication</a:t>
                      </a:r>
                      <a:endParaRPr lang="en-US" sz="1050" b="0" i="0" u="none" strike="noStrike">
                        <a:solidFill>
                          <a:srgbClr val="000000"/>
                        </a:solidFill>
                        <a:effectLst/>
                        <a:latin typeface="Calibri" panose="020F0502020204030204" pitchFamily="34" charset="0"/>
                      </a:endParaRPr>
                    </a:p>
                  </a:txBody>
                  <a:tcPr marL="4477" marR="4477" marT="4477" marB="0" anchor="ctr"/>
                </a:tc>
                <a:extLst>
                  <a:ext uri="{0D108BD9-81ED-4DB2-BD59-A6C34878D82A}">
                    <a16:rowId xmlns:a16="http://schemas.microsoft.com/office/drawing/2014/main" val="3442676627"/>
                  </a:ext>
                </a:extLst>
              </a:tr>
              <a:tr h="420837">
                <a:tc>
                  <a:txBody>
                    <a:bodyPr/>
                    <a:lstStyle/>
                    <a:p>
                      <a:pPr algn="l" rtl="0" fontAlgn="t"/>
                      <a:r>
                        <a:rPr lang="en-US" sz="1050" b="0" u="none" strike="noStrike">
                          <a:effectLst/>
                        </a:rPr>
                        <a:t>PDC 1448 </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1448, Department of Defense Causative Research Thresholds (Supply)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ctr"/>
                      <a:r>
                        <a:rPr lang="en-US" sz="1050" b="0" u="none" strike="noStrike">
                          <a:effectLst/>
                        </a:rPr>
                        <a:t>Draft PDC under development</a:t>
                      </a:r>
                      <a:endParaRPr lang="en-US" sz="1050" b="0" i="0" u="none" strike="noStrike">
                        <a:solidFill>
                          <a:srgbClr val="000000"/>
                        </a:solidFill>
                        <a:effectLst/>
                        <a:latin typeface="Calibri" panose="020F0502020204030204" pitchFamily="34" charset="0"/>
                      </a:endParaRPr>
                    </a:p>
                  </a:txBody>
                  <a:tcPr marL="4477" marR="4477" marT="4477" marB="0" anchor="ctr"/>
                </a:tc>
                <a:extLst>
                  <a:ext uri="{0D108BD9-81ED-4DB2-BD59-A6C34878D82A}">
                    <a16:rowId xmlns:a16="http://schemas.microsoft.com/office/drawing/2014/main" val="1521592560"/>
                  </a:ext>
                </a:extLst>
              </a:tr>
              <a:tr h="693933">
                <a:tc>
                  <a:txBody>
                    <a:bodyPr/>
                    <a:lstStyle/>
                    <a:p>
                      <a:pPr algn="l" rtl="0" fontAlgn="t"/>
                      <a:r>
                        <a:rPr lang="en-US" sz="1050" b="0" u="none" strike="noStrike">
                          <a:effectLst/>
                        </a:rPr>
                        <a:t>PDC 1454</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r>
                        <a:rPr lang="en-US" sz="1050" b="0" u="none" strike="noStrike">
                          <a:effectLst/>
                        </a:rPr>
                        <a:t>Expand Use of Shop Service Center/Shop Store Code in Defense Logistics Management Standards Transactions (Supply)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Supply</a:t>
                      </a:r>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Draft, waiting on Component concurrence and comment adjudication</a:t>
                      </a:r>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970917265"/>
                  </a:ext>
                </a:extLst>
              </a:tr>
              <a:tr h="369592">
                <a:tc>
                  <a:txBody>
                    <a:bodyPr/>
                    <a:lstStyle/>
                    <a:p>
                      <a:pPr lvl="0" algn="l">
                        <a:buNone/>
                      </a:pPr>
                      <a:r>
                        <a:rPr lang="en-US" sz="1050" b="0" u="none" strike="noStrike">
                          <a:effectLst/>
                        </a:rPr>
                        <a:t>PDC 1460</a:t>
                      </a:r>
                    </a:p>
                  </a:txBody>
                  <a:tcPr marL="4477" marR="4477" marT="4477" marB="0"/>
                </a:tc>
                <a:tc>
                  <a:txBody>
                    <a:bodyPr/>
                    <a:lstStyle/>
                    <a:p>
                      <a:pPr lvl="0" algn="l">
                        <a:buNone/>
                      </a:pPr>
                      <a:r>
                        <a:rPr lang="en-US" sz="1050" b="0" i="0" u="none" strike="noStrike" baseline="0" noProof="0">
                          <a:solidFill>
                            <a:srgbClr val="000000"/>
                          </a:solidFill>
                          <a:effectLst/>
                          <a:latin typeface="Arial"/>
                        </a:rPr>
                        <a:t>Pre-positioned Release Orders Process</a:t>
                      </a:r>
                      <a:endParaRPr lang="en-US"/>
                    </a:p>
                  </a:txBody>
                  <a:tcPr marL="4477" marR="4477" marT="4477" marB="0"/>
                </a:tc>
                <a:tc>
                  <a:txBody>
                    <a:bodyPr/>
                    <a:lstStyle/>
                    <a:p>
                      <a:pPr lvl="0" algn="ctr">
                        <a:buNone/>
                      </a:pPr>
                      <a:r>
                        <a:rPr lang="en-US" sz="1050" b="0" u="none" strike="noStrike">
                          <a:effectLst/>
                        </a:rPr>
                        <a:t>Supply</a:t>
                      </a:r>
                    </a:p>
                  </a:txBody>
                  <a:tcPr marL="4477" marR="4477" marT="4477" marB="0"/>
                </a:tc>
                <a:tc>
                  <a:txBody>
                    <a:bodyPr/>
                    <a:lstStyle/>
                    <a:p>
                      <a:pPr marL="0" lvl="0" indent="0" algn="ctr">
                        <a:lnSpc>
                          <a:spcPct val="100000"/>
                        </a:lnSpc>
                        <a:buNone/>
                      </a:pPr>
                      <a:r>
                        <a:rPr lang="en-US" sz="1050" b="0" i="0" u="none" strike="noStrike" baseline="0" noProof="0">
                          <a:solidFill>
                            <a:srgbClr val="000000"/>
                          </a:solidFill>
                          <a:effectLst/>
                          <a:latin typeface="Arial"/>
                        </a:rPr>
                        <a:t>Routed to DASD(Log) for signature</a:t>
                      </a:r>
                    </a:p>
                    <a:p>
                      <a:pPr lvl="0" algn="ctr">
                        <a:buNone/>
                      </a:pPr>
                      <a:endParaRPr lang="en-US" sz="1050" b="0" u="none" strike="noStrike">
                        <a:effectLst/>
                      </a:endParaRPr>
                    </a:p>
                  </a:txBody>
                  <a:tcPr marL="4477" marR="4477" marT="4477" marB="0"/>
                </a:tc>
                <a:extLst>
                  <a:ext uri="{0D108BD9-81ED-4DB2-BD59-A6C34878D82A}">
                    <a16:rowId xmlns:a16="http://schemas.microsoft.com/office/drawing/2014/main" val="2700053712"/>
                  </a:ext>
                </a:extLst>
              </a:tr>
              <a:tr h="640627">
                <a:tc>
                  <a:txBody>
                    <a:bodyPr/>
                    <a:lstStyle/>
                    <a:p>
                      <a:pPr lvl="0" algn="l">
                        <a:buNone/>
                      </a:pPr>
                      <a:r>
                        <a:rPr lang="en-US" sz="1050" b="0" u="none" strike="noStrike">
                          <a:effectLst/>
                        </a:rPr>
                        <a:t>PDC 1462</a:t>
                      </a:r>
                    </a:p>
                  </a:txBody>
                  <a:tcPr marL="4477" marR="4477" marT="4477" marB="0"/>
                </a:tc>
                <a:tc>
                  <a:txBody>
                    <a:bodyPr/>
                    <a:lstStyle/>
                    <a:p>
                      <a:pPr lvl="0" algn="l">
                        <a:buNone/>
                      </a:pPr>
                      <a:r>
                        <a:rPr lang="en-US" sz="1050" b="0" i="0" u="none" strike="noStrike" baseline="0" noProof="0">
                          <a:solidFill>
                            <a:srgbClr val="000000"/>
                          </a:solidFill>
                          <a:effectLst/>
                          <a:latin typeface="Arial"/>
                        </a:rPr>
                        <a:t>Expand Usage of Item Unique Identification in the DLMS 940R Supporting Defense Logistics Agency Warehouse Management Functionality</a:t>
                      </a:r>
                      <a:endParaRPr lang="en-US"/>
                    </a:p>
                  </a:txBody>
                  <a:tcPr marL="4477" marR="4477" marT="4477" marB="0"/>
                </a:tc>
                <a:tc>
                  <a:txBody>
                    <a:bodyPr/>
                    <a:lstStyle/>
                    <a:p>
                      <a:pPr lvl="0" algn="ctr">
                        <a:buNone/>
                      </a:pPr>
                      <a:r>
                        <a:rPr lang="en-US" sz="1050" b="0" u="none" strike="noStrike">
                          <a:effectLst/>
                        </a:rPr>
                        <a:t>Supply</a:t>
                      </a:r>
                    </a:p>
                  </a:txBody>
                  <a:tcPr marL="4477" marR="4477" marT="4477" marB="0"/>
                </a:tc>
                <a:tc>
                  <a:txBody>
                    <a:bodyPr/>
                    <a:lstStyle/>
                    <a:p>
                      <a:pPr lvl="0" algn="ctr">
                        <a:buNone/>
                      </a:pPr>
                      <a:r>
                        <a:rPr lang="en-US" sz="1050" b="0" u="none" strike="noStrike">
                          <a:effectLst/>
                        </a:rPr>
                        <a:t>Draft PDC under development</a:t>
                      </a:r>
                    </a:p>
                  </a:txBody>
                  <a:tcPr marL="4477" marR="4477" marT="4477" marB="0"/>
                </a:tc>
                <a:extLst>
                  <a:ext uri="{0D108BD9-81ED-4DB2-BD59-A6C34878D82A}">
                    <a16:rowId xmlns:a16="http://schemas.microsoft.com/office/drawing/2014/main" val="2498662974"/>
                  </a:ext>
                </a:extLst>
              </a:tr>
            </a:tbl>
          </a:graphicData>
        </a:graphic>
      </p:graphicFrame>
    </p:spTree>
    <p:extLst>
      <p:ext uri="{BB962C8B-B14F-4D97-AF65-F5344CB8AC3E}">
        <p14:creationId xmlns:p14="http://schemas.microsoft.com/office/powerpoint/2010/main" val="15369783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6AAD-2803-38A9-4336-2F7B056CD32A}"/>
              </a:ext>
            </a:extLst>
          </p:cNvPr>
          <p:cNvSpPr>
            <a:spLocks noGrp="1"/>
          </p:cNvSpPr>
          <p:nvPr>
            <p:ph type="title"/>
          </p:nvPr>
        </p:nvSpPr>
        <p:spPr/>
        <p:txBody>
          <a:bodyPr/>
          <a:lstStyle/>
          <a:p>
            <a:r>
              <a:rPr lang="en-US"/>
              <a:t>ADCs/PDCs in the Pipeline</a:t>
            </a:r>
          </a:p>
        </p:txBody>
      </p:sp>
      <p:sp>
        <p:nvSpPr>
          <p:cNvPr id="4" name="Slide Number Placeholder 3">
            <a:extLst>
              <a:ext uri="{FF2B5EF4-FFF2-40B4-BE49-F238E27FC236}">
                <a16:creationId xmlns:a16="http://schemas.microsoft.com/office/drawing/2014/main" id="{C96F1EA4-ED65-7D08-8CA5-F5C82B7E8D11}"/>
              </a:ext>
            </a:extLst>
          </p:cNvPr>
          <p:cNvSpPr>
            <a:spLocks noGrp="1"/>
          </p:cNvSpPr>
          <p:nvPr>
            <p:ph type="sldNum" sz="quarter" idx="12"/>
          </p:nvPr>
        </p:nvSpPr>
        <p:spPr/>
        <p:txBody>
          <a:bodyPr/>
          <a:lstStyle/>
          <a:p>
            <a:fld id="{0F70353F-5ECB-4B50-B3EA-C871EA4E3F32}" type="slidenum">
              <a:rPr lang="en-US" smtClean="0"/>
              <a:t>89</a:t>
            </a:fld>
            <a:endParaRPr lang="en-US"/>
          </a:p>
        </p:txBody>
      </p:sp>
      <p:sp>
        <p:nvSpPr>
          <p:cNvPr id="5" name="Text Placeholder 4">
            <a:extLst>
              <a:ext uri="{FF2B5EF4-FFF2-40B4-BE49-F238E27FC236}">
                <a16:creationId xmlns:a16="http://schemas.microsoft.com/office/drawing/2014/main" id="{F905AB87-5B6F-62E9-5C21-671B0EA4A2A8}"/>
              </a:ext>
            </a:extLst>
          </p:cNvPr>
          <p:cNvSpPr>
            <a:spLocks noGrp="1"/>
          </p:cNvSpPr>
          <p:nvPr>
            <p:ph type="body" sz="quarter" idx="13"/>
          </p:nvPr>
        </p:nvSpPr>
        <p:spPr/>
        <p:txBody>
          <a:bodyPr/>
          <a:lstStyle/>
          <a:p>
            <a:r>
              <a:rPr lang="en-US">
                <a:latin typeface="Arial Narrow"/>
              </a:rPr>
              <a:t>Supply Team, DEDSO</a:t>
            </a:r>
            <a:br>
              <a:rPr lang="en-US"/>
            </a:br>
            <a:r>
              <a:rPr lang="en-US">
                <a:latin typeface="Arial Narrow"/>
              </a:rPr>
              <a:t>As of July 19, 2023,  Office DLA Slide</a:t>
            </a:r>
          </a:p>
        </p:txBody>
      </p:sp>
      <p:graphicFrame>
        <p:nvGraphicFramePr>
          <p:cNvPr id="9" name="Content Placeholder 8">
            <a:extLst>
              <a:ext uri="{FF2B5EF4-FFF2-40B4-BE49-F238E27FC236}">
                <a16:creationId xmlns:a16="http://schemas.microsoft.com/office/drawing/2014/main" id="{A5D41935-57C7-3C04-E7D8-FE8D60C8ADD3}"/>
              </a:ext>
            </a:extLst>
          </p:cNvPr>
          <p:cNvGraphicFramePr>
            <a:graphicFrameLocks noGrp="1"/>
          </p:cNvGraphicFramePr>
          <p:nvPr>
            <p:ph idx="1"/>
            <p:extLst>
              <p:ext uri="{D42A27DB-BD31-4B8C-83A1-F6EECF244321}">
                <p14:modId xmlns:p14="http://schemas.microsoft.com/office/powerpoint/2010/main" val="1843624331"/>
              </p:ext>
            </p:extLst>
          </p:nvPr>
        </p:nvGraphicFramePr>
        <p:xfrm>
          <a:off x="150125" y="1183553"/>
          <a:ext cx="8865448" cy="5226391"/>
        </p:xfrm>
        <a:graphic>
          <a:graphicData uri="http://schemas.openxmlformats.org/drawingml/2006/table">
            <a:tbl>
              <a:tblPr firstRow="1" bandRow="1">
                <a:tableStyleId>{5C22544A-7EE6-4342-B048-85BDC9FD1C3A}</a:tableStyleId>
              </a:tblPr>
              <a:tblGrid>
                <a:gridCol w="1522215">
                  <a:extLst>
                    <a:ext uri="{9D8B030D-6E8A-4147-A177-3AD203B41FA5}">
                      <a16:colId xmlns:a16="http://schemas.microsoft.com/office/drawing/2014/main" val="1214195015"/>
                    </a:ext>
                  </a:extLst>
                </a:gridCol>
                <a:gridCol w="2399750">
                  <a:extLst>
                    <a:ext uri="{9D8B030D-6E8A-4147-A177-3AD203B41FA5}">
                      <a16:colId xmlns:a16="http://schemas.microsoft.com/office/drawing/2014/main" val="3368176973"/>
                    </a:ext>
                  </a:extLst>
                </a:gridCol>
                <a:gridCol w="687928">
                  <a:extLst>
                    <a:ext uri="{9D8B030D-6E8A-4147-A177-3AD203B41FA5}">
                      <a16:colId xmlns:a16="http://schemas.microsoft.com/office/drawing/2014/main" val="2233796741"/>
                    </a:ext>
                  </a:extLst>
                </a:gridCol>
                <a:gridCol w="4255555">
                  <a:extLst>
                    <a:ext uri="{9D8B030D-6E8A-4147-A177-3AD203B41FA5}">
                      <a16:colId xmlns:a16="http://schemas.microsoft.com/office/drawing/2014/main" val="586388816"/>
                    </a:ext>
                  </a:extLst>
                </a:gridCol>
              </a:tblGrid>
              <a:tr h="143264">
                <a:tc>
                  <a:txBody>
                    <a:bodyPr/>
                    <a:lstStyle/>
                    <a:p>
                      <a:pPr algn="ctr" rtl="0" fontAlgn="t"/>
                      <a:r>
                        <a:rPr lang="en-US" sz="1050" b="0" u="none" strike="noStrike">
                          <a:effectLst/>
                        </a:rPr>
                        <a:t>PDC/ADC  Number</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Title</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Area</a:t>
                      </a:r>
                      <a:endParaRPr lang="en-US" sz="1050" b="0" i="0" u="none" strike="noStrike">
                        <a:solidFill>
                          <a:srgbClr val="FFFFFF"/>
                        </a:solidFill>
                        <a:effectLst/>
                        <a:latin typeface="Calibri" panose="020F0502020204030204" pitchFamily="34" charset="0"/>
                      </a:endParaRPr>
                    </a:p>
                  </a:txBody>
                  <a:tcPr marL="4477" marR="4477" marT="4477" marB="0"/>
                </a:tc>
                <a:tc>
                  <a:txBody>
                    <a:bodyPr/>
                    <a:lstStyle/>
                    <a:p>
                      <a:pPr algn="ctr" rtl="0" fontAlgn="t"/>
                      <a:r>
                        <a:rPr lang="en-US" sz="1050" b="0" u="none" strike="noStrike">
                          <a:effectLst/>
                        </a:rPr>
                        <a:t>Status</a:t>
                      </a:r>
                      <a:endParaRPr lang="en-US" sz="1050" b="0" i="0" u="none" strike="noStrike">
                        <a:solidFill>
                          <a:srgbClr val="FFFFFF"/>
                        </a:solidFill>
                        <a:effectLst/>
                        <a:latin typeface="Calibri" panose="020F0502020204030204" pitchFamily="34" charset="0"/>
                      </a:endParaRPr>
                    </a:p>
                  </a:txBody>
                  <a:tcPr marL="4477" marR="4477" marT="4477" marB="0"/>
                </a:tc>
                <a:extLst>
                  <a:ext uri="{0D108BD9-81ED-4DB2-BD59-A6C34878D82A}">
                    <a16:rowId xmlns:a16="http://schemas.microsoft.com/office/drawing/2014/main" val="1862773274"/>
                  </a:ext>
                </a:extLst>
              </a:tr>
              <a:tr h="841674">
                <a:tc>
                  <a:txBody>
                    <a:bodyPr/>
                    <a:lstStyle/>
                    <a:p>
                      <a:pPr algn="l" rtl="0" fontAlgn="t"/>
                      <a:r>
                        <a:rPr lang="en-US" sz="1200" b="0" i="0" u="none" strike="noStrike">
                          <a:solidFill>
                            <a:srgbClr val="000000"/>
                          </a:solidFill>
                          <a:effectLst/>
                          <a:latin typeface="Calibri" panose="020F0502020204030204" pitchFamily="34" charset="0"/>
                        </a:rPr>
                        <a:t>PDC 1442</a:t>
                      </a:r>
                    </a:p>
                  </a:txBody>
                  <a:tcPr marL="4477" marR="4477" marT="4477" marB="0"/>
                </a:tc>
                <a:tc>
                  <a:txBody>
                    <a:bodyPr/>
                    <a:lstStyle/>
                    <a:p>
                      <a:pPr algn="l" rtl="0" fontAlgn="t"/>
                      <a:r>
                        <a:rPr lang="en-US" sz="1200" b="0" i="0" u="none" strike="noStrike">
                          <a:solidFill>
                            <a:srgbClr val="000000"/>
                          </a:solidFill>
                          <a:effectLst/>
                          <a:latin typeface="Calibri" panose="020F0502020204030204" pitchFamily="34" charset="0"/>
                        </a:rPr>
                        <a:t>G-Invoicing 7600EZ Order Information </a:t>
                      </a:r>
                    </a:p>
                  </a:txBody>
                  <a:tcPr marL="4477" marR="4477" marT="4477" marB="0"/>
                </a:tc>
                <a:tc>
                  <a:txBody>
                    <a:bodyPr/>
                    <a:lstStyle/>
                    <a:p>
                      <a:pPr algn="ctr" rtl="0" fontAlgn="t"/>
                      <a:r>
                        <a:rPr lang="en-US" sz="1200" b="0" i="0" u="none" strike="noStrike">
                          <a:solidFill>
                            <a:srgbClr val="000000"/>
                          </a:solidFill>
                          <a:effectLst/>
                          <a:latin typeface="Calibri" panose="020F0502020204030204" pitchFamily="34" charset="0"/>
                        </a:rPr>
                        <a:t>Finance</a:t>
                      </a:r>
                    </a:p>
                  </a:txBody>
                  <a:tcPr marL="4477" marR="4477" marT="4477" marB="0"/>
                </a:tc>
                <a:tc>
                  <a:txBody>
                    <a:bodyPr/>
                    <a:lstStyle/>
                    <a:p>
                      <a:pPr algn="ctr" rtl="0" fontAlgn="t"/>
                      <a:r>
                        <a:rPr lang="en-US" sz="1200" b="0" i="0" u="none" strike="noStrike">
                          <a:solidFill>
                            <a:srgbClr val="000000"/>
                          </a:solidFill>
                          <a:effectLst/>
                          <a:latin typeface="Calibri" panose="020F0502020204030204" pitchFamily="34" charset="0"/>
                        </a:rPr>
                        <a:t>Out for staffing</a:t>
                      </a:r>
                    </a:p>
                  </a:txBody>
                  <a:tcPr marL="4477" marR="4477" marT="4477" marB="0"/>
                </a:tc>
                <a:extLst>
                  <a:ext uri="{0D108BD9-81ED-4DB2-BD59-A6C34878D82A}">
                    <a16:rowId xmlns:a16="http://schemas.microsoft.com/office/drawing/2014/main" val="3363512426"/>
                  </a:ext>
                </a:extLst>
              </a:tr>
              <a:tr h="975984">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932696689"/>
                  </a:ext>
                </a:extLst>
              </a:tr>
              <a:tr h="420837">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488023152"/>
                  </a:ext>
                </a:extLst>
              </a:tr>
              <a:tr h="698410">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ctr"/>
                      <a:endParaRPr lang="en-US" sz="1050" b="0" i="0" u="none" strike="noStrike">
                        <a:solidFill>
                          <a:srgbClr val="000000"/>
                        </a:solidFill>
                        <a:effectLst/>
                        <a:latin typeface="Calibri" panose="020F0502020204030204" pitchFamily="34" charset="0"/>
                      </a:endParaRPr>
                    </a:p>
                  </a:txBody>
                  <a:tcPr marL="4477" marR="4477" marT="4477" marB="0" anchor="ctr"/>
                </a:tc>
                <a:extLst>
                  <a:ext uri="{0D108BD9-81ED-4DB2-BD59-A6C34878D82A}">
                    <a16:rowId xmlns:a16="http://schemas.microsoft.com/office/drawing/2014/main" val="3442676627"/>
                  </a:ext>
                </a:extLst>
              </a:tr>
              <a:tr h="420837">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ctr"/>
                      <a:endParaRPr lang="en-US" sz="1050" b="0" i="0" u="none" strike="noStrike">
                        <a:solidFill>
                          <a:srgbClr val="000000"/>
                        </a:solidFill>
                        <a:effectLst/>
                        <a:latin typeface="Calibri" panose="020F0502020204030204" pitchFamily="34" charset="0"/>
                      </a:endParaRPr>
                    </a:p>
                  </a:txBody>
                  <a:tcPr marL="4477" marR="4477" marT="4477" marB="0" anchor="ctr"/>
                </a:tc>
                <a:extLst>
                  <a:ext uri="{0D108BD9-81ED-4DB2-BD59-A6C34878D82A}">
                    <a16:rowId xmlns:a16="http://schemas.microsoft.com/office/drawing/2014/main" val="1521592560"/>
                  </a:ext>
                </a:extLst>
              </a:tr>
              <a:tr h="693933">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l"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tc>
                  <a:txBody>
                    <a:bodyPr/>
                    <a:lstStyle/>
                    <a:p>
                      <a:pPr algn="ctr" rtl="0" fontAlgn="t"/>
                      <a:endParaRPr lang="en-US" sz="1050" b="0" i="0" u="none" strike="noStrike">
                        <a:solidFill>
                          <a:srgbClr val="000000"/>
                        </a:solidFill>
                        <a:effectLst/>
                        <a:latin typeface="Calibri" panose="020F0502020204030204" pitchFamily="34" charset="0"/>
                      </a:endParaRPr>
                    </a:p>
                  </a:txBody>
                  <a:tcPr marL="4477" marR="4477" marT="4477" marB="0"/>
                </a:tc>
                <a:extLst>
                  <a:ext uri="{0D108BD9-81ED-4DB2-BD59-A6C34878D82A}">
                    <a16:rowId xmlns:a16="http://schemas.microsoft.com/office/drawing/2014/main" val="2970917265"/>
                  </a:ext>
                </a:extLst>
              </a:tr>
              <a:tr h="369592">
                <a:tc>
                  <a:txBody>
                    <a:bodyPr/>
                    <a:lstStyle/>
                    <a:p>
                      <a:pPr lvl="0" algn="l">
                        <a:buNone/>
                      </a:pPr>
                      <a:endParaRPr lang="en-US" sz="1050" b="0" u="none" strike="noStrike">
                        <a:effectLst/>
                      </a:endParaRPr>
                    </a:p>
                  </a:txBody>
                  <a:tcPr marL="4477" marR="4477" marT="4477" marB="0"/>
                </a:tc>
                <a:tc>
                  <a:txBody>
                    <a:bodyPr/>
                    <a:lstStyle/>
                    <a:p>
                      <a:pPr lvl="0" algn="l">
                        <a:buNone/>
                      </a:pPr>
                      <a:endParaRPr lang="en-US"/>
                    </a:p>
                  </a:txBody>
                  <a:tcPr marL="4477" marR="4477" marT="4477" marB="0"/>
                </a:tc>
                <a:tc>
                  <a:txBody>
                    <a:bodyPr/>
                    <a:lstStyle/>
                    <a:p>
                      <a:pPr lvl="0" algn="ctr">
                        <a:buNone/>
                      </a:pPr>
                      <a:endParaRPr lang="en-US" sz="1050" b="0" u="none" strike="noStrike">
                        <a:effectLst/>
                      </a:endParaRPr>
                    </a:p>
                  </a:txBody>
                  <a:tcPr marL="4477" marR="4477" marT="4477" marB="0"/>
                </a:tc>
                <a:tc>
                  <a:txBody>
                    <a:bodyPr/>
                    <a:lstStyle/>
                    <a:p>
                      <a:pPr lvl="0" algn="ctr">
                        <a:buNone/>
                      </a:pPr>
                      <a:endParaRPr lang="en-US" sz="1050" b="0" u="none" strike="noStrike">
                        <a:effectLst/>
                      </a:endParaRPr>
                    </a:p>
                  </a:txBody>
                  <a:tcPr marL="4477" marR="4477" marT="4477" marB="0"/>
                </a:tc>
                <a:extLst>
                  <a:ext uri="{0D108BD9-81ED-4DB2-BD59-A6C34878D82A}">
                    <a16:rowId xmlns:a16="http://schemas.microsoft.com/office/drawing/2014/main" val="2700053712"/>
                  </a:ext>
                </a:extLst>
              </a:tr>
              <a:tr h="640627">
                <a:tc>
                  <a:txBody>
                    <a:bodyPr/>
                    <a:lstStyle/>
                    <a:p>
                      <a:pPr lvl="0" algn="l">
                        <a:buNone/>
                      </a:pPr>
                      <a:endParaRPr lang="en-US" sz="1050" b="0" u="none" strike="noStrike">
                        <a:effectLst/>
                      </a:endParaRPr>
                    </a:p>
                  </a:txBody>
                  <a:tcPr marL="4477" marR="4477" marT="4477" marB="0"/>
                </a:tc>
                <a:tc>
                  <a:txBody>
                    <a:bodyPr/>
                    <a:lstStyle/>
                    <a:p>
                      <a:pPr lvl="0" algn="l">
                        <a:buNone/>
                      </a:pPr>
                      <a:endParaRPr lang="en-US"/>
                    </a:p>
                  </a:txBody>
                  <a:tcPr marL="4477" marR="4477" marT="4477" marB="0"/>
                </a:tc>
                <a:tc>
                  <a:txBody>
                    <a:bodyPr/>
                    <a:lstStyle/>
                    <a:p>
                      <a:pPr lvl="0" algn="ctr">
                        <a:buNone/>
                      </a:pPr>
                      <a:endParaRPr lang="en-US" sz="1050" b="0" u="none" strike="noStrike">
                        <a:effectLst/>
                      </a:endParaRPr>
                    </a:p>
                  </a:txBody>
                  <a:tcPr marL="4477" marR="4477" marT="4477" marB="0"/>
                </a:tc>
                <a:tc>
                  <a:txBody>
                    <a:bodyPr/>
                    <a:lstStyle/>
                    <a:p>
                      <a:pPr lvl="0" algn="ctr">
                        <a:buNone/>
                      </a:pPr>
                      <a:endParaRPr lang="en-US" sz="1050" b="0" u="none" strike="noStrike">
                        <a:effectLst/>
                      </a:endParaRPr>
                    </a:p>
                  </a:txBody>
                  <a:tcPr marL="4477" marR="4477" marT="4477" marB="0"/>
                </a:tc>
                <a:extLst>
                  <a:ext uri="{0D108BD9-81ED-4DB2-BD59-A6C34878D82A}">
                    <a16:rowId xmlns:a16="http://schemas.microsoft.com/office/drawing/2014/main" val="2498662974"/>
                  </a:ext>
                </a:extLst>
              </a:tr>
            </a:tbl>
          </a:graphicData>
        </a:graphic>
      </p:graphicFrame>
    </p:spTree>
    <p:extLst>
      <p:ext uri="{BB962C8B-B14F-4D97-AF65-F5344CB8AC3E}">
        <p14:creationId xmlns:p14="http://schemas.microsoft.com/office/powerpoint/2010/main" val="17440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idx="4294967295"/>
          </p:nvPr>
        </p:nvSpPr>
        <p:spPr>
          <a:xfrm>
            <a:off x="-81280" y="868680"/>
            <a:ext cx="5029200" cy="365126"/>
          </a:xfrm>
        </p:spPr>
        <p:txBody>
          <a:bodyPr>
            <a:normAutofit fontScale="90000"/>
          </a:bodyPr>
          <a:lstStyle/>
          <a:p>
            <a:r>
              <a:rPr lang="en-US" sz="1200">
                <a:solidFill>
                  <a:schemeClr val="tx1"/>
                </a:solidFill>
              </a:rPr>
              <a:t>ADC 1244B </a:t>
            </a:r>
            <a:r>
              <a:rPr lang="en-US" sz="1300">
                <a:solidFill>
                  <a:schemeClr val="tx1"/>
                </a:solidFill>
                <a:latin typeface="+mn-lt"/>
              </a:rPr>
              <a:t>Implementation</a:t>
            </a:r>
            <a:r>
              <a:rPr lang="en-US" sz="1200">
                <a:solidFill>
                  <a:schemeClr val="tx1"/>
                </a:solidFill>
              </a:rPr>
              <a:t> </a:t>
            </a:r>
            <a:r>
              <a:rPr lang="en-US" sz="1300">
                <a:solidFill>
                  <a:schemeClr val="tx1"/>
                </a:solidFill>
                <a:latin typeface="+mn-lt"/>
              </a:rPr>
              <a:t>Status-</a:t>
            </a:r>
            <a:r>
              <a:rPr lang="en-US" sz="1200">
                <a:solidFill>
                  <a:schemeClr val="tx1"/>
                </a:solidFill>
              </a:rPr>
              <a:t> USAF</a:t>
            </a:r>
            <a:br>
              <a:rPr lang="en-US" sz="1200">
                <a:solidFill>
                  <a:schemeClr val="tx1"/>
                </a:solidFill>
              </a:rPr>
            </a:br>
            <a:endParaRPr lang="en-US" sz="1200">
              <a:solidFill>
                <a:schemeClr val="tx1"/>
              </a:solidFill>
            </a:endParaRPr>
          </a:p>
        </p:txBody>
      </p:sp>
      <p:sp>
        <p:nvSpPr>
          <p:cNvPr id="4" name="Slide Number Placeholder 3"/>
          <p:cNvSpPr>
            <a:spLocks noGrp="1"/>
          </p:cNvSpPr>
          <p:nvPr>
            <p:ph type="sldNum" sz="quarter" idx="4294967295"/>
          </p:nvPr>
        </p:nvSpPr>
        <p:spPr>
          <a:xfrm>
            <a:off x="8686800" y="6492875"/>
            <a:ext cx="457200" cy="365125"/>
          </a:xfrm>
        </p:spPr>
        <p:txBody>
          <a:bodyPr/>
          <a:lstStyle/>
          <a:p>
            <a:fld id="{0F70353F-5ECB-4B50-B3EA-C871EA4E3F32}" type="slidenum">
              <a:rPr lang="en-US" smtClean="0"/>
              <a:t>9</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4294967295"/>
          </p:nvPr>
        </p:nvSpPr>
        <p:spPr>
          <a:xfrm>
            <a:off x="0" y="6492875"/>
            <a:ext cx="2743200" cy="365125"/>
          </a:xfrm>
        </p:spPr>
        <p:txBody>
          <a:bodyPr>
            <a:normAutofit fontScale="47500" lnSpcReduction="20000"/>
          </a:bodyPr>
          <a:lstStyle/>
          <a:p>
            <a:pPr marL="0" indent="0">
              <a:buNone/>
            </a:pPr>
            <a:r>
              <a:rPr lang="en-US">
                <a:solidFill>
                  <a:schemeClr val="bg1"/>
                </a:solidFill>
                <a:latin typeface="Arial Narrow"/>
              </a:rPr>
              <a:t>Supply/Finance Teams, DEDSO</a:t>
            </a:r>
            <a:br>
              <a:rPr lang="en-US">
                <a:solidFill>
                  <a:schemeClr val="bg1"/>
                </a:solidFill>
              </a:rPr>
            </a:br>
            <a:r>
              <a:rPr lang="en-US">
                <a:solidFill>
                  <a:schemeClr val="bg1"/>
                </a:solidFill>
                <a:latin typeface="Arial Narrow"/>
              </a:rPr>
              <a:t>As of July 19, 2023,  Office DLA Slide</a:t>
            </a:r>
          </a:p>
        </p:txBody>
      </p:sp>
      <p:sp>
        <p:nvSpPr>
          <p:cNvPr id="2" name="TextBox 1">
            <a:extLst>
              <a:ext uri="{FF2B5EF4-FFF2-40B4-BE49-F238E27FC236}">
                <a16:creationId xmlns:a16="http://schemas.microsoft.com/office/drawing/2014/main" id="{280F7194-BD55-75FD-660C-04CB4931EACE}"/>
              </a:ext>
            </a:extLst>
          </p:cNvPr>
          <p:cNvSpPr txBox="1"/>
          <p:nvPr/>
        </p:nvSpPr>
        <p:spPr>
          <a:xfrm>
            <a:off x="5834966" y="868680"/>
            <a:ext cx="1047082" cy="276999"/>
          </a:xfrm>
          <a:prstGeom prst="rect">
            <a:avLst/>
          </a:prstGeom>
          <a:noFill/>
        </p:spPr>
        <p:txBody>
          <a:bodyPr wrap="none" rtlCol="0">
            <a:spAutoFit/>
          </a:bodyPr>
          <a:lstStyle/>
          <a:p>
            <a:r>
              <a:rPr lang="en-US" sz="1200" b="1"/>
              <a:t>6 July 2023 </a:t>
            </a:r>
          </a:p>
        </p:txBody>
      </p:sp>
      <p:sp>
        <p:nvSpPr>
          <p:cNvPr id="3" name="TextBox 2">
            <a:extLst>
              <a:ext uri="{FF2B5EF4-FFF2-40B4-BE49-F238E27FC236}">
                <a16:creationId xmlns:a16="http://schemas.microsoft.com/office/drawing/2014/main" id="{48A58655-1AB9-961B-1F2F-314738A7B6DB}"/>
              </a:ext>
            </a:extLst>
          </p:cNvPr>
          <p:cNvSpPr txBox="1"/>
          <p:nvPr/>
        </p:nvSpPr>
        <p:spPr>
          <a:xfrm>
            <a:off x="134590" y="1674674"/>
            <a:ext cx="4240161" cy="1754326"/>
          </a:xfrm>
          <a:prstGeom prst="rect">
            <a:avLst/>
          </a:prstGeom>
          <a:noFill/>
        </p:spPr>
        <p:txBody>
          <a:bodyPr wrap="square" rtlCol="0">
            <a:spAutoFit/>
          </a:bodyPr>
          <a:lstStyle/>
          <a:p>
            <a:r>
              <a:rPr lang="en-US" sz="1350"/>
              <a:t>AF Small Arms Accountability &amp; Visibility</a:t>
            </a:r>
          </a:p>
          <a:p>
            <a:pPr marL="214313" indent="-214313">
              <a:buFont typeface="Arial" panose="020B0604020202020204" pitchFamily="34" charset="0"/>
              <a:buChar char="•"/>
            </a:pPr>
            <a:r>
              <a:rPr lang="en-US" sz="1350"/>
              <a:t>DPAS being utilized as APSR and Serial # Registry</a:t>
            </a:r>
          </a:p>
          <a:p>
            <a:pPr marL="557213" lvl="1" indent="-214313">
              <a:buFont typeface="Arial" panose="020B0604020202020204" pitchFamily="34" charset="0"/>
              <a:buChar char="•"/>
            </a:pPr>
            <a:r>
              <a:rPr lang="en-US" sz="1350"/>
              <a:t>SA/LWs are accounted for by serial number</a:t>
            </a:r>
          </a:p>
          <a:p>
            <a:pPr marL="557213" lvl="1" indent="-214313">
              <a:buFont typeface="Arial" panose="020B0604020202020204" pitchFamily="34" charset="0"/>
              <a:buChar char="•"/>
            </a:pPr>
            <a:r>
              <a:rPr lang="en-US" sz="1350"/>
              <a:t>Full visibility/tracking of weapons by organization or AF member and movement of weapons to include deployment status</a:t>
            </a:r>
          </a:p>
          <a:p>
            <a:pPr marL="557213" lvl="1" indent="-214313">
              <a:buFont typeface="Arial" panose="020B0604020202020204" pitchFamily="34" charset="0"/>
              <a:buChar char="•"/>
            </a:pPr>
            <a:r>
              <a:rPr lang="en-US" sz="1350"/>
              <a:t>GO PDW accounted for and managed via DPAS</a:t>
            </a:r>
          </a:p>
          <a:p>
            <a:pPr marL="557213" lvl="1" indent="-214313">
              <a:buFont typeface="Arial" panose="020B0604020202020204" pitchFamily="34" charset="0"/>
              <a:buChar char="•"/>
            </a:pPr>
            <a:r>
              <a:rPr lang="en-US" sz="1350"/>
              <a:t>Inventory and reconciliation capability </a:t>
            </a:r>
          </a:p>
        </p:txBody>
      </p:sp>
      <p:sp>
        <p:nvSpPr>
          <p:cNvPr id="5" name="TextBox 4">
            <a:extLst>
              <a:ext uri="{FF2B5EF4-FFF2-40B4-BE49-F238E27FC236}">
                <a16:creationId xmlns:a16="http://schemas.microsoft.com/office/drawing/2014/main" id="{2DD0224F-43F9-0808-5ED1-6A756E3AC274}"/>
              </a:ext>
            </a:extLst>
          </p:cNvPr>
          <p:cNvSpPr txBox="1"/>
          <p:nvPr/>
        </p:nvSpPr>
        <p:spPr>
          <a:xfrm>
            <a:off x="4769251" y="1570799"/>
            <a:ext cx="4240161" cy="2169825"/>
          </a:xfrm>
          <a:prstGeom prst="rect">
            <a:avLst/>
          </a:prstGeom>
          <a:noFill/>
        </p:spPr>
        <p:txBody>
          <a:bodyPr wrap="square" rtlCol="0">
            <a:spAutoFit/>
          </a:bodyPr>
          <a:lstStyle/>
          <a:p>
            <a:pPr marL="214313" indent="-214313">
              <a:buFont typeface="Arial" panose="020B0604020202020204" pitchFamily="34" charset="0"/>
              <a:buChar char="•"/>
            </a:pPr>
            <a:r>
              <a:rPr lang="en-US" sz="1350">
                <a:latin typeface="+mj-lt"/>
              </a:rPr>
              <a:t>COMRI tested: successfully passing transactions from DSS (Anniston) to DPAS via DAAS</a:t>
            </a:r>
          </a:p>
          <a:p>
            <a:pPr marL="214313" indent="-214313">
              <a:buFont typeface="Arial" panose="020B0604020202020204" pitchFamily="34" charset="0"/>
              <a:buChar char="•"/>
            </a:pPr>
            <a:r>
              <a:rPr lang="en-US" sz="1350">
                <a:latin typeface="+mj-lt"/>
                <a:ea typeface="Calibri" panose="020F0502020204030204" pitchFamily="34" charset="0"/>
              </a:rPr>
              <a:t>DPAS Mass Load:  254,638 out of 255769 Anniston records loaded into DPAS Serial number registry--1131 records were already loaded.</a:t>
            </a:r>
          </a:p>
          <a:p>
            <a:pPr marL="214313" indent="-214313">
              <a:buFont typeface="Arial" panose="020B0604020202020204" pitchFamily="34" charset="0"/>
              <a:buChar char="•"/>
            </a:pPr>
            <a:r>
              <a:rPr lang="en-US" sz="1350">
                <a:latin typeface="+mj-lt"/>
                <a:ea typeface="Calibri" panose="020F0502020204030204" pitchFamily="34" charset="0"/>
              </a:rPr>
              <a:t>DPAS PMO develop process to reconcile weapon serial numbers w/ Anniston and DPAS serial number registry to include mitigation steps to correct errors. </a:t>
            </a:r>
          </a:p>
          <a:p>
            <a:pPr marL="214313" indent="-214313">
              <a:buFont typeface="Arial" panose="020B0604020202020204" pitchFamily="34" charset="0"/>
              <a:buChar char="•"/>
            </a:pPr>
            <a:endParaRPr lang="en-US" sz="1350">
              <a:latin typeface="+mj-lt"/>
            </a:endParaRPr>
          </a:p>
        </p:txBody>
      </p:sp>
      <p:sp>
        <p:nvSpPr>
          <p:cNvPr id="6" name="TextBox 5">
            <a:extLst>
              <a:ext uri="{FF2B5EF4-FFF2-40B4-BE49-F238E27FC236}">
                <a16:creationId xmlns:a16="http://schemas.microsoft.com/office/drawing/2014/main" id="{CAF4D9AC-3ACE-36F4-44AB-C8AB5C251823}"/>
              </a:ext>
            </a:extLst>
          </p:cNvPr>
          <p:cNvSpPr txBox="1"/>
          <p:nvPr/>
        </p:nvSpPr>
        <p:spPr>
          <a:xfrm>
            <a:off x="233854" y="4193939"/>
            <a:ext cx="4240161" cy="1962076"/>
          </a:xfrm>
          <a:prstGeom prst="rect">
            <a:avLst/>
          </a:prstGeom>
          <a:noFill/>
        </p:spPr>
        <p:txBody>
          <a:bodyPr wrap="square" rtlCol="0">
            <a:spAutoFit/>
          </a:bodyPr>
          <a:lstStyle/>
          <a:p>
            <a:r>
              <a:rPr lang="en-US" sz="1350"/>
              <a:t>AF currently does not have visibility of SA/LWs stored by DLA at Anniston Army Depot</a:t>
            </a:r>
          </a:p>
          <a:p>
            <a:pPr marL="214313" indent="-214313">
              <a:buFont typeface="Arial" panose="020B0604020202020204" pitchFamily="34" charset="0"/>
              <a:buChar char="•"/>
            </a:pPr>
            <a:r>
              <a:rPr lang="en-US" sz="1350"/>
              <a:t>DLA does not provide the AF direct access to the Small Arms Serialization Program (SASP) module within the Distribution Standard System (DSS) </a:t>
            </a:r>
          </a:p>
          <a:p>
            <a:pPr marL="557213" lvl="1" indent="-214313">
              <a:buFont typeface="Arial" panose="020B0604020202020204" pitchFamily="34" charset="0"/>
              <a:buChar char="•"/>
            </a:pPr>
            <a:r>
              <a:rPr lang="en-US" sz="1350"/>
              <a:t>Currently only able to track AF weapons stored in Anniston by qty, not serial number</a:t>
            </a:r>
          </a:p>
          <a:p>
            <a:pPr marL="557213" lvl="1" indent="-214313">
              <a:buFont typeface="Arial" panose="020B0604020202020204" pitchFamily="34" charset="0"/>
              <a:buChar char="•"/>
            </a:pPr>
            <a:r>
              <a:rPr lang="en-US" sz="1350"/>
              <a:t>Inventory validation or reconciliation for these weapons is difficult to perform</a:t>
            </a:r>
          </a:p>
        </p:txBody>
      </p:sp>
      <p:sp>
        <p:nvSpPr>
          <p:cNvPr id="8" name="TextBox 7">
            <a:extLst>
              <a:ext uri="{FF2B5EF4-FFF2-40B4-BE49-F238E27FC236}">
                <a16:creationId xmlns:a16="http://schemas.microsoft.com/office/drawing/2014/main" id="{D3AF678F-B4DB-7E38-CE45-679DFD0176DD}"/>
              </a:ext>
            </a:extLst>
          </p:cNvPr>
          <p:cNvSpPr txBox="1"/>
          <p:nvPr/>
        </p:nvSpPr>
        <p:spPr>
          <a:xfrm>
            <a:off x="4761968" y="4239586"/>
            <a:ext cx="4240161" cy="1546577"/>
          </a:xfrm>
          <a:prstGeom prst="rect">
            <a:avLst/>
          </a:prstGeom>
          <a:noFill/>
        </p:spPr>
        <p:txBody>
          <a:bodyPr wrap="square" rtlCol="0">
            <a:spAutoFit/>
          </a:bodyPr>
          <a:lstStyle/>
          <a:p>
            <a:r>
              <a:rPr lang="en-US" sz="1350"/>
              <a:t>AF lacked proper accountability of GO PDW and Anniston stored SA/LWs</a:t>
            </a:r>
          </a:p>
          <a:p>
            <a:pPr marL="214313" indent="-214313">
              <a:buFont typeface="Arial" panose="020B0604020202020204" pitchFamily="34" charset="0"/>
              <a:buChar char="•"/>
            </a:pPr>
            <a:r>
              <a:rPr lang="en-US" sz="1350"/>
              <a:t>Created process for GO PDW within DPAS provided missing visibility/accountability</a:t>
            </a:r>
          </a:p>
          <a:p>
            <a:pPr marL="214313" indent="-214313">
              <a:buFont typeface="Arial" panose="020B0604020202020204" pitchFamily="34" charset="0"/>
              <a:buChar char="•"/>
            </a:pPr>
            <a:r>
              <a:rPr lang="en-US" sz="1350"/>
              <a:t>Though DLA maintains accountability of AF stored SA/LWs, AF needs to also have full visibility to validate inventory and perform reconciliation </a:t>
            </a:r>
          </a:p>
        </p:txBody>
      </p:sp>
    </p:spTree>
    <p:extLst>
      <p:ext uri="{BB962C8B-B14F-4D97-AF65-F5344CB8AC3E}">
        <p14:creationId xmlns:p14="http://schemas.microsoft.com/office/powerpoint/2010/main" val="30395431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D2FE-CAA5-7231-16A4-567EEA6E2108}"/>
              </a:ext>
            </a:extLst>
          </p:cNvPr>
          <p:cNvSpPr>
            <a:spLocks noGrp="1"/>
          </p:cNvSpPr>
          <p:nvPr>
            <p:ph type="title"/>
          </p:nvPr>
        </p:nvSpPr>
        <p:spPr/>
        <p:txBody>
          <a:bodyPr>
            <a:normAutofit fontScale="90000"/>
          </a:bodyPr>
          <a:lstStyle/>
          <a:p>
            <a:r>
              <a:rPr lang="en-US"/>
              <a:t>DEDSO Upcoming Process Review Committee (PRC) Schedule</a:t>
            </a:r>
          </a:p>
        </p:txBody>
      </p:sp>
      <p:sp>
        <p:nvSpPr>
          <p:cNvPr id="3" name="Content Placeholder 2">
            <a:extLst>
              <a:ext uri="{FF2B5EF4-FFF2-40B4-BE49-F238E27FC236}">
                <a16:creationId xmlns:a16="http://schemas.microsoft.com/office/drawing/2014/main" id="{A02E0577-54C9-73A1-3DBC-71583605CCC9}"/>
              </a:ext>
            </a:extLst>
          </p:cNvPr>
          <p:cNvSpPr>
            <a:spLocks noGrp="1"/>
          </p:cNvSpPr>
          <p:nvPr>
            <p:ph idx="1"/>
          </p:nvPr>
        </p:nvSpPr>
        <p:spPr>
          <a:xfrm>
            <a:off x="25687" y="1188720"/>
            <a:ext cx="8229600" cy="4754880"/>
          </a:xfrm>
        </p:spPr>
        <p:txBody>
          <a:bodyPr/>
          <a:lstStyle/>
          <a:p>
            <a:pPr marL="0" indent="0">
              <a:buNone/>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Upcoming PRCS meeting dates can be viewed at the below URL,</a:t>
            </a:r>
          </a:p>
          <a:p>
            <a:pPr marL="0" indent="0">
              <a:buNone/>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Arial"/>
                <a:hlinkClick r:id="rId2"/>
              </a:rPr>
              <a:t>https://www.dla.mil/Defense-Data-Standards/Committees/</a:t>
            </a: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Arial"/>
            </a:endParaRPr>
          </a:p>
          <a:p>
            <a:endParaRPr lang="en-US" b="1">
              <a:solidFill>
                <a:prstClr val="black"/>
              </a:solidFill>
              <a:latin typeface="Arial" panose="020B0604020202020204"/>
              <a:cs typeface="Arial"/>
            </a:endParaRPr>
          </a:p>
          <a:p>
            <a:pPr marL="0" indent="0">
              <a:buNone/>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Arial"/>
            </a:endParaRPr>
          </a:p>
          <a:p>
            <a:endParaRPr lang="en-US"/>
          </a:p>
        </p:txBody>
      </p:sp>
      <p:sp>
        <p:nvSpPr>
          <p:cNvPr id="4" name="Slide Number Placeholder 3">
            <a:extLst>
              <a:ext uri="{FF2B5EF4-FFF2-40B4-BE49-F238E27FC236}">
                <a16:creationId xmlns:a16="http://schemas.microsoft.com/office/drawing/2014/main" id="{7D7AFDF3-D86E-E9EE-49CA-58B7F8E363DE}"/>
              </a:ext>
            </a:extLst>
          </p:cNvPr>
          <p:cNvSpPr>
            <a:spLocks noGrp="1"/>
          </p:cNvSpPr>
          <p:nvPr>
            <p:ph type="sldNum" sz="quarter" idx="12"/>
          </p:nvPr>
        </p:nvSpPr>
        <p:spPr/>
        <p:txBody>
          <a:bodyPr/>
          <a:lstStyle/>
          <a:p>
            <a:fld id="{0F70353F-5ECB-4B50-B3EA-C871EA4E3F32}" type="slidenum">
              <a:rPr lang="en-US" smtClean="0"/>
              <a:t>90</a:t>
            </a:fld>
            <a:endParaRPr lang="en-US"/>
          </a:p>
        </p:txBody>
      </p:sp>
      <p:sp>
        <p:nvSpPr>
          <p:cNvPr id="5" name="Text Placeholder 4">
            <a:extLst>
              <a:ext uri="{FF2B5EF4-FFF2-40B4-BE49-F238E27FC236}">
                <a16:creationId xmlns:a16="http://schemas.microsoft.com/office/drawing/2014/main" id="{9BE73A82-4803-DC9E-1F28-47ED430A039D}"/>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DCF64988-3030-DD1D-9405-D6097833F0C5}"/>
              </a:ext>
            </a:extLst>
          </p:cNvPr>
          <p:cNvGraphicFramePr>
            <a:graphicFrameLocks noGrp="1"/>
          </p:cNvGraphicFramePr>
          <p:nvPr>
            <p:extLst>
              <p:ext uri="{D42A27DB-BD31-4B8C-83A1-F6EECF244321}">
                <p14:modId xmlns:p14="http://schemas.microsoft.com/office/powerpoint/2010/main" val="1023250243"/>
              </p:ext>
            </p:extLst>
          </p:nvPr>
        </p:nvGraphicFramePr>
        <p:xfrm>
          <a:off x="241443" y="2672432"/>
          <a:ext cx="7798087" cy="3819808"/>
        </p:xfrm>
        <a:graphic>
          <a:graphicData uri="http://schemas.openxmlformats.org/drawingml/2006/table">
            <a:tbl>
              <a:tblPr/>
              <a:tblGrid>
                <a:gridCol w="1559617">
                  <a:extLst>
                    <a:ext uri="{9D8B030D-6E8A-4147-A177-3AD203B41FA5}">
                      <a16:colId xmlns:a16="http://schemas.microsoft.com/office/drawing/2014/main" val="677764457"/>
                    </a:ext>
                  </a:extLst>
                </a:gridCol>
                <a:gridCol w="2339426">
                  <a:extLst>
                    <a:ext uri="{9D8B030D-6E8A-4147-A177-3AD203B41FA5}">
                      <a16:colId xmlns:a16="http://schemas.microsoft.com/office/drawing/2014/main" val="3878602117"/>
                    </a:ext>
                  </a:extLst>
                </a:gridCol>
                <a:gridCol w="3899044">
                  <a:extLst>
                    <a:ext uri="{9D8B030D-6E8A-4147-A177-3AD203B41FA5}">
                      <a16:colId xmlns:a16="http://schemas.microsoft.com/office/drawing/2014/main" val="1689797336"/>
                    </a:ext>
                  </a:extLst>
                </a:gridCol>
              </a:tblGrid>
              <a:tr h="477476">
                <a:tc>
                  <a:txBody>
                    <a:bodyPr/>
                    <a:lstStyle/>
                    <a:p>
                      <a:pPr algn="l" fontAlgn="b"/>
                      <a:r>
                        <a:rPr lang="en-US">
                          <a:effectLst/>
                        </a:rPr>
                        <a:t>Area</a:t>
                      </a:r>
                    </a:p>
                  </a:txBody>
                  <a:tcPr marL="50800" marR="50800" marT="50800" marB="50800" anchor="b">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a:effectLst/>
                        </a:rPr>
                        <a:t>Date</a:t>
                      </a:r>
                    </a:p>
                  </a:txBody>
                  <a:tcPr marL="50800" marR="50800" marT="50800" marB="50800" anchor="b">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a:effectLst/>
                        </a:rPr>
                        <a:t>Status</a:t>
                      </a:r>
                    </a:p>
                  </a:txBody>
                  <a:tcPr marL="50800" marR="50800" marT="50800" marB="50800" anchor="b">
                    <a:lnL>
                      <a:noFill/>
                    </a:lnL>
                    <a:lnR>
                      <a:noFill/>
                    </a:lnR>
                    <a:lnT>
                      <a:noFill/>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41874359"/>
                  </a:ext>
                </a:extLst>
              </a:tr>
              <a:tr h="477476">
                <a:tc>
                  <a:txBody>
                    <a:bodyPr/>
                    <a:lstStyle/>
                    <a:p>
                      <a:pPr fontAlgn="t"/>
                      <a:r>
                        <a:rPr lang="en-US">
                          <a:effectLst/>
                        </a:rPr>
                        <a:t>Supply</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July 19,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98535226"/>
                  </a:ext>
                </a:extLst>
              </a:tr>
              <a:tr h="477476">
                <a:tc>
                  <a:txBody>
                    <a:bodyPr/>
                    <a:lstStyle/>
                    <a:p>
                      <a:pPr fontAlgn="t"/>
                      <a:r>
                        <a:rPr lang="en-US">
                          <a:effectLst/>
                        </a:rPr>
                        <a:t> </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September 13,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461712"/>
                  </a:ext>
                </a:extLst>
              </a:tr>
              <a:tr h="477476">
                <a:tc>
                  <a:txBody>
                    <a:bodyPr/>
                    <a:lstStyle/>
                    <a:p>
                      <a:pPr fontAlgn="t"/>
                      <a:r>
                        <a:rPr lang="en-US">
                          <a:effectLst/>
                        </a:rPr>
                        <a:t>ADC 1244B</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October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Tentative</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29166176"/>
                  </a:ext>
                </a:extLst>
              </a:tr>
              <a:tr h="477476">
                <a:tc>
                  <a:txBody>
                    <a:bodyPr/>
                    <a:lstStyle/>
                    <a:p>
                      <a:pPr fontAlgn="t"/>
                      <a:r>
                        <a:rPr lang="en-US">
                          <a:effectLst/>
                        </a:rPr>
                        <a:t>Finance</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July 19,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72774639"/>
                  </a:ext>
                </a:extLst>
              </a:tr>
              <a:tr h="477476">
                <a:tc>
                  <a:txBody>
                    <a:bodyPr/>
                    <a:lstStyle/>
                    <a:p>
                      <a:pPr fontAlgn="t"/>
                      <a:r>
                        <a:rPr lang="en-US">
                          <a:effectLst/>
                        </a:rPr>
                        <a:t> </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December 6,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40283745"/>
                  </a:ext>
                </a:extLst>
              </a:tr>
              <a:tr h="477476">
                <a:tc>
                  <a:txBody>
                    <a:bodyPr/>
                    <a:lstStyle/>
                    <a:p>
                      <a:pPr fontAlgn="t"/>
                      <a:r>
                        <a:rPr lang="en-US">
                          <a:effectLst/>
                        </a:rPr>
                        <a:t>SDR</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November 15, 2023</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64897309"/>
                  </a:ext>
                </a:extLst>
              </a:tr>
              <a:tr h="477476">
                <a:tc>
                  <a:txBody>
                    <a:bodyPr/>
                    <a:lstStyle/>
                    <a:p>
                      <a:pPr fontAlgn="t"/>
                      <a:r>
                        <a:rPr lang="en-US">
                          <a:effectLst/>
                        </a:rPr>
                        <a:t>PQDR</a:t>
                      </a:r>
                    </a:p>
                  </a:txBody>
                  <a:tcPr marL="50800" marR="50800" marT="50800" marB="50800">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US">
                          <a:effectLst/>
                        </a:rPr>
                        <a:t>November 15, 2023</a:t>
                      </a:r>
                    </a:p>
                  </a:txBody>
                  <a:tcPr marL="50800" marR="50800" marT="50800" marB="50800">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US">
                          <a:effectLst/>
                        </a:rPr>
                        <a:t>Confirmed</a:t>
                      </a:r>
                    </a:p>
                  </a:txBody>
                  <a:tcPr marL="50800" marR="50800" marT="50800" marB="50800">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65201820"/>
                  </a:ext>
                </a:extLst>
              </a:tr>
            </a:tbl>
          </a:graphicData>
        </a:graphic>
      </p:graphicFrame>
    </p:spTree>
    <p:extLst>
      <p:ext uri="{BB962C8B-B14F-4D97-AF65-F5344CB8AC3E}">
        <p14:creationId xmlns:p14="http://schemas.microsoft.com/office/powerpoint/2010/main" val="4029844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8A134E-80AC-41E6-AF06-D2FE83CF5039}"/>
              </a:ext>
            </a:extLst>
          </p:cNvPr>
          <p:cNvSpPr>
            <a:spLocks noGrp="1"/>
          </p:cNvSpPr>
          <p:nvPr>
            <p:ph type="sldNum" sz="quarter" idx="12"/>
          </p:nvPr>
        </p:nvSpPr>
        <p:spPr/>
        <p:txBody>
          <a:bodyPr/>
          <a:lstStyle/>
          <a:p>
            <a:fld id="{0F70353F-5ECB-4B50-B3EA-C871EA4E3F32}" type="slidenum">
              <a:rPr lang="en-US" smtClean="0"/>
              <a:t>91</a:t>
            </a:fld>
            <a:endParaRPr lang="en-US"/>
          </a:p>
        </p:txBody>
      </p:sp>
    </p:spTree>
    <p:extLst>
      <p:ext uri="{BB962C8B-B14F-4D97-AF65-F5344CB8AC3E}">
        <p14:creationId xmlns:p14="http://schemas.microsoft.com/office/powerpoint/2010/main" val="590736999"/>
      </p:ext>
    </p:extLst>
  </p:cSld>
  <p:clrMapOvr>
    <a:masterClrMapping/>
  </p:clrMapOvr>
</p:sld>
</file>

<file path=ppt/theme/theme1.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6F4CDD7-D33E-4827-BBB8-017429FF1282}" vid="{5881BC96-DF94-4E2D-90BB-C2A51453EB97}"/>
    </a:ext>
  </a:ext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4" ma:contentTypeDescription="Create a new document." ma:contentTypeScope="" ma:versionID="c6beb092f9d8663ab409031bd23f1e45">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da58545a258167763c6e52aa6a9c1eb7"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62E26D-1AC8-4FCD-B633-EF92945930F0}">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DB7D39-3E6E-46F9-B298-9BB78B6A6553}">
  <ds:schemaRefs>
    <ds:schemaRef ds:uri="http://schemas.microsoft.com/sharepoint/v3/contenttype/forms"/>
  </ds:schemaRefs>
</ds:datastoreItem>
</file>

<file path=customXml/itemProps3.xml><?xml version="1.0" encoding="utf-8"?>
<ds:datastoreItem xmlns:ds="http://schemas.openxmlformats.org/officeDocument/2006/customXml" ds:itemID="{F62693CE-F8D3-457A-85EB-179FF96E76DA}">
  <ds:schemaRefs>
    <ds:schemaRef ds:uri="http://purl.org/dc/terms/"/>
    <ds:schemaRef ds:uri="http://schemas.microsoft.com/office/2006/documentManagement/types"/>
    <ds:schemaRef ds:uri="http://purl.org/dc/dcmitype/"/>
    <ds:schemaRef ds:uri="http://schemas.microsoft.com/office/2006/metadata/properties"/>
    <ds:schemaRef ds:uri="88cba950-1f7c-4773-b120-bd4bde171aa8"/>
    <ds:schemaRef ds:uri="http://purl.org/dc/elements/1.1/"/>
    <ds:schemaRef ds:uri="http://schemas.microsoft.com/office/infopath/2007/PartnerControls"/>
    <ds:schemaRef ds:uri="http://schemas.openxmlformats.org/package/2006/metadata/core-properties"/>
    <ds:schemaRef ds:uri="e000d046-420e-499b-8730-8eefeee0e4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DLA Theme</Template>
  <TotalTime>0</TotalTime>
  <Words>9748</Words>
  <Application>Microsoft Office PowerPoint</Application>
  <PresentationFormat>On-screen Show (4:3)</PresentationFormat>
  <Paragraphs>1383</Paragraphs>
  <Slides>91</Slides>
  <Notes>27</Notes>
  <HiddenSlides>0</HiddenSlides>
  <MMClips>0</MMClips>
  <ScaleCrop>false</ScaleCrop>
  <HeadingPairs>
    <vt:vector size="8" baseType="variant">
      <vt:variant>
        <vt:lpstr>Fonts Used</vt:lpstr>
      </vt:variant>
      <vt:variant>
        <vt:i4>11</vt:i4>
      </vt:variant>
      <vt:variant>
        <vt:lpstr>Theme</vt:lpstr>
      </vt:variant>
      <vt:variant>
        <vt:i4>13</vt:i4>
      </vt:variant>
      <vt:variant>
        <vt:lpstr>Embedded OLE Servers</vt:lpstr>
      </vt:variant>
      <vt:variant>
        <vt:i4>1</vt:i4>
      </vt:variant>
      <vt:variant>
        <vt:lpstr>Slide Titles</vt:lpstr>
      </vt:variant>
      <vt:variant>
        <vt:i4>91</vt:i4>
      </vt:variant>
    </vt:vector>
  </HeadingPairs>
  <TitlesOfParts>
    <vt:vector size="116" baseType="lpstr">
      <vt:lpstr>Arial</vt:lpstr>
      <vt:lpstr>Arial Narrow</vt:lpstr>
      <vt:lpstr>Baskerville Old Face</vt:lpstr>
      <vt:lpstr>Bodoni MT</vt:lpstr>
      <vt:lpstr>Calibri</vt:lpstr>
      <vt:lpstr>Calibri Light</vt:lpstr>
      <vt:lpstr>Century Gothic</vt:lpstr>
      <vt:lpstr>Roboto</vt:lpstr>
      <vt:lpstr>Symbol</vt:lpstr>
      <vt:lpstr>Times New Roman</vt:lpstr>
      <vt:lpstr>Wingdings</vt:lpstr>
      <vt:lpstr>DLA Template 2020</vt:lpstr>
      <vt:lpstr>5_DLA Template 2020</vt:lpstr>
      <vt:lpstr>1_Title Slide</vt:lpstr>
      <vt:lpstr>4_DLA Template 2020</vt:lpstr>
      <vt:lpstr>Title Slide</vt:lpstr>
      <vt:lpstr>8_DLA Template 2020</vt:lpstr>
      <vt:lpstr>Office Theme</vt:lpstr>
      <vt:lpstr>Blank Presentation</vt:lpstr>
      <vt:lpstr>DLA Template 2020</vt:lpstr>
      <vt:lpstr>1_DLA Template 2020</vt:lpstr>
      <vt:lpstr>2_DLA Template 2020</vt:lpstr>
      <vt:lpstr>5_DLA Template 2020</vt:lpstr>
      <vt:lpstr>3_Title Slide</vt:lpstr>
      <vt:lpstr>Worksheet</vt:lpstr>
      <vt:lpstr>Joint Supply  and  Finance 23-2 Process Review Committee Meeting</vt:lpstr>
      <vt:lpstr>Agenda </vt:lpstr>
      <vt:lpstr> </vt:lpstr>
      <vt:lpstr>PowerPoint Presentation</vt:lpstr>
      <vt:lpstr>PowerPoint Presentation</vt:lpstr>
      <vt:lpstr>PowerPoint Presentation</vt:lpstr>
      <vt:lpstr>PowerPoint Presentation</vt:lpstr>
      <vt:lpstr>PowerPoint Presentation</vt:lpstr>
      <vt:lpstr>ADC 1244B Implementation Status- USAF </vt:lpstr>
      <vt:lpstr> </vt:lpstr>
      <vt:lpstr>                                                                                   PRC Conference  </vt:lpstr>
      <vt:lpstr>Agenda </vt:lpstr>
      <vt:lpstr>Who are the OUSDC G-Invoicing Team?</vt:lpstr>
      <vt:lpstr>OUSDC G-Invoicing Team Responsibilities</vt:lpstr>
      <vt:lpstr>OUSDC G-Invoicing Team Initiatives </vt:lpstr>
      <vt:lpstr>What is G-Invoicing? </vt:lpstr>
      <vt:lpstr>What Problem will it Fix? </vt:lpstr>
      <vt:lpstr>The Benefits of G-Invoicing </vt:lpstr>
      <vt:lpstr>Intragovernmental Activity </vt:lpstr>
      <vt:lpstr>G-Invoicing Treasury Mandate  </vt:lpstr>
      <vt:lpstr>Component Timeline Snapshot </vt:lpstr>
      <vt:lpstr>IGT Buy/Sell Process Areas </vt:lpstr>
      <vt:lpstr>IGT Cross-Functional Collaboration  </vt:lpstr>
      <vt:lpstr>IGT Partnerships   </vt:lpstr>
      <vt:lpstr>Published Policy Guidance </vt:lpstr>
      <vt:lpstr>Policy Guidance In Process  </vt:lpstr>
      <vt:lpstr>Open Audit NFRs/CAPs </vt:lpstr>
      <vt:lpstr>Questions and Answers</vt:lpstr>
      <vt:lpstr>PowerPoint Presentation</vt:lpstr>
      <vt:lpstr>OUSDC G-Invoicing Program Contacts</vt:lpstr>
      <vt:lpstr>PowerPoint Presentation</vt:lpstr>
      <vt:lpstr>G-Invoicing Timeline</vt:lpstr>
      <vt:lpstr>GSA - Partially implemented</vt:lpstr>
      <vt:lpstr>G-Invoicing Workflows</vt:lpstr>
      <vt:lpstr>Lessons Learned</vt:lpstr>
      <vt:lpstr>G-Invoicing Issues / Challenges</vt:lpstr>
      <vt:lpstr>Supply Issues related to G-Invoicing </vt:lpstr>
      <vt:lpstr>GSA Points of Contact </vt:lpstr>
      <vt:lpstr>DLA G-Invoicing Strategic Way Forward</vt:lpstr>
      <vt:lpstr>Agenda</vt:lpstr>
      <vt:lpstr>BLUF</vt:lpstr>
      <vt:lpstr>DLA G-INV  Vision</vt:lpstr>
      <vt:lpstr>G-INV System Development Status</vt:lpstr>
      <vt:lpstr>Scope 7600B vs 7600EZ</vt:lpstr>
      <vt:lpstr>Sales Order Type Logic</vt:lpstr>
      <vt:lpstr>Sales Order Type Logic</vt:lpstr>
      <vt:lpstr>DLA Recommended  7600EZ Way Forward</vt:lpstr>
      <vt:lpstr>DLA POCs</vt:lpstr>
      <vt:lpstr>PowerPoint Presentation</vt:lpstr>
      <vt:lpstr>Backup Slides</vt:lpstr>
      <vt:lpstr>System Requirements Overview</vt:lpstr>
      <vt:lpstr>PowerPoint Presentation</vt:lpstr>
      <vt:lpstr>G-Invoicing Scope (in total)</vt:lpstr>
      <vt:lpstr>PowerPoint Presentation</vt:lpstr>
      <vt:lpstr>PDC 1442 Update and 7600EZ Implementation Strategy</vt:lpstr>
      <vt:lpstr>Agenda</vt:lpstr>
      <vt:lpstr>SFIS/SLOA Relationship to G-Invoicing</vt:lpstr>
      <vt:lpstr>Standard Financial Information Structure (SFIS)</vt:lpstr>
      <vt:lpstr>DoD Standard Line of Accounting/Classification Memo</vt:lpstr>
      <vt:lpstr>SFIS Implementation Approaches</vt:lpstr>
      <vt:lpstr>Business Systems Financial Interoperability and the Standard Line of Accounting (SLOA)</vt:lpstr>
      <vt:lpstr>DLMS Support of SFIS/SLOA Compliance</vt:lpstr>
      <vt:lpstr>Approved DLMS Change (ADC) 435</vt:lpstr>
      <vt:lpstr>SFIS Fund Code to Fund Account Conversion Table </vt:lpstr>
      <vt:lpstr>Deriving SLOA Elements from SFIS Fund Code Table</vt:lpstr>
      <vt:lpstr>ADC 1043</vt:lpstr>
      <vt:lpstr>Proposed DLMS Change (PDC) 1442 Update</vt:lpstr>
      <vt:lpstr>PDC 1442 Overview</vt:lpstr>
      <vt:lpstr>PDC 1442 Fund Code Approach  (SFIS Example) </vt:lpstr>
      <vt:lpstr>PDC 1442 7600EZ Order Table Concept</vt:lpstr>
      <vt:lpstr>PDC 1442 DLMS IC Update  (511R Update Example)</vt:lpstr>
      <vt:lpstr>PDC 1442 DoD and GSA Responses  (as of July 2023)</vt:lpstr>
      <vt:lpstr>Navy  (Concur with Comments)</vt:lpstr>
      <vt:lpstr>Marine Corps  (Concur with Comments)</vt:lpstr>
      <vt:lpstr>General Services Administration (GSA) (Concurrence Pending)</vt:lpstr>
      <vt:lpstr>Selected Outstanding Issues  (Not Exhaustive)</vt:lpstr>
      <vt:lpstr>Proposed 7600EZ Way-Forward (as of July 2023)</vt:lpstr>
      <vt:lpstr>Application Types and Potential Implementation Strategies</vt:lpstr>
      <vt:lpstr>7600EZ Problem Statement</vt:lpstr>
      <vt:lpstr>Application Types by Order Method</vt:lpstr>
      <vt:lpstr>Application Types</vt:lpstr>
      <vt:lpstr>Examples of B2B E-Commerce Applications</vt:lpstr>
      <vt:lpstr>B2B E-Commerce:  Current Payment Methods</vt:lpstr>
      <vt:lpstr>B2B eCommerce:  New 7600EZ Payment Method</vt:lpstr>
      <vt:lpstr>Implementation Strategy by Application Type</vt:lpstr>
      <vt:lpstr>Finance Wrap Up  Questions/Comments/Actions  ODASD/DPC/Comptroller </vt:lpstr>
      <vt:lpstr>SUPPLY BACKUP </vt:lpstr>
      <vt:lpstr>ADCs/PDCs in the Pipeline</vt:lpstr>
      <vt:lpstr>ADCs/PDCs in the Pipeline</vt:lpstr>
      <vt:lpstr>DEDSO Upcoming Process Review Committee (PRC)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Castro, Rafael CIV DLA INFO OPERATIONS (USA)</dc:creator>
  <cp:lastModifiedBy>Belcher, Marcy A CTR DLA INFO OPERATIONS (USA)</cp:lastModifiedBy>
  <cp:revision>2</cp:revision>
  <dcterms:created xsi:type="dcterms:W3CDTF">2021-08-19T12:13:19Z</dcterms:created>
  <dcterms:modified xsi:type="dcterms:W3CDTF">2023-07-18T19:37:12Z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