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tags/tag5.xml" ContentType="application/vnd.openxmlformats-officedocument.presentationml.tags+xml"/>
  <Override PartName="/ppt/notesSlides/notesSlide43.xml" ContentType="application/vnd.openxmlformats-officedocument.presentationml.notesSlide+xml"/>
  <Override PartName="/ppt/tags/tag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8.xml" ContentType="application/vnd.openxmlformats-officedocument.presentationml.tags+xml"/>
  <Override PartName="/ppt/notesSlides/notesSlide49.xml" ContentType="application/vnd.openxmlformats-officedocument.presentationml.notesSlide+xml"/>
  <Override PartName="/ppt/tags/tag9.xml" ContentType="application/vnd.openxmlformats-officedocument.presentationml.tags+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tags/tag11.xml" ContentType="application/vnd.openxmlformats-officedocument.presentationml.tags+xml"/>
  <Override PartName="/ppt/notesSlides/notesSlide52.xml" ContentType="application/vnd.openxmlformats-officedocument.presentationml.notesSlide+xml"/>
  <Override PartName="/ppt/tags/tag12.xml" ContentType="application/vnd.openxmlformats-officedocument.presentationml.tags+xml"/>
  <Override PartName="/ppt/notesSlides/notesSlide53.xml" ContentType="application/vnd.openxmlformats-officedocument.presentationml.notesSlide+xml"/>
  <Override PartName="/ppt/tags/tag1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4.xml" ContentType="application/vnd.openxmlformats-officedocument.presentationml.tags+xml"/>
  <Override PartName="/ppt/notesSlides/notesSlide57.xml" ContentType="application/vnd.openxmlformats-officedocument.presentationml.notesSlide+xml"/>
  <Override PartName="/ppt/tags/tag15.xml" ContentType="application/vnd.openxmlformats-officedocument.presentationml.tags+xml"/>
  <Override PartName="/ppt/notesSlides/notesSlide58.xml" ContentType="application/vnd.openxmlformats-officedocument.presentationml.notesSlide+xml"/>
  <Override PartName="/ppt/tags/tag16.xml" ContentType="application/vnd.openxmlformats-officedocument.presentationml.tags+xml"/>
  <Override PartName="/ppt/notesSlides/notesSlide59.xml" ContentType="application/vnd.openxmlformats-officedocument.presentationml.notesSlide+xml"/>
  <Override PartName="/ppt/tags/tag17.xml" ContentType="application/vnd.openxmlformats-officedocument.presentationml.tags+xml"/>
  <Override PartName="/ppt/notesSlides/notesSlide60.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tags/tag20.xml" ContentType="application/vnd.openxmlformats-officedocument.presentationml.tags+xml"/>
  <Override PartName="/ppt/notesSlides/notesSlide63.xml" ContentType="application/vnd.openxmlformats-officedocument.presentationml.notesSlide+xml"/>
  <Override PartName="/ppt/tags/tag2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2.xml" ContentType="application/vnd.openxmlformats-officedocument.presentationml.tags+xml"/>
  <Override PartName="/ppt/notesSlides/notesSlide69.xml" ContentType="application/vnd.openxmlformats-officedocument.presentationml.notesSlide+xml"/>
  <Override PartName="/ppt/tags/tag23.xml" ContentType="application/vnd.openxmlformats-officedocument.presentationml.tags+xml"/>
  <Override PartName="/ppt/notesSlides/notesSlide70.xml" ContentType="application/vnd.openxmlformats-officedocument.presentationml.notesSlide+xml"/>
  <Override PartName="/ppt/tags/tag24.xml" ContentType="application/vnd.openxmlformats-officedocument.presentationml.tags+xml"/>
  <Override PartName="/ppt/notesSlides/notesSlide71.xml" ContentType="application/vnd.openxmlformats-officedocument.presentationml.notesSlide+xml"/>
  <Override PartName="/ppt/tags/tag25.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26.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27.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28.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29.xml" ContentType="application/vnd.openxmlformats-officedocument.presentationml.tag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30.xml" ContentType="application/vnd.openxmlformats-officedocument.presentationml.tags+xml"/>
  <Override PartName="/ppt/notesSlides/notesSlide129.xml" ContentType="application/vnd.openxmlformats-officedocument.presentationml.notesSlide+xml"/>
  <Override PartName="/ppt/tags/tag31.xml" ContentType="application/vnd.openxmlformats-officedocument.presentationml.tags+xml"/>
  <Override PartName="/ppt/notesSlides/notesSlide130.xml" ContentType="application/vnd.openxmlformats-officedocument.presentationml.notesSlide+xml"/>
  <Override PartName="/ppt/tags/tag32.xml" ContentType="application/vnd.openxmlformats-officedocument.presentationml.tags+xml"/>
  <Override PartName="/ppt/notesSlides/notesSlide131.xml" ContentType="application/vnd.openxmlformats-officedocument.presentationml.notesSlide+xml"/>
  <Override PartName="/ppt/tags/tag33.xml" ContentType="application/vnd.openxmlformats-officedocument.presentationml.tags+xml"/>
  <Override PartName="/ppt/notesSlides/notesSlide132.xml" ContentType="application/vnd.openxmlformats-officedocument.presentationml.notesSlide+xml"/>
  <Override PartName="/ppt/tags/tag34.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3664" r:id="rId4"/>
    <p:sldMasterId id="2147483692" r:id="rId5"/>
    <p:sldMasterId id="2147483694" r:id="rId6"/>
    <p:sldMasterId id="2147483696" r:id="rId7"/>
    <p:sldMasterId id="2147483680" r:id="rId8"/>
  </p:sldMasterIdLst>
  <p:notesMasterIdLst>
    <p:notesMasterId r:id="rId227"/>
  </p:notesMasterIdLst>
  <p:handoutMasterIdLst>
    <p:handoutMasterId r:id="rId228"/>
  </p:handoutMasterIdLst>
  <p:sldIdLst>
    <p:sldId id="1242" r:id="rId9"/>
    <p:sldId id="1243" r:id="rId10"/>
    <p:sldId id="1245" r:id="rId11"/>
    <p:sldId id="1244" r:id="rId12"/>
    <p:sldId id="1246" r:id="rId13"/>
    <p:sldId id="1264" r:id="rId14"/>
    <p:sldId id="932" r:id="rId15"/>
    <p:sldId id="934" r:id="rId16"/>
    <p:sldId id="1074" r:id="rId17"/>
    <p:sldId id="935" r:id="rId18"/>
    <p:sldId id="936" r:id="rId19"/>
    <p:sldId id="1179" r:id="rId20"/>
    <p:sldId id="937" r:id="rId21"/>
    <p:sldId id="1102" r:id="rId22"/>
    <p:sldId id="938" r:id="rId23"/>
    <p:sldId id="1103" r:id="rId24"/>
    <p:sldId id="1104" r:id="rId25"/>
    <p:sldId id="1108" r:id="rId26"/>
    <p:sldId id="1105" r:id="rId27"/>
    <p:sldId id="1194" r:id="rId28"/>
    <p:sldId id="942" r:id="rId29"/>
    <p:sldId id="1109" r:id="rId30"/>
    <p:sldId id="943" r:id="rId31"/>
    <p:sldId id="1110" r:id="rId32"/>
    <p:sldId id="944" r:id="rId33"/>
    <p:sldId id="1111" r:id="rId34"/>
    <p:sldId id="946" r:id="rId35"/>
    <p:sldId id="1113" r:id="rId36"/>
    <p:sldId id="947" r:id="rId37"/>
    <p:sldId id="1248" r:id="rId38"/>
    <p:sldId id="1247" r:id="rId39"/>
    <p:sldId id="1116" r:id="rId40"/>
    <p:sldId id="951" r:id="rId41"/>
    <p:sldId id="1184" r:id="rId42"/>
    <p:sldId id="1185" r:id="rId43"/>
    <p:sldId id="1186" r:id="rId44"/>
    <p:sldId id="952" r:id="rId45"/>
    <p:sldId id="1117" r:id="rId46"/>
    <p:sldId id="1187" r:id="rId47"/>
    <p:sldId id="1249" r:id="rId48"/>
    <p:sldId id="1252" r:id="rId49"/>
    <p:sldId id="955" r:id="rId50"/>
    <p:sldId id="1118" r:id="rId51"/>
    <p:sldId id="956" r:id="rId52"/>
    <p:sldId id="957" r:id="rId53"/>
    <p:sldId id="958" r:id="rId54"/>
    <p:sldId id="1119" r:id="rId55"/>
    <p:sldId id="1250" r:id="rId56"/>
    <p:sldId id="1253" r:id="rId57"/>
    <p:sldId id="1120" r:id="rId58"/>
    <p:sldId id="1121" r:id="rId59"/>
    <p:sldId id="1122" r:id="rId60"/>
    <p:sldId id="963" r:id="rId61"/>
    <p:sldId id="1123" r:id="rId62"/>
    <p:sldId id="1124" r:id="rId63"/>
    <p:sldId id="1125" r:id="rId64"/>
    <p:sldId id="1126" r:id="rId65"/>
    <p:sldId id="1127" r:id="rId66"/>
    <p:sldId id="1128" r:id="rId67"/>
    <p:sldId id="1131" r:id="rId68"/>
    <p:sldId id="1129" r:id="rId69"/>
    <p:sldId id="969" r:id="rId70"/>
    <p:sldId id="1090" r:id="rId71"/>
    <p:sldId id="1132" r:id="rId72"/>
    <p:sldId id="971" r:id="rId73"/>
    <p:sldId id="1133" r:id="rId74"/>
    <p:sldId id="1134" r:id="rId75"/>
    <p:sldId id="1195" r:id="rId76"/>
    <p:sldId id="1140" r:id="rId77"/>
    <p:sldId id="1138" r:id="rId78"/>
    <p:sldId id="1180" r:id="rId79"/>
    <p:sldId id="1141" r:id="rId80"/>
    <p:sldId id="1142" r:id="rId81"/>
    <p:sldId id="975" r:id="rId82"/>
    <p:sldId id="1143" r:id="rId83"/>
    <p:sldId id="1077" r:id="rId84"/>
    <p:sldId id="1144" r:id="rId85"/>
    <p:sldId id="1145" r:id="rId86"/>
    <p:sldId id="1148" r:id="rId87"/>
    <p:sldId id="1149" r:id="rId88"/>
    <p:sldId id="1150" r:id="rId89"/>
    <p:sldId id="1152" r:id="rId90"/>
    <p:sldId id="981" r:id="rId91"/>
    <p:sldId id="982" r:id="rId92"/>
    <p:sldId id="1153" r:id="rId93"/>
    <p:sldId id="1251" r:id="rId94"/>
    <p:sldId id="1206" r:id="rId95"/>
    <p:sldId id="1207" r:id="rId96"/>
    <p:sldId id="1208" r:id="rId97"/>
    <p:sldId id="1213" r:id="rId98"/>
    <p:sldId id="1212" r:id="rId99"/>
    <p:sldId id="1211" r:id="rId100"/>
    <p:sldId id="1210" r:id="rId101"/>
    <p:sldId id="1209" r:id="rId102"/>
    <p:sldId id="1214" r:id="rId103"/>
    <p:sldId id="1216" r:id="rId104"/>
    <p:sldId id="1215" r:id="rId105"/>
    <p:sldId id="1219" r:id="rId106"/>
    <p:sldId id="1156" r:id="rId107"/>
    <p:sldId id="1217" r:id="rId108"/>
    <p:sldId id="1222" r:id="rId109"/>
    <p:sldId id="1157" r:id="rId110"/>
    <p:sldId id="1220" r:id="rId111"/>
    <p:sldId id="1225" r:id="rId112"/>
    <p:sldId id="1224" r:id="rId113"/>
    <p:sldId id="1223" r:id="rId114"/>
    <p:sldId id="1226" r:id="rId115"/>
    <p:sldId id="1227" r:id="rId116"/>
    <p:sldId id="1228" r:id="rId117"/>
    <p:sldId id="1229" r:id="rId118"/>
    <p:sldId id="1230" r:id="rId119"/>
    <p:sldId id="1231" r:id="rId120"/>
    <p:sldId id="1233" r:id="rId121"/>
    <p:sldId id="1232" r:id="rId122"/>
    <p:sldId id="1235" r:id="rId123"/>
    <p:sldId id="1272" r:id="rId124"/>
    <p:sldId id="1234" r:id="rId125"/>
    <p:sldId id="1254" r:id="rId126"/>
    <p:sldId id="991" r:id="rId127"/>
    <p:sldId id="1159" r:id="rId128"/>
    <p:sldId id="1198" r:id="rId129"/>
    <p:sldId id="1199" r:id="rId130"/>
    <p:sldId id="994" r:id="rId131"/>
    <p:sldId id="996" r:id="rId132"/>
    <p:sldId id="1202" r:id="rId133"/>
    <p:sldId id="1204" r:id="rId134"/>
    <p:sldId id="1201" r:id="rId135"/>
    <p:sldId id="998" r:id="rId136"/>
    <p:sldId id="1161" r:id="rId137"/>
    <p:sldId id="1162" r:id="rId138"/>
    <p:sldId id="1255" r:id="rId139"/>
    <p:sldId id="1003" r:id="rId140"/>
    <p:sldId id="1163" r:id="rId141"/>
    <p:sldId id="1256" r:id="rId142"/>
    <p:sldId id="1005" r:id="rId143"/>
    <p:sldId id="1006" r:id="rId144"/>
    <p:sldId id="1164" r:id="rId145"/>
    <p:sldId id="1008" r:id="rId146"/>
    <p:sldId id="1009" r:id="rId147"/>
    <p:sldId id="1010" r:id="rId148"/>
    <p:sldId id="1165" r:id="rId149"/>
    <p:sldId id="1012" r:id="rId150"/>
    <p:sldId id="1166" r:id="rId151"/>
    <p:sldId id="1014" r:id="rId152"/>
    <p:sldId id="1257" r:id="rId153"/>
    <p:sldId id="1017" r:id="rId154"/>
    <p:sldId id="1018" r:id="rId155"/>
    <p:sldId id="1019" r:id="rId156"/>
    <p:sldId id="1020" r:id="rId157"/>
    <p:sldId id="1021" r:id="rId158"/>
    <p:sldId id="1022" r:id="rId159"/>
    <p:sldId id="1023" r:id="rId160"/>
    <p:sldId id="1265" r:id="rId161"/>
    <p:sldId id="1266" r:id="rId162"/>
    <p:sldId id="1270" r:id="rId163"/>
    <p:sldId id="1267" r:id="rId164"/>
    <p:sldId id="1268" r:id="rId165"/>
    <p:sldId id="1269" r:id="rId166"/>
    <p:sldId id="1271" r:id="rId167"/>
    <p:sldId id="1258" r:id="rId168"/>
    <p:sldId id="1025" r:id="rId169"/>
    <p:sldId id="1026" r:id="rId170"/>
    <p:sldId id="1081" r:id="rId171"/>
    <p:sldId id="1168" r:id="rId172"/>
    <p:sldId id="1169" r:id="rId173"/>
    <p:sldId id="1029" r:id="rId174"/>
    <p:sldId id="1030" r:id="rId175"/>
    <p:sldId id="1091" r:id="rId176"/>
    <p:sldId id="1031" r:id="rId177"/>
    <p:sldId id="1032" r:id="rId178"/>
    <p:sldId id="1259" r:id="rId179"/>
    <p:sldId id="1035" r:id="rId180"/>
    <p:sldId id="1036" r:id="rId181"/>
    <p:sldId id="1037" r:id="rId182"/>
    <p:sldId id="1038" r:id="rId183"/>
    <p:sldId id="1039" r:id="rId184"/>
    <p:sldId id="1040" r:id="rId185"/>
    <p:sldId id="1260" r:id="rId186"/>
    <p:sldId id="1237" r:id="rId187"/>
    <p:sldId id="1238" r:id="rId188"/>
    <p:sldId id="1239" r:id="rId189"/>
    <p:sldId id="1240" r:id="rId190"/>
    <p:sldId id="1241" r:id="rId191"/>
    <p:sldId id="1261" r:id="rId192"/>
    <p:sldId id="1043" r:id="rId193"/>
    <p:sldId id="1044" r:id="rId194"/>
    <p:sldId id="1045" r:id="rId195"/>
    <p:sldId id="1046" r:id="rId196"/>
    <p:sldId id="1047" r:id="rId197"/>
    <p:sldId id="1048" r:id="rId198"/>
    <p:sldId id="1262" r:id="rId199"/>
    <p:sldId id="1050" r:id="rId200"/>
    <p:sldId id="1051" r:id="rId201"/>
    <p:sldId id="1052" r:id="rId202"/>
    <p:sldId id="1190" r:id="rId203"/>
    <p:sldId id="1054" r:id="rId204"/>
    <p:sldId id="1055" r:id="rId205"/>
    <p:sldId id="1056" r:id="rId206"/>
    <p:sldId id="1171" r:id="rId207"/>
    <p:sldId id="1196" r:id="rId208"/>
    <p:sldId id="1174" r:id="rId209"/>
    <p:sldId id="1197" r:id="rId210"/>
    <p:sldId id="1058" r:id="rId211"/>
    <p:sldId id="1175" r:id="rId212"/>
    <p:sldId id="1176" r:id="rId213"/>
    <p:sldId id="1177" r:id="rId214"/>
    <p:sldId id="1178" r:id="rId215"/>
    <p:sldId id="256" r:id="rId216"/>
    <p:sldId id="257" r:id="rId217"/>
    <p:sldId id="268" r:id="rId218"/>
    <p:sldId id="269" r:id="rId219"/>
    <p:sldId id="259" r:id="rId220"/>
    <p:sldId id="260" r:id="rId221"/>
    <p:sldId id="261" r:id="rId222"/>
    <p:sldId id="262" r:id="rId223"/>
    <p:sldId id="263" r:id="rId224"/>
    <p:sldId id="1060" r:id="rId225"/>
    <p:sldId id="1075" r:id="rId226"/>
  </p:sldIdLst>
  <p:sldSz cx="9144000" cy="6858000" type="screen4x3"/>
  <p:notesSz cx="7023100" cy="9309100"/>
  <p:defaultTextStyle>
    <a:defPPr>
      <a:defRPr lang="en-US"/>
    </a:defPPr>
    <a:lvl1pPr algn="l" rtl="0" fontAlgn="base">
      <a:spcBef>
        <a:spcPct val="0"/>
      </a:spcBef>
      <a:spcAft>
        <a:spcPct val="0"/>
      </a:spcAft>
      <a:defRPr sz="1600" b="1" kern="1200">
        <a:solidFill>
          <a:schemeClr val="tx1"/>
        </a:solidFill>
        <a:latin typeface="Times New Roman" pitchFamily="18" charset="0"/>
        <a:ea typeface="+mn-ea"/>
        <a:cs typeface="+mn-cs"/>
      </a:defRPr>
    </a:lvl1pPr>
    <a:lvl2pPr marL="457200" algn="l" rtl="0" fontAlgn="base">
      <a:spcBef>
        <a:spcPct val="0"/>
      </a:spcBef>
      <a:spcAft>
        <a:spcPct val="0"/>
      </a:spcAft>
      <a:defRPr sz="1600" b="1" kern="1200">
        <a:solidFill>
          <a:schemeClr val="tx1"/>
        </a:solidFill>
        <a:latin typeface="Times New Roman" pitchFamily="18" charset="0"/>
        <a:ea typeface="+mn-ea"/>
        <a:cs typeface="+mn-cs"/>
      </a:defRPr>
    </a:lvl2pPr>
    <a:lvl3pPr marL="914400" algn="l" rtl="0" fontAlgn="base">
      <a:spcBef>
        <a:spcPct val="0"/>
      </a:spcBef>
      <a:spcAft>
        <a:spcPct val="0"/>
      </a:spcAft>
      <a:defRPr sz="1600" b="1" kern="1200">
        <a:solidFill>
          <a:schemeClr val="tx1"/>
        </a:solidFill>
        <a:latin typeface="Times New Roman" pitchFamily="18" charset="0"/>
        <a:ea typeface="+mn-ea"/>
        <a:cs typeface="+mn-cs"/>
      </a:defRPr>
    </a:lvl3pPr>
    <a:lvl4pPr marL="1371600" algn="l" rtl="0" fontAlgn="base">
      <a:spcBef>
        <a:spcPct val="0"/>
      </a:spcBef>
      <a:spcAft>
        <a:spcPct val="0"/>
      </a:spcAft>
      <a:defRPr sz="1600" b="1" kern="1200">
        <a:solidFill>
          <a:schemeClr val="tx1"/>
        </a:solidFill>
        <a:latin typeface="Times New Roman" pitchFamily="18" charset="0"/>
        <a:ea typeface="+mn-ea"/>
        <a:cs typeface="+mn-cs"/>
      </a:defRPr>
    </a:lvl4pPr>
    <a:lvl5pPr marL="1828800" algn="l" rtl="0" fontAlgn="base">
      <a:spcBef>
        <a:spcPct val="0"/>
      </a:spcBef>
      <a:spcAft>
        <a:spcPct val="0"/>
      </a:spcAft>
      <a:defRPr sz="1600" b="1" kern="1200">
        <a:solidFill>
          <a:schemeClr val="tx1"/>
        </a:solidFill>
        <a:latin typeface="Times New Roman" pitchFamily="18" charset="0"/>
        <a:ea typeface="+mn-ea"/>
        <a:cs typeface="+mn-cs"/>
      </a:defRPr>
    </a:lvl5pPr>
    <a:lvl6pPr marL="2286000" algn="l" defTabSz="914400" rtl="0" eaLnBrk="1" latinLnBrk="0" hangingPunct="1">
      <a:defRPr sz="1600" b="1" kern="1200">
        <a:solidFill>
          <a:schemeClr val="tx1"/>
        </a:solidFill>
        <a:latin typeface="Times New Roman" pitchFamily="18" charset="0"/>
        <a:ea typeface="+mn-ea"/>
        <a:cs typeface="+mn-cs"/>
      </a:defRPr>
    </a:lvl6pPr>
    <a:lvl7pPr marL="2743200" algn="l" defTabSz="914400" rtl="0" eaLnBrk="1" latinLnBrk="0" hangingPunct="1">
      <a:defRPr sz="1600" b="1" kern="1200">
        <a:solidFill>
          <a:schemeClr val="tx1"/>
        </a:solidFill>
        <a:latin typeface="Times New Roman" pitchFamily="18" charset="0"/>
        <a:ea typeface="+mn-ea"/>
        <a:cs typeface="+mn-cs"/>
      </a:defRPr>
    </a:lvl7pPr>
    <a:lvl8pPr marL="3200400" algn="l" defTabSz="914400" rtl="0" eaLnBrk="1" latinLnBrk="0" hangingPunct="1">
      <a:defRPr sz="1600" b="1" kern="1200">
        <a:solidFill>
          <a:schemeClr val="tx1"/>
        </a:solidFill>
        <a:latin typeface="Times New Roman" pitchFamily="18" charset="0"/>
        <a:ea typeface="+mn-ea"/>
        <a:cs typeface="+mn-cs"/>
      </a:defRPr>
    </a:lvl8pPr>
    <a:lvl9pPr marL="3657600" algn="l" defTabSz="914400" rtl="0" eaLnBrk="1" latinLnBrk="0" hangingPunct="1">
      <a:defRPr sz="1600" b="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oD WebSDR User Guide" id="{03D7927D-247C-4E49-B77B-E5C964A1034B}">
          <p14:sldIdLst>
            <p14:sldId id="1242"/>
          </p14:sldIdLst>
        </p14:section>
        <p14:section name="Learning Objectives" id="{7FFE09FC-D819-4B67-9891-FBDCBAD1F529}">
          <p14:sldIdLst>
            <p14:sldId id="1243"/>
          </p14:sldIdLst>
        </p14:section>
        <p14:section name="Table of Contents" id="{9865E812-ED89-4487-A03C-178AF72856DB}">
          <p14:sldIdLst>
            <p14:sldId id="1245"/>
          </p14:sldIdLst>
        </p14:section>
        <p14:section name="Supply Discrepancy Reporting (SDR)" id="{6EC6B4C4-8320-4F33-8414-FB2692D069B4}">
          <p14:sldIdLst>
            <p14:sldId id="1244"/>
            <p14:sldId id="1246"/>
            <p14:sldId id="1264"/>
            <p14:sldId id="932"/>
            <p14:sldId id="934"/>
            <p14:sldId id="1074"/>
            <p14:sldId id="935"/>
            <p14:sldId id="936"/>
            <p14:sldId id="1179"/>
            <p14:sldId id="937"/>
            <p14:sldId id="1102"/>
            <p14:sldId id="938"/>
            <p14:sldId id="1103"/>
            <p14:sldId id="1104"/>
            <p14:sldId id="1108"/>
            <p14:sldId id="1105"/>
            <p14:sldId id="1194"/>
            <p14:sldId id="942"/>
            <p14:sldId id="1109"/>
            <p14:sldId id="943"/>
            <p14:sldId id="1110"/>
            <p14:sldId id="944"/>
            <p14:sldId id="1111"/>
            <p14:sldId id="946"/>
            <p14:sldId id="1113"/>
            <p14:sldId id="947"/>
          </p14:sldIdLst>
        </p14:section>
        <p14:section name="Obtaining System Access to DoD WebSDR" id="{73A12FD8-9FEB-4A8C-AD44-77D33AEB2791}">
          <p14:sldIdLst>
            <p14:sldId id="1248"/>
            <p14:sldId id="1247"/>
            <p14:sldId id="1116"/>
            <p14:sldId id="951"/>
            <p14:sldId id="1184"/>
            <p14:sldId id="1185"/>
            <p14:sldId id="1186"/>
            <p14:sldId id="952"/>
            <p14:sldId id="1117"/>
            <p14:sldId id="1187"/>
          </p14:sldIdLst>
        </p14:section>
        <p14:section name="Initiating Activity Submission" id="{0E5CDD88-0C5D-46DF-BAA4-0FD33F106C29}">
          <p14:sldIdLst>
            <p14:sldId id="1249"/>
            <p14:sldId id="1252"/>
            <p14:sldId id="955"/>
            <p14:sldId id="1118"/>
            <p14:sldId id="956"/>
            <p14:sldId id="957"/>
            <p14:sldId id="958"/>
            <p14:sldId id="1119"/>
          </p14:sldIdLst>
        </p14:section>
        <p14:section name="How to Submit an SDR in DoD WebSDR" id="{F24FE688-45D5-48E5-AF64-57603443DC39}">
          <p14:sldIdLst>
            <p14:sldId id="1250"/>
            <p14:sldId id="1253"/>
            <p14:sldId id="1120"/>
            <p14:sldId id="1121"/>
            <p14:sldId id="1122"/>
            <p14:sldId id="963"/>
            <p14:sldId id="1123"/>
            <p14:sldId id="1124"/>
            <p14:sldId id="1125"/>
            <p14:sldId id="1126"/>
            <p14:sldId id="1127"/>
            <p14:sldId id="1128"/>
            <p14:sldId id="1131"/>
            <p14:sldId id="1129"/>
            <p14:sldId id="969"/>
            <p14:sldId id="1090"/>
            <p14:sldId id="1132"/>
            <p14:sldId id="971"/>
            <p14:sldId id="1133"/>
            <p14:sldId id="1134"/>
            <p14:sldId id="1195"/>
            <p14:sldId id="1140"/>
            <p14:sldId id="1138"/>
            <p14:sldId id="1180"/>
            <p14:sldId id="1141"/>
            <p14:sldId id="1142"/>
            <p14:sldId id="975"/>
            <p14:sldId id="1143"/>
            <p14:sldId id="1077"/>
            <p14:sldId id="1144"/>
            <p14:sldId id="1145"/>
            <p14:sldId id="1148"/>
            <p14:sldId id="1149"/>
            <p14:sldId id="1150"/>
            <p14:sldId id="1152"/>
            <p14:sldId id="981"/>
            <p14:sldId id="982"/>
            <p14:sldId id="1153"/>
          </p14:sldIdLst>
        </p14:section>
        <p14:section name="Special Business Rules for Transshipper-Prepared SDRs Document Type W Aerial Ports and CCPs Only" id="{258B40F0-D28E-4039-A533-B1AFEAC5EDF0}">
          <p14:sldIdLst>
            <p14:sldId id="1251"/>
            <p14:sldId id="1206"/>
            <p14:sldId id="1207"/>
            <p14:sldId id="1208"/>
            <p14:sldId id="1213"/>
            <p14:sldId id="1212"/>
            <p14:sldId id="1211"/>
            <p14:sldId id="1210"/>
            <p14:sldId id="1209"/>
            <p14:sldId id="1214"/>
            <p14:sldId id="1216"/>
            <p14:sldId id="1215"/>
            <p14:sldId id="1219"/>
            <p14:sldId id="1156"/>
            <p14:sldId id="1217"/>
            <p14:sldId id="1222"/>
            <p14:sldId id="1157"/>
            <p14:sldId id="1220"/>
            <p14:sldId id="1225"/>
            <p14:sldId id="1224"/>
            <p14:sldId id="1223"/>
            <p14:sldId id="1226"/>
            <p14:sldId id="1227"/>
            <p14:sldId id="1228"/>
            <p14:sldId id="1229"/>
            <p14:sldId id="1230"/>
            <p14:sldId id="1231"/>
            <p14:sldId id="1233"/>
            <p14:sldId id="1232"/>
            <p14:sldId id="1235"/>
            <p14:sldId id="1272"/>
            <p14:sldId id="1234"/>
          </p14:sldIdLst>
        </p14:section>
        <p14:section name="DoD WebSDR Action Activity Response Process" id="{28C0643F-56F5-4758-AF4E-C9FCA829D086}">
          <p14:sldIdLst>
            <p14:sldId id="1254"/>
            <p14:sldId id="991"/>
            <p14:sldId id="1159"/>
            <p14:sldId id="1198"/>
            <p14:sldId id="1199"/>
            <p14:sldId id="994"/>
            <p14:sldId id="996"/>
            <p14:sldId id="1202"/>
            <p14:sldId id="1204"/>
            <p14:sldId id="1201"/>
            <p14:sldId id="998"/>
            <p14:sldId id="1161"/>
            <p14:sldId id="1162"/>
          </p14:sldIdLst>
        </p14:section>
        <p14:section name="Follow-on Actions (General)" id="{1F3C2BAE-D52A-4495-9856-FB093378F653}">
          <p14:sldIdLst>
            <p14:sldId id="1255"/>
            <p14:sldId id="1003"/>
            <p14:sldId id="1163"/>
          </p14:sldIdLst>
        </p14:section>
        <p14:section name="Follow-up on a Delinquent SDR Response" id="{CA3D9250-408F-4301-B07F-CEF34EBB8A80}">
          <p14:sldIdLst>
            <p14:sldId id="1256"/>
            <p14:sldId id="1005"/>
            <p14:sldId id="1006"/>
            <p14:sldId id="1164"/>
            <p14:sldId id="1008"/>
            <p14:sldId id="1009"/>
            <p14:sldId id="1010"/>
            <p14:sldId id="1165"/>
            <p14:sldId id="1012"/>
            <p14:sldId id="1166"/>
            <p14:sldId id="1014"/>
          </p14:sldIdLst>
        </p14:section>
        <p14:section name="Making Corrections to Previously Submitted SDR" id="{B8A037D7-DDF9-4216-A1FC-70F9A98E3765}">
          <p14:sldIdLst>
            <p14:sldId id="1257"/>
            <p14:sldId id="1017"/>
            <p14:sldId id="1018"/>
            <p14:sldId id="1019"/>
            <p14:sldId id="1020"/>
            <p14:sldId id="1021"/>
            <p14:sldId id="1022"/>
            <p14:sldId id="1023"/>
            <p14:sldId id="1265"/>
            <p14:sldId id="1266"/>
            <p14:sldId id="1270"/>
            <p14:sldId id="1267"/>
            <p14:sldId id="1268"/>
            <p14:sldId id="1269"/>
            <p14:sldId id="1271"/>
          </p14:sldIdLst>
        </p14:section>
        <p14:section name="Requesting Consideration of an Unfavorable Action Activity Response" id="{A287EF10-FEDF-4799-93DF-88793230661C}">
          <p14:sldIdLst>
            <p14:sldId id="1258"/>
            <p14:sldId id="1025"/>
            <p14:sldId id="1026"/>
            <p14:sldId id="1081"/>
            <p14:sldId id="1168"/>
            <p14:sldId id="1169"/>
            <p14:sldId id="1029"/>
            <p14:sldId id="1030"/>
            <p14:sldId id="1091"/>
            <p14:sldId id="1031"/>
            <p14:sldId id="1032"/>
          </p14:sldIdLst>
        </p14:section>
        <p14:section name="Cancel a Previously Submitted SDR" id="{699138F2-FFE0-48B2-9875-FFBB1714AE0A}">
          <p14:sldIdLst>
            <p14:sldId id="1259"/>
            <p14:sldId id="1035"/>
            <p14:sldId id="1036"/>
            <p14:sldId id="1037"/>
            <p14:sldId id="1038"/>
            <p14:sldId id="1039"/>
            <p14:sldId id="1040"/>
          </p14:sldIdLst>
        </p14:section>
        <p14:section name="Completion Notifications (CNs)" id="{A6C3C8F0-D341-4189-863D-387AA7D4CC4F}">
          <p14:sldIdLst>
            <p14:sldId id="1260"/>
            <p14:sldId id="1237"/>
            <p14:sldId id="1238"/>
            <p14:sldId id="1239"/>
            <p14:sldId id="1240"/>
            <p14:sldId id="1241"/>
          </p14:sldIdLst>
        </p14:section>
        <p14:section name="Queries and Management Reports" id="{8322F56F-F121-4B4A-AB6F-2375A1FFFED6}">
          <p14:sldIdLst>
            <p14:sldId id="1261"/>
            <p14:sldId id="1043"/>
            <p14:sldId id="1044"/>
            <p14:sldId id="1045"/>
            <p14:sldId id="1046"/>
            <p14:sldId id="1047"/>
            <p14:sldId id="1048"/>
          </p14:sldIdLst>
        </p14:section>
        <p14:section name="Queries Against Historical Records" id="{76B8E0C7-6787-4E7C-B5BB-24311320BBF2}">
          <p14:sldIdLst>
            <p14:sldId id="1262"/>
            <p14:sldId id="1050"/>
            <p14:sldId id="1051"/>
            <p14:sldId id="1052"/>
            <p14:sldId id="1190"/>
            <p14:sldId id="1054"/>
            <p14:sldId id="1055"/>
            <p14:sldId id="1056"/>
            <p14:sldId id="1171"/>
            <p14:sldId id="1196"/>
            <p14:sldId id="1174"/>
            <p14:sldId id="1197"/>
            <p14:sldId id="1058"/>
            <p14:sldId id="1175"/>
            <p14:sldId id="1176"/>
            <p14:sldId id="1177"/>
            <p14:sldId id="1178"/>
            <p14:sldId id="256"/>
            <p14:sldId id="257"/>
            <p14:sldId id="268"/>
            <p14:sldId id="269"/>
            <p14:sldId id="259"/>
            <p14:sldId id="260"/>
            <p14:sldId id="261"/>
            <p14:sldId id="262"/>
            <p14:sldId id="263"/>
          </p14:sldIdLst>
        </p14:section>
        <p14:section name="DoD WebSDR User Guide Summary &amp; Resources" id="{CE887DF0-17FF-4E3A-B69C-177866C828B2}">
          <p14:sldIdLst>
            <p14:sldId id="1060"/>
            <p14:sldId id="10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idi Daverede" initials="HMD" lastIdx="3" clrIdx="0"/>
  <p:cmAuthor id="2" name="Belcher, Marcy A CTR DLA INFO OPERATIONS (US)" initials="BMACDIO(" lastIdx="4" clrIdx="1">
    <p:extLst>
      <p:ext uri="{19B8F6BF-5375-455C-9EA6-DF929625EA0E}">
        <p15:presenceInfo xmlns:p15="http://schemas.microsoft.com/office/powerpoint/2012/main" userId="Belcher, Marcy A CTR DLA INFO OPERATIONS (US)" providerId="None"/>
      </p:ext>
    </p:extLst>
  </p:cmAuthor>
  <p:cmAuthor id="3" name="Belcher, Marcy A CTR DLA INFO OPERATIONS (USA)" initials="BMACDIO(" lastIdx="3" clrIdx="2">
    <p:extLst>
      <p:ext uri="{19B8F6BF-5375-455C-9EA6-DF929625EA0E}">
        <p15:presenceInfo xmlns:p15="http://schemas.microsoft.com/office/powerpoint/2012/main" userId="Belcher, Marcy A CTR DLA INFO OPERATIONS (U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203864"/>
    <a:srgbClr val="000000"/>
    <a:srgbClr val="5E9EFF"/>
    <a:srgbClr val="BA2C2C"/>
    <a:srgbClr val="FFFF66"/>
    <a:srgbClr val="FFFF99"/>
    <a:srgbClr val="808080"/>
    <a:srgbClr val="2D2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40" autoAdjust="0"/>
    <p:restoredTop sz="80426" autoAdjust="0"/>
  </p:normalViewPr>
  <p:slideViewPr>
    <p:cSldViewPr>
      <p:cViewPr varScale="1">
        <p:scale>
          <a:sx n="50" d="100"/>
          <a:sy n="50" d="100"/>
        </p:scale>
        <p:origin x="1524" y="28"/>
      </p:cViewPr>
      <p:guideLst>
        <p:guide orient="horz" pos="2160"/>
        <p:guide pos="2880"/>
      </p:guideLst>
    </p:cSldViewPr>
  </p:slideViewPr>
  <p:outlineViewPr>
    <p:cViewPr>
      <p:scale>
        <a:sx n="33" d="100"/>
        <a:sy n="33" d="100"/>
      </p:scale>
      <p:origin x="0" y="-7260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81" d="100"/>
          <a:sy n="81" d="100"/>
        </p:scale>
        <p:origin x="3114" y="126"/>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notesMaster" Target="notesMasters/notesMaster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handoutMaster" Target="handoutMasters/handoutMaster1.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commentAuthors" Target="commentAuthors.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8" Type="http://schemas.openxmlformats.org/officeDocument/2006/relationships/slideMaster" Target="slideMasters/slideMaster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presProps" Target="presProps.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6" Type="http://schemas.openxmlformats.org/officeDocument/2006/relationships/slide" Target="slides/slide18.xml"/><Relationship Id="rId231" Type="http://schemas.openxmlformats.org/officeDocument/2006/relationships/viewProps" Target="viewProps.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theme" Target="theme/theme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12" Type="http://schemas.openxmlformats.org/officeDocument/2006/relationships/slide" Target="slides/slide204.xml"/><Relationship Id="rId233" Type="http://schemas.openxmlformats.org/officeDocument/2006/relationships/tableStyles" Target="tableStyles.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 Type="http://schemas.openxmlformats.org/officeDocument/2006/relationships/customXml" Target="../customXml/item2.xml"/><Relationship Id="rId29" Type="http://schemas.openxmlformats.org/officeDocument/2006/relationships/slide" Target="slides/slide2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customXml" Target="../customXml/item3.xml"/><Relationship Id="rId214" Type="http://schemas.openxmlformats.org/officeDocument/2006/relationships/slide" Target="slides/slide206.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8" name="Text Box 26"/>
          <p:cNvSpPr txBox="1">
            <a:spLocks noChangeArrowheads="1"/>
          </p:cNvSpPr>
          <p:nvPr/>
        </p:nvSpPr>
        <p:spPr bwMode="auto">
          <a:xfrm>
            <a:off x="141335" y="0"/>
            <a:ext cx="6756335" cy="721087"/>
          </a:xfrm>
          <a:prstGeom prst="rect">
            <a:avLst/>
          </a:prstGeom>
          <a:noFill/>
          <a:ln w="9525">
            <a:noFill/>
            <a:miter lim="800000"/>
            <a:headEnd/>
            <a:tailEnd/>
          </a:ln>
          <a:effectLst/>
        </p:spPr>
        <p:txBody>
          <a:bodyPr wrap="none" lIns="93742" tIns="46870" rIns="93742" bIns="46870">
            <a:spAutoFit/>
          </a:bodyPr>
          <a:lstStyle/>
          <a:p>
            <a:pPr algn="ctr" defTabSz="936363" eaLnBrk="0" hangingPunct="0">
              <a:defRPr/>
            </a:pPr>
            <a:r>
              <a:rPr lang="en-US" sz="2000" dirty="0">
                <a:effectLst>
                  <a:outerShdw blurRad="38100" dist="38100" dir="2700000" algn="tl">
                    <a:srgbClr val="C0C0C0"/>
                  </a:outerShdw>
                </a:effectLst>
                <a:latin typeface="Arial" charset="0"/>
              </a:rPr>
              <a:t>DLMS INTRODUCTORY USER GUIDANCE</a:t>
            </a:r>
          </a:p>
          <a:p>
            <a:pPr algn="ctr" defTabSz="936363" eaLnBrk="0" hangingPunct="0">
              <a:defRPr/>
            </a:pPr>
            <a:r>
              <a:rPr lang="en-US" sz="2000" dirty="0">
                <a:effectLst>
                  <a:outerShdw blurRad="38100" dist="38100" dir="2700000" algn="tl">
                    <a:srgbClr val="C0C0C0"/>
                  </a:outerShdw>
                </a:effectLst>
                <a:latin typeface="Arial" charset="0"/>
              </a:rPr>
              <a:t>Module 6 – Changing Logistics Business Processes</a:t>
            </a:r>
          </a:p>
        </p:txBody>
      </p:sp>
      <p:sp>
        <p:nvSpPr>
          <p:cNvPr id="3" name="Slide Number Placeholder 2"/>
          <p:cNvSpPr>
            <a:spLocks noGrp="1"/>
          </p:cNvSpPr>
          <p:nvPr>
            <p:ph type="sldNum" sz="quarter" idx="3"/>
          </p:nvPr>
        </p:nvSpPr>
        <p:spPr>
          <a:xfrm>
            <a:off x="2070670" y="8841737"/>
            <a:ext cx="3043979" cy="465774"/>
          </a:xfrm>
          <a:prstGeom prst="rect">
            <a:avLst/>
          </a:prstGeom>
        </p:spPr>
        <p:txBody>
          <a:bodyPr vert="horz" lIns="91578" tIns="45789" rIns="91578" bIns="45789" rtlCol="0" anchor="b"/>
          <a:lstStyle>
            <a:lvl1pPr algn="r">
              <a:defRPr sz="1200"/>
            </a:lvl1pPr>
          </a:lstStyle>
          <a:p>
            <a:pPr algn="ctr"/>
            <a:fld id="{9A3DD6E8-6FB7-4193-93BC-FD3B74E893FD}" type="slidenum">
              <a:rPr lang="en-US" smtClean="0"/>
              <a:pPr algn="ctr"/>
              <a:t>‹#›</a:t>
            </a:fld>
            <a:endParaRPr lang="en-US"/>
          </a:p>
        </p:txBody>
      </p:sp>
    </p:spTree>
    <p:extLst>
      <p:ext uri="{BB962C8B-B14F-4D97-AF65-F5344CB8AC3E}">
        <p14:creationId xmlns:p14="http://schemas.microsoft.com/office/powerpoint/2010/main" val="147992056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4"/>
          <p:cNvSpPr>
            <a:spLocks noGrp="1" noRot="1" noChangeAspect="1" noChangeArrowheads="1" noTextEdit="1"/>
          </p:cNvSpPr>
          <p:nvPr>
            <p:ph type="sldImg" idx="2"/>
          </p:nvPr>
        </p:nvSpPr>
        <p:spPr bwMode="auto">
          <a:xfrm>
            <a:off x="681038" y="620713"/>
            <a:ext cx="2044700" cy="1533525"/>
          </a:xfrm>
          <a:prstGeom prst="rect">
            <a:avLst/>
          </a:prstGeom>
          <a:noFill/>
          <a:ln w="9525">
            <a:solidFill>
              <a:srgbClr val="000000"/>
            </a:solidFill>
            <a:miter lim="800000"/>
            <a:headEnd/>
            <a:tailEnd/>
          </a:ln>
        </p:spPr>
      </p:sp>
      <p:sp>
        <p:nvSpPr>
          <p:cNvPr id="348165" name="Rectangle 5"/>
          <p:cNvSpPr>
            <a:spLocks noGrp="1" noChangeArrowheads="1"/>
          </p:cNvSpPr>
          <p:nvPr>
            <p:ph type="body" sz="quarter" idx="3"/>
          </p:nvPr>
        </p:nvSpPr>
        <p:spPr bwMode="auto">
          <a:xfrm>
            <a:off x="534367" y="2501394"/>
            <a:ext cx="3893240" cy="6333240"/>
          </a:xfrm>
          <a:prstGeom prst="rect">
            <a:avLst/>
          </a:prstGeom>
          <a:noFill/>
          <a:ln w="9525">
            <a:noFill/>
            <a:miter lim="800000"/>
            <a:headEnd/>
            <a:tailEnd/>
          </a:ln>
          <a:effectLst/>
        </p:spPr>
        <p:txBody>
          <a:bodyPr vert="horz" wrap="square" lIns="93247" tIns="46623" rIns="93247" bIns="4662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8168" name="Text Box 8"/>
          <p:cNvSpPr txBox="1">
            <a:spLocks noChangeArrowheads="1"/>
          </p:cNvSpPr>
          <p:nvPr/>
        </p:nvSpPr>
        <p:spPr bwMode="auto">
          <a:xfrm>
            <a:off x="4802773" y="18226"/>
            <a:ext cx="2211643" cy="602487"/>
          </a:xfrm>
          <a:prstGeom prst="rect">
            <a:avLst/>
          </a:prstGeom>
          <a:noFill/>
          <a:ln w="9525">
            <a:noFill/>
            <a:miter lim="800000"/>
            <a:headEnd/>
            <a:tailEnd/>
          </a:ln>
          <a:effectLst/>
        </p:spPr>
        <p:txBody>
          <a:bodyPr wrap="square" lIns="93742" tIns="46870" rIns="93742" bIns="46870">
            <a:spAutoFit/>
          </a:bodyPr>
          <a:lstStyle/>
          <a:p>
            <a:pPr algn="l" defTabSz="936363" eaLnBrk="0" hangingPunct="0">
              <a:defRPr/>
            </a:pPr>
            <a:r>
              <a:rPr lang="en-US" sz="1100" b="0" dirty="0">
                <a:effectLst/>
                <a:latin typeface="Arial" charset="0"/>
              </a:rPr>
              <a:t>DEDSO</a:t>
            </a:r>
            <a:r>
              <a:rPr lang="en-US" sz="1100" b="0" baseline="0" dirty="0">
                <a:effectLst/>
                <a:latin typeface="Arial" charset="0"/>
              </a:rPr>
              <a:t> Phase 2 </a:t>
            </a:r>
            <a:r>
              <a:rPr lang="en-US" sz="1100" b="0" baseline="0" dirty="0" err="1">
                <a:effectLst/>
                <a:latin typeface="Arial" charset="0"/>
              </a:rPr>
              <a:t>WebSDR</a:t>
            </a:r>
            <a:r>
              <a:rPr lang="en-US" sz="1100" b="0" baseline="0" dirty="0">
                <a:effectLst/>
                <a:latin typeface="Arial" charset="0"/>
              </a:rPr>
              <a:t>  User Guidance, </a:t>
            </a:r>
            <a:r>
              <a:rPr lang="en-US" sz="1100" b="0" dirty="0">
                <a:effectLst/>
                <a:latin typeface="Arial" charset="0"/>
              </a:rPr>
              <a:t>Module 11 – </a:t>
            </a:r>
            <a:r>
              <a:rPr lang="en-US" sz="1100" b="0" baseline="0" dirty="0">
                <a:effectLst/>
                <a:latin typeface="Arial" charset="0"/>
              </a:rPr>
              <a:t>SDR</a:t>
            </a:r>
            <a:endParaRPr lang="en-US" sz="1100" b="0" dirty="0">
              <a:effectLst/>
              <a:latin typeface="Arial" charset="0"/>
            </a:endParaRPr>
          </a:p>
        </p:txBody>
      </p:sp>
      <p:sp>
        <p:nvSpPr>
          <p:cNvPr id="2" name="Slide Number Placeholder 1"/>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48AA4BDB-1F01-4022-914B-BB085C3D6467}" type="slidenum">
              <a:rPr lang="en-US" smtClean="0"/>
              <a:t>‹#›</a:t>
            </a:fld>
            <a:endParaRPr lang="en-US"/>
          </a:p>
        </p:txBody>
      </p:sp>
    </p:spTree>
    <p:extLst>
      <p:ext uri="{BB962C8B-B14F-4D97-AF65-F5344CB8AC3E}">
        <p14:creationId xmlns:p14="http://schemas.microsoft.com/office/powerpoint/2010/main" val="3663155575"/>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050" kern="1200">
        <a:solidFill>
          <a:schemeClr val="tx1"/>
        </a:solidFill>
        <a:latin typeface="Arial" charset="0"/>
        <a:ea typeface="+mn-ea"/>
        <a:cs typeface="+mn-cs"/>
      </a:defRPr>
    </a:lvl1pPr>
    <a:lvl2pPr marL="457200" algn="l" rtl="0" eaLnBrk="0" fontAlgn="base" hangingPunct="0">
      <a:spcBef>
        <a:spcPct val="30000"/>
      </a:spcBef>
      <a:spcAft>
        <a:spcPct val="0"/>
      </a:spcAft>
      <a:defRPr sz="1050" kern="1200">
        <a:solidFill>
          <a:schemeClr val="tx1"/>
        </a:solidFill>
        <a:latin typeface="Arial" charset="0"/>
        <a:ea typeface="+mn-ea"/>
        <a:cs typeface="+mn-cs"/>
      </a:defRPr>
    </a:lvl2pPr>
    <a:lvl3pPr marL="914400" algn="l" rtl="0" eaLnBrk="0" fontAlgn="base" hangingPunct="0">
      <a:spcBef>
        <a:spcPct val="30000"/>
      </a:spcBef>
      <a:spcAft>
        <a:spcPct val="0"/>
      </a:spcAft>
      <a:defRPr sz="1050" kern="1200">
        <a:solidFill>
          <a:schemeClr val="tx1"/>
        </a:solidFill>
        <a:latin typeface="Arial" charset="0"/>
        <a:ea typeface="+mn-ea"/>
        <a:cs typeface="+mn-cs"/>
      </a:defRPr>
    </a:lvl3pPr>
    <a:lvl4pPr marL="1371600" algn="l" rtl="0" eaLnBrk="0" fontAlgn="base" hangingPunct="0">
      <a:spcBef>
        <a:spcPct val="30000"/>
      </a:spcBef>
      <a:spcAft>
        <a:spcPct val="0"/>
      </a:spcAft>
      <a:defRPr sz="1050" kern="1200">
        <a:solidFill>
          <a:schemeClr val="tx1"/>
        </a:solidFill>
        <a:latin typeface="Arial" charset="0"/>
        <a:ea typeface="+mn-ea"/>
        <a:cs typeface="+mn-cs"/>
      </a:defRPr>
    </a:lvl4pPr>
    <a:lvl5pPr marL="1828800" algn="l" rtl="0" eaLnBrk="0" fontAlgn="base" hangingPunct="0">
      <a:spcBef>
        <a:spcPct val="30000"/>
      </a:spcBef>
      <a:spcAft>
        <a:spcPct val="0"/>
      </a:spcAft>
      <a:defRPr sz="105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What is DOD WebSDR?</a:t>
            </a:r>
          </a:p>
          <a:p>
            <a:pPr lvl="0"/>
            <a:r>
              <a:rPr lang="en-US" dirty="0"/>
              <a:t>WebSDR is a web-based support tool that integrates business events to report supply discrepancy reports known as SDRs, and route them for action and/or</a:t>
            </a:r>
            <a:r>
              <a:rPr lang="en-US" baseline="0" dirty="0"/>
              <a:t> trend analysis</a:t>
            </a:r>
            <a:r>
              <a:rPr lang="en-US" dirty="0"/>
              <a:t>. </a:t>
            </a:r>
          </a:p>
          <a:p>
            <a:pPr lvl="0"/>
            <a:r>
              <a:rPr lang="en-US" dirty="0"/>
              <a:t>It provides appropriate SDR responses and resolution, standardizes the SDR transactional interfaces, and captures data and provides a life-cycle events audit trail. </a:t>
            </a:r>
          </a:p>
          <a:p>
            <a:pPr lvl="0"/>
            <a:r>
              <a:rPr lang="en-US" dirty="0"/>
              <a:t>Also, WebSDR provides management reporting</a:t>
            </a:r>
            <a:r>
              <a:rPr lang="en-US" baseline="0" dirty="0"/>
              <a:t> capabilities</a:t>
            </a:r>
            <a:r>
              <a:rPr lang="en-US" dirty="0"/>
              <a:t> for analysis and corrective action. </a:t>
            </a:r>
          </a:p>
          <a:p>
            <a:pPr marL="522288" indent="-465138">
              <a:lnSpc>
                <a:spcPct val="85000"/>
              </a:lnSpc>
              <a:spcBef>
                <a:spcPct val="50000"/>
              </a:spcBef>
              <a:buClr>
                <a:schemeClr val="tx2"/>
              </a:buClr>
              <a:buSzPct val="130000"/>
              <a:buFontTx/>
              <a:buChar char="•"/>
            </a:pPr>
            <a:endParaRPr lang="en-US" b="0" dirty="0"/>
          </a:p>
          <a:p>
            <a:pPr lvl="0"/>
            <a:r>
              <a:rPr lang="en-US" dirty="0"/>
              <a:t>WebSDR integrates Component SDR applications as required by the Defense Logistics Management Standards (DLMS) and supports web input pending Component DLMS implementation. </a:t>
            </a:r>
          </a:p>
          <a:p>
            <a:pPr lvl="0"/>
            <a:r>
              <a:rPr lang="en-US" dirty="0"/>
              <a:t>WebSDR has the ability to produce management reports and queries online and send the reports to a user’s email address for detailed analysis. </a:t>
            </a:r>
          </a:p>
          <a:p>
            <a:pPr marL="57150" indent="0">
              <a:lnSpc>
                <a:spcPct val="85000"/>
              </a:lnSpc>
              <a:spcBef>
                <a:spcPct val="50000"/>
              </a:spcBef>
              <a:buClr>
                <a:schemeClr val="tx2"/>
              </a:buClr>
              <a:buSzPct val="130000"/>
              <a:buFontTx/>
              <a:buNone/>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6</a:t>
            </a:fld>
            <a:endParaRPr lang="en-US"/>
          </a:p>
        </p:txBody>
      </p:sp>
    </p:spTree>
    <p:extLst>
      <p:ext uri="{BB962C8B-B14F-4D97-AF65-F5344CB8AC3E}">
        <p14:creationId xmlns:p14="http://schemas.microsoft.com/office/powerpoint/2010/main" val="178676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AE40BFD-F820-4AD0-B3A7-AAC08133E898}" type="slidenum">
              <a:rPr lang="en-US" altLang="en-US" smtClean="0"/>
              <a:pPr eaLnBrk="1" hangingPunct="1">
                <a:spcBef>
                  <a:spcPct val="0"/>
                </a:spcBef>
              </a:pPr>
              <a:t>15</a:t>
            </a:fld>
            <a:endParaRPr lang="en-US" altLang="en-US" dirty="0"/>
          </a:p>
        </p:txBody>
      </p:sp>
      <p:sp>
        <p:nvSpPr>
          <p:cNvPr id="137219" name="Rectangle 2"/>
          <p:cNvSpPr>
            <a:spLocks noGrp="1" noRot="1" noChangeAspect="1" noChangeArrowheads="1" noTextEdit="1"/>
          </p:cNvSpPr>
          <p:nvPr>
            <p:ph type="sldImg"/>
          </p:nvPr>
        </p:nvSpPr>
        <p:spPr>
          <a:xfrm>
            <a:off x="630238" y="620713"/>
            <a:ext cx="2214562" cy="166052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Some of the goals of WebSDR are to provide quicker responses with less effort.</a:t>
            </a:r>
            <a:endParaRPr lang="en-US" sz="900" dirty="0"/>
          </a:p>
          <a:p>
            <a:pPr lvl="0"/>
            <a:r>
              <a:rPr lang="en-US" dirty="0"/>
              <a:t>Because WebSDR is a web-based tool, it reduces delays resulting from misrouted SDRs or mailed documents.</a:t>
            </a:r>
            <a:r>
              <a:rPr lang="en-US" sz="900" dirty="0"/>
              <a:t> </a:t>
            </a:r>
            <a:r>
              <a:rPr lang="en-US" dirty="0"/>
              <a:t>Having an electronic interface eliminates manual data entry at the action activity.</a:t>
            </a:r>
          </a:p>
          <a:p>
            <a:pPr lvl="0"/>
            <a:endParaRPr lang="en-US" sz="900" dirty="0"/>
          </a:p>
          <a:p>
            <a:r>
              <a:rPr lang="en-US" dirty="0"/>
              <a:t>DAAS is the logistics hub for transaction exchange and for some Component transactions that are converted to email, until full DLMS compliant information exchange can be achieved. </a:t>
            </a:r>
          </a:p>
          <a:p>
            <a:r>
              <a:rPr lang="en-US" dirty="0"/>
              <a:t>WebSDR offers auto-fill features and uses DAAS requisition history to populate an SDR.</a:t>
            </a:r>
            <a:endParaRPr lang="en-US" sz="900" dirty="0"/>
          </a:p>
          <a:p>
            <a:r>
              <a:rPr lang="en-US" dirty="0"/>
              <a:t>WebSDR also allows for automatic email reply to the customer triggered by a reply transaction which eliminates manual steps to print, mail, and fax replies. </a:t>
            </a:r>
            <a:endParaRPr lang="en-US" sz="900" dirty="0"/>
          </a:p>
          <a:p>
            <a:r>
              <a:rPr lang="en-US" dirty="0"/>
              <a:t>WebSDR allows for data content targeted to a specific discrepant condition.</a:t>
            </a:r>
            <a:r>
              <a:rPr lang="en-US" sz="900" dirty="0"/>
              <a:t> Also, </a:t>
            </a:r>
            <a:r>
              <a:rPr lang="en-US" dirty="0"/>
              <a:t>contractors may use WebSDR for discrepancies related to Government Furnished Material.</a:t>
            </a:r>
            <a:endParaRPr lang="en-US" sz="900" dirty="0"/>
          </a:p>
          <a:p>
            <a:r>
              <a:rPr lang="en-US" sz="900" dirty="0"/>
              <a:t>Note that </a:t>
            </a:r>
            <a:r>
              <a:rPr lang="en-US" dirty="0"/>
              <a:t>Component rules for allowing their personnel to use WebSDR differ primarily based upon the availability of a Component</a:t>
            </a:r>
            <a:r>
              <a:rPr lang="en-US" baseline="0" dirty="0"/>
              <a:t> </a:t>
            </a:r>
            <a:r>
              <a:rPr lang="en-US" dirty="0"/>
              <a:t>mandated SDR system.</a:t>
            </a:r>
            <a:endParaRPr lang="en-US" sz="900" dirty="0"/>
          </a:p>
          <a:p>
            <a:pPr eaLnBrk="1" hangingPunct="1"/>
            <a:endParaRPr lang="en-US" altLang="en-US" dirty="0"/>
          </a:p>
        </p:txBody>
      </p:sp>
      <p:sp>
        <p:nvSpPr>
          <p:cNvPr id="2" name="TextBox 1"/>
          <p:cNvSpPr txBox="1"/>
          <p:nvPr/>
        </p:nvSpPr>
        <p:spPr>
          <a:xfrm>
            <a:off x="4604032" y="2501394"/>
            <a:ext cx="2106930"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708025" y="620713"/>
            <a:ext cx="2111375" cy="1584325"/>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screen depicts that WebSDR will retrieve all matching SDR submissions and display for selection of the appropriate record. If you are not sure which one, just click the hyperlink to view the entire SDR record. </a:t>
            </a:r>
          </a:p>
          <a:p>
            <a:endParaRPr lang="en-US" altLang="en-US" dirty="0"/>
          </a:p>
        </p:txBody>
      </p:sp>
      <p:sp>
        <p:nvSpPr>
          <p:cNvPr id="1986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1A37214-10FC-458A-A19D-A4CBD8ED1D86}" type="slidenum">
              <a:rPr lang="en-US" altLang="en-US" smtClean="0"/>
              <a:pPr eaLnBrk="1" hangingPunct="1">
                <a:spcBef>
                  <a:spcPct val="0"/>
                </a:spcBef>
              </a:pPr>
              <a:t>141</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3981534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708025" y="620713"/>
            <a:ext cx="2214563" cy="1660525"/>
          </a:xfrm>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If you click to view original SDR submission data, WebSDR returns the SDR record(s) for your review.  Do not submit multiple follow-ups. If WebSDR history shows there is already an SDR follow-up for this record and no response was received to your initial follow-up within 30 calendar days, request assistance from the Source of Supply/Inventory Control Point.</a:t>
            </a:r>
          </a:p>
          <a:p>
            <a:pPr lvl="0"/>
            <a:endParaRPr lang="en-US" dirty="0"/>
          </a:p>
          <a:p>
            <a:pPr lvl="0"/>
            <a:endParaRPr lang="en-US" dirty="0"/>
          </a:p>
          <a:p>
            <a:endParaRPr lang="en-US" altLang="en-US" dirty="0"/>
          </a:p>
        </p:txBody>
      </p:sp>
      <p:sp>
        <p:nvSpPr>
          <p:cNvPr id="19968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093E1A-58EE-40D0-A89C-A6DA979B72E2}" type="slidenum">
              <a:rPr lang="en-US" altLang="en-US" smtClean="0"/>
              <a:pPr eaLnBrk="1" hangingPunct="1">
                <a:spcBef>
                  <a:spcPct val="0"/>
                </a:spcBef>
              </a:pPr>
              <a:t>142</a:t>
            </a:fld>
            <a:endParaRPr lang="en-US" altLang="en-US" dirty="0"/>
          </a:p>
        </p:txBody>
      </p:sp>
      <p:sp>
        <p:nvSpPr>
          <p:cNvPr id="2" name="TextBox 1"/>
          <p:cNvSpPr txBox="1"/>
          <p:nvPr/>
        </p:nvSpPr>
        <p:spPr>
          <a:xfrm>
            <a:off x="4427607" y="2501394"/>
            <a:ext cx="2517459"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603250" y="620713"/>
            <a:ext cx="2336800" cy="1752600"/>
          </a:xfrm>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If follow-up action is still appropriate, proceed with the creation of the follow-up. You must enter comments explaining why you are submitting a follow-up.  Notice your POC information is pre-filled based on your SAR.  All the other SDR information from the prior submission will be carried forward to the follow-up. You must click “SUBMIT” to transmit the follow-up. </a:t>
            </a:r>
          </a:p>
          <a:p>
            <a:endParaRPr lang="en-US" altLang="en-US" dirty="0"/>
          </a:p>
        </p:txBody>
      </p:sp>
      <p:sp>
        <p:nvSpPr>
          <p:cNvPr id="20070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88E81D0-B7AD-40E5-91F9-EA8842CC7E50}" type="slidenum">
              <a:rPr lang="en-US" altLang="en-US" smtClean="0"/>
              <a:pPr eaLnBrk="1" hangingPunct="1">
                <a:spcBef>
                  <a:spcPct val="0"/>
                </a:spcBef>
              </a:pPr>
              <a:t>143</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9551606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xfrm>
            <a:off x="630238" y="620713"/>
            <a:ext cx="2214562" cy="1660525"/>
          </a:xfrm>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submit the follow-up, this screen will appear confirming the follow-up action has processed. </a:t>
            </a:r>
          </a:p>
          <a:p>
            <a:endParaRPr lang="en-US" dirty="0"/>
          </a:p>
          <a:p>
            <a:pPr defTabSz="915785"/>
            <a:r>
              <a:rPr lang="en-US" dirty="0"/>
              <a:t>WebSDR will also provide an email confirmation copy of the follow-up for your records.</a:t>
            </a:r>
          </a:p>
          <a:p>
            <a:endParaRPr lang="en-US" altLang="en-US" dirty="0"/>
          </a:p>
        </p:txBody>
      </p:sp>
      <p:sp>
        <p:nvSpPr>
          <p:cNvPr id="2017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0B2B874-F39F-4A01-9732-33542A8ACD11}" type="slidenum">
              <a:rPr lang="en-US" altLang="en-US" smtClean="0"/>
              <a:pPr eaLnBrk="1" hangingPunct="1">
                <a:spcBef>
                  <a:spcPct val="0"/>
                </a:spcBef>
              </a:pPr>
              <a:t>144</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go through the process of making corrections to a previously submitted SDR.</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145</a:t>
            </a:fld>
            <a:endParaRPr lang="en-US"/>
          </a:p>
        </p:txBody>
      </p:sp>
    </p:spTree>
    <p:extLst>
      <p:ext uri="{BB962C8B-B14F-4D97-AF65-F5344CB8AC3E}">
        <p14:creationId xmlns:p14="http://schemas.microsoft.com/office/powerpoint/2010/main" val="25109778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708025" y="465138"/>
            <a:ext cx="2422525" cy="1816100"/>
          </a:xfrm>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If an SDR is later determined to include erroneous information which might impact the proper resolution, the submitting activity should prepare an SDR correction.</a:t>
            </a:r>
          </a:p>
          <a:p>
            <a:pPr lvl="0"/>
            <a:endParaRPr lang="en-US" dirty="0"/>
          </a:p>
          <a:p>
            <a:pPr lvl="0"/>
            <a:r>
              <a:rPr lang="en-US" dirty="0"/>
              <a:t>Most data content in the SDR may be corrected. However, the controlling report numbers and the document number/suffix associated with the report cannot be changed. Additionally, the WebSDR team recommends that users do not attempt to update the </a:t>
            </a:r>
            <a:r>
              <a:rPr lang="en-US" dirty="0" err="1"/>
              <a:t>SoS</a:t>
            </a:r>
            <a:r>
              <a:rPr lang="en-US" dirty="0"/>
              <a:t> or materiel identification. Instead, cancel the SDR and resubmit.</a:t>
            </a:r>
          </a:p>
          <a:p>
            <a:pPr lvl="0"/>
            <a:endParaRPr lang="en-US" dirty="0"/>
          </a:p>
          <a:p>
            <a:pPr lvl="0"/>
            <a:r>
              <a:rPr lang="en-US" dirty="0"/>
              <a:t>If the report or document number is incorrect, or you later determine the SDR was submitted to the wrong action activity (and your SDR was not forwarded) , you must cancel and resubmit.</a:t>
            </a:r>
          </a:p>
          <a:p>
            <a:pPr lvl="0"/>
            <a:endParaRPr lang="en-US" dirty="0"/>
          </a:p>
          <a:p>
            <a:pPr lvl="0"/>
            <a:r>
              <a:rPr lang="en-US" dirty="0"/>
              <a:t>Significant corrections (e.g., something that might impact financial actions by the Source of Supply) should be reported at any time, even if a response has already been provided.</a:t>
            </a:r>
          </a:p>
          <a:p>
            <a:endParaRPr lang="en-US" altLang="en-US" dirty="0"/>
          </a:p>
        </p:txBody>
      </p:sp>
      <p:sp>
        <p:nvSpPr>
          <p:cNvPr id="20480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E3B764A-64A2-435F-A46E-2AA253689DF2}" type="slidenum">
              <a:rPr lang="en-US" altLang="en-US" smtClean="0"/>
              <a:pPr eaLnBrk="1" hangingPunct="1">
                <a:spcBef>
                  <a:spcPct val="0"/>
                </a:spcBef>
              </a:pPr>
              <a:t>146</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630238" y="620713"/>
            <a:ext cx="2214562" cy="1660525"/>
          </a:xfrm>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It should be noted that System capabilities for corrections differ significantly at this time.</a:t>
            </a:r>
          </a:p>
          <a:p>
            <a:pPr lvl="0"/>
            <a:r>
              <a:rPr lang="en-US" dirty="0"/>
              <a:t>Users relying on WebSDR input cannot overlay previously entered data content. Instead, users must specify in the SDR remarks what needs to be updated. Remarks will be read by an SDR specialist at the action activity, who will update the system record or take other appropriate action.</a:t>
            </a:r>
          </a:p>
          <a:p>
            <a:pPr lvl="0"/>
            <a:r>
              <a:rPr lang="en-US" dirty="0"/>
              <a:t>You should note, as WebSDR</a:t>
            </a:r>
            <a:r>
              <a:rPr lang="en-US" baseline="0" dirty="0"/>
              <a:t> functionality expands, the submitter’s responsibility for updating/correcting the original SDR content expands. Available data fields on the correction screens must be used to ensure the most accurate information is always included in the SDR and retained for future use in metrics and trend analysis.</a:t>
            </a:r>
            <a:endParaRPr lang="en-US" dirty="0"/>
          </a:p>
          <a:p>
            <a:pPr lvl="0"/>
            <a:r>
              <a:rPr lang="en-US" dirty="0"/>
              <a:t>Users of Component SDR applications have the capability to modify data content by changing individual data elements (within limitations of DOD rules/system flexibility).  The DLMS transaction will carry the revised data in the appropriate data field. However, Component system users must also use SDR remarks to clarify the intent of the change (since the action activity may not be supported by a Component system able to distinguish what has changed).</a:t>
            </a:r>
          </a:p>
          <a:p>
            <a:endParaRPr lang="en-US" altLang="en-US" dirty="0"/>
          </a:p>
        </p:txBody>
      </p:sp>
      <p:sp>
        <p:nvSpPr>
          <p:cNvPr id="20582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6C7310-8A65-451D-A9FF-2163810A2AF8}" type="slidenum">
              <a:rPr lang="en-US" altLang="en-US" smtClean="0"/>
              <a:pPr eaLnBrk="1" hangingPunct="1">
                <a:spcBef>
                  <a:spcPct val="0"/>
                </a:spcBef>
              </a:pPr>
              <a:t>147</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708025" y="698500"/>
            <a:ext cx="2138363" cy="1603375"/>
          </a:xfrm>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Now we will walk through the steps of making a correction using WebSDR. Once you have successfully logged on to WebSDR, select “Update or Correction.” under “Submit an SDR” to initiate the correction action for a previously submitted WebSDR transaction.</a:t>
            </a:r>
          </a:p>
          <a:p>
            <a:endParaRPr lang="en-US" altLang="en-US" dirty="0"/>
          </a:p>
        </p:txBody>
      </p:sp>
      <p:sp>
        <p:nvSpPr>
          <p:cNvPr id="20685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0769251-A72B-46BD-951A-F0389F4D3E27}" type="slidenum">
              <a:rPr lang="en-US" altLang="en-US" smtClean="0"/>
              <a:pPr eaLnBrk="1" hangingPunct="1">
                <a:spcBef>
                  <a:spcPct val="0"/>
                </a:spcBef>
              </a:pPr>
              <a:t>148</a:t>
            </a:fld>
            <a:endParaRPr lang="en-US" altLang="en-US" dirty="0"/>
          </a:p>
        </p:txBody>
      </p:sp>
      <p:sp>
        <p:nvSpPr>
          <p:cNvPr id="2" name="TextBox 1"/>
          <p:cNvSpPr txBox="1"/>
          <p:nvPr/>
        </p:nvSpPr>
        <p:spPr>
          <a:xfrm>
            <a:off x="4427607" y="2501394"/>
            <a:ext cx="2517459"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630238" y="542925"/>
            <a:ext cx="2259012" cy="1693863"/>
          </a:xfrm>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locate the previous SDR submission using the SDR control number. Information from the previous submission will be used to pre-fill the correction transaction for you. </a:t>
            </a:r>
          </a:p>
          <a:p>
            <a:endParaRPr lang="en-US" altLang="en-US" dirty="0"/>
          </a:p>
        </p:txBody>
      </p:sp>
      <p:sp>
        <p:nvSpPr>
          <p:cNvPr id="20787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89DE637-8185-4857-84CD-39ED19C999C1}" type="slidenum">
              <a:rPr lang="en-US" altLang="en-US" smtClean="0"/>
              <a:pPr eaLnBrk="1" hangingPunct="1">
                <a:spcBef>
                  <a:spcPct val="0"/>
                </a:spcBef>
              </a:pPr>
              <a:t>149</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630238" y="542925"/>
            <a:ext cx="2319337" cy="1738313"/>
          </a:xfrm>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retrieve all matching SDR submissions and display for selection of the appropriate record.  If you are not sure which one, just click the hyperlink to view the entire SDR record. </a:t>
            </a:r>
          </a:p>
          <a:p>
            <a:endParaRPr lang="en-US" altLang="en-US" dirty="0"/>
          </a:p>
        </p:txBody>
      </p:sp>
      <p:sp>
        <p:nvSpPr>
          <p:cNvPr id="20890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7809993-E6C4-4599-B798-3E51F3924FB4}" type="slidenum">
              <a:rPr lang="en-US" altLang="en-US" smtClean="0"/>
              <a:pPr eaLnBrk="1" hangingPunct="1">
                <a:spcBef>
                  <a:spcPct val="0"/>
                </a:spcBef>
              </a:pPr>
              <a:t>150</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AE40BFD-F820-4AD0-B3A7-AAC08133E898}" type="slidenum">
              <a:rPr lang="en-US" altLang="en-US" smtClean="0"/>
              <a:pPr eaLnBrk="1" hangingPunct="1">
                <a:spcBef>
                  <a:spcPct val="0"/>
                </a:spcBef>
              </a:pPr>
              <a:t>16</a:t>
            </a:fld>
            <a:endParaRPr lang="en-US" altLang="en-US" dirty="0"/>
          </a:p>
        </p:txBody>
      </p:sp>
      <p:sp>
        <p:nvSpPr>
          <p:cNvPr id="137219" name="Rectangle 2"/>
          <p:cNvSpPr>
            <a:spLocks noGrp="1" noRot="1" noChangeAspect="1" noChangeArrowheads="1" noTextEdit="1"/>
          </p:cNvSpPr>
          <p:nvPr>
            <p:ph type="sldImg"/>
          </p:nvPr>
        </p:nvSpPr>
        <p:spPr>
          <a:xfrm>
            <a:off x="708025" y="620713"/>
            <a:ext cx="2214563" cy="1660525"/>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ltLang="en-US" b="0" dirty="0"/>
          </a:p>
        </p:txBody>
      </p:sp>
      <p:sp>
        <p:nvSpPr>
          <p:cNvPr id="2" name="TextBox 1"/>
          <p:cNvSpPr txBox="1"/>
          <p:nvPr/>
        </p:nvSpPr>
        <p:spPr>
          <a:xfrm>
            <a:off x="4427607" y="2501394"/>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8218709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708025" y="465138"/>
            <a:ext cx="2422525" cy="1816100"/>
          </a:xfrm>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 must enter comments explaining why you are submitting a correction.  Notice your POC information is pre-filled based on your SAR.  All the other SDR information from the prior submission will be carried forward to the correction SDR pending adoption of additional</a:t>
            </a:r>
            <a:r>
              <a:rPr lang="en-US" baseline="0" dirty="0"/>
              <a:t> data entry blocks on the correction screens. Use these data entry blocks as they become available</a:t>
            </a:r>
            <a:r>
              <a:rPr lang="en-US" dirty="0"/>
              <a:t>. You must click “SUBMIT” to transmit the correction.</a:t>
            </a:r>
          </a:p>
          <a:p>
            <a:endParaRPr lang="en-US" altLang="en-US" dirty="0"/>
          </a:p>
        </p:txBody>
      </p:sp>
      <p:sp>
        <p:nvSpPr>
          <p:cNvPr id="20992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0FED32-C731-47DB-B638-564CBBE57EE2}" type="slidenum">
              <a:rPr lang="en-US" altLang="en-US" smtClean="0"/>
              <a:pPr eaLnBrk="1" hangingPunct="1">
                <a:spcBef>
                  <a:spcPct val="0"/>
                </a:spcBef>
              </a:pPr>
              <a:t>151</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708025" y="698500"/>
            <a:ext cx="2214563" cy="1660525"/>
          </a:xfrm>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Once you submit the correction, this screen will display. </a:t>
            </a:r>
          </a:p>
          <a:p>
            <a:pPr lvl="0"/>
            <a:r>
              <a:rPr lang="en-US" dirty="0"/>
              <a:t>WebSDR will confirm the correction action has processed and an email confirmation will be provided to the submitter.</a:t>
            </a:r>
          </a:p>
          <a:p>
            <a:endParaRPr lang="en-US" altLang="en-US" dirty="0"/>
          </a:p>
        </p:txBody>
      </p:sp>
      <p:sp>
        <p:nvSpPr>
          <p:cNvPr id="2109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905943-75B7-479C-84AF-03E26F009B05}" type="slidenum">
              <a:rPr lang="en-US" altLang="en-US" smtClean="0"/>
              <a:pPr eaLnBrk="1" hangingPunct="1">
                <a:spcBef>
                  <a:spcPct val="0"/>
                </a:spcBef>
              </a:pPr>
              <a:t>152</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AA4BDB-1F01-4022-914B-BB085C3D6467}"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913799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708025" y="620713"/>
            <a:ext cx="2214563" cy="1660525"/>
          </a:xfrm>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299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marL="0" marR="0" lvl="0" indent="0" algn="r" defTabSz="933138" rtl="0" eaLnBrk="1" fontAlgn="base" latinLnBrk="0" hangingPunct="1">
              <a:lnSpc>
                <a:spcPct val="100000"/>
              </a:lnSpc>
              <a:spcBef>
                <a:spcPct val="0"/>
              </a:spcBef>
              <a:spcAft>
                <a:spcPct val="0"/>
              </a:spcAft>
              <a:buClrTx/>
              <a:buSzTx/>
              <a:buFontTx/>
              <a:buNone/>
              <a:tabLst/>
              <a:defRPr/>
            </a:pPr>
            <a:fld id="{7855C6F4-C883-4D4E-A168-208F25287692}" type="slidenum">
              <a:rPr kumimoji="0" lang="en-US" altLang="en-US" sz="1200" b="1"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138" rtl="0" eaLnBrk="1" fontAlgn="base" latinLnBrk="0" hangingPunct="1">
                <a:lnSpc>
                  <a:spcPct val="100000"/>
                </a:lnSpc>
                <a:spcBef>
                  <a:spcPct val="0"/>
                </a:spcBef>
                <a:spcAft>
                  <a:spcPct val="0"/>
                </a:spcAft>
                <a:buClrTx/>
                <a:buSzTx/>
                <a:buFontTx/>
                <a:buNone/>
                <a:tabLst/>
                <a:defRPr/>
              </a:pPr>
              <a:t>154</a:t>
            </a:fld>
            <a:endParaRPr kumimoji="0" lang="en-US" altLang="en-US" sz="1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Arial" panose="020B0604020202020204"/>
                <a:ea typeface="+mn-ea"/>
                <a:cs typeface="+mn-cs"/>
              </a:rPr>
              <a:t>MM Notes:  This is a screen build.  Add graphics as appropriate.</a:t>
            </a:r>
            <a:endParaRPr kumimoji="0" lang="en-US" sz="11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248070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 more than three request/response transactions per SDR will be allowed. A fourth transmission of Reply Code 104 or 321 will result in systemic rejection and will require manual attention.</a:t>
            </a:r>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156</a:t>
            </a:fld>
            <a:endParaRPr lang="en-US"/>
          </a:p>
        </p:txBody>
      </p:sp>
    </p:spTree>
    <p:extLst>
      <p:ext uri="{BB962C8B-B14F-4D97-AF65-F5344CB8AC3E}">
        <p14:creationId xmlns:p14="http://schemas.microsoft.com/office/powerpoint/2010/main" val="24932822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Reply code 608 may not be used in conjunction with other reply codes. When using reply code 608, the action activity must provide final disposition separately on a subsequent SDR reply after the reclassification action is reported as complete. No more than three request/response per SDR will be allowed. A fourth transmission of Reply Code 608 or 320 will result in systemic rejection and will require manual attention.</a:t>
            </a:r>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157</a:t>
            </a:fld>
            <a:endParaRPr lang="en-US"/>
          </a:p>
        </p:txBody>
      </p:sp>
    </p:spTree>
    <p:extLst>
      <p:ext uri="{BB962C8B-B14F-4D97-AF65-F5344CB8AC3E}">
        <p14:creationId xmlns:p14="http://schemas.microsoft.com/office/powerpoint/2010/main" val="19863655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section we will walk through the reasons and steps for submitting a request for reconsideration of an unfavorable action activity response.</a:t>
            </a:r>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160</a:t>
            </a:fld>
            <a:endParaRPr lang="en-US"/>
          </a:p>
        </p:txBody>
      </p:sp>
    </p:spTree>
    <p:extLst>
      <p:ext uri="{BB962C8B-B14F-4D97-AF65-F5344CB8AC3E}">
        <p14:creationId xmlns:p14="http://schemas.microsoft.com/office/powerpoint/2010/main" val="17334127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708025" y="620713"/>
            <a:ext cx="2214563" cy="1660525"/>
          </a:xfrm>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When a reporting activity does not concur with the reply or disposition received in response to an SDR, it may request reevaluation based upon new information or greater clarification of the circumstances of the discrepancy. The reporting activity must clearly state the basis for requesting reconsideration. </a:t>
            </a:r>
          </a:p>
          <a:p>
            <a:pPr lvl="0"/>
            <a:r>
              <a:rPr lang="en-US" dirty="0"/>
              <a:t>The Source of Supply will review all data relating to the problem and provide a response to the reporting activity within 45 days. This decision will normally be final (with the exception of Security Assistance SDRs as discussed next).</a:t>
            </a:r>
          </a:p>
          <a:p>
            <a:pPr lvl="0"/>
            <a:r>
              <a:rPr lang="en-US" dirty="0"/>
              <a:t>Bear in mind that this is an exception process and should not be used when not warranted!</a:t>
            </a:r>
          </a:p>
          <a:p>
            <a:endParaRPr lang="en-US" altLang="en-US" dirty="0"/>
          </a:p>
        </p:txBody>
      </p:sp>
      <p:sp>
        <p:nvSpPr>
          <p:cNvPr id="21299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855C6F4-C883-4D4E-A168-208F25287692}" type="slidenum">
              <a:rPr lang="en-US" altLang="en-US" smtClean="0"/>
              <a:pPr eaLnBrk="1" hangingPunct="1">
                <a:spcBef>
                  <a:spcPct val="0"/>
                </a:spcBef>
              </a:pPr>
              <a:t>161</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630238" y="542925"/>
            <a:ext cx="2259012" cy="1693863"/>
          </a:xfrm>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Security Assistance or SA customer will work with their International Logistics Control Office or ILCO, to obtain reconsideration. Let’s follow the steps needed to do this.</a:t>
            </a:r>
          </a:p>
          <a:p>
            <a:endParaRPr lang="en-US" altLang="en-US" dirty="0"/>
          </a:p>
          <a:p>
            <a:r>
              <a:rPr lang="en-US" altLang="en-US" dirty="0"/>
              <a:t>To begin, the customer must submit</a:t>
            </a:r>
            <a:r>
              <a:rPr lang="en-US" altLang="en-US" baseline="0" dirty="0"/>
              <a:t> a request for reconsideration. This goes to the ILCO and should be done within 45 days from the date that the ILCO forwarded the SDR response.</a:t>
            </a:r>
          </a:p>
          <a:p>
            <a:endParaRPr lang="en-US" altLang="en-US" baseline="0" dirty="0"/>
          </a:p>
          <a:p>
            <a:pPr lvl="1"/>
            <a:r>
              <a:rPr lang="en-US" altLang="en-US" baseline="0" dirty="0"/>
              <a:t>An exception to this occurs when an exhibit is returned to the customer and must be re-inspected prior to U.S. evaluation, testing, and/or repair. In this case 90 days is authorized to provide a request for reconsideration.</a:t>
            </a:r>
          </a:p>
          <a:p>
            <a:pPr lvl="0"/>
            <a:endParaRPr lang="en-US" altLang="en-US" baseline="0" dirty="0"/>
          </a:p>
          <a:p>
            <a:pPr lvl="0"/>
            <a:r>
              <a:rPr lang="en-US" altLang="en-US" baseline="0" dirty="0"/>
              <a:t>Once the ILCO receives the request for reconsideration, they are permitted 20 days to review and process the request.</a:t>
            </a:r>
          </a:p>
          <a:p>
            <a:pPr lvl="0"/>
            <a:endParaRPr lang="en-US" altLang="en-US" dirty="0"/>
          </a:p>
          <a:p>
            <a:endParaRPr lang="en-US" altLang="en-US" dirty="0"/>
          </a:p>
        </p:txBody>
      </p:sp>
      <p:sp>
        <p:nvSpPr>
          <p:cNvPr id="2140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AEC0B-7160-4764-8CD2-12636032E05F}" type="slidenum">
              <a:rPr lang="en-US" altLang="en-US" smtClean="0"/>
              <a:pPr eaLnBrk="1" hangingPunct="1">
                <a:spcBef>
                  <a:spcPct val="0"/>
                </a:spcBef>
              </a:pPr>
              <a:t>162</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708025" y="542925"/>
            <a:ext cx="2319338" cy="1738313"/>
          </a:xfrm>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Next, the Source of Supply will review all the data relating to the problem and then provide a response to the reconsideration request. This response is sent to the ILCO within 50 days. An additional 45 days is allowed when the SDR is directed to the shipping activity prior to the review by the Source of Supply.</a:t>
            </a:r>
          </a:p>
          <a:p>
            <a:endParaRPr lang="en-US" altLang="en-US" sz="1100" dirty="0"/>
          </a:p>
          <a:p>
            <a:pPr indent="-174982" eaLnBrk="1" hangingPunct="1">
              <a:spcBef>
                <a:spcPts val="612"/>
              </a:spcBef>
              <a:spcAft>
                <a:spcPts val="612"/>
              </a:spcAft>
              <a:defRPr/>
            </a:pPr>
            <a:r>
              <a:rPr lang="en-US" altLang="en-US" sz="1100" dirty="0"/>
              <a:t>When an initial request for reconsideration has not produced the desired result, the FMS customer may work with their ILCO to formally contest the reconsideration decision. The customer must contest the decision within 45 days from the date of the ILCO reply to the reconsideration request. </a:t>
            </a:r>
            <a:r>
              <a:rPr lang="en-US" sz="1100" kern="0" dirty="0"/>
              <a:t>The ILCO is permitted 20 days for review and processing. The Source of Supply or designated focal point will then review all data and provide a response to the ILCO within 50 days.</a:t>
            </a:r>
          </a:p>
          <a:p>
            <a:pPr indent="-174982" eaLnBrk="1" hangingPunct="1">
              <a:spcBef>
                <a:spcPts val="612"/>
              </a:spcBef>
              <a:spcAft>
                <a:spcPts val="612"/>
              </a:spcAft>
              <a:defRPr/>
            </a:pPr>
            <a:r>
              <a:rPr lang="en-US" sz="1100" kern="0" dirty="0"/>
              <a:t>One final note. A contested reconsideration request cannot be prepared using WebSDR (on-line), but can be communicated via SDR transaction originated in an SDR application designed to support Security Assistance customers.</a:t>
            </a:r>
          </a:p>
          <a:p>
            <a:endParaRPr lang="en-US" altLang="en-US" b="1" dirty="0"/>
          </a:p>
        </p:txBody>
      </p:sp>
      <p:sp>
        <p:nvSpPr>
          <p:cNvPr id="2140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AAEC0B-7160-4764-8CD2-12636032E05F}" type="slidenum">
              <a:rPr lang="en-US" altLang="en-US" smtClean="0"/>
              <a:pPr eaLnBrk="1" hangingPunct="1">
                <a:spcBef>
                  <a:spcPct val="0"/>
                </a:spcBef>
              </a:pPr>
              <a:t>163</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446433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630238" y="542925"/>
            <a:ext cx="2319337" cy="1738313"/>
          </a:xfrm>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a:t>
            </a:r>
            <a:r>
              <a:rPr lang="en-US" dirty="0"/>
              <a:t>DLMS SDR transaction includes original data from the Standard Form 364, Report of Discrepancy, as well as DLMS data content to support transactional exchange, and selected Component-unique data requirements, and enhancements supporting emerging requirements such as item unique identification (IUID).</a:t>
            </a:r>
            <a:endParaRPr lang="en-US" altLang="en-US" dirty="0"/>
          </a:p>
        </p:txBody>
      </p:sp>
      <p:sp>
        <p:nvSpPr>
          <p:cNvPr id="1402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15E211-A786-437B-97FA-273503FAE786}" type="slidenum">
              <a:rPr lang="en-US" altLang="en-US" smtClean="0"/>
              <a:pPr eaLnBrk="1" hangingPunct="1">
                <a:spcBef>
                  <a:spcPct val="0"/>
                </a:spcBef>
              </a:pPr>
              <a:t>17</a:t>
            </a:fld>
            <a:endParaRPr lang="en-US" altLang="en-US" dirty="0"/>
          </a:p>
        </p:txBody>
      </p:sp>
      <p:sp>
        <p:nvSpPr>
          <p:cNvPr id="2" name="TextBox 1"/>
          <p:cNvSpPr txBox="1"/>
          <p:nvPr/>
        </p:nvSpPr>
        <p:spPr>
          <a:xfrm>
            <a:off x="4604032" y="2501394"/>
            <a:ext cx="2106930"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696600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631825" y="387350"/>
            <a:ext cx="2524125" cy="1893888"/>
          </a:xfrm>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Now we will walk through the steps for submitting a Request for Reconsideration using WebSDR. </a:t>
            </a:r>
          </a:p>
          <a:p>
            <a:r>
              <a:rPr lang="en-US" dirty="0"/>
              <a:t>Once you have successfully logged on to WebSDR, you may select “Reconsideration” under “Submit an SDR” to get started.  </a:t>
            </a:r>
          </a:p>
          <a:p>
            <a:endParaRPr lang="en-US" altLang="en-US" dirty="0"/>
          </a:p>
        </p:txBody>
      </p:sp>
      <p:sp>
        <p:nvSpPr>
          <p:cNvPr id="1955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046A38-DFAC-484C-9819-F0356B5D909F}" type="slidenum">
              <a:rPr lang="en-US" altLang="en-US" smtClean="0"/>
              <a:pPr eaLnBrk="1" hangingPunct="1">
                <a:spcBef>
                  <a:spcPct val="0"/>
                </a:spcBef>
              </a:pPr>
              <a:t>164</a:t>
            </a:fld>
            <a:endParaRPr lang="en-US" altLang="en-US" dirty="0"/>
          </a:p>
        </p:txBody>
      </p:sp>
      <p:sp>
        <p:nvSpPr>
          <p:cNvPr id="2" name="TextBox 1"/>
          <p:cNvSpPr txBox="1"/>
          <p:nvPr/>
        </p:nvSpPr>
        <p:spPr>
          <a:xfrm>
            <a:off x="4427607" y="2501394"/>
            <a:ext cx="2517459"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342780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630238" y="387350"/>
            <a:ext cx="2570162" cy="1927225"/>
          </a:xfrm>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locate the previous SDR submission using the WebSDR-assigned control number. Information from the previous submission will be used to pre-fill the follow-up action. </a:t>
            </a:r>
          </a:p>
          <a:p>
            <a:endParaRPr lang="en-US" altLang="en-US" dirty="0"/>
          </a:p>
          <a:p>
            <a:endParaRPr lang="en-US" altLang="en-US" dirty="0"/>
          </a:p>
          <a:p>
            <a:endParaRPr lang="en-US" altLang="en-US" dirty="0"/>
          </a:p>
        </p:txBody>
      </p:sp>
      <p:sp>
        <p:nvSpPr>
          <p:cNvPr id="19661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1E82CE-6F72-413A-B486-1C095DFA6F01}" type="slidenum">
              <a:rPr lang="en-US" altLang="en-US" smtClean="0"/>
              <a:pPr eaLnBrk="1" hangingPunct="1">
                <a:spcBef>
                  <a:spcPct val="0"/>
                </a:spcBef>
              </a:pPr>
              <a:t>165</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1050927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630238" y="542925"/>
            <a:ext cx="2422525" cy="1816100"/>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retrieve all matching SDR submissions and display for selection of the appropriate record.  If you are not sure which one, just click the hyperlink to view the entire SDR record.</a:t>
            </a:r>
          </a:p>
          <a:p>
            <a:endParaRPr lang="en-US" altLang="en-US" dirty="0"/>
          </a:p>
        </p:txBody>
      </p:sp>
      <p:sp>
        <p:nvSpPr>
          <p:cNvPr id="2170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3F8EB7-E5E4-4FD2-AFBC-49C667B9147B}" type="slidenum">
              <a:rPr lang="en-US" altLang="en-US" smtClean="0"/>
              <a:pPr eaLnBrk="1" hangingPunct="1">
                <a:spcBef>
                  <a:spcPct val="0"/>
                </a:spcBef>
              </a:pPr>
              <a:t>166</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xfrm>
            <a:off x="630238" y="542925"/>
            <a:ext cx="2336800" cy="1752600"/>
          </a:xfrm>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you request to view the SDR data from original SDR submission, WebSDR returns the previous SDR record for your review. </a:t>
            </a:r>
          </a:p>
          <a:p>
            <a:endParaRPr lang="en-US" dirty="0"/>
          </a:p>
          <a:p>
            <a:endParaRPr lang="en-US" altLang="en-US" dirty="0"/>
          </a:p>
        </p:txBody>
      </p:sp>
      <p:sp>
        <p:nvSpPr>
          <p:cNvPr id="2181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F7ABCD-238C-426B-8107-DE860117D558}" type="slidenum">
              <a:rPr lang="en-US" altLang="en-US" smtClean="0"/>
              <a:pPr eaLnBrk="1" hangingPunct="1">
                <a:spcBef>
                  <a:spcPct val="0"/>
                </a:spcBef>
              </a:pPr>
              <a:t>167</a:t>
            </a:fld>
            <a:endParaRPr lang="en-US" altLang="en-US" dirty="0"/>
          </a:p>
        </p:txBody>
      </p:sp>
      <p:sp>
        <p:nvSpPr>
          <p:cNvPr id="2" name="TextBox 1"/>
          <p:cNvSpPr txBox="1"/>
          <p:nvPr/>
        </p:nvSpPr>
        <p:spPr>
          <a:xfrm>
            <a:off x="4213860" y="2501394"/>
            <a:ext cx="2575137"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xfrm>
            <a:off x="630238" y="542925"/>
            <a:ext cx="2422525" cy="1816100"/>
          </a:xfrm>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181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F7ABCD-238C-426B-8107-DE860117D558}" type="slidenum">
              <a:rPr lang="en-US" altLang="en-US" smtClean="0"/>
              <a:pPr eaLnBrk="1" hangingPunct="1">
                <a:spcBef>
                  <a:spcPct val="0"/>
                </a:spcBef>
              </a:pPr>
              <a:t>168</a:t>
            </a:fld>
            <a:endParaRPr lang="en-US" altLang="en-US" dirty="0"/>
          </a:p>
        </p:txBody>
      </p:sp>
      <p:sp>
        <p:nvSpPr>
          <p:cNvPr id="2" name="TextBox 1"/>
          <p:cNvSpPr txBox="1"/>
          <p:nvPr/>
        </p:nvSpPr>
        <p:spPr>
          <a:xfrm>
            <a:off x="4135826" y="2560003"/>
            <a:ext cx="2653171"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4134352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631825" y="465138"/>
            <a:ext cx="2524125" cy="1893887"/>
          </a:xfrm>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Once you select the appropriate record, you may proceed with creation of your request. You must enter comments with justification for your request in the remarks block. Your POC information is pre-filled based on your SAR.  All other SDR information from prior submissions will be carried forward to the request for reconsideration. Be sure to upload any supporting documentation/pictures not previously provided. You must click “SUBMIT” to transmit the reconsideration request.</a:t>
            </a:r>
          </a:p>
          <a:p>
            <a:endParaRPr lang="en-US" altLang="en-US" dirty="0"/>
          </a:p>
        </p:txBody>
      </p:sp>
      <p:sp>
        <p:nvSpPr>
          <p:cNvPr id="2191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4161A6-42A5-4D18-A35C-5BFEF4FF4D07}" type="slidenum">
              <a:rPr lang="en-US" altLang="en-US" smtClean="0"/>
              <a:pPr eaLnBrk="1" hangingPunct="1">
                <a:spcBef>
                  <a:spcPct val="0"/>
                </a:spcBef>
              </a:pPr>
              <a:t>169</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688975" y="387350"/>
            <a:ext cx="2630488" cy="1971675"/>
          </a:xfrm>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submit the request for reconsideration, this screen will display.</a:t>
            </a:r>
          </a:p>
          <a:p>
            <a:r>
              <a:rPr lang="en-US" dirty="0"/>
              <a:t>WebSDR will provide an email confirmation copy to the submitter.</a:t>
            </a:r>
          </a:p>
          <a:p>
            <a:endParaRPr lang="en-US" altLang="en-US" dirty="0"/>
          </a:p>
          <a:p>
            <a:endParaRPr lang="en-US" altLang="en-US" dirty="0"/>
          </a:p>
        </p:txBody>
      </p:sp>
      <p:sp>
        <p:nvSpPr>
          <p:cNvPr id="2109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2905943-75B7-479C-84AF-03E26F009B05}" type="slidenum">
              <a:rPr lang="en-US" altLang="en-US" smtClean="0"/>
              <a:pPr eaLnBrk="1" hangingPunct="1">
                <a:spcBef>
                  <a:spcPct val="0"/>
                </a:spcBef>
              </a:pPr>
              <a:t>170</a:t>
            </a:fld>
            <a:endParaRPr lang="en-US" altLang="en-US" dirty="0"/>
          </a:p>
        </p:txBody>
      </p:sp>
      <p:sp>
        <p:nvSpPr>
          <p:cNvPr id="2" name="TextBox 1"/>
          <p:cNvSpPr txBox="1"/>
          <p:nvPr/>
        </p:nvSpPr>
        <p:spPr>
          <a:xfrm>
            <a:off x="4427607" y="2501394"/>
            <a:ext cx="259549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walk through the steps on how to cancel a previously submitted SDR using WebSDR.</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171</a:t>
            </a:fld>
            <a:endParaRPr lang="en-US"/>
          </a:p>
        </p:txBody>
      </p:sp>
    </p:spTree>
    <p:extLst>
      <p:ext uri="{BB962C8B-B14F-4D97-AF65-F5344CB8AC3E}">
        <p14:creationId xmlns:p14="http://schemas.microsoft.com/office/powerpoint/2010/main" val="8390149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708025" y="465138"/>
            <a:ext cx="2422525" cy="1816100"/>
          </a:xfrm>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If a submitting activity determines an SDR to be invalid, it must be cancelled. This occurs when the reported discrepancy information is no longer considered to be accurate or the SDR cannot be corrected (and must be resubmitted for proper processing).  For example: </a:t>
            </a:r>
            <a:endParaRPr lang="en-US" sz="900" dirty="0"/>
          </a:p>
          <a:p>
            <a:pPr marL="171710" indent="-171710">
              <a:buFont typeface="Arial" panose="020B0604020202020204" pitchFamily="34" charset="0"/>
              <a:buChar char="•"/>
            </a:pPr>
            <a:r>
              <a:rPr lang="en-US" dirty="0"/>
              <a:t>Missing shipment quantity is located</a:t>
            </a:r>
            <a:endParaRPr lang="en-US" sz="900" dirty="0"/>
          </a:p>
          <a:p>
            <a:pPr marL="171710" indent="-171710">
              <a:buFont typeface="Arial" panose="020B0604020202020204" pitchFamily="34" charset="0"/>
              <a:buChar char="•"/>
            </a:pPr>
            <a:r>
              <a:rPr lang="en-US" dirty="0"/>
              <a:t>SDR is submitted to wrong action activity</a:t>
            </a:r>
            <a:r>
              <a:rPr lang="en-US" sz="900" dirty="0"/>
              <a:t> </a:t>
            </a:r>
            <a:r>
              <a:rPr lang="en-US" dirty="0"/>
              <a:t>(and was not forwarded)</a:t>
            </a:r>
            <a:endParaRPr lang="en-US" sz="900" dirty="0"/>
          </a:p>
          <a:p>
            <a:pPr marL="171710" indent="-171710">
              <a:buFont typeface="Arial" panose="020B0604020202020204" pitchFamily="34" charset="0"/>
              <a:buChar char="•"/>
            </a:pPr>
            <a:r>
              <a:rPr lang="en-US" dirty="0"/>
              <a:t>Wrong document number was identified</a:t>
            </a:r>
            <a:endParaRPr lang="en-US" sz="900" dirty="0"/>
          </a:p>
          <a:p>
            <a:pPr lvl="0"/>
            <a:r>
              <a:rPr lang="en-US" dirty="0"/>
              <a:t>The action activity should be notified of the SDR cancellation at any time, even if a response from the action activity has already been received</a:t>
            </a:r>
            <a:r>
              <a:rPr lang="en-US" b="1" dirty="0"/>
              <a:t>.</a:t>
            </a:r>
            <a:endParaRPr lang="en-US" sz="900" dirty="0"/>
          </a:p>
          <a:p>
            <a:endParaRPr lang="en-US" altLang="en-US" dirty="0"/>
          </a:p>
        </p:txBody>
      </p:sp>
      <p:sp>
        <p:nvSpPr>
          <p:cNvPr id="22221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E8A965-0A41-4661-AB84-63BAFA28D551}" type="slidenum">
              <a:rPr lang="en-US" altLang="en-US" smtClean="0"/>
              <a:pPr eaLnBrk="1" hangingPunct="1">
                <a:spcBef>
                  <a:spcPct val="0"/>
                </a:spcBef>
              </a:pPr>
              <a:t>172</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592138" y="542925"/>
            <a:ext cx="2420937" cy="1816100"/>
          </a:xfrm>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Now we will walk through the steps for submitting a request for cancellation using WebSDR. Once you have successfully logged on to WebSDR, you may select “Cancellation” under “Submit an SDR” to get started and initiate the cancellation request. </a:t>
            </a:r>
          </a:p>
          <a:p>
            <a:endParaRPr lang="en-US" altLang="en-US" dirty="0"/>
          </a:p>
        </p:txBody>
      </p:sp>
      <p:sp>
        <p:nvSpPr>
          <p:cNvPr id="2232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3852D9C-BEAF-438D-9A47-4B590A589F06}" type="slidenum">
              <a:rPr lang="en-US" altLang="en-US" smtClean="0"/>
              <a:pPr eaLnBrk="1" hangingPunct="1">
                <a:spcBef>
                  <a:spcPct val="0"/>
                </a:spcBef>
              </a:pPr>
              <a:t>173</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630238" y="698500"/>
            <a:ext cx="2111375" cy="1582738"/>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There are two Implementation Conventions (ICs) provided to support the SDR process: the DLMS 842A/W, Standard SDR, Follow-up, Correction, Cancellation, and Reconsideration Request.</a:t>
            </a:r>
            <a:r>
              <a:rPr lang="en-US" baseline="0" dirty="0"/>
              <a:t> A</a:t>
            </a:r>
            <a:r>
              <a:rPr lang="en-US" dirty="0"/>
              <a:t>nd the DLMS 842A/R, Standard SDR Reply.</a:t>
            </a:r>
          </a:p>
          <a:p>
            <a:endParaRPr lang="en-US" altLang="en-US" dirty="0"/>
          </a:p>
        </p:txBody>
      </p:sp>
      <p:sp>
        <p:nvSpPr>
          <p:cNvPr id="1413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17BD9C2-8180-4099-91F7-570C2C0C7EFE}" type="slidenum">
              <a:rPr lang="en-US" altLang="en-US" smtClean="0"/>
              <a:pPr eaLnBrk="1" hangingPunct="1">
                <a:spcBef>
                  <a:spcPct val="0"/>
                </a:spcBef>
              </a:pPr>
              <a:t>18</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5840580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708025" y="698500"/>
            <a:ext cx="2319338" cy="1738313"/>
          </a:xfrm>
          <a:ln/>
        </p:spPr>
      </p:sp>
      <p:sp>
        <p:nvSpPr>
          <p:cNvPr id="224259" name="Notes Placeholder 2"/>
          <p:cNvSpPr>
            <a:spLocks noGrp="1"/>
          </p:cNvSpPr>
          <p:nvPr>
            <p:ph type="body" idx="1"/>
          </p:nvPr>
        </p:nvSpPr>
        <p:spPr>
          <a:xfrm>
            <a:off x="679189" y="2666708"/>
            <a:ext cx="3893240" cy="5964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Users must search by the WebSDR control number to submit a request for cancellation. WebSDR will locate the previous SDR submission using the SDR control number. Information from the previous submission will be used to pre-fill the cancellation for you.</a:t>
            </a:r>
            <a:endParaRPr lang="en-US" altLang="en-US" dirty="0"/>
          </a:p>
        </p:txBody>
      </p:sp>
      <p:sp>
        <p:nvSpPr>
          <p:cNvPr id="2242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475F87-A62C-4DA3-A0BF-6A566DD858BD}" type="slidenum">
              <a:rPr lang="en-US" altLang="en-US" smtClean="0"/>
              <a:pPr eaLnBrk="1" hangingPunct="1">
                <a:spcBef>
                  <a:spcPct val="0"/>
                </a:spcBef>
              </a:pPr>
              <a:t>174</a:t>
            </a:fld>
            <a:endParaRPr lang="en-US" altLang="en-US" dirty="0"/>
          </a:p>
        </p:txBody>
      </p:sp>
      <p:sp>
        <p:nvSpPr>
          <p:cNvPr id="2" name="TextBox 1"/>
          <p:cNvSpPr txBox="1"/>
          <p:nvPr/>
        </p:nvSpPr>
        <p:spPr>
          <a:xfrm>
            <a:off x="4447963" y="2666707"/>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541338" y="542925"/>
            <a:ext cx="2422525" cy="1816100"/>
          </a:xfrm>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retrieve all matching SDR submissions and display for selection of the appropriate record.  If you are not sure which one, just click the hyperlink to view the entire SDR record. </a:t>
            </a:r>
          </a:p>
          <a:p>
            <a:endParaRPr lang="en-US" altLang="en-US" dirty="0"/>
          </a:p>
        </p:txBody>
      </p:sp>
      <p:sp>
        <p:nvSpPr>
          <p:cNvPr id="22528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4C83940-82FB-43A3-BAA2-DFBDBFCCC2AE}" type="slidenum">
              <a:rPr lang="en-US" altLang="en-US" smtClean="0"/>
              <a:pPr eaLnBrk="1" hangingPunct="1">
                <a:spcBef>
                  <a:spcPct val="0"/>
                </a:spcBef>
              </a:pPr>
              <a:t>175</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719138" y="465138"/>
            <a:ext cx="2570162" cy="1927225"/>
          </a:xfrm>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You must enter comments explaining why you are submitting a cancellation. Your POC information is pre-filled based on your SAR. Additional SDR information from the prior submission will be carried forward to the cancellation. You must click “SUBMIT” to transmit the cancellation. </a:t>
            </a:r>
          </a:p>
          <a:p>
            <a:endParaRPr lang="en-US" altLang="en-US" dirty="0"/>
          </a:p>
        </p:txBody>
      </p:sp>
      <p:sp>
        <p:nvSpPr>
          <p:cNvPr id="22630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54B622-642D-48AB-9E4D-C1935884C6B3}" type="slidenum">
              <a:rPr lang="en-US" altLang="en-US" smtClean="0"/>
              <a:pPr eaLnBrk="1" hangingPunct="1">
                <a:spcBef>
                  <a:spcPct val="0"/>
                </a:spcBef>
              </a:pPr>
              <a:t>176</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708025" y="620713"/>
            <a:ext cx="2319338" cy="1738312"/>
          </a:xfrm>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submit the request for cancellation, this screen will display.</a:t>
            </a:r>
          </a:p>
          <a:p>
            <a:r>
              <a:rPr lang="en-US" dirty="0"/>
              <a:t>WebSDR will provide an email confirmation copy to the submitter.</a:t>
            </a:r>
          </a:p>
          <a:p>
            <a:endParaRPr lang="en-US" altLang="en-US" dirty="0"/>
          </a:p>
          <a:p>
            <a:endParaRPr lang="en-US" altLang="en-US" dirty="0"/>
          </a:p>
        </p:txBody>
      </p:sp>
      <p:sp>
        <p:nvSpPr>
          <p:cNvPr id="2273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0B6528-2629-4977-B92E-8841838AE274}" type="slidenum">
              <a:rPr lang="en-US" altLang="en-US" smtClean="0"/>
              <a:pPr eaLnBrk="1" hangingPunct="1">
                <a:spcBef>
                  <a:spcPct val="0"/>
                </a:spcBef>
              </a:pPr>
              <a:t>177</a:t>
            </a:fld>
            <a:endParaRPr lang="en-US" altLang="en-US" dirty="0"/>
          </a:p>
        </p:txBody>
      </p:sp>
      <p:sp>
        <p:nvSpPr>
          <p:cNvPr id="2" name="TextBox 1"/>
          <p:cNvSpPr txBox="1"/>
          <p:nvPr/>
        </p:nvSpPr>
        <p:spPr>
          <a:xfrm>
            <a:off x="4525998" y="2501394"/>
            <a:ext cx="2419068"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provide a high level overview of the different types of queries and management reports available in WebSDR.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184</a:t>
            </a:fld>
            <a:endParaRPr lang="en-US"/>
          </a:p>
        </p:txBody>
      </p:sp>
    </p:spTree>
    <p:extLst>
      <p:ext uri="{BB962C8B-B14F-4D97-AF65-F5344CB8AC3E}">
        <p14:creationId xmlns:p14="http://schemas.microsoft.com/office/powerpoint/2010/main" val="9635788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30238" y="542925"/>
            <a:ext cx="2336800" cy="1752600"/>
          </a:xfrm>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Using the queries and management reports makes it possible to</a:t>
            </a:r>
            <a:r>
              <a:rPr lang="en-US" sz="900" b="1" dirty="0"/>
              <a:t> l</a:t>
            </a:r>
            <a:r>
              <a:rPr lang="en-US" dirty="0"/>
              <a:t>ocate specific SDRs by various criteria. For example you can search:</a:t>
            </a:r>
            <a:endParaRPr lang="en-US" sz="900" dirty="0"/>
          </a:p>
          <a:p>
            <a:pPr marL="171710" indent="-171710">
              <a:buFont typeface="Arial" panose="020B0604020202020204" pitchFamily="34" charset="0"/>
              <a:buChar char="•"/>
            </a:pPr>
            <a:r>
              <a:rPr lang="en-US" dirty="0"/>
              <a:t>By WebSDR or Component system-assigned control numbers</a:t>
            </a:r>
            <a:endParaRPr lang="en-US" sz="900" dirty="0"/>
          </a:p>
          <a:p>
            <a:pPr marL="171710" indent="-171710">
              <a:buFont typeface="Arial" panose="020B0604020202020204" pitchFamily="34" charset="0"/>
              <a:buChar char="•"/>
            </a:pPr>
            <a:r>
              <a:rPr lang="en-US" dirty="0"/>
              <a:t>By Component or by specific activity</a:t>
            </a:r>
            <a:endParaRPr lang="en-US" sz="900" dirty="0"/>
          </a:p>
          <a:p>
            <a:pPr marL="171710" indent="-171710">
              <a:buFont typeface="Arial" panose="020B0604020202020204" pitchFamily="34" charset="0"/>
              <a:buChar char="•"/>
            </a:pPr>
            <a:r>
              <a:rPr lang="en-US" dirty="0"/>
              <a:t>By materiel identification, or</a:t>
            </a:r>
            <a:endParaRPr lang="en-US" sz="900" dirty="0"/>
          </a:p>
          <a:p>
            <a:pPr marL="171710" indent="-171710">
              <a:buFont typeface="Arial" panose="020B0604020202020204" pitchFamily="34" charset="0"/>
              <a:buChar char="•"/>
            </a:pPr>
            <a:r>
              <a:rPr lang="en-US" dirty="0"/>
              <a:t>By contract number</a:t>
            </a:r>
            <a:endParaRPr lang="en-US" sz="900" dirty="0"/>
          </a:p>
          <a:p>
            <a:pPr lvl="0"/>
            <a:r>
              <a:rPr lang="en-US" dirty="0"/>
              <a:t>Users can use the reports to monitor trends, establish volume and dollar value of SDRs, and measure compliance with SDR timeframes</a:t>
            </a:r>
            <a:endParaRPr lang="en-US" sz="900" dirty="0"/>
          </a:p>
          <a:p>
            <a:endParaRPr lang="en-US" altLang="en-US" dirty="0"/>
          </a:p>
        </p:txBody>
      </p:sp>
      <p:sp>
        <p:nvSpPr>
          <p:cNvPr id="23040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9FC82E-EC64-4701-B6DD-2E047295B3B8}" type="slidenum">
              <a:rPr lang="en-US" altLang="en-US" smtClean="0"/>
              <a:pPr eaLnBrk="1" hangingPunct="1">
                <a:spcBef>
                  <a:spcPct val="0"/>
                </a:spcBef>
              </a:pPr>
              <a:t>185</a:t>
            </a:fld>
            <a:endParaRPr lang="en-US" altLang="en-US" dirty="0"/>
          </a:p>
        </p:txBody>
      </p:sp>
      <p:sp>
        <p:nvSpPr>
          <p:cNvPr id="2" name="TextBox 1"/>
          <p:cNvSpPr txBox="1"/>
          <p:nvPr/>
        </p:nvSpPr>
        <p:spPr>
          <a:xfrm>
            <a:off x="4525998" y="2501394"/>
            <a:ext cx="2419068"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698500"/>
            <a:ext cx="2422525" cy="1816100"/>
          </a:xfrm>
        </p:spPr>
      </p:sp>
      <p:sp>
        <p:nvSpPr>
          <p:cNvPr id="3" name="Notes Placeholder 2"/>
          <p:cNvSpPr>
            <a:spLocks noGrp="1"/>
          </p:cNvSpPr>
          <p:nvPr>
            <p:ph type="body" idx="1"/>
          </p:nvPr>
        </p:nvSpPr>
        <p:spPr>
          <a:xfrm>
            <a:off x="684970" y="2735663"/>
            <a:ext cx="3893240" cy="5886753"/>
          </a:xfrm>
        </p:spPr>
        <p:txBody>
          <a:bodyPr/>
          <a:lstStyle/>
          <a:p>
            <a:pPr lvl="0"/>
            <a:r>
              <a:rPr lang="en-US" dirty="0"/>
              <a:t>These management reports assist those individuals and activities that are engaged in the research and resolution of specific SDRs. </a:t>
            </a:r>
          </a:p>
          <a:p>
            <a:pPr lvl="0"/>
            <a:r>
              <a:rPr lang="en-US" dirty="0"/>
              <a:t>The reports provide analysis tools to manage SDR workload and determine broader policy, procedures, or user guidance changes that will improve customer satisfaction by reducing future discrepancies. </a:t>
            </a:r>
          </a:p>
          <a:p>
            <a:pPr lvl="0"/>
            <a:r>
              <a:rPr lang="en-US" dirty="0"/>
              <a:t>Management report requirements are identified by the SDR Committee members. </a:t>
            </a:r>
          </a:p>
          <a:p>
            <a:pPr lvl="0"/>
            <a:r>
              <a:rPr lang="en-US" dirty="0"/>
              <a:t>To obtain report access, contact the DAAS WebSDR Help Desk at (614) 692-6672. </a:t>
            </a:r>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186</a:t>
            </a:fld>
            <a:endParaRPr lang="en-US" dirty="0"/>
          </a:p>
        </p:txBody>
      </p:sp>
      <p:sp>
        <p:nvSpPr>
          <p:cNvPr id="5" name="TextBox 4"/>
          <p:cNvSpPr txBox="1"/>
          <p:nvPr/>
        </p:nvSpPr>
        <p:spPr>
          <a:xfrm>
            <a:off x="4578209" y="2735663"/>
            <a:ext cx="2366856"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593432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96FDC85-3156-46C3-B6E3-EADD5C1882D2}" type="slidenum">
              <a:rPr lang="en-US" altLang="en-US" smtClean="0"/>
              <a:pPr eaLnBrk="1" hangingPunct="1">
                <a:spcBef>
                  <a:spcPct val="0"/>
                </a:spcBef>
              </a:pPr>
              <a:t>187</a:t>
            </a:fld>
            <a:endParaRPr lang="en-US" altLang="en-US" dirty="0"/>
          </a:p>
        </p:txBody>
      </p:sp>
      <p:sp>
        <p:nvSpPr>
          <p:cNvPr id="232452" name="Rectangle 2"/>
          <p:cNvSpPr>
            <a:spLocks noGrp="1" noRot="1" noChangeAspect="1" noChangeArrowheads="1" noTextEdit="1"/>
          </p:cNvSpPr>
          <p:nvPr>
            <p:ph type="sldImg"/>
          </p:nvPr>
        </p:nvSpPr>
        <p:spPr>
          <a:xfrm>
            <a:off x="793750" y="620713"/>
            <a:ext cx="2420938" cy="1816100"/>
          </a:xfrm>
          <a:ln/>
        </p:spPr>
      </p:sp>
      <p:sp>
        <p:nvSpPr>
          <p:cNvPr id="232453" name="Rectangle 3"/>
          <p:cNvSpPr>
            <a:spLocks noGrp="1" noChangeArrowheads="1"/>
          </p:cNvSpPr>
          <p:nvPr>
            <p:ph type="body" idx="1"/>
          </p:nvPr>
        </p:nvSpPr>
        <p:spPr>
          <a:xfrm>
            <a:off x="785857" y="2823251"/>
            <a:ext cx="4023439" cy="29173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3" tIns="46641" rIns="93283" bIns="46641"/>
          <a:lstStyle/>
          <a:p>
            <a:r>
              <a:rPr lang="en-US" dirty="0"/>
              <a:t>The goals of the management reports and queries are to meet the requirements of users from various perspectives and functional areas while providing standard features such as:</a:t>
            </a:r>
          </a:p>
          <a:p>
            <a:pPr marL="171710" indent="-171710">
              <a:buFont typeface="Arial" panose="020B0604020202020204" pitchFamily="34" charset="0"/>
              <a:buChar char="•"/>
            </a:pPr>
            <a:r>
              <a:rPr lang="en-US" dirty="0"/>
              <a:t>Capability to drill down from one report level to another – also known as cascading reports</a:t>
            </a:r>
          </a:p>
          <a:p>
            <a:pPr marL="171710" indent="-171710">
              <a:buFont typeface="Arial" panose="020B0604020202020204" pitchFamily="34" charset="0"/>
              <a:buChar char="•"/>
            </a:pPr>
            <a:r>
              <a:rPr lang="en-US" dirty="0"/>
              <a:t>Immediate online response to queries and the</a:t>
            </a:r>
          </a:p>
          <a:p>
            <a:pPr marL="171710" indent="-171710">
              <a:buFont typeface="Arial" panose="020B0604020202020204" pitchFamily="34" charset="0"/>
              <a:buChar char="•"/>
            </a:pPr>
            <a:r>
              <a:rPr lang="en-US" dirty="0"/>
              <a:t>Capability to download reports to user email in Excel file format</a:t>
            </a:r>
          </a:p>
          <a:p>
            <a:r>
              <a:rPr lang="en-US" dirty="0"/>
              <a:t>WebSDR is user friendly in that it provides a single query choice page to make selections, which offers variable search parameters resulting in the flexibility to have thousands of possible report criteria. </a:t>
            </a:r>
          </a:p>
          <a:p>
            <a:pPr marL="114456" indent="-114456" eaLnBrk="1" hangingPunct="1">
              <a:lnSpc>
                <a:spcPct val="85000"/>
              </a:lnSpc>
              <a:spcBef>
                <a:spcPct val="0"/>
              </a:spcBef>
            </a:pPr>
            <a:endParaRPr lang="en-US" altLang="en-US" dirty="0"/>
          </a:p>
        </p:txBody>
      </p:sp>
      <p:sp>
        <p:nvSpPr>
          <p:cNvPr id="2" name="TextBox 1"/>
          <p:cNvSpPr txBox="1"/>
          <p:nvPr/>
        </p:nvSpPr>
        <p:spPr>
          <a:xfrm>
            <a:off x="4809296" y="2823252"/>
            <a:ext cx="2135770"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688975" y="387350"/>
            <a:ext cx="2630488" cy="1971675"/>
          </a:xfrm>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Another user friendly capability of WebSDR is composite view.</a:t>
            </a:r>
          </a:p>
          <a:p>
            <a:pPr lvl="0"/>
            <a:r>
              <a:rPr lang="en-US" dirty="0"/>
              <a:t>Composite view allows the users to locate all records associated with an SDR.</a:t>
            </a:r>
          </a:p>
          <a:p>
            <a:pPr lvl="0"/>
            <a:r>
              <a:rPr lang="en-US" dirty="0"/>
              <a:t>The records are displayed with abbreviated content in reverse chronologic order with the most recent being at the top.</a:t>
            </a:r>
          </a:p>
          <a:p>
            <a:pPr lvl="0"/>
            <a:r>
              <a:rPr lang="en-US" dirty="0"/>
              <a:t>The composite view also allows for a quick overview of each action from the original submission through each subsequent action.</a:t>
            </a:r>
          </a:p>
          <a:p>
            <a:pPr lvl="0"/>
            <a:r>
              <a:rPr lang="en-US" dirty="0"/>
              <a:t>It is used as a primary management tool or as one of the drill-down levels in more complex management reports.</a:t>
            </a:r>
          </a:p>
          <a:p>
            <a:pPr lvl="0"/>
            <a:r>
              <a:rPr lang="en-US" dirty="0"/>
              <a:t>The composite view contains links for drill down to each individual record.</a:t>
            </a:r>
          </a:p>
          <a:p>
            <a:endParaRPr lang="en-US" altLang="en-US" dirty="0"/>
          </a:p>
        </p:txBody>
      </p:sp>
      <p:sp>
        <p:nvSpPr>
          <p:cNvPr id="23142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1B2FC00-8D05-4C57-80FA-F592F2DA9FCB}" type="slidenum">
              <a:rPr lang="en-US" altLang="en-US" smtClean="0"/>
              <a:pPr eaLnBrk="1" hangingPunct="1">
                <a:spcBef>
                  <a:spcPct val="0"/>
                </a:spcBef>
              </a:pPr>
              <a:t>188</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87350"/>
            <a:ext cx="2524125" cy="1893888"/>
          </a:xfrm>
        </p:spPr>
      </p:sp>
      <p:sp>
        <p:nvSpPr>
          <p:cNvPr id="3" name="Notes Placeholder 2"/>
          <p:cNvSpPr>
            <a:spLocks noGrp="1"/>
          </p:cNvSpPr>
          <p:nvPr>
            <p:ph type="body" idx="1"/>
          </p:nvPr>
        </p:nvSpPr>
        <p:spPr/>
        <p:txBody>
          <a:bodyPr/>
          <a:lstStyle/>
          <a:p>
            <a:r>
              <a:rPr lang="en-US" dirty="0"/>
              <a:t>WebSDR also has “canned” queries.</a:t>
            </a:r>
          </a:p>
          <a:p>
            <a:pPr lvl="0"/>
            <a:r>
              <a:rPr lang="en-US" dirty="0"/>
              <a:t>These are pre-scheduled, repetitive reports with pre-defined criteria.</a:t>
            </a:r>
          </a:p>
          <a:p>
            <a:pPr lvl="0"/>
            <a:r>
              <a:rPr lang="en-US" dirty="0"/>
              <a:t>These reports are distributed to designated Component representatives by email in excel file format.</a:t>
            </a:r>
          </a:p>
          <a:p>
            <a:r>
              <a:rPr lang="en-US" dirty="0"/>
              <a:t>An example of a canned query is the monthly report on </a:t>
            </a:r>
            <a:r>
              <a:rPr lang="en-US" dirty="0" err="1"/>
              <a:t>transshipper</a:t>
            </a:r>
            <a:r>
              <a:rPr lang="en-US" dirty="0"/>
              <a:t>-prepared SDRs (Document Type W) distributed to USTRANSCOM and ICP representatives</a:t>
            </a:r>
          </a:p>
          <a:p>
            <a:pPr lvl="0"/>
            <a:r>
              <a:rPr lang="en-US" dirty="0"/>
              <a:t>The goal for future canned reports is to make them available via the web. </a:t>
            </a:r>
          </a:p>
          <a:p>
            <a:pPr lvl="0"/>
            <a:r>
              <a:rPr lang="en-US" dirty="0"/>
              <a:t>If a Component would like a new recurring report developed, the Component must submit a Proposed Standard Change or PDC.</a:t>
            </a:r>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189</a:t>
            </a:fld>
            <a:endParaRPr lang="en-US" dirty="0"/>
          </a:p>
        </p:txBody>
      </p:sp>
      <p:sp>
        <p:nvSpPr>
          <p:cNvPr id="5" name="TextBox 4"/>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91818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630238" y="542925"/>
            <a:ext cx="2422525" cy="1816100"/>
          </a:xfrm>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IC establishes the DOD standard format for an electronic equivalent of the SF 364, Supply Discrepancy Report.</a:t>
            </a:r>
          </a:p>
          <a:p>
            <a:pPr lvl="0"/>
            <a:r>
              <a:rPr lang="en-US" dirty="0"/>
              <a:t>It documents specific business rules, conditions, and authorized codes necessary for appropriate use of this IC within the DLM.</a:t>
            </a:r>
          </a:p>
          <a:p>
            <a:endParaRPr lang="en-US" altLang="en-US" dirty="0"/>
          </a:p>
        </p:txBody>
      </p:sp>
      <p:sp>
        <p:nvSpPr>
          <p:cNvPr id="1413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17BD9C2-8180-4099-91F7-570C2C0C7EFE}" type="slidenum">
              <a:rPr lang="en-US" altLang="en-US" smtClean="0"/>
              <a:pPr eaLnBrk="1" hangingPunct="1">
                <a:spcBef>
                  <a:spcPct val="0"/>
                </a:spcBef>
              </a:pPr>
              <a:t>19</a:t>
            </a:fld>
            <a:endParaRPr lang="en-US" altLang="en-US" dirty="0"/>
          </a:p>
        </p:txBody>
      </p:sp>
      <p:sp>
        <p:nvSpPr>
          <p:cNvPr id="2" name="TextBox 1"/>
          <p:cNvSpPr txBox="1"/>
          <p:nvPr/>
        </p:nvSpPr>
        <p:spPr>
          <a:xfrm>
            <a:off x="4427607" y="2501394"/>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8003716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465138"/>
            <a:ext cx="2524125" cy="1893887"/>
          </a:xfrm>
        </p:spPr>
      </p:sp>
      <p:sp>
        <p:nvSpPr>
          <p:cNvPr id="3" name="Notes Placeholder 2"/>
          <p:cNvSpPr>
            <a:spLocks noGrp="1"/>
          </p:cNvSpPr>
          <p:nvPr>
            <p:ph type="body" idx="1"/>
          </p:nvPr>
        </p:nvSpPr>
        <p:spPr/>
        <p:txBody>
          <a:bodyPr/>
          <a:lstStyle/>
          <a:p>
            <a:pPr lvl="0"/>
            <a:r>
              <a:rPr lang="en-US" dirty="0"/>
              <a:t>WebSDR also has several research queries reserved for use by Service or Agency implementation team members.</a:t>
            </a:r>
          </a:p>
          <a:p>
            <a:pPr lvl="0"/>
            <a:r>
              <a:rPr lang="en-US" dirty="0"/>
              <a:t>Access is restricted to a limited number of Component representatives providing access to research SDR processing history and other normally “hidden” information.</a:t>
            </a:r>
          </a:p>
          <a:p>
            <a:pPr lvl="0"/>
            <a:r>
              <a:rPr lang="en-US" dirty="0"/>
              <a:t>One query tracks each transaction associated with the WebSDR control number through various steps during processing and another query can be used to identify the web user responsible for entering a specific SDR. </a:t>
            </a:r>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190</a:t>
            </a:fld>
            <a:endParaRPr lang="en-US" dirty="0"/>
          </a:p>
        </p:txBody>
      </p:sp>
      <p:sp>
        <p:nvSpPr>
          <p:cNvPr id="5" name="TextBox 4"/>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8070270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walk through the steps on how to perform queries in WebSDR.</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191</a:t>
            </a:fld>
            <a:endParaRPr lang="en-US"/>
          </a:p>
        </p:txBody>
      </p:sp>
    </p:spTree>
    <p:extLst>
      <p:ext uri="{BB962C8B-B14F-4D97-AF65-F5344CB8AC3E}">
        <p14:creationId xmlns:p14="http://schemas.microsoft.com/office/powerpoint/2010/main" val="17728155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xfrm>
            <a:off x="590550" y="465138"/>
            <a:ext cx="2451100" cy="1838325"/>
          </a:xfrm>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have successfully logged on to WebSDR, you may select “Queries” to get started.</a:t>
            </a:r>
          </a:p>
          <a:p>
            <a:endParaRPr lang="en-US" altLang="en-US" dirty="0"/>
          </a:p>
        </p:txBody>
      </p:sp>
      <p:sp>
        <p:nvSpPr>
          <p:cNvPr id="23450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CE9DA0-2C00-4D6F-B991-650E4116567D}" type="slidenum">
              <a:rPr lang="en-US" altLang="en-US" smtClean="0"/>
              <a:pPr eaLnBrk="1" hangingPunct="1">
                <a:spcBef>
                  <a:spcPct val="0"/>
                </a:spcBef>
              </a:pPr>
              <a:t>192</a:t>
            </a:fld>
            <a:endParaRPr lang="en-US" altLang="en-US" dirty="0"/>
          </a:p>
        </p:txBody>
      </p:sp>
      <p:sp>
        <p:nvSpPr>
          <p:cNvPr id="2" name="TextBox 1"/>
          <p:cNvSpPr txBox="1"/>
          <p:nvPr/>
        </p:nvSpPr>
        <p:spPr>
          <a:xfrm>
            <a:off x="4057791" y="2501394"/>
            <a:ext cx="280924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708025" y="465138"/>
            <a:ext cx="2492375" cy="1868487"/>
          </a:xfrm>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Based upon your research goals you will select the most appropriate option.</a:t>
            </a:r>
          </a:p>
          <a:p>
            <a:pPr lvl="0"/>
            <a:r>
              <a:rPr lang="en-US" dirty="0"/>
              <a:t>Select “Composite View” to obtain an overview of all actions related to the SDR, from submission through action activity reply. From here, you</a:t>
            </a:r>
            <a:r>
              <a:rPr lang="en-US" baseline="0" dirty="0"/>
              <a:t> will be able to drill down to the individual SDR transactions.</a:t>
            </a:r>
            <a:endParaRPr lang="en-US" dirty="0"/>
          </a:p>
          <a:p>
            <a:pPr lvl="0"/>
            <a:r>
              <a:rPr lang="en-US" dirty="0"/>
              <a:t>Select “WebSDR Report Preparation” to identify report criteria for any other type of management report. From here, you will be able to drill down</a:t>
            </a:r>
            <a:r>
              <a:rPr lang="en-US" baseline="0" dirty="0"/>
              <a:t> to a summary report or to a detailed listing of SDRs. From the detail view, you will be able to drill down to the composite view</a:t>
            </a:r>
            <a:r>
              <a:rPr lang="en-US" dirty="0"/>
              <a:t>. </a:t>
            </a:r>
          </a:p>
          <a:p>
            <a:pPr lvl="0"/>
            <a:r>
              <a:rPr lang="en-US" dirty="0"/>
              <a:t>Note, that the Report Preparation option requires SAR access.</a:t>
            </a:r>
          </a:p>
          <a:p>
            <a:pPr lvl="0"/>
            <a:r>
              <a:rPr lang="en-US" dirty="0"/>
              <a:t>Call the DAAS Help Desk at : (614) 692-6672 or DSN: 312-850-6672 to request access.</a:t>
            </a:r>
          </a:p>
          <a:p>
            <a:endParaRPr lang="en-US" altLang="en-US" dirty="0"/>
          </a:p>
        </p:txBody>
      </p:sp>
      <p:sp>
        <p:nvSpPr>
          <p:cNvPr id="23552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217C62-E5FD-4716-A2F9-057A12670FF4}" type="slidenum">
              <a:rPr lang="en-US" altLang="en-US" smtClean="0"/>
              <a:pPr eaLnBrk="1" hangingPunct="1">
                <a:spcBef>
                  <a:spcPct val="0"/>
                </a:spcBef>
              </a:pPr>
              <a:t>193</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xfrm>
            <a:off x="630238" y="542925"/>
            <a:ext cx="2336800" cy="1752600"/>
          </a:xfrm>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have selected “composite view”, you can now search by the WebSDR control number, Component control number, or you can enter the document number with or without the suffix.</a:t>
            </a:r>
          </a:p>
          <a:p>
            <a:endParaRPr lang="en-US" altLang="en-US" dirty="0"/>
          </a:p>
        </p:txBody>
      </p:sp>
      <p:sp>
        <p:nvSpPr>
          <p:cNvPr id="23450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CE9DA0-2C00-4D6F-B991-650E4116567D}" type="slidenum">
              <a:rPr lang="en-US" altLang="en-US" smtClean="0"/>
              <a:pPr eaLnBrk="1" hangingPunct="1">
                <a:spcBef>
                  <a:spcPct val="0"/>
                </a:spcBef>
              </a:pPr>
              <a:t>194</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609600" y="457200"/>
            <a:ext cx="2479675" cy="1860550"/>
          </a:xfrm>
          <a:ln/>
        </p:spPr>
      </p:sp>
      <p:sp>
        <p:nvSpPr>
          <p:cNvPr id="236547" name="Notes Placeholder 2"/>
          <p:cNvSpPr>
            <a:spLocks noGrp="1"/>
          </p:cNvSpPr>
          <p:nvPr>
            <p:ph type="body" idx="1"/>
          </p:nvPr>
        </p:nvSpPr>
        <p:spPr>
          <a:xfrm>
            <a:off x="609600" y="2790115"/>
            <a:ext cx="4235355" cy="47980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composite view presents an abbreviated summary (or snapshot) of all the transactions associated with the identified SDR. </a:t>
            </a:r>
          </a:p>
          <a:p>
            <a:pPr lvl="0"/>
            <a:r>
              <a:rPr lang="en-US" dirty="0"/>
              <a:t>WebSDR allows to scroll down the screen for an overview of each individual action related to the original SDR submission. These are shown in chronologic sequence with the newest submission at the top. Just scroll to the bottom of the page to see the first transaction submitted.</a:t>
            </a:r>
          </a:p>
          <a:p>
            <a:pPr lvl="0"/>
            <a:r>
              <a:rPr lang="en-US" dirty="0"/>
              <a:t>If you would like to see the individual transactions used to create the composite, you can click on the link titled “view transaction detail” </a:t>
            </a:r>
          </a:p>
          <a:p>
            <a:pPr lvl="0"/>
            <a:r>
              <a:rPr lang="en-US" dirty="0"/>
              <a:t>A useful feature of the composite view is the “Outbound Transaction Summary Information”  When you click on this block you will see the dissemination details for each SDR including the nature of the transaction provided (action or distribution copy), how the SDR was communicated (email or transaction), and the system to which transaction was sent.  This information provides immediate visibility of SDR distribution and is helpful when trouble shooting a suspected communication gap.</a:t>
            </a:r>
            <a:endParaRPr lang="en-US" altLang="en-US" dirty="0"/>
          </a:p>
        </p:txBody>
      </p:sp>
      <p:sp>
        <p:nvSpPr>
          <p:cNvPr id="2365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5A433575-2AEA-4FB8-9D77-24EEDDFE4D09}"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998081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xfrm>
            <a:off x="631825" y="465138"/>
            <a:ext cx="2524125" cy="1893887"/>
          </a:xfrm>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In this section we will walk through the steps on how to perform Service/Agency research queries in WebSDR.</a:t>
            </a:r>
          </a:p>
          <a:p>
            <a:pPr lvl="0"/>
            <a:r>
              <a:rPr lang="en-US" dirty="0"/>
              <a:t>As a reminder these queries are limited to Service or Agency implementation team members. Once you have successfully logged on to WebSDR, authorized representatives will be able to select “Agency/Service Research Queries” to get started.</a:t>
            </a:r>
          </a:p>
          <a:p>
            <a:endParaRPr lang="en-US" altLang="en-US" dirty="0"/>
          </a:p>
        </p:txBody>
      </p:sp>
      <p:sp>
        <p:nvSpPr>
          <p:cNvPr id="23757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660DCB-CBEC-41F9-B4C2-BD84BFFEDB52}" type="slidenum">
              <a:rPr lang="en-US" altLang="en-US" smtClean="0"/>
              <a:pPr eaLnBrk="1" hangingPunct="1">
                <a:spcBef>
                  <a:spcPct val="0"/>
                </a:spcBef>
              </a:pPr>
              <a:t>196</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xfrm>
            <a:off x="679450" y="387350"/>
            <a:ext cx="2647950" cy="1985963"/>
          </a:xfrm>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 this screen the user has several options.</a:t>
            </a:r>
          </a:p>
          <a:p>
            <a:pPr lvl="0"/>
            <a:r>
              <a:rPr lang="en-US" dirty="0"/>
              <a:t>By selecting “WebSDR Report Preparation” WebSDR will take the user to the standard report selection screen. By selecting “Who submitted this SDR?” the query will show the initiator POC information. By selecting “SDR Processing History” the query will display processing details for transactions associated with a specific WebSDR control number. Much of the information contained in the processing history is also available in the “Outbound</a:t>
            </a:r>
            <a:r>
              <a:rPr lang="en-US" baseline="0" dirty="0"/>
              <a:t> Transaction Summary Information” found in the Composite view.</a:t>
            </a:r>
            <a:endParaRPr lang="en-US" dirty="0"/>
          </a:p>
          <a:p>
            <a:endParaRPr lang="en-US" altLang="en-US" dirty="0"/>
          </a:p>
        </p:txBody>
      </p:sp>
      <p:sp>
        <p:nvSpPr>
          <p:cNvPr id="23859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E39BB21-5C39-45A3-9AEB-2D4FEEC1038E}" type="slidenum">
              <a:rPr lang="en-US" altLang="en-US" smtClean="0"/>
              <a:pPr eaLnBrk="1" hangingPunct="1">
                <a:spcBef>
                  <a:spcPct val="0"/>
                </a:spcBef>
              </a:pPr>
              <a:t>197</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708025" y="542925"/>
            <a:ext cx="2319338" cy="1738313"/>
          </a:xfrm>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Authorized users may select “WebSDR Report Preparation” to bring up a flexible search criteria screen to create the desired report. For information or access to the WebSDR Report Preparation screens, call the DAAS WebSDR Help Desk at : (614) 692-6672 or DSN: 312-850-6672.</a:t>
            </a:r>
          </a:p>
          <a:p>
            <a:endParaRPr lang="en-US" altLang="en-US" dirty="0"/>
          </a:p>
        </p:txBody>
      </p:sp>
      <p:sp>
        <p:nvSpPr>
          <p:cNvPr id="2396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6BF862-9B63-41E2-9793-12D8C9F77D80}" type="slidenum">
              <a:rPr lang="en-US" altLang="en-US" smtClean="0"/>
              <a:pPr eaLnBrk="1" hangingPunct="1">
                <a:spcBef>
                  <a:spcPct val="0"/>
                </a:spcBef>
              </a:pPr>
              <a:t>198</a:t>
            </a:fld>
            <a:endParaRPr lang="en-US" altLang="en-US" dirty="0"/>
          </a:p>
        </p:txBody>
      </p:sp>
      <p:sp>
        <p:nvSpPr>
          <p:cNvPr id="2" name="TextBox 1"/>
          <p:cNvSpPr txBox="1"/>
          <p:nvPr/>
        </p:nvSpPr>
        <p:spPr>
          <a:xfrm>
            <a:off x="4291895" y="2501394"/>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741363" y="465138"/>
            <a:ext cx="2525712" cy="1893887"/>
          </a:xfrm>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From the management report selection screen the user has a wide array of variables to chose from to determine the output content of the report.</a:t>
            </a:r>
            <a:endParaRPr lang="en-US" sz="900" dirty="0"/>
          </a:p>
          <a:p>
            <a:pPr lvl="0"/>
            <a:r>
              <a:rPr lang="en-US" dirty="0"/>
              <a:t>The “Initial View” contains</a:t>
            </a:r>
            <a:r>
              <a:rPr lang="en-US" baseline="0" dirty="0"/>
              <a:t> the </a:t>
            </a:r>
            <a:r>
              <a:rPr lang="en-US" dirty="0"/>
              <a:t>column headings for the summary report. If you are not sure which “view” will work best for you, don’t worry about it, because the view can be changed once the data has been gathered and displayed on the next screen.</a:t>
            </a:r>
            <a:endParaRPr lang="en-US" sz="900" dirty="0"/>
          </a:p>
          <a:p>
            <a:pPr lvl="0"/>
            <a:r>
              <a:rPr lang="en-US" dirty="0"/>
              <a:t>You can narrow the scope of the report by identifying specific values from the drop down menu. For example, you can select the action activity Service/Agency, the submitter Service/Agency, the owner or manager Service/Agency, or from among the SDR information such as Document Type Code, Discrepancy Code or Disposition/Reply Code.</a:t>
            </a:r>
            <a:endParaRPr lang="en-US" sz="900" dirty="0"/>
          </a:p>
          <a:p>
            <a:pPr lvl="0"/>
            <a:r>
              <a:rPr lang="en-US" dirty="0"/>
              <a:t>A specific date range should also be identified.</a:t>
            </a:r>
            <a:r>
              <a:rPr lang="en-US" sz="900" dirty="0"/>
              <a:t> </a:t>
            </a:r>
            <a:r>
              <a:rPr lang="en-US" dirty="0"/>
              <a:t>Regardless of the search criteria, the results will be configured in the standard output hierarchy.</a:t>
            </a:r>
          </a:p>
          <a:p>
            <a:pPr lvl="0"/>
            <a:r>
              <a:rPr lang="en-US" sz="900" dirty="0"/>
              <a:t>Many of the drop box options will allow the user to select multiple values from the available</a:t>
            </a:r>
            <a:r>
              <a:rPr lang="en-US" sz="900" baseline="0" dirty="0"/>
              <a:t> code list (just hold down the control key when selecting). Many data entry blocks also permit wildcard searches. Simply enter an asterisk at the end of the known value. For example, when searching for a contract number or procurement instrument identifier, you can enter the first digit, first two digits, or the first six characters of the contract number (the procurement activity DoDAAC) as S*, SP*, or SPM4A7*.</a:t>
            </a:r>
            <a:endParaRPr lang="en-US" sz="900" dirty="0"/>
          </a:p>
          <a:p>
            <a:endParaRPr lang="en-US" altLang="en-US" dirty="0"/>
          </a:p>
        </p:txBody>
      </p:sp>
      <p:sp>
        <p:nvSpPr>
          <p:cNvPr id="2406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76E9C6-6342-4887-9898-11F86ABF34F5}" type="slidenum">
              <a:rPr lang="en-US" altLang="en-US" smtClean="0"/>
              <a:pPr eaLnBrk="1" hangingPunct="1">
                <a:spcBef>
                  <a:spcPct val="0"/>
                </a:spcBef>
              </a:pPr>
              <a:t>199</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5556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620713"/>
            <a:ext cx="2214563" cy="1660525"/>
          </a:xfrm>
        </p:spPr>
      </p:sp>
      <p:sp>
        <p:nvSpPr>
          <p:cNvPr id="3" name="Notes Placeholder 2"/>
          <p:cNvSpPr>
            <a:spLocks noGrp="1"/>
          </p:cNvSpPr>
          <p:nvPr>
            <p:ph type="body" idx="1"/>
          </p:nvPr>
        </p:nvSpPr>
        <p:spPr/>
        <p:txBody>
          <a:bodyPr/>
          <a:lstStyle/>
          <a:p>
            <a:pPr lvl="0"/>
            <a:r>
              <a:rPr lang="en-US" dirty="0"/>
              <a:t>SDRs and most SDR report data retrieved from the WebSDR application are labeled as “Controlled Unclassified Information (CUI)”. Please mark and handle accordingly!</a:t>
            </a:r>
            <a:endParaRPr lang="en-US" sz="900" dirty="0"/>
          </a:p>
          <a:p>
            <a:pPr lvl="0"/>
            <a:r>
              <a:rPr lang="en-US" dirty="0"/>
              <a:t>WebSDR notifies users of the need to register their DOD-approved email certificate when applying for a WebSDR account to enable full communication.</a:t>
            </a:r>
          </a:p>
          <a:p>
            <a:pPr lvl="0"/>
            <a:r>
              <a:rPr lang="en-US" dirty="0"/>
              <a:t>When transmitting SDRs via email, WebSDR encrypts and digitally signs the outgoing transmissions using a Common Access Card (CAC) based DOD Public Key Infrastructure (PKI) Certificate. </a:t>
            </a:r>
            <a:endParaRPr lang="en-US" sz="900" dirty="0"/>
          </a:p>
          <a:p>
            <a:pPr lvl="0"/>
            <a:r>
              <a:rPr lang="en-US" dirty="0"/>
              <a:t>Recipients of the WebSDR email who have not registered their email certificate with DAAS will not be able to receive encrypted SDRs. Instead, they will receive a clear text version of the SDR with minimal data content. This email will include instructions on how to register the user’s email certificate with DAAS. Full data content can be viewed by logging into WebSDR. SDR reports cannot be transmitted to users without a registered certificate.</a:t>
            </a:r>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21</a:t>
            </a:fld>
            <a:endParaRPr lang="en-US" dirty="0"/>
          </a:p>
        </p:txBody>
      </p:sp>
      <p:sp>
        <p:nvSpPr>
          <p:cNvPr id="5" name="TextBox 4"/>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1312923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06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charset="0"/>
              </a:defRPr>
            </a:lvl1pPr>
            <a:lvl2pPr marL="742841" indent="-285708" defTabSz="931726" eaLnBrk="0" hangingPunct="0">
              <a:spcBef>
                <a:spcPct val="30000"/>
              </a:spcBef>
              <a:defRPr sz="1200">
                <a:solidFill>
                  <a:schemeClr val="tx1"/>
                </a:solidFill>
                <a:latin typeface="Arial" charset="0"/>
              </a:defRPr>
            </a:lvl2pPr>
            <a:lvl3pPr marL="1142833" indent="-228567" defTabSz="931726" eaLnBrk="0" hangingPunct="0">
              <a:spcBef>
                <a:spcPct val="30000"/>
              </a:spcBef>
              <a:defRPr sz="1200">
                <a:solidFill>
                  <a:schemeClr val="tx1"/>
                </a:solidFill>
                <a:latin typeface="Arial" charset="0"/>
              </a:defRPr>
            </a:lvl3pPr>
            <a:lvl4pPr marL="1599965" indent="-228567" defTabSz="931726" eaLnBrk="0" hangingPunct="0">
              <a:spcBef>
                <a:spcPct val="30000"/>
              </a:spcBef>
              <a:defRPr sz="1200">
                <a:solidFill>
                  <a:schemeClr val="tx1"/>
                </a:solidFill>
                <a:latin typeface="Arial" charset="0"/>
              </a:defRPr>
            </a:lvl4pPr>
            <a:lvl5pPr marL="2057099" indent="-228567" defTabSz="931726" eaLnBrk="0" hangingPunct="0">
              <a:spcBef>
                <a:spcPct val="30000"/>
              </a:spcBef>
              <a:defRPr sz="1200">
                <a:solidFill>
                  <a:schemeClr val="tx1"/>
                </a:solidFill>
                <a:latin typeface="Arial" charset="0"/>
              </a:defRPr>
            </a:lvl5pPr>
            <a:lvl6pPr marL="2514232" indent="-228567" defTabSz="931726" eaLnBrk="0" fontAlgn="base" hangingPunct="0">
              <a:spcBef>
                <a:spcPct val="30000"/>
              </a:spcBef>
              <a:spcAft>
                <a:spcPct val="0"/>
              </a:spcAft>
              <a:defRPr sz="1200">
                <a:solidFill>
                  <a:schemeClr val="tx1"/>
                </a:solidFill>
                <a:latin typeface="Arial" charset="0"/>
              </a:defRPr>
            </a:lvl6pPr>
            <a:lvl7pPr marL="2971364" indent="-228567" defTabSz="931726" eaLnBrk="0" fontAlgn="base" hangingPunct="0">
              <a:spcBef>
                <a:spcPct val="30000"/>
              </a:spcBef>
              <a:spcAft>
                <a:spcPct val="0"/>
              </a:spcAft>
              <a:defRPr sz="1200">
                <a:solidFill>
                  <a:schemeClr val="tx1"/>
                </a:solidFill>
                <a:latin typeface="Arial" charset="0"/>
              </a:defRPr>
            </a:lvl7pPr>
            <a:lvl8pPr marL="3428498" indent="-228567" defTabSz="931726" eaLnBrk="0" fontAlgn="base" hangingPunct="0">
              <a:spcBef>
                <a:spcPct val="30000"/>
              </a:spcBef>
              <a:spcAft>
                <a:spcPct val="0"/>
              </a:spcAft>
              <a:defRPr sz="1200">
                <a:solidFill>
                  <a:schemeClr val="tx1"/>
                </a:solidFill>
                <a:latin typeface="Arial" charset="0"/>
              </a:defRPr>
            </a:lvl8pPr>
            <a:lvl9pPr marL="3885630" indent="-228567" defTabSz="93172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76E9C6-6342-4887-9898-11F86ABF34F5}" type="slidenum">
              <a:rPr lang="en-US" altLang="en-US" smtClean="0"/>
              <a:pPr eaLnBrk="1" hangingPunct="1">
                <a:spcBef>
                  <a:spcPct val="0"/>
                </a:spcBef>
              </a:pPr>
              <a:t>200</a:t>
            </a:fld>
            <a:endParaRPr lang="en-US" altLang="en-US" dirty="0"/>
          </a:p>
        </p:txBody>
      </p:sp>
    </p:spTree>
    <p:extLst>
      <p:ext uri="{BB962C8B-B14F-4D97-AF65-F5344CB8AC3E}">
        <p14:creationId xmlns:p14="http://schemas.microsoft.com/office/powerpoint/2010/main" val="41307380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630238" y="542925"/>
            <a:ext cx="2414587" cy="1811338"/>
          </a:xfrm>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ltLang="en-US" dirty="0"/>
          </a:p>
        </p:txBody>
      </p:sp>
      <p:sp>
        <p:nvSpPr>
          <p:cNvPr id="2406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76E9C6-6342-4887-9898-11F86ABF34F5}" type="slidenum">
              <a:rPr lang="en-US" altLang="en-US" smtClean="0"/>
              <a:pPr eaLnBrk="1" hangingPunct="1">
                <a:spcBef>
                  <a:spcPct val="0"/>
                </a:spcBef>
              </a:pPr>
              <a:t>201</a:t>
            </a:fld>
            <a:endParaRPr lang="en-US" altLang="en-US" dirty="0"/>
          </a:p>
        </p:txBody>
      </p:sp>
      <p:sp>
        <p:nvSpPr>
          <p:cNvPr id="2" name="TextBox 1"/>
          <p:cNvSpPr txBox="1"/>
          <p:nvPr/>
        </p:nvSpPr>
        <p:spPr>
          <a:xfrm>
            <a:off x="4057791" y="2501394"/>
            <a:ext cx="2731206"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3285799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06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charset="0"/>
              </a:defRPr>
            </a:lvl1pPr>
            <a:lvl2pPr marL="742841" indent="-285708" defTabSz="931726" eaLnBrk="0" hangingPunct="0">
              <a:spcBef>
                <a:spcPct val="30000"/>
              </a:spcBef>
              <a:defRPr sz="1200">
                <a:solidFill>
                  <a:schemeClr val="tx1"/>
                </a:solidFill>
                <a:latin typeface="Arial" charset="0"/>
              </a:defRPr>
            </a:lvl2pPr>
            <a:lvl3pPr marL="1142833" indent="-228567" defTabSz="931726" eaLnBrk="0" hangingPunct="0">
              <a:spcBef>
                <a:spcPct val="30000"/>
              </a:spcBef>
              <a:defRPr sz="1200">
                <a:solidFill>
                  <a:schemeClr val="tx1"/>
                </a:solidFill>
                <a:latin typeface="Arial" charset="0"/>
              </a:defRPr>
            </a:lvl3pPr>
            <a:lvl4pPr marL="1599965" indent="-228567" defTabSz="931726" eaLnBrk="0" hangingPunct="0">
              <a:spcBef>
                <a:spcPct val="30000"/>
              </a:spcBef>
              <a:defRPr sz="1200">
                <a:solidFill>
                  <a:schemeClr val="tx1"/>
                </a:solidFill>
                <a:latin typeface="Arial" charset="0"/>
              </a:defRPr>
            </a:lvl4pPr>
            <a:lvl5pPr marL="2057099" indent="-228567" defTabSz="931726" eaLnBrk="0" hangingPunct="0">
              <a:spcBef>
                <a:spcPct val="30000"/>
              </a:spcBef>
              <a:defRPr sz="1200">
                <a:solidFill>
                  <a:schemeClr val="tx1"/>
                </a:solidFill>
                <a:latin typeface="Arial" charset="0"/>
              </a:defRPr>
            </a:lvl5pPr>
            <a:lvl6pPr marL="2514232" indent="-228567" defTabSz="931726" eaLnBrk="0" fontAlgn="base" hangingPunct="0">
              <a:spcBef>
                <a:spcPct val="30000"/>
              </a:spcBef>
              <a:spcAft>
                <a:spcPct val="0"/>
              </a:spcAft>
              <a:defRPr sz="1200">
                <a:solidFill>
                  <a:schemeClr val="tx1"/>
                </a:solidFill>
                <a:latin typeface="Arial" charset="0"/>
              </a:defRPr>
            </a:lvl6pPr>
            <a:lvl7pPr marL="2971364" indent="-228567" defTabSz="931726" eaLnBrk="0" fontAlgn="base" hangingPunct="0">
              <a:spcBef>
                <a:spcPct val="30000"/>
              </a:spcBef>
              <a:spcAft>
                <a:spcPct val="0"/>
              </a:spcAft>
              <a:defRPr sz="1200">
                <a:solidFill>
                  <a:schemeClr val="tx1"/>
                </a:solidFill>
                <a:latin typeface="Arial" charset="0"/>
              </a:defRPr>
            </a:lvl7pPr>
            <a:lvl8pPr marL="3428498" indent="-228567" defTabSz="931726" eaLnBrk="0" fontAlgn="base" hangingPunct="0">
              <a:spcBef>
                <a:spcPct val="30000"/>
              </a:spcBef>
              <a:spcAft>
                <a:spcPct val="0"/>
              </a:spcAft>
              <a:defRPr sz="1200">
                <a:solidFill>
                  <a:schemeClr val="tx1"/>
                </a:solidFill>
                <a:latin typeface="Arial" charset="0"/>
              </a:defRPr>
            </a:lvl8pPr>
            <a:lvl9pPr marL="3885630" indent="-228567" defTabSz="93172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76E9C6-6342-4887-9898-11F86ABF34F5}" type="slidenum">
              <a:rPr lang="en-US" altLang="en-US" smtClean="0"/>
              <a:pPr eaLnBrk="1" hangingPunct="1">
                <a:spcBef>
                  <a:spcPct val="0"/>
                </a:spcBef>
              </a:pPr>
              <a:t>202</a:t>
            </a:fld>
            <a:endParaRPr lang="en-US" altLang="en-US" dirty="0"/>
          </a:p>
        </p:txBody>
      </p:sp>
    </p:spTree>
    <p:extLst>
      <p:ext uri="{BB962C8B-B14F-4D97-AF65-F5344CB8AC3E}">
        <p14:creationId xmlns:p14="http://schemas.microsoft.com/office/powerpoint/2010/main" val="9499916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719138" y="465138"/>
            <a:ext cx="2570162" cy="1927225"/>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is the management report summary view.</a:t>
            </a:r>
          </a:p>
          <a:p>
            <a:pPr lvl="0"/>
            <a:r>
              <a:rPr lang="en-US" dirty="0"/>
              <a:t>The Summary View is the first level of management report output.</a:t>
            </a:r>
          </a:p>
          <a:p>
            <a:pPr lvl="0"/>
            <a:r>
              <a:rPr lang="en-US" dirty="0"/>
              <a:t>Only the first 1,000 records will be displayed on the screen, but approximately 65,000 records can be downloaded for email transmission of your report. </a:t>
            </a:r>
          </a:p>
        </p:txBody>
      </p:sp>
      <p:sp>
        <p:nvSpPr>
          <p:cNvPr id="24166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315084-995A-4F99-8592-D140C76D9D3A}" type="slidenum">
              <a:rPr lang="en-US" altLang="en-US" smtClean="0"/>
              <a:pPr eaLnBrk="1" hangingPunct="1">
                <a:spcBef>
                  <a:spcPct val="0"/>
                </a:spcBef>
              </a:pPr>
              <a:t>203</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590550" y="387350"/>
            <a:ext cx="2570163" cy="1927225"/>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user can click on the hyperlink to send the report to the email address associated with the user’s SAR. WebSDR will forward an excel version of the report directly.</a:t>
            </a:r>
          </a:p>
        </p:txBody>
      </p:sp>
      <p:sp>
        <p:nvSpPr>
          <p:cNvPr id="24166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315084-995A-4F99-8592-D140C76D9D3A}" type="slidenum">
              <a:rPr lang="en-US" altLang="en-US" smtClean="0"/>
              <a:pPr eaLnBrk="1" hangingPunct="1">
                <a:spcBef>
                  <a:spcPct val="0"/>
                </a:spcBef>
              </a:pPr>
              <a:t>204</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9009133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719138" y="465138"/>
            <a:ext cx="2570162" cy="1927225"/>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From the summary view, you can drill down by selecting any of the highlighted values in the body of the report. This will show you all the SDRs that were used to compose the selected value. The drill down results will be displayed in the detail level view format as shown on next screen. </a:t>
            </a:r>
          </a:p>
          <a:p>
            <a:pPr lvl="0"/>
            <a:r>
              <a:rPr lang="en-US" dirty="0"/>
              <a:t>Here’s a hint, to see the detail level report for the entire scope of SDRs selected for your report, just click on the grand total value in the lower right corner of the report.</a:t>
            </a:r>
          </a:p>
          <a:p>
            <a:endParaRPr lang="en-US" altLang="en-US" dirty="0"/>
          </a:p>
        </p:txBody>
      </p:sp>
      <p:sp>
        <p:nvSpPr>
          <p:cNvPr id="24166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315084-995A-4F99-8592-D140C76D9D3A}" type="slidenum">
              <a:rPr lang="en-US" altLang="en-US" smtClean="0"/>
              <a:pPr eaLnBrk="1" hangingPunct="1">
                <a:spcBef>
                  <a:spcPct val="0"/>
                </a:spcBef>
              </a:pPr>
              <a:t>205</a:t>
            </a:fld>
            <a:endParaRPr lang="en-US" altLang="en-US" dirty="0"/>
          </a:p>
        </p:txBody>
      </p:sp>
      <p:sp>
        <p:nvSpPr>
          <p:cNvPr id="2" name="TextBox 1"/>
          <p:cNvSpPr txBox="1"/>
          <p:nvPr/>
        </p:nvSpPr>
        <p:spPr>
          <a:xfrm>
            <a:off x="4427607" y="2501394"/>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4036214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719138" y="387350"/>
            <a:ext cx="2570162" cy="1927225"/>
          </a:xfrm>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This screen depicts the management report detail view.</a:t>
            </a:r>
          </a:p>
          <a:p>
            <a:pPr lvl="0"/>
            <a:r>
              <a:rPr lang="en-US" dirty="0"/>
              <a:t>This level of the management report is our most used research tool. It displays the maximum amount of detailed information for the SDR from initial submission to the latest reply and any subsequent transactions.</a:t>
            </a:r>
          </a:p>
          <a:p>
            <a:pPr lvl="0"/>
            <a:r>
              <a:rPr lang="en-US" dirty="0"/>
              <a:t>All highlighted values may be selected to view the text name associated with the code. </a:t>
            </a:r>
          </a:p>
          <a:p>
            <a:pPr defTabSz="933237">
              <a:defRPr/>
            </a:pPr>
            <a:r>
              <a:rPr lang="en-US" dirty="0"/>
              <a:t>You can ask for the detail report to be sent to your SAR email address by clicking on the hyperlink. WebSDR will forward an Excel version of the report directly to your email.</a:t>
            </a:r>
          </a:p>
          <a:p>
            <a:pPr lvl="0"/>
            <a:endParaRPr lang="en-US" altLang="en-US" dirty="0"/>
          </a:p>
        </p:txBody>
      </p:sp>
      <p:sp>
        <p:nvSpPr>
          <p:cNvPr id="2426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A7D800D-94A2-4940-BC00-2C47D430CE41}" type="slidenum">
              <a:rPr lang="en-US" altLang="en-US" smtClean="0"/>
              <a:pPr eaLnBrk="1" hangingPunct="1">
                <a:spcBef>
                  <a:spcPct val="0"/>
                </a:spcBef>
              </a:pPr>
              <a:t>206</a:t>
            </a:fld>
            <a:endParaRPr lang="en-US" altLang="en-US" dirty="0"/>
          </a:p>
        </p:txBody>
      </p:sp>
      <p:sp>
        <p:nvSpPr>
          <p:cNvPr id="2" name="TextBox 1"/>
          <p:cNvSpPr txBox="1"/>
          <p:nvPr/>
        </p:nvSpPr>
        <p:spPr>
          <a:xfrm>
            <a:off x="4604032" y="2501394"/>
            <a:ext cx="2028896"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6054312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630238" y="387350"/>
            <a:ext cx="2570162" cy="1927225"/>
          </a:xfrm>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From this level, you can select any of the SDR control numbers to drill down to the Composite View for that SDR.</a:t>
            </a:r>
          </a:p>
          <a:p>
            <a:pPr lvl="0"/>
            <a:endParaRPr lang="en-US" dirty="0"/>
          </a:p>
          <a:p>
            <a:pPr lvl="0"/>
            <a:endParaRPr lang="en-US" dirty="0"/>
          </a:p>
          <a:p>
            <a:endParaRPr lang="en-US" altLang="en-US" dirty="0"/>
          </a:p>
        </p:txBody>
      </p:sp>
      <p:sp>
        <p:nvSpPr>
          <p:cNvPr id="2426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A7D800D-94A2-4940-BC00-2C47D430CE41}" type="slidenum">
              <a:rPr lang="en-US" altLang="en-US" smtClean="0"/>
              <a:pPr eaLnBrk="1" hangingPunct="1">
                <a:spcBef>
                  <a:spcPct val="0"/>
                </a:spcBef>
              </a:pPr>
              <a:t>207</a:t>
            </a:fld>
            <a:endParaRPr lang="en-US" altLang="en-US" dirty="0"/>
          </a:p>
        </p:txBody>
      </p:sp>
      <p:sp>
        <p:nvSpPr>
          <p:cNvPr id="2" name="TextBox 1"/>
          <p:cNvSpPr txBox="1"/>
          <p:nvPr/>
        </p:nvSpPr>
        <p:spPr>
          <a:xfrm>
            <a:off x="4682067" y="2404851"/>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0006179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xfrm>
            <a:off x="630238" y="542925"/>
            <a:ext cx="2492375" cy="1868488"/>
          </a:xfrm>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000" dirty="0"/>
              <a:t>In summary, WebSDR is offered as a multi-purpose tool to facilitate SDR processing within the Department. Your Service or Agency may direct the use of other automated support tools instead of, or in addition to, WebSDR.</a:t>
            </a:r>
          </a:p>
          <a:p>
            <a:pPr lvl="0"/>
            <a:r>
              <a:rPr lang="en-US" sz="1000" dirty="0"/>
              <a:t>Development of new system interfaces and enhancements to existing interfaces are ongoing</a:t>
            </a:r>
            <a:r>
              <a:rPr lang="en-US" sz="1000" dirty="0">
                <a:latin typeface="Times New Roman" panose="02020603050405020304" pitchFamily="18" charset="0"/>
                <a:cs typeface="Times New Roman" panose="02020603050405020304" pitchFamily="18" charset="0"/>
              </a:rPr>
              <a:t>—</a:t>
            </a:r>
            <a:r>
              <a:rPr lang="en-US" sz="1000" dirty="0"/>
              <a:t>reducing reliance on email, expanding functionality, and improving the user</a:t>
            </a:r>
            <a:r>
              <a:rPr lang="en-US" sz="1000" baseline="0" dirty="0"/>
              <a:t> experience</a:t>
            </a:r>
            <a:r>
              <a:rPr lang="en-US" sz="1000" dirty="0"/>
              <a:t>. WebSDR is achieving its goal for DOD-wide visibility of SDRs. </a:t>
            </a:r>
          </a:p>
          <a:p>
            <a:pPr lvl="0"/>
            <a:r>
              <a:rPr lang="en-US" sz="1000" dirty="0"/>
              <a:t>If you encounter errors or problems, please use the DAAS WebSDR Help Desk to report errors or make suggestions for future enhancements.</a:t>
            </a:r>
          </a:p>
          <a:p>
            <a:endParaRPr lang="en-US" altLang="en-US" dirty="0"/>
          </a:p>
        </p:txBody>
      </p:sp>
      <p:sp>
        <p:nvSpPr>
          <p:cNvPr id="2437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029C6-64DD-47F7-9424-8CD724F2D144}" type="slidenum">
              <a:rPr lang="en-US" altLang="en-US" smtClean="0"/>
              <a:pPr eaLnBrk="1" hangingPunct="1">
                <a:spcBef>
                  <a:spcPct val="0"/>
                </a:spcBef>
              </a:pPr>
              <a:t>217</a:t>
            </a:fld>
            <a:endParaRPr lang="en-US" altLang="en-US"/>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xfrm>
            <a:off x="631825" y="465138"/>
            <a:ext cx="2517775" cy="1889125"/>
          </a:xfrm>
          <a:ln/>
        </p:spPr>
      </p:sp>
      <p:sp>
        <p:nvSpPr>
          <p:cNvPr id="244739" name="Notes Placeholder 2"/>
          <p:cNvSpPr>
            <a:spLocks noGrp="1"/>
          </p:cNvSpPr>
          <p:nvPr>
            <p:ph type="body" idx="1"/>
          </p:nvPr>
        </p:nvSpPr>
        <p:spPr>
          <a:noFill/>
          <a:ln/>
        </p:spPr>
        <p:txBody>
          <a:bodyPr/>
          <a:lstStyle/>
          <a:p>
            <a:pPr marL="0" lvl="1"/>
            <a:r>
              <a:rPr lang="en-US" dirty="0"/>
              <a:t>To access more information about the content covered in this module, select any of the resource websites.</a:t>
            </a:r>
          </a:p>
          <a:p>
            <a:endParaRPr lang="en-US" dirty="0"/>
          </a:p>
        </p:txBody>
      </p:sp>
      <p:sp>
        <p:nvSpPr>
          <p:cNvPr id="244740" name="Slide Number Placeholder 3"/>
          <p:cNvSpPr>
            <a:spLocks noGrp="1"/>
          </p:cNvSpPr>
          <p:nvPr>
            <p:ph type="sldNum" sz="quarter" idx="5"/>
          </p:nvPr>
        </p:nvSpPr>
        <p:spPr>
          <a:xfrm>
            <a:off x="2003874" y="8843328"/>
            <a:ext cx="3042390" cy="465773"/>
          </a:xfrm>
          <a:prstGeom prst="rect">
            <a:avLst/>
          </a:prstGeom>
          <a:noFill/>
        </p:spPr>
        <p:txBody>
          <a:bodyPr/>
          <a:lstStyle/>
          <a:p>
            <a:fld id="{86ADC18D-6C87-43F0-BB26-CF4E62BAA753}" type="slidenum">
              <a:rPr lang="en-US" smtClean="0"/>
              <a:pPr/>
              <a:t>218</a:t>
            </a:fld>
            <a:endParaRPr lang="en-US" dirty="0"/>
          </a:p>
        </p:txBody>
      </p:sp>
      <p:sp>
        <p:nvSpPr>
          <p:cNvPr id="2" name="TextBox 1"/>
          <p:cNvSpPr txBox="1"/>
          <p:nvPr/>
        </p:nvSpPr>
        <p:spPr>
          <a:xfrm>
            <a:off x="4427607" y="2354750"/>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7850" y="542925"/>
            <a:ext cx="2319338" cy="1738313"/>
          </a:xfrm>
        </p:spPr>
      </p:sp>
      <p:sp>
        <p:nvSpPr>
          <p:cNvPr id="3" name="Notes Placeholder 2"/>
          <p:cNvSpPr>
            <a:spLocks noGrp="1"/>
          </p:cNvSpPr>
          <p:nvPr>
            <p:ph type="body" idx="1"/>
          </p:nvPr>
        </p:nvSpPr>
        <p:spPr/>
        <p:txBody>
          <a:bodyPr/>
          <a:lstStyle/>
          <a:p>
            <a:pPr lvl="0"/>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22</a:t>
            </a:fld>
            <a:endParaRPr lang="en-US" dirty="0"/>
          </a:p>
        </p:txBody>
      </p:sp>
      <p:sp>
        <p:nvSpPr>
          <p:cNvPr id="5" name="TextBox 4"/>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9346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630238" y="542925"/>
            <a:ext cx="2319337" cy="1738313"/>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SDR implementation team consists of subject matter experts and system developers working in collaboration to establish SDR business process rules, and procedures that enable DOD to improve automated supply discrepancy reporting on a global enterprise level.</a:t>
            </a:r>
          </a:p>
          <a:p>
            <a:r>
              <a:rPr lang="en-US" dirty="0"/>
              <a:t>This team includes representation from:</a:t>
            </a:r>
          </a:p>
          <a:p>
            <a:pPr marL="171710" indent="-171710">
              <a:buFont typeface="Arial" panose="020B0604020202020204" pitchFamily="34" charset="0"/>
              <a:buChar char="•"/>
            </a:pPr>
            <a:r>
              <a:rPr lang="en-US" dirty="0"/>
              <a:t>The Defense Automatic Addressing</a:t>
            </a:r>
            <a:r>
              <a:rPr lang="en-US" baseline="0" dirty="0"/>
              <a:t> System, or DAAS, </a:t>
            </a:r>
            <a:r>
              <a:rPr lang="en-US" dirty="0"/>
              <a:t>which includes the WebSDR Program Manager and is responsible for database maintenance and programming support. </a:t>
            </a:r>
          </a:p>
          <a:p>
            <a:pPr marL="171710" indent="-171710">
              <a:buFont typeface="Arial" panose="020B0604020202020204" pitchFamily="34" charset="0"/>
              <a:buChar char="•"/>
            </a:pPr>
            <a:r>
              <a:rPr lang="en-US" dirty="0"/>
              <a:t>The Defense Enterprise Data Standards Office (DEDSO), which includes the DOD SDR Administrator, who develops</a:t>
            </a:r>
            <a:r>
              <a:rPr lang="en-US" baseline="0" dirty="0"/>
              <a:t> </a:t>
            </a:r>
            <a:r>
              <a:rPr lang="en-US" dirty="0"/>
              <a:t>and coordinates requirements with the SDR Process Review Committee (PRC) and other PRCs/organizations (e.g. Finance, Supply, Joint Physical Inventory Working Group). The DEDSO team is responsible for publication of DOD guidance supporting the DoD SDR process.</a:t>
            </a:r>
          </a:p>
          <a:p>
            <a:pPr marL="171710" indent="-171710">
              <a:buFont typeface="Arial" panose="020B0604020202020204" pitchFamily="34" charset="0"/>
              <a:buChar char="•"/>
            </a:pPr>
            <a:r>
              <a:rPr lang="en-US" dirty="0"/>
              <a:t>The Defense Logistics Agency (DLA) which includes HQ DLA, the DLA Supply Chains,</a:t>
            </a:r>
            <a:r>
              <a:rPr lang="en-US" baseline="0" dirty="0"/>
              <a:t> </a:t>
            </a:r>
            <a:r>
              <a:rPr lang="en-US" dirty="0"/>
              <a:t>and DLA Distribution</a:t>
            </a:r>
          </a:p>
          <a:p>
            <a:pPr marL="171710" indent="-171710">
              <a:buFont typeface="Arial" panose="020B0604020202020204" pitchFamily="34" charset="0"/>
              <a:buChar char="•"/>
            </a:pPr>
            <a:r>
              <a:rPr lang="en-US" dirty="0"/>
              <a:t>Military Services (Army, Navy, Air Force, Marine Corps)</a:t>
            </a:r>
          </a:p>
          <a:p>
            <a:pPr marL="171710" indent="-171710">
              <a:buFont typeface="Arial" panose="020B0604020202020204" pitchFamily="34" charset="0"/>
              <a:buChar char="•"/>
            </a:pPr>
            <a:r>
              <a:rPr lang="en-US" dirty="0"/>
              <a:t>The Defense Security Cooperation Agency and International Logistics Control Offices (ILCOs)</a:t>
            </a:r>
          </a:p>
          <a:p>
            <a:pPr marL="171710" indent="-171710">
              <a:buFont typeface="Arial" panose="020B0604020202020204" pitchFamily="34" charset="0"/>
              <a:buChar char="•"/>
            </a:pPr>
            <a:r>
              <a:rPr lang="en-US" dirty="0"/>
              <a:t>Participating Federal Agencies</a:t>
            </a:r>
            <a:r>
              <a:rPr lang="en-US" baseline="0" dirty="0"/>
              <a:t> including </a:t>
            </a:r>
            <a:r>
              <a:rPr lang="en-US" dirty="0"/>
              <a:t>General Services Administration and Federal Aviation Administration, and </a:t>
            </a:r>
          </a:p>
          <a:p>
            <a:pPr marL="171710" indent="-171710">
              <a:buFont typeface="Arial" panose="020B0604020202020204" pitchFamily="34" charset="0"/>
              <a:buChar char="•"/>
            </a:pPr>
            <a:r>
              <a:rPr lang="en-US" dirty="0"/>
              <a:t>The Coast Guard</a:t>
            </a:r>
          </a:p>
          <a:p>
            <a:endParaRPr lang="en-US" altLang="en-US" dirty="0"/>
          </a:p>
        </p:txBody>
      </p:sp>
      <p:sp>
        <p:nvSpPr>
          <p:cNvPr id="1423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9D874F1-1A05-46C1-92CA-1E7DAAC29667}" type="slidenum">
              <a:rPr lang="en-US" altLang="en-US" smtClean="0"/>
              <a:pPr eaLnBrk="1" hangingPunct="1">
                <a:spcBef>
                  <a:spcPct val="0"/>
                </a:spcBef>
              </a:pPr>
              <a:t>23</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614363" y="620713"/>
            <a:ext cx="2319337" cy="1738312"/>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23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9D874F1-1A05-46C1-92CA-1E7DAAC29667}" type="slidenum">
              <a:rPr lang="en-US" altLang="en-US" smtClean="0"/>
              <a:pPr eaLnBrk="1" hangingPunct="1">
                <a:spcBef>
                  <a:spcPct val="0"/>
                </a:spcBef>
              </a:pPr>
              <a:t>24</a:t>
            </a:fld>
            <a:endParaRPr lang="en-US" altLang="en-US" dirty="0"/>
          </a:p>
        </p:txBody>
      </p:sp>
      <p:sp>
        <p:nvSpPr>
          <p:cNvPr id="2" name="TextBox 1"/>
          <p:cNvSpPr txBox="1"/>
          <p:nvPr/>
        </p:nvSpPr>
        <p:spPr>
          <a:xfrm>
            <a:off x="4291894" y="2637578"/>
            <a:ext cx="2419068"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31280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630238" y="542925"/>
            <a:ext cx="2319337" cy="1738313"/>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Since its deployment, WebSDR has implemented web entry, standard transactions, database, flexible query and management report capability, process documentation, SDR user guidance, and the integration of multiple Component system interfaces.</a:t>
            </a:r>
          </a:p>
          <a:p>
            <a:r>
              <a:rPr lang="en-US" dirty="0"/>
              <a:t>The SDR Database is continually growing each month. Currently, WebSDR is handling 40</a:t>
            </a:r>
            <a:r>
              <a:rPr lang="en-US" baseline="0" dirty="0"/>
              <a:t> to 60</a:t>
            </a:r>
            <a:r>
              <a:rPr lang="en-US" dirty="0"/>
              <a:t> thousand new SDRs monthly, and processing 145</a:t>
            </a:r>
            <a:r>
              <a:rPr lang="en-US" baseline="0" dirty="0"/>
              <a:t> thousand to </a:t>
            </a:r>
            <a:r>
              <a:rPr lang="en-US" dirty="0"/>
              <a:t>180</a:t>
            </a:r>
            <a:r>
              <a:rPr lang="en-US" baseline="0" dirty="0"/>
              <a:t> thousand</a:t>
            </a:r>
            <a:r>
              <a:rPr lang="en-US" dirty="0"/>
              <a:t> total SDR transactions monthly.</a:t>
            </a:r>
          </a:p>
          <a:p>
            <a:r>
              <a:rPr lang="en-US" dirty="0"/>
              <a:t>Some of the ongoing challenges to the SDR program include:</a:t>
            </a:r>
          </a:p>
          <a:p>
            <a:pPr marL="171710" indent="-171710">
              <a:buFont typeface="Arial" panose="020B0604020202020204" pitchFamily="34" charset="0"/>
              <a:buChar char="•"/>
            </a:pPr>
            <a:r>
              <a:rPr lang="en-US" dirty="0"/>
              <a:t>Incomplete DLMS implementation or variations in DLMS implementation among Components which impedes interoperability and often necessitates work-arounds.</a:t>
            </a:r>
          </a:p>
          <a:p>
            <a:pPr marL="171710" indent="-171710">
              <a:buFont typeface="Arial" panose="020B0604020202020204" pitchFamily="34" charset="0"/>
              <a:buChar char="•"/>
            </a:pPr>
            <a:r>
              <a:rPr lang="en-US" dirty="0"/>
              <a:t>The continuous identification of new or evolving requirements layered on top of an incomplete baseline requirement.</a:t>
            </a:r>
          </a:p>
          <a:p>
            <a:pPr marL="171710" indent="-171710">
              <a:buFont typeface="Arial" panose="020B0604020202020204" pitchFamily="34" charset="0"/>
              <a:buChar char="•"/>
            </a:pPr>
            <a:r>
              <a:rPr lang="en-US" dirty="0"/>
              <a:t>Competing priorities</a:t>
            </a:r>
            <a:r>
              <a:rPr lang="en-US" baseline="0" dirty="0"/>
              <a:t> as well as resource constraints</a:t>
            </a:r>
          </a:p>
          <a:p>
            <a:pPr marL="171710" indent="-171710">
              <a:buFont typeface="Arial" panose="020B0604020202020204" pitchFamily="34" charset="0"/>
              <a:buChar char="•"/>
            </a:pPr>
            <a:r>
              <a:rPr lang="en-US" baseline="0" dirty="0"/>
              <a:t>And mandated process enhancements and system interfaces such as:</a:t>
            </a:r>
          </a:p>
          <a:p>
            <a:pPr marL="628910" lvl="1" indent="-171710">
              <a:buFont typeface="Arial" panose="020B0604020202020204" pitchFamily="34" charset="0"/>
              <a:buChar char="•"/>
            </a:pPr>
            <a:r>
              <a:rPr lang="en-US" baseline="0" dirty="0"/>
              <a:t>Item Unique Identification</a:t>
            </a:r>
          </a:p>
          <a:p>
            <a:pPr marL="628910" lvl="1" indent="-171710">
              <a:buFont typeface="Arial" panose="020B0604020202020204" pitchFamily="34" charset="0"/>
              <a:buChar char="•"/>
            </a:pPr>
            <a:r>
              <a:rPr lang="en-US" baseline="0" dirty="0"/>
              <a:t>Capability to report contractor non-compliance to Past Performance Information Retrieval System – Statistical Reporting (PPIRS-SR) for contractor evaluation, and</a:t>
            </a:r>
          </a:p>
          <a:p>
            <a:pPr marL="628910" lvl="1" indent="-171710">
              <a:buFont typeface="Arial" panose="020B0604020202020204" pitchFamily="34" charset="0"/>
              <a:buChar char="•"/>
            </a:pPr>
            <a:r>
              <a:rPr lang="en-US" baseline="0" dirty="0"/>
              <a:t>Integration of new Component SDR applications as they are developed</a:t>
            </a:r>
            <a:endParaRPr lang="en-US" dirty="0"/>
          </a:p>
        </p:txBody>
      </p:sp>
      <p:sp>
        <p:nvSpPr>
          <p:cNvPr id="1433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8ABE55-1AF0-4E8F-9EB9-AF893AEFF71D}" type="slidenum">
              <a:rPr lang="en-US" altLang="en-US" smtClean="0"/>
              <a:pPr eaLnBrk="1" hangingPunct="1">
                <a:spcBef>
                  <a:spcPct val="0"/>
                </a:spcBef>
              </a:pPr>
              <a:t>25</a:t>
            </a:fld>
            <a:endParaRPr lang="en-US" altLang="en-US" dirty="0"/>
          </a:p>
        </p:txBody>
      </p:sp>
      <p:sp>
        <p:nvSpPr>
          <p:cNvPr id="2" name="TextBox 1"/>
          <p:cNvSpPr txBox="1"/>
          <p:nvPr/>
        </p:nvSpPr>
        <p:spPr>
          <a:xfrm>
            <a:off x="4427607" y="2501394"/>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2003874" y="8843328"/>
            <a:ext cx="3042390" cy="465773"/>
          </a:xfrm>
          <a:prstGeom prst="rect">
            <a:avLst/>
          </a:prstGeom>
          <a:noFill/>
        </p:spPr>
        <p:txBody>
          <a:bodyPr/>
          <a:lstStyle/>
          <a:p>
            <a:fld id="{F599B73C-8BEE-4CF1-AAE4-57C568B73C20}" type="slidenum">
              <a:rPr lang="en-US" smtClean="0">
                <a:solidFill>
                  <a:prstClr val="black"/>
                </a:solidFill>
              </a:rPr>
              <a:pPr/>
              <a:t>7</a:t>
            </a:fld>
            <a:endParaRPr lang="en-US" dirty="0">
              <a:solidFill>
                <a:prstClr val="black"/>
              </a:solidFill>
            </a:endParaRPr>
          </a:p>
        </p:txBody>
      </p:sp>
      <p:sp>
        <p:nvSpPr>
          <p:cNvPr id="53251" name="Rectangle 2"/>
          <p:cNvSpPr>
            <a:spLocks noGrp="1" noRot="1" noChangeAspect="1" noChangeArrowheads="1" noTextEdit="1"/>
          </p:cNvSpPr>
          <p:nvPr>
            <p:ph type="sldImg"/>
          </p:nvPr>
        </p:nvSpPr>
        <p:spPr>
          <a:xfrm>
            <a:off x="576263" y="233363"/>
            <a:ext cx="2673350" cy="2005012"/>
          </a:xfrm>
          <a:ln/>
        </p:spPr>
      </p:sp>
      <p:sp>
        <p:nvSpPr>
          <p:cNvPr id="53252" name="Rectangle 3"/>
          <p:cNvSpPr>
            <a:spLocks noGrp="1" noChangeArrowheads="1"/>
          </p:cNvSpPr>
          <p:nvPr>
            <p:ph type="body" idx="1"/>
          </p:nvPr>
        </p:nvSpPr>
        <p:spPr>
          <a:xfrm>
            <a:off x="468207" y="2487103"/>
            <a:ext cx="3893240" cy="6333240"/>
          </a:xfrm>
          <a:noFill/>
          <a:ln/>
        </p:spPr>
        <p:txBody>
          <a:bodyPr lIns="92253" tIns="46128" rIns="92253" bIns="46128"/>
          <a:lstStyle/>
          <a:p>
            <a:pPr lvl="0"/>
            <a:r>
              <a:rPr lang="en-US" dirty="0"/>
              <a:t>Use of the DEDSO interface for SDR transaction exchange is required under DOD Supply Chain Materiel Management Manual (DODM 4140.01).</a:t>
            </a:r>
          </a:p>
          <a:p>
            <a:pPr lvl="0"/>
            <a:r>
              <a:rPr lang="en-US" dirty="0"/>
              <a:t>All</a:t>
            </a:r>
            <a:r>
              <a:rPr lang="en-US" baseline="0" dirty="0"/>
              <a:t> </a:t>
            </a:r>
            <a:r>
              <a:rPr lang="en-US" dirty="0"/>
              <a:t>procedures are maintained in the Defense Logistics Manual (DLM) 4000.25, Volume 2, Chapter 17, Supply Discrepancy Reporting.</a:t>
            </a:r>
          </a:p>
          <a:p>
            <a:pPr lvl="0"/>
            <a:r>
              <a:rPr lang="en-US" dirty="0"/>
              <a:t>Finally, the Defense Automatic Addressing System known as DAAS, is the organization that implements WebSDR procedures, hosts the database, and prepares reports.</a:t>
            </a:r>
          </a:p>
          <a:p>
            <a:endParaRPr lang="en-US" dirty="0"/>
          </a:p>
        </p:txBody>
      </p:sp>
      <p:sp>
        <p:nvSpPr>
          <p:cNvPr id="2" name="TextBox 1"/>
          <p:cNvSpPr txBox="1"/>
          <p:nvPr/>
        </p:nvSpPr>
        <p:spPr>
          <a:xfrm>
            <a:off x="4604032" y="2487103"/>
            <a:ext cx="2028896"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630238" y="465138"/>
            <a:ext cx="2422525" cy="1816100"/>
          </a:xfr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endParaRPr lang="en-US" altLang="en-US" sz="1100" dirty="0">
              <a:solidFill>
                <a:srgbClr val="000000"/>
              </a:solidFill>
            </a:endParaRPr>
          </a:p>
        </p:txBody>
      </p:sp>
      <p:sp>
        <p:nvSpPr>
          <p:cNvPr id="1433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8ABE55-1AF0-4E8F-9EB9-AF893AEFF71D}" type="slidenum">
              <a:rPr lang="en-US" altLang="en-US" smtClean="0"/>
              <a:pPr eaLnBrk="1" hangingPunct="1">
                <a:spcBef>
                  <a:spcPct val="0"/>
                </a:spcBef>
              </a:pPr>
              <a:t>26</a:t>
            </a:fld>
            <a:endParaRPr lang="en-US" altLang="en-US" dirty="0"/>
          </a:p>
        </p:txBody>
      </p:sp>
      <p:sp>
        <p:nvSpPr>
          <p:cNvPr id="2" name="TextBox 1"/>
          <p:cNvSpPr txBox="1"/>
          <p:nvPr/>
        </p:nvSpPr>
        <p:spPr>
          <a:xfrm>
            <a:off x="4213860" y="2501394"/>
            <a:ext cx="2575137"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9807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542925"/>
            <a:ext cx="2319338" cy="1738313"/>
          </a:xfrm>
        </p:spPr>
      </p:sp>
      <p:sp>
        <p:nvSpPr>
          <p:cNvPr id="3" name="Notes Placeholder 2"/>
          <p:cNvSpPr>
            <a:spLocks noGrp="1"/>
          </p:cNvSpPr>
          <p:nvPr>
            <p:ph type="body" idx="1"/>
          </p:nvPr>
        </p:nvSpPr>
        <p:spPr/>
        <p:txBody>
          <a:bodyPr/>
          <a:lstStyle/>
          <a:p>
            <a:r>
              <a:rPr lang="en-US" dirty="0"/>
              <a:t>The SDR program supports Financial Improvement Audit Readiness or FIAR.</a:t>
            </a:r>
            <a:endParaRPr lang="en-US" sz="900" dirty="0"/>
          </a:p>
          <a:p>
            <a:pPr lvl="0"/>
            <a:r>
              <a:rPr lang="en-US" dirty="0"/>
              <a:t>It provides a complete audit trail of evidential matter providing support to existence and completeness. It documents the auditable basis for Physical inventory and financial record adjustments</a:t>
            </a:r>
            <a:r>
              <a:rPr lang="en-US" sz="900" dirty="0"/>
              <a:t> as well as the j</a:t>
            </a:r>
            <a:r>
              <a:rPr lang="en-US" dirty="0"/>
              <a:t>ustification for the issue or non-issue of credit.</a:t>
            </a:r>
            <a:endParaRPr lang="en-US" sz="900"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27</a:t>
            </a:fld>
            <a:endParaRPr lang="en-US" dirty="0"/>
          </a:p>
        </p:txBody>
      </p:sp>
      <p:sp>
        <p:nvSpPr>
          <p:cNvPr id="5" name="TextBox 4"/>
          <p:cNvSpPr txBox="1"/>
          <p:nvPr/>
        </p:nvSpPr>
        <p:spPr>
          <a:xfrm>
            <a:off x="4682067"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041227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698500"/>
            <a:ext cx="2181225" cy="1635125"/>
          </a:xfrm>
        </p:spPr>
      </p:sp>
      <p:sp>
        <p:nvSpPr>
          <p:cNvPr id="3" name="Notes Placeholder 2"/>
          <p:cNvSpPr>
            <a:spLocks noGrp="1"/>
          </p:cNvSpPr>
          <p:nvPr>
            <p:ph type="body" idx="1"/>
          </p:nvPr>
        </p:nvSpPr>
        <p:spPr>
          <a:xfrm>
            <a:off x="702310" y="2510088"/>
            <a:ext cx="3893240" cy="6333240"/>
          </a:xfrm>
        </p:spPr>
        <p:txBody>
          <a:bodyPr/>
          <a:lstStyle/>
          <a:p>
            <a:r>
              <a:rPr lang="en-US" dirty="0" err="1"/>
              <a:t>WebSDR’s</a:t>
            </a:r>
            <a:r>
              <a:rPr lang="en-US" dirty="0"/>
              <a:t> historical database facilitates the interrogation and analysis of a wide range of views and detail, providing evidential matter that identifies:</a:t>
            </a:r>
            <a:endParaRPr lang="en-US" sz="900" dirty="0"/>
          </a:p>
          <a:p>
            <a:pPr marL="171710" indent="-171710">
              <a:buFont typeface="Arial" panose="020B0604020202020204" pitchFamily="34" charset="0"/>
              <a:buChar char="•"/>
            </a:pPr>
            <a:r>
              <a:rPr lang="en-US" dirty="0"/>
              <a:t>Process gaps and deficiencies requiring correction</a:t>
            </a:r>
            <a:endParaRPr lang="en-US" sz="900" dirty="0"/>
          </a:p>
          <a:p>
            <a:pPr marL="171710" indent="-171710">
              <a:buFont typeface="Arial" panose="020B0604020202020204" pitchFamily="34" charset="0"/>
              <a:buChar char="•"/>
            </a:pPr>
            <a:r>
              <a:rPr lang="en-US" dirty="0"/>
              <a:t>Internal controls and cross checks that need to be strengthened</a:t>
            </a:r>
            <a:endParaRPr lang="en-US" sz="900" dirty="0"/>
          </a:p>
          <a:p>
            <a:pPr marL="171710" indent="-171710">
              <a:buFont typeface="Arial" panose="020B0604020202020204" pitchFamily="34" charset="0"/>
              <a:buChar char="•"/>
            </a:pPr>
            <a:r>
              <a:rPr lang="en-US" dirty="0"/>
              <a:t>Deficiencies requiring remedial actions such as guidance or equipment</a:t>
            </a:r>
          </a:p>
          <a:p>
            <a:pPr marL="171710" indent="-171710" defTabSz="933237">
              <a:buFont typeface="Arial" panose="020B0604020202020204" pitchFamily="34" charset="0"/>
              <a:buChar char="•"/>
              <a:defRPr/>
            </a:pPr>
            <a:r>
              <a:rPr lang="en-US" sz="900" dirty="0"/>
              <a:t>WebSDR provides Business Process Application Controls in the SDR process. </a:t>
            </a:r>
          </a:p>
          <a:p>
            <a:pPr marL="171710" indent="-171710" defTabSz="933237">
              <a:buFont typeface="Arial" panose="020B0604020202020204" pitchFamily="34" charset="0"/>
              <a:buChar char="•"/>
              <a:defRPr/>
            </a:pPr>
            <a:endParaRPr lang="en-US" sz="900" dirty="0"/>
          </a:p>
          <a:p>
            <a:pPr defTabSz="933237">
              <a:defRPr/>
            </a:pPr>
            <a:r>
              <a:rPr lang="en-US" sz="900" dirty="0"/>
              <a:t>Internal controls are defined as actions taken to protect resources against waste, fraud, and abuse; ensure accuracy and reliability of the Agency’s financial data; ensure the Agency is complying with laws and regulations; evaluate the level of performance of the organization. Controls need to be designed properly, followed by employees, and tested to ensure they are effective at stopping problems.</a:t>
            </a:r>
          </a:p>
          <a:p>
            <a:pPr defTabSz="933237">
              <a:defRPr/>
            </a:pPr>
            <a:endParaRPr lang="en-US" sz="900" dirty="0"/>
          </a:p>
          <a:p>
            <a:pPr defTabSz="933237">
              <a:defRPr/>
            </a:pPr>
            <a:r>
              <a:rPr lang="en-US" sz="900" dirty="0">
                <a:solidFill>
                  <a:srgbClr val="1F497D">
                    <a:lumMod val="60000"/>
                    <a:lumOff val="40000"/>
                  </a:srgbClr>
                </a:solidFill>
                <a:latin typeface="Arial" panose="020B0604020202020204"/>
              </a:rPr>
              <a:t>Business Process Application Controls are defined as t</a:t>
            </a:r>
            <a:r>
              <a:rPr lang="en-US" sz="900" dirty="0">
                <a:solidFill>
                  <a:srgbClr val="000000"/>
                </a:solidFill>
                <a:latin typeface="Arial" panose="020B0604020202020204"/>
              </a:rPr>
              <a:t>hose controls incorporated directly into computer applications (or performed manually based on system generated information) to help ensure the completeness, accuracy, validity, confidentiality, and availability of transactions and data during application processing.</a:t>
            </a:r>
          </a:p>
          <a:p>
            <a:pPr defTabSz="933237">
              <a:defRPr/>
            </a:pPr>
            <a:endParaRPr lang="en-US" sz="900" dirty="0"/>
          </a:p>
          <a:p>
            <a:pPr defTabSz="933237">
              <a:defRPr/>
            </a:pPr>
            <a:endParaRPr lang="en-US" sz="900" dirty="0"/>
          </a:p>
          <a:p>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28</a:t>
            </a:fld>
            <a:endParaRPr lang="en-US" dirty="0"/>
          </a:p>
        </p:txBody>
      </p:sp>
      <p:sp>
        <p:nvSpPr>
          <p:cNvPr id="5" name="TextBox 4"/>
          <p:cNvSpPr txBox="1"/>
          <p:nvPr/>
        </p:nvSpPr>
        <p:spPr>
          <a:xfrm>
            <a:off x="4916170" y="2421914"/>
            <a:ext cx="1872827"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034391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620713"/>
            <a:ext cx="2214563" cy="1660525"/>
          </a:xfrm>
        </p:spPr>
      </p:sp>
      <p:sp>
        <p:nvSpPr>
          <p:cNvPr id="3" name="Notes Placeholder 2"/>
          <p:cNvSpPr>
            <a:spLocks noGrp="1"/>
          </p:cNvSpPr>
          <p:nvPr>
            <p:ph type="body" idx="1"/>
          </p:nvPr>
        </p:nvSpPr>
        <p:spPr/>
        <p:txBody>
          <a:bodyPr/>
          <a:lstStyle/>
          <a:p>
            <a:r>
              <a:rPr lang="en-US" b="1" dirty="0"/>
              <a:t>  </a:t>
            </a:r>
          </a:p>
          <a:p>
            <a:pPr marL="171710" indent="-171710">
              <a:buFont typeface="Arial" panose="020B0604020202020204" pitchFamily="34" charset="0"/>
              <a:buChar char="•"/>
            </a:pPr>
            <a:r>
              <a:rPr lang="en-US" dirty="0"/>
              <a:t>It also enables a direct interface between DOD Components and participating partner systems for the systemic/automated exchange of data.</a:t>
            </a:r>
          </a:p>
          <a:p>
            <a:pPr marL="171710" indent="-171710">
              <a:buFont typeface="Arial" panose="020B0604020202020204" pitchFamily="34" charset="0"/>
              <a:buChar char="•"/>
            </a:pPr>
            <a:r>
              <a:rPr lang="en-US" dirty="0"/>
              <a:t>WebSDR provides evidential transactions that identify and correct inventory discrepancies. The DoD SDR transactions automate the hard copy of SF 364.</a:t>
            </a:r>
          </a:p>
          <a:p>
            <a:pPr marL="171710" indent="-171710">
              <a:buFont typeface="Arial" panose="020B0604020202020204" pitchFamily="34" charset="0"/>
              <a:buChar char="•"/>
            </a:pPr>
            <a:r>
              <a:rPr lang="en-US" dirty="0"/>
              <a:t>SDRs provide evidential matter for supply discrepancies and reasonable verification that these discrepancies are being appropriately recorded, reported, and</a:t>
            </a:r>
            <a:r>
              <a:rPr lang="en-US" baseline="0" dirty="0"/>
              <a:t> </a:t>
            </a:r>
            <a:r>
              <a:rPr lang="en-US" dirty="0"/>
              <a:t>resolved.</a:t>
            </a:r>
          </a:p>
          <a:p>
            <a:pPr marL="171710" indent="-171710">
              <a:buFont typeface="Arial" panose="020B0604020202020204" pitchFamily="34" charset="0"/>
              <a:buChar char="•"/>
            </a:pPr>
            <a:r>
              <a:rPr lang="en-US" dirty="0"/>
              <a:t>Systemic solutions are designed to help the sustainment of audit readiness over time and systemic evidentiary matter for discrepancies and resolutions instead of manual forms and records.</a:t>
            </a:r>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29</a:t>
            </a:fld>
            <a:endParaRPr lang="en-US" dirty="0"/>
          </a:p>
        </p:txBody>
      </p:sp>
      <p:sp>
        <p:nvSpPr>
          <p:cNvPr id="5" name="TextBox 4"/>
          <p:cNvSpPr txBox="1"/>
          <p:nvPr/>
        </p:nvSpPr>
        <p:spPr>
          <a:xfrm>
            <a:off x="4525998" y="2637578"/>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524154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708025" y="620713"/>
            <a:ext cx="2214563" cy="1660525"/>
          </a:xfrm>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Access to WebSDR is obtained by completing an online System Access Request (SAR) from the DAAS web page.</a:t>
            </a:r>
          </a:p>
          <a:p>
            <a:r>
              <a:rPr lang="en-US" dirty="0"/>
              <a:t>Assistance is available by contacting the WebSDR Help Desk Support.</a:t>
            </a:r>
          </a:p>
          <a:p>
            <a:pPr lvl="0"/>
            <a:r>
              <a:rPr lang="en-US" dirty="0"/>
              <a:t>DAAS Customer Services may be contacted 24 hours a day, 7 days a week. The WebSDR Help Desk should be utilized for routing issues and system application problems. </a:t>
            </a:r>
          </a:p>
          <a:p>
            <a:endParaRPr lang="en-US" altLang="en-US" dirty="0"/>
          </a:p>
        </p:txBody>
      </p:sp>
      <p:sp>
        <p:nvSpPr>
          <p:cNvPr id="1464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BE2357-9308-410D-AC59-D51D462E377B}" type="slidenum">
              <a:rPr lang="en-US" altLang="en-US" smtClean="0"/>
              <a:pPr eaLnBrk="1" hangingPunct="1">
                <a:spcBef>
                  <a:spcPct val="0"/>
                </a:spcBef>
              </a:pPr>
              <a:t>32</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689539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708025" y="620713"/>
            <a:ext cx="2214563" cy="1660525"/>
          </a:xfrm>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If status is needed on a SDR, please contact the action activity to which the SDR was sent. Resolution and functional questions should be directed to your Service or Agency SDR POCs. </a:t>
            </a:r>
          </a:p>
          <a:p>
            <a:r>
              <a:rPr lang="en-US" dirty="0"/>
              <a:t>For DLA, if you need someone to research the status of a reply or similar assistance, contact the</a:t>
            </a:r>
            <a:r>
              <a:rPr lang="en-US" b="1" dirty="0"/>
              <a:t> </a:t>
            </a:r>
            <a:r>
              <a:rPr lang="en-US" dirty="0"/>
              <a:t>DLA Customer Interaction Center (DLA CIC) </a:t>
            </a:r>
          </a:p>
          <a:p>
            <a:endParaRPr lang="en-US" altLang="en-US" dirty="0"/>
          </a:p>
        </p:txBody>
      </p:sp>
      <p:sp>
        <p:nvSpPr>
          <p:cNvPr id="1464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BE2357-9308-410D-AC59-D51D462E377B}" type="slidenum">
              <a:rPr lang="en-US" altLang="en-US" smtClean="0"/>
              <a:pPr eaLnBrk="1" hangingPunct="1">
                <a:spcBef>
                  <a:spcPct val="0"/>
                </a:spcBef>
              </a:pPr>
              <a:t>33</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85800" y="609600"/>
            <a:ext cx="2174875" cy="1631950"/>
          </a:xfrm>
          <a:ln/>
        </p:spPr>
      </p:sp>
      <p:sp>
        <p:nvSpPr>
          <p:cNvPr id="148483" name="Notes Placeholder 2"/>
          <p:cNvSpPr>
            <a:spLocks noGrp="1"/>
          </p:cNvSpPr>
          <p:nvPr>
            <p:ph type="body" idx="1"/>
          </p:nvPr>
        </p:nvSpPr>
        <p:spPr>
          <a:xfrm>
            <a:off x="685800" y="27749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chart depicts the DAAS home page. The red arrow shows where the user requesting access needs to click. </a:t>
            </a:r>
          </a:p>
          <a:p>
            <a:r>
              <a:rPr lang="en-US" altLang="en-US" dirty="0"/>
              <a:t>Along with your new logon ID and password, you will receive instructions via email to register your email certificate. You must register your the email certificate in order to receive encrypted SDRs, management reports, and query results.  </a:t>
            </a:r>
            <a:br>
              <a:rPr lang="en-US" altLang="en-US" dirty="0"/>
            </a:br>
            <a:r>
              <a:rPr lang="en-US" altLang="en-US" dirty="0"/>
              <a:t>Remember that email certificates must be renewed when a new CAC is issued.</a:t>
            </a:r>
          </a:p>
          <a:p>
            <a:endParaRPr lang="en-US" altLang="en-US" dirty="0"/>
          </a:p>
          <a:p>
            <a:r>
              <a:rPr lang="en-US" altLang="en-US" dirty="0"/>
              <a:t>The System Access Request (or SAR) identifies three major categories</a:t>
            </a:r>
            <a:r>
              <a:rPr lang="en-US" altLang="en-US" baseline="0" dirty="0"/>
              <a:t> of access to WebSDR, which we will discuss next.</a:t>
            </a:r>
            <a:endParaRPr lang="en-US" altLang="en-US" dirty="0"/>
          </a:p>
        </p:txBody>
      </p:sp>
      <p:sp>
        <p:nvSpPr>
          <p:cNvPr id="14848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B5B6A3BC-2273-4A21-A5E7-7FDF057ED821}"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0334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685800" y="609600"/>
            <a:ext cx="2174875" cy="1631950"/>
          </a:xfrm>
          <a:ln/>
        </p:spPr>
      </p:sp>
      <p:sp>
        <p:nvSpPr>
          <p:cNvPr id="146435" name="Notes Placeholder 2"/>
          <p:cNvSpPr>
            <a:spLocks noGrp="1"/>
          </p:cNvSpPr>
          <p:nvPr>
            <p:ph type="body" idx="1"/>
          </p:nvPr>
        </p:nvSpPr>
        <p:spPr>
          <a:xfrm>
            <a:off x="521805" y="2457031"/>
            <a:ext cx="4405830" cy="62209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a:t>
            </a:r>
            <a:r>
              <a:rPr lang="en-US" dirty="0"/>
              <a:t>The first category of access</a:t>
            </a:r>
            <a:r>
              <a:rPr lang="en-US" baseline="0" dirty="0"/>
              <a:t> is for SDR submitters.  </a:t>
            </a:r>
            <a:r>
              <a:rPr lang="en-US" altLang="en-US" dirty="0"/>
              <a:t>This type of access allows the user to submit new SDRs and any necessary follow-on actions (such as, corrections, reconsiderations, cancellations, or follow-ups).  </a:t>
            </a:r>
            <a:br>
              <a:rPr lang="en-US" altLang="en-US" dirty="0"/>
            </a:br>
            <a:endParaRPr lang="en-US" altLang="en-US" dirty="0"/>
          </a:p>
          <a:p>
            <a:r>
              <a:rPr lang="en-US" altLang="en-US" dirty="0"/>
              <a:t>Submitter access is controlled by a combination of information provided on your SAR and Service/Agency guidance.   If you are completing a new SAR for access to DoD WebSDR and request submitter access the following applies:</a:t>
            </a:r>
          </a:p>
          <a:p>
            <a:endParaRPr lang="en-US" altLang="en-US" dirty="0"/>
          </a:p>
          <a:p>
            <a:r>
              <a:rPr lang="en-US" altLang="en-US" dirty="0"/>
              <a:t>You will have to explain why you need “submittal authorization.”  Are there SDRs submitted or initiated by your activity?  Do you need to submit SDRs for multiple activities?</a:t>
            </a:r>
          </a:p>
          <a:p>
            <a:r>
              <a:rPr lang="en-US" altLang="en-US" dirty="0"/>
              <a:t> </a:t>
            </a:r>
          </a:p>
          <a:p>
            <a:r>
              <a:rPr lang="en-US" altLang="en-US" dirty="0"/>
              <a:t>If your location receives or transships materiel, and SDRs require submission by you for resolution, you will be authorized the initiator capability for your activity and will be able to submit to the source of supply or storage activity that shipped the materiel. </a:t>
            </a:r>
          </a:p>
          <a:p>
            <a:endParaRPr lang="en-US" altLang="en-US" dirty="0"/>
          </a:p>
          <a:p>
            <a:r>
              <a:rPr lang="en-US" altLang="en-US" dirty="0"/>
              <a:t>You will identify the DoDAAC for the activity you represent in the submission. You may list multiple DoDAACs as appropriate.  You will only be authorized to submit SDRs for the DoDAACs identified in your SAR.  Approval by a DoD Focal Point will be required if you indicate that you are plan to submit for activities other than your own. </a:t>
            </a:r>
            <a:br>
              <a:rPr lang="en-US" altLang="en-US" dirty="0"/>
            </a:br>
            <a:endParaRPr lang="en-US" altLang="en-US" dirty="0"/>
          </a:p>
          <a:p>
            <a:r>
              <a:rPr lang="en-US" altLang="en-US" dirty="0"/>
              <a:t>“Service/Agency Level Submitter” and “No Restriction Level” access are reserved for DOD Focal Points and their designated representatives.  A "no restrictions" access is not usually authorized.  Selecting this option may delay your SAR and system access.   </a:t>
            </a:r>
          </a:p>
          <a:p>
            <a:endParaRPr lang="en-US" altLang="en-US" dirty="0"/>
          </a:p>
          <a:p>
            <a:r>
              <a:rPr lang="en-US" altLang="en-US" dirty="0"/>
              <a:t>IMPORTANT NOTE: </a:t>
            </a:r>
          </a:p>
          <a:p>
            <a:r>
              <a:rPr lang="en-US" altLang="en-US" dirty="0"/>
              <a:t>If you already have access to DOD WebSDR, do not complete another SAR for submitter, responder and/or report access.  Call the DAAS Help Desk to ask for assistance in updating your current SAR.</a:t>
            </a:r>
          </a:p>
          <a:p>
            <a:endParaRPr lang="en-US" altLang="en-US" dirty="0"/>
          </a:p>
        </p:txBody>
      </p:sp>
      <p:sp>
        <p:nvSpPr>
          <p:cNvPr id="1464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3FBE2357-9308-410D-AC59-D51D462E377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8948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685800" y="609600"/>
            <a:ext cx="2174875" cy="1631950"/>
          </a:xfrm>
          <a:ln/>
        </p:spPr>
      </p:sp>
      <p:sp>
        <p:nvSpPr>
          <p:cNvPr id="146435" name="Notes Placeholder 2"/>
          <p:cNvSpPr>
            <a:spLocks noGrp="1"/>
          </p:cNvSpPr>
          <p:nvPr>
            <p:ph type="body" idx="1"/>
          </p:nvPr>
        </p:nvSpPr>
        <p:spPr>
          <a:xfrm>
            <a:off x="685800" y="2550485"/>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64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3FBE2357-9308-410D-AC59-D51D462E377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10879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785813" y="465138"/>
            <a:ext cx="2112962" cy="1584325"/>
          </a:xfrm>
          <a:ln/>
        </p:spPr>
      </p:sp>
      <p:sp>
        <p:nvSpPr>
          <p:cNvPr id="147459" name="Notes Placeholder 2"/>
          <p:cNvSpPr>
            <a:spLocks noGrp="1"/>
          </p:cNvSpPr>
          <p:nvPr>
            <p:ph type="body" idx="1"/>
          </p:nvPr>
        </p:nvSpPr>
        <p:spPr>
          <a:xfrm>
            <a:off x="546241" y="2279691"/>
            <a:ext cx="3979757" cy="6796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When applying for access to WebSDR, the user will</a:t>
            </a:r>
            <a:r>
              <a:rPr lang="en-US" sz="1000" baseline="0" dirty="0"/>
              <a:t> also have</a:t>
            </a:r>
            <a:r>
              <a:rPr lang="en-US" sz="1000" dirty="0"/>
              <a:t> an option to apply for responder access. A responder is an individual who provides resolution to the SDR submitter/initiator in accordance with Component rules, e.g., recommend or authorize credit; give disposition for discrepant materiel.</a:t>
            </a:r>
          </a:p>
          <a:p>
            <a:r>
              <a:rPr lang="en-US" sz="1000" dirty="0"/>
              <a:t>Responder access is controlled by a combination of information provided on your SAR and Service/Agency guidance.  If you are completing a new SAR for access to WebSDR and request responder access, the following applies:</a:t>
            </a:r>
          </a:p>
          <a:p>
            <a:pPr marL="171710" indent="-171710">
              <a:buFont typeface="Arial" panose="020B0604020202020204" pitchFamily="34" charset="0"/>
              <a:buChar char="•"/>
            </a:pPr>
            <a:r>
              <a:rPr lang="en-US" sz="1000" dirty="0"/>
              <a:t>Explain why you need "reply authorization".</a:t>
            </a:r>
          </a:p>
          <a:p>
            <a:pPr marL="171710" indent="-171710">
              <a:buFont typeface="Arial" panose="020B0604020202020204" pitchFamily="34" charset="0"/>
              <a:buChar char="•"/>
            </a:pPr>
            <a:r>
              <a:rPr lang="en-US" sz="1000" dirty="0"/>
              <a:t>Please input Routing Identifier Codes (RICs) and/or Department of Defense Activity Address Codes (</a:t>
            </a:r>
            <a:r>
              <a:rPr lang="en-US" sz="1000" dirty="0" err="1"/>
              <a:t>DoDAACs</a:t>
            </a:r>
            <a:r>
              <a:rPr lang="en-US" sz="1000" dirty="0"/>
              <a:t>) for the activity you represent in the reply. Approval by a DOD Focal Point will be required if you indicate that you are authorized to respond for activities other than your own. </a:t>
            </a:r>
          </a:p>
          <a:p>
            <a:pPr marL="171710" indent="-171710">
              <a:buFont typeface="Arial" panose="020B0604020202020204" pitchFamily="34" charset="0"/>
              <a:buChar char="•"/>
            </a:pPr>
            <a:r>
              <a:rPr lang="en-US" sz="1000" dirty="0"/>
              <a:t>“Service/Agency Level Responder” and “No Restriction Level” access is reserved for DOD Focal Points and their designated representatives. A "no restrictions" access is not usually authorized. Selecting this option may delay your SAR and system access. </a:t>
            </a:r>
          </a:p>
          <a:p>
            <a:endParaRPr lang="en-US" sz="1000" dirty="0"/>
          </a:p>
          <a:p>
            <a:r>
              <a:rPr lang="en-US" sz="1000" dirty="0"/>
              <a:t>Please keep in mind that if you already have access to WebSDR, do not complete another SAR for responder and/or report access. Call the DAAS Help Desk to ask for assistance in updating your current SAR.</a:t>
            </a:r>
          </a:p>
          <a:p>
            <a:endParaRPr lang="en-US" sz="1000" dirty="0"/>
          </a:p>
          <a:p>
            <a:r>
              <a:rPr lang="en-US" sz="1000" dirty="0"/>
              <a:t>It is important</a:t>
            </a:r>
            <a:r>
              <a:rPr lang="en-US" sz="1000" baseline="0" dirty="0"/>
              <a:t> to note that access controls are designed to ensure that only those authorized provide SDR disposition. If you need to respond to an SDR that is currently available in WebSDR, but it was incorrectly addressed and sent to the wrong action activity, the current action activity needs to forward the SDR to your RIC/DoDAAC. This is accomplished by using an SDR reply containing Reply Code 504.</a:t>
            </a:r>
          </a:p>
          <a:p>
            <a:endParaRPr lang="en-US" sz="1000" baseline="0" dirty="0"/>
          </a:p>
          <a:p>
            <a:r>
              <a:rPr lang="en-US" sz="1000" baseline="0" dirty="0"/>
              <a:t>The WebSDR help desk will not normally authorize access to respond on behalf of a Service/Agency that is not your own.</a:t>
            </a:r>
            <a:r>
              <a:rPr lang="en-US" sz="1000" dirty="0"/>
              <a:t> </a:t>
            </a:r>
            <a:r>
              <a:rPr lang="en-US" sz="900" dirty="0"/>
              <a:t> </a:t>
            </a:r>
          </a:p>
          <a:p>
            <a:endParaRPr lang="en-US" altLang="en-US" sz="900" dirty="0"/>
          </a:p>
        </p:txBody>
      </p:sp>
      <p:sp>
        <p:nvSpPr>
          <p:cNvPr id="1474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E26889-F799-4430-8FC3-5D54FCE74A62}" type="slidenum">
              <a:rPr lang="en-US" altLang="en-US" smtClean="0"/>
              <a:pPr eaLnBrk="1" hangingPunct="1">
                <a:spcBef>
                  <a:spcPct val="0"/>
                </a:spcBef>
              </a:pPr>
              <a:t>37</a:t>
            </a:fld>
            <a:endParaRPr lang="en-US" altLang="en-US" dirty="0"/>
          </a:p>
        </p:txBody>
      </p:sp>
      <p:sp>
        <p:nvSpPr>
          <p:cNvPr id="2" name="TextBox 1"/>
          <p:cNvSpPr txBox="1"/>
          <p:nvPr/>
        </p:nvSpPr>
        <p:spPr>
          <a:xfrm>
            <a:off x="4838136" y="2249699"/>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935FCE-54B1-44B2-8446-57135AAD778F}" type="slidenum">
              <a:rPr lang="en-US" altLang="en-US" smtClean="0"/>
              <a:pPr eaLnBrk="1" hangingPunct="1">
                <a:spcBef>
                  <a:spcPct val="0"/>
                </a:spcBef>
              </a:pPr>
              <a:t>8</a:t>
            </a:fld>
            <a:endParaRPr lang="en-US" altLang="en-US" dirty="0"/>
          </a:p>
        </p:txBody>
      </p:sp>
      <p:sp>
        <p:nvSpPr>
          <p:cNvPr id="133123" name="Rectangle 2"/>
          <p:cNvSpPr>
            <a:spLocks noGrp="1" noRot="1" noChangeAspect="1" noChangeArrowheads="1" noTextEdit="1"/>
          </p:cNvSpPr>
          <p:nvPr>
            <p:ph type="sldImg"/>
          </p:nvPr>
        </p:nvSpPr>
        <p:spPr>
          <a:xfrm>
            <a:off x="541338" y="309563"/>
            <a:ext cx="2597150" cy="1947862"/>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t>We’ll begin to understand the role and functions of </a:t>
            </a:r>
            <a:r>
              <a:rPr lang="en-US" altLang="en-US" b="0" baseline="0" dirty="0"/>
              <a:t>WebSDR when we understand the basic principles of SDRs.  </a:t>
            </a:r>
            <a:r>
              <a:rPr lang="en-US" dirty="0"/>
              <a:t>An SDR is a tool used to report shipping or packaging discrepancies attributable to the responsibility of the shipper (including Government sources, contractors,</a:t>
            </a:r>
            <a:r>
              <a:rPr lang="en-US" baseline="0" dirty="0"/>
              <a:t> </a:t>
            </a:r>
            <a:r>
              <a:rPr lang="en-US" dirty="0"/>
              <a:t>manufacturers and vendors), and to provide appropriate responses and resolution. </a:t>
            </a:r>
            <a:endParaRPr lang="en-US" altLang="en-US" dirty="0"/>
          </a:p>
        </p:txBody>
      </p:sp>
      <p:sp>
        <p:nvSpPr>
          <p:cNvPr id="2" name="TextBox 1"/>
          <p:cNvSpPr txBox="1"/>
          <p:nvPr/>
        </p:nvSpPr>
        <p:spPr>
          <a:xfrm>
            <a:off x="4427607" y="2501394"/>
            <a:ext cx="2205321"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708025" y="542925"/>
            <a:ext cx="2259013" cy="1693863"/>
          </a:xfrm>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endParaRPr lang="en-US" altLang="en-US" sz="1100" dirty="0">
              <a:solidFill>
                <a:srgbClr val="000000"/>
              </a:solidFill>
            </a:endParaRPr>
          </a:p>
          <a:p>
            <a:r>
              <a:rPr lang="en-US" dirty="0"/>
              <a:t> </a:t>
            </a:r>
          </a:p>
          <a:p>
            <a:endParaRPr lang="en-US" sz="800" dirty="0"/>
          </a:p>
          <a:p>
            <a:r>
              <a:rPr lang="en-US" sz="900" dirty="0"/>
              <a:t> </a:t>
            </a:r>
            <a:endParaRPr lang="en-US" sz="800" dirty="0"/>
          </a:p>
          <a:p>
            <a:endParaRPr lang="en-US" altLang="en-US" sz="900" dirty="0"/>
          </a:p>
          <a:p>
            <a:endParaRPr lang="en-US" sz="900" dirty="0"/>
          </a:p>
          <a:p>
            <a:endParaRPr lang="en-US" altLang="en-US" dirty="0"/>
          </a:p>
        </p:txBody>
      </p:sp>
      <p:sp>
        <p:nvSpPr>
          <p:cNvPr id="1474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E26889-F799-4430-8FC3-5D54FCE74A62}" type="slidenum">
              <a:rPr lang="en-US" altLang="en-US" smtClean="0"/>
              <a:pPr eaLnBrk="1" hangingPunct="1">
                <a:spcBef>
                  <a:spcPct val="0"/>
                </a:spcBef>
              </a:pPr>
              <a:t>38</a:t>
            </a:fld>
            <a:endParaRPr lang="en-US" altLang="en-US" dirty="0"/>
          </a:p>
        </p:txBody>
      </p:sp>
      <p:sp>
        <p:nvSpPr>
          <p:cNvPr id="2" name="TextBox 1"/>
          <p:cNvSpPr txBox="1"/>
          <p:nvPr/>
        </p:nvSpPr>
        <p:spPr>
          <a:xfrm>
            <a:off x="4135825" y="2501394"/>
            <a:ext cx="2575137"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732042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685800" y="533400"/>
            <a:ext cx="2217738" cy="1663700"/>
          </a:xfrm>
          <a:ln/>
        </p:spPr>
      </p:sp>
      <p:sp>
        <p:nvSpPr>
          <p:cNvPr id="147459" name="Notes Placeholder 2"/>
          <p:cNvSpPr>
            <a:spLocks noGrp="1"/>
          </p:cNvSpPr>
          <p:nvPr>
            <p:ph type="body" idx="1"/>
          </p:nvPr>
        </p:nvSpPr>
        <p:spPr>
          <a:xfrm>
            <a:off x="685800" y="2612390"/>
            <a:ext cx="4502888"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a:t>Report Access will provide visibility of management reports and query results for those activities identified in your SAR. This is “view only’ access.  Approval from a DOD SDR Focal Point may be required if access is requested for other than your own location. </a:t>
            </a:r>
          </a:p>
          <a:p>
            <a:r>
              <a:rPr lang="en-US" sz="900" dirty="0"/>
              <a:t>If you are completing a new SAR for access to DOD WebSDR and request report access the following applies:</a:t>
            </a:r>
          </a:p>
          <a:p>
            <a:r>
              <a:rPr lang="en-US" sz="900" dirty="0"/>
              <a:t>Explain why you need “management report authorization.”  Does your role require that you monitor Component level or activity level metrics or trend analysis for supply discrepancies?  Do you need access to metrics for both incoming and outgoing SDRs?</a:t>
            </a:r>
          </a:p>
          <a:p>
            <a:endParaRPr lang="en-US" sz="900" dirty="0"/>
          </a:p>
          <a:p>
            <a:r>
              <a:rPr lang="en-US" sz="900" dirty="0"/>
              <a:t>“Service/Agency Level Management Report” and “No Restriction Level” access are reserved for DOD Focal Points and their designated representatives.  A "no restrictions" access is not usually authorized.  Selecting this option may delay your SAR and system access.   </a:t>
            </a:r>
          </a:p>
          <a:p>
            <a:endParaRPr lang="en-US" sz="900" dirty="0"/>
          </a:p>
          <a:p>
            <a:r>
              <a:rPr lang="en-US" sz="900" dirty="0"/>
              <a:t>Once again, remember if you already have access to DOD WebSDR, do not complete another report access.  Call the DAAS Help Desk to ask for assistance in updating your current SAR.</a:t>
            </a:r>
          </a:p>
          <a:p>
            <a:endParaRPr lang="en-US" altLang="en-US" sz="900" dirty="0"/>
          </a:p>
          <a:p>
            <a:endParaRPr lang="en-US" sz="900" dirty="0"/>
          </a:p>
          <a:p>
            <a:endParaRPr lang="en-US" altLang="en-US" dirty="0"/>
          </a:p>
        </p:txBody>
      </p:sp>
      <p:sp>
        <p:nvSpPr>
          <p:cNvPr id="1474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E2E26889-F799-4430-8FC3-5D54FCE74A6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4535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you will gain a basic understanding of submission criteria and time standards for shipping and packaging SDRs.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40</a:t>
            </a:fld>
            <a:endParaRPr lang="en-US"/>
          </a:p>
        </p:txBody>
      </p:sp>
    </p:spTree>
    <p:extLst>
      <p:ext uri="{BB962C8B-B14F-4D97-AF65-F5344CB8AC3E}">
        <p14:creationId xmlns:p14="http://schemas.microsoft.com/office/powerpoint/2010/main" val="3989716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708025" y="620713"/>
            <a:ext cx="2259013" cy="1693862"/>
          </a:xfrm>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Let’s talk about the submission criteria for shipping discrepancies first. </a:t>
            </a:r>
            <a:r>
              <a:rPr lang="en-US" dirty="0"/>
              <a:t>Customers report shipping discrepancies which exceed $100 per line item or for any dollar value when any of the following applies:</a:t>
            </a:r>
            <a:endParaRPr lang="en-US" sz="900" dirty="0"/>
          </a:p>
          <a:p>
            <a:pPr marL="171710" indent="-171710">
              <a:buFont typeface="Arial" panose="020B0604020202020204" pitchFamily="34" charset="0"/>
              <a:buChar char="•"/>
            </a:pPr>
            <a:r>
              <a:rPr lang="en-US" dirty="0"/>
              <a:t>Shipper is DLA or GSA</a:t>
            </a:r>
            <a:endParaRPr lang="en-US" sz="900" dirty="0"/>
          </a:p>
          <a:p>
            <a:pPr marL="171710" indent="-171710">
              <a:buFont typeface="Arial" panose="020B0604020202020204" pitchFamily="34" charset="0"/>
              <a:buChar char="•"/>
            </a:pPr>
            <a:r>
              <a:rPr lang="en-US" dirty="0"/>
              <a:t>Quantity is discrepant for controlled inventory (classified/sensitive), arms, arms parts, ammunitions, or explosives</a:t>
            </a:r>
            <a:endParaRPr lang="en-US" sz="900" dirty="0"/>
          </a:p>
          <a:p>
            <a:pPr marL="171710" indent="-171710">
              <a:buFont typeface="Arial" panose="020B0604020202020204" pitchFamily="34" charset="0"/>
              <a:buChar char="•"/>
            </a:pPr>
            <a:r>
              <a:rPr lang="en-US" dirty="0"/>
              <a:t>Total non-receipt (when not shipped via traceable means or not transportation related)</a:t>
            </a:r>
            <a:endParaRPr lang="en-US" sz="900" dirty="0"/>
          </a:p>
          <a:p>
            <a:pPr marL="171710" indent="-171710">
              <a:buFont typeface="Arial" panose="020B0604020202020204" pitchFamily="34" charset="0"/>
              <a:buChar char="•"/>
            </a:pPr>
            <a:r>
              <a:rPr lang="en-US" dirty="0"/>
              <a:t>Incorrect item is received</a:t>
            </a:r>
            <a:endParaRPr lang="en-US" sz="900" dirty="0"/>
          </a:p>
          <a:p>
            <a:pPr marL="171710" indent="-171710">
              <a:buFont typeface="Arial" panose="020B0604020202020204" pitchFamily="34" charset="0"/>
              <a:buChar char="•"/>
            </a:pPr>
            <a:r>
              <a:rPr lang="en-US" dirty="0"/>
              <a:t>Duplicate shipment</a:t>
            </a:r>
            <a:endParaRPr lang="en-US" sz="900" dirty="0"/>
          </a:p>
          <a:p>
            <a:pPr marL="171710" indent="-171710">
              <a:buFont typeface="Arial" panose="020B0604020202020204" pitchFamily="34" charset="0"/>
              <a:buChar char="•"/>
            </a:pPr>
            <a:r>
              <a:rPr lang="en-US" dirty="0"/>
              <a:t>Misdirected shipment</a:t>
            </a:r>
            <a:endParaRPr lang="en-US" sz="900" dirty="0"/>
          </a:p>
          <a:p>
            <a:pPr marL="171710" indent="-171710">
              <a:buFont typeface="Arial" panose="020B0604020202020204" pitchFamily="34" charset="0"/>
              <a:buChar char="•"/>
            </a:pPr>
            <a:r>
              <a:rPr lang="en-US" dirty="0"/>
              <a:t>Documentation is missing</a:t>
            </a:r>
            <a:endParaRPr lang="en-US" sz="900" dirty="0"/>
          </a:p>
          <a:p>
            <a:pPr marL="171710" indent="-171710">
              <a:buFont typeface="Arial" panose="020B0604020202020204" pitchFamily="34" charset="0"/>
              <a:buChar char="•"/>
            </a:pPr>
            <a:r>
              <a:rPr lang="en-US" dirty="0"/>
              <a:t>Mismatch of unique item identifier (UII) or serial number for serially managed/tracked materiel, e.g., materiel associated with a Unique Item Tracking (UIT) program</a:t>
            </a:r>
            <a:endParaRPr lang="en-US" sz="900" dirty="0"/>
          </a:p>
          <a:p>
            <a:endParaRPr lang="en-US" sz="900" dirty="0"/>
          </a:p>
          <a:p>
            <a:pPr defTabSz="915785">
              <a:defRPr/>
            </a:pPr>
            <a:r>
              <a:rPr lang="en-US" dirty="0" err="1"/>
              <a:t>Transshipper</a:t>
            </a:r>
            <a:r>
              <a:rPr lang="en-US" dirty="0"/>
              <a:t>-prepared SDRs are applicable when missing, illegible, incomplete, etc., or supply or transportation documentation delays or prevents the forward movement of the shipment. Transshippers can be Consolidation and Containerization Points (CCPs) as well as aerial and water ports. </a:t>
            </a:r>
          </a:p>
          <a:p>
            <a:pPr defTabSz="915785">
              <a:defRPr/>
            </a:pPr>
            <a:r>
              <a:rPr lang="en-US" dirty="0"/>
              <a:t>You will hear more about </a:t>
            </a:r>
            <a:r>
              <a:rPr lang="en-US" dirty="0" err="1"/>
              <a:t>transshipper</a:t>
            </a:r>
            <a:r>
              <a:rPr lang="en-US" dirty="0"/>
              <a:t>-prepared SDRs later in this module.</a:t>
            </a:r>
          </a:p>
          <a:p>
            <a:endParaRPr lang="en-US" sz="900" dirty="0"/>
          </a:p>
          <a:p>
            <a:endParaRPr lang="en-US" altLang="en-US" dirty="0"/>
          </a:p>
        </p:txBody>
      </p:sp>
      <p:sp>
        <p:nvSpPr>
          <p:cNvPr id="1505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50DF98-53C3-4D9D-BC50-B8D91928C8BF}" type="slidenum">
              <a:rPr lang="en-US" altLang="en-US" smtClean="0"/>
              <a:pPr eaLnBrk="1" hangingPunct="1">
                <a:spcBef>
                  <a:spcPct val="0"/>
                </a:spcBef>
              </a:pPr>
              <a:t>42</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630238" y="620713"/>
            <a:ext cx="2214562" cy="1660525"/>
          </a:xfrm>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dirty="0"/>
          </a:p>
          <a:p>
            <a:endParaRPr lang="en-US" altLang="en-US" dirty="0"/>
          </a:p>
        </p:txBody>
      </p:sp>
      <p:sp>
        <p:nvSpPr>
          <p:cNvPr id="1505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50DF98-53C3-4D9D-BC50-B8D91928C8BF}" type="slidenum">
              <a:rPr lang="en-US" altLang="en-US" smtClean="0"/>
              <a:pPr eaLnBrk="1" hangingPunct="1">
                <a:spcBef>
                  <a:spcPct val="0"/>
                </a:spcBef>
              </a:pPr>
              <a:t>43</a:t>
            </a:fld>
            <a:endParaRPr lang="en-US" altLang="en-US" dirty="0"/>
          </a:p>
        </p:txBody>
      </p:sp>
      <p:sp>
        <p:nvSpPr>
          <p:cNvPr id="2" name="TextBox 1"/>
          <p:cNvSpPr txBox="1"/>
          <p:nvPr/>
        </p:nvSpPr>
        <p:spPr>
          <a:xfrm>
            <a:off x="4291895" y="2637578"/>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840782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708025" y="620713"/>
            <a:ext cx="2259013" cy="1693862"/>
          </a:xfrm>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let’s talk about packaging discrepancies.</a:t>
            </a:r>
          </a:p>
          <a:p>
            <a:pPr marL="171710" indent="-171710">
              <a:buFont typeface="Arial" panose="020B0604020202020204" pitchFamily="34" charset="0"/>
              <a:buChar char="•"/>
            </a:pPr>
            <a:r>
              <a:rPr lang="en-US" dirty="0"/>
              <a:t>Users should report packaging discrepancies where the estimated</a:t>
            </a:r>
            <a:r>
              <a:rPr lang="en-US" baseline="0" dirty="0"/>
              <a:t> or </a:t>
            </a:r>
            <a:r>
              <a:rPr lang="en-US" dirty="0"/>
              <a:t>actual cost of corrective packaging exceeds $100, or the value of the item, shipment, or package exceeds $2,500. </a:t>
            </a:r>
          </a:p>
          <a:p>
            <a:pPr marL="171710" indent="-171710">
              <a:buFont typeface="Arial" panose="020B0604020202020204" pitchFamily="34" charset="0"/>
              <a:buChar char="•"/>
            </a:pPr>
            <a:r>
              <a:rPr lang="en-US" dirty="0"/>
              <a:t>Users should report packaging discrepancies involving hazardous material of any dollar value when a potentially hazardous condition could result.</a:t>
            </a:r>
          </a:p>
          <a:p>
            <a:pPr marL="171710" indent="-171710">
              <a:buFont typeface="Arial" panose="020B0604020202020204" pitchFamily="34" charset="0"/>
              <a:buChar char="•"/>
            </a:pPr>
            <a:r>
              <a:rPr lang="en-US" dirty="0"/>
              <a:t>Regardless of dollar value, packaging discrepancies resulting in damaged materiel which may endanger life, impair combat or deployment operations, or affect materiel have to be reported immediately.</a:t>
            </a:r>
          </a:p>
          <a:p>
            <a:pPr marL="171710" indent="-171710">
              <a:buFont typeface="Arial" panose="020B0604020202020204" pitchFamily="34" charset="0"/>
              <a:buChar char="•"/>
            </a:pPr>
            <a:r>
              <a:rPr lang="en-US" dirty="0"/>
              <a:t>DLA Distribution Centers’ SDRs are applicable when required under stock readiness procedures to document cost of corrective action performed by distribution center personnel.</a:t>
            </a:r>
          </a:p>
          <a:p>
            <a:pPr marL="171710" indent="-171710">
              <a:buFont typeface="Arial" panose="020B0604020202020204" pitchFamily="34" charset="0"/>
              <a:buChar char="•"/>
            </a:pPr>
            <a:r>
              <a:rPr lang="en-US" dirty="0"/>
              <a:t>Transshipper-prepared SDRs are applicable when improper packaging</a:t>
            </a:r>
            <a:r>
              <a:rPr lang="en-US" baseline="0" dirty="0"/>
              <a:t> or</a:t>
            </a:r>
            <a:r>
              <a:rPr lang="en-US" dirty="0"/>
              <a:t> labeling delays, or prevents the forward movement of the shipment.</a:t>
            </a:r>
            <a:r>
              <a:rPr lang="en-US" b="1" dirty="0"/>
              <a:t> </a:t>
            </a:r>
            <a:endParaRPr lang="en-US" dirty="0"/>
          </a:p>
          <a:p>
            <a:endParaRPr lang="en-US" altLang="en-US" dirty="0"/>
          </a:p>
        </p:txBody>
      </p:sp>
      <p:sp>
        <p:nvSpPr>
          <p:cNvPr id="15155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530973-E898-41BD-90F0-6088309401A9}" type="slidenum">
              <a:rPr lang="en-US" altLang="en-US" smtClean="0"/>
              <a:pPr eaLnBrk="1" hangingPunct="1">
                <a:spcBef>
                  <a:spcPct val="0"/>
                </a:spcBef>
              </a:pPr>
              <a:t>44</a:t>
            </a:fld>
            <a:endParaRPr lang="en-US" altLang="en-US" dirty="0"/>
          </a:p>
        </p:txBody>
      </p:sp>
      <p:sp>
        <p:nvSpPr>
          <p:cNvPr id="2" name="TextBox 1"/>
          <p:cNvSpPr txBox="1"/>
          <p:nvPr/>
        </p:nvSpPr>
        <p:spPr>
          <a:xfrm>
            <a:off x="4682067"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542925"/>
            <a:ext cx="2319337" cy="1738313"/>
          </a:xfrm>
        </p:spPr>
      </p:sp>
      <p:sp>
        <p:nvSpPr>
          <p:cNvPr id="3" name="Notes Placeholder 2"/>
          <p:cNvSpPr>
            <a:spLocks noGrp="1"/>
          </p:cNvSpPr>
          <p:nvPr>
            <p:ph type="body" idx="1"/>
          </p:nvPr>
        </p:nvSpPr>
        <p:spPr/>
        <p:txBody>
          <a:bodyPr/>
          <a:lstStyle/>
          <a:p>
            <a:r>
              <a:rPr lang="en-US" dirty="0"/>
              <a:t>As a general guidance you should know that multiple requisitions received under a consolidated shipment cannot be combined for discrepancy reporting purposes! </a:t>
            </a:r>
            <a:endParaRPr lang="en-US" sz="900" dirty="0"/>
          </a:p>
          <a:p>
            <a:pPr lvl="0"/>
            <a:r>
              <a:rPr lang="en-US" dirty="0"/>
              <a:t>Individual SDRs must be submitted for each discrepant requisition received in the shipment.</a:t>
            </a:r>
            <a:endParaRPr lang="en-US" sz="900" dirty="0"/>
          </a:p>
          <a:p>
            <a:pPr lvl="0"/>
            <a:r>
              <a:rPr lang="en-US" dirty="0"/>
              <a:t>An exception to this rule is authorized for transshippers handling materiel at the container or shipment level. Transshippers may submit SDRs at the Transportation Control Number level. Transshippers include Consolidation and Containerization Points (CCPs), as well as aerial and water ports</a:t>
            </a:r>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45</a:t>
            </a:fld>
            <a:endParaRPr lang="en-US" dirty="0"/>
          </a:p>
        </p:txBody>
      </p:sp>
      <p:sp>
        <p:nvSpPr>
          <p:cNvPr id="5" name="TextBox 4"/>
          <p:cNvSpPr txBox="1"/>
          <p:nvPr/>
        </p:nvSpPr>
        <p:spPr>
          <a:xfrm>
            <a:off x="4525998" y="2501394"/>
            <a:ext cx="2419068"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393778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630238" y="465138"/>
            <a:ext cx="2319337" cy="1739900"/>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 important factor in the SDR process is time or to be more precise SDR submission timeframes.</a:t>
            </a:r>
          </a:p>
          <a:p>
            <a:pPr lvl="0"/>
            <a:r>
              <a:rPr lang="en-US" dirty="0"/>
              <a:t>For shortage, overage, or wrong item receipt of controlled inventory (classified/sensitive), arms, arms parts, ammunitions, and explosives, an SDR has to be submitted within 24 hours of discovery.</a:t>
            </a:r>
          </a:p>
          <a:p>
            <a:r>
              <a:rPr lang="en-US" dirty="0"/>
              <a:t>SDR submission timeframes for all other discrepancies are for CONUS destinations – report 60 days from shipment, for overseas destinations - report 120 days from shipment.</a:t>
            </a:r>
          </a:p>
          <a:p>
            <a:pPr lvl="0"/>
            <a:r>
              <a:rPr lang="en-US" dirty="0"/>
              <a:t>Time limits do not apply to shortage/overage, wrong item, or IUID discrepancies discovered upon opening a sealed vendor pack.</a:t>
            </a:r>
          </a:p>
          <a:p>
            <a:pPr lvl="0"/>
            <a:r>
              <a:rPr lang="en-US" dirty="0"/>
              <a:t>Late submission is authorized: If lacking justification, action activities may accept for use in reporting metrics and corrective action.</a:t>
            </a:r>
          </a:p>
          <a:p>
            <a:r>
              <a:rPr lang="en-US" dirty="0"/>
              <a:t>Note: Submission time standards for Security Assistance customers are defined by the Letter of Offer and Acceptance (LOA) and are enforced by the Service ILCO.</a:t>
            </a:r>
          </a:p>
          <a:p>
            <a:endParaRPr lang="en-US" altLang="en-US" dirty="0"/>
          </a:p>
        </p:txBody>
      </p:sp>
      <p:sp>
        <p:nvSpPr>
          <p:cNvPr id="15258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04F57D2-D9BA-4030-BBFB-2B57EF58C377}" type="slidenum">
              <a:rPr lang="en-US" altLang="en-US" smtClean="0"/>
              <a:pPr eaLnBrk="1" hangingPunct="1">
                <a:spcBef>
                  <a:spcPct val="0"/>
                </a:spcBef>
              </a:pPr>
              <a:t>46</a:t>
            </a:fld>
            <a:endParaRPr lang="en-US" altLang="en-US" dirty="0"/>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573088" y="465138"/>
            <a:ext cx="2524125" cy="1893887"/>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r>
              <a:rPr lang="en-US" altLang="en-US" b="1" dirty="0"/>
              <a:t>  </a:t>
            </a:r>
          </a:p>
        </p:txBody>
      </p:sp>
      <p:sp>
        <p:nvSpPr>
          <p:cNvPr id="15258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04F57D2-D9BA-4030-BBFB-2B57EF58C377}" type="slidenum">
              <a:rPr lang="en-US" altLang="en-US" smtClean="0"/>
              <a:pPr eaLnBrk="1" hangingPunct="1">
                <a:spcBef>
                  <a:spcPct val="0"/>
                </a:spcBef>
              </a:pPr>
              <a:t>47</a:t>
            </a:fld>
            <a:endParaRPr lang="en-US" altLang="en-US" dirty="0"/>
          </a:p>
        </p:txBody>
      </p:sp>
      <p:sp>
        <p:nvSpPr>
          <p:cNvPr id="2" name="TextBox 1"/>
          <p:cNvSpPr txBox="1"/>
          <p:nvPr/>
        </p:nvSpPr>
        <p:spPr>
          <a:xfrm>
            <a:off x="4291895" y="2501394"/>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855966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85">
              <a:defRPr/>
            </a:pPr>
            <a:r>
              <a:rPr lang="en-US" dirty="0"/>
              <a:t>In this section you will gain a basic understanding of how to submit an SDR using WebSDR. </a:t>
            </a:r>
          </a:p>
          <a:p>
            <a:pPr defTabSz="915785">
              <a:defRPr/>
            </a:pPr>
            <a:endParaRPr lang="en-US" alt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48</a:t>
            </a:fld>
            <a:endParaRPr lang="en-US"/>
          </a:p>
        </p:txBody>
      </p:sp>
    </p:spTree>
    <p:extLst>
      <p:ext uri="{BB962C8B-B14F-4D97-AF65-F5344CB8AC3E}">
        <p14:creationId xmlns:p14="http://schemas.microsoft.com/office/powerpoint/2010/main" val="35805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935FCE-54B1-44B2-8446-57135AAD778F}" type="slidenum">
              <a:rPr lang="en-US" altLang="en-US" smtClean="0"/>
              <a:pPr eaLnBrk="1" hangingPunct="1">
                <a:spcBef>
                  <a:spcPct val="0"/>
                </a:spcBef>
              </a:pPr>
              <a:t>9</a:t>
            </a:fld>
            <a:endParaRPr lang="en-US" altLang="en-US" dirty="0"/>
          </a:p>
        </p:txBody>
      </p:sp>
      <p:sp>
        <p:nvSpPr>
          <p:cNvPr id="133123" name="Rectangle 2"/>
          <p:cNvSpPr>
            <a:spLocks noGrp="1" noRot="1" noChangeAspect="1" noChangeArrowheads="1" noTextEdit="1"/>
          </p:cNvSpPr>
          <p:nvPr>
            <p:ph type="sldImg"/>
          </p:nvPr>
        </p:nvSpPr>
        <p:spPr>
          <a:xfrm>
            <a:off x="560388" y="309563"/>
            <a:ext cx="2587625" cy="1939925"/>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These discrepancies are generally categorized as</a:t>
            </a:r>
            <a:r>
              <a:rPr lang="en-US" baseline="0" dirty="0"/>
              <a:t> either</a:t>
            </a:r>
            <a:r>
              <a:rPr lang="en-US" dirty="0"/>
              <a:t> shipping discrepancies or packaging discrepancies.</a:t>
            </a:r>
          </a:p>
          <a:p>
            <a:r>
              <a:rPr lang="en-US" dirty="0"/>
              <a:t> </a:t>
            </a:r>
          </a:p>
          <a:p>
            <a:r>
              <a:rPr lang="en-US" dirty="0"/>
              <a:t>Shipping discrepancies can include but are not limited to:</a:t>
            </a:r>
          </a:p>
          <a:p>
            <a:pPr marL="171710" indent="-171710">
              <a:buFont typeface="Arial" panose="020B0604020202020204" pitchFamily="34" charset="0"/>
              <a:buChar char="•"/>
            </a:pPr>
            <a:r>
              <a:rPr lang="en-US" dirty="0"/>
              <a:t>Issues</a:t>
            </a:r>
            <a:r>
              <a:rPr lang="en-US" baseline="0" dirty="0"/>
              <a:t> with the </a:t>
            </a:r>
            <a:r>
              <a:rPr lang="en-US" dirty="0"/>
              <a:t>condition of an item, including expired shelf-life</a:t>
            </a:r>
          </a:p>
          <a:p>
            <a:pPr marL="171710" indent="-171710">
              <a:buFont typeface="Arial" panose="020B0604020202020204" pitchFamily="34" charset="0"/>
              <a:buChar char="•"/>
            </a:pPr>
            <a:r>
              <a:rPr lang="en-US" dirty="0"/>
              <a:t>Overages</a:t>
            </a:r>
            <a:r>
              <a:rPr lang="en-US" baseline="0" dirty="0"/>
              <a:t> or </a:t>
            </a:r>
            <a:r>
              <a:rPr lang="en-US" dirty="0"/>
              <a:t>shortages</a:t>
            </a:r>
            <a:r>
              <a:rPr lang="en-US" baseline="0" dirty="0"/>
              <a:t> on </a:t>
            </a:r>
            <a:r>
              <a:rPr lang="en-US" dirty="0"/>
              <a:t>total non-receipt</a:t>
            </a:r>
          </a:p>
          <a:p>
            <a:pPr marL="171710" indent="-171710">
              <a:buFont typeface="Arial" panose="020B0604020202020204" pitchFamily="34" charset="0"/>
              <a:buChar char="•"/>
            </a:pPr>
            <a:r>
              <a:rPr lang="en-US" baseline="0" dirty="0"/>
              <a:t>Issues occurring with </a:t>
            </a:r>
            <a:r>
              <a:rPr lang="en-US" dirty="0"/>
              <a:t>unique item identification (UII)</a:t>
            </a:r>
          </a:p>
          <a:p>
            <a:pPr marL="171710" indent="-171710">
              <a:buFont typeface="Arial" panose="020B0604020202020204" pitchFamily="34" charset="0"/>
              <a:buChar char="•"/>
            </a:pPr>
            <a:r>
              <a:rPr lang="en-US" dirty="0"/>
              <a:t>Improper and/or missing documentation, and</a:t>
            </a:r>
          </a:p>
          <a:p>
            <a:pPr marL="171710" indent="-171710">
              <a:buFont typeface="Arial" panose="020B0604020202020204" pitchFamily="34" charset="0"/>
              <a:buChar char="•"/>
            </a:pPr>
            <a:r>
              <a:rPr lang="en-US" dirty="0"/>
              <a:t>Misdirected shipments</a:t>
            </a:r>
          </a:p>
          <a:p>
            <a:pPr lvl="1"/>
            <a:endParaRPr lang="en-US" dirty="0"/>
          </a:p>
          <a:p>
            <a:r>
              <a:rPr lang="en-US" dirty="0"/>
              <a:t>Packaging discrepancies can include but are not limited to:</a:t>
            </a:r>
          </a:p>
          <a:p>
            <a:pPr marL="171710" indent="-171710">
              <a:buFont typeface="Arial" panose="020B0604020202020204" pitchFamily="34" charset="0"/>
              <a:buChar char="•"/>
            </a:pPr>
            <a:r>
              <a:rPr lang="en-US" dirty="0"/>
              <a:t>Improperly packaged</a:t>
            </a:r>
            <a:r>
              <a:rPr lang="en-US" baseline="0" dirty="0"/>
              <a:t> items</a:t>
            </a:r>
            <a:endParaRPr lang="en-US" dirty="0"/>
          </a:p>
          <a:p>
            <a:pPr marL="171710" indent="-171710">
              <a:buFont typeface="Arial" panose="020B0604020202020204" pitchFamily="34" charset="0"/>
              <a:buChar char="•"/>
            </a:pPr>
            <a:r>
              <a:rPr lang="en-US" dirty="0"/>
              <a:t>Improperly preserved</a:t>
            </a:r>
            <a:r>
              <a:rPr lang="en-US" baseline="0" dirty="0"/>
              <a:t> items</a:t>
            </a:r>
            <a:r>
              <a:rPr lang="en-US" dirty="0"/>
              <a:t> </a:t>
            </a:r>
          </a:p>
          <a:p>
            <a:pPr marL="171710" indent="-171710">
              <a:buFont typeface="Arial" panose="020B0604020202020204" pitchFamily="34" charset="0"/>
              <a:buChar char="•"/>
            </a:pPr>
            <a:r>
              <a:rPr lang="en-US" dirty="0"/>
              <a:t>Improperly marked</a:t>
            </a:r>
            <a:r>
              <a:rPr lang="en-US" baseline="0" dirty="0"/>
              <a:t> items (identification markings),</a:t>
            </a:r>
            <a:r>
              <a:rPr lang="en-US" dirty="0"/>
              <a:t> and</a:t>
            </a:r>
          </a:p>
          <a:p>
            <a:pPr marL="171710" indent="-171710">
              <a:buFont typeface="Arial" panose="020B0604020202020204" pitchFamily="34" charset="0"/>
              <a:buChar char="•"/>
            </a:pPr>
            <a:r>
              <a:rPr lang="en-US" dirty="0"/>
              <a:t>Improperly unitized</a:t>
            </a:r>
            <a:r>
              <a:rPr lang="en-US" baseline="0" dirty="0"/>
              <a:t> items</a:t>
            </a:r>
            <a:endParaRPr lang="en-US" dirty="0"/>
          </a:p>
          <a:p>
            <a:pPr marL="171710" indent="-171710">
              <a:buFont typeface="Arial" panose="020B0604020202020204" pitchFamily="34" charset="0"/>
              <a:buChar char="•"/>
            </a:pPr>
            <a:endParaRPr lang="en-US" dirty="0"/>
          </a:p>
          <a:p>
            <a:r>
              <a:rPr lang="en-US" dirty="0"/>
              <a:t>Detailed discrepancy codes have</a:t>
            </a:r>
            <a:r>
              <a:rPr lang="en-US" baseline="0" dirty="0"/>
              <a:t> been developed and are used </a:t>
            </a:r>
            <a:r>
              <a:rPr lang="en-US" dirty="0"/>
              <a:t>to support better understanding of the discrepant condition of</a:t>
            </a:r>
            <a:r>
              <a:rPr lang="en-US" baseline="0" dirty="0"/>
              <a:t> the materiel being reported via the SDR.</a:t>
            </a:r>
            <a:endParaRPr lang="en-US" dirty="0"/>
          </a:p>
          <a:p>
            <a:pPr eaLnBrk="1" hangingPunct="1"/>
            <a:endParaRPr lang="en-US" altLang="en-US" dirty="0"/>
          </a:p>
        </p:txBody>
      </p:sp>
      <p:sp>
        <p:nvSpPr>
          <p:cNvPr id="2" name="TextBox 1"/>
          <p:cNvSpPr txBox="1"/>
          <p:nvPr/>
        </p:nvSpPr>
        <p:spPr>
          <a:xfrm>
            <a:off x="4682067"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630238" y="620713"/>
            <a:ext cx="2319337" cy="1738312"/>
          </a:xfrm>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have submitted an SAR to gain access to WebSDR, you will log onto WebSDR from the DAAS web portal home page. Here you will see a list of applications that you have access to. From the list you will select “WebSDR”. </a:t>
            </a:r>
          </a:p>
          <a:p>
            <a:endParaRPr lang="en-US" altLang="en-US" dirty="0"/>
          </a:p>
        </p:txBody>
      </p:sp>
      <p:sp>
        <p:nvSpPr>
          <p:cNvPr id="15462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7E2F17-9AA3-4227-B7EF-3BAE11FCC665}" type="slidenum">
              <a:rPr lang="en-US" altLang="en-US" smtClean="0"/>
              <a:pPr eaLnBrk="1" hangingPunct="1">
                <a:spcBef>
                  <a:spcPct val="0"/>
                </a:spcBef>
              </a:pPr>
              <a:t>50</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665448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630238" y="542925"/>
            <a:ext cx="2319337" cy="1738313"/>
          </a:xfrm>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you have clicked on “WebSDR” this page will appear. Click on “New” under “Submit an SDR” from the left side of your screen. </a:t>
            </a:r>
            <a:r>
              <a:rPr lang="en-US" altLang="en-US" dirty="0"/>
              <a:t>A list of possible SDR actions appear including: New, Cancellation, Update or Correction, Follow-up, and Reconsideration. We will walk through each of these processes. But first, we will initiate a new SDR to report a shipping discrepancy.</a:t>
            </a:r>
            <a:r>
              <a:rPr lang="en-US" altLang="en-US" b="1" dirty="0"/>
              <a:t>  </a:t>
            </a:r>
          </a:p>
          <a:p>
            <a:endParaRPr lang="en-US" dirty="0"/>
          </a:p>
          <a:p>
            <a:endParaRPr lang="en-US" altLang="en-US" dirty="0"/>
          </a:p>
        </p:txBody>
      </p:sp>
      <p:sp>
        <p:nvSpPr>
          <p:cNvPr id="15565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BB8EE40-E8F1-4184-A7C8-87E8EBA51A21}" type="slidenum">
              <a:rPr lang="en-US" altLang="en-US" smtClean="0"/>
              <a:pPr eaLnBrk="1" hangingPunct="1">
                <a:spcBef>
                  <a:spcPct val="0"/>
                </a:spcBef>
              </a:pPr>
              <a:t>51</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159369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630238" y="542925"/>
            <a:ext cx="2422525" cy="1816100"/>
          </a:xfrm>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 must enter the applicable document number to submit an SDR. The document number will be used to obtain DAAS historical information for the shipment when there is a match.  A pseudo document number based upon the submitting activity DoDAAC may be used when a document number is not assigned or the SDR is being submitted at the shipment level by a </a:t>
            </a:r>
            <a:r>
              <a:rPr lang="en-US" dirty="0" err="1"/>
              <a:t>transshipper</a:t>
            </a:r>
            <a:r>
              <a:rPr lang="en-US" dirty="0"/>
              <a:t>. </a:t>
            </a:r>
          </a:p>
          <a:p>
            <a:r>
              <a:rPr lang="en-US" dirty="0"/>
              <a:t>Notice that a unique “WebSDR Control Number” is auto-assigned.  If your local procedures include use of a control number configured differently, you may include it as your “Customer Control Number.” Both numbers will be retained for the life of the SDR.</a:t>
            </a:r>
          </a:p>
          <a:p>
            <a:r>
              <a:rPr lang="en-US" dirty="0"/>
              <a:t>U.S. Forces and DOD contractors will disregard the remaining entry blocks, as these are reserved for use by Service ILCOs entering SDRs related to Foreign Military Sales.</a:t>
            </a:r>
          </a:p>
          <a:p>
            <a:endParaRPr lang="en-US" altLang="en-US" dirty="0"/>
          </a:p>
        </p:txBody>
      </p:sp>
      <p:sp>
        <p:nvSpPr>
          <p:cNvPr id="15667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8563CF-4328-43B3-B179-E567ECFC7D78}" type="slidenum">
              <a:rPr lang="en-US" altLang="en-US" smtClean="0"/>
              <a:pPr eaLnBrk="1" hangingPunct="1">
                <a:spcBef>
                  <a:spcPct val="0"/>
                </a:spcBef>
              </a:pPr>
              <a:t>52</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891102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708025" y="620713"/>
            <a:ext cx="2214563" cy="1660525"/>
          </a:xfrm>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It is important to select the correct SDR document type code to avoid delay and processing problems within the action activity’s application.</a:t>
            </a:r>
            <a:r>
              <a:rPr lang="en-US" baseline="0" dirty="0"/>
              <a:t> More information about the document type codes can be found in DLM 4000.24, Volume 2, Chapter 17, and a list of the codes with definitions in Appendix 7.28 of the DLM Manual. </a:t>
            </a:r>
          </a:p>
        </p:txBody>
      </p:sp>
      <p:sp>
        <p:nvSpPr>
          <p:cNvPr id="15770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24C3D8-1152-4DF2-831F-7977E2A0E301}" type="slidenum">
              <a:rPr lang="en-US" altLang="en-US" smtClean="0"/>
              <a:pPr eaLnBrk="1" hangingPunct="1">
                <a:spcBef>
                  <a:spcPct val="0"/>
                </a:spcBef>
              </a:pPr>
              <a:t>53</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630238" y="620713"/>
            <a:ext cx="2214562" cy="1660525"/>
          </a:xfrm>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Most SDRs entered via WebSDR are customer SDRs which fall into Type 6 or Type 7.  </a:t>
            </a:r>
            <a:endParaRPr lang="en-US" sz="900" dirty="0"/>
          </a:p>
          <a:p>
            <a:pPr marL="171710" indent="-171710">
              <a:buFont typeface="Arial" panose="020B0604020202020204" pitchFamily="34" charset="0"/>
              <a:buChar char="•"/>
            </a:pPr>
            <a:r>
              <a:rPr lang="en-US" dirty="0"/>
              <a:t>Use Type 7 for distribution center shipments or lateral distributions at retail level</a:t>
            </a:r>
          </a:p>
          <a:p>
            <a:pPr marL="171710" indent="-171710">
              <a:buFont typeface="Arial" panose="020B0604020202020204" pitchFamily="34" charset="0"/>
              <a:buChar char="•"/>
            </a:pPr>
            <a:r>
              <a:rPr lang="en-US" dirty="0"/>
              <a:t>Use Type 6 for SDRs associated with “wholesale” level requisitions which are shipped directly by a vendor . </a:t>
            </a:r>
            <a:endParaRPr lang="en-US" sz="900" dirty="0"/>
          </a:p>
          <a:p>
            <a:pPr lvl="0"/>
            <a:r>
              <a:rPr lang="en-US" dirty="0"/>
              <a:t>Other codes are intended for specialized use by pre-authorized personnel. For example, selected wholesale storage activities (e.g., those NOT using DLA Distribution Standard System or DSS) use Document Type Codes N, P, or A. DLA Distribution Services personnel are also authorized to use unique codes to explicitly identify the type of discrepant shipment involved.</a:t>
            </a:r>
            <a:endParaRPr lang="en-US" sz="900" dirty="0"/>
          </a:p>
          <a:p>
            <a:pPr lvl="0"/>
            <a:r>
              <a:rPr lang="en-US" dirty="0"/>
              <a:t>Additional Document Type Codes support DLMS transaction input only. For example, SDRs submitted via DLA’s Distribution Standard System or DSS use the following Document Type Codes:</a:t>
            </a:r>
            <a:endParaRPr lang="en-US" sz="900" dirty="0"/>
          </a:p>
          <a:p>
            <a:pPr marL="171710" indent="-171710">
              <a:buFont typeface="Arial" panose="020B0604020202020204" pitchFamily="34" charset="0"/>
              <a:buChar char="•"/>
            </a:pPr>
            <a:r>
              <a:rPr lang="en-US" dirty="0"/>
              <a:t>8 – Depot originated, depot receipt from non-procurement source (other than RDO)</a:t>
            </a:r>
            <a:endParaRPr lang="en-US" sz="900" dirty="0"/>
          </a:p>
          <a:p>
            <a:pPr marL="171710" indent="-171710">
              <a:buFont typeface="Arial" panose="020B0604020202020204" pitchFamily="34" charset="0"/>
              <a:buChar char="•"/>
            </a:pPr>
            <a:r>
              <a:rPr lang="en-US" dirty="0"/>
              <a:t>9 - Depot originated, vendor delivery to depot</a:t>
            </a:r>
            <a:endParaRPr lang="en-US" sz="900" dirty="0"/>
          </a:p>
          <a:p>
            <a:pPr marL="171710" indent="-171710">
              <a:buFont typeface="Arial" panose="020B0604020202020204" pitchFamily="34" charset="0"/>
              <a:buChar char="•"/>
            </a:pPr>
            <a:r>
              <a:rPr lang="en-US" dirty="0"/>
              <a:t>R - Depot originated, redistribution order receipt</a:t>
            </a:r>
            <a:endParaRPr lang="en-US" sz="900" dirty="0"/>
          </a:p>
          <a:p>
            <a:r>
              <a:rPr lang="en-US" dirty="0"/>
              <a:t>Once you select the SDR type, hit continue.</a:t>
            </a:r>
            <a:endParaRPr lang="en-US" altLang="en-US" dirty="0"/>
          </a:p>
        </p:txBody>
      </p:sp>
      <p:sp>
        <p:nvSpPr>
          <p:cNvPr id="15770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C24C3D8-1152-4DF2-831F-7977E2A0E301}" type="slidenum">
              <a:rPr lang="en-US" altLang="en-US" smtClean="0"/>
              <a:pPr eaLnBrk="1" hangingPunct="1">
                <a:spcBef>
                  <a:spcPct val="0"/>
                </a:spcBef>
              </a:pPr>
              <a:t>54</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917137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630238" y="620713"/>
            <a:ext cx="2214562" cy="1660525"/>
          </a:xfrm>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Prior to creating a new SDR, WebSDR will search for any previously submitted SDRs matching the requested document number. You may review any of these or select “CONTINUE” to create a new SDR for this document number. </a:t>
            </a:r>
          </a:p>
          <a:p>
            <a:endParaRPr lang="en-US" altLang="en-US" dirty="0"/>
          </a:p>
        </p:txBody>
      </p:sp>
      <p:sp>
        <p:nvSpPr>
          <p:cNvPr id="15872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35E295C-9E40-4342-9896-0A666B5C2DF4}" type="slidenum">
              <a:rPr lang="en-US" altLang="en-US" smtClean="0"/>
              <a:pPr eaLnBrk="1" hangingPunct="1">
                <a:spcBef>
                  <a:spcPct val="0"/>
                </a:spcBef>
              </a:pPr>
              <a:t>55</a:t>
            </a:fld>
            <a:endParaRPr lang="en-US" altLang="en-US" dirty="0"/>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301392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630238" y="776288"/>
            <a:ext cx="2111375" cy="1582737"/>
          </a:xfrm>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Often, WebSDR will find multiple (partial or split) shipments matching the document number, it’s up to the user to select the correct shipment. You have several choices from this screen: </a:t>
            </a:r>
          </a:p>
          <a:p>
            <a:pPr marL="171710" indent="-171710">
              <a:buFont typeface="Arial" panose="020B0604020202020204" pitchFamily="34" charset="0"/>
              <a:buChar char="•"/>
            </a:pPr>
            <a:r>
              <a:rPr lang="en-US" dirty="0"/>
              <a:t>You may select the Transportation Control Number (TCN) query into WebVLIPS (which provides a complete history for this shipment). </a:t>
            </a:r>
          </a:p>
          <a:p>
            <a:pPr marL="171710" indent="-171710">
              <a:buFont typeface="Arial" panose="020B0604020202020204" pitchFamily="34" charset="0"/>
              <a:buChar char="•"/>
            </a:pPr>
            <a:r>
              <a:rPr lang="en-US" dirty="0"/>
              <a:t>Or you may select the appropriate shipment using the TCN drop box and click “CONTINUE.”  </a:t>
            </a:r>
          </a:p>
          <a:p>
            <a:pPr lvl="0"/>
            <a:r>
              <a:rPr lang="en-US" dirty="0"/>
              <a:t>You may “START OVER” if you realize the document number is not correct.</a:t>
            </a:r>
          </a:p>
          <a:p>
            <a:endParaRPr lang="en-US" altLang="en-US" dirty="0"/>
          </a:p>
        </p:txBody>
      </p:sp>
      <p:sp>
        <p:nvSpPr>
          <p:cNvPr id="1597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23099F-65C4-4D04-9FCB-28BC5F81E55A}" type="slidenum">
              <a:rPr lang="en-US" altLang="en-US" smtClean="0"/>
              <a:pPr eaLnBrk="1" hangingPunct="1">
                <a:spcBef>
                  <a:spcPct val="0"/>
                </a:spcBef>
              </a:pPr>
              <a:t>56</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541063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630238" y="620713"/>
            <a:ext cx="2319337" cy="1738312"/>
          </a:xfrm>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What are partial or split shipments?</a:t>
            </a:r>
          </a:p>
          <a:p>
            <a:pPr lvl="0"/>
            <a:r>
              <a:rPr lang="en-US" dirty="0"/>
              <a:t>The Source of Supply (</a:t>
            </a:r>
            <a:r>
              <a:rPr lang="en-US" dirty="0" err="1"/>
              <a:t>SoS</a:t>
            </a:r>
            <a:r>
              <a:rPr lang="en-US" dirty="0"/>
              <a:t>) may create a “split shipment” to fill a requisitioned quantity when using multiple shippers or because not all of the materiel is immediately available. </a:t>
            </a:r>
            <a:r>
              <a:rPr lang="en-US" dirty="0" err="1"/>
              <a:t>SoS</a:t>
            </a:r>
            <a:r>
              <a:rPr lang="en-US" dirty="0"/>
              <a:t> split shipments are easily recognized by the document number suffix.</a:t>
            </a:r>
          </a:p>
          <a:p>
            <a:pPr lvl="0"/>
            <a:r>
              <a:rPr lang="en-US" dirty="0"/>
              <a:t>The distribution center may create separate shipments when individual pieces of the </a:t>
            </a:r>
            <a:r>
              <a:rPr lang="en-US" dirty="0" err="1"/>
              <a:t>SoS</a:t>
            </a:r>
            <a:r>
              <a:rPr lang="en-US" dirty="0"/>
              <a:t>-directed shipment may be separated during shipment (for convenience of the shipping activity or to prevent delays).  Each shipment is assigned a unique TCN by using a Partial Code in the 16th position of the TCN. Each of these partial shipments will have the same requisition document number (and suffix when used). If there is no partial action, the 16th position will be an X.</a:t>
            </a:r>
          </a:p>
          <a:p>
            <a:pPr lvl="0"/>
            <a:r>
              <a:rPr lang="en-US" dirty="0"/>
              <a:t>A subsequent trans-shipment activity, such as a port, may "split" a shipment, moving each forward as a distinct shipment. This is identified by a "Split TCN Suffix" in the 17th position of the TCN.</a:t>
            </a:r>
          </a:p>
          <a:p>
            <a:endParaRPr lang="en-US" altLang="en-US" dirty="0"/>
          </a:p>
        </p:txBody>
      </p:sp>
      <p:sp>
        <p:nvSpPr>
          <p:cNvPr id="16077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05F9CB5-E6FE-48DE-91B0-B1399C033BC7}" type="slidenum">
              <a:rPr lang="en-US" altLang="en-US" smtClean="0"/>
              <a:pPr eaLnBrk="1" hangingPunct="1">
                <a:spcBef>
                  <a:spcPct val="0"/>
                </a:spcBef>
              </a:pPr>
              <a:t>57</a:t>
            </a:fld>
            <a:endParaRPr lang="en-US" altLang="en-US" dirty="0"/>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510238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630238" y="698500"/>
            <a:ext cx="2170112" cy="1627188"/>
          </a:xfrm>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endParaRPr lang="en-US" altLang="en-US" dirty="0"/>
          </a:p>
        </p:txBody>
      </p:sp>
      <p:sp>
        <p:nvSpPr>
          <p:cNvPr id="16077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05F9CB5-E6FE-48DE-91B0-B1399C033BC7}" type="slidenum">
              <a:rPr lang="en-US" altLang="en-US" smtClean="0"/>
              <a:pPr eaLnBrk="1" hangingPunct="1">
                <a:spcBef>
                  <a:spcPct val="0"/>
                </a:spcBef>
              </a:pPr>
              <a:t>58</a:t>
            </a:fld>
            <a:endParaRPr lang="en-US" altLang="en-US" dirty="0"/>
          </a:p>
        </p:txBody>
      </p:sp>
      <p:sp>
        <p:nvSpPr>
          <p:cNvPr id="2" name="TextBox 1"/>
          <p:cNvSpPr txBox="1"/>
          <p:nvPr/>
        </p:nvSpPr>
        <p:spPr>
          <a:xfrm>
            <a:off x="4213860" y="2501394"/>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83053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630238" y="698500"/>
            <a:ext cx="2111375" cy="1582738"/>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Let’s go back</a:t>
            </a:r>
            <a:r>
              <a:rPr lang="en-US" altLang="en-US" baseline="0" dirty="0"/>
              <a:t> to the WebSDR submittal process and talk about the next step. </a:t>
            </a:r>
            <a:r>
              <a:rPr lang="en-US" dirty="0"/>
              <a:t>WebSDR automatically pre-fills much of the shipping and requisition information for you. This information is taken from DAAS history files. In some cases, you may need to overwrite the pre-filled information when you reach the applicable input field . </a:t>
            </a:r>
          </a:p>
          <a:p>
            <a:endParaRPr lang="en-US" altLang="en-US" dirty="0"/>
          </a:p>
        </p:txBody>
      </p:sp>
      <p:sp>
        <p:nvSpPr>
          <p:cNvPr id="16179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562FAB-F78E-4020-AEFD-CE4849C63C42}" type="slidenum">
              <a:rPr lang="en-US" altLang="en-US" smtClean="0"/>
              <a:pPr eaLnBrk="1" hangingPunct="1">
                <a:spcBef>
                  <a:spcPct val="0"/>
                </a:spcBef>
              </a:pPr>
              <a:t>59</a:t>
            </a:fld>
            <a:endParaRPr lang="en-US" altLang="en-US" dirty="0"/>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27917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541338" y="387350"/>
            <a:ext cx="2378075" cy="1784350"/>
          </a:xfrm>
          <a:ln/>
        </p:spPr>
      </p:sp>
      <p:sp>
        <p:nvSpPr>
          <p:cNvPr id="134147" name="Notes Placeholder 2"/>
          <p:cNvSpPr>
            <a:spLocks noGrp="1"/>
          </p:cNvSpPr>
          <p:nvPr>
            <p:ph type="body" idx="1"/>
          </p:nvPr>
        </p:nvSpPr>
        <p:spPr>
          <a:xfrm>
            <a:off x="534367" y="2404851"/>
            <a:ext cx="3893240" cy="633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supply discrepancy reporting program is designed to promote evaluation, correction, and improvement of logistics operations. Data that is collected from SDRs enables DOD Components to monitor their SDR programs, in order to improve and</a:t>
            </a:r>
            <a:r>
              <a:rPr lang="en-US" baseline="0" dirty="0"/>
              <a:t> </a:t>
            </a:r>
            <a:r>
              <a:rPr lang="en-US" dirty="0"/>
              <a:t>assess the accuracy and quality of work processes applicable to the SDR program.</a:t>
            </a:r>
          </a:p>
          <a:p>
            <a:pPr lvl="0"/>
            <a:endParaRPr lang="en-US" dirty="0"/>
          </a:p>
          <a:p>
            <a:r>
              <a:rPr lang="en-US" dirty="0"/>
              <a:t>This data allows Components to:</a:t>
            </a:r>
          </a:p>
          <a:p>
            <a:pPr marL="171710" indent="-171710">
              <a:buFont typeface="Arial" panose="020B0604020202020204" pitchFamily="34" charset="0"/>
              <a:buChar char="•"/>
            </a:pPr>
            <a:r>
              <a:rPr lang="en-US" dirty="0"/>
              <a:t>Identify trends</a:t>
            </a:r>
          </a:p>
          <a:p>
            <a:pPr marL="171710" indent="-171710">
              <a:buFont typeface="Arial" panose="020B0604020202020204" pitchFamily="34" charset="0"/>
              <a:buChar char="•"/>
            </a:pPr>
            <a:r>
              <a:rPr lang="en-US" dirty="0"/>
              <a:t>Establish volume and dollar values of SDRs</a:t>
            </a:r>
          </a:p>
          <a:p>
            <a:pPr marL="171710" indent="-171710">
              <a:buFont typeface="Arial" panose="020B0604020202020204" pitchFamily="34" charset="0"/>
              <a:buChar char="•"/>
            </a:pPr>
            <a:r>
              <a:rPr lang="en-US" dirty="0"/>
              <a:t>Bring management attention to problems with shipping activities</a:t>
            </a:r>
          </a:p>
          <a:p>
            <a:pPr marL="171710" indent="-171710">
              <a:buFont typeface="Arial" panose="020B0604020202020204" pitchFamily="34" charset="0"/>
              <a:buChar char="•"/>
            </a:pPr>
            <a:r>
              <a:rPr lang="en-US" dirty="0"/>
              <a:t>Improve the requisitioning and distribution process within logistics operations,</a:t>
            </a:r>
            <a:r>
              <a:rPr lang="en-US" baseline="0" dirty="0"/>
              <a:t> and</a:t>
            </a:r>
          </a:p>
          <a:p>
            <a:pPr marL="171710" indent="-171710">
              <a:buFont typeface="Arial" panose="020B0604020202020204" pitchFamily="34" charset="0"/>
              <a:buChar char="•"/>
            </a:pPr>
            <a:r>
              <a:rPr lang="en-US" baseline="0" dirty="0"/>
              <a:t>Monitor for vendor non-compliance with supply procedures</a:t>
            </a:r>
            <a:endParaRPr lang="en-US" dirty="0"/>
          </a:p>
          <a:p>
            <a:endParaRPr lang="en-US" dirty="0"/>
          </a:p>
          <a:p>
            <a:r>
              <a:rPr lang="en-US" dirty="0"/>
              <a:t>Additional information on the SDR program as</a:t>
            </a:r>
            <a:r>
              <a:rPr lang="en-US" baseline="0" dirty="0"/>
              <a:t> well as o</a:t>
            </a:r>
            <a:r>
              <a:rPr lang="en-US" dirty="0"/>
              <a:t>fficial SDR guidance, is provided via the Defense Logistics Manual (DLM) 4000.25, Volume II, Chapter 17.</a:t>
            </a:r>
            <a:endParaRPr lang="en-US" altLang="en-US" dirty="0"/>
          </a:p>
        </p:txBody>
      </p:sp>
      <p:sp>
        <p:nvSpPr>
          <p:cNvPr id="1341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4955A87-648D-4E4C-8A41-67342CF3674B}" type="slidenum">
              <a:rPr lang="en-US" altLang="en-US" smtClean="0"/>
              <a:pPr eaLnBrk="1" hangingPunct="1">
                <a:spcBef>
                  <a:spcPct val="0"/>
                </a:spcBef>
              </a:pPr>
              <a:t>10</a:t>
            </a:fld>
            <a:endParaRPr lang="en-US" altLang="en-US" dirty="0"/>
          </a:p>
        </p:txBody>
      </p:sp>
      <p:sp>
        <p:nvSpPr>
          <p:cNvPr id="2" name="TextBox 1"/>
          <p:cNvSpPr txBox="1"/>
          <p:nvPr/>
        </p:nvSpPr>
        <p:spPr>
          <a:xfrm>
            <a:off x="4427607" y="2404851"/>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630238" y="698500"/>
            <a:ext cx="2111375" cy="1582738"/>
          </a:xfrm>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baseline="0" dirty="0"/>
              <a:t>At this point, </a:t>
            </a:r>
            <a:r>
              <a:rPr lang="en-US" dirty="0"/>
              <a:t>you must select the discrepancy code(s) applicable to the report. At least one discrepancy code must be entered, and a maximum of three may be entered. Due to the long list of available discrepancy codes, the codes are grouped according to categories. Sub-groupings within each category are used to clearly define the discrepant condition.  Use the drop down menus in sequence to select the applicable two, three, or four position discrepancy code.</a:t>
            </a:r>
          </a:p>
          <a:p>
            <a:endParaRPr lang="en-US" dirty="0"/>
          </a:p>
          <a:p>
            <a:endParaRPr lang="en-US" dirty="0"/>
          </a:p>
          <a:p>
            <a:endParaRPr lang="en-US" altLang="en-US" dirty="0"/>
          </a:p>
        </p:txBody>
      </p:sp>
      <p:sp>
        <p:nvSpPr>
          <p:cNvPr id="1628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81B753-2E43-48ED-92D0-31D402531020}" type="slidenum">
              <a:rPr lang="en-US" altLang="en-US" smtClean="0"/>
              <a:pPr eaLnBrk="1" hangingPunct="1">
                <a:spcBef>
                  <a:spcPct val="0"/>
                </a:spcBef>
              </a:pPr>
              <a:t>60</a:t>
            </a:fld>
            <a:endParaRPr lang="en-US" altLang="en-US" dirty="0"/>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722914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630238" y="620713"/>
            <a:ext cx="2319337" cy="1738312"/>
          </a:xfrm>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r>
              <a:rPr lang="en-US" altLang="en-US" b="1" dirty="0"/>
              <a:t>  </a:t>
            </a:r>
            <a:endParaRPr lang="en-US" altLang="en-US" dirty="0"/>
          </a:p>
        </p:txBody>
      </p:sp>
      <p:sp>
        <p:nvSpPr>
          <p:cNvPr id="1628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81B753-2E43-48ED-92D0-31D402531020}" type="slidenum">
              <a:rPr lang="en-US" altLang="en-US" smtClean="0"/>
              <a:pPr eaLnBrk="1" hangingPunct="1">
                <a:spcBef>
                  <a:spcPct val="0"/>
                </a:spcBef>
              </a:pPr>
              <a:t>61</a:t>
            </a:fld>
            <a:endParaRPr lang="en-US" altLang="en-US" dirty="0"/>
          </a:p>
        </p:txBody>
      </p:sp>
      <p:sp>
        <p:nvSpPr>
          <p:cNvPr id="2" name="TextBox 1"/>
          <p:cNvSpPr txBox="1"/>
          <p:nvPr/>
        </p:nvSpPr>
        <p:spPr>
          <a:xfrm>
            <a:off x="4135826" y="2501394"/>
            <a:ext cx="2653171"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70449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541338" y="620713"/>
            <a:ext cx="2214562" cy="1660525"/>
          </a:xfr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Based on the discrepancy code you selected, WebSDR will automatically determine if unique information specific to the discrepant condition is required.  For example, if you select discrepancy code “C2” for an expired shelf-life discrepancy, or “W1” for a wrong item discrepancy, WebSDR will provide an additional screen later in the submission portion for you to enter the associated shelf life information or specific incorrect item received information.</a:t>
            </a:r>
          </a:p>
          <a:p>
            <a:endParaRPr lang="en-US" altLang="en-US" dirty="0"/>
          </a:p>
        </p:txBody>
      </p:sp>
      <p:sp>
        <p:nvSpPr>
          <p:cNvPr id="1638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779E88-A81D-49A2-B71B-3D058A6B460D}" type="slidenum">
              <a:rPr lang="en-US" altLang="en-US" smtClean="0"/>
              <a:pPr eaLnBrk="1" hangingPunct="1">
                <a:spcBef>
                  <a:spcPct val="0"/>
                </a:spcBef>
              </a:pPr>
              <a:t>62</a:t>
            </a:fld>
            <a:endParaRPr lang="en-US" altLang="en-US" dirty="0"/>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577850" y="542925"/>
            <a:ext cx="2422525" cy="1816100"/>
          </a:xfr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4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779E88-A81D-49A2-B71B-3D058A6B460D}" type="slidenum">
              <a:rPr lang="en-US" altLang="en-US" smtClean="0"/>
              <a:pPr eaLnBrk="1" hangingPunct="1">
                <a:spcBef>
                  <a:spcPct val="0"/>
                </a:spcBef>
              </a:pPr>
              <a:t>63</a:t>
            </a:fld>
            <a:endParaRPr lang="en-US" altLang="en-US" dirty="0"/>
          </a:p>
        </p:txBody>
      </p:sp>
      <p:sp>
        <p:nvSpPr>
          <p:cNvPr id="2" name="TextBox 1"/>
          <p:cNvSpPr txBox="1"/>
          <p:nvPr/>
        </p:nvSpPr>
        <p:spPr>
          <a:xfrm>
            <a:off x="4135826" y="2501394"/>
            <a:ext cx="2653171"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885967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708025" y="698500"/>
            <a:ext cx="2214563" cy="1660525"/>
          </a:xfrm>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has pre-filled the action activity, initiator, and shipping activity information from the DAAS requisition and shipping history. WebSDR will normally determine the correct action activity for your SDR and display it on screen. The system will fill in the addresses as recorded in the DOD Activity Address Directory (DoDAAD).  When the user must enter the applicable code values for any of these activities, click on the button to fill in the clear text address. This gives you an opportunity to confirm that the correct activity code was entered.</a:t>
            </a:r>
          </a:p>
          <a:p>
            <a:r>
              <a:rPr lang="en-US" dirty="0"/>
              <a:t>Did you notice the blue question mark boxes? These indicate help information is available, including definitions and special rules.  The help information can be accessed by simply clicking on the question marks.</a:t>
            </a:r>
          </a:p>
          <a:p>
            <a:endParaRPr lang="en-US" dirty="0"/>
          </a:p>
          <a:p>
            <a:pPr defTabSz="915785">
              <a:defRPr/>
            </a:pPr>
            <a:r>
              <a:rPr lang="en-US" altLang="en-US" sz="1400" b="1" dirty="0"/>
              <a:t>     </a:t>
            </a:r>
          </a:p>
          <a:p>
            <a:endParaRPr lang="en-US" dirty="0"/>
          </a:p>
          <a:p>
            <a:endParaRPr lang="en-US" altLang="en-US" dirty="0"/>
          </a:p>
        </p:txBody>
      </p:sp>
      <p:sp>
        <p:nvSpPr>
          <p:cNvPr id="1658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58335D5-2555-4BEC-89B4-595750F2ED29}" type="slidenum">
              <a:rPr lang="en-US" altLang="en-US" smtClean="0"/>
              <a:pPr eaLnBrk="1" hangingPunct="1">
                <a:spcBef>
                  <a:spcPct val="0"/>
                </a:spcBef>
              </a:pPr>
              <a:t>64</a:t>
            </a:fld>
            <a:endParaRPr lang="en-US" altLang="en-US" dirty="0"/>
          </a:p>
        </p:txBody>
      </p:sp>
      <p:sp>
        <p:nvSpPr>
          <p:cNvPr id="2" name="TextBox 1"/>
          <p:cNvSpPr txBox="1"/>
          <p:nvPr/>
        </p:nvSpPr>
        <p:spPr>
          <a:xfrm>
            <a:off x="4525998"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258382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630238" y="698500"/>
            <a:ext cx="2214562" cy="1660525"/>
          </a:xfrm>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For SDRs</a:t>
            </a:r>
            <a:r>
              <a:rPr lang="en-US" altLang="en-US" b="0" baseline="0" dirty="0"/>
              <a:t> input online via WebSDR, </a:t>
            </a:r>
            <a:r>
              <a:rPr lang="en-US" dirty="0"/>
              <a:t>WebSDR uses business rule logic developed by the DOD Components to determine the most appropriate activity to receive the SDR for action.  These rules vary according to multiple factors, such as the specific Service or Agency functioning as the Source of Supply. Or the action activity will be the one who shipped the materiel – a vendor or DLA Distribution Center. Another factor is the specific discrepancy code that was selected.</a:t>
            </a:r>
          </a:p>
          <a:p>
            <a:endParaRPr lang="en-US" dirty="0"/>
          </a:p>
          <a:p>
            <a:r>
              <a:rPr lang="en-US" dirty="0"/>
              <a:t>Note,</a:t>
            </a:r>
            <a:r>
              <a:rPr lang="en-US" baseline="0" dirty="0"/>
              <a:t> Component SDR applications are required to apply business rules for SDR routing comparable to those used by WebSDR for SDRs entered via WebSDR online input.</a:t>
            </a:r>
            <a:endParaRPr lang="en-US" dirty="0"/>
          </a:p>
          <a:p>
            <a:r>
              <a:rPr lang="en-US" dirty="0"/>
              <a:t> </a:t>
            </a:r>
          </a:p>
          <a:p>
            <a:endParaRPr lang="en-US" altLang="en-US" dirty="0"/>
          </a:p>
        </p:txBody>
      </p:sp>
      <p:sp>
        <p:nvSpPr>
          <p:cNvPr id="1669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637AC5-D498-4089-9770-FFB84724B516}" type="slidenum">
              <a:rPr lang="en-US" altLang="en-US" smtClean="0"/>
              <a:pPr eaLnBrk="1" hangingPunct="1">
                <a:spcBef>
                  <a:spcPct val="0"/>
                </a:spcBef>
              </a:pPr>
              <a:t>65</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630238" y="698500"/>
            <a:ext cx="2181225" cy="1635125"/>
          </a:xfrm>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 may override the pre-filled information because there might be situations which cannot be built into the system processing.  But, use caution in doing so. Your Service or Agency procedures should always be applied to the SDR process.</a:t>
            </a:r>
          </a:p>
          <a:p>
            <a:pPr lvl="0"/>
            <a:r>
              <a:rPr lang="en-US" dirty="0"/>
              <a:t>Where pre-fill information is not available, you will have to manually key in the remaining SDR data. </a:t>
            </a:r>
          </a:p>
          <a:p>
            <a:pPr lvl="0"/>
            <a:r>
              <a:rPr lang="en-US" dirty="0"/>
              <a:t>If you identify the source</a:t>
            </a:r>
            <a:r>
              <a:rPr lang="en-US" baseline="0" dirty="0"/>
              <a:t> of supply</a:t>
            </a:r>
            <a:r>
              <a:rPr lang="en-US" dirty="0"/>
              <a:t> as the action activity, the source</a:t>
            </a:r>
            <a:r>
              <a:rPr lang="en-US" baseline="0" dirty="0"/>
              <a:t> of supply</a:t>
            </a:r>
            <a:r>
              <a:rPr lang="en-US" dirty="0"/>
              <a:t> may forward the SDR to the appropriate shipping activity. </a:t>
            </a:r>
          </a:p>
          <a:p>
            <a:pPr lvl="0"/>
            <a:endParaRPr lang="en-US" dirty="0"/>
          </a:p>
          <a:p>
            <a:pPr lvl="0"/>
            <a:r>
              <a:rPr lang="en-US" dirty="0"/>
              <a:t>Note, when systemic forwarding is accomplished</a:t>
            </a:r>
            <a:r>
              <a:rPr lang="en-US" baseline="0" dirty="0"/>
              <a:t> using Reply Code 504, the submitter is notified that the SDR has been forwarded to a new action activity and the new action activity receives a new original SDR (meaning the new action activity doesn’t have visibility of the previous action activity’s reply and doesn’t see the forwarding remarks).</a:t>
            </a:r>
            <a:endParaRPr lang="en-US" dirty="0"/>
          </a:p>
          <a:p>
            <a:endParaRPr lang="en-US" altLang="en-US" dirty="0"/>
          </a:p>
        </p:txBody>
      </p:sp>
      <p:sp>
        <p:nvSpPr>
          <p:cNvPr id="16691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637AC5-D498-4089-9770-FFB84724B516}" type="slidenum">
              <a:rPr lang="en-US" altLang="en-US" smtClean="0"/>
              <a:pPr eaLnBrk="1" hangingPunct="1">
                <a:spcBef>
                  <a:spcPct val="0"/>
                </a:spcBef>
              </a:pPr>
              <a:t>66</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511931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708025" y="620713"/>
            <a:ext cx="2214563" cy="1660525"/>
          </a:xfrm>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This screen allows you to enter additional information associated with the shipment such as transportation, procurement, and unique item identification information such as unique item identifier (UII) and/or serial number and/or batch number.</a:t>
            </a:r>
          </a:p>
          <a:p>
            <a:pPr lvl="0"/>
            <a:r>
              <a:rPr lang="en-US" dirty="0"/>
              <a:t>WebSDR will auto-fill as much historical information as available. Drop down menu’s will assist you in entering other related information. Just skip over any information not required or applicable.</a:t>
            </a:r>
          </a:p>
          <a:p>
            <a:pPr lvl="0"/>
            <a:r>
              <a:rPr lang="en-US" dirty="0"/>
              <a:t>The Transportation Control Number (TCN) should always be included when available. Other transportation numbers are optional.</a:t>
            </a:r>
          </a:p>
          <a:p>
            <a:endParaRPr lang="en-US" altLang="en-US" dirty="0"/>
          </a:p>
        </p:txBody>
      </p:sp>
      <p:sp>
        <p:nvSpPr>
          <p:cNvPr id="1679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36" eaLnBrk="0" hangingPunct="0">
              <a:spcBef>
                <a:spcPct val="30000"/>
              </a:spcBef>
              <a:defRPr sz="1200">
                <a:solidFill>
                  <a:schemeClr val="tx1"/>
                </a:solidFill>
                <a:latin typeface="Arial" charset="0"/>
              </a:defRPr>
            </a:lvl1pPr>
            <a:lvl2pPr marL="743884" indent="-286110" defTabSz="933036" eaLnBrk="0" hangingPunct="0">
              <a:spcBef>
                <a:spcPct val="30000"/>
              </a:spcBef>
              <a:defRPr sz="1200">
                <a:solidFill>
                  <a:schemeClr val="tx1"/>
                </a:solidFill>
                <a:latin typeface="Arial" charset="0"/>
              </a:defRPr>
            </a:lvl2pPr>
            <a:lvl3pPr marL="1144438" indent="-228888" defTabSz="933036" eaLnBrk="0" hangingPunct="0">
              <a:spcBef>
                <a:spcPct val="30000"/>
              </a:spcBef>
              <a:defRPr sz="1200">
                <a:solidFill>
                  <a:schemeClr val="tx1"/>
                </a:solidFill>
                <a:latin typeface="Arial" charset="0"/>
              </a:defRPr>
            </a:lvl3pPr>
            <a:lvl4pPr marL="1602211" indent="-228888" defTabSz="933036" eaLnBrk="0" hangingPunct="0">
              <a:spcBef>
                <a:spcPct val="30000"/>
              </a:spcBef>
              <a:defRPr sz="1200">
                <a:solidFill>
                  <a:schemeClr val="tx1"/>
                </a:solidFill>
                <a:latin typeface="Arial" charset="0"/>
              </a:defRPr>
            </a:lvl4pPr>
            <a:lvl5pPr marL="2059987" indent="-228888" defTabSz="933036" eaLnBrk="0" hangingPunct="0">
              <a:spcBef>
                <a:spcPct val="30000"/>
              </a:spcBef>
              <a:defRPr sz="1200">
                <a:solidFill>
                  <a:schemeClr val="tx1"/>
                </a:solidFill>
                <a:latin typeface="Arial" charset="0"/>
              </a:defRPr>
            </a:lvl5pPr>
            <a:lvl6pPr marL="2517762" indent="-228888" defTabSz="933036" eaLnBrk="0" fontAlgn="base" hangingPunct="0">
              <a:spcBef>
                <a:spcPct val="30000"/>
              </a:spcBef>
              <a:spcAft>
                <a:spcPct val="0"/>
              </a:spcAft>
              <a:defRPr sz="1200">
                <a:solidFill>
                  <a:schemeClr val="tx1"/>
                </a:solidFill>
                <a:latin typeface="Arial" charset="0"/>
              </a:defRPr>
            </a:lvl6pPr>
            <a:lvl7pPr marL="2975536" indent="-228888" defTabSz="933036" eaLnBrk="0" fontAlgn="base" hangingPunct="0">
              <a:spcBef>
                <a:spcPct val="30000"/>
              </a:spcBef>
              <a:spcAft>
                <a:spcPct val="0"/>
              </a:spcAft>
              <a:defRPr sz="1200">
                <a:solidFill>
                  <a:schemeClr val="tx1"/>
                </a:solidFill>
                <a:latin typeface="Arial" charset="0"/>
              </a:defRPr>
            </a:lvl7pPr>
            <a:lvl8pPr marL="3433312" indent="-228888" defTabSz="933036" eaLnBrk="0" fontAlgn="base" hangingPunct="0">
              <a:spcBef>
                <a:spcPct val="30000"/>
              </a:spcBef>
              <a:spcAft>
                <a:spcPct val="0"/>
              </a:spcAft>
              <a:defRPr sz="1200">
                <a:solidFill>
                  <a:schemeClr val="tx1"/>
                </a:solidFill>
                <a:latin typeface="Arial" charset="0"/>
              </a:defRPr>
            </a:lvl8pPr>
            <a:lvl9pPr marL="3891085" indent="-228888" defTabSz="9330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62DC62-E05B-44A1-8218-792E880186C6}" type="slidenum">
              <a:rPr lang="en-US" altLang="en-US" smtClean="0">
                <a:solidFill>
                  <a:prstClr val="black"/>
                </a:solidFill>
              </a:rPr>
              <a:pPr eaLnBrk="1" hangingPunct="1">
                <a:spcBef>
                  <a:spcPct val="0"/>
                </a:spcBef>
              </a:pPr>
              <a:t>67</a:t>
            </a:fld>
            <a:endParaRPr lang="en-US" altLang="en-US">
              <a:solidFill>
                <a:prstClr val="black"/>
              </a:solidFill>
            </a:endParaRPr>
          </a:p>
        </p:txBody>
      </p:sp>
      <p:sp>
        <p:nvSpPr>
          <p:cNvPr id="2" name="TextBox 1"/>
          <p:cNvSpPr txBox="1"/>
          <p:nvPr/>
        </p:nvSpPr>
        <p:spPr>
          <a:xfrm>
            <a:off x="4525998"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960227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79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24" eaLnBrk="0" hangingPunct="0">
              <a:spcBef>
                <a:spcPct val="30000"/>
              </a:spcBef>
              <a:defRPr sz="1200">
                <a:solidFill>
                  <a:schemeClr val="tx1"/>
                </a:solidFill>
                <a:latin typeface="Arial" charset="0"/>
              </a:defRPr>
            </a:lvl1pPr>
            <a:lvl2pPr marL="742759" indent="-285677" defTabSz="931624" eaLnBrk="0" hangingPunct="0">
              <a:spcBef>
                <a:spcPct val="30000"/>
              </a:spcBef>
              <a:defRPr sz="1200">
                <a:solidFill>
                  <a:schemeClr val="tx1"/>
                </a:solidFill>
                <a:latin typeface="Arial" charset="0"/>
              </a:defRPr>
            </a:lvl2pPr>
            <a:lvl3pPr marL="1142707" indent="-228542" defTabSz="931624" eaLnBrk="0" hangingPunct="0">
              <a:spcBef>
                <a:spcPct val="30000"/>
              </a:spcBef>
              <a:defRPr sz="1200">
                <a:solidFill>
                  <a:schemeClr val="tx1"/>
                </a:solidFill>
                <a:latin typeface="Arial" charset="0"/>
              </a:defRPr>
            </a:lvl3pPr>
            <a:lvl4pPr marL="1599788" indent="-228542" defTabSz="931624" eaLnBrk="0" hangingPunct="0">
              <a:spcBef>
                <a:spcPct val="30000"/>
              </a:spcBef>
              <a:defRPr sz="1200">
                <a:solidFill>
                  <a:schemeClr val="tx1"/>
                </a:solidFill>
                <a:latin typeface="Arial" charset="0"/>
              </a:defRPr>
            </a:lvl4pPr>
            <a:lvl5pPr marL="2056871" indent="-228542" defTabSz="931624" eaLnBrk="0" hangingPunct="0">
              <a:spcBef>
                <a:spcPct val="30000"/>
              </a:spcBef>
              <a:defRPr sz="1200">
                <a:solidFill>
                  <a:schemeClr val="tx1"/>
                </a:solidFill>
                <a:latin typeface="Arial" charset="0"/>
              </a:defRPr>
            </a:lvl5pPr>
            <a:lvl6pPr marL="2513954" indent="-228542" defTabSz="931624" eaLnBrk="0" fontAlgn="base" hangingPunct="0">
              <a:spcBef>
                <a:spcPct val="30000"/>
              </a:spcBef>
              <a:spcAft>
                <a:spcPct val="0"/>
              </a:spcAft>
              <a:defRPr sz="1200">
                <a:solidFill>
                  <a:schemeClr val="tx1"/>
                </a:solidFill>
                <a:latin typeface="Arial" charset="0"/>
              </a:defRPr>
            </a:lvl6pPr>
            <a:lvl7pPr marL="2971035" indent="-228542" defTabSz="931624" eaLnBrk="0" fontAlgn="base" hangingPunct="0">
              <a:spcBef>
                <a:spcPct val="30000"/>
              </a:spcBef>
              <a:spcAft>
                <a:spcPct val="0"/>
              </a:spcAft>
              <a:defRPr sz="1200">
                <a:solidFill>
                  <a:schemeClr val="tx1"/>
                </a:solidFill>
                <a:latin typeface="Arial" charset="0"/>
              </a:defRPr>
            </a:lvl7pPr>
            <a:lvl8pPr marL="3428119" indent="-228542" defTabSz="931624" eaLnBrk="0" fontAlgn="base" hangingPunct="0">
              <a:spcBef>
                <a:spcPct val="30000"/>
              </a:spcBef>
              <a:spcAft>
                <a:spcPct val="0"/>
              </a:spcAft>
              <a:defRPr sz="1200">
                <a:solidFill>
                  <a:schemeClr val="tx1"/>
                </a:solidFill>
                <a:latin typeface="Arial" charset="0"/>
              </a:defRPr>
            </a:lvl8pPr>
            <a:lvl9pPr marL="3885200" indent="-228542" defTabSz="931624"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62DC62-E05B-44A1-8218-792E880186C6}" type="slidenum">
              <a:rPr lang="en-US" altLang="en-US" smtClean="0">
                <a:solidFill>
                  <a:prstClr val="black"/>
                </a:solidFill>
              </a:rPr>
              <a:pPr eaLnBrk="1" hangingPunct="1">
                <a:spcBef>
                  <a:spcPct val="0"/>
                </a:spcBef>
              </a:pPr>
              <a:t>68</a:t>
            </a:fld>
            <a:endParaRPr lang="en-US" altLang="en-US">
              <a:solidFill>
                <a:prstClr val="black"/>
              </a:solidFill>
            </a:endParaRPr>
          </a:p>
        </p:txBody>
      </p:sp>
    </p:spTree>
    <p:extLst>
      <p:ext uri="{BB962C8B-B14F-4D97-AF65-F5344CB8AC3E}">
        <p14:creationId xmlns:p14="http://schemas.microsoft.com/office/powerpoint/2010/main" val="3080963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708025" y="542925"/>
            <a:ext cx="2422525" cy="1816100"/>
          </a:xfrm>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screen allows the user to indicate the status of each discrepant IUID as</a:t>
            </a:r>
            <a:r>
              <a:rPr lang="en-US" altLang="en-US" baseline="0" dirty="0"/>
              <a:t> </a:t>
            </a:r>
            <a:r>
              <a:rPr lang="en-US" altLang="en-US" dirty="0"/>
              <a:t>received (R) or not received (N) by clicking either indicator button. The submitter enters the tracked items with their associated IUID information. </a:t>
            </a:r>
          </a:p>
        </p:txBody>
      </p:sp>
      <p:sp>
        <p:nvSpPr>
          <p:cNvPr id="1679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36" eaLnBrk="0" hangingPunct="0">
              <a:spcBef>
                <a:spcPct val="30000"/>
              </a:spcBef>
              <a:defRPr sz="1200">
                <a:solidFill>
                  <a:schemeClr val="tx1"/>
                </a:solidFill>
                <a:latin typeface="Arial" charset="0"/>
              </a:defRPr>
            </a:lvl1pPr>
            <a:lvl2pPr marL="743884" indent="-286110" defTabSz="933036" eaLnBrk="0" hangingPunct="0">
              <a:spcBef>
                <a:spcPct val="30000"/>
              </a:spcBef>
              <a:defRPr sz="1200">
                <a:solidFill>
                  <a:schemeClr val="tx1"/>
                </a:solidFill>
                <a:latin typeface="Arial" charset="0"/>
              </a:defRPr>
            </a:lvl2pPr>
            <a:lvl3pPr marL="1144438" indent="-228888" defTabSz="933036" eaLnBrk="0" hangingPunct="0">
              <a:spcBef>
                <a:spcPct val="30000"/>
              </a:spcBef>
              <a:defRPr sz="1200">
                <a:solidFill>
                  <a:schemeClr val="tx1"/>
                </a:solidFill>
                <a:latin typeface="Arial" charset="0"/>
              </a:defRPr>
            </a:lvl3pPr>
            <a:lvl4pPr marL="1602211" indent="-228888" defTabSz="933036" eaLnBrk="0" hangingPunct="0">
              <a:spcBef>
                <a:spcPct val="30000"/>
              </a:spcBef>
              <a:defRPr sz="1200">
                <a:solidFill>
                  <a:schemeClr val="tx1"/>
                </a:solidFill>
                <a:latin typeface="Arial" charset="0"/>
              </a:defRPr>
            </a:lvl4pPr>
            <a:lvl5pPr marL="2059987" indent="-228888" defTabSz="933036" eaLnBrk="0" hangingPunct="0">
              <a:spcBef>
                <a:spcPct val="30000"/>
              </a:spcBef>
              <a:defRPr sz="1200">
                <a:solidFill>
                  <a:schemeClr val="tx1"/>
                </a:solidFill>
                <a:latin typeface="Arial" charset="0"/>
              </a:defRPr>
            </a:lvl5pPr>
            <a:lvl6pPr marL="2517762" indent="-228888" defTabSz="933036" eaLnBrk="0" fontAlgn="base" hangingPunct="0">
              <a:spcBef>
                <a:spcPct val="30000"/>
              </a:spcBef>
              <a:spcAft>
                <a:spcPct val="0"/>
              </a:spcAft>
              <a:defRPr sz="1200">
                <a:solidFill>
                  <a:schemeClr val="tx1"/>
                </a:solidFill>
                <a:latin typeface="Arial" charset="0"/>
              </a:defRPr>
            </a:lvl6pPr>
            <a:lvl7pPr marL="2975536" indent="-228888" defTabSz="933036" eaLnBrk="0" fontAlgn="base" hangingPunct="0">
              <a:spcBef>
                <a:spcPct val="30000"/>
              </a:spcBef>
              <a:spcAft>
                <a:spcPct val="0"/>
              </a:spcAft>
              <a:defRPr sz="1200">
                <a:solidFill>
                  <a:schemeClr val="tx1"/>
                </a:solidFill>
                <a:latin typeface="Arial" charset="0"/>
              </a:defRPr>
            </a:lvl7pPr>
            <a:lvl8pPr marL="3433312" indent="-228888" defTabSz="933036" eaLnBrk="0" fontAlgn="base" hangingPunct="0">
              <a:spcBef>
                <a:spcPct val="30000"/>
              </a:spcBef>
              <a:spcAft>
                <a:spcPct val="0"/>
              </a:spcAft>
              <a:defRPr sz="1200">
                <a:solidFill>
                  <a:schemeClr val="tx1"/>
                </a:solidFill>
                <a:latin typeface="Arial" charset="0"/>
              </a:defRPr>
            </a:lvl8pPr>
            <a:lvl9pPr marL="3891085" indent="-228888" defTabSz="9330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62DC62-E05B-44A1-8218-792E880186C6}" type="slidenum">
              <a:rPr lang="en-US" altLang="en-US" smtClean="0">
                <a:solidFill>
                  <a:prstClr val="black"/>
                </a:solidFill>
              </a:rPr>
              <a:pPr eaLnBrk="1" hangingPunct="1">
                <a:spcBef>
                  <a:spcPct val="0"/>
                </a:spcBef>
              </a:pPr>
              <a:t>69</a:t>
            </a:fld>
            <a:endParaRPr lang="en-US" altLang="en-US">
              <a:solidFill>
                <a:prstClr val="black"/>
              </a:solidFill>
            </a:endParaRPr>
          </a:p>
        </p:txBody>
      </p:sp>
      <p:sp>
        <p:nvSpPr>
          <p:cNvPr id="2" name="TextBox 1"/>
          <p:cNvSpPr txBox="1"/>
          <p:nvPr/>
        </p:nvSpPr>
        <p:spPr>
          <a:xfrm>
            <a:off x="4525998"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60893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387350"/>
            <a:ext cx="2598737" cy="1947863"/>
          </a:xfrm>
        </p:spPr>
      </p:sp>
      <p:sp>
        <p:nvSpPr>
          <p:cNvPr id="3" name="Notes Placeholder 2"/>
          <p:cNvSpPr>
            <a:spLocks noGrp="1"/>
          </p:cNvSpPr>
          <p:nvPr>
            <p:ph type="body" idx="1"/>
          </p:nvPr>
        </p:nvSpPr>
        <p:spPr>
          <a:xfrm>
            <a:off x="534367" y="2501394"/>
            <a:ext cx="3893240" cy="6574978"/>
          </a:xfrm>
        </p:spPr>
        <p:txBody>
          <a:bodyPr/>
          <a:lstStyle/>
          <a:p>
            <a:pPr lvl="0"/>
            <a:r>
              <a:rPr lang="en-US" b="0" dirty="0"/>
              <a:t>Now</a:t>
            </a:r>
            <a:r>
              <a:rPr lang="en-US" b="0" baseline="0" dirty="0"/>
              <a:t> l</a:t>
            </a:r>
            <a:r>
              <a:rPr lang="en-US" dirty="0"/>
              <a:t>et’s look at the DOD Supply Chain Materiel Management Manual</a:t>
            </a:r>
            <a:r>
              <a:rPr lang="en-US" baseline="0" dirty="0"/>
              <a:t> known as </a:t>
            </a:r>
            <a:r>
              <a:rPr lang="en-US" dirty="0"/>
              <a:t>DODM 4140.01.</a:t>
            </a:r>
          </a:p>
          <a:p>
            <a:pPr lvl="0"/>
            <a:endParaRPr lang="en-US" dirty="0"/>
          </a:p>
          <a:p>
            <a:pPr lvl="0"/>
            <a:r>
              <a:rPr lang="en-US" dirty="0"/>
              <a:t>A</a:t>
            </a:r>
            <a:r>
              <a:rPr lang="en-US" baseline="0" dirty="0"/>
              <a:t> review of </a:t>
            </a:r>
            <a:r>
              <a:rPr lang="en-US" dirty="0"/>
              <a:t>v</a:t>
            </a:r>
            <a:r>
              <a:rPr lang="en-US" baseline="0" dirty="0"/>
              <a:t>olume 5, enclosure 3, outlines the actions that should be taken by storage activities to maintain in-storage accountability. </a:t>
            </a:r>
            <a:r>
              <a:rPr lang="en-US" dirty="0"/>
              <a:t>It states that storage activities will:</a:t>
            </a:r>
          </a:p>
          <a:p>
            <a:pPr marL="174982" indent="-174982">
              <a:buFont typeface="Arial" panose="020B0604020202020204" pitchFamily="34" charset="0"/>
              <a:buChar char="•"/>
            </a:pPr>
            <a:r>
              <a:rPr lang="en-US" dirty="0"/>
              <a:t>conduct physical inventories, </a:t>
            </a:r>
          </a:p>
          <a:p>
            <a:pPr marL="174982" indent="-174982">
              <a:buFont typeface="Arial" panose="020B0604020202020204" pitchFamily="34" charset="0"/>
              <a:buChar char="•"/>
            </a:pPr>
            <a:r>
              <a:rPr lang="en-US" dirty="0"/>
              <a:t>initiate and conduct causative research,</a:t>
            </a:r>
          </a:p>
          <a:p>
            <a:pPr marL="174982" indent="-174982">
              <a:buFont typeface="Arial" panose="020B0604020202020204" pitchFamily="34" charset="0"/>
              <a:buChar char="•"/>
            </a:pPr>
            <a:r>
              <a:rPr lang="en-US" dirty="0"/>
              <a:t>prepare supply discrepancy reports or storage quality control reports.</a:t>
            </a:r>
          </a:p>
          <a:p>
            <a:pPr marL="174982" indent="-174982">
              <a:buFont typeface="Arial" panose="020B0604020202020204" pitchFamily="34" charset="0"/>
              <a:buChar char="•"/>
            </a:pPr>
            <a:r>
              <a:rPr lang="en-US" dirty="0"/>
              <a:t>resolve inventory discrepancies</a:t>
            </a:r>
          </a:p>
          <a:p>
            <a:pPr marL="174982" indent="-174982">
              <a:buFont typeface="Arial" panose="020B0604020202020204" pitchFamily="34" charset="0"/>
              <a:buChar char="•"/>
            </a:pPr>
            <a:r>
              <a:rPr lang="en-US" dirty="0"/>
              <a:t>investigate and assess liability for loss, damage, and destruction of government property</a:t>
            </a:r>
          </a:p>
          <a:p>
            <a:pPr marL="174982" indent="-174982">
              <a:buFont typeface="Arial" panose="020B0604020202020204" pitchFamily="34" charset="0"/>
              <a:buChar char="•"/>
            </a:pPr>
            <a:r>
              <a:rPr lang="en-US" dirty="0"/>
              <a:t>take applicable actions necessary to ensure that the physical on-hand quantity equals the total item property record quantity.</a:t>
            </a:r>
          </a:p>
          <a:p>
            <a:pPr marL="174982" indent="-174982">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11</a:t>
            </a:fld>
            <a:endParaRPr lang="en-US" dirty="0"/>
          </a:p>
        </p:txBody>
      </p:sp>
      <p:sp>
        <p:nvSpPr>
          <p:cNvPr id="6" name="TextBox 5"/>
          <p:cNvSpPr txBox="1"/>
          <p:nvPr/>
        </p:nvSpPr>
        <p:spPr>
          <a:xfrm>
            <a:off x="4682067" y="2501393"/>
            <a:ext cx="2106930" cy="602067"/>
          </a:xfrm>
          <a:prstGeom prst="rect">
            <a:avLst/>
          </a:prstGeom>
          <a:noFill/>
        </p:spPr>
        <p:txBody>
          <a:bodyPr wrap="square" lIns="93324" tIns="46662" rIns="93324" bIns="46662" rtlCol="0">
            <a:spAutoFit/>
          </a:bodyPr>
          <a:lstStyle/>
          <a:p>
            <a:pPr lvl="0"/>
            <a:r>
              <a:rPr lang="en-US" sz="1100" b="0" dirty="0">
                <a:solidFill>
                  <a:srgbClr val="FF0000"/>
                </a:solidFill>
                <a:latin typeface="Arial" panose="020B0604020202020204"/>
              </a:rPr>
              <a:t>MM Notes:  This is a screen build.  Add graphics as appropriate.</a:t>
            </a:r>
          </a:p>
        </p:txBody>
      </p:sp>
    </p:spTree>
    <p:extLst>
      <p:ext uri="{BB962C8B-B14F-4D97-AF65-F5344CB8AC3E}">
        <p14:creationId xmlns:p14="http://schemas.microsoft.com/office/powerpoint/2010/main" val="3618344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708025" y="776288"/>
            <a:ext cx="2006600" cy="1504950"/>
          </a:xfrm>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r>
              <a:rPr lang="en-US" altLang="en-US" dirty="0"/>
              <a:t>The IUID data fields include batch/lot number, serial number and unique item identifier (UII). </a:t>
            </a:r>
            <a:r>
              <a:rPr lang="en-US" i="0" dirty="0">
                <a:latin typeface="Arial" panose="020B0604020202020204" pitchFamily="34" charset="0"/>
                <a:cs typeface="Arial" panose="020B0604020202020204" pitchFamily="34" charset="0"/>
              </a:rPr>
              <a:t>Serial number and UII (when available) are required entries for discrepancies involving an IUID mismatch involving serial number/UII associated with the item, packaging, documentation, or shipment transactions for serially-managed/tracked materiel. When identifying a mismatch, include the applicable IUID discrepancy code. Also include serial number and UII when reporting serially-managed/tracked materiel received in a condition other than identified in the shipment documentation.</a:t>
            </a:r>
          </a:p>
          <a:p>
            <a:endParaRPr lang="en-US" altLang="en-US" dirty="0"/>
          </a:p>
        </p:txBody>
      </p:sp>
      <p:sp>
        <p:nvSpPr>
          <p:cNvPr id="1679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36" eaLnBrk="0" hangingPunct="0">
              <a:spcBef>
                <a:spcPct val="30000"/>
              </a:spcBef>
              <a:defRPr sz="1200">
                <a:solidFill>
                  <a:schemeClr val="tx1"/>
                </a:solidFill>
                <a:latin typeface="Arial" charset="0"/>
              </a:defRPr>
            </a:lvl1pPr>
            <a:lvl2pPr marL="743884" indent="-286110" defTabSz="933036" eaLnBrk="0" hangingPunct="0">
              <a:spcBef>
                <a:spcPct val="30000"/>
              </a:spcBef>
              <a:defRPr sz="1200">
                <a:solidFill>
                  <a:schemeClr val="tx1"/>
                </a:solidFill>
                <a:latin typeface="Arial" charset="0"/>
              </a:defRPr>
            </a:lvl2pPr>
            <a:lvl3pPr marL="1144438" indent="-228888" defTabSz="933036" eaLnBrk="0" hangingPunct="0">
              <a:spcBef>
                <a:spcPct val="30000"/>
              </a:spcBef>
              <a:defRPr sz="1200">
                <a:solidFill>
                  <a:schemeClr val="tx1"/>
                </a:solidFill>
                <a:latin typeface="Arial" charset="0"/>
              </a:defRPr>
            </a:lvl3pPr>
            <a:lvl4pPr marL="1602211" indent="-228888" defTabSz="933036" eaLnBrk="0" hangingPunct="0">
              <a:spcBef>
                <a:spcPct val="30000"/>
              </a:spcBef>
              <a:defRPr sz="1200">
                <a:solidFill>
                  <a:schemeClr val="tx1"/>
                </a:solidFill>
                <a:latin typeface="Arial" charset="0"/>
              </a:defRPr>
            </a:lvl4pPr>
            <a:lvl5pPr marL="2059987" indent="-228888" defTabSz="933036" eaLnBrk="0" hangingPunct="0">
              <a:spcBef>
                <a:spcPct val="30000"/>
              </a:spcBef>
              <a:defRPr sz="1200">
                <a:solidFill>
                  <a:schemeClr val="tx1"/>
                </a:solidFill>
                <a:latin typeface="Arial" charset="0"/>
              </a:defRPr>
            </a:lvl5pPr>
            <a:lvl6pPr marL="2517762" indent="-228888" defTabSz="933036" eaLnBrk="0" fontAlgn="base" hangingPunct="0">
              <a:spcBef>
                <a:spcPct val="30000"/>
              </a:spcBef>
              <a:spcAft>
                <a:spcPct val="0"/>
              </a:spcAft>
              <a:defRPr sz="1200">
                <a:solidFill>
                  <a:schemeClr val="tx1"/>
                </a:solidFill>
                <a:latin typeface="Arial" charset="0"/>
              </a:defRPr>
            </a:lvl6pPr>
            <a:lvl7pPr marL="2975536" indent="-228888" defTabSz="933036" eaLnBrk="0" fontAlgn="base" hangingPunct="0">
              <a:spcBef>
                <a:spcPct val="30000"/>
              </a:spcBef>
              <a:spcAft>
                <a:spcPct val="0"/>
              </a:spcAft>
              <a:defRPr sz="1200">
                <a:solidFill>
                  <a:schemeClr val="tx1"/>
                </a:solidFill>
                <a:latin typeface="Arial" charset="0"/>
              </a:defRPr>
            </a:lvl7pPr>
            <a:lvl8pPr marL="3433312" indent="-228888" defTabSz="933036" eaLnBrk="0" fontAlgn="base" hangingPunct="0">
              <a:spcBef>
                <a:spcPct val="30000"/>
              </a:spcBef>
              <a:spcAft>
                <a:spcPct val="0"/>
              </a:spcAft>
              <a:defRPr sz="1200">
                <a:solidFill>
                  <a:schemeClr val="tx1"/>
                </a:solidFill>
                <a:latin typeface="Arial" charset="0"/>
              </a:defRPr>
            </a:lvl8pPr>
            <a:lvl9pPr marL="3891085" indent="-228888" defTabSz="9330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62DC62-E05B-44A1-8218-792E880186C6}" type="slidenum">
              <a:rPr lang="en-US" altLang="en-US" smtClean="0">
                <a:solidFill>
                  <a:prstClr val="black"/>
                </a:solidFill>
              </a:rPr>
              <a:pPr eaLnBrk="1" hangingPunct="1">
                <a:spcBef>
                  <a:spcPct val="0"/>
                </a:spcBef>
              </a:pPr>
              <a:t>70</a:t>
            </a:fld>
            <a:endParaRPr lang="en-US" altLang="en-US">
              <a:solidFill>
                <a:prstClr val="black"/>
              </a:solidFill>
            </a:endParaRPr>
          </a:p>
        </p:txBody>
      </p:sp>
      <p:sp>
        <p:nvSpPr>
          <p:cNvPr id="2" name="TextBox 1"/>
          <p:cNvSpPr txBox="1"/>
          <p:nvPr/>
        </p:nvSpPr>
        <p:spPr>
          <a:xfrm>
            <a:off x="4604032" y="2501394"/>
            <a:ext cx="2262999"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1843803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630238" y="542925"/>
            <a:ext cx="2336800" cy="1752600"/>
          </a:xfrm>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Use the “Next Item” button to continue adding items and the “Remove Item” button to remove items from the last available item box upward. Corrections can be made on entered items while continuing to enter additional items. Skip over any information not required or applicable.</a:t>
            </a:r>
          </a:p>
          <a:p>
            <a:endParaRPr lang="en-US" altLang="en-US" sz="1000" dirty="0"/>
          </a:p>
          <a:p>
            <a:endParaRPr lang="en-US" altLang="en-US" dirty="0"/>
          </a:p>
        </p:txBody>
      </p:sp>
      <p:sp>
        <p:nvSpPr>
          <p:cNvPr id="1679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36" eaLnBrk="0" hangingPunct="0">
              <a:spcBef>
                <a:spcPct val="30000"/>
              </a:spcBef>
              <a:defRPr sz="1200">
                <a:solidFill>
                  <a:schemeClr val="tx1"/>
                </a:solidFill>
                <a:latin typeface="Arial" charset="0"/>
              </a:defRPr>
            </a:lvl1pPr>
            <a:lvl2pPr marL="743884" indent="-286110" defTabSz="933036" eaLnBrk="0" hangingPunct="0">
              <a:spcBef>
                <a:spcPct val="30000"/>
              </a:spcBef>
              <a:defRPr sz="1200">
                <a:solidFill>
                  <a:schemeClr val="tx1"/>
                </a:solidFill>
                <a:latin typeface="Arial" charset="0"/>
              </a:defRPr>
            </a:lvl2pPr>
            <a:lvl3pPr marL="1144438" indent="-228888" defTabSz="933036" eaLnBrk="0" hangingPunct="0">
              <a:spcBef>
                <a:spcPct val="30000"/>
              </a:spcBef>
              <a:defRPr sz="1200">
                <a:solidFill>
                  <a:schemeClr val="tx1"/>
                </a:solidFill>
                <a:latin typeface="Arial" charset="0"/>
              </a:defRPr>
            </a:lvl3pPr>
            <a:lvl4pPr marL="1602211" indent="-228888" defTabSz="933036" eaLnBrk="0" hangingPunct="0">
              <a:spcBef>
                <a:spcPct val="30000"/>
              </a:spcBef>
              <a:defRPr sz="1200">
                <a:solidFill>
                  <a:schemeClr val="tx1"/>
                </a:solidFill>
                <a:latin typeface="Arial" charset="0"/>
              </a:defRPr>
            </a:lvl4pPr>
            <a:lvl5pPr marL="2059987" indent="-228888" defTabSz="933036" eaLnBrk="0" hangingPunct="0">
              <a:spcBef>
                <a:spcPct val="30000"/>
              </a:spcBef>
              <a:defRPr sz="1200">
                <a:solidFill>
                  <a:schemeClr val="tx1"/>
                </a:solidFill>
                <a:latin typeface="Arial" charset="0"/>
              </a:defRPr>
            </a:lvl5pPr>
            <a:lvl6pPr marL="2517762" indent="-228888" defTabSz="933036" eaLnBrk="0" fontAlgn="base" hangingPunct="0">
              <a:spcBef>
                <a:spcPct val="30000"/>
              </a:spcBef>
              <a:spcAft>
                <a:spcPct val="0"/>
              </a:spcAft>
              <a:defRPr sz="1200">
                <a:solidFill>
                  <a:schemeClr val="tx1"/>
                </a:solidFill>
                <a:latin typeface="Arial" charset="0"/>
              </a:defRPr>
            </a:lvl6pPr>
            <a:lvl7pPr marL="2975536" indent="-228888" defTabSz="933036" eaLnBrk="0" fontAlgn="base" hangingPunct="0">
              <a:spcBef>
                <a:spcPct val="30000"/>
              </a:spcBef>
              <a:spcAft>
                <a:spcPct val="0"/>
              </a:spcAft>
              <a:defRPr sz="1200">
                <a:solidFill>
                  <a:schemeClr val="tx1"/>
                </a:solidFill>
                <a:latin typeface="Arial" charset="0"/>
              </a:defRPr>
            </a:lvl7pPr>
            <a:lvl8pPr marL="3433312" indent="-228888" defTabSz="933036" eaLnBrk="0" fontAlgn="base" hangingPunct="0">
              <a:spcBef>
                <a:spcPct val="30000"/>
              </a:spcBef>
              <a:spcAft>
                <a:spcPct val="0"/>
              </a:spcAft>
              <a:defRPr sz="1200">
                <a:solidFill>
                  <a:schemeClr val="tx1"/>
                </a:solidFill>
                <a:latin typeface="Arial" charset="0"/>
              </a:defRPr>
            </a:lvl8pPr>
            <a:lvl9pPr marL="3891085" indent="-228888" defTabSz="93303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F62DC62-E05B-44A1-8218-792E880186C6}" type="slidenum">
              <a:rPr lang="en-US" altLang="en-US" smtClean="0">
                <a:solidFill>
                  <a:prstClr val="black"/>
                </a:solidFill>
              </a:rPr>
              <a:pPr eaLnBrk="1" hangingPunct="1">
                <a:spcBef>
                  <a:spcPct val="0"/>
                </a:spcBef>
              </a:pPr>
              <a:t>71</a:t>
            </a:fld>
            <a:endParaRPr lang="en-US" altLang="en-US">
              <a:solidFill>
                <a:prstClr val="black"/>
              </a:solidFill>
            </a:endParaRPr>
          </a:p>
        </p:txBody>
      </p:sp>
      <p:sp>
        <p:nvSpPr>
          <p:cNvPr id="2" name="TextBox 1"/>
          <p:cNvSpPr txBox="1"/>
          <p:nvPr/>
        </p:nvSpPr>
        <p:spPr>
          <a:xfrm>
            <a:off x="4427607" y="2501394"/>
            <a:ext cx="259549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5734033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708025" y="776288"/>
            <a:ext cx="2111375" cy="1582737"/>
          </a:xfrm>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screen allows the user to input additional information that is not already pre-filled by WebSDR using information available from DAAS historical records. </a:t>
            </a:r>
          </a:p>
          <a:p>
            <a:pPr lvl="0"/>
            <a:r>
              <a:rPr lang="en-US" dirty="0"/>
              <a:t>You will enter the actual shipped, received, and discrepant quantities. If applicable to the type of discrepancy, you will need to select the shipped and received condition codes. </a:t>
            </a:r>
          </a:p>
          <a:p>
            <a:r>
              <a:rPr lang="en-US" dirty="0"/>
              <a:t>Did you notice the red “R” boxes above? These indicate required information fields.  You cannot proceed unless this information is provided.</a:t>
            </a:r>
            <a:r>
              <a:rPr lang="en-US" b="1" dirty="0"/>
              <a:t> </a:t>
            </a:r>
            <a:endParaRPr lang="en-US" dirty="0"/>
          </a:p>
          <a:p>
            <a:endParaRPr lang="en-US" altLang="en-US" dirty="0"/>
          </a:p>
        </p:txBody>
      </p:sp>
      <p:sp>
        <p:nvSpPr>
          <p:cNvPr id="1689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08103C-A45A-4056-895B-03298ADC6EDB}" type="slidenum">
              <a:rPr lang="en-US" altLang="en-US" smtClean="0"/>
              <a:pPr eaLnBrk="1" hangingPunct="1">
                <a:spcBef>
                  <a:spcPct val="0"/>
                </a:spcBef>
              </a:pPr>
              <a:t>72</a:t>
            </a:fld>
            <a:endParaRPr lang="en-US" altLang="en-US" dirty="0"/>
          </a:p>
        </p:txBody>
      </p:sp>
      <p:sp>
        <p:nvSpPr>
          <p:cNvPr id="2" name="TextBox 1"/>
          <p:cNvSpPr txBox="1"/>
          <p:nvPr/>
        </p:nvSpPr>
        <p:spPr>
          <a:xfrm>
            <a:off x="4604032" y="2501394"/>
            <a:ext cx="2106930"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887549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630238" y="698500"/>
            <a:ext cx="2214562" cy="1660525"/>
          </a:xfrm>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This screen shows the required additional fields the user needs to input for an expired shelf life SDR. </a:t>
            </a:r>
          </a:p>
          <a:p>
            <a:pPr lvl="0"/>
            <a:r>
              <a:rPr lang="en-US" dirty="0"/>
              <a:t>Prior to submitting an SDR for expired Type II (extendible) items, check the DLA web</a:t>
            </a:r>
            <a:r>
              <a:rPr lang="en-US" dirty="0">
                <a:solidFill>
                  <a:schemeClr val="tx1"/>
                </a:solidFill>
              </a:rPr>
              <a:t>site </a:t>
            </a:r>
            <a:r>
              <a:rPr lang="en-US" dirty="0"/>
              <a:t>for possible authorized extensions and follow applicable procedures.</a:t>
            </a:r>
          </a:p>
          <a:p>
            <a:endParaRPr lang="en-US" altLang="en-US" dirty="0"/>
          </a:p>
        </p:txBody>
      </p:sp>
      <p:sp>
        <p:nvSpPr>
          <p:cNvPr id="1689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08103C-A45A-4056-895B-03298ADC6EDB}" type="slidenum">
              <a:rPr lang="en-US" altLang="en-US" smtClean="0"/>
              <a:pPr eaLnBrk="1" hangingPunct="1">
                <a:spcBef>
                  <a:spcPct val="0"/>
                </a:spcBef>
              </a:pPr>
              <a:t>73</a:t>
            </a:fld>
            <a:endParaRPr lang="en-US" altLang="en-US" dirty="0"/>
          </a:p>
        </p:txBody>
      </p:sp>
      <p:sp>
        <p:nvSpPr>
          <p:cNvPr id="2" name="TextBox 1"/>
          <p:cNvSpPr txBox="1"/>
          <p:nvPr/>
        </p:nvSpPr>
        <p:spPr>
          <a:xfrm>
            <a:off x="4427607" y="2501394"/>
            <a:ext cx="2205321"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1934527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568325" y="698500"/>
            <a:ext cx="2109788" cy="1582738"/>
          </a:xfrm>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This screen shows the required additional fields the user needs to input for a “wrong item received” SDR.  </a:t>
            </a:r>
          </a:p>
          <a:p>
            <a:pPr lvl="0"/>
            <a:r>
              <a:rPr lang="en-US" dirty="0"/>
              <a:t>Although this information block is flexible for the user to identify the wrong item by various pieces of information, it is critical that the user provides sufficient information for the action activity to interpret the type of materiel received. </a:t>
            </a:r>
          </a:p>
          <a:p>
            <a:pPr lvl="0"/>
            <a:r>
              <a:rPr lang="en-US" dirty="0"/>
              <a:t>Remember to identify the part number as “UNKNOWN” if the only information available is a description.</a:t>
            </a:r>
          </a:p>
          <a:p>
            <a:endParaRPr lang="en-US" altLang="en-US" dirty="0"/>
          </a:p>
        </p:txBody>
      </p:sp>
      <p:sp>
        <p:nvSpPr>
          <p:cNvPr id="1689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08103C-A45A-4056-895B-03298ADC6EDB}" type="slidenum">
              <a:rPr lang="en-US" altLang="en-US" smtClean="0"/>
              <a:pPr eaLnBrk="1" hangingPunct="1">
                <a:spcBef>
                  <a:spcPct val="0"/>
                </a:spcBef>
              </a:pPr>
              <a:t>74</a:t>
            </a:fld>
            <a:endParaRPr lang="en-US" altLang="en-US" dirty="0"/>
          </a:p>
        </p:txBody>
      </p:sp>
      <p:sp>
        <p:nvSpPr>
          <p:cNvPr id="2" name="TextBox 1"/>
          <p:cNvSpPr txBox="1"/>
          <p:nvPr/>
        </p:nvSpPr>
        <p:spPr>
          <a:xfrm>
            <a:off x="4525998"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708025" y="776288"/>
            <a:ext cx="2111375" cy="1582737"/>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allow you to specify the action you would like taken to resolve your discrepancy. You must select one of the action codes from the drop down menu.</a:t>
            </a:r>
          </a:p>
        </p:txBody>
      </p:sp>
      <p:sp>
        <p:nvSpPr>
          <p:cNvPr id="1699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3527D0-E76B-4B56-B43B-83230FC66C42}" type="slidenum">
              <a:rPr lang="en-US" altLang="en-US" smtClean="0"/>
              <a:pPr eaLnBrk="1" hangingPunct="1">
                <a:spcBef>
                  <a:spcPct val="0"/>
                </a:spcBef>
              </a:pPr>
              <a:t>75</a:t>
            </a:fld>
            <a:endParaRPr lang="en-US" altLang="en-US" dirty="0"/>
          </a:p>
        </p:txBody>
      </p:sp>
      <p:sp>
        <p:nvSpPr>
          <p:cNvPr id="2" name="TextBox 1"/>
          <p:cNvSpPr txBox="1"/>
          <p:nvPr/>
        </p:nvSpPr>
        <p:spPr>
          <a:xfrm>
            <a:off x="4604032"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544439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708025" y="698500"/>
            <a:ext cx="2214563" cy="1660525"/>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may upload supporting images/files, such as pictures or shipping documents from your computer. If this is not possible, but you have hard copy information you would like included, check the box indicating additional information will be provided off line. This separate information may be mailed or faxed to the action point and a printed copy of the completed SDR must be included. However, the separate submission option is strongly discouraged.</a:t>
            </a:r>
          </a:p>
        </p:txBody>
      </p:sp>
      <p:sp>
        <p:nvSpPr>
          <p:cNvPr id="1699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87" eaLnBrk="0" hangingPunct="0">
              <a:spcBef>
                <a:spcPct val="30000"/>
              </a:spcBef>
              <a:defRPr sz="1200">
                <a:solidFill>
                  <a:schemeClr val="tx1"/>
                </a:solidFill>
                <a:latin typeface="Arial" charset="0"/>
              </a:defRPr>
            </a:lvl1pPr>
            <a:lvl2pPr marL="743926" indent="-286125" defTabSz="933087" eaLnBrk="0" hangingPunct="0">
              <a:spcBef>
                <a:spcPct val="30000"/>
              </a:spcBef>
              <a:defRPr sz="1200">
                <a:solidFill>
                  <a:schemeClr val="tx1"/>
                </a:solidFill>
                <a:latin typeface="Arial" charset="0"/>
              </a:defRPr>
            </a:lvl2pPr>
            <a:lvl3pPr marL="1144501" indent="-228901" defTabSz="933087" eaLnBrk="0" hangingPunct="0">
              <a:spcBef>
                <a:spcPct val="30000"/>
              </a:spcBef>
              <a:defRPr sz="1200">
                <a:solidFill>
                  <a:schemeClr val="tx1"/>
                </a:solidFill>
                <a:latin typeface="Arial" charset="0"/>
              </a:defRPr>
            </a:lvl3pPr>
            <a:lvl4pPr marL="1602300" indent="-228901" defTabSz="933087" eaLnBrk="0" hangingPunct="0">
              <a:spcBef>
                <a:spcPct val="30000"/>
              </a:spcBef>
              <a:defRPr sz="1200">
                <a:solidFill>
                  <a:schemeClr val="tx1"/>
                </a:solidFill>
                <a:latin typeface="Arial" charset="0"/>
              </a:defRPr>
            </a:lvl4pPr>
            <a:lvl5pPr marL="2060100" indent="-228901" defTabSz="933087" eaLnBrk="0" hangingPunct="0">
              <a:spcBef>
                <a:spcPct val="30000"/>
              </a:spcBef>
              <a:defRPr sz="1200">
                <a:solidFill>
                  <a:schemeClr val="tx1"/>
                </a:solidFill>
                <a:latin typeface="Arial" charset="0"/>
              </a:defRPr>
            </a:lvl5pPr>
            <a:lvl6pPr marL="2517901" indent="-228901" defTabSz="933087" eaLnBrk="0" fontAlgn="base" hangingPunct="0">
              <a:spcBef>
                <a:spcPct val="30000"/>
              </a:spcBef>
              <a:spcAft>
                <a:spcPct val="0"/>
              </a:spcAft>
              <a:defRPr sz="1200">
                <a:solidFill>
                  <a:schemeClr val="tx1"/>
                </a:solidFill>
                <a:latin typeface="Arial" charset="0"/>
              </a:defRPr>
            </a:lvl6pPr>
            <a:lvl7pPr marL="2975700" indent="-228901" defTabSz="933087" eaLnBrk="0" fontAlgn="base" hangingPunct="0">
              <a:spcBef>
                <a:spcPct val="30000"/>
              </a:spcBef>
              <a:spcAft>
                <a:spcPct val="0"/>
              </a:spcAft>
              <a:defRPr sz="1200">
                <a:solidFill>
                  <a:schemeClr val="tx1"/>
                </a:solidFill>
                <a:latin typeface="Arial" charset="0"/>
              </a:defRPr>
            </a:lvl7pPr>
            <a:lvl8pPr marL="3433501" indent="-228901" defTabSz="933087" eaLnBrk="0" fontAlgn="base" hangingPunct="0">
              <a:spcBef>
                <a:spcPct val="30000"/>
              </a:spcBef>
              <a:spcAft>
                <a:spcPct val="0"/>
              </a:spcAft>
              <a:defRPr sz="1200">
                <a:solidFill>
                  <a:schemeClr val="tx1"/>
                </a:solidFill>
                <a:latin typeface="Arial" charset="0"/>
              </a:defRPr>
            </a:lvl8pPr>
            <a:lvl9pPr marL="3891301" indent="-228901" defTabSz="9330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3527D0-E76B-4B56-B43B-83230FC66C42}" type="slidenum">
              <a:rPr lang="en-US" altLang="en-US" smtClean="0">
                <a:solidFill>
                  <a:prstClr val="black"/>
                </a:solidFill>
              </a:rPr>
              <a:pPr eaLnBrk="1" hangingPunct="1">
                <a:spcBef>
                  <a:spcPct val="0"/>
                </a:spcBef>
              </a:pPr>
              <a:t>76</a:t>
            </a:fld>
            <a:endParaRPr lang="en-US" altLang="en-US" dirty="0">
              <a:solidFill>
                <a:prstClr val="black"/>
              </a:solidFill>
            </a:endParaRPr>
          </a:p>
        </p:txBody>
      </p:sp>
      <p:sp>
        <p:nvSpPr>
          <p:cNvPr id="2" name="TextBox 1"/>
          <p:cNvSpPr txBox="1"/>
          <p:nvPr/>
        </p:nvSpPr>
        <p:spPr>
          <a:xfrm>
            <a:off x="4427607" y="2501394"/>
            <a:ext cx="2283355"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630238" y="854075"/>
            <a:ext cx="1946275" cy="1460500"/>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mn-lt"/>
              </a:rPr>
              <a:t>WebSDR allows you to upload up to 5 attachments for each SDR submission (new reports, corrections, requests for reconsideration, replies) with a maximum file size of 15 megabytes per attachment. Each file must be uploaded separately when using the direct web input method (although, when using a transactional interface, up to 5 files may be sent at once). </a:t>
            </a:r>
            <a:endParaRPr lang="en-US" altLang="en-US" sz="1100" dirty="0"/>
          </a:p>
        </p:txBody>
      </p:sp>
      <p:sp>
        <p:nvSpPr>
          <p:cNvPr id="1699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87" eaLnBrk="0" hangingPunct="0">
              <a:spcBef>
                <a:spcPct val="30000"/>
              </a:spcBef>
              <a:defRPr sz="1200">
                <a:solidFill>
                  <a:schemeClr val="tx1"/>
                </a:solidFill>
                <a:latin typeface="Arial" charset="0"/>
              </a:defRPr>
            </a:lvl1pPr>
            <a:lvl2pPr marL="743926" indent="-286125" defTabSz="933087" eaLnBrk="0" hangingPunct="0">
              <a:spcBef>
                <a:spcPct val="30000"/>
              </a:spcBef>
              <a:defRPr sz="1200">
                <a:solidFill>
                  <a:schemeClr val="tx1"/>
                </a:solidFill>
                <a:latin typeface="Arial" charset="0"/>
              </a:defRPr>
            </a:lvl2pPr>
            <a:lvl3pPr marL="1144501" indent="-228901" defTabSz="933087" eaLnBrk="0" hangingPunct="0">
              <a:spcBef>
                <a:spcPct val="30000"/>
              </a:spcBef>
              <a:defRPr sz="1200">
                <a:solidFill>
                  <a:schemeClr val="tx1"/>
                </a:solidFill>
                <a:latin typeface="Arial" charset="0"/>
              </a:defRPr>
            </a:lvl3pPr>
            <a:lvl4pPr marL="1602300" indent="-228901" defTabSz="933087" eaLnBrk="0" hangingPunct="0">
              <a:spcBef>
                <a:spcPct val="30000"/>
              </a:spcBef>
              <a:defRPr sz="1200">
                <a:solidFill>
                  <a:schemeClr val="tx1"/>
                </a:solidFill>
                <a:latin typeface="Arial" charset="0"/>
              </a:defRPr>
            </a:lvl4pPr>
            <a:lvl5pPr marL="2060100" indent="-228901" defTabSz="933087" eaLnBrk="0" hangingPunct="0">
              <a:spcBef>
                <a:spcPct val="30000"/>
              </a:spcBef>
              <a:defRPr sz="1200">
                <a:solidFill>
                  <a:schemeClr val="tx1"/>
                </a:solidFill>
                <a:latin typeface="Arial" charset="0"/>
              </a:defRPr>
            </a:lvl5pPr>
            <a:lvl6pPr marL="2517901" indent="-228901" defTabSz="933087" eaLnBrk="0" fontAlgn="base" hangingPunct="0">
              <a:spcBef>
                <a:spcPct val="30000"/>
              </a:spcBef>
              <a:spcAft>
                <a:spcPct val="0"/>
              </a:spcAft>
              <a:defRPr sz="1200">
                <a:solidFill>
                  <a:schemeClr val="tx1"/>
                </a:solidFill>
                <a:latin typeface="Arial" charset="0"/>
              </a:defRPr>
            </a:lvl6pPr>
            <a:lvl7pPr marL="2975700" indent="-228901" defTabSz="933087" eaLnBrk="0" fontAlgn="base" hangingPunct="0">
              <a:spcBef>
                <a:spcPct val="30000"/>
              </a:spcBef>
              <a:spcAft>
                <a:spcPct val="0"/>
              </a:spcAft>
              <a:defRPr sz="1200">
                <a:solidFill>
                  <a:schemeClr val="tx1"/>
                </a:solidFill>
                <a:latin typeface="Arial" charset="0"/>
              </a:defRPr>
            </a:lvl7pPr>
            <a:lvl8pPr marL="3433501" indent="-228901" defTabSz="933087" eaLnBrk="0" fontAlgn="base" hangingPunct="0">
              <a:spcBef>
                <a:spcPct val="30000"/>
              </a:spcBef>
              <a:spcAft>
                <a:spcPct val="0"/>
              </a:spcAft>
              <a:defRPr sz="1200">
                <a:solidFill>
                  <a:schemeClr val="tx1"/>
                </a:solidFill>
                <a:latin typeface="Arial" charset="0"/>
              </a:defRPr>
            </a:lvl8pPr>
            <a:lvl9pPr marL="3891301" indent="-228901" defTabSz="9330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3527D0-E76B-4B56-B43B-83230FC66C42}" type="slidenum">
              <a:rPr lang="en-US" altLang="en-US" smtClean="0">
                <a:solidFill>
                  <a:prstClr val="black"/>
                </a:solidFill>
              </a:rPr>
              <a:pPr eaLnBrk="1" hangingPunct="1">
                <a:spcBef>
                  <a:spcPct val="0"/>
                </a:spcBef>
              </a:pPr>
              <a:t>77</a:t>
            </a:fld>
            <a:endParaRPr lang="en-US" altLang="en-US" dirty="0">
              <a:solidFill>
                <a:prstClr val="black"/>
              </a:solidFill>
            </a:endParaRPr>
          </a:p>
        </p:txBody>
      </p:sp>
      <p:sp>
        <p:nvSpPr>
          <p:cNvPr id="2" name="TextBox 1"/>
          <p:cNvSpPr txBox="1"/>
          <p:nvPr/>
        </p:nvSpPr>
        <p:spPr>
          <a:xfrm>
            <a:off x="4427607" y="2501394"/>
            <a:ext cx="2517459"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937565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708025" y="854075"/>
            <a:ext cx="2006600" cy="1504950"/>
          </a:xfrm>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latin typeface="+mn-lt"/>
              </a:rPr>
              <a:t>It is recommended you prepare your files in advance so that WebSDR does not time out during the upload process. When attaching files, you cannot use special characters other than the underscore in the file name. File names should include key words to facilitate identification and must be no more than 10 characters. By restricting the user controlled portion of the file name to 10 characters, this allows space for additional characters assigned by WebSDR for uniqueness, including a date/time stamp, and to associate the saved file with the appropriate SDR record for later retrieval or transmission. </a:t>
            </a:r>
          </a:p>
          <a:p>
            <a:endParaRPr lang="en-US" sz="1100" dirty="0">
              <a:latin typeface="+mn-lt"/>
            </a:endParaRPr>
          </a:p>
          <a:p>
            <a:r>
              <a:rPr lang="en-US" sz="1100" dirty="0">
                <a:latin typeface="+mn-lt"/>
              </a:rPr>
              <a:t>Once uploads are complete, click on “Continue” to complete SDR submittal process. WebSDR will push the attachments to the SDR application used by the recipient, if this capability is supported; otherwise, the recipient will be alerted that attachments are available for viewing in WebSDR. </a:t>
            </a:r>
          </a:p>
          <a:p>
            <a:endParaRPr lang="en-US" altLang="en-US" b="0" dirty="0"/>
          </a:p>
        </p:txBody>
      </p:sp>
      <p:sp>
        <p:nvSpPr>
          <p:cNvPr id="1699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087" eaLnBrk="0" hangingPunct="0">
              <a:spcBef>
                <a:spcPct val="30000"/>
              </a:spcBef>
              <a:defRPr sz="1200">
                <a:solidFill>
                  <a:schemeClr val="tx1"/>
                </a:solidFill>
                <a:latin typeface="Arial" charset="0"/>
              </a:defRPr>
            </a:lvl1pPr>
            <a:lvl2pPr marL="743926" indent="-286125" defTabSz="933087" eaLnBrk="0" hangingPunct="0">
              <a:spcBef>
                <a:spcPct val="30000"/>
              </a:spcBef>
              <a:defRPr sz="1200">
                <a:solidFill>
                  <a:schemeClr val="tx1"/>
                </a:solidFill>
                <a:latin typeface="Arial" charset="0"/>
              </a:defRPr>
            </a:lvl2pPr>
            <a:lvl3pPr marL="1144501" indent="-228901" defTabSz="933087" eaLnBrk="0" hangingPunct="0">
              <a:spcBef>
                <a:spcPct val="30000"/>
              </a:spcBef>
              <a:defRPr sz="1200">
                <a:solidFill>
                  <a:schemeClr val="tx1"/>
                </a:solidFill>
                <a:latin typeface="Arial" charset="0"/>
              </a:defRPr>
            </a:lvl3pPr>
            <a:lvl4pPr marL="1602300" indent="-228901" defTabSz="933087" eaLnBrk="0" hangingPunct="0">
              <a:spcBef>
                <a:spcPct val="30000"/>
              </a:spcBef>
              <a:defRPr sz="1200">
                <a:solidFill>
                  <a:schemeClr val="tx1"/>
                </a:solidFill>
                <a:latin typeface="Arial" charset="0"/>
              </a:defRPr>
            </a:lvl4pPr>
            <a:lvl5pPr marL="2060100" indent="-228901" defTabSz="933087" eaLnBrk="0" hangingPunct="0">
              <a:spcBef>
                <a:spcPct val="30000"/>
              </a:spcBef>
              <a:defRPr sz="1200">
                <a:solidFill>
                  <a:schemeClr val="tx1"/>
                </a:solidFill>
                <a:latin typeface="Arial" charset="0"/>
              </a:defRPr>
            </a:lvl5pPr>
            <a:lvl6pPr marL="2517901" indent="-228901" defTabSz="933087" eaLnBrk="0" fontAlgn="base" hangingPunct="0">
              <a:spcBef>
                <a:spcPct val="30000"/>
              </a:spcBef>
              <a:spcAft>
                <a:spcPct val="0"/>
              </a:spcAft>
              <a:defRPr sz="1200">
                <a:solidFill>
                  <a:schemeClr val="tx1"/>
                </a:solidFill>
                <a:latin typeface="Arial" charset="0"/>
              </a:defRPr>
            </a:lvl6pPr>
            <a:lvl7pPr marL="2975700" indent="-228901" defTabSz="933087" eaLnBrk="0" fontAlgn="base" hangingPunct="0">
              <a:spcBef>
                <a:spcPct val="30000"/>
              </a:spcBef>
              <a:spcAft>
                <a:spcPct val="0"/>
              </a:spcAft>
              <a:defRPr sz="1200">
                <a:solidFill>
                  <a:schemeClr val="tx1"/>
                </a:solidFill>
                <a:latin typeface="Arial" charset="0"/>
              </a:defRPr>
            </a:lvl7pPr>
            <a:lvl8pPr marL="3433501" indent="-228901" defTabSz="933087" eaLnBrk="0" fontAlgn="base" hangingPunct="0">
              <a:spcBef>
                <a:spcPct val="30000"/>
              </a:spcBef>
              <a:spcAft>
                <a:spcPct val="0"/>
              </a:spcAft>
              <a:defRPr sz="1200">
                <a:solidFill>
                  <a:schemeClr val="tx1"/>
                </a:solidFill>
                <a:latin typeface="Arial" charset="0"/>
              </a:defRPr>
            </a:lvl8pPr>
            <a:lvl9pPr marL="3891301" indent="-228901" defTabSz="93308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3527D0-E76B-4B56-B43B-83230FC66C42}" type="slidenum">
              <a:rPr lang="en-US" altLang="en-US" smtClean="0">
                <a:solidFill>
                  <a:prstClr val="black"/>
                </a:solidFill>
              </a:rPr>
              <a:pPr eaLnBrk="1" hangingPunct="1">
                <a:spcBef>
                  <a:spcPct val="0"/>
                </a:spcBef>
              </a:pPr>
              <a:t>78</a:t>
            </a:fld>
            <a:endParaRPr lang="en-US" altLang="en-US" dirty="0">
              <a:solidFill>
                <a:prstClr val="black"/>
              </a:solidFill>
            </a:endParaRPr>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988831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630238" y="776288"/>
            <a:ext cx="1946275" cy="1460500"/>
          </a:xfrm>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b="0" dirty="0"/>
              <a:t>Users are required to use this </a:t>
            </a:r>
            <a:r>
              <a:rPr lang="en-US" dirty="0"/>
              <a:t>screen to enter remarks. Be sure</a:t>
            </a:r>
            <a:r>
              <a:rPr lang="en-US" baseline="0" dirty="0"/>
              <a:t> </a:t>
            </a:r>
            <a:r>
              <a:rPr lang="en-US" dirty="0"/>
              <a:t>to provide any clarifying information that will assist the action activity in processing your discrepancy report.</a:t>
            </a:r>
          </a:p>
          <a:p>
            <a:pPr lvl="0"/>
            <a:r>
              <a:rPr lang="en-US" dirty="0"/>
              <a:t>Fund code and supplemental funding information is not applicable except when requesting credit after discovering a concealed discrepancy in a sealed vendor pack and the original requisition document number is no longer available. This is an exception situation only authorized for U.S. Forces. </a:t>
            </a:r>
          </a:p>
          <a:p>
            <a:pPr lvl="0"/>
            <a:r>
              <a:rPr lang="en-US" dirty="0"/>
              <a:t>Your POC information will be pre-filled from your SAR.  NOTE: This POC email address will be used by WebSDR to provide a confirmation copy, and will be used later to return an action activity reply directly to the submitter. You have the option to overwrite the pre-filled information if required by local procedures. If your contact information changes please call the DAAS Help Desk.</a:t>
            </a:r>
          </a:p>
          <a:p>
            <a:endParaRPr lang="en-US" altLang="en-US" dirty="0"/>
          </a:p>
        </p:txBody>
      </p:sp>
      <p:sp>
        <p:nvSpPr>
          <p:cNvPr id="17101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D32AC5-D125-446F-B657-5AA66028CDDE}" type="slidenum">
              <a:rPr lang="en-US" altLang="en-US" smtClean="0"/>
              <a:pPr eaLnBrk="1" hangingPunct="1">
                <a:spcBef>
                  <a:spcPct val="0"/>
                </a:spcBef>
              </a:pPr>
              <a:t>79</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77348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233363"/>
            <a:ext cx="2479675" cy="1860550"/>
          </a:xfrm>
        </p:spPr>
      </p:sp>
      <p:sp>
        <p:nvSpPr>
          <p:cNvPr id="3" name="Notes Placeholder 2"/>
          <p:cNvSpPr>
            <a:spLocks noGrp="1"/>
          </p:cNvSpPr>
          <p:nvPr>
            <p:ph type="body" idx="1"/>
          </p:nvPr>
        </p:nvSpPr>
        <p:spPr/>
        <p:txBody>
          <a:bodyPr/>
          <a:lstStyle/>
          <a:p>
            <a:pPr lvl="0"/>
            <a:r>
              <a:rPr lang="en-US" dirty="0"/>
              <a:t>DODM 4110.01 also states DOD Components will report all discrepant receipts in accordance with established DOD issuances covering supply, transportation, or quality discrepancies, and will design supply systems to report supply discrepancies as an integral and seamless part of the receiving process.</a:t>
            </a:r>
          </a:p>
          <a:p>
            <a:r>
              <a:rPr lang="en-US" dirty="0"/>
              <a:t>By integrating SDRs as part of the receiving process it will eliminate the need for “Swivel chair” input and decrease the manual effort needed to create an SDR since most of the required data elements for the SDR would be prepopulated by the receiving system using Prepositioned Materiel Receipt (PMR) and</a:t>
            </a:r>
            <a:r>
              <a:rPr lang="en-US" baseline="0" dirty="0"/>
              <a:t> the receipt recorded in the automated information system.</a:t>
            </a:r>
            <a:r>
              <a:rPr lang="en-US" dirty="0"/>
              <a:t> </a:t>
            </a:r>
          </a:p>
          <a:p>
            <a:r>
              <a:rPr lang="en-US" dirty="0"/>
              <a:t>Furthermore, DODM 4110.01 also states DOD Components will establish a capability to automatically receive deficiency reports, store and process (e.g., categorize, sort, and access related deficiencies), assign investigations, and automatically route and track disposition in each DOD activity responsible for resolving discrepancy reports.</a:t>
            </a:r>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12</a:t>
            </a:fld>
            <a:endParaRPr lang="en-US" dirty="0"/>
          </a:p>
        </p:txBody>
      </p:sp>
      <p:sp>
        <p:nvSpPr>
          <p:cNvPr id="5" name="TextBox 4"/>
          <p:cNvSpPr txBox="1"/>
          <p:nvPr/>
        </p:nvSpPr>
        <p:spPr>
          <a:xfrm>
            <a:off x="4682066" y="2501394"/>
            <a:ext cx="2028896"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5893001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708025" y="776288"/>
            <a:ext cx="2025650" cy="1519237"/>
          </a:xfrm>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 may identify two additional organizations to receive a distribution copy of your SDR.  Use this option only when needed, based upon local procedures. WebSDR will automatically send information copies to the source of supply when SDRs are distributed to a DLA Distribution Center. Organizations that receive DLMS transactions to update their automated system generally do not want to receive email distribution. </a:t>
            </a:r>
          </a:p>
          <a:p>
            <a:r>
              <a:rPr lang="en-US" dirty="0"/>
              <a:t>Any organization identified here will also receive copies of future actions related to this SDR and the action activity reply. You may select Routing Identifier or DoDAAC from the drop down menu, enter the code, and WebSDR will fill the clear text for you. </a:t>
            </a:r>
          </a:p>
          <a:p>
            <a:endParaRPr lang="en-US" altLang="en-US" dirty="0"/>
          </a:p>
        </p:txBody>
      </p:sp>
      <p:sp>
        <p:nvSpPr>
          <p:cNvPr id="1720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5E93ED7-7287-412D-823D-88F72AF69843}" type="slidenum">
              <a:rPr lang="en-US" altLang="en-US" smtClean="0"/>
              <a:pPr eaLnBrk="1" hangingPunct="1">
                <a:spcBef>
                  <a:spcPct val="0"/>
                </a:spcBef>
              </a:pPr>
              <a:t>80</a:t>
            </a:fld>
            <a:endParaRPr lang="en-US" altLang="en-US" dirty="0"/>
          </a:p>
        </p:txBody>
      </p:sp>
      <p:sp>
        <p:nvSpPr>
          <p:cNvPr id="2" name="TextBox 1"/>
          <p:cNvSpPr txBox="1"/>
          <p:nvPr/>
        </p:nvSpPr>
        <p:spPr>
          <a:xfrm>
            <a:off x="4427607" y="2560003"/>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034880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606425" y="854075"/>
            <a:ext cx="1868488" cy="1401763"/>
          </a:xfrm>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Your SDR submission is almost complete. WebSDR will provide one final view of the SDR you just created. You may review the SDR and make any changes or corrections prior to submission.  Select edit to go back to the SDR screen where edits are required.  If all the data is OK, select continue to go to the next screen.</a:t>
            </a:r>
          </a:p>
          <a:p>
            <a:endParaRPr lang="en-US" altLang="en-US" dirty="0"/>
          </a:p>
        </p:txBody>
      </p:sp>
      <p:sp>
        <p:nvSpPr>
          <p:cNvPr id="17306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4EF8CBB-7335-475A-B650-25E4C3E4E40B}" type="slidenum">
              <a:rPr lang="en-US" altLang="en-US" smtClean="0"/>
              <a:pPr eaLnBrk="1" hangingPunct="1">
                <a:spcBef>
                  <a:spcPct val="0"/>
                </a:spcBef>
              </a:pPr>
              <a:t>81</a:t>
            </a:fld>
            <a:endParaRPr lang="en-US" altLang="en-US" dirty="0"/>
          </a:p>
        </p:txBody>
      </p:sp>
      <p:sp>
        <p:nvSpPr>
          <p:cNvPr id="2" name="TextBox 1"/>
          <p:cNvSpPr txBox="1"/>
          <p:nvPr/>
        </p:nvSpPr>
        <p:spPr>
          <a:xfrm>
            <a:off x="4604032"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639154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708025" y="854075"/>
            <a:ext cx="1903413" cy="1427163"/>
          </a:xfrm>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You have just completed your SDR submission. A printed version will include a signature line for use where local procedures require a signed document.</a:t>
            </a:r>
          </a:p>
          <a:p>
            <a:endParaRPr lang="en-US" altLang="en-US" dirty="0"/>
          </a:p>
        </p:txBody>
      </p:sp>
      <p:sp>
        <p:nvSpPr>
          <p:cNvPr id="17408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2DE4BC-34E0-4C46-8670-42EE352E1EE8}" type="slidenum">
              <a:rPr lang="en-US" altLang="en-US" smtClean="0"/>
              <a:pPr eaLnBrk="1" hangingPunct="1">
                <a:spcBef>
                  <a:spcPct val="0"/>
                </a:spcBef>
              </a:pPr>
              <a:t>82</a:t>
            </a:fld>
            <a:endParaRPr lang="en-US" altLang="en-US" dirty="0"/>
          </a:p>
        </p:txBody>
      </p:sp>
      <p:sp>
        <p:nvSpPr>
          <p:cNvPr id="2" name="TextBox 1"/>
          <p:cNvSpPr txBox="1"/>
          <p:nvPr/>
        </p:nvSpPr>
        <p:spPr>
          <a:xfrm>
            <a:off x="4525998" y="2501394"/>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56392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630238" y="776288"/>
            <a:ext cx="1946275" cy="1460500"/>
          </a:xfrm>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chart depicts a successful submission email action copy which will be provided to DOD Components which are not yet capable of receiving SDR transactions. Transaction enabled systems will receive SDR transactions in lieu of email. </a:t>
            </a:r>
          </a:p>
          <a:p>
            <a:endParaRPr lang="en-US" altLang="en-US" dirty="0"/>
          </a:p>
        </p:txBody>
      </p:sp>
      <p:sp>
        <p:nvSpPr>
          <p:cNvPr id="17510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6C5562F-A633-4504-9E37-F4CF2DD74236}" type="slidenum">
              <a:rPr lang="en-US" altLang="en-US" smtClean="0"/>
              <a:pPr eaLnBrk="1" hangingPunct="1">
                <a:spcBef>
                  <a:spcPct val="0"/>
                </a:spcBef>
              </a:pPr>
              <a:t>83</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708025" y="854075"/>
            <a:ext cx="1946275" cy="1460500"/>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Here you see a successful submission of an SDR X12 842A/W transaction, and the corresponding email distribution copy that was generated on the right. Users will not normally see the DL transaction which is designed to be machine readable.</a:t>
            </a:r>
          </a:p>
          <a:p>
            <a:r>
              <a:rPr lang="en-US" dirty="0"/>
              <a:t>Pending implementation of DLMS compliant SDR systems, WebSDR will continue to distribute SDRs via email as needed. The long-term goal for WebSDR is to eliminate emailing of SDR actions and distribution copies. </a:t>
            </a:r>
          </a:p>
          <a:p>
            <a:endParaRPr lang="en-US" altLang="en-US" dirty="0"/>
          </a:p>
        </p:txBody>
      </p:sp>
      <p:sp>
        <p:nvSpPr>
          <p:cNvPr id="1761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F9F89A-7407-425D-8C43-1ED10696F0E4}" type="slidenum">
              <a:rPr lang="en-US" altLang="en-US" smtClean="0"/>
              <a:pPr eaLnBrk="1" hangingPunct="1">
                <a:spcBef>
                  <a:spcPct val="0"/>
                </a:spcBef>
              </a:pPr>
              <a:t>84</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630238" y="776288"/>
            <a:ext cx="2111375" cy="1582737"/>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endParaRPr lang="en-US" altLang="en-US" dirty="0"/>
          </a:p>
        </p:txBody>
      </p:sp>
      <p:sp>
        <p:nvSpPr>
          <p:cNvPr id="17613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F9F89A-7407-425D-8C43-1ED10696F0E4}" type="slidenum">
              <a:rPr lang="en-US" altLang="en-US" smtClean="0"/>
              <a:pPr eaLnBrk="1" hangingPunct="1">
                <a:spcBef>
                  <a:spcPct val="0"/>
                </a:spcBef>
              </a:pPr>
              <a:t>85</a:t>
            </a:fld>
            <a:endParaRPr lang="en-US" altLang="en-US" dirty="0"/>
          </a:p>
        </p:txBody>
      </p:sp>
      <p:sp>
        <p:nvSpPr>
          <p:cNvPr id="2" name="TextBox 1"/>
          <p:cNvSpPr txBox="1"/>
          <p:nvPr/>
        </p:nvSpPr>
        <p:spPr>
          <a:xfrm>
            <a:off x="4135825" y="2501394"/>
            <a:ext cx="2575137"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9552430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 </a:t>
            </a:r>
            <a:r>
              <a:rPr lang="en-US" dirty="0"/>
              <a:t>In this section we will discuss the procedures for submitting a Transshipper SDR.</a:t>
            </a:r>
          </a:p>
        </p:txBody>
      </p:sp>
      <p:sp>
        <p:nvSpPr>
          <p:cNvPr id="4" name="Slide Number Placeholder 3"/>
          <p:cNvSpPr>
            <a:spLocks noGrp="1"/>
          </p:cNvSpPr>
          <p:nvPr>
            <p:ph type="sldNum" sz="quarter" idx="5"/>
          </p:nvPr>
        </p:nvSpPr>
        <p:spPr/>
        <p:txBody>
          <a:bodyPr/>
          <a:lstStyle/>
          <a:p>
            <a:fld id="{48AA4BDB-1F01-4022-914B-BB085C3D6467}" type="slidenum">
              <a:rPr lang="en-US" smtClean="0"/>
              <a:t>86</a:t>
            </a:fld>
            <a:endParaRPr lang="en-US"/>
          </a:p>
        </p:txBody>
      </p:sp>
    </p:spTree>
    <p:extLst>
      <p:ext uri="{BB962C8B-B14F-4D97-AF65-F5344CB8AC3E}">
        <p14:creationId xmlns:p14="http://schemas.microsoft.com/office/powerpoint/2010/main" val="29050269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854075"/>
            <a:ext cx="1946275" cy="1460500"/>
          </a:xfrm>
        </p:spPr>
      </p:sp>
      <p:sp>
        <p:nvSpPr>
          <p:cNvPr id="3" name="Notes Placeholder 2"/>
          <p:cNvSpPr>
            <a:spLocks noGrp="1"/>
          </p:cNvSpPr>
          <p:nvPr>
            <p:ph type="body" idx="1"/>
          </p:nvPr>
        </p:nvSpPr>
        <p:spPr/>
        <p:txBody>
          <a:bodyPr/>
          <a:lstStyle/>
          <a:p>
            <a:pPr lvl="0"/>
            <a:r>
              <a:rPr lang="en-US" dirty="0"/>
              <a:t>When creating any SDR users are reminded to use care to identify the correct action activity. Misrouted SDRs will not process properly and may slow down processing time.</a:t>
            </a:r>
            <a:br>
              <a:rPr lang="en-US" dirty="0"/>
            </a:br>
            <a:r>
              <a:rPr lang="en-US" dirty="0"/>
              <a:t>Be sure to include the contract number for vendor shipments!</a:t>
            </a:r>
          </a:p>
          <a:p>
            <a:pPr lvl="0"/>
            <a:r>
              <a:rPr lang="en-US" dirty="0"/>
              <a:t>The user will need to identify the action activity and select the “fill” button to verify the correct activity. The action activity may be a DLA Distribution Center or the Inventory Control Point that directed the shipment.</a:t>
            </a:r>
          </a:p>
          <a:p>
            <a:pPr lvl="0"/>
            <a:r>
              <a:rPr lang="en-US" dirty="0"/>
              <a:t>Users will also need to enter the DoDAAC of the port or CCP as the initiator and, again, press the “fill” button.</a:t>
            </a:r>
          </a:p>
          <a:p>
            <a:pPr lvl="0"/>
            <a:r>
              <a:rPr lang="en-US" dirty="0"/>
              <a:t>When possible the user should Identify the shipped-from activity when known. For example, this may be the distribution center or the CAGE code of the vendor. </a:t>
            </a:r>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99</a:t>
            </a:fld>
            <a:endParaRPr lang="en-US" dirty="0"/>
          </a:p>
        </p:txBody>
      </p:sp>
      <p:sp>
        <p:nvSpPr>
          <p:cNvPr id="5" name="TextBox 4"/>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dirty="0">
                <a:solidFill>
                  <a:srgbClr val="FF0000"/>
                </a:solidFill>
                <a:latin typeface="Arial" panose="020B0604020202020204"/>
              </a:rPr>
              <a:t>MM Notes:  This is a screen build.  Add graphics as appropriate.</a:t>
            </a:r>
          </a:p>
        </p:txBody>
      </p:sp>
    </p:spTree>
    <p:extLst>
      <p:ext uri="{BB962C8B-B14F-4D97-AF65-F5344CB8AC3E}">
        <p14:creationId xmlns:p14="http://schemas.microsoft.com/office/powerpoint/2010/main" val="2197039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854075"/>
            <a:ext cx="1903412" cy="1427163"/>
          </a:xfrm>
        </p:spPr>
      </p:sp>
      <p:sp>
        <p:nvSpPr>
          <p:cNvPr id="3" name="Notes Placeholder 2"/>
          <p:cNvSpPr>
            <a:spLocks noGrp="1"/>
          </p:cNvSpPr>
          <p:nvPr>
            <p:ph type="body" idx="1"/>
          </p:nvPr>
        </p:nvSpPr>
        <p:spPr/>
        <p:txBody>
          <a:bodyPr/>
          <a:lstStyle/>
          <a:p>
            <a:r>
              <a:rPr lang="en-US" dirty="0"/>
              <a:t>On the this screen the user will need to identify the materiel. Transshippers are authorized two unique alternatives when identifying the shipment contents.</a:t>
            </a:r>
            <a:r>
              <a:rPr lang="en-US" baseline="0" dirty="0"/>
              <a:t> </a:t>
            </a:r>
            <a:r>
              <a:rPr lang="en-US" dirty="0"/>
              <a:t>Use the “Other” drop box to select “MIXED” for consolidated, mixed materiel shipments</a:t>
            </a:r>
            <a:r>
              <a:rPr lang="en-US" baseline="0" dirty="0"/>
              <a:t> or s</a:t>
            </a:r>
            <a:r>
              <a:rPr lang="en-US" dirty="0"/>
              <a:t>elect “UNKNOWN” when documentation is not available to properly identify the materiel.</a:t>
            </a:r>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102</a:t>
            </a:fld>
            <a:endParaRPr lang="en-US" dirty="0"/>
          </a:p>
        </p:txBody>
      </p:sp>
      <p:sp>
        <p:nvSpPr>
          <p:cNvPr id="5" name="TextBox 4"/>
          <p:cNvSpPr txBox="1"/>
          <p:nvPr/>
        </p:nvSpPr>
        <p:spPr>
          <a:xfrm>
            <a:off x="4525998" y="2501394"/>
            <a:ext cx="2184964" cy="602067"/>
          </a:xfrm>
          <a:prstGeom prst="rect">
            <a:avLst/>
          </a:prstGeom>
          <a:noFill/>
        </p:spPr>
        <p:txBody>
          <a:bodyPr wrap="square" lIns="93324" tIns="46662" rIns="93324" bIns="46662" rtlCol="0">
            <a:spAutoFit/>
          </a:bodyPr>
          <a:lstStyle/>
          <a:p>
            <a:pPr lvl="0"/>
            <a:r>
              <a:rPr lang="en-US" sz="1100" b="0" dirty="0">
                <a:solidFill>
                  <a:srgbClr val="FF0000"/>
                </a:solidFill>
                <a:latin typeface="Arial" panose="020B0604020202020204"/>
              </a:rPr>
              <a:t>MM Notes:  This is a screen build.  Add graphics as appropriate.</a:t>
            </a:r>
          </a:p>
        </p:txBody>
      </p:sp>
    </p:spTree>
    <p:extLst>
      <p:ext uri="{BB962C8B-B14F-4D97-AF65-F5344CB8AC3E}">
        <p14:creationId xmlns:p14="http://schemas.microsoft.com/office/powerpoint/2010/main" val="38403609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discuss the SDR action activity response process.</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118</a:t>
            </a:fld>
            <a:endParaRPr lang="en-US"/>
          </a:p>
        </p:txBody>
      </p:sp>
    </p:spTree>
    <p:extLst>
      <p:ext uri="{BB962C8B-B14F-4D97-AF65-F5344CB8AC3E}">
        <p14:creationId xmlns:p14="http://schemas.microsoft.com/office/powerpoint/2010/main" val="189357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630238" y="309563"/>
            <a:ext cx="2574925" cy="1930400"/>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SDR transformation initiative was designed to move SDRs into an integrated electronic transactional environment within the framework of a standard logistics information exchange. </a:t>
            </a:r>
          </a:p>
          <a:p>
            <a:pPr lvl="0"/>
            <a:r>
              <a:rPr lang="en-US" dirty="0"/>
              <a:t>The goal is to provide an effective means to report, resolve, and measure discrepancies related to pipeline performance while reducing paper and manual intervention. </a:t>
            </a:r>
          </a:p>
          <a:p>
            <a:pPr lvl="0"/>
            <a:endParaRPr lang="en-US" sz="900" dirty="0"/>
          </a:p>
          <a:p>
            <a:r>
              <a:rPr lang="en-US" dirty="0"/>
              <a:t>The derivative benefits of the initiative include:</a:t>
            </a:r>
            <a:r>
              <a:rPr lang="en-US" sz="900" dirty="0"/>
              <a:t> </a:t>
            </a:r>
          </a:p>
          <a:p>
            <a:r>
              <a:rPr lang="en-US" dirty="0"/>
              <a:t>near real time SDR reporting for immediate identification and speedy resolution of reported discrepancies</a:t>
            </a:r>
          </a:p>
          <a:p>
            <a:r>
              <a:rPr lang="en-US" dirty="0"/>
              <a:t>enabling Perfect Order Fulfillment computations</a:t>
            </a:r>
          </a:p>
          <a:p>
            <a:r>
              <a:rPr lang="en-US" dirty="0"/>
              <a:t>facilitating of interoperability internal and external to DOD</a:t>
            </a:r>
          </a:p>
          <a:p>
            <a:r>
              <a:rPr lang="en-US" dirty="0"/>
              <a:t>and maximizing the economy, efficiency, effectiveness of the reporting process.</a:t>
            </a:r>
            <a:endParaRPr lang="en-US" sz="900" dirty="0"/>
          </a:p>
        </p:txBody>
      </p:sp>
      <p:sp>
        <p:nvSpPr>
          <p:cNvPr id="13517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036A57-2F69-4630-A30B-6B1105D63381}" type="slidenum">
              <a:rPr lang="en-US" altLang="en-US" smtClean="0"/>
              <a:pPr eaLnBrk="1" hangingPunct="1">
                <a:spcBef>
                  <a:spcPct val="0"/>
                </a:spcBef>
              </a:pPr>
              <a:t>13</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614363" y="698500"/>
            <a:ext cx="2109787" cy="1582738"/>
          </a:xfr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SDR replies are used to pass pertinent information from the SDR action activity to the SDR initiator and other interested parties. </a:t>
            </a:r>
            <a:endParaRPr lang="en-US" sz="900" dirty="0"/>
          </a:p>
          <a:p>
            <a:pPr lvl="0"/>
            <a:r>
              <a:rPr lang="en-US" dirty="0"/>
              <a:t>A typical response might provide the following:</a:t>
            </a:r>
            <a:endParaRPr lang="en-US" sz="900" dirty="0"/>
          </a:p>
          <a:p>
            <a:pPr marL="171710" indent="-171710">
              <a:buFont typeface="Arial" panose="020B0604020202020204" pitchFamily="34" charset="0"/>
              <a:buChar char="•"/>
            </a:pPr>
            <a:r>
              <a:rPr lang="en-US" dirty="0"/>
              <a:t>Interim status during processing</a:t>
            </a:r>
            <a:endParaRPr lang="en-US" sz="900" dirty="0"/>
          </a:p>
          <a:p>
            <a:pPr marL="171710" indent="-171710">
              <a:buFont typeface="Arial" panose="020B0604020202020204" pitchFamily="34" charset="0"/>
              <a:buChar char="•"/>
            </a:pPr>
            <a:r>
              <a:rPr lang="en-US" dirty="0"/>
              <a:t>Forwarding to re-direct the SDR to another action activity (such as when the</a:t>
            </a:r>
            <a:r>
              <a:rPr lang="en-US" baseline="0" dirty="0"/>
              <a:t> SDR </a:t>
            </a:r>
            <a:r>
              <a:rPr lang="en-US" dirty="0"/>
              <a:t>was routed incorrectly by the originator).</a:t>
            </a:r>
            <a:endParaRPr lang="en-US" sz="900" dirty="0"/>
          </a:p>
          <a:p>
            <a:pPr marL="171710" indent="-171710">
              <a:buFont typeface="Arial" panose="020B0604020202020204" pitchFamily="34" charset="0"/>
              <a:buChar char="•"/>
            </a:pPr>
            <a:r>
              <a:rPr lang="en-US" dirty="0"/>
              <a:t>Disposition instructions for discrepant materiel, such as dispose of materiel, return to vendor, or repackage or relabel. </a:t>
            </a:r>
            <a:endParaRPr lang="en-US" sz="900" dirty="0"/>
          </a:p>
          <a:p>
            <a:pPr marL="171710" indent="-171710">
              <a:buFont typeface="Arial" panose="020B0604020202020204" pitchFamily="34" charset="0"/>
              <a:buChar char="•"/>
            </a:pPr>
            <a:r>
              <a:rPr lang="en-US" dirty="0"/>
              <a:t>Advice on debit/credit actions pertaining to discrepant materiel. </a:t>
            </a:r>
            <a:endParaRPr lang="en-US" sz="900" dirty="0"/>
          </a:p>
        </p:txBody>
      </p:sp>
      <p:sp>
        <p:nvSpPr>
          <p:cNvPr id="18022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44A4F0-53C9-4F66-B0F1-B6DC9E70C493}" type="slidenum">
              <a:rPr lang="en-US" altLang="en-US" smtClean="0"/>
              <a:pPr eaLnBrk="1" hangingPunct="1">
                <a:spcBef>
                  <a:spcPct val="0"/>
                </a:spcBef>
              </a:pPr>
              <a:t>119</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620713"/>
            <a:ext cx="2214563" cy="1660525"/>
          </a:xfrm>
        </p:spPr>
      </p:sp>
      <p:sp>
        <p:nvSpPr>
          <p:cNvPr id="3" name="Notes Placeholder 2"/>
          <p:cNvSpPr>
            <a:spLocks noGrp="1"/>
          </p:cNvSpPr>
          <p:nvPr>
            <p:ph type="body" idx="1"/>
          </p:nvPr>
        </p:nvSpPr>
        <p:spPr/>
        <p:txBody>
          <a:bodyPr/>
          <a:lstStyle/>
          <a:p>
            <a:r>
              <a:rPr lang="en-US" dirty="0"/>
              <a:t>Discrepant controlled inventory items (other than secret/NWRM), arms, arms parts, ammunitions, and explosives (shortage/overage/wrong item/misdirected): 25 days</a:t>
            </a:r>
            <a:endParaRPr lang="en-US" sz="900" dirty="0"/>
          </a:p>
          <a:p>
            <a:pPr lvl="0"/>
            <a:r>
              <a:rPr lang="en-US" dirty="0"/>
              <a:t>Routine</a:t>
            </a:r>
            <a:r>
              <a:rPr lang="en-US" baseline="0" dirty="0"/>
              <a:t> SDRs</a:t>
            </a:r>
            <a:r>
              <a:rPr lang="en-US" dirty="0"/>
              <a:t>: 50 days total time.</a:t>
            </a:r>
          </a:p>
          <a:p>
            <a:pPr lvl="0"/>
            <a:r>
              <a:rPr lang="en-US" dirty="0"/>
              <a:t>When the SDR is directed to the DLA Distribution Center, the distribution center must respond within 25 days to allow time for the source of supply to process the SDR.</a:t>
            </a:r>
            <a:r>
              <a:rPr lang="en-US" sz="900" dirty="0"/>
              <a:t> </a:t>
            </a:r>
            <a:r>
              <a:rPr lang="en-US" dirty="0"/>
              <a:t>DLA has identified a 30 day internal processing goal.</a:t>
            </a:r>
            <a:endParaRPr lang="en-US" sz="900" dirty="0"/>
          </a:p>
          <a:p>
            <a:endParaRPr lang="en-US" dirty="0"/>
          </a:p>
        </p:txBody>
      </p:sp>
      <p:sp>
        <p:nvSpPr>
          <p:cNvPr id="4" name="Slide Number Placeholder 3"/>
          <p:cNvSpPr>
            <a:spLocks noGrp="1"/>
          </p:cNvSpPr>
          <p:nvPr>
            <p:ph type="sldNum" sz="quarter" idx="10"/>
          </p:nvPr>
        </p:nvSpPr>
        <p:spPr>
          <a:xfrm>
            <a:off x="2003874" y="8843328"/>
            <a:ext cx="3042390" cy="465773"/>
          </a:xfrm>
          <a:prstGeom prst="rect">
            <a:avLst/>
          </a:prstGeom>
        </p:spPr>
        <p:txBody>
          <a:bodyPr/>
          <a:lstStyle/>
          <a:p>
            <a:pPr>
              <a:defRPr/>
            </a:pPr>
            <a:fld id="{FAFBE585-990F-4EBE-9B51-8CFCE151CF13}" type="slidenum">
              <a:rPr lang="en-US" smtClean="0"/>
              <a:pPr>
                <a:defRPr/>
              </a:pPr>
              <a:t>120</a:t>
            </a:fld>
            <a:endParaRPr lang="en-US" dirty="0"/>
          </a:p>
        </p:txBody>
      </p:sp>
      <p:sp>
        <p:nvSpPr>
          <p:cNvPr id="5" name="TextBox 4"/>
          <p:cNvSpPr txBox="1"/>
          <p:nvPr/>
        </p:nvSpPr>
        <p:spPr>
          <a:xfrm>
            <a:off x="4525998" y="2560003"/>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050758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708025" y="620713"/>
            <a:ext cx="2214563" cy="1660525"/>
          </a:xfrm>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785"/>
            <a:r>
              <a:rPr lang="en-US" altLang="en-US" b="0" dirty="0"/>
              <a:t>When no applicable Component</a:t>
            </a:r>
            <a:r>
              <a:rPr lang="en-US" altLang="en-US" b="0" baseline="0" dirty="0"/>
              <a:t> SDR is available, u</a:t>
            </a:r>
            <a:r>
              <a:rPr lang="en-US" b="0" dirty="0"/>
              <a:t>pon </a:t>
            </a:r>
            <a:r>
              <a:rPr lang="en-US" dirty="0"/>
              <a:t>receipt of an email notification of an SDR awaiting response, you will log on to WebSDR from the DAAS web portal home page. Here you will see a list of applications that you have access to. From the list you will select WebSDR. </a:t>
            </a:r>
          </a:p>
          <a:p>
            <a:r>
              <a:rPr lang="en-US" dirty="0"/>
              <a:t>From the initial screen, select “Supply Source/Shipper Disposition Reply” to prepare the action activity reply.</a:t>
            </a:r>
          </a:p>
          <a:p>
            <a:r>
              <a:rPr lang="en-US" dirty="0"/>
              <a:t>WebSDR will then require identification of the SDR to which you will reply.  WebSDR can locate the SDR record by the document number or the WebSDR-assigned control number.</a:t>
            </a:r>
          </a:p>
          <a:p>
            <a:endParaRPr lang="en-US" altLang="en-US" dirty="0"/>
          </a:p>
          <a:p>
            <a:endParaRPr lang="en-US" altLang="en-US" dirty="0"/>
          </a:p>
        </p:txBody>
      </p:sp>
      <p:sp>
        <p:nvSpPr>
          <p:cNvPr id="18227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A8ACC9-6FD2-4932-94D7-868D7F7FA490}" type="slidenum">
              <a:rPr lang="en-US" altLang="en-US" smtClean="0"/>
              <a:pPr eaLnBrk="1" hangingPunct="1">
                <a:spcBef>
                  <a:spcPct val="0"/>
                </a:spcBef>
              </a:pPr>
              <a:t>123</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708025" y="776288"/>
            <a:ext cx="2103438" cy="1576387"/>
          </a:xfr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some circumstances, WebSDR retrieves multiple SDRs applicable to the document number you entered. If this occurs, you should select the appropriate SDR from the list provided and click continue. If you are not sure, just select the hyperlink to view the entire SDR record.</a:t>
            </a:r>
          </a:p>
          <a:p>
            <a:endParaRPr lang="en-US" altLang="en-US" dirty="0"/>
          </a:p>
        </p:txBody>
      </p:sp>
      <p:sp>
        <p:nvSpPr>
          <p:cNvPr id="18432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D4A095D-BB8D-4876-996F-196501B0AD05}" type="slidenum">
              <a:rPr lang="en-US" altLang="en-US" smtClean="0"/>
              <a:pPr eaLnBrk="1" hangingPunct="1">
                <a:spcBef>
                  <a:spcPct val="0"/>
                </a:spcBef>
              </a:pPr>
              <a:t>124</a:t>
            </a:fld>
            <a:endParaRPr lang="en-US" altLang="en-US" dirty="0"/>
          </a:p>
        </p:txBody>
      </p:sp>
      <p:sp>
        <p:nvSpPr>
          <p:cNvPr id="2" name="TextBox 1"/>
          <p:cNvSpPr txBox="1"/>
          <p:nvPr/>
        </p:nvSpPr>
        <p:spPr>
          <a:xfrm>
            <a:off x="4427607" y="2501394"/>
            <a:ext cx="2361390"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609600" y="533400"/>
            <a:ext cx="2174875" cy="1631950"/>
          </a:xfrm>
          <a:ln/>
        </p:spPr>
      </p:sp>
      <p:sp>
        <p:nvSpPr>
          <p:cNvPr id="185347" name="Notes Placeholder 2"/>
          <p:cNvSpPr>
            <a:spLocks noGrp="1"/>
          </p:cNvSpPr>
          <p:nvPr>
            <p:ph type="body" idx="1"/>
          </p:nvPr>
        </p:nvSpPr>
        <p:spPr>
          <a:xfrm>
            <a:off x="487102" y="2299322"/>
            <a:ext cx="5486400" cy="59166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top of this screen provides a view of the original report to facilitate preparation of the reply. </a:t>
            </a:r>
          </a:p>
          <a:p>
            <a:pPr lvl="0"/>
            <a:r>
              <a:rPr lang="en-US" dirty="0"/>
              <a:t>Using the drop down menu, the user must select at least one disposition reply code to assign to the discrepancy report. </a:t>
            </a:r>
            <a:r>
              <a:rPr lang="en-US" altLang="en-US" dirty="0"/>
              <a:t>Up to three codes may be selected</a:t>
            </a:r>
            <a:r>
              <a:rPr lang="en-US" altLang="en-US" b="1" i="1" dirty="0"/>
              <a:t>.</a:t>
            </a:r>
            <a:r>
              <a:rPr lang="en-US" altLang="en-US" dirty="0"/>
              <a:t> </a:t>
            </a:r>
            <a:r>
              <a:rPr lang="en-US" dirty="0"/>
              <a:t>You will notice the discrepancy code(s) are pre-filled from the original SDR as reported by the submitter. However, the action activity is required to correct the discrepancy code, should the submitter have selected the wrong code to identify the discrepant shipment. </a:t>
            </a:r>
          </a:p>
          <a:p>
            <a:endParaRPr lang="en-US" dirty="0"/>
          </a:p>
          <a:p>
            <a:r>
              <a:rPr lang="en-US" dirty="0"/>
              <a:t>Note, as WebSDR functionality expands, the responder’s responsibility for updating/correcting or supplementing the submitter’s SDR content also expands.  Available data fields on the reply screens must be used (as they become available) to ensure the most accurate information is always included in the SDR and retained for future use in metrics and trend analysis.  The source of supply will even be</a:t>
            </a:r>
            <a:r>
              <a:rPr lang="en-US" baseline="0" dirty="0"/>
              <a:t> able to designate discrepancies as the result of contractor noncompliance when applicable, so WebSDR can share this information with the Enterprise automated tool used for contractor performance evaluation.</a:t>
            </a:r>
            <a:endParaRPr lang="en-US" dirty="0"/>
          </a:p>
          <a:p>
            <a:pPr lvl="0"/>
            <a:endParaRPr lang="en-US" dirty="0"/>
          </a:p>
          <a:p>
            <a:pPr lvl="0"/>
            <a:r>
              <a:rPr lang="en-US" dirty="0"/>
              <a:t>If you select a reply code requiring system forwarding of the SDR (Codes 301-309 (used by storage activities to forward to the source of supply) or Reply Code 504 (used by the responder to forward the SDR to a more appropriate action activity) you will be requested to enter the RIC of the activity to which the forwarding applies later in the reply input.  Use of 504 Reply Code is restricted to certain business rules.</a:t>
            </a:r>
          </a:p>
          <a:p>
            <a:pPr lvl="0"/>
            <a:endParaRPr lang="en-US" b="1" i="1" dirty="0">
              <a:solidFill>
                <a:srgbClr val="FF0000"/>
              </a:solidFill>
            </a:endParaRPr>
          </a:p>
        </p:txBody>
      </p:sp>
      <p:sp>
        <p:nvSpPr>
          <p:cNvPr id="1853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03" eaLnBrk="0" hangingPunct="0">
              <a:spcBef>
                <a:spcPct val="30000"/>
              </a:spcBef>
              <a:defRPr sz="1200">
                <a:solidFill>
                  <a:schemeClr val="tx1"/>
                </a:solidFill>
                <a:latin typeface="Arial" charset="0"/>
              </a:defRPr>
            </a:lvl1pPr>
            <a:lvl2pPr marL="728950" indent="-280365" defTabSz="914303" eaLnBrk="0" hangingPunct="0">
              <a:spcBef>
                <a:spcPct val="30000"/>
              </a:spcBef>
              <a:defRPr sz="1200">
                <a:solidFill>
                  <a:schemeClr val="tx1"/>
                </a:solidFill>
                <a:latin typeface="Arial" charset="0"/>
              </a:defRPr>
            </a:lvl2pPr>
            <a:lvl3pPr marL="1121462" indent="-224293" defTabSz="914303" eaLnBrk="0" hangingPunct="0">
              <a:spcBef>
                <a:spcPct val="30000"/>
              </a:spcBef>
              <a:defRPr sz="1200">
                <a:solidFill>
                  <a:schemeClr val="tx1"/>
                </a:solidFill>
                <a:latin typeface="Arial" charset="0"/>
              </a:defRPr>
            </a:lvl3pPr>
            <a:lvl4pPr marL="1570046" indent="-224293" defTabSz="914303" eaLnBrk="0" hangingPunct="0">
              <a:spcBef>
                <a:spcPct val="30000"/>
              </a:spcBef>
              <a:defRPr sz="1200">
                <a:solidFill>
                  <a:schemeClr val="tx1"/>
                </a:solidFill>
                <a:latin typeface="Arial" charset="0"/>
              </a:defRPr>
            </a:lvl4pPr>
            <a:lvl5pPr marL="2018631" indent="-224293" defTabSz="914303" eaLnBrk="0" hangingPunct="0">
              <a:spcBef>
                <a:spcPct val="30000"/>
              </a:spcBef>
              <a:defRPr sz="1200">
                <a:solidFill>
                  <a:schemeClr val="tx1"/>
                </a:solidFill>
                <a:latin typeface="Arial" charset="0"/>
              </a:defRPr>
            </a:lvl5pPr>
            <a:lvl6pPr marL="2467216" indent="-224293" defTabSz="914303" eaLnBrk="0" fontAlgn="base" hangingPunct="0">
              <a:spcBef>
                <a:spcPct val="30000"/>
              </a:spcBef>
              <a:spcAft>
                <a:spcPct val="0"/>
              </a:spcAft>
              <a:defRPr sz="1200">
                <a:solidFill>
                  <a:schemeClr val="tx1"/>
                </a:solidFill>
                <a:latin typeface="Arial" charset="0"/>
              </a:defRPr>
            </a:lvl6pPr>
            <a:lvl7pPr marL="2915799" indent="-224293" defTabSz="914303" eaLnBrk="0" fontAlgn="base" hangingPunct="0">
              <a:spcBef>
                <a:spcPct val="30000"/>
              </a:spcBef>
              <a:spcAft>
                <a:spcPct val="0"/>
              </a:spcAft>
              <a:defRPr sz="1200">
                <a:solidFill>
                  <a:schemeClr val="tx1"/>
                </a:solidFill>
                <a:latin typeface="Arial" charset="0"/>
              </a:defRPr>
            </a:lvl7pPr>
            <a:lvl8pPr marL="3364385" indent="-224293" defTabSz="914303" eaLnBrk="0" fontAlgn="base" hangingPunct="0">
              <a:spcBef>
                <a:spcPct val="30000"/>
              </a:spcBef>
              <a:spcAft>
                <a:spcPct val="0"/>
              </a:spcAft>
              <a:defRPr sz="1200">
                <a:solidFill>
                  <a:schemeClr val="tx1"/>
                </a:solidFill>
                <a:latin typeface="Arial" charset="0"/>
              </a:defRPr>
            </a:lvl8pPr>
            <a:lvl9pPr marL="3812969" indent="-224293" defTabSz="914303" eaLnBrk="0" fontAlgn="base" hangingPunct="0">
              <a:spcBef>
                <a:spcPct val="30000"/>
              </a:spcBef>
              <a:spcAft>
                <a:spcPct val="0"/>
              </a:spcAft>
              <a:defRPr sz="1200">
                <a:solidFill>
                  <a:schemeClr val="tx1"/>
                </a:solidFill>
                <a:latin typeface="Arial" charset="0"/>
              </a:defRPr>
            </a:lvl9pPr>
          </a:lstStyle>
          <a:p>
            <a:pPr marL="0" marR="0" lvl="0" indent="0" algn="ctr" defTabSz="914303" rtl="0" eaLnBrk="1" fontAlgn="base" latinLnBrk="0" hangingPunct="1">
              <a:lnSpc>
                <a:spcPct val="100000"/>
              </a:lnSpc>
              <a:spcBef>
                <a:spcPct val="0"/>
              </a:spcBef>
              <a:spcAft>
                <a:spcPct val="0"/>
              </a:spcAft>
              <a:buClrTx/>
              <a:buSzTx/>
              <a:buFontTx/>
              <a:buNone/>
              <a:tabLst/>
              <a:defRPr/>
            </a:pPr>
            <a:fld id="{EE5ED79E-04EB-4E3A-8D9B-7C7B0FA3E04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303"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65712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53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charset="0"/>
              </a:defRPr>
            </a:lvl1pPr>
            <a:lvl2pPr marL="742841" indent="-285708" defTabSz="931726" eaLnBrk="0" hangingPunct="0">
              <a:spcBef>
                <a:spcPct val="30000"/>
              </a:spcBef>
              <a:defRPr sz="1200">
                <a:solidFill>
                  <a:schemeClr val="tx1"/>
                </a:solidFill>
                <a:latin typeface="Arial" charset="0"/>
              </a:defRPr>
            </a:lvl2pPr>
            <a:lvl3pPr marL="1142833" indent="-228567" defTabSz="931726" eaLnBrk="0" hangingPunct="0">
              <a:spcBef>
                <a:spcPct val="30000"/>
              </a:spcBef>
              <a:defRPr sz="1200">
                <a:solidFill>
                  <a:schemeClr val="tx1"/>
                </a:solidFill>
                <a:latin typeface="Arial" charset="0"/>
              </a:defRPr>
            </a:lvl3pPr>
            <a:lvl4pPr marL="1599965" indent="-228567" defTabSz="931726" eaLnBrk="0" hangingPunct="0">
              <a:spcBef>
                <a:spcPct val="30000"/>
              </a:spcBef>
              <a:defRPr sz="1200">
                <a:solidFill>
                  <a:schemeClr val="tx1"/>
                </a:solidFill>
                <a:latin typeface="Arial" charset="0"/>
              </a:defRPr>
            </a:lvl4pPr>
            <a:lvl5pPr marL="2057099" indent="-228567" defTabSz="931726" eaLnBrk="0" hangingPunct="0">
              <a:spcBef>
                <a:spcPct val="30000"/>
              </a:spcBef>
              <a:defRPr sz="1200">
                <a:solidFill>
                  <a:schemeClr val="tx1"/>
                </a:solidFill>
                <a:latin typeface="Arial" charset="0"/>
              </a:defRPr>
            </a:lvl5pPr>
            <a:lvl6pPr marL="2514232" indent="-228567" defTabSz="931726" eaLnBrk="0" fontAlgn="base" hangingPunct="0">
              <a:spcBef>
                <a:spcPct val="30000"/>
              </a:spcBef>
              <a:spcAft>
                <a:spcPct val="0"/>
              </a:spcAft>
              <a:defRPr sz="1200">
                <a:solidFill>
                  <a:schemeClr val="tx1"/>
                </a:solidFill>
                <a:latin typeface="Arial" charset="0"/>
              </a:defRPr>
            </a:lvl6pPr>
            <a:lvl7pPr marL="2971364" indent="-228567" defTabSz="931726" eaLnBrk="0" fontAlgn="base" hangingPunct="0">
              <a:spcBef>
                <a:spcPct val="30000"/>
              </a:spcBef>
              <a:spcAft>
                <a:spcPct val="0"/>
              </a:spcAft>
              <a:defRPr sz="1200">
                <a:solidFill>
                  <a:schemeClr val="tx1"/>
                </a:solidFill>
                <a:latin typeface="Arial" charset="0"/>
              </a:defRPr>
            </a:lvl7pPr>
            <a:lvl8pPr marL="3428498" indent="-228567" defTabSz="931726" eaLnBrk="0" fontAlgn="base" hangingPunct="0">
              <a:spcBef>
                <a:spcPct val="30000"/>
              </a:spcBef>
              <a:spcAft>
                <a:spcPct val="0"/>
              </a:spcAft>
              <a:defRPr sz="1200">
                <a:solidFill>
                  <a:schemeClr val="tx1"/>
                </a:solidFill>
                <a:latin typeface="Arial" charset="0"/>
              </a:defRPr>
            </a:lvl8pPr>
            <a:lvl9pPr marL="3885630" indent="-228567" defTabSz="931726" eaLnBrk="0" fontAlgn="base" hangingPunct="0">
              <a:spcBef>
                <a:spcPct val="30000"/>
              </a:spcBef>
              <a:spcAft>
                <a:spcPct val="0"/>
              </a:spcAft>
              <a:defRPr sz="1200">
                <a:solidFill>
                  <a:schemeClr val="tx1"/>
                </a:solidFill>
                <a:latin typeface="Arial" charset="0"/>
              </a:defRPr>
            </a:lvl9pPr>
          </a:lstStyle>
          <a:p>
            <a:pPr marL="0" marR="0" lvl="0" indent="0" algn="ctr" defTabSz="931726" rtl="0" eaLnBrk="1" fontAlgn="base" latinLnBrk="0" hangingPunct="1">
              <a:lnSpc>
                <a:spcPct val="100000"/>
              </a:lnSpc>
              <a:spcBef>
                <a:spcPct val="0"/>
              </a:spcBef>
              <a:spcAft>
                <a:spcPct val="0"/>
              </a:spcAft>
              <a:buClrTx/>
              <a:buSzTx/>
              <a:buFontTx/>
              <a:buNone/>
              <a:tabLst/>
              <a:defRPr/>
            </a:pPr>
            <a:fld id="{EE5ED79E-04EB-4E3A-8D9B-7C7B0FA3E04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31726"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60085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53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spcBef>
                <a:spcPct val="30000"/>
              </a:spcBef>
              <a:defRPr sz="1200">
                <a:solidFill>
                  <a:schemeClr val="tx1"/>
                </a:solidFill>
                <a:latin typeface="Arial" charset="0"/>
              </a:defRPr>
            </a:lvl1pPr>
            <a:lvl2pPr marL="742841" indent="-285708" defTabSz="931726" eaLnBrk="0" hangingPunct="0">
              <a:spcBef>
                <a:spcPct val="30000"/>
              </a:spcBef>
              <a:defRPr sz="1200">
                <a:solidFill>
                  <a:schemeClr val="tx1"/>
                </a:solidFill>
                <a:latin typeface="Arial" charset="0"/>
              </a:defRPr>
            </a:lvl2pPr>
            <a:lvl3pPr marL="1142833" indent="-228567" defTabSz="931726" eaLnBrk="0" hangingPunct="0">
              <a:spcBef>
                <a:spcPct val="30000"/>
              </a:spcBef>
              <a:defRPr sz="1200">
                <a:solidFill>
                  <a:schemeClr val="tx1"/>
                </a:solidFill>
                <a:latin typeface="Arial" charset="0"/>
              </a:defRPr>
            </a:lvl3pPr>
            <a:lvl4pPr marL="1599965" indent="-228567" defTabSz="931726" eaLnBrk="0" hangingPunct="0">
              <a:spcBef>
                <a:spcPct val="30000"/>
              </a:spcBef>
              <a:defRPr sz="1200">
                <a:solidFill>
                  <a:schemeClr val="tx1"/>
                </a:solidFill>
                <a:latin typeface="Arial" charset="0"/>
              </a:defRPr>
            </a:lvl4pPr>
            <a:lvl5pPr marL="2057099" indent="-228567" defTabSz="931726" eaLnBrk="0" hangingPunct="0">
              <a:spcBef>
                <a:spcPct val="30000"/>
              </a:spcBef>
              <a:defRPr sz="1200">
                <a:solidFill>
                  <a:schemeClr val="tx1"/>
                </a:solidFill>
                <a:latin typeface="Arial" charset="0"/>
              </a:defRPr>
            </a:lvl5pPr>
            <a:lvl6pPr marL="2514232" indent="-228567" defTabSz="931726" eaLnBrk="0" fontAlgn="base" hangingPunct="0">
              <a:spcBef>
                <a:spcPct val="30000"/>
              </a:spcBef>
              <a:spcAft>
                <a:spcPct val="0"/>
              </a:spcAft>
              <a:defRPr sz="1200">
                <a:solidFill>
                  <a:schemeClr val="tx1"/>
                </a:solidFill>
                <a:latin typeface="Arial" charset="0"/>
              </a:defRPr>
            </a:lvl6pPr>
            <a:lvl7pPr marL="2971364" indent="-228567" defTabSz="931726" eaLnBrk="0" fontAlgn="base" hangingPunct="0">
              <a:spcBef>
                <a:spcPct val="30000"/>
              </a:spcBef>
              <a:spcAft>
                <a:spcPct val="0"/>
              </a:spcAft>
              <a:defRPr sz="1200">
                <a:solidFill>
                  <a:schemeClr val="tx1"/>
                </a:solidFill>
                <a:latin typeface="Arial" charset="0"/>
              </a:defRPr>
            </a:lvl7pPr>
            <a:lvl8pPr marL="3428498" indent="-228567" defTabSz="931726" eaLnBrk="0" fontAlgn="base" hangingPunct="0">
              <a:spcBef>
                <a:spcPct val="30000"/>
              </a:spcBef>
              <a:spcAft>
                <a:spcPct val="0"/>
              </a:spcAft>
              <a:defRPr sz="1200">
                <a:solidFill>
                  <a:schemeClr val="tx1"/>
                </a:solidFill>
                <a:latin typeface="Arial" charset="0"/>
              </a:defRPr>
            </a:lvl8pPr>
            <a:lvl9pPr marL="3885630" indent="-228567" defTabSz="93172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5ED79E-04EB-4E3A-8D9B-7C7B0FA3E044}" type="slidenum">
              <a:rPr lang="en-US" altLang="en-US" smtClean="0"/>
              <a:pPr eaLnBrk="1" hangingPunct="1">
                <a:spcBef>
                  <a:spcPct val="0"/>
                </a:spcBef>
              </a:pPr>
              <a:t>127</a:t>
            </a:fld>
            <a:endParaRPr lang="en-US" altLang="en-US" dirty="0"/>
          </a:p>
        </p:txBody>
      </p:sp>
    </p:spTree>
    <p:extLst>
      <p:ext uri="{BB962C8B-B14F-4D97-AF65-F5344CB8AC3E}">
        <p14:creationId xmlns:p14="http://schemas.microsoft.com/office/powerpoint/2010/main" val="39003599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630238" y="620713"/>
            <a:ext cx="2259012" cy="1693862"/>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a:t>
            </a:r>
            <a:r>
              <a:rPr lang="en-US" dirty="0"/>
              <a:t>In the preparing official information section, notice the POC information is pre-filled using the information derived from the responder’s System Access Request.</a:t>
            </a:r>
          </a:p>
          <a:p>
            <a:endParaRPr lang="en-US" altLang="en-US" dirty="0"/>
          </a:p>
        </p:txBody>
      </p:sp>
      <p:sp>
        <p:nvSpPr>
          <p:cNvPr id="18534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E5ED79E-04EB-4E3A-8D9B-7C7B0FA3E044}" type="slidenum">
              <a:rPr lang="en-US" altLang="en-US" smtClean="0"/>
              <a:pPr eaLnBrk="1" hangingPunct="1">
                <a:spcBef>
                  <a:spcPct val="0"/>
                </a:spcBef>
              </a:pPr>
              <a:t>128</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630238" y="776288"/>
            <a:ext cx="2111375" cy="1582737"/>
          </a:xfr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addition to selecting the appropriate disposition/reply code(s), users should provide text comments for clarification.  Many disposition/reply codes require explanation and/or additional information, such as a ship-to address. A subsequent screen will be provided to capture supplemental information based upon the specific disposition/reply code.  You may upload images, pictures, or files with your response or indicate you are providing a hard copy supporting document off line. </a:t>
            </a:r>
          </a:p>
          <a:p>
            <a:endParaRPr lang="en-US" altLang="en-US" dirty="0"/>
          </a:p>
        </p:txBody>
      </p:sp>
      <p:sp>
        <p:nvSpPr>
          <p:cNvPr id="18739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F7BE51C-9FC0-482F-BF43-757BF2085317}" type="slidenum">
              <a:rPr lang="en-US" altLang="en-US" smtClean="0"/>
              <a:pPr eaLnBrk="1" hangingPunct="1">
                <a:spcBef>
                  <a:spcPct val="0"/>
                </a:spcBef>
              </a:pPr>
              <a:t>129</a:t>
            </a:fld>
            <a:endParaRPr lang="en-US" altLang="en-US" dirty="0"/>
          </a:p>
        </p:txBody>
      </p:sp>
      <p:sp>
        <p:nvSpPr>
          <p:cNvPr id="2" name="TextBox 1"/>
          <p:cNvSpPr txBox="1"/>
          <p:nvPr/>
        </p:nvSpPr>
        <p:spPr>
          <a:xfrm>
            <a:off x="4604032" y="2359599"/>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90424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571500" y="620713"/>
            <a:ext cx="2259013" cy="1693862"/>
          </a:xfr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provides a final review prior to processing. Here you can review or edit your response before transmitting it to the SDR submitter. The response action is still not completed until you click on “SUBMIT”.</a:t>
            </a:r>
          </a:p>
          <a:p>
            <a:endParaRPr lang="en-US" dirty="0"/>
          </a:p>
          <a:p>
            <a:pPr lvl="0"/>
            <a:r>
              <a:rPr lang="en-US" dirty="0"/>
              <a:t>WebSDR will forward an email reply to the SDR submitter if the submitter is not supported by a Component SDR system. The email reply is triggered by a WebSDR-prepared reply or a transactional reply forwarded to WebSDR from a Component SDR processing system. </a:t>
            </a:r>
          </a:p>
          <a:p>
            <a:pPr lvl="0"/>
            <a:r>
              <a:rPr lang="en-US" dirty="0"/>
              <a:t>A confirmation copy is provided to the responder when prepared on the web.</a:t>
            </a:r>
          </a:p>
          <a:p>
            <a:pPr lvl="0"/>
            <a:r>
              <a:rPr lang="en-US" dirty="0"/>
              <a:t>Distribution copies are forwarded to parties identified on the original SDR or additional parties identified on the reply.</a:t>
            </a:r>
          </a:p>
          <a:p>
            <a:endParaRPr lang="en-US" dirty="0"/>
          </a:p>
        </p:txBody>
      </p:sp>
      <p:sp>
        <p:nvSpPr>
          <p:cNvPr id="18842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DA84B10-1972-4FFF-9DD2-4B7D44C7BE5A}" type="slidenum">
              <a:rPr lang="en-US" altLang="en-US" smtClean="0"/>
              <a:pPr eaLnBrk="1" hangingPunct="1">
                <a:spcBef>
                  <a:spcPct val="0"/>
                </a:spcBef>
              </a:pPr>
              <a:t>130</a:t>
            </a:fld>
            <a:endParaRPr lang="en-US" altLang="en-US" dirty="0"/>
          </a:p>
        </p:txBody>
      </p:sp>
      <p:sp>
        <p:nvSpPr>
          <p:cNvPr id="2" name="TextBox 1"/>
          <p:cNvSpPr txBox="1"/>
          <p:nvPr/>
        </p:nvSpPr>
        <p:spPr>
          <a:xfrm>
            <a:off x="4369929" y="2501394"/>
            <a:ext cx="2497102"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42432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706438" y="542925"/>
            <a:ext cx="2217737" cy="1662113"/>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The WebSDR architecture is based upon a DAAS hub for communication and centralized data management. It eliminates the need for numerous point-to-point communications links. The transaction driven process eliminates the need to re-key SDRs within separate Component systems and was developed as a DLMS-compliant process.</a:t>
            </a:r>
          </a:p>
          <a:p>
            <a:r>
              <a:rPr lang="en-US" dirty="0"/>
              <a:t>WebSDR allows for a phased development and has supported continuous process improvement since its initial operating capability in February 2005.</a:t>
            </a:r>
            <a:endParaRPr lang="en-US" sz="900" dirty="0"/>
          </a:p>
          <a:p>
            <a:endParaRPr lang="en-US" altLang="en-US" dirty="0"/>
          </a:p>
        </p:txBody>
      </p:sp>
      <p:sp>
        <p:nvSpPr>
          <p:cNvPr id="13517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2036A57-2F69-4630-A30B-6B1105D63381}" type="slidenum">
              <a:rPr lang="en-US" altLang="en-US" smtClean="0"/>
              <a:pPr eaLnBrk="1" hangingPunct="1">
                <a:spcBef>
                  <a:spcPct val="0"/>
                </a:spcBef>
              </a:pPr>
              <a:t>14</a:t>
            </a:fld>
            <a:endParaRPr lang="en-US" altLang="en-US" dirty="0"/>
          </a:p>
        </p:txBody>
      </p:sp>
      <p:sp>
        <p:nvSpPr>
          <p:cNvPr id="2" name="TextBox 1"/>
          <p:cNvSpPr txBox="1"/>
          <p:nvPr/>
        </p:nvSpPr>
        <p:spPr>
          <a:xfrm>
            <a:off x="4604032" y="2501394"/>
            <a:ext cx="2184964"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5903869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discuss general routine follow-on actions that are facilitated by WebSDR.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131</a:t>
            </a:fld>
            <a:endParaRPr lang="en-US"/>
          </a:p>
        </p:txBody>
      </p:sp>
    </p:spTree>
    <p:extLst>
      <p:ext uri="{BB962C8B-B14F-4D97-AF65-F5344CB8AC3E}">
        <p14:creationId xmlns:p14="http://schemas.microsoft.com/office/powerpoint/2010/main" val="24476234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630238" y="620713"/>
            <a:ext cx="2259012" cy="1693862"/>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is designed to assist customers in completing routine follow-on actions related to SDR submission. These include:</a:t>
            </a:r>
            <a:endParaRPr lang="en-US" sz="900" dirty="0"/>
          </a:p>
          <a:p>
            <a:pPr marL="171710" indent="-171710">
              <a:buFont typeface="Arial" panose="020B0604020202020204" pitchFamily="34" charset="0"/>
              <a:buChar char="•"/>
            </a:pPr>
            <a:r>
              <a:rPr lang="en-US" dirty="0"/>
              <a:t>A follow-up on delinquent SDRs with which an update from the action activity is requested when a reply was not received</a:t>
            </a:r>
            <a:r>
              <a:rPr lang="en-US" sz="1200" b="1" dirty="0"/>
              <a:t> </a:t>
            </a:r>
            <a:r>
              <a:rPr lang="en-US" dirty="0"/>
              <a:t>within the reply time standards. </a:t>
            </a:r>
            <a:endParaRPr lang="en-US" sz="900" dirty="0"/>
          </a:p>
          <a:p>
            <a:pPr marL="171710" indent="-171710">
              <a:buFont typeface="Arial" panose="020B0604020202020204" pitchFamily="34" charset="0"/>
              <a:buChar char="•"/>
            </a:pPr>
            <a:r>
              <a:rPr lang="en-US" dirty="0"/>
              <a:t>An update or correction, which allows the customer to correct erroneous information on a prior submission.</a:t>
            </a:r>
            <a:endParaRPr lang="en-US" sz="900" dirty="0"/>
          </a:p>
          <a:p>
            <a:pPr marL="171710" indent="-171710">
              <a:buFont typeface="Arial" panose="020B0604020202020204" pitchFamily="34" charset="0"/>
              <a:buChar char="•"/>
            </a:pPr>
            <a:r>
              <a:rPr lang="en-US" dirty="0"/>
              <a:t>A cancellation, to cancel a prior submission determined to be unnecessary or erroneous.</a:t>
            </a:r>
            <a:endParaRPr lang="en-US" sz="900" dirty="0"/>
          </a:p>
          <a:p>
            <a:pPr marL="171710" indent="-171710">
              <a:buFont typeface="Arial" panose="020B0604020202020204" pitchFamily="34" charset="0"/>
              <a:buChar char="•"/>
            </a:pPr>
            <a:r>
              <a:rPr lang="en-US" dirty="0"/>
              <a:t>A request for reconsideration, which allows the customer to provide additional supporting information when the action activity has denied the SDR as inappropriate or invalid. </a:t>
            </a:r>
            <a:endParaRPr lang="en-US" sz="900" dirty="0"/>
          </a:p>
          <a:p>
            <a:r>
              <a:rPr lang="en-US" dirty="0"/>
              <a:t>We will review each of these types of follow-on actions in detail. </a:t>
            </a:r>
            <a:endParaRPr lang="en-US" sz="900" dirty="0"/>
          </a:p>
          <a:p>
            <a:r>
              <a:rPr lang="en-US" dirty="0"/>
              <a:t>It should be noted, if your original report was not successfully processed by WebSDR, your follow-on transaction will be rejected immediately.</a:t>
            </a:r>
            <a:r>
              <a:rPr lang="en-US" sz="900" dirty="0"/>
              <a:t> </a:t>
            </a:r>
            <a:r>
              <a:rPr lang="en-US" dirty="0"/>
              <a:t>Also, if your original report was not successfully processed by the action activity, your follow-up may be rejected by the Component SDR system.</a:t>
            </a:r>
            <a:endParaRPr lang="en-US" sz="900" dirty="0"/>
          </a:p>
          <a:p>
            <a:r>
              <a:rPr lang="en-US" altLang="en-US" dirty="0"/>
              <a:t> </a:t>
            </a:r>
          </a:p>
        </p:txBody>
      </p:sp>
      <p:sp>
        <p:nvSpPr>
          <p:cNvPr id="1914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3898A2-682F-4DB5-BD59-0441DA6122FB}" type="slidenum">
              <a:rPr lang="en-US" altLang="en-US" smtClean="0"/>
              <a:pPr eaLnBrk="1" hangingPunct="1">
                <a:spcBef>
                  <a:spcPct val="0"/>
                </a:spcBef>
              </a:pPr>
              <a:t>132</a:t>
            </a:fld>
            <a:endParaRPr lang="en-US" altLang="en-US" dirty="0"/>
          </a:p>
        </p:txBody>
      </p:sp>
      <p:sp>
        <p:nvSpPr>
          <p:cNvPr id="2" name="TextBox 1"/>
          <p:cNvSpPr txBox="1"/>
          <p:nvPr/>
        </p:nvSpPr>
        <p:spPr>
          <a:xfrm>
            <a:off x="4604032" y="2501394"/>
            <a:ext cx="2106930" cy="602067"/>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708025" y="620713"/>
            <a:ext cx="2336800" cy="1752600"/>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defRPr/>
            </a:pPr>
            <a:r>
              <a:rPr lang="en-US" altLang="en-US" b="1" dirty="0"/>
              <a:t>  </a:t>
            </a:r>
            <a:endParaRPr lang="en-US" altLang="en-US" dirty="0"/>
          </a:p>
        </p:txBody>
      </p:sp>
      <p:sp>
        <p:nvSpPr>
          <p:cNvPr id="19149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3898A2-682F-4DB5-BD59-0441DA6122FB}" type="slidenum">
              <a:rPr lang="en-US" altLang="en-US" smtClean="0"/>
              <a:pPr eaLnBrk="1" hangingPunct="1">
                <a:spcBef>
                  <a:spcPct val="0"/>
                </a:spcBef>
              </a:pPr>
              <a:t>133</a:t>
            </a:fld>
            <a:endParaRPr lang="en-US" altLang="en-US" dirty="0"/>
          </a:p>
        </p:txBody>
      </p:sp>
      <p:sp>
        <p:nvSpPr>
          <p:cNvPr id="2" name="TextBox 1"/>
          <p:cNvSpPr txBox="1"/>
          <p:nvPr/>
        </p:nvSpPr>
        <p:spPr>
          <a:xfrm>
            <a:off x="4291894" y="2501394"/>
            <a:ext cx="2731206"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3309452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section we will discuss the guidelines on when a user should submit a follow-up.</a:t>
            </a:r>
            <a:endParaRPr lang="en-US" altLang="en-US" dirty="0"/>
          </a:p>
          <a:p>
            <a:endParaRPr lang="en-US" dirty="0"/>
          </a:p>
        </p:txBody>
      </p:sp>
      <p:sp>
        <p:nvSpPr>
          <p:cNvPr id="4" name="Slide Number Placeholder 3"/>
          <p:cNvSpPr>
            <a:spLocks noGrp="1"/>
          </p:cNvSpPr>
          <p:nvPr>
            <p:ph type="sldNum" sz="quarter" idx="5"/>
          </p:nvPr>
        </p:nvSpPr>
        <p:spPr/>
        <p:txBody>
          <a:bodyPr/>
          <a:lstStyle/>
          <a:p>
            <a:fld id="{48AA4BDB-1F01-4022-914B-BB085C3D6467}" type="slidenum">
              <a:rPr lang="en-US" smtClean="0"/>
              <a:t>134</a:t>
            </a:fld>
            <a:endParaRPr lang="en-US"/>
          </a:p>
        </p:txBody>
      </p:sp>
    </p:spTree>
    <p:extLst>
      <p:ext uri="{BB962C8B-B14F-4D97-AF65-F5344CB8AC3E}">
        <p14:creationId xmlns:p14="http://schemas.microsoft.com/office/powerpoint/2010/main" val="3025325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630238" y="698500"/>
            <a:ext cx="2181225" cy="1635125"/>
          </a:xfrm>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Action points will generally provide interim and final replies in a timely manner well within the authorized timeframe. However, it is equally important for the submitter to be aware of processing time standards and follow-up when they are not met. SDRs action activities are required to respond within 24 hours, or up to 15 business days for a final response, for classified SECRET or above or NWRM (shortage, overage, wrong item, mismatched IUID, or misdirected shipment). </a:t>
            </a:r>
          </a:p>
          <a:p>
            <a:pPr lvl="0"/>
            <a:r>
              <a:rPr lang="en-US" dirty="0"/>
              <a:t>The SDRs action activity is required to respond within 5 days for transshipper-reported frustrated freight, and within 25 days for controlled inventory items (other than SECRET or NWRM), arms, arms parts, ammunitions, and explosives (shortage, overage, wrong item, mismatched IUID, or misdirected shipment). For routine</a:t>
            </a:r>
            <a:r>
              <a:rPr lang="en-US" baseline="0" dirty="0"/>
              <a:t> SDRs,</a:t>
            </a:r>
            <a:r>
              <a:rPr lang="en-US" dirty="0"/>
              <a:t> a response is required within 50 days from date of SDR receipt.</a:t>
            </a:r>
          </a:p>
          <a:p>
            <a:endParaRPr lang="en-US" altLang="en-US" dirty="0"/>
          </a:p>
        </p:txBody>
      </p:sp>
      <p:sp>
        <p:nvSpPr>
          <p:cNvPr id="193540"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7C0A4D-5B8C-4FDD-9E9B-81C10FB9822C}" type="slidenum">
              <a:rPr lang="en-US" altLang="en-US" smtClean="0"/>
              <a:pPr eaLnBrk="1" hangingPunct="1">
                <a:spcBef>
                  <a:spcPct val="0"/>
                </a:spcBef>
              </a:pPr>
              <a:t>135</a:t>
            </a:fld>
            <a:endParaRPr lang="en-US" altLang="en-US" dirty="0"/>
          </a:p>
        </p:txBody>
      </p:sp>
      <p:sp>
        <p:nvSpPr>
          <p:cNvPr id="2" name="TextBox 1"/>
          <p:cNvSpPr txBox="1"/>
          <p:nvPr/>
        </p:nvSpPr>
        <p:spPr>
          <a:xfrm>
            <a:off x="4525998" y="2501394"/>
            <a:ext cx="234103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708025" y="465138"/>
            <a:ext cx="2414588" cy="1809750"/>
          </a:xfrm>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Users should submit an SDR follow-up when the action activity has not responded to your SDR within 55 days of report submission, or a maximum of 30 days if your report concerns a controlled inventory item (classified/sensitive/NWRM), arms, arms parts, ammunitions, explosives or a hazardous/priority situation.</a:t>
            </a:r>
          </a:p>
          <a:p>
            <a:pPr lvl="0"/>
            <a:r>
              <a:rPr lang="en-US" dirty="0"/>
              <a:t>Users should always follow up!</a:t>
            </a:r>
          </a:p>
          <a:p>
            <a:pPr lvl="0"/>
            <a:r>
              <a:rPr lang="en-US" dirty="0"/>
              <a:t>Also follow-up after 55 days from the date of an interim reply when no subsequent/final reply was received.</a:t>
            </a:r>
          </a:p>
          <a:p>
            <a:pPr lvl="0"/>
            <a:r>
              <a:rPr lang="en-US" dirty="0"/>
              <a:t>Be aware that very late follow-ups may be rejected (after 100 days from the last transaction) resulting in no subsequent processing on your discrepancy report.</a:t>
            </a:r>
          </a:p>
          <a:p>
            <a:pPr lvl="0"/>
            <a:r>
              <a:rPr lang="en-US" dirty="0"/>
              <a:t>Users should direct follow-ups to the current action activity (WebSDR will do this automatically for web-entered SDR replies and Component</a:t>
            </a:r>
            <a:r>
              <a:rPr lang="en-US" baseline="0" dirty="0"/>
              <a:t> SDR applications are required to track forwarding actions so follow-ups can be addressed correctly</a:t>
            </a:r>
            <a:r>
              <a:rPr lang="en-US" dirty="0"/>
              <a:t>).</a:t>
            </a:r>
          </a:p>
          <a:p>
            <a:r>
              <a:rPr lang="en-US" dirty="0"/>
              <a:t>Prior to preparing a second SDR follow-up, submitters are encouraged to use the WebSDR query function to see if a reply is already available. Sometimes replies have been provided, but did not reach the customer due to transmission failure or other technical issues. You may also find that your SDR has been forwarded to a new action activity. </a:t>
            </a:r>
            <a:r>
              <a:rPr lang="en-US" b="0" dirty="0"/>
              <a:t>Forwarding of an SDR to a new action activity will restart the elapsed processing time. </a:t>
            </a:r>
          </a:p>
          <a:p>
            <a:endParaRPr lang="en-US" altLang="en-US" dirty="0"/>
          </a:p>
        </p:txBody>
      </p:sp>
      <p:sp>
        <p:nvSpPr>
          <p:cNvPr id="1945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016414-0C24-4B1B-AD12-C9EAB2253FD1}" type="slidenum">
              <a:rPr lang="en-US" altLang="en-US" smtClean="0"/>
              <a:pPr eaLnBrk="1" hangingPunct="1">
                <a:spcBef>
                  <a:spcPct val="0"/>
                </a:spcBef>
              </a:pPr>
              <a:t>136</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708025" y="620713"/>
            <a:ext cx="2259013" cy="1693862"/>
          </a:xfrm>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564"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016414-0C24-4B1B-AD12-C9EAB2253FD1}" type="slidenum">
              <a:rPr lang="en-US" altLang="en-US" smtClean="0"/>
              <a:pPr eaLnBrk="1" hangingPunct="1">
                <a:spcBef>
                  <a:spcPct val="0"/>
                </a:spcBef>
              </a:pPr>
              <a:t>137</a:t>
            </a:fld>
            <a:endParaRPr lang="en-US" altLang="en-US" dirty="0"/>
          </a:p>
        </p:txBody>
      </p:sp>
      <p:sp>
        <p:nvSpPr>
          <p:cNvPr id="2" name="TextBox 1"/>
          <p:cNvSpPr txBox="1"/>
          <p:nvPr/>
        </p:nvSpPr>
        <p:spPr>
          <a:xfrm>
            <a:off x="4427607" y="2501394"/>
            <a:ext cx="2439424"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extLst>
      <p:ext uri="{BB962C8B-B14F-4D97-AF65-F5344CB8AC3E}">
        <p14:creationId xmlns:p14="http://schemas.microsoft.com/office/powerpoint/2010/main" val="29430133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708025" y="620713"/>
            <a:ext cx="2319338" cy="1738312"/>
          </a:xfrm>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Now we will go through the process of submitting a follow-up in WebSDR. From the main screen within WebSDR, select “Follow-Up” under “Submit an SDR”.</a:t>
            </a:r>
          </a:p>
          <a:p>
            <a:endParaRPr lang="en-US" altLang="en-US" dirty="0"/>
          </a:p>
        </p:txBody>
      </p:sp>
      <p:sp>
        <p:nvSpPr>
          <p:cNvPr id="195588"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046A38-DFAC-484C-9819-F0356B5D909F}" type="slidenum">
              <a:rPr lang="en-US" altLang="en-US" smtClean="0"/>
              <a:pPr eaLnBrk="1" hangingPunct="1">
                <a:spcBef>
                  <a:spcPct val="0"/>
                </a:spcBef>
              </a:pPr>
              <a:t>138</a:t>
            </a:fld>
            <a:endParaRPr lang="en-US" altLang="en-US" dirty="0"/>
          </a:p>
        </p:txBody>
      </p:sp>
      <p:sp>
        <p:nvSpPr>
          <p:cNvPr id="2" name="TextBox 1"/>
          <p:cNvSpPr txBox="1"/>
          <p:nvPr/>
        </p:nvSpPr>
        <p:spPr>
          <a:xfrm>
            <a:off x="4427607" y="2501394"/>
            <a:ext cx="259549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630238" y="620713"/>
            <a:ext cx="2214562" cy="1660525"/>
          </a:xfrm>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WebSDR will locate the previous SDR submission using the WebSDR-assigned control number. Information from the previous submission will be used to pre-fill the follow-up action. </a:t>
            </a:r>
          </a:p>
          <a:p>
            <a:endParaRPr lang="en-US" altLang="en-US" dirty="0"/>
          </a:p>
        </p:txBody>
      </p:sp>
      <p:sp>
        <p:nvSpPr>
          <p:cNvPr id="196612"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1E82CE-6F72-413A-B486-1C095DFA6F01}" type="slidenum">
              <a:rPr lang="en-US" altLang="en-US" smtClean="0"/>
              <a:pPr eaLnBrk="1" hangingPunct="1">
                <a:spcBef>
                  <a:spcPct val="0"/>
                </a:spcBef>
              </a:pPr>
              <a:t>139</a:t>
            </a:fld>
            <a:endParaRPr lang="en-US" altLang="en-US" dirty="0"/>
          </a:p>
        </p:txBody>
      </p:sp>
      <p:sp>
        <p:nvSpPr>
          <p:cNvPr id="2" name="TextBox 1"/>
          <p:cNvSpPr txBox="1"/>
          <p:nvPr/>
        </p:nvSpPr>
        <p:spPr>
          <a:xfrm>
            <a:off x="4427607" y="2501394"/>
            <a:ext cx="2595493"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630238" y="620713"/>
            <a:ext cx="2214562" cy="1660525"/>
          </a:xfrm>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Once the WebSDR control number is input, WebSDR first checks to see if someone has already submitted or started working on a follow-up, as shown here.  To view the entire SDR you would click on the hyperlink.</a:t>
            </a:r>
          </a:p>
          <a:p>
            <a:endParaRPr lang="en-US" altLang="en-US" dirty="0"/>
          </a:p>
        </p:txBody>
      </p:sp>
      <p:sp>
        <p:nvSpPr>
          <p:cNvPr id="197636" name="Slide Number Placeholder 3"/>
          <p:cNvSpPr>
            <a:spLocks noGrp="1"/>
          </p:cNvSpPr>
          <p:nvPr>
            <p:ph type="sldNum" sz="quarter" idx="5"/>
          </p:nvPr>
        </p:nvSpPr>
        <p:spPr>
          <a:xfrm>
            <a:off x="2003874" y="8843328"/>
            <a:ext cx="3042390" cy="465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8" eaLnBrk="0" hangingPunct="0">
              <a:spcBef>
                <a:spcPct val="30000"/>
              </a:spcBef>
              <a:defRPr sz="1200">
                <a:solidFill>
                  <a:schemeClr val="tx1"/>
                </a:solidFill>
                <a:latin typeface="Arial" charset="0"/>
              </a:defRPr>
            </a:lvl1pPr>
            <a:lvl2pPr marL="743966" indent="-286141" defTabSz="933138" eaLnBrk="0" hangingPunct="0">
              <a:spcBef>
                <a:spcPct val="30000"/>
              </a:spcBef>
              <a:defRPr sz="1200">
                <a:solidFill>
                  <a:schemeClr val="tx1"/>
                </a:solidFill>
                <a:latin typeface="Arial" charset="0"/>
              </a:defRPr>
            </a:lvl2pPr>
            <a:lvl3pPr marL="1144564" indent="-228913" defTabSz="933138" eaLnBrk="0" hangingPunct="0">
              <a:spcBef>
                <a:spcPct val="30000"/>
              </a:spcBef>
              <a:defRPr sz="1200">
                <a:solidFill>
                  <a:schemeClr val="tx1"/>
                </a:solidFill>
                <a:latin typeface="Arial" charset="0"/>
              </a:defRPr>
            </a:lvl3pPr>
            <a:lvl4pPr marL="1602389" indent="-228913" defTabSz="933138" eaLnBrk="0" hangingPunct="0">
              <a:spcBef>
                <a:spcPct val="30000"/>
              </a:spcBef>
              <a:defRPr sz="1200">
                <a:solidFill>
                  <a:schemeClr val="tx1"/>
                </a:solidFill>
                <a:latin typeface="Arial" charset="0"/>
              </a:defRPr>
            </a:lvl4pPr>
            <a:lvl5pPr marL="2060215" indent="-228913" defTabSz="933138" eaLnBrk="0" hangingPunct="0">
              <a:spcBef>
                <a:spcPct val="30000"/>
              </a:spcBef>
              <a:defRPr sz="1200">
                <a:solidFill>
                  <a:schemeClr val="tx1"/>
                </a:solidFill>
                <a:latin typeface="Arial" charset="0"/>
              </a:defRPr>
            </a:lvl5pPr>
            <a:lvl6pPr marL="2518041" indent="-228913" defTabSz="933138" eaLnBrk="0" fontAlgn="base" hangingPunct="0">
              <a:spcBef>
                <a:spcPct val="30000"/>
              </a:spcBef>
              <a:spcAft>
                <a:spcPct val="0"/>
              </a:spcAft>
              <a:defRPr sz="1200">
                <a:solidFill>
                  <a:schemeClr val="tx1"/>
                </a:solidFill>
                <a:latin typeface="Arial" charset="0"/>
              </a:defRPr>
            </a:lvl6pPr>
            <a:lvl7pPr marL="2975864" indent="-228913" defTabSz="933138" eaLnBrk="0" fontAlgn="base" hangingPunct="0">
              <a:spcBef>
                <a:spcPct val="30000"/>
              </a:spcBef>
              <a:spcAft>
                <a:spcPct val="0"/>
              </a:spcAft>
              <a:defRPr sz="1200">
                <a:solidFill>
                  <a:schemeClr val="tx1"/>
                </a:solidFill>
                <a:latin typeface="Arial" charset="0"/>
              </a:defRPr>
            </a:lvl7pPr>
            <a:lvl8pPr marL="3433691" indent="-228913" defTabSz="933138" eaLnBrk="0" fontAlgn="base" hangingPunct="0">
              <a:spcBef>
                <a:spcPct val="30000"/>
              </a:spcBef>
              <a:spcAft>
                <a:spcPct val="0"/>
              </a:spcAft>
              <a:defRPr sz="1200">
                <a:solidFill>
                  <a:schemeClr val="tx1"/>
                </a:solidFill>
                <a:latin typeface="Arial" charset="0"/>
              </a:defRPr>
            </a:lvl8pPr>
            <a:lvl9pPr marL="3891516" indent="-228913" defTabSz="9331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67ADAD-E5BB-428E-A82A-F12B5C327CDF}" type="slidenum">
              <a:rPr lang="en-US" altLang="en-US" smtClean="0"/>
              <a:pPr eaLnBrk="1" hangingPunct="1">
                <a:spcBef>
                  <a:spcPct val="0"/>
                </a:spcBef>
              </a:pPr>
              <a:t>140</a:t>
            </a:fld>
            <a:endParaRPr lang="en-US" altLang="en-US" dirty="0"/>
          </a:p>
        </p:txBody>
      </p:sp>
      <p:sp>
        <p:nvSpPr>
          <p:cNvPr id="2" name="TextBox 1"/>
          <p:cNvSpPr txBox="1"/>
          <p:nvPr/>
        </p:nvSpPr>
        <p:spPr>
          <a:xfrm>
            <a:off x="4291894" y="2501394"/>
            <a:ext cx="2575137" cy="432790"/>
          </a:xfrm>
          <a:prstGeom prst="rect">
            <a:avLst/>
          </a:prstGeom>
          <a:noFill/>
        </p:spPr>
        <p:txBody>
          <a:bodyPr wrap="square" lIns="93324" tIns="46662" rIns="93324" bIns="46662" rtlCol="0">
            <a:spAutoFit/>
          </a:bodyPr>
          <a:lstStyle/>
          <a:p>
            <a:pPr lvl="0"/>
            <a:r>
              <a:rPr lang="en-US" sz="1100" b="0">
                <a:solidFill>
                  <a:srgbClr val="FF0000"/>
                </a:solidFill>
                <a:latin typeface="Arial" panose="020B0604020202020204"/>
              </a:rPr>
              <a:t>MM Notes:  This is a screen build.  Add graphics as appropriate.</a:t>
            </a:r>
            <a:endParaRPr lang="en-US" sz="1100" b="0" dirty="0">
              <a:solidFill>
                <a:srgbClr val="FF0000"/>
              </a:solidFill>
              <a:latin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Title 3">
            <a:extLst>
              <a:ext uri="{FF2B5EF4-FFF2-40B4-BE49-F238E27FC236}">
                <a16:creationId xmlns:a16="http://schemas.microsoft.com/office/drawing/2014/main" id="{D770BADD-0395-4792-825D-E33991DFD31D}"/>
              </a:ext>
            </a:extLst>
          </p:cNvPr>
          <p:cNvSpPr>
            <a:spLocks noGrp="1"/>
          </p:cNvSpPr>
          <p:nvPr>
            <p:ph type="title"/>
          </p:nvPr>
        </p:nvSpPr>
        <p:spPr/>
        <p:txBody>
          <a:bodyPr/>
          <a:lstStyle/>
          <a:p>
            <a:r>
              <a:rPr lang="en-US" dirty="0"/>
              <a:t>Click to edit Master title style</a:t>
            </a:r>
          </a:p>
        </p:txBody>
      </p:sp>
      <p:sp>
        <p:nvSpPr>
          <p:cNvPr id="6" name="Rectangle 5">
            <a:extLst>
              <a:ext uri="{FF2B5EF4-FFF2-40B4-BE49-F238E27FC236}">
                <a16:creationId xmlns:a16="http://schemas.microsoft.com/office/drawing/2014/main" id="{D144BFE4-DC93-4CF9-B682-1ADF983DB37A}"/>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651F485E-E107-4D0C-BFDF-F449EC599508}"/>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11" name="Date Placeholder 3">
            <a:extLst>
              <a:ext uri="{FF2B5EF4-FFF2-40B4-BE49-F238E27FC236}">
                <a16:creationId xmlns:a16="http://schemas.microsoft.com/office/drawing/2014/main" id="{1EA047AC-150D-4C7A-9A88-1918740950E4}"/>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Slide Number Placeholder 5">
            <a:extLst>
              <a:ext uri="{FF2B5EF4-FFF2-40B4-BE49-F238E27FC236}">
                <a16:creationId xmlns:a16="http://schemas.microsoft.com/office/drawing/2014/main" id="{9A70D6E3-3BCF-4664-A2FD-A265A6A9D7C4}"/>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60CEA8AE-B054-4C9C-944C-A80867E6EEFE}"/>
              </a:ext>
            </a:extLst>
          </p:cNvPr>
          <p:cNvSpPr>
            <a:spLocks noGrp="1"/>
          </p:cNvSpPr>
          <p:nvPr>
            <p:ph sz="quarter" idx="10" hasCustomPrompt="1"/>
          </p:nvPr>
        </p:nvSpPr>
        <p:spPr>
          <a:xfrm>
            <a:off x="0" y="6487477"/>
            <a:ext cx="2743200" cy="369888"/>
          </a:xfrm>
        </p:spPr>
        <p:txBody>
          <a:bodyPr anchor="ctr"/>
          <a:lstStyle>
            <a:lvl1pPr>
              <a:defRPr sz="1000" b="0">
                <a:solidFill>
                  <a:schemeClr val="bg1"/>
                </a:solidFill>
                <a:latin typeface="Arial Narrow" panose="020B0606020202030204" pitchFamily="34" charset="0"/>
              </a:defRPr>
            </a:lvl1pPr>
            <a:lvl2pPr>
              <a:defRPr sz="1000">
                <a:solidFill>
                  <a:schemeClr val="bg1"/>
                </a:solidFill>
                <a:latin typeface="Arial Narrow" panose="020B0606020202030204" pitchFamily="34" charset="0"/>
              </a:defRPr>
            </a:lvl2pPr>
            <a:lvl3pPr>
              <a:defRPr sz="1000">
                <a:solidFill>
                  <a:schemeClr val="bg1"/>
                </a:solidFill>
                <a:latin typeface="Arial Narrow" panose="020B0606020202030204" pitchFamily="34" charset="0"/>
              </a:defRPr>
            </a:lvl3pPr>
            <a:lvl4pPr>
              <a:defRPr sz="1000">
                <a:solidFill>
                  <a:schemeClr val="bg1"/>
                </a:solidFill>
                <a:latin typeface="Arial Narrow" panose="020B0606020202030204" pitchFamily="34" charset="0"/>
              </a:defRPr>
            </a:lvl4pPr>
            <a:lvl5pPr>
              <a:defRPr sz="1000">
                <a:solidFill>
                  <a:schemeClr val="bg1"/>
                </a:solidFill>
                <a:latin typeface="Arial Narrow" panose="020B0606020202030204" pitchFamily="34" charset="0"/>
              </a:defRPr>
            </a:lvl5pPr>
          </a:lstStyle>
          <a:p>
            <a:pPr lvl="0"/>
            <a:r>
              <a:rPr lang="en-US" dirty="0"/>
              <a:t>Source:  Of any significant figures</a:t>
            </a:r>
          </a:p>
          <a:p>
            <a:pPr lvl="0"/>
            <a:r>
              <a:rPr lang="en-US" dirty="0"/>
              <a:t>As of Civilian Date (i.e. Month 00, 20YY</a:t>
            </a:r>
          </a:p>
        </p:txBody>
      </p:sp>
    </p:spTree>
    <p:extLst>
      <p:ext uri="{BB962C8B-B14F-4D97-AF65-F5344CB8AC3E}">
        <p14:creationId xmlns:p14="http://schemas.microsoft.com/office/powerpoint/2010/main" val="16995641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a:extLst>
              <a:ext uri="{FF2B5EF4-FFF2-40B4-BE49-F238E27FC236}">
                <a16:creationId xmlns:a16="http://schemas.microsoft.com/office/drawing/2014/main" id="{6BDA600B-8855-4E6C-82F1-562361C59B4C}"/>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01BF31-5B1F-4332-B123-9B6618A675BB}"/>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1A147A00-837E-4038-A7E2-EE0A7E76307A}"/>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8CFEDD72-2099-412D-AEF4-7F5A0C00DDD7}"/>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46711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7FAF81-D8F3-4612-8FF3-02B0C4EEC383}"/>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6" name="TextBox 5">
            <a:extLst>
              <a:ext uri="{FF2B5EF4-FFF2-40B4-BE49-F238E27FC236}">
                <a16:creationId xmlns:a16="http://schemas.microsoft.com/office/drawing/2014/main" id="{570B84FB-DF7C-4030-92A2-0BCF6F931ED1}"/>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7" name="Date Placeholder 3">
            <a:extLst>
              <a:ext uri="{FF2B5EF4-FFF2-40B4-BE49-F238E27FC236}">
                <a16:creationId xmlns:a16="http://schemas.microsoft.com/office/drawing/2014/main" id="{E46117F5-9504-4B0E-85FC-381DCC9B4B9D}"/>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8" name="Slide Number Placeholder 5">
            <a:extLst>
              <a:ext uri="{FF2B5EF4-FFF2-40B4-BE49-F238E27FC236}">
                <a16:creationId xmlns:a16="http://schemas.microsoft.com/office/drawing/2014/main" id="{19A1A8F8-8AAD-4325-98FC-9EA4BD1FBC2F}"/>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684895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4E6E44-7787-4B54-884E-618B9DD7299C}"/>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6" name="TextBox 5">
            <a:extLst>
              <a:ext uri="{FF2B5EF4-FFF2-40B4-BE49-F238E27FC236}">
                <a16:creationId xmlns:a16="http://schemas.microsoft.com/office/drawing/2014/main" id="{12FFD9C7-1B9E-478D-BDCA-E82A908E7E2A}"/>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7" name="Date Placeholder 3">
            <a:extLst>
              <a:ext uri="{FF2B5EF4-FFF2-40B4-BE49-F238E27FC236}">
                <a16:creationId xmlns:a16="http://schemas.microsoft.com/office/drawing/2014/main" id="{1E41E900-461B-45BD-BF9F-B8B6E2A8F3EC}"/>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8" name="Slide Number Placeholder 5">
            <a:extLst>
              <a:ext uri="{FF2B5EF4-FFF2-40B4-BE49-F238E27FC236}">
                <a16:creationId xmlns:a16="http://schemas.microsoft.com/office/drawing/2014/main" id="{EE35C700-B931-48EB-AD2C-7C1DDB6ACBA0}"/>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04838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ABD9372-4552-4304-8A55-101B61A9A656}"/>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5606057B-59D8-4217-AAC9-5C0FB1F87B26}"/>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147AA5FF-5813-4254-831B-7CCF92DA2789}"/>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620A3BFF-5299-4E62-AAC0-654FF413F6F6}"/>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3445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2pPr>
              <a:buClrTx/>
              <a:defRPr baseline="0">
                <a:solidFill>
                  <a:srgbClr val="002060"/>
                </a:solidFill>
              </a:defRPr>
            </a:lvl2pPr>
            <a:lvl3pPr>
              <a:buClrTx/>
              <a:defRPr baseline="0">
                <a:solidFill>
                  <a:srgbClr val="002060"/>
                </a:solidFill>
              </a:defRPr>
            </a:lvl3pPr>
            <a:lvl4pPr>
              <a:buClrTx/>
              <a:defRPr baseline="0">
                <a:solidFill>
                  <a:srgbClr val="002060"/>
                </a:solidFill>
              </a:defRPr>
            </a:lvl4pPr>
            <a:lvl5pPr>
              <a:buClrTx/>
              <a:defRPr baseline="0">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6" name="Rectangle 5">
            <a:extLst>
              <a:ext uri="{FF2B5EF4-FFF2-40B4-BE49-F238E27FC236}">
                <a16:creationId xmlns:a16="http://schemas.microsoft.com/office/drawing/2014/main" id="{8C8248E7-A727-48F2-8007-55E69F65EEF8}"/>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DB8ADB04-7DB9-478E-AD36-780EEEBC144A}"/>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FB315B7D-FC1B-43A3-AAB0-167316F963E3}"/>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993AAA3B-69C9-414C-9ABE-093A6F87A749}"/>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73149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2"/>
            <a:ext cx="603249" cy="365125"/>
          </a:xfrm>
          <a:prstGeom prst="rect">
            <a:avLst/>
          </a:prstGeom>
        </p:spPr>
        <p:txBody>
          <a:bodyPr vert="horz" lIns="91440" tIns="45720" rIns="91440" bIns="45720" rtlCol="0" anchor="ctr"/>
          <a:lstStyle>
            <a:lvl1pPr algn="r">
              <a:defRPr sz="105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097280" y="182880"/>
            <a:ext cx="6949440" cy="731520"/>
          </a:xfrm>
          <a:prstGeom prst="rect">
            <a:avLst/>
          </a:prstGeom>
        </p:spPr>
        <p:txBody>
          <a:bodyPr/>
          <a:lstStyle>
            <a:lvl1pPr>
              <a:defRPr>
                <a:solidFill>
                  <a:schemeClr val="bg1"/>
                </a:solidFill>
              </a:defRPr>
            </a:lvl1pPr>
          </a:lstStyle>
          <a:p>
            <a:r>
              <a:rPr lang="en-US" dirty="0"/>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171450" indent="-171450">
              <a:spcBef>
                <a:spcPts val="0"/>
              </a:spcBef>
              <a:spcAft>
                <a:spcPts val="450"/>
              </a:spcAft>
              <a:defRPr sz="2100"/>
            </a:lvl1pPr>
            <a:lvl2pPr marL="514350" indent="-171450">
              <a:spcBef>
                <a:spcPts val="0"/>
              </a:spcBef>
              <a:spcAft>
                <a:spcPts val="450"/>
              </a:spcAft>
              <a:defRPr sz="1800"/>
            </a:lvl2pPr>
            <a:lvl3pPr>
              <a:spcBef>
                <a:spcPts val="0"/>
              </a:spcBef>
              <a:spcAft>
                <a:spcPts val="450"/>
              </a:spcAft>
              <a:defRPr sz="1500"/>
            </a:lvl3pPr>
            <a:lvl4pPr>
              <a:spcBef>
                <a:spcPts val="0"/>
              </a:spcBef>
              <a:spcAft>
                <a:spcPts val="450"/>
              </a:spcAft>
              <a:defRPr sz="1350"/>
            </a:lvl4pPr>
            <a:lvl5pPr>
              <a:spcBef>
                <a:spcPts val="0"/>
              </a:spcBef>
              <a:spcAft>
                <a:spcPts val="450"/>
              </a:spcAft>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F2F1C1C7-DF77-4F7C-9675-8BF98CE5AEF5}"/>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10" name="TextBox 9">
            <a:extLst>
              <a:ext uri="{FF2B5EF4-FFF2-40B4-BE49-F238E27FC236}">
                <a16:creationId xmlns:a16="http://schemas.microsoft.com/office/drawing/2014/main" id="{4F4D0C9F-FAE1-4E31-8791-35B15899F3F7}"/>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11" name="Date Placeholder 3">
            <a:extLst>
              <a:ext uri="{FF2B5EF4-FFF2-40B4-BE49-F238E27FC236}">
                <a16:creationId xmlns:a16="http://schemas.microsoft.com/office/drawing/2014/main" id="{8D9D1FA9-B23D-45CE-9B82-DB52D4FD444B}"/>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Slide Number Placeholder 5">
            <a:extLst>
              <a:ext uri="{FF2B5EF4-FFF2-40B4-BE49-F238E27FC236}">
                <a16:creationId xmlns:a16="http://schemas.microsoft.com/office/drawing/2014/main" id="{81508370-1E7C-42B9-ABB8-BC3A8A46621A}"/>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8283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baseline="0"/>
            </a:lvl1pPr>
            <a:lvl2pPr>
              <a:defRPr sz="1800" b="0" i="0" baseline="0"/>
            </a:lvl2pPr>
            <a:lvl3pPr>
              <a:defRPr sz="1800" b="0" i="0" baseline="0"/>
            </a:lvl3pPr>
            <a:lvl4pPr>
              <a:defRPr sz="1800" b="0" i="0" baseline="0"/>
            </a:lvl4pPr>
            <a:lvl5pPr>
              <a:defRPr sz="1800" b="0"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DDEE6CB-1114-468D-857A-7F30B3984F72}"/>
              </a:ext>
            </a:extLst>
          </p:cNvPr>
          <p:cNvSpPr>
            <a:spLocks noGrp="1"/>
          </p:cNvSpPr>
          <p:nvPr>
            <p:ph type="title"/>
          </p:nvPr>
        </p:nvSpPr>
        <p:spPr/>
        <p:txBody>
          <a:bodyPr/>
          <a:lstStyle/>
          <a:p>
            <a:r>
              <a:rPr lang="en-US"/>
              <a:t>Click to edit Master title style</a:t>
            </a:r>
          </a:p>
        </p:txBody>
      </p:sp>
      <p:sp>
        <p:nvSpPr>
          <p:cNvPr id="5" name="Rectangle 4">
            <a:extLst>
              <a:ext uri="{FF2B5EF4-FFF2-40B4-BE49-F238E27FC236}">
                <a16:creationId xmlns:a16="http://schemas.microsoft.com/office/drawing/2014/main" id="{766C209E-D217-4DDD-B95E-2C43046AB3CA}"/>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6" name="TextBox 5">
            <a:extLst>
              <a:ext uri="{FF2B5EF4-FFF2-40B4-BE49-F238E27FC236}">
                <a16:creationId xmlns:a16="http://schemas.microsoft.com/office/drawing/2014/main" id="{F1B88843-F3B9-4A10-AA5D-BC86BD9BBF2E}"/>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7" name="Date Placeholder 3">
            <a:extLst>
              <a:ext uri="{FF2B5EF4-FFF2-40B4-BE49-F238E27FC236}">
                <a16:creationId xmlns:a16="http://schemas.microsoft.com/office/drawing/2014/main" id="{58B6726B-3D4A-48A7-8F4D-004659C25455}"/>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8" name="Slide Number Placeholder 5">
            <a:extLst>
              <a:ext uri="{FF2B5EF4-FFF2-40B4-BE49-F238E27FC236}">
                <a16:creationId xmlns:a16="http://schemas.microsoft.com/office/drawing/2014/main" id="{AE490590-956F-4204-92C8-A6BC9D4F9038}"/>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1143000"/>
          </a:xfrm>
        </p:spPr>
        <p:txBody>
          <a:bodyPr/>
          <a:lstStyle>
            <a:lvl1pPr>
              <a:defRPr sz="2400" baseline="0"/>
            </a:lvl1pPr>
          </a:lstStyle>
          <a:p>
            <a:r>
              <a:rPr lang="en-US" dirty="0"/>
              <a:t>Click to edit Master title style</a:t>
            </a:r>
          </a:p>
        </p:txBody>
      </p:sp>
      <p:sp>
        <p:nvSpPr>
          <p:cNvPr id="4" name="Rectangle 3">
            <a:extLst>
              <a:ext uri="{FF2B5EF4-FFF2-40B4-BE49-F238E27FC236}">
                <a16:creationId xmlns:a16="http://schemas.microsoft.com/office/drawing/2014/main" id="{E3005A47-3310-4AA6-9C85-2DAD28294D34}"/>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D9EBB9DC-A744-4081-B860-D85E63118967}"/>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6" name="Date Placeholder 3">
            <a:extLst>
              <a:ext uri="{FF2B5EF4-FFF2-40B4-BE49-F238E27FC236}">
                <a16:creationId xmlns:a16="http://schemas.microsoft.com/office/drawing/2014/main" id="{7951373F-FFFC-43EB-8BE5-A9CB2A5E9DA1}"/>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lide Number Placeholder 5">
            <a:extLst>
              <a:ext uri="{FF2B5EF4-FFF2-40B4-BE49-F238E27FC236}">
                <a16:creationId xmlns:a16="http://schemas.microsoft.com/office/drawing/2014/main" id="{F926529F-A485-42F2-A60C-D1DC69639E06}"/>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ACF51D-977D-464D-B7EF-23B5C1603EE8}"/>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C4848713-C0EB-4AB5-99BC-D91B9483FA2E}"/>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5" name="Date Placeholder 3">
            <a:extLst>
              <a:ext uri="{FF2B5EF4-FFF2-40B4-BE49-F238E27FC236}">
                <a16:creationId xmlns:a16="http://schemas.microsoft.com/office/drawing/2014/main" id="{8DBCB4F0-8745-4CFC-9892-6E68C802D54C}"/>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467EB0FA-5219-4590-A8F3-EE429B127159}"/>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C0C741B6-3A7A-4541-B206-EAB4D728F6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9" name="Title Placeholder 1">
            <a:extLst>
              <a:ext uri="{FF2B5EF4-FFF2-40B4-BE49-F238E27FC236}">
                <a16:creationId xmlns:a16="http://schemas.microsoft.com/office/drawing/2014/main" id="{120AC9A7-86AB-4393-969C-6304FE13FF84}"/>
              </a:ext>
            </a:extLst>
          </p:cNvPr>
          <p:cNvSpPr txBox="1">
            <a:spLocks/>
          </p:cNvSpPr>
          <p:nvPr userDrawn="1"/>
        </p:nvSpPr>
        <p:spPr>
          <a:xfrm>
            <a:off x="3657600" y="365760"/>
            <a:ext cx="5029200" cy="822960"/>
          </a:xfrm>
          <a:prstGeom prst="rect">
            <a:avLst/>
          </a:prstGeom>
        </p:spPr>
        <p:txBody>
          <a:bodyPr vert="horz" lIns="91440" tIns="45720" rIns="91440" bIns="45720" rtlCol="0" anchor="t" anchorCtr="0">
            <a:normAutofit/>
          </a:bodyPr>
          <a:lstStyle>
            <a:lvl1pPr algn="ctr" rtl="0" eaLnBrk="0" fontAlgn="base" hangingPunct="0">
              <a:spcBef>
                <a:spcPct val="0"/>
              </a:spcBef>
              <a:spcAft>
                <a:spcPct val="0"/>
              </a:spcAft>
              <a:defRPr sz="2400" b="1">
                <a:solidFill>
                  <a:srgbClr val="203864"/>
                </a:solidFill>
                <a:latin typeface="+mj-lt"/>
                <a:ea typeface="+mj-ea"/>
                <a:cs typeface="+mj-cs"/>
              </a:defRPr>
            </a:lvl1pPr>
            <a:lvl2pPr algn="ctr" rtl="0" eaLnBrk="0" fontAlgn="base" hangingPunct="0">
              <a:spcBef>
                <a:spcPct val="0"/>
              </a:spcBef>
              <a:spcAft>
                <a:spcPct val="0"/>
              </a:spcAft>
              <a:defRPr sz="3300" b="1">
                <a:solidFill>
                  <a:srgbClr val="2D2DB9"/>
                </a:solidFill>
                <a:latin typeface="Arial" charset="0"/>
              </a:defRPr>
            </a:lvl2pPr>
            <a:lvl3pPr algn="ctr" rtl="0" eaLnBrk="0" fontAlgn="base" hangingPunct="0">
              <a:spcBef>
                <a:spcPct val="0"/>
              </a:spcBef>
              <a:spcAft>
                <a:spcPct val="0"/>
              </a:spcAft>
              <a:defRPr sz="3300" b="1">
                <a:solidFill>
                  <a:srgbClr val="2D2DB9"/>
                </a:solidFill>
                <a:latin typeface="Arial" charset="0"/>
              </a:defRPr>
            </a:lvl3pPr>
            <a:lvl4pPr algn="ctr" rtl="0" eaLnBrk="0" fontAlgn="base" hangingPunct="0">
              <a:spcBef>
                <a:spcPct val="0"/>
              </a:spcBef>
              <a:spcAft>
                <a:spcPct val="0"/>
              </a:spcAft>
              <a:defRPr sz="3300" b="1">
                <a:solidFill>
                  <a:srgbClr val="2D2DB9"/>
                </a:solidFill>
                <a:latin typeface="Arial" charset="0"/>
              </a:defRPr>
            </a:lvl4pPr>
            <a:lvl5pPr algn="ctr" rtl="0" eaLnBrk="0" fontAlgn="base" hangingPunct="0">
              <a:spcBef>
                <a:spcPct val="0"/>
              </a:spcBef>
              <a:spcAft>
                <a:spcPct val="0"/>
              </a:spcAft>
              <a:defRPr sz="3300" b="1">
                <a:solidFill>
                  <a:srgbClr val="2D2DB9"/>
                </a:solidFill>
                <a:latin typeface="Arial" charset="0"/>
              </a:defRPr>
            </a:lvl5pPr>
            <a:lvl6pPr marL="342900" algn="ctr" rtl="0" eaLnBrk="0" fontAlgn="base" hangingPunct="0">
              <a:spcBef>
                <a:spcPct val="0"/>
              </a:spcBef>
              <a:spcAft>
                <a:spcPct val="0"/>
              </a:spcAft>
              <a:defRPr sz="3300" b="1">
                <a:solidFill>
                  <a:schemeClr val="tx2"/>
                </a:solidFill>
                <a:latin typeface="Arial" charset="0"/>
              </a:defRPr>
            </a:lvl6pPr>
            <a:lvl7pPr marL="685800" algn="ctr" rtl="0" eaLnBrk="0" fontAlgn="base" hangingPunct="0">
              <a:spcBef>
                <a:spcPct val="0"/>
              </a:spcBef>
              <a:spcAft>
                <a:spcPct val="0"/>
              </a:spcAft>
              <a:defRPr sz="3300" b="1">
                <a:solidFill>
                  <a:schemeClr val="tx2"/>
                </a:solidFill>
                <a:latin typeface="Arial" charset="0"/>
              </a:defRPr>
            </a:lvl7pPr>
            <a:lvl8pPr marL="1028700" algn="ctr" rtl="0" eaLnBrk="0" fontAlgn="base" hangingPunct="0">
              <a:spcBef>
                <a:spcPct val="0"/>
              </a:spcBef>
              <a:spcAft>
                <a:spcPct val="0"/>
              </a:spcAft>
              <a:defRPr sz="3300" b="1">
                <a:solidFill>
                  <a:schemeClr val="tx2"/>
                </a:solidFill>
                <a:latin typeface="Arial" charset="0"/>
              </a:defRPr>
            </a:lvl8pPr>
            <a:lvl9pPr marL="1371600" algn="ctr" rtl="0" eaLnBrk="0" fontAlgn="base" hangingPunct="0">
              <a:spcBef>
                <a:spcPct val="0"/>
              </a:spcBef>
              <a:spcAft>
                <a:spcPct val="0"/>
              </a:spcAft>
              <a:defRPr sz="3300" b="1">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203864"/>
                </a:solidFill>
                <a:effectLst/>
                <a:uLnTx/>
                <a:uFillTx/>
                <a:latin typeface="Arial" panose="020B0604020202020204"/>
                <a:ea typeface="+mj-ea"/>
                <a:cs typeface="+mj-cs"/>
              </a:rPr>
              <a:t>Click to edit Master title style</a:t>
            </a:r>
            <a:endParaRPr kumimoji="0" lang="en-US" sz="2400" b="1" i="0" u="none" strike="noStrike" kern="0" cap="none" spc="0" normalizeH="0" baseline="0" noProof="0" dirty="0">
              <a:ln>
                <a:noFill/>
              </a:ln>
              <a:solidFill>
                <a:srgbClr val="203864"/>
              </a:solidFill>
              <a:effectLst/>
              <a:uLnTx/>
              <a:uFillTx/>
              <a:latin typeface="Arial" panose="020B0604020202020204"/>
              <a:ea typeface="+mj-ea"/>
              <a:cs typeface="+mj-cs"/>
            </a:endParaRPr>
          </a:p>
        </p:txBody>
      </p:sp>
      <p:sp>
        <p:nvSpPr>
          <p:cNvPr id="10" name="Text Placeholder 2">
            <a:extLst>
              <a:ext uri="{FF2B5EF4-FFF2-40B4-BE49-F238E27FC236}">
                <a16:creationId xmlns:a16="http://schemas.microsoft.com/office/drawing/2014/main" id="{7D565684-B5DD-45C6-93A3-AB603CDD3F4E}"/>
              </a:ext>
            </a:extLst>
          </p:cNvPr>
          <p:cNvSpPr txBox="1">
            <a:spLocks/>
          </p:cNvSpPr>
          <p:nvPr userDrawn="1"/>
        </p:nvSpPr>
        <p:spPr>
          <a:xfrm>
            <a:off x="457200" y="1463040"/>
            <a:ext cx="8229600" cy="4754880"/>
          </a:xfrm>
          <a:prstGeom prst="rect">
            <a:avLst/>
          </a:prstGeom>
        </p:spPr>
        <p:txBody>
          <a:bodyPr vert="horz" lIns="91440" tIns="45720" rIns="91440" bIns="45720" rtlCol="0">
            <a:normAutofit/>
          </a:bodyPr>
          <a:lstStyle>
            <a:lvl1pPr marL="257175" indent="-257175" algn="l" rtl="0" eaLnBrk="0" fontAlgn="base" hangingPunct="0">
              <a:spcBef>
                <a:spcPct val="20000"/>
              </a:spcBef>
              <a:spcAft>
                <a:spcPct val="0"/>
              </a:spcAft>
              <a:defRPr sz="2400" b="1">
                <a:solidFill>
                  <a:srgbClr val="000000"/>
                </a:solidFill>
                <a:latin typeface="+mn-lt"/>
                <a:ea typeface="+mn-ea"/>
                <a:cs typeface="+mn-cs"/>
              </a:defRPr>
            </a:lvl1pPr>
            <a:lvl2pPr marL="557213" indent="-214313" algn="l" rtl="0" eaLnBrk="0" fontAlgn="base" hangingPunct="0">
              <a:spcBef>
                <a:spcPct val="35000"/>
              </a:spcBef>
              <a:spcAft>
                <a:spcPct val="0"/>
              </a:spcAft>
              <a:buSzPct val="70000"/>
              <a:buFont typeface="Wingdings" pitchFamily="2" charset="2"/>
              <a:buChar char="l"/>
              <a:defRPr sz="2100" b="1">
                <a:solidFill>
                  <a:srgbClr val="000000"/>
                </a:solidFill>
                <a:latin typeface="+mn-lt"/>
              </a:defRPr>
            </a:lvl2pPr>
            <a:lvl3pPr marL="857250" indent="-171450" algn="l" rtl="0" eaLnBrk="0" fontAlgn="base" hangingPunct="0">
              <a:spcBef>
                <a:spcPct val="35000"/>
              </a:spcBef>
              <a:spcAft>
                <a:spcPct val="0"/>
              </a:spcAft>
              <a:buFont typeface="Wingdings" pitchFamily="2" charset="2"/>
              <a:buChar char="ü"/>
              <a:defRPr sz="1800" b="1">
                <a:solidFill>
                  <a:srgbClr val="000000"/>
                </a:solidFill>
                <a:latin typeface="+mn-lt"/>
              </a:defRPr>
            </a:lvl3pPr>
            <a:lvl4pPr marL="1200150" indent="-171450" algn="l" rtl="0" eaLnBrk="0" fontAlgn="base" hangingPunct="0">
              <a:spcBef>
                <a:spcPct val="35000"/>
              </a:spcBef>
              <a:spcAft>
                <a:spcPct val="0"/>
              </a:spcAft>
              <a:buFont typeface="Wingdings" pitchFamily="2" charset="2"/>
              <a:buChar char="Ø"/>
              <a:defRPr sz="1500" b="1">
                <a:solidFill>
                  <a:srgbClr val="000000"/>
                </a:solidFill>
                <a:latin typeface="+mn-lt"/>
              </a:defRPr>
            </a:lvl4pPr>
            <a:lvl5pPr marL="1543050" indent="-171450" algn="l" rtl="0" eaLnBrk="0" fontAlgn="base" hangingPunct="0">
              <a:spcBef>
                <a:spcPct val="35000"/>
              </a:spcBef>
              <a:spcAft>
                <a:spcPct val="0"/>
              </a:spcAft>
              <a:buChar char="–"/>
              <a:defRPr sz="1500" b="1">
                <a:solidFill>
                  <a:srgbClr val="000000"/>
                </a:solidFill>
                <a:latin typeface="+mn-lt"/>
              </a:defRPr>
            </a:lvl5pPr>
            <a:lvl6pPr marL="1885950" indent="-171450" algn="l" rtl="0" eaLnBrk="0" fontAlgn="base" hangingPunct="0">
              <a:spcBef>
                <a:spcPct val="35000"/>
              </a:spcBef>
              <a:spcAft>
                <a:spcPct val="0"/>
              </a:spcAft>
              <a:buClr>
                <a:srgbClr val="FFFF00"/>
              </a:buClr>
              <a:buChar char="–"/>
              <a:defRPr sz="1500" b="1">
                <a:solidFill>
                  <a:schemeClr val="tx1"/>
                </a:solidFill>
                <a:latin typeface="+mn-lt"/>
              </a:defRPr>
            </a:lvl6pPr>
            <a:lvl7pPr marL="2228850" indent="-171450" algn="l" rtl="0" eaLnBrk="0" fontAlgn="base" hangingPunct="0">
              <a:spcBef>
                <a:spcPct val="35000"/>
              </a:spcBef>
              <a:spcAft>
                <a:spcPct val="0"/>
              </a:spcAft>
              <a:buClr>
                <a:srgbClr val="FFFF00"/>
              </a:buClr>
              <a:buChar char="–"/>
              <a:defRPr sz="1500" b="1">
                <a:solidFill>
                  <a:schemeClr val="tx1"/>
                </a:solidFill>
                <a:latin typeface="+mn-lt"/>
              </a:defRPr>
            </a:lvl7pPr>
            <a:lvl8pPr marL="2571750" indent="-171450" algn="l" rtl="0" eaLnBrk="0" fontAlgn="base" hangingPunct="0">
              <a:spcBef>
                <a:spcPct val="35000"/>
              </a:spcBef>
              <a:spcAft>
                <a:spcPct val="0"/>
              </a:spcAft>
              <a:buClr>
                <a:srgbClr val="FFFF00"/>
              </a:buClr>
              <a:buChar char="–"/>
              <a:defRPr sz="1500" b="1">
                <a:solidFill>
                  <a:schemeClr val="tx1"/>
                </a:solidFill>
                <a:latin typeface="+mn-lt"/>
              </a:defRPr>
            </a:lvl8pPr>
            <a:lvl9pPr marL="2914650" indent="-171450" algn="l" rtl="0" eaLnBrk="0" fontAlgn="base" hangingPunct="0">
              <a:spcBef>
                <a:spcPct val="35000"/>
              </a:spcBef>
              <a:spcAft>
                <a:spcPct val="0"/>
              </a:spcAft>
              <a:buClr>
                <a:srgbClr val="FFFF00"/>
              </a:buClr>
              <a:buChar char="–"/>
              <a:defRPr sz="1500" b="1">
                <a:solidFill>
                  <a:schemeClr val="tx1"/>
                </a:solidFill>
                <a:latin typeface="+mn-lt"/>
              </a:defRPr>
            </a:lvl9pPr>
          </a:lstStyle>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Edit Master text styles</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Second level</a:t>
            </a:r>
          </a:p>
          <a:p>
            <a:pPr marL="1143000" marR="0" lvl="2"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Third level</a:t>
            </a:r>
          </a:p>
          <a:p>
            <a:pPr marL="1600200" marR="0" lvl="3"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Fourth level</a:t>
            </a:r>
          </a:p>
          <a:p>
            <a:pPr marL="2057400" marR="0" lvl="4"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E2075-FDEA-46B9-9895-2D8BE1249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5" name="Slide Number Placeholder 5">
            <a:extLst>
              <a:ext uri="{FF2B5EF4-FFF2-40B4-BE49-F238E27FC236}">
                <a16:creationId xmlns:a16="http://schemas.microsoft.com/office/drawing/2014/main" id="{049D9EE2-A0A7-4205-954C-6A15A2217B2F}"/>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895B379F-62F3-402F-9DF0-C8B11542AB5F}"/>
              </a:ext>
            </a:extLst>
          </p:cNvPr>
          <p:cNvSpPr txBox="1">
            <a:spLocks/>
          </p:cNvSpPr>
          <p:nvPr userDrawn="1"/>
        </p:nvSpPr>
        <p:spPr>
          <a:xfrm>
            <a:off x="623888" y="1709738"/>
            <a:ext cx="7886700" cy="2852737"/>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32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Click to edit Master title style</a:t>
            </a:r>
          </a:p>
        </p:txBody>
      </p:sp>
      <p:sp>
        <p:nvSpPr>
          <p:cNvPr id="7" name="Text Placeholder 2">
            <a:extLst>
              <a:ext uri="{FF2B5EF4-FFF2-40B4-BE49-F238E27FC236}">
                <a16:creationId xmlns:a16="http://schemas.microsoft.com/office/drawing/2014/main" id="{49B68C1D-C935-4A47-98D5-6CE5C7EF223E}"/>
              </a:ext>
            </a:extLst>
          </p:cNvPr>
          <p:cNvSpPr txBox="1">
            <a:spLocks/>
          </p:cNvSpPr>
          <p:nvPr userDrawn="1"/>
        </p:nvSpPr>
        <p:spPr>
          <a:xfrm>
            <a:off x="623888" y="4589463"/>
            <a:ext cx="78867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spcAft>
                <a:spcPts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spcAft>
                <a:spcPts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spcAft>
                <a:spcPts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a:ea typeface="+mn-ea"/>
                <a:cs typeface="+mn-cs"/>
              </a:rPr>
              <a:t>Edit Master text styles</a:t>
            </a:r>
            <a:endParaRPr kumimoji="0" lang="en-U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36953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1143000"/>
          </a:xfrm>
        </p:spPr>
        <p:txBody>
          <a:bodyPr/>
          <a:lstStyle>
            <a:lvl1pPr>
              <a:defRPr sz="1800" baseline="0"/>
            </a:lvl1pPr>
          </a:lstStyle>
          <a:p>
            <a:r>
              <a:rPr lang="en-US" dirty="0"/>
              <a:t>Click to edit Master title style</a:t>
            </a:r>
          </a:p>
        </p:txBody>
      </p:sp>
      <p:sp>
        <p:nvSpPr>
          <p:cNvPr id="3" name="Content Placeholder 2"/>
          <p:cNvSpPr>
            <a:spLocks noGrp="1"/>
          </p:cNvSpPr>
          <p:nvPr>
            <p:ph idx="1"/>
          </p:nvPr>
        </p:nvSpPr>
        <p:spPr/>
        <p:txBody>
          <a:bodyPr/>
          <a:lstStyle>
            <a:lvl1pPr>
              <a:defRPr sz="1350" baseline="0"/>
            </a:lvl1pPr>
            <a:lvl2pPr>
              <a:defRPr sz="1350" b="0" i="0" baseline="0"/>
            </a:lvl2pPr>
            <a:lvl3pPr>
              <a:defRPr sz="1350" b="0" i="0" baseline="0"/>
            </a:lvl3pPr>
            <a:lvl4pPr>
              <a:defRPr sz="1350" b="0" i="0" baseline="0"/>
            </a:lvl4pPr>
            <a:lvl5pPr>
              <a:defRPr sz="1350" b="0"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7A439E9D-6DB7-4DC0-ACA4-B85DF50ED9D9}"/>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68E506F2-A5BE-4C63-AA81-E4ADDBD91B88}"/>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A3D5B4DA-7CF0-49F1-ADE2-4076BA557577}"/>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F4C0F155-25F3-47F5-8BEE-16B1D15AA11A}"/>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Content Placeholder 14">
            <a:extLst>
              <a:ext uri="{FF2B5EF4-FFF2-40B4-BE49-F238E27FC236}">
                <a16:creationId xmlns:a16="http://schemas.microsoft.com/office/drawing/2014/main" id="{F53A1404-3C1C-45D8-905D-E7EB9A8FAAB4}"/>
              </a:ext>
            </a:extLst>
          </p:cNvPr>
          <p:cNvSpPr>
            <a:spLocks noGrp="1"/>
          </p:cNvSpPr>
          <p:nvPr>
            <p:ph sz="quarter" idx="10" hasCustomPrompt="1"/>
          </p:nvPr>
        </p:nvSpPr>
        <p:spPr>
          <a:xfrm>
            <a:off x="0" y="6487477"/>
            <a:ext cx="2743200" cy="369888"/>
          </a:xfrm>
        </p:spPr>
        <p:txBody>
          <a:bodyPr anchor="ctr"/>
          <a:lstStyle>
            <a:lvl1pPr>
              <a:defRPr sz="1000" b="0">
                <a:solidFill>
                  <a:schemeClr val="bg1"/>
                </a:solidFill>
                <a:latin typeface="Arial Narrow" panose="020B0606020202030204" pitchFamily="34" charset="0"/>
              </a:defRPr>
            </a:lvl1pPr>
            <a:lvl2pPr>
              <a:defRPr sz="1000">
                <a:solidFill>
                  <a:schemeClr val="bg1"/>
                </a:solidFill>
                <a:latin typeface="Arial Narrow" panose="020B0606020202030204" pitchFamily="34" charset="0"/>
              </a:defRPr>
            </a:lvl2pPr>
            <a:lvl3pPr>
              <a:defRPr sz="1000">
                <a:solidFill>
                  <a:schemeClr val="bg1"/>
                </a:solidFill>
                <a:latin typeface="Arial Narrow" panose="020B0606020202030204" pitchFamily="34" charset="0"/>
              </a:defRPr>
            </a:lvl3pPr>
            <a:lvl4pPr>
              <a:defRPr sz="1000">
                <a:solidFill>
                  <a:schemeClr val="bg1"/>
                </a:solidFill>
                <a:latin typeface="Arial Narrow" panose="020B0606020202030204" pitchFamily="34" charset="0"/>
              </a:defRPr>
            </a:lvl4pPr>
            <a:lvl5pPr>
              <a:defRPr sz="1000">
                <a:solidFill>
                  <a:schemeClr val="bg1"/>
                </a:solidFill>
                <a:latin typeface="Arial Narrow" panose="020B0606020202030204" pitchFamily="34" charset="0"/>
              </a:defRPr>
            </a:lvl5pPr>
          </a:lstStyle>
          <a:p>
            <a:pPr lvl="0"/>
            <a:r>
              <a:rPr lang="en-US" dirty="0"/>
              <a:t>Source:  Of any significant figures</a:t>
            </a:r>
          </a:p>
          <a:p>
            <a:pPr lvl="0"/>
            <a:r>
              <a:rPr lang="en-US" dirty="0"/>
              <a:t>As of Civilian Date (i.e. Month 00, 20YY</a:t>
            </a:r>
          </a:p>
        </p:txBody>
      </p:sp>
    </p:spTree>
    <p:extLst>
      <p:ext uri="{BB962C8B-B14F-4D97-AF65-F5344CB8AC3E}">
        <p14:creationId xmlns:p14="http://schemas.microsoft.com/office/powerpoint/2010/main" val="35026290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60DA-B66D-4815-93D3-3F55598B1739}"/>
              </a:ext>
            </a:extLst>
          </p:cNvPr>
          <p:cNvSpPr>
            <a:spLocks noGrp="1"/>
          </p:cNvSpPr>
          <p:nvPr>
            <p:ph type="title"/>
          </p:nvPr>
        </p:nvSpPr>
        <p:spPr>
          <a:xfrm>
            <a:off x="685800" y="1066800"/>
            <a:ext cx="7772400" cy="1143000"/>
          </a:xfrm>
        </p:spPr>
        <p:txBody>
          <a:bodyPr/>
          <a:lstStyle/>
          <a:p>
            <a:r>
              <a:rPr lang="en-US"/>
              <a:t>Click to edit Master title style</a:t>
            </a:r>
          </a:p>
        </p:txBody>
      </p:sp>
      <p:sp>
        <p:nvSpPr>
          <p:cNvPr id="4" name="Date Placeholder 3">
            <a:extLst>
              <a:ext uri="{FF2B5EF4-FFF2-40B4-BE49-F238E27FC236}">
                <a16:creationId xmlns:a16="http://schemas.microsoft.com/office/drawing/2014/main" id="{2ED12BD6-6433-4F54-A352-0325317F151A}"/>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5" name="Slide Number Placeholder 5">
            <a:extLst>
              <a:ext uri="{FF2B5EF4-FFF2-40B4-BE49-F238E27FC236}">
                <a16:creationId xmlns:a16="http://schemas.microsoft.com/office/drawing/2014/main" id="{E4173F2A-59BF-4B64-866E-CC2E53808ABD}"/>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F9C1192A-78F1-4676-A3EE-5E0D1B5C4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754" r="4001" b="243"/>
          <a:stretch/>
        </p:blipFill>
        <p:spPr>
          <a:xfrm>
            <a:off x="-1" y="0"/>
            <a:ext cx="9144001" cy="1213771"/>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B66A3D29-68D6-41DC-AF20-F2AA58D7D9A1}"/>
              </a:ext>
            </a:extLst>
          </p:cNvPr>
          <p:cNvSpPr txBox="1">
            <a:spLocks/>
          </p:cNvSpPr>
          <p:nvPr userDrawn="1"/>
        </p:nvSpPr>
        <p:spPr>
          <a:xfrm>
            <a:off x="-457201" y="131206"/>
            <a:ext cx="10058399" cy="951358"/>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390" rtl="0" eaLnBrk="1" fontAlgn="auto" latinLnBrk="0" hangingPunct="1">
              <a:lnSpc>
                <a:spcPct val="100000"/>
              </a:lnSpc>
              <a:spcBef>
                <a:spcPts val="600"/>
              </a:spcBef>
              <a:spcAft>
                <a:spcPts val="1200"/>
              </a:spcAft>
              <a:buClrTx/>
              <a:buSzTx/>
              <a:buFontTx/>
              <a:buNone/>
              <a:tabLst/>
              <a:defRPr/>
            </a:pPr>
            <a:r>
              <a:rPr kumimoji="0" lang="en-US" sz="3600" b="1" i="0" u="none" strike="noStrike" kern="1200" cap="none" spc="-150" normalizeH="0" baseline="0" noProof="0" dirty="0">
                <a:ln>
                  <a:noFill/>
                </a:ln>
                <a:solidFill>
                  <a:srgbClr val="FFFFFF"/>
                </a:solidFill>
                <a:effectLst>
                  <a:outerShdw blurRad="50800" dist="38100" dir="2700000" algn="tl" rotWithShape="0">
                    <a:prstClr val="black">
                      <a:alpha val="40000"/>
                    </a:prstClr>
                  </a:outerShdw>
                </a:effectLst>
                <a:uLnTx/>
                <a:uFillTx/>
                <a:latin typeface="Calibri Light" panose="020F0302020204030204"/>
                <a:ea typeface="+mj-ea"/>
                <a:cs typeface="+mj-cs"/>
              </a:rPr>
              <a:t>Defense Logistics Management Standards</a:t>
            </a:r>
            <a:br>
              <a:rPr kumimoji="0" lang="en-US" sz="2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Light" panose="020F0302020204030204"/>
                <a:ea typeface="+mj-ea"/>
                <a:cs typeface="+mj-cs"/>
              </a:rPr>
            </a:br>
            <a:r>
              <a:rPr kumimoji="0" lang="en-US" sz="2400" b="0" i="1"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Light" panose="020F0302020204030204"/>
                <a:ea typeface="+mj-ea"/>
                <a:cs typeface="+mj-cs"/>
              </a:rPr>
              <a:t>Defense IT Standards for Business Systems of the DoD Supply Chain</a:t>
            </a:r>
          </a:p>
        </p:txBody>
      </p:sp>
    </p:spTree>
    <p:extLst>
      <p:ext uri="{BB962C8B-B14F-4D97-AF65-F5344CB8AC3E}">
        <p14:creationId xmlns:p14="http://schemas.microsoft.com/office/powerpoint/2010/main" val="25907550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097280" y="182880"/>
            <a:ext cx="6949440" cy="731520"/>
          </a:xfrm>
          <a:prstGeom prst="rect">
            <a:avLst/>
          </a:prstGeom>
        </p:spPr>
        <p:txBody>
          <a:bodyPr/>
          <a:lstStyle>
            <a:lvl1pPr>
              <a:defRPr>
                <a:solidFill>
                  <a:schemeClr val="bg1"/>
                </a:solidFill>
              </a:defRPr>
            </a:lvl1pPr>
          </a:lstStyle>
          <a:p>
            <a:r>
              <a:rPr lang="en-US" dirty="0"/>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EB34FEF-F125-4AAD-94C3-84C5E67F9E2D}"/>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10" name="TextBox 9">
            <a:extLst>
              <a:ext uri="{FF2B5EF4-FFF2-40B4-BE49-F238E27FC236}">
                <a16:creationId xmlns:a16="http://schemas.microsoft.com/office/drawing/2014/main" id="{993236A2-F128-44E9-AC21-7E92C687F944}"/>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11" name="Date Placeholder 3">
            <a:extLst>
              <a:ext uri="{FF2B5EF4-FFF2-40B4-BE49-F238E27FC236}">
                <a16:creationId xmlns:a16="http://schemas.microsoft.com/office/drawing/2014/main" id="{340BFF4D-50FB-42CA-8572-7437493D1BF9}"/>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Slide Number Placeholder 5">
            <a:extLst>
              <a:ext uri="{FF2B5EF4-FFF2-40B4-BE49-F238E27FC236}">
                <a16:creationId xmlns:a16="http://schemas.microsoft.com/office/drawing/2014/main" id="{D3BE8999-08CD-4AEA-B722-8800E90C268F}"/>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64491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52698" y="1453896"/>
            <a:ext cx="4038604" cy="4770004"/>
          </a:xfrm>
          <a:prstGeom prst="rect">
            <a:avLst/>
          </a:prstGeom>
        </p:spPr>
      </p:pic>
    </p:spTree>
    <p:extLst>
      <p:ext uri="{BB962C8B-B14F-4D97-AF65-F5344CB8AC3E}">
        <p14:creationId xmlns:p14="http://schemas.microsoft.com/office/powerpoint/2010/main" val="3255062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nchor="ctr" anchorCtr="1">
            <a:normAutofit/>
          </a:bodyPr>
          <a:lstStyle>
            <a:lvl1pPr algn="ctr">
              <a:defRPr sz="32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 y="4754880"/>
            <a:ext cx="4114800" cy="1097280"/>
          </a:xfrm>
        </p:spPr>
        <p:txBody>
          <a:bodyPr anchor="t" anchorCtr="1">
            <a:normAutofit/>
          </a:bodyPr>
          <a:lstStyle>
            <a:lvl1pPr marL="0" indent="0" algn="ctr">
              <a:spcBef>
                <a:spcPts val="0"/>
              </a:spcBef>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492240" y="6492240"/>
            <a:ext cx="1828800" cy="365125"/>
          </a:xfrm>
          <a:prstGeom prst="rect">
            <a:avLst/>
          </a:prstGeom>
        </p:spPr>
        <p:txBody>
          <a:bodyPr anchor="ctr" anchorCtr="0"/>
          <a:lstStyle>
            <a:lvl1pPr algn="ctr">
              <a:defRPr sz="12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a:xfrm>
            <a:off x="0" y="6490310"/>
            <a:ext cx="2743200" cy="365125"/>
          </a:xfrm>
          <a:prstGeom prst="rect">
            <a:avLst/>
          </a:prstGeom>
        </p:spPr>
        <p:txBody>
          <a:bodyPr anchor="ctr" anchorCtr="0"/>
          <a:lstStyle>
            <a:lvl1pPr>
              <a:defRPr sz="12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76DA034-8790-47DB-B313-2AB7FC923CBE}"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228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5972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92240" y="6492875"/>
            <a:ext cx="1828800" cy="365125"/>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594151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477865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Text Placeholder 2"/>
          <p:cNvSpPr>
            <a:spLocks noGrp="1"/>
          </p:cNvSpPr>
          <p:nvPr>
            <p:ph type="body" idx="1"/>
          </p:nvPr>
        </p:nvSpPr>
        <p:spPr>
          <a:xfrm>
            <a:off x="45720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344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31243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3657600" y="1463040"/>
            <a:ext cx="50292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199" y="2286000"/>
            <a:ext cx="301752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 Placeholder 2"/>
          <p:cNvSpPr>
            <a:spLocks noGrp="1"/>
          </p:cNvSpPr>
          <p:nvPr>
            <p:ph type="body" idx="13" hasCustomPrompt="1"/>
          </p:nvPr>
        </p:nvSpPr>
        <p:spPr>
          <a:xfrm>
            <a:off x="457200" y="1463040"/>
            <a:ext cx="301752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191378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52698" y="1453896"/>
            <a:ext cx="4038604" cy="4770004"/>
          </a:xfrm>
          <a:prstGeom prst="rect">
            <a:avLst/>
          </a:prstGeom>
        </p:spPr>
      </p:pic>
    </p:spTree>
    <p:extLst>
      <p:ext uri="{BB962C8B-B14F-4D97-AF65-F5344CB8AC3E}">
        <p14:creationId xmlns:p14="http://schemas.microsoft.com/office/powerpoint/2010/main" val="42388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1143000"/>
          </a:xfrm>
        </p:spPr>
        <p:txBody>
          <a:bodyPr/>
          <a:lstStyle>
            <a:lvl1pPr>
              <a:defRPr sz="1800" baseline="0"/>
            </a:lvl1pPr>
          </a:lstStyle>
          <a:p>
            <a:r>
              <a:rPr lang="en-US" dirty="0"/>
              <a:t>Click to edit Master title style</a:t>
            </a:r>
          </a:p>
        </p:txBody>
      </p:sp>
      <p:sp>
        <p:nvSpPr>
          <p:cNvPr id="4" name="Rectangle 3">
            <a:extLst>
              <a:ext uri="{FF2B5EF4-FFF2-40B4-BE49-F238E27FC236}">
                <a16:creationId xmlns:a16="http://schemas.microsoft.com/office/drawing/2014/main" id="{7FCBCB24-F14D-4EC5-9AD2-FB345B45F3BB}"/>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570DF9F1-EEA6-4F9A-8EFF-C041146CAC09}"/>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6" name="Date Placeholder 3">
            <a:extLst>
              <a:ext uri="{FF2B5EF4-FFF2-40B4-BE49-F238E27FC236}">
                <a16:creationId xmlns:a16="http://schemas.microsoft.com/office/drawing/2014/main" id="{B29CDC4B-F715-4246-A42E-71A113AF4FC5}"/>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lide Number Placeholder 5">
            <a:extLst>
              <a:ext uri="{FF2B5EF4-FFF2-40B4-BE49-F238E27FC236}">
                <a16:creationId xmlns:a16="http://schemas.microsoft.com/office/drawing/2014/main" id="{63996C66-AC97-41CB-A91B-0E5162898685}"/>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Content Placeholder 14">
            <a:extLst>
              <a:ext uri="{FF2B5EF4-FFF2-40B4-BE49-F238E27FC236}">
                <a16:creationId xmlns:a16="http://schemas.microsoft.com/office/drawing/2014/main" id="{774EED7E-7917-4FC3-AE30-E3A8F8988962}"/>
              </a:ext>
            </a:extLst>
          </p:cNvPr>
          <p:cNvSpPr>
            <a:spLocks noGrp="1"/>
          </p:cNvSpPr>
          <p:nvPr>
            <p:ph sz="quarter" idx="10" hasCustomPrompt="1"/>
          </p:nvPr>
        </p:nvSpPr>
        <p:spPr>
          <a:xfrm>
            <a:off x="0" y="6487477"/>
            <a:ext cx="2743200" cy="369888"/>
          </a:xfrm>
        </p:spPr>
        <p:txBody>
          <a:bodyPr anchor="ctr"/>
          <a:lstStyle>
            <a:lvl1pPr>
              <a:defRPr sz="1000" b="0">
                <a:solidFill>
                  <a:schemeClr val="bg1"/>
                </a:solidFill>
                <a:latin typeface="Arial Narrow" panose="020B0606020202030204" pitchFamily="34" charset="0"/>
              </a:defRPr>
            </a:lvl1pPr>
            <a:lvl2pPr>
              <a:defRPr sz="1000">
                <a:solidFill>
                  <a:schemeClr val="bg1"/>
                </a:solidFill>
                <a:latin typeface="Arial Narrow" panose="020B0606020202030204" pitchFamily="34" charset="0"/>
              </a:defRPr>
            </a:lvl2pPr>
            <a:lvl3pPr>
              <a:defRPr sz="1000">
                <a:solidFill>
                  <a:schemeClr val="bg1"/>
                </a:solidFill>
                <a:latin typeface="Arial Narrow" panose="020B0606020202030204" pitchFamily="34" charset="0"/>
              </a:defRPr>
            </a:lvl3pPr>
            <a:lvl4pPr>
              <a:defRPr sz="1000">
                <a:solidFill>
                  <a:schemeClr val="bg1"/>
                </a:solidFill>
                <a:latin typeface="Arial Narrow" panose="020B0606020202030204" pitchFamily="34" charset="0"/>
              </a:defRPr>
            </a:lvl4pPr>
            <a:lvl5pPr>
              <a:defRPr sz="1000">
                <a:solidFill>
                  <a:schemeClr val="bg1"/>
                </a:solidFill>
                <a:latin typeface="Arial Narrow" panose="020B0606020202030204" pitchFamily="34" charset="0"/>
              </a:defRPr>
            </a:lvl5pPr>
          </a:lstStyle>
          <a:p>
            <a:pPr lvl="0"/>
            <a:r>
              <a:rPr lang="en-US" dirty="0"/>
              <a:t>Source:  Of any significant figures</a:t>
            </a:r>
          </a:p>
          <a:p>
            <a:pPr lvl="0"/>
            <a:r>
              <a:rPr lang="en-US" dirty="0"/>
              <a:t>As of Civilian Date (i.e. Month 00, 20YY</a:t>
            </a:r>
          </a:p>
        </p:txBody>
      </p:sp>
    </p:spTree>
    <p:extLst>
      <p:ext uri="{BB962C8B-B14F-4D97-AF65-F5344CB8AC3E}">
        <p14:creationId xmlns:p14="http://schemas.microsoft.com/office/powerpoint/2010/main" val="7772786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6360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1143000"/>
          </a:xfrm>
        </p:spPr>
        <p:txBody>
          <a:bodyPr/>
          <a:lstStyle>
            <a:lvl1pPr>
              <a:defRPr sz="2400" baseline="0"/>
            </a:lvl1pPr>
          </a:lstStyle>
          <a:p>
            <a:r>
              <a:rPr lang="en-US" dirty="0"/>
              <a:t>Click to edit Master title style</a:t>
            </a:r>
          </a:p>
        </p:txBody>
      </p:sp>
      <p:sp>
        <p:nvSpPr>
          <p:cNvPr id="3" name="Content Placeholder 2"/>
          <p:cNvSpPr>
            <a:spLocks noGrp="1"/>
          </p:cNvSpPr>
          <p:nvPr>
            <p:ph idx="1"/>
          </p:nvPr>
        </p:nvSpPr>
        <p:spPr/>
        <p:txBody>
          <a:bodyPr/>
          <a:lstStyle>
            <a:lvl1pPr>
              <a:defRPr sz="1800" baseline="0"/>
            </a:lvl1pPr>
            <a:lvl2pPr>
              <a:defRPr sz="1800" b="0" i="0" baseline="0"/>
            </a:lvl2pPr>
            <a:lvl3pPr>
              <a:defRPr sz="1800" b="0" i="0" baseline="0"/>
            </a:lvl3pPr>
            <a:lvl4pPr>
              <a:defRPr sz="1800" b="0" i="0" baseline="0"/>
            </a:lvl4pPr>
            <a:lvl5pPr>
              <a:defRPr sz="1800" b="0"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83261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0854465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0406C7E-46EF-B24E-8B25-69D927A08592}"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itle 5"/>
          <p:cNvSpPr>
            <a:spLocks noGrp="1"/>
          </p:cNvSpPr>
          <p:nvPr>
            <p:ph type="title"/>
          </p:nvPr>
        </p:nvSpPr>
        <p:spPr>
          <a:xfrm>
            <a:off x="1097280" y="182880"/>
            <a:ext cx="6949440" cy="731520"/>
          </a:xfrm>
          <a:prstGeom prst="rect">
            <a:avLst/>
          </a:prstGeom>
        </p:spPr>
        <p:txBody>
          <a:bodyPr/>
          <a:lstStyle>
            <a:lvl1pPr>
              <a:defRPr>
                <a:solidFill>
                  <a:schemeClr val="bg1"/>
                </a:solidFill>
              </a:defRPr>
            </a:lvl1pPr>
          </a:lstStyle>
          <a:p>
            <a:r>
              <a:rPr lang="en-US" dirty="0"/>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466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5E00-AB6D-4625-A234-68C9DE99EE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165164-E4AA-48E7-919A-F8EDA98DF4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B0955C-656D-4642-B89D-9A6F74583D39}"/>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9E747B25-96E4-4336-B72A-D990E21C0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46764-3AB9-4320-BDD5-54DF21AC0FDE}"/>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700636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9977-F65A-42FA-AEA6-8C5416917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2B6BF-FD01-4AFC-9E30-7EFF93B41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B3AD-FED9-4F34-90F1-4BB122E2CC4C}"/>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635F6FB1-18B9-4168-BE5E-DC4067AF2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A0ACB-A4E1-47E6-8CD3-E0FBAC07B177}"/>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679067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7B72-7DD6-4400-927B-0718B16E05D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AE4367-702D-493B-ABAA-34680CB04AE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57D0A-B7DF-4785-8713-179EFB4DF65D}"/>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8D2255FA-5332-494F-ADBE-D10C3B75B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204E0-B044-4978-9026-2DC764AA240A}"/>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024496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2202-FDA6-49AB-ACF2-F7DD6B95D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AA7AE-FABE-4766-8D5C-2EDDDBDA1E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43F63-086E-4D7D-9A30-A9417A306B7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A4A92-0D79-4A6B-996A-C5A17D3E390A}"/>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6" name="Footer Placeholder 5">
            <a:extLst>
              <a:ext uri="{FF2B5EF4-FFF2-40B4-BE49-F238E27FC236}">
                <a16:creationId xmlns:a16="http://schemas.microsoft.com/office/drawing/2014/main" id="{F45D3100-90D5-4AAB-8FE6-8B068E5D0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ACFD60-5186-438A-83C2-01B0B73562A3}"/>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383350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52CC-6B41-4622-BDC1-B739E0D18DE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BDAC4E-CCCE-415B-BE31-8AB2711AD6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D9B8F-F17E-414A-9F39-49F9E7557F4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BE5B9-E5A9-4FFF-9E5C-507CF664E63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850733-EDEF-4310-ACBB-255B0AC6E47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281B6D-E5FA-4B33-899F-FB8A3A461CC4}"/>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8" name="Footer Placeholder 7">
            <a:extLst>
              <a:ext uri="{FF2B5EF4-FFF2-40B4-BE49-F238E27FC236}">
                <a16:creationId xmlns:a16="http://schemas.microsoft.com/office/drawing/2014/main" id="{92F81169-9F56-4611-BA13-4799C83A39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65A50E-AB36-4293-AA4A-1573744A2FB3}"/>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438475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F13C-FC61-41F7-B0EA-56F057353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00A5F7-4983-4FA4-BA99-49FFE8D76864}"/>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4" name="Footer Placeholder 3">
            <a:extLst>
              <a:ext uri="{FF2B5EF4-FFF2-40B4-BE49-F238E27FC236}">
                <a16:creationId xmlns:a16="http://schemas.microsoft.com/office/drawing/2014/main" id="{9AF413A2-356F-4898-ABBD-C5DF858FDF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C8AAE4-D716-4812-8E57-C5213C83C325}"/>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228178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D15441B8-CB4A-4027-8857-3F2DD0FA182D}"/>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6" name="TextBox 5">
            <a:extLst>
              <a:ext uri="{FF2B5EF4-FFF2-40B4-BE49-F238E27FC236}">
                <a16:creationId xmlns:a16="http://schemas.microsoft.com/office/drawing/2014/main" id="{22706293-D3F6-4775-854F-C0876A67DAE1}"/>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7" name="Date Placeholder 3">
            <a:extLst>
              <a:ext uri="{FF2B5EF4-FFF2-40B4-BE49-F238E27FC236}">
                <a16:creationId xmlns:a16="http://schemas.microsoft.com/office/drawing/2014/main" id="{3F8EA7D3-AE12-4BAD-AFCE-428AA5028422}"/>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8" name="Slide Number Placeholder 5">
            <a:extLst>
              <a:ext uri="{FF2B5EF4-FFF2-40B4-BE49-F238E27FC236}">
                <a16:creationId xmlns:a16="http://schemas.microsoft.com/office/drawing/2014/main" id="{87441199-984B-4D77-BDD9-91B35524868C}"/>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155723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E2EF6C-242D-469F-9577-3F6E1DF1A22D}"/>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3" name="Footer Placeholder 2">
            <a:extLst>
              <a:ext uri="{FF2B5EF4-FFF2-40B4-BE49-F238E27FC236}">
                <a16:creationId xmlns:a16="http://schemas.microsoft.com/office/drawing/2014/main" id="{964AB883-3BA0-49E1-87E3-8D10A18EA3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F86195-EEAF-499E-8919-9CBBD836AD2D}"/>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2989248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CB0B-6EDC-4A35-BE76-A06E43C2D89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DAFDF3-5C83-4231-9632-8BE3E8D7838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1DC04-D6DD-4DAB-8506-5CDF22C896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06F86-A4B1-4FB7-BCB3-9FC7DA9D05AD}"/>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6" name="Footer Placeholder 5">
            <a:extLst>
              <a:ext uri="{FF2B5EF4-FFF2-40B4-BE49-F238E27FC236}">
                <a16:creationId xmlns:a16="http://schemas.microsoft.com/office/drawing/2014/main" id="{6BFCECAC-3A1E-4406-9E22-EC3C45095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46CA0-25BF-44DC-A64B-FC21DCD7F84C}"/>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596906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DD60-4775-465A-8E98-3AC203674F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0A20C1-163F-41D5-B8BC-EAD1A415033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E78D39-2D1C-4D2C-9B4F-17842DA99C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8D8A2D-66E8-4245-BE9E-F6DE628C584F}"/>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6" name="Footer Placeholder 5">
            <a:extLst>
              <a:ext uri="{FF2B5EF4-FFF2-40B4-BE49-F238E27FC236}">
                <a16:creationId xmlns:a16="http://schemas.microsoft.com/office/drawing/2014/main" id="{B2E0114C-B093-4BF9-8605-BF24F4D5B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577FF-E145-42A8-8580-E2688F48D64E}"/>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388384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5305-03D9-4317-9004-0561EFC02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C89E59-6453-475A-839E-5D8E86E67A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5A8A9-8C35-4281-9331-E7D27826EA88}"/>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FE8588FA-E406-4DDB-94F1-4008A4AFB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4E122-DC18-4307-84F0-35C2B2A41EA5}"/>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351757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BB30D-42F8-4153-9FC9-D847638D142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2EE266-247E-4531-8E36-1057BE053E1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7B016-AECD-4850-B5D4-B6235E01CAB5}"/>
              </a:ext>
            </a:extLst>
          </p:cNvPr>
          <p:cNvSpPr>
            <a:spLocks noGrp="1"/>
          </p:cNvSpPr>
          <p:nvPr>
            <p:ph type="dt" sz="half" idx="10"/>
          </p:nvPr>
        </p:nvSpPr>
        <p:spPr/>
        <p:txBody>
          <a:body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5D7821AE-4386-4275-B5BC-67E9142A3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02E1E-C1EF-4AEA-9364-1DDCF6CE9AC3}"/>
              </a:ext>
            </a:extLst>
          </p:cNvPr>
          <p:cNvSpPr>
            <a:spLocks noGrp="1"/>
          </p:cNvSpPr>
          <p:nvPr>
            <p:ph type="sldNum" sz="quarter" idx="12"/>
          </p:nvPr>
        </p:nvSpPr>
        <p:spPr/>
        <p:txBody>
          <a:bodyPr/>
          <a:lstStyle/>
          <a:p>
            <a:fld id="{3A8B58E5-AD3C-433A-AF80-7E458609DB75}" type="slidenum">
              <a:rPr lang="en-US" smtClean="0"/>
              <a:t>‹#›</a:t>
            </a:fld>
            <a:endParaRPr lang="en-US"/>
          </a:p>
        </p:txBody>
      </p:sp>
    </p:spTree>
    <p:extLst>
      <p:ext uri="{BB962C8B-B14F-4D97-AF65-F5344CB8AC3E}">
        <p14:creationId xmlns:p14="http://schemas.microsoft.com/office/powerpoint/2010/main" val="129463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9832B9-F3AD-4C09-BF83-8DA9DF1054C0}"/>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2F7BB7AC-CB66-4F04-9694-143BF7EC9682}"/>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A0B5973D-5253-430A-9EB8-9E513F5146CD}"/>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13EEEE23-8E8E-4F21-9397-8C1B07F31430}"/>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Content Placeholder 14">
            <a:extLst>
              <a:ext uri="{FF2B5EF4-FFF2-40B4-BE49-F238E27FC236}">
                <a16:creationId xmlns:a16="http://schemas.microsoft.com/office/drawing/2014/main" id="{02A0CAC9-0BAA-43C7-AF90-AE716D2B3924}"/>
              </a:ext>
            </a:extLst>
          </p:cNvPr>
          <p:cNvSpPr>
            <a:spLocks noGrp="1"/>
          </p:cNvSpPr>
          <p:nvPr>
            <p:ph sz="quarter" idx="10" hasCustomPrompt="1"/>
          </p:nvPr>
        </p:nvSpPr>
        <p:spPr>
          <a:xfrm>
            <a:off x="0" y="6487477"/>
            <a:ext cx="2743200" cy="369888"/>
          </a:xfrm>
        </p:spPr>
        <p:txBody>
          <a:bodyPr anchor="ctr"/>
          <a:lstStyle>
            <a:lvl1pPr>
              <a:defRPr sz="1000" b="0">
                <a:solidFill>
                  <a:schemeClr val="bg1"/>
                </a:solidFill>
                <a:latin typeface="Arial Narrow" panose="020B0606020202030204" pitchFamily="34" charset="0"/>
              </a:defRPr>
            </a:lvl1pPr>
            <a:lvl2pPr>
              <a:defRPr sz="1000">
                <a:solidFill>
                  <a:schemeClr val="bg1"/>
                </a:solidFill>
                <a:latin typeface="Arial Narrow" panose="020B0606020202030204" pitchFamily="34" charset="0"/>
              </a:defRPr>
            </a:lvl2pPr>
            <a:lvl3pPr>
              <a:defRPr sz="1000">
                <a:solidFill>
                  <a:schemeClr val="bg1"/>
                </a:solidFill>
                <a:latin typeface="Arial Narrow" panose="020B0606020202030204" pitchFamily="34" charset="0"/>
              </a:defRPr>
            </a:lvl3pPr>
            <a:lvl4pPr>
              <a:defRPr sz="1000">
                <a:solidFill>
                  <a:schemeClr val="bg1"/>
                </a:solidFill>
                <a:latin typeface="Arial Narrow" panose="020B0606020202030204" pitchFamily="34" charset="0"/>
              </a:defRPr>
            </a:lvl4pPr>
            <a:lvl5pPr>
              <a:defRPr sz="1000">
                <a:solidFill>
                  <a:schemeClr val="bg1"/>
                </a:solidFill>
                <a:latin typeface="Arial Narrow" panose="020B0606020202030204" pitchFamily="34" charset="0"/>
              </a:defRPr>
            </a:lvl5pPr>
          </a:lstStyle>
          <a:p>
            <a:pPr lvl="0"/>
            <a:r>
              <a:rPr lang="en-US" dirty="0"/>
              <a:t>Source:  Of any significant figures</a:t>
            </a:r>
          </a:p>
          <a:p>
            <a:pPr lvl="0"/>
            <a:r>
              <a:rPr lang="en-US" dirty="0"/>
              <a:t>As of Civilian Date (i.e. Month 00, 20YY</a:t>
            </a:r>
          </a:p>
        </p:txBody>
      </p:sp>
    </p:spTree>
    <p:extLst>
      <p:ext uri="{BB962C8B-B14F-4D97-AF65-F5344CB8AC3E}">
        <p14:creationId xmlns:p14="http://schemas.microsoft.com/office/powerpoint/2010/main" val="34568247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C4AAD16B-18AB-46C3-8CF2-0FB4CEB4B1FB}"/>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070AEB45-E584-482C-9A7C-C9604B71E152}"/>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10" name="Date Placeholder 3">
            <a:extLst>
              <a:ext uri="{FF2B5EF4-FFF2-40B4-BE49-F238E27FC236}">
                <a16:creationId xmlns:a16="http://schemas.microsoft.com/office/drawing/2014/main" id="{8A10237F-608C-4B6E-87FB-A2BD9B78E510}"/>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1" name="Slide Number Placeholder 5">
            <a:extLst>
              <a:ext uri="{FF2B5EF4-FFF2-40B4-BE49-F238E27FC236}">
                <a16:creationId xmlns:a16="http://schemas.microsoft.com/office/drawing/2014/main" id="{A6ECE1D4-AEAB-424F-B299-D3800D55E61E}"/>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Content Placeholder 14">
            <a:extLst>
              <a:ext uri="{FF2B5EF4-FFF2-40B4-BE49-F238E27FC236}">
                <a16:creationId xmlns:a16="http://schemas.microsoft.com/office/drawing/2014/main" id="{5B1D6EF6-76FF-4ABA-97F2-836CFD47CE0A}"/>
              </a:ext>
            </a:extLst>
          </p:cNvPr>
          <p:cNvSpPr>
            <a:spLocks noGrp="1"/>
          </p:cNvSpPr>
          <p:nvPr>
            <p:ph sz="quarter" idx="10" hasCustomPrompt="1"/>
          </p:nvPr>
        </p:nvSpPr>
        <p:spPr>
          <a:xfrm>
            <a:off x="0" y="6487477"/>
            <a:ext cx="2743200" cy="369888"/>
          </a:xfrm>
        </p:spPr>
        <p:txBody>
          <a:bodyPr anchor="ctr"/>
          <a:lstStyle>
            <a:lvl1pPr>
              <a:defRPr sz="1000" b="0">
                <a:solidFill>
                  <a:schemeClr val="bg1"/>
                </a:solidFill>
                <a:latin typeface="Arial Narrow" panose="020B0606020202030204" pitchFamily="34" charset="0"/>
              </a:defRPr>
            </a:lvl1pPr>
            <a:lvl2pPr>
              <a:defRPr sz="1000">
                <a:solidFill>
                  <a:schemeClr val="bg1"/>
                </a:solidFill>
                <a:latin typeface="Arial Narrow" panose="020B0606020202030204" pitchFamily="34" charset="0"/>
              </a:defRPr>
            </a:lvl2pPr>
            <a:lvl3pPr>
              <a:defRPr sz="1000">
                <a:solidFill>
                  <a:schemeClr val="bg1"/>
                </a:solidFill>
                <a:latin typeface="Arial Narrow" panose="020B0606020202030204" pitchFamily="34" charset="0"/>
              </a:defRPr>
            </a:lvl3pPr>
            <a:lvl4pPr>
              <a:defRPr sz="1000">
                <a:solidFill>
                  <a:schemeClr val="bg1"/>
                </a:solidFill>
                <a:latin typeface="Arial Narrow" panose="020B0606020202030204" pitchFamily="34" charset="0"/>
              </a:defRPr>
            </a:lvl4pPr>
            <a:lvl5pPr>
              <a:defRPr sz="1000">
                <a:solidFill>
                  <a:schemeClr val="bg1"/>
                </a:solidFill>
                <a:latin typeface="Arial Narrow" panose="020B0606020202030204" pitchFamily="34" charset="0"/>
              </a:defRPr>
            </a:lvl5pPr>
          </a:lstStyle>
          <a:p>
            <a:pPr lvl="0"/>
            <a:r>
              <a:rPr lang="en-US" dirty="0"/>
              <a:t>Source:  Of any significant figures</a:t>
            </a:r>
          </a:p>
          <a:p>
            <a:pPr lvl="0"/>
            <a:r>
              <a:rPr lang="en-US" dirty="0"/>
              <a:t>As of Civilian Date (i.e. Month 00, 20YY</a:t>
            </a:r>
          </a:p>
        </p:txBody>
      </p:sp>
    </p:spTree>
    <p:extLst>
      <p:ext uri="{BB962C8B-B14F-4D97-AF65-F5344CB8AC3E}">
        <p14:creationId xmlns:p14="http://schemas.microsoft.com/office/powerpoint/2010/main" val="42707259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82EAC289-C774-444F-93E6-CFCC5ED429DB}"/>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B3AA2D15-5515-4DFF-ADB5-41EBE0459CC5}"/>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6" name="Date Placeholder 3">
            <a:extLst>
              <a:ext uri="{FF2B5EF4-FFF2-40B4-BE49-F238E27FC236}">
                <a16:creationId xmlns:a16="http://schemas.microsoft.com/office/drawing/2014/main" id="{009AB832-1004-43A8-B25C-88C997C95156}"/>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7" name="Slide Number Placeholder 5">
            <a:extLst>
              <a:ext uri="{FF2B5EF4-FFF2-40B4-BE49-F238E27FC236}">
                <a16:creationId xmlns:a16="http://schemas.microsoft.com/office/drawing/2014/main" id="{763CD862-C0BD-4235-A95D-4F69A17CCDCD}"/>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956039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155F68-D167-436B-AB07-648B3F8615C4}"/>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159468D1-00CF-4E0D-941F-B5C9BD81C93F}"/>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5" name="Date Placeholder 3">
            <a:extLst>
              <a:ext uri="{FF2B5EF4-FFF2-40B4-BE49-F238E27FC236}">
                <a16:creationId xmlns:a16="http://schemas.microsoft.com/office/drawing/2014/main" id="{CB0A7417-8F40-413D-9963-260D74F66983}"/>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Slide Number Placeholder 5">
            <a:extLst>
              <a:ext uri="{FF2B5EF4-FFF2-40B4-BE49-F238E27FC236}">
                <a16:creationId xmlns:a16="http://schemas.microsoft.com/office/drawing/2014/main" id="{789979CC-C092-4706-A593-00B6B0B1729E}"/>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22135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a:extLst>
              <a:ext uri="{FF2B5EF4-FFF2-40B4-BE49-F238E27FC236}">
                <a16:creationId xmlns:a16="http://schemas.microsoft.com/office/drawing/2014/main" id="{EC6B228F-330E-44E4-A6DF-F2813B0DE4D5}"/>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AA618914-173C-47BF-9884-5340D4621AAD}"/>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8" name="Date Placeholder 3">
            <a:extLst>
              <a:ext uri="{FF2B5EF4-FFF2-40B4-BE49-F238E27FC236}">
                <a16:creationId xmlns:a16="http://schemas.microsoft.com/office/drawing/2014/main" id="{47D6A52B-B969-43C3-9A4B-4D45DFE98619}"/>
              </a:ext>
            </a:extLst>
          </p:cNvPr>
          <p:cNvSpPr txBox="1">
            <a:spLocks/>
          </p:cNvSpPr>
          <p:nvPr userDrawn="1"/>
        </p:nvSpPr>
        <p:spPr>
          <a:xfrm>
            <a:off x="6492240" y="6492875"/>
            <a:ext cx="1828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000" kern="1200">
                <a:solidFill>
                  <a:schemeClr val="bg1"/>
                </a:solidFill>
                <a:latin typeface="Arial Narrow" panose="020B0606020202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9" name="Slide Number Placeholder 5">
            <a:extLst>
              <a:ext uri="{FF2B5EF4-FFF2-40B4-BE49-F238E27FC236}">
                <a16:creationId xmlns:a16="http://schemas.microsoft.com/office/drawing/2014/main" id="{06E8486B-C745-4CC7-B0DE-7E8CDD198204}"/>
              </a:ext>
            </a:extLst>
          </p:cNvPr>
          <p:cNvSpPr txBox="1">
            <a:spLocks/>
          </p:cNvSpPr>
          <p:nvPr userDrawn="1"/>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611392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9"/>
          <p:cNvSpPr>
            <a:spLocks noChangeArrowheads="1"/>
          </p:cNvSpPr>
          <p:nvPr userDrawn="1"/>
        </p:nvSpPr>
        <p:spPr bwMode="auto">
          <a:xfrm>
            <a:off x="0" y="6505576"/>
            <a:ext cx="9144000" cy="230832"/>
          </a:xfrm>
          <a:prstGeom prst="rect">
            <a:avLst/>
          </a:prstGeom>
          <a:gradFill flip="none" rotWithShape="1">
            <a:gsLst>
              <a:gs pos="0">
                <a:schemeClr val="tx1">
                  <a:alpha val="63000"/>
                </a:schemeClr>
              </a:gs>
              <a:gs pos="100000">
                <a:schemeClr val="bg1">
                  <a:alpha val="61000"/>
                </a:schemeClr>
              </a:gs>
            </a:gsLst>
            <a:lin ang="0" scaled="1"/>
            <a:tileRect/>
          </a:gradFill>
          <a:ln w="9525">
            <a:noFill/>
            <a:miter lim="800000"/>
            <a:headEnd/>
            <a:tailEnd/>
          </a:ln>
        </p:spPr>
        <p:txBody>
          <a:bodyPr>
            <a:spAutoFit/>
          </a:bodyPr>
          <a:lstStyle/>
          <a:p>
            <a:pPr fontAlgn="auto">
              <a:spcBef>
                <a:spcPts val="0"/>
              </a:spcBef>
              <a:spcAft>
                <a:spcPts val="0"/>
              </a:spcAft>
              <a:defRPr/>
            </a:pPr>
            <a:r>
              <a:rPr lang="en-US" sz="900" i="1" dirty="0">
                <a:solidFill>
                  <a:schemeClr val="tx2">
                    <a:lumMod val="75000"/>
                  </a:schemeClr>
                </a:solidFill>
                <a:latin typeface="+mn-lt"/>
                <a:cs typeface="Arial" charset="0"/>
              </a:rPr>
              <a:t>Module 11 </a:t>
            </a:r>
            <a:endParaRPr lang="en-US" sz="900" i="1" dirty="0">
              <a:solidFill>
                <a:schemeClr val="tx2">
                  <a:lumMod val="75000"/>
                </a:schemeClr>
              </a:solidFill>
              <a:latin typeface="+mn-lt"/>
            </a:endParaRPr>
          </a:p>
        </p:txBody>
      </p:sp>
      <p:sp>
        <p:nvSpPr>
          <p:cNvPr id="1331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Fifth level</a:t>
            </a:r>
          </a:p>
        </p:txBody>
      </p:sp>
      <p:sp>
        <p:nvSpPr>
          <p:cNvPr id="1033" name="Text Box 9"/>
          <p:cNvSpPr txBox="1">
            <a:spLocks noChangeArrowheads="1"/>
          </p:cNvSpPr>
          <p:nvPr userDrawn="1"/>
        </p:nvSpPr>
        <p:spPr bwMode="auto">
          <a:xfrm>
            <a:off x="4343400" y="6451600"/>
            <a:ext cx="386644" cy="300082"/>
          </a:xfrm>
          <a:prstGeom prst="rect">
            <a:avLst/>
          </a:prstGeom>
          <a:noFill/>
          <a:ln w="9525">
            <a:noFill/>
            <a:miter lim="800000"/>
            <a:headEnd/>
            <a:tailEnd/>
          </a:ln>
          <a:effectLst/>
        </p:spPr>
        <p:txBody>
          <a:bodyPr wrap="none">
            <a:spAutoFit/>
          </a:bodyPr>
          <a:lstStyle/>
          <a:p>
            <a:pPr eaLnBrk="0" hangingPunct="0">
              <a:defRPr/>
            </a:pPr>
            <a:fld id="{DFF24191-4C46-43BB-BC4B-B42CB149637D}" type="slidenum">
              <a:rPr lang="en-US" sz="1350" i="1">
                <a:solidFill>
                  <a:schemeClr val="tx2"/>
                </a:solidFill>
              </a:rPr>
              <a:pPr eaLnBrk="0" hangingPunct="0">
                <a:defRPr/>
              </a:pPr>
              <a:t>‹#›</a:t>
            </a:fld>
            <a:endParaRPr lang="en-US" sz="1350" i="1" dirty="0">
              <a:solidFill>
                <a:schemeClr val="tx2"/>
              </a:solidFill>
            </a:endParaRPr>
          </a:p>
        </p:txBody>
      </p:sp>
      <p:sp>
        <p:nvSpPr>
          <p:cNvPr id="11" name="Rectangle 10">
            <a:extLst>
              <a:ext uri="{FF2B5EF4-FFF2-40B4-BE49-F238E27FC236}">
                <a16:creationId xmlns:a16="http://schemas.microsoft.com/office/drawing/2014/main" id="{C068CE18-B250-42E2-BB8B-863F35F03C7F}"/>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AE7722CB-2F26-4BCD-8804-C9C633F47987}"/>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sp>
        <p:nvSpPr>
          <p:cNvPr id="13315"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 name="Content Placeholder 14">
            <a:extLst>
              <a:ext uri="{FF2B5EF4-FFF2-40B4-BE49-F238E27FC236}">
                <a16:creationId xmlns:a16="http://schemas.microsoft.com/office/drawing/2014/main" id="{7D30455E-84BF-4B51-9D2F-4BD0C12C8225}"/>
              </a:ext>
            </a:extLst>
          </p:cNvPr>
          <p:cNvSpPr txBox="1">
            <a:spLocks/>
          </p:cNvSpPr>
          <p:nvPr userDrawn="1"/>
        </p:nvSpPr>
        <p:spPr>
          <a:xfrm>
            <a:off x="0" y="6487477"/>
            <a:ext cx="2743200" cy="369888"/>
          </a:xfrm>
          <a:prstGeom prst="rect">
            <a:avLst/>
          </a:prstGeom>
        </p:spPr>
        <p:txBody>
          <a:bodyPr anchor="ctr"/>
          <a:lstStyle>
            <a:lvl1pPr marL="257175" indent="-257175" algn="l" rtl="0" eaLnBrk="0" fontAlgn="base" hangingPunct="0">
              <a:spcBef>
                <a:spcPct val="20000"/>
              </a:spcBef>
              <a:spcAft>
                <a:spcPct val="0"/>
              </a:spcAft>
              <a:defRPr sz="1000" b="0">
                <a:solidFill>
                  <a:schemeClr val="bg1"/>
                </a:solidFill>
                <a:latin typeface="Arial Narrow" panose="020B0606020202030204" pitchFamily="34" charset="0"/>
                <a:ea typeface="+mn-ea"/>
                <a:cs typeface="+mn-cs"/>
              </a:defRPr>
            </a:lvl1pPr>
            <a:lvl2pPr marL="557213" indent="-214313" algn="l" rtl="0" eaLnBrk="0" fontAlgn="base" hangingPunct="0">
              <a:spcBef>
                <a:spcPct val="35000"/>
              </a:spcBef>
              <a:spcAft>
                <a:spcPct val="0"/>
              </a:spcAft>
              <a:buSzPct val="70000"/>
              <a:buFont typeface="Wingdings" pitchFamily="2" charset="2"/>
              <a:buChar char="l"/>
              <a:defRPr sz="1000" b="1">
                <a:solidFill>
                  <a:schemeClr val="bg1"/>
                </a:solidFill>
                <a:latin typeface="Arial Narrow" panose="020B0606020202030204" pitchFamily="34" charset="0"/>
              </a:defRPr>
            </a:lvl2pPr>
            <a:lvl3pPr marL="857250" indent="-171450" algn="l" rtl="0" eaLnBrk="0" fontAlgn="base" hangingPunct="0">
              <a:spcBef>
                <a:spcPct val="35000"/>
              </a:spcBef>
              <a:spcAft>
                <a:spcPct val="0"/>
              </a:spcAft>
              <a:buFont typeface="Wingdings" pitchFamily="2" charset="2"/>
              <a:buChar char="ü"/>
              <a:defRPr sz="1000" b="1">
                <a:solidFill>
                  <a:schemeClr val="bg1"/>
                </a:solidFill>
                <a:latin typeface="Arial Narrow" panose="020B0606020202030204" pitchFamily="34" charset="0"/>
              </a:defRPr>
            </a:lvl3pPr>
            <a:lvl4pPr marL="1200150" indent="-171450" algn="l" rtl="0" eaLnBrk="0" fontAlgn="base" hangingPunct="0">
              <a:spcBef>
                <a:spcPct val="35000"/>
              </a:spcBef>
              <a:spcAft>
                <a:spcPct val="0"/>
              </a:spcAft>
              <a:buFont typeface="Wingdings" pitchFamily="2" charset="2"/>
              <a:buChar char="Ø"/>
              <a:defRPr sz="1000" b="1">
                <a:solidFill>
                  <a:schemeClr val="bg1"/>
                </a:solidFill>
                <a:latin typeface="Arial Narrow" panose="020B0606020202030204" pitchFamily="34" charset="0"/>
              </a:defRPr>
            </a:lvl4pPr>
            <a:lvl5pPr marL="1543050" indent="-171450" algn="l" rtl="0" eaLnBrk="0" fontAlgn="base" hangingPunct="0">
              <a:spcBef>
                <a:spcPct val="35000"/>
              </a:spcBef>
              <a:spcAft>
                <a:spcPct val="0"/>
              </a:spcAft>
              <a:buChar char="–"/>
              <a:defRPr sz="1000" b="1">
                <a:solidFill>
                  <a:schemeClr val="bg1"/>
                </a:solidFill>
                <a:latin typeface="Arial Narrow" panose="020B0606020202030204" pitchFamily="34" charset="0"/>
              </a:defRPr>
            </a:lvl5pPr>
            <a:lvl6pPr marL="1885950" indent="-171450" algn="l" rtl="0" eaLnBrk="0" fontAlgn="base" hangingPunct="0">
              <a:spcBef>
                <a:spcPct val="35000"/>
              </a:spcBef>
              <a:spcAft>
                <a:spcPct val="0"/>
              </a:spcAft>
              <a:buClr>
                <a:srgbClr val="FFFF00"/>
              </a:buClr>
              <a:buChar char="–"/>
              <a:defRPr sz="1500" b="1">
                <a:solidFill>
                  <a:schemeClr val="tx1"/>
                </a:solidFill>
                <a:latin typeface="+mn-lt"/>
              </a:defRPr>
            </a:lvl6pPr>
            <a:lvl7pPr marL="2228850" indent="-171450" algn="l" rtl="0" eaLnBrk="0" fontAlgn="base" hangingPunct="0">
              <a:spcBef>
                <a:spcPct val="35000"/>
              </a:spcBef>
              <a:spcAft>
                <a:spcPct val="0"/>
              </a:spcAft>
              <a:buClr>
                <a:srgbClr val="FFFF00"/>
              </a:buClr>
              <a:buChar char="–"/>
              <a:defRPr sz="1500" b="1">
                <a:solidFill>
                  <a:schemeClr val="tx1"/>
                </a:solidFill>
                <a:latin typeface="+mn-lt"/>
              </a:defRPr>
            </a:lvl7pPr>
            <a:lvl8pPr marL="2571750" indent="-171450" algn="l" rtl="0" eaLnBrk="0" fontAlgn="base" hangingPunct="0">
              <a:spcBef>
                <a:spcPct val="35000"/>
              </a:spcBef>
              <a:spcAft>
                <a:spcPct val="0"/>
              </a:spcAft>
              <a:buClr>
                <a:srgbClr val="FFFF00"/>
              </a:buClr>
              <a:buChar char="–"/>
              <a:defRPr sz="1500" b="1">
                <a:solidFill>
                  <a:schemeClr val="tx1"/>
                </a:solidFill>
                <a:latin typeface="+mn-lt"/>
              </a:defRPr>
            </a:lvl8pPr>
            <a:lvl9pPr marL="2914650" indent="-171450" algn="l" rtl="0" eaLnBrk="0" fontAlgn="base" hangingPunct="0">
              <a:spcBef>
                <a:spcPct val="35000"/>
              </a:spcBef>
              <a:spcAft>
                <a:spcPct val="0"/>
              </a:spcAft>
              <a:buClr>
                <a:srgbClr val="FFFF00"/>
              </a:buClr>
              <a:buChar char="–"/>
              <a:defRPr sz="1500" b="1">
                <a:solidFill>
                  <a:schemeClr val="tx1"/>
                </a:solidFill>
                <a:latin typeface="+mn-lt"/>
              </a:defRPr>
            </a:lvl9pPr>
          </a:lstStyle>
          <a:p>
            <a:r>
              <a:rPr lang="en-US" kern="0"/>
              <a:t>Source:  Of any significant figures</a:t>
            </a:r>
          </a:p>
          <a:p>
            <a:r>
              <a:rPr lang="en-US" kern="0"/>
              <a:t>As of Civilian Date (i.e. Month 00, 20YY</a:t>
            </a:r>
            <a:endParaRPr lang="en-US" kern="0" dirty="0"/>
          </a:p>
        </p:txBody>
      </p:sp>
    </p:spTree>
    <p:extLst>
      <p:ext uri="{BB962C8B-B14F-4D97-AF65-F5344CB8AC3E}">
        <p14:creationId xmlns:p14="http://schemas.microsoft.com/office/powerpoint/2010/main" val="9356605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50" r:id="rId16"/>
    <p:sldLayoutId id="2147483651" r:id="rId17"/>
    <p:sldLayoutId id="2147483656" r:id="rId18"/>
    <p:sldLayoutId id="2147483708" r:id="rId19"/>
    <p:sldLayoutId id="2147483707" r:id="rId20"/>
    <p:sldLayoutId id="2147483663" r:id="rId21"/>
  </p:sldLayoutIdLst>
  <p:transition/>
  <p:hf sldNum="0" hdr="0"/>
  <p:txStyles>
    <p:titleStyle>
      <a:lvl1pPr algn="ctr" rtl="0" eaLnBrk="0" fontAlgn="base" hangingPunct="0">
        <a:spcBef>
          <a:spcPct val="0"/>
        </a:spcBef>
        <a:spcAft>
          <a:spcPct val="0"/>
        </a:spcAft>
        <a:defRPr sz="2400" b="1">
          <a:solidFill>
            <a:srgbClr val="203864"/>
          </a:solidFill>
          <a:latin typeface="+mj-lt"/>
          <a:ea typeface="+mj-ea"/>
          <a:cs typeface="+mj-cs"/>
        </a:defRPr>
      </a:lvl1pPr>
      <a:lvl2pPr algn="ctr" rtl="0" eaLnBrk="0" fontAlgn="base" hangingPunct="0">
        <a:spcBef>
          <a:spcPct val="0"/>
        </a:spcBef>
        <a:spcAft>
          <a:spcPct val="0"/>
        </a:spcAft>
        <a:defRPr sz="3300" b="1">
          <a:solidFill>
            <a:srgbClr val="2D2DB9"/>
          </a:solidFill>
          <a:latin typeface="Arial" charset="0"/>
        </a:defRPr>
      </a:lvl2pPr>
      <a:lvl3pPr algn="ctr" rtl="0" eaLnBrk="0" fontAlgn="base" hangingPunct="0">
        <a:spcBef>
          <a:spcPct val="0"/>
        </a:spcBef>
        <a:spcAft>
          <a:spcPct val="0"/>
        </a:spcAft>
        <a:defRPr sz="3300" b="1">
          <a:solidFill>
            <a:srgbClr val="2D2DB9"/>
          </a:solidFill>
          <a:latin typeface="Arial" charset="0"/>
        </a:defRPr>
      </a:lvl3pPr>
      <a:lvl4pPr algn="ctr" rtl="0" eaLnBrk="0" fontAlgn="base" hangingPunct="0">
        <a:spcBef>
          <a:spcPct val="0"/>
        </a:spcBef>
        <a:spcAft>
          <a:spcPct val="0"/>
        </a:spcAft>
        <a:defRPr sz="3300" b="1">
          <a:solidFill>
            <a:srgbClr val="2D2DB9"/>
          </a:solidFill>
          <a:latin typeface="Arial" charset="0"/>
        </a:defRPr>
      </a:lvl4pPr>
      <a:lvl5pPr algn="ctr" rtl="0" eaLnBrk="0" fontAlgn="base" hangingPunct="0">
        <a:spcBef>
          <a:spcPct val="0"/>
        </a:spcBef>
        <a:spcAft>
          <a:spcPct val="0"/>
        </a:spcAft>
        <a:defRPr sz="3300" b="1">
          <a:solidFill>
            <a:srgbClr val="2D2DB9"/>
          </a:solidFill>
          <a:latin typeface="Arial" charset="0"/>
        </a:defRPr>
      </a:lvl5pPr>
      <a:lvl6pPr marL="342900" algn="ctr" rtl="0" eaLnBrk="0" fontAlgn="base" hangingPunct="0">
        <a:spcBef>
          <a:spcPct val="0"/>
        </a:spcBef>
        <a:spcAft>
          <a:spcPct val="0"/>
        </a:spcAft>
        <a:defRPr sz="3300" b="1">
          <a:solidFill>
            <a:schemeClr val="tx2"/>
          </a:solidFill>
          <a:latin typeface="Arial" charset="0"/>
        </a:defRPr>
      </a:lvl6pPr>
      <a:lvl7pPr marL="685800" algn="ctr" rtl="0" eaLnBrk="0" fontAlgn="base" hangingPunct="0">
        <a:spcBef>
          <a:spcPct val="0"/>
        </a:spcBef>
        <a:spcAft>
          <a:spcPct val="0"/>
        </a:spcAft>
        <a:defRPr sz="3300" b="1">
          <a:solidFill>
            <a:schemeClr val="tx2"/>
          </a:solidFill>
          <a:latin typeface="Arial" charset="0"/>
        </a:defRPr>
      </a:lvl7pPr>
      <a:lvl8pPr marL="1028700" algn="ctr" rtl="0" eaLnBrk="0" fontAlgn="base" hangingPunct="0">
        <a:spcBef>
          <a:spcPct val="0"/>
        </a:spcBef>
        <a:spcAft>
          <a:spcPct val="0"/>
        </a:spcAft>
        <a:defRPr sz="3300" b="1">
          <a:solidFill>
            <a:schemeClr val="tx2"/>
          </a:solidFill>
          <a:latin typeface="Arial" charset="0"/>
        </a:defRPr>
      </a:lvl8pPr>
      <a:lvl9pPr marL="1371600" algn="ctr" rtl="0" eaLnBrk="0" fontAlgn="base" hangingPunct="0">
        <a:spcBef>
          <a:spcPct val="0"/>
        </a:spcBef>
        <a:spcAft>
          <a:spcPct val="0"/>
        </a:spcAft>
        <a:defRPr sz="3300" b="1">
          <a:solidFill>
            <a:schemeClr val="tx2"/>
          </a:solidFill>
          <a:latin typeface="Arial" charset="0"/>
        </a:defRPr>
      </a:lvl9pPr>
    </p:titleStyle>
    <p:bodyStyle>
      <a:lvl1pPr marL="257175" indent="-257175" algn="l" rtl="0" eaLnBrk="0" fontAlgn="base" hangingPunct="0">
        <a:spcBef>
          <a:spcPct val="20000"/>
        </a:spcBef>
        <a:spcAft>
          <a:spcPct val="0"/>
        </a:spcAft>
        <a:defRPr sz="2400" b="1">
          <a:solidFill>
            <a:srgbClr val="000000"/>
          </a:solidFill>
          <a:latin typeface="+mn-lt"/>
          <a:ea typeface="+mn-ea"/>
          <a:cs typeface="+mn-cs"/>
        </a:defRPr>
      </a:lvl1pPr>
      <a:lvl2pPr marL="557213" indent="-214313" algn="l" rtl="0" eaLnBrk="0" fontAlgn="base" hangingPunct="0">
        <a:spcBef>
          <a:spcPct val="35000"/>
        </a:spcBef>
        <a:spcAft>
          <a:spcPct val="0"/>
        </a:spcAft>
        <a:buSzPct val="70000"/>
        <a:buFont typeface="Wingdings" pitchFamily="2" charset="2"/>
        <a:buChar char="l"/>
        <a:defRPr sz="2100" b="1">
          <a:solidFill>
            <a:srgbClr val="000000"/>
          </a:solidFill>
          <a:latin typeface="+mn-lt"/>
        </a:defRPr>
      </a:lvl2pPr>
      <a:lvl3pPr marL="857250" indent="-171450" algn="l" rtl="0" eaLnBrk="0" fontAlgn="base" hangingPunct="0">
        <a:spcBef>
          <a:spcPct val="35000"/>
        </a:spcBef>
        <a:spcAft>
          <a:spcPct val="0"/>
        </a:spcAft>
        <a:buFont typeface="Wingdings" pitchFamily="2" charset="2"/>
        <a:buChar char="ü"/>
        <a:defRPr sz="1800" b="1">
          <a:solidFill>
            <a:srgbClr val="000000"/>
          </a:solidFill>
          <a:latin typeface="+mn-lt"/>
        </a:defRPr>
      </a:lvl3pPr>
      <a:lvl4pPr marL="1200150" indent="-171450" algn="l" rtl="0" eaLnBrk="0" fontAlgn="base" hangingPunct="0">
        <a:spcBef>
          <a:spcPct val="35000"/>
        </a:spcBef>
        <a:spcAft>
          <a:spcPct val="0"/>
        </a:spcAft>
        <a:buFont typeface="Wingdings" pitchFamily="2" charset="2"/>
        <a:buChar char="Ø"/>
        <a:defRPr sz="1500" b="1">
          <a:solidFill>
            <a:srgbClr val="000000"/>
          </a:solidFill>
          <a:latin typeface="+mn-lt"/>
        </a:defRPr>
      </a:lvl4pPr>
      <a:lvl5pPr marL="1543050" indent="-171450" algn="l" rtl="0" eaLnBrk="0" fontAlgn="base" hangingPunct="0">
        <a:spcBef>
          <a:spcPct val="35000"/>
        </a:spcBef>
        <a:spcAft>
          <a:spcPct val="0"/>
        </a:spcAft>
        <a:buChar char="–"/>
        <a:defRPr sz="1500" b="1">
          <a:solidFill>
            <a:srgbClr val="000000"/>
          </a:solidFill>
          <a:latin typeface="+mn-lt"/>
        </a:defRPr>
      </a:lvl5pPr>
      <a:lvl6pPr marL="1885950" indent="-171450" algn="l" rtl="0" eaLnBrk="0" fontAlgn="base" hangingPunct="0">
        <a:spcBef>
          <a:spcPct val="35000"/>
        </a:spcBef>
        <a:spcAft>
          <a:spcPct val="0"/>
        </a:spcAft>
        <a:buClr>
          <a:srgbClr val="FFFF00"/>
        </a:buClr>
        <a:buChar char="–"/>
        <a:defRPr sz="1500" b="1">
          <a:solidFill>
            <a:schemeClr val="tx1"/>
          </a:solidFill>
          <a:latin typeface="+mn-lt"/>
        </a:defRPr>
      </a:lvl6pPr>
      <a:lvl7pPr marL="2228850" indent="-171450" algn="l" rtl="0" eaLnBrk="0" fontAlgn="base" hangingPunct="0">
        <a:spcBef>
          <a:spcPct val="35000"/>
        </a:spcBef>
        <a:spcAft>
          <a:spcPct val="0"/>
        </a:spcAft>
        <a:buClr>
          <a:srgbClr val="FFFF00"/>
        </a:buClr>
        <a:buChar char="–"/>
        <a:defRPr sz="1500" b="1">
          <a:solidFill>
            <a:schemeClr val="tx1"/>
          </a:solidFill>
          <a:latin typeface="+mn-lt"/>
        </a:defRPr>
      </a:lvl7pPr>
      <a:lvl8pPr marL="2571750" indent="-171450" algn="l" rtl="0" eaLnBrk="0" fontAlgn="base" hangingPunct="0">
        <a:spcBef>
          <a:spcPct val="35000"/>
        </a:spcBef>
        <a:spcAft>
          <a:spcPct val="0"/>
        </a:spcAft>
        <a:buClr>
          <a:srgbClr val="FFFF00"/>
        </a:buClr>
        <a:buChar char="–"/>
        <a:defRPr sz="1500" b="1">
          <a:solidFill>
            <a:schemeClr val="tx1"/>
          </a:solidFill>
          <a:latin typeface="+mn-lt"/>
        </a:defRPr>
      </a:lvl8pPr>
      <a:lvl9pPr marL="2914650" indent="-171450" algn="l" rtl="0" eaLnBrk="0" fontAlgn="base" hangingPunct="0">
        <a:spcBef>
          <a:spcPct val="35000"/>
        </a:spcBef>
        <a:spcAft>
          <a:spcPct val="0"/>
        </a:spcAft>
        <a:buClr>
          <a:srgbClr val="FFFF00"/>
        </a:buClr>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Arial" panose="020B0604020202020204"/>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Date</a:t>
            </a: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Arial" panose="020B0604020202020204"/>
                <a:ea typeface="+mn-ea"/>
                <a:cs typeface="+mn-cs"/>
              </a:rPr>
              <a:t>Warfighter Always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2831867"/>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6010" y="1737360"/>
            <a:ext cx="8017990" cy="4754880"/>
          </a:xfrm>
          <a:prstGeom prst="rect">
            <a:avLst/>
          </a:prstGeom>
        </p:spPr>
      </p:pic>
      <p:pic>
        <p:nvPicPr>
          <p:cNvPr id="7" name="Picture 6">
            <a:extLst>
              <a:ext uri="{FF2B5EF4-FFF2-40B4-BE49-F238E27FC236}">
                <a16:creationId xmlns:a16="http://schemas.microsoft.com/office/drawing/2014/main" id="{2E325253-B71B-4FFE-8D76-5338A935DA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120"/>
            <a:ext cx="9143244" cy="1731120"/>
          </a:xfrm>
          <a:prstGeom prst="rect">
            <a:avLst/>
          </a:prstGeom>
        </p:spPr>
      </p:pic>
      <p:sp>
        <p:nvSpPr>
          <p:cNvPr id="8" name="TextBox 7">
            <a:extLst>
              <a:ext uri="{FF2B5EF4-FFF2-40B4-BE49-F238E27FC236}">
                <a16:creationId xmlns:a16="http://schemas.microsoft.com/office/drawing/2014/main" id="{B9F80933-4319-45A8-8E9A-2810618134A6}"/>
              </a:ext>
            </a:extLst>
          </p:cNvPr>
          <p:cNvSpPr txBox="1"/>
          <p:nvPr userDrawn="1"/>
        </p:nvSpPr>
        <p:spPr>
          <a:xfrm>
            <a:off x="4419600" y="880421"/>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Nation’s Combat Logistics Support Agency</a:t>
            </a:r>
          </a:p>
        </p:txBody>
      </p:sp>
      <p:sp>
        <p:nvSpPr>
          <p:cNvPr id="2" name="Title Placeholder 1"/>
          <p:cNvSpPr>
            <a:spLocks noGrp="1"/>
          </p:cNvSpPr>
          <p:nvPr userDrawn="1">
            <p:ph type="title"/>
          </p:nvPr>
        </p:nvSpPr>
        <p:spPr>
          <a:xfrm>
            <a:off x="182880" y="3657600"/>
            <a:ext cx="41148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82880" y="4754880"/>
            <a:ext cx="41148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AE7D0B00-137F-49FB-A420-185BD67CB9E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450692">
            <a:off x="8006207" y="201966"/>
            <a:ext cx="1031777" cy="773833"/>
          </a:xfrm>
          <a:prstGeom prst="rect">
            <a:avLst/>
          </a:prstGeom>
        </p:spPr>
      </p:pic>
      <p:sp>
        <p:nvSpPr>
          <p:cNvPr id="4" name="TextBox 3"/>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Arial" panose="020B0604020202020204"/>
                <a:ea typeface="+mn-ea"/>
                <a:cs typeface="+mn-cs"/>
              </a:rPr>
              <a:t>Warfighter Always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B791B3D-D185-4D9E-98E9-03E0D31CCCD7}"/>
              </a:ext>
            </a:extLst>
          </p:cNvPr>
          <p:cNvSpPr txBox="1"/>
          <p:nvPr userDrawn="1"/>
        </p:nvSpPr>
        <p:spPr>
          <a:xfrm>
            <a:off x="1233130" y="929518"/>
            <a:ext cx="1574470" cy="215444"/>
          </a:xfrm>
          <a:prstGeom prst="rect">
            <a:avLst/>
          </a:prstGeom>
          <a:noFill/>
          <a:effectLst>
            <a:glow rad="228600">
              <a:schemeClr val="accent6">
                <a:satMod val="175000"/>
                <a:alpha val="40000"/>
              </a:schemeClr>
            </a:glo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300" normalizeH="0" baseline="0" noProof="0" dirty="0">
                <a:ln>
                  <a:noFill/>
                </a:ln>
                <a:solidFill>
                  <a:srgbClr val="002060"/>
                </a:solidFill>
                <a:effectLst>
                  <a:glow rad="63500">
                    <a:srgbClr val="A5A5A5">
                      <a:satMod val="175000"/>
                      <a:alpha val="40000"/>
                    </a:srgbClr>
                  </a:glow>
                </a:effectLst>
                <a:uLnTx/>
                <a:uFillTx/>
                <a:latin typeface="Bodoni MT" panose="02070603080606020203" pitchFamily="18" charset="0"/>
                <a:ea typeface="+mn-ea"/>
                <a:cs typeface="+mn-cs"/>
              </a:rPr>
              <a:t>Established 1961</a:t>
            </a:r>
          </a:p>
        </p:txBody>
      </p:sp>
    </p:spTree>
    <p:extLst>
      <p:ext uri="{BB962C8B-B14F-4D97-AF65-F5344CB8AC3E}">
        <p14:creationId xmlns:p14="http://schemas.microsoft.com/office/powerpoint/2010/main" val="3164090864"/>
      </p:ext>
    </p:extLst>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ctr" defTabSz="9144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Arial" panose="020B0604020202020204"/>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Date</a:t>
            </a:r>
            <a:endParaRPr kumimoji="0" lang="en-US" sz="1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1512" y="6499456"/>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Arial" panose="020B0604020202020204"/>
                <a:ea typeface="+mn-ea"/>
                <a:cs typeface="+mn-cs"/>
              </a:rPr>
              <a:t>Warfighter Always</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89804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653A3-E39E-4CC9-A8B2-066C9ECCB2F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84F97A-C006-4670-82AD-947CC1162F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EB9D6-E70F-42BF-8F9D-75FDF43821F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D811A-FF1C-4D06-90D9-D9FD1AC5DDFC}" type="datetimeFigureOut">
              <a:rPr lang="en-US" smtClean="0"/>
              <a:t>4/14/2025</a:t>
            </a:fld>
            <a:endParaRPr lang="en-US"/>
          </a:p>
        </p:txBody>
      </p:sp>
      <p:sp>
        <p:nvSpPr>
          <p:cNvPr id="5" name="Footer Placeholder 4">
            <a:extLst>
              <a:ext uri="{FF2B5EF4-FFF2-40B4-BE49-F238E27FC236}">
                <a16:creationId xmlns:a16="http://schemas.microsoft.com/office/drawing/2014/main" id="{7E7537AF-865D-4DEB-AA01-26D8FD2FDF4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7A0AC-4B0A-42CA-BA17-0CD138BC2DC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B58E5-AD3C-433A-AF80-7E458609DB75}" type="slidenum">
              <a:rPr lang="en-US" smtClean="0"/>
              <a:t>‹#›</a:t>
            </a:fld>
            <a:endParaRPr lang="en-US"/>
          </a:p>
        </p:txBody>
      </p:sp>
    </p:spTree>
    <p:extLst>
      <p:ext uri="{BB962C8B-B14F-4D97-AF65-F5344CB8AC3E}">
        <p14:creationId xmlns:p14="http://schemas.microsoft.com/office/powerpoint/2010/main" val="42846078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10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00.png"/><Relationship Id="rId3" Type="http://schemas.openxmlformats.org/officeDocument/2006/relationships/slide" Target="slide134.xml"/><Relationship Id="rId7" Type="http://schemas.openxmlformats.org/officeDocument/2006/relationships/image" Target="../media/image880.png"/><Relationship Id="rId12" Type="http://schemas.openxmlformats.org/officeDocument/2006/relationships/slide" Target="slide171.xml"/><Relationship Id="rId2" Type="http://schemas.openxmlformats.org/officeDocument/2006/relationships/image" Target="../media/image87.png"/><Relationship Id="rId16" Type="http://schemas.openxmlformats.org/officeDocument/2006/relationships/image" Target="../media/image910.png"/><Relationship Id="rId1" Type="http://schemas.openxmlformats.org/officeDocument/2006/relationships/slideLayout" Target="../slideLayouts/slideLayout8.xml"/><Relationship Id="rId6" Type="http://schemas.openxmlformats.org/officeDocument/2006/relationships/slide" Target="slide145.xml"/><Relationship Id="rId11" Type="http://schemas.openxmlformats.org/officeDocument/2006/relationships/image" Target="../media/image90.png"/><Relationship Id="rId5" Type="http://schemas.openxmlformats.org/officeDocument/2006/relationships/image" Target="../media/image88.png"/><Relationship Id="rId15" Type="http://schemas.openxmlformats.org/officeDocument/2006/relationships/slide" Target="slide178.xml"/><Relationship Id="rId10" Type="http://schemas.openxmlformats.org/officeDocument/2006/relationships/image" Target="../media/image890.png"/><Relationship Id="rId4" Type="http://schemas.openxmlformats.org/officeDocument/2006/relationships/image" Target="../media/image870.png"/><Relationship Id="rId9" Type="http://schemas.openxmlformats.org/officeDocument/2006/relationships/slide" Target="slide160.xml"/><Relationship Id="rId14" Type="http://schemas.openxmlformats.org/officeDocument/2006/relationships/image" Target="../media/image91.png"/></Relationships>
</file>

<file path=ppt/slides/_rels/slide117.xml.rels><?xml version="1.0" encoding="UTF-8" standalone="yes"?>
<Relationships xmlns="http://schemas.openxmlformats.org/package/2006/relationships"><Relationship Id="rId2" Type="http://schemas.openxmlformats.org/officeDocument/2006/relationships/hyperlink" Target="https://www.parttarget.com/" TargetMode="Externa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92.png"/><Relationship Id="rId4" Type="http://schemas.openxmlformats.org/officeDocument/2006/relationships/hyperlink" Target="https://www2.transactionservices.dla.mil/"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01.png"/></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mailto:DDC.ISDR@dla.mil" TargetMode="External"/><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01.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01.png"/></Relationships>
</file>

<file path=ppt/slides/_rels/slide1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25.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26.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27.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28.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2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46.emf"/></Relationships>
</file>

<file path=ppt/slides/_rels/slide2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2.transactionservices.dla.mil/portal/portal.asp" TargetMode="Externa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hyperlink" Target="mailto:ITOC@dla.mil"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hyperlink" Target="mailto:DEDSO.SDR@dla.mil"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hyperlink" Target="mailto:ITOC@dla.mil" TargetMode="External"/><Relationship Id="rId5" Type="http://schemas.openxmlformats.org/officeDocument/2006/relationships/hyperlink" Target="https://home.daas.dla.mil/daashome/websdr.asp" TargetMode="External"/><Relationship Id="rId4" Type="http://schemas.openxmlformats.org/officeDocument/2006/relationships/hyperlink" Target="https://www.dla.mil/Defense-Data-Standards/Committees/SDR/"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slide" Target="slide171.xml"/><Relationship Id="rId3" Type="http://schemas.openxmlformats.org/officeDocument/2006/relationships/slide" Target="slide30.xml"/><Relationship Id="rId7" Type="http://schemas.openxmlformats.org/officeDocument/2006/relationships/slide" Target="slide118.xml"/><Relationship Id="rId12" Type="http://schemas.openxmlformats.org/officeDocument/2006/relationships/slide" Target="slide160.xml"/><Relationship Id="rId17" Type="http://schemas.openxmlformats.org/officeDocument/2006/relationships/slide" Target="slide217.xml"/><Relationship Id="rId2" Type="http://schemas.openxmlformats.org/officeDocument/2006/relationships/slide" Target="slide4.xml"/><Relationship Id="rId16" Type="http://schemas.openxmlformats.org/officeDocument/2006/relationships/slide" Target="slide191.xml"/><Relationship Id="rId1" Type="http://schemas.openxmlformats.org/officeDocument/2006/relationships/slideLayout" Target="../slideLayouts/slideLayout25.xml"/><Relationship Id="rId6" Type="http://schemas.openxmlformats.org/officeDocument/2006/relationships/slide" Target="slide86.xml"/><Relationship Id="rId11" Type="http://schemas.openxmlformats.org/officeDocument/2006/relationships/slide" Target="slide153.xml"/><Relationship Id="rId5" Type="http://schemas.openxmlformats.org/officeDocument/2006/relationships/slide" Target="slide48.xml"/><Relationship Id="rId15" Type="http://schemas.openxmlformats.org/officeDocument/2006/relationships/slide" Target="slide184.xml"/><Relationship Id="rId10" Type="http://schemas.openxmlformats.org/officeDocument/2006/relationships/slide" Target="slide145.xml"/><Relationship Id="rId4" Type="http://schemas.openxmlformats.org/officeDocument/2006/relationships/slide" Target="slide40.xml"/><Relationship Id="rId9" Type="http://schemas.openxmlformats.org/officeDocument/2006/relationships/slide" Target="slide134.xml"/><Relationship Id="rId14" Type="http://schemas.openxmlformats.org/officeDocument/2006/relationships/slide" Target="slide1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2.xml"/><Relationship Id="rId1" Type="http://schemas.openxmlformats.org/officeDocument/2006/relationships/slideLayout" Target="../slideLayouts/slideLayout25.xml"/><Relationship Id="rId5" Type="http://schemas.openxmlformats.org/officeDocument/2006/relationships/slide" Target="slide39.xml"/><Relationship Id="rId4"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openxmlformats.org/officeDocument/2006/relationships/hyperlink" Target="https://home.daas.dla.mil/daashome/homepage.as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ITOC@dla.mil" TargetMode="External"/><Relationship Id="rId5" Type="http://schemas.openxmlformats.org/officeDocument/2006/relationships/hyperlink" Target="file:///E:\Register%20for%20WebSDR" TargetMode="External"/><Relationship Id="rId4" Type="http://schemas.openxmlformats.org/officeDocument/2006/relationships/hyperlink" Target="https://www.daas.dla.mil/sar/websdr_sar.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dlacontactcenter@dla.mi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home.daas.dla.mil/daashome/homepage.asp"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slide" Target="slide42.xml"/><Relationship Id="rId1" Type="http://schemas.openxmlformats.org/officeDocument/2006/relationships/slideLayout" Target="../slideLayouts/slideLayout25.xml"/><Relationship Id="rId5" Type="http://schemas.openxmlformats.org/officeDocument/2006/relationships/slide" Target="slide46.xml"/><Relationship Id="rId4" Type="http://schemas.openxmlformats.org/officeDocument/2006/relationships/slide" Target="slide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72.xml"/><Relationship Id="rId18" Type="http://schemas.openxmlformats.org/officeDocument/2006/relationships/slide" Target="slide79.xml"/><Relationship Id="rId3" Type="http://schemas.openxmlformats.org/officeDocument/2006/relationships/slide" Target="slide51.xml"/><Relationship Id="rId21" Type="http://schemas.openxmlformats.org/officeDocument/2006/relationships/slide" Target="slide82.xml"/><Relationship Id="rId7" Type="http://schemas.openxmlformats.org/officeDocument/2006/relationships/slide" Target="slide59.xml"/><Relationship Id="rId12" Type="http://schemas.openxmlformats.org/officeDocument/2006/relationships/slide" Target="slide69.xml"/><Relationship Id="rId17" Type="http://schemas.openxmlformats.org/officeDocument/2006/relationships/slide" Target="slide76.xml"/><Relationship Id="rId2" Type="http://schemas.openxmlformats.org/officeDocument/2006/relationships/slide" Target="slide50.xml"/><Relationship Id="rId16" Type="http://schemas.openxmlformats.org/officeDocument/2006/relationships/slide" Target="slide75.xml"/><Relationship Id="rId20" Type="http://schemas.openxmlformats.org/officeDocument/2006/relationships/slide" Target="slide81.xml"/><Relationship Id="rId1" Type="http://schemas.openxmlformats.org/officeDocument/2006/relationships/slideLayout" Target="../slideLayouts/slideLayout25.xml"/><Relationship Id="rId6" Type="http://schemas.openxmlformats.org/officeDocument/2006/relationships/slide" Target="slide56.xml"/><Relationship Id="rId11" Type="http://schemas.openxmlformats.org/officeDocument/2006/relationships/slide" Target="slide67.xml"/><Relationship Id="rId24" Type="http://schemas.openxmlformats.org/officeDocument/2006/relationships/slide" Target="slide85.xml"/><Relationship Id="rId5" Type="http://schemas.openxmlformats.org/officeDocument/2006/relationships/slide" Target="slide55.xml"/><Relationship Id="rId15" Type="http://schemas.openxmlformats.org/officeDocument/2006/relationships/slide" Target="slide74.xml"/><Relationship Id="rId23" Type="http://schemas.openxmlformats.org/officeDocument/2006/relationships/slide" Target="slide84.xml"/><Relationship Id="rId10" Type="http://schemas.openxmlformats.org/officeDocument/2006/relationships/slide" Target="slide65.xml"/><Relationship Id="rId19" Type="http://schemas.openxmlformats.org/officeDocument/2006/relationships/slide" Target="slide80.xml"/><Relationship Id="rId4" Type="http://schemas.openxmlformats.org/officeDocument/2006/relationships/slide" Target="slide53.xml"/><Relationship Id="rId9" Type="http://schemas.openxmlformats.org/officeDocument/2006/relationships/slide" Target="slide64.xml"/><Relationship Id="rId14" Type="http://schemas.openxmlformats.org/officeDocument/2006/relationships/slide" Target="slide73.xml"/><Relationship Id="rId22" Type="http://schemas.openxmlformats.org/officeDocument/2006/relationships/slide" Target="slide83.xml"/></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7.xml"/><Relationship Id="rId3" Type="http://schemas.openxmlformats.org/officeDocument/2006/relationships/slide" Target="slide8.xml"/><Relationship Id="rId7" Type="http://schemas.openxmlformats.org/officeDocument/2006/relationships/slide" Target="slide15.xml"/><Relationship Id="rId12" Type="http://schemas.openxmlformats.org/officeDocument/2006/relationships/slide" Target="slide25.xml"/><Relationship Id="rId2" Type="http://schemas.openxmlformats.org/officeDocument/2006/relationships/slide" Target="slide6.xml"/><Relationship Id="rId1" Type="http://schemas.openxmlformats.org/officeDocument/2006/relationships/slideLayout" Target="../slideLayouts/slideLayout25.xml"/><Relationship Id="rId6" Type="http://schemas.openxmlformats.org/officeDocument/2006/relationships/slide" Target="slide13.xml"/><Relationship Id="rId11" Type="http://schemas.openxmlformats.org/officeDocument/2006/relationships/slide" Target="slide23.xml"/><Relationship Id="rId5" Type="http://schemas.openxmlformats.org/officeDocument/2006/relationships/slide" Target="slide11.xml"/><Relationship Id="rId10" Type="http://schemas.openxmlformats.org/officeDocument/2006/relationships/slide" Target="slide21.xml"/><Relationship Id="rId4" Type="http://schemas.openxmlformats.org/officeDocument/2006/relationships/slide" Target="slide10.xml"/><Relationship Id="rId9" Type="http://schemas.openxmlformats.org/officeDocument/2006/relationships/slide" Target="slide2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www2.transactionservices.dla.mi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2.png"/><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1.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4.png"/><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hyperlink" Target="https://www.dla.mil/HQ/InformationOperations/DLMS/elibrary/manuals/v2/"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883-5B4F-40A1-AC3F-5CB592AC9F49}"/>
              </a:ext>
            </a:extLst>
          </p:cNvPr>
          <p:cNvSpPr>
            <a:spLocks noGrp="1"/>
          </p:cNvSpPr>
          <p:nvPr>
            <p:ph type="ctrTitle"/>
          </p:nvPr>
        </p:nvSpPr>
        <p:spPr/>
        <p:txBody>
          <a:bodyPr/>
          <a:lstStyle/>
          <a:p>
            <a:r>
              <a:rPr lang="en-US" dirty="0"/>
              <a:t>DoD </a:t>
            </a:r>
            <a:r>
              <a:rPr lang="en-US" dirty="0" err="1"/>
              <a:t>WebSDR</a:t>
            </a:r>
            <a:br>
              <a:rPr lang="en-US" dirty="0"/>
            </a:br>
            <a:r>
              <a:rPr lang="en-US" dirty="0"/>
              <a:t>User Guide</a:t>
            </a:r>
          </a:p>
        </p:txBody>
      </p:sp>
      <p:sp>
        <p:nvSpPr>
          <p:cNvPr id="3" name="Subtitle 2">
            <a:extLst>
              <a:ext uri="{FF2B5EF4-FFF2-40B4-BE49-F238E27FC236}">
                <a16:creationId xmlns:a16="http://schemas.microsoft.com/office/drawing/2014/main" id="{2F6CCB99-8505-471B-9C99-10FB53885908}"/>
              </a:ext>
            </a:extLst>
          </p:cNvPr>
          <p:cNvSpPr>
            <a:spLocks noGrp="1"/>
          </p:cNvSpPr>
          <p:nvPr>
            <p:ph type="subTitle" idx="1"/>
          </p:nvPr>
        </p:nvSpPr>
        <p:spPr/>
        <p:txBody>
          <a:bodyPr/>
          <a:lstStyle/>
          <a:p>
            <a:r>
              <a:rPr lang="en-US" dirty="0"/>
              <a:t>April 11, 2025</a:t>
            </a:r>
          </a:p>
        </p:txBody>
      </p:sp>
    </p:spTree>
    <p:extLst>
      <p:ext uri="{BB962C8B-B14F-4D97-AF65-F5344CB8AC3E}">
        <p14:creationId xmlns:p14="http://schemas.microsoft.com/office/powerpoint/2010/main" val="190171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19" y="551036"/>
            <a:ext cx="7772400" cy="1143000"/>
          </a:xfrm>
        </p:spPr>
        <p:txBody>
          <a:bodyPr/>
          <a:lstStyle/>
          <a:p>
            <a:pPr>
              <a:defRPr/>
            </a:pPr>
            <a:r>
              <a:rPr lang="en-US" sz="2400" dirty="0"/>
              <a:t>The SDR Program</a:t>
            </a:r>
          </a:p>
        </p:txBody>
      </p:sp>
      <p:sp>
        <p:nvSpPr>
          <p:cNvPr id="8196" name="Slide Number Placeholder 3"/>
          <p:cNvSpPr txBox="1">
            <a:spLocks/>
          </p:cNvSpPr>
          <p:nvPr/>
        </p:nvSpPr>
        <p:spPr bwMode="auto">
          <a:xfrm>
            <a:off x="57912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a:p>
            <a:pPr>
              <a:spcBef>
                <a:spcPct val="0"/>
              </a:spcBef>
              <a:buClrTx/>
              <a:buSzTx/>
              <a:buFontTx/>
              <a:buNone/>
            </a:pPr>
            <a:endParaRPr lang="en-US" altLang="en-US" sz="800" dirty="0">
              <a:latin typeface="Arial" charset="0"/>
            </a:endParaRPr>
          </a:p>
        </p:txBody>
      </p:sp>
      <p:sp>
        <p:nvSpPr>
          <p:cNvPr id="13" name="Rectangle 9"/>
          <p:cNvSpPr>
            <a:spLocks noChangeArrowheads="1"/>
          </p:cNvSpPr>
          <p:nvPr/>
        </p:nvSpPr>
        <p:spPr bwMode="auto">
          <a:xfrm>
            <a:off x="533400" y="1524000"/>
            <a:ext cx="9144000" cy="50292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60000"/>
              <a:buFont typeface="Wingdings" pitchFamily="2" charset="2"/>
              <a:buChar char="n"/>
              <a:defRPr/>
            </a:pPr>
            <a:endParaRPr lang="en-US" sz="2000" dirty="0">
              <a:effectLst>
                <a:outerShdw blurRad="38100" dist="38100" dir="2700000" algn="tl">
                  <a:srgbClr val="000000"/>
                </a:outerShdw>
              </a:effectLst>
              <a:latin typeface="Verdana" pitchFamily="34" charset="0"/>
            </a:endParaRPr>
          </a:p>
        </p:txBody>
      </p:sp>
      <p:sp>
        <p:nvSpPr>
          <p:cNvPr id="3" name="TextBox 2"/>
          <p:cNvSpPr txBox="1"/>
          <p:nvPr/>
        </p:nvSpPr>
        <p:spPr>
          <a:xfrm>
            <a:off x="1146219" y="1682390"/>
            <a:ext cx="7010400" cy="4585871"/>
          </a:xfrm>
          <a:prstGeom prst="rect">
            <a:avLst/>
          </a:prstGeom>
          <a:noFill/>
        </p:spPr>
        <p:txBody>
          <a:bodyPr wrap="square" rtlCol="0">
            <a:spAutoFit/>
          </a:bodyPr>
          <a:lstStyle/>
          <a:p>
            <a:pPr marL="342900" indent="-342900">
              <a:spcAft>
                <a:spcPts val="600"/>
              </a:spcAft>
              <a:buClr>
                <a:schemeClr val="tx2"/>
              </a:buClr>
              <a:buSzPct val="130000"/>
              <a:buFont typeface="Arial" panose="020B0604020202020204" pitchFamily="34" charset="0"/>
              <a:buChar char="•"/>
            </a:pPr>
            <a:r>
              <a:rPr lang="en-US" sz="1800" dirty="0">
                <a:latin typeface="+mn-lt"/>
              </a:rPr>
              <a:t>Designed to promote evaluation, correction, and improvement of logistics operations</a:t>
            </a:r>
          </a:p>
          <a:p>
            <a:pPr marL="342900" indent="-342900">
              <a:spcAft>
                <a:spcPts val="600"/>
              </a:spcAft>
              <a:buClr>
                <a:schemeClr val="tx2"/>
              </a:buClr>
              <a:buSzPct val="130000"/>
              <a:buFont typeface="Arial" panose="020B0604020202020204" pitchFamily="34" charset="0"/>
              <a:buChar char="•"/>
            </a:pPr>
            <a:r>
              <a:rPr lang="en-US" sz="1800" dirty="0">
                <a:latin typeface="+mn-lt"/>
              </a:rPr>
              <a:t>Assist DOD Components in their SDR quality programs</a:t>
            </a:r>
          </a:p>
          <a:p>
            <a:pPr marL="342900" indent="-342900">
              <a:spcAft>
                <a:spcPts val="600"/>
              </a:spcAft>
              <a:buClr>
                <a:schemeClr val="tx2"/>
              </a:buClr>
              <a:buSzPct val="130000"/>
              <a:buFont typeface="Arial" panose="020B0604020202020204" pitchFamily="34" charset="0"/>
              <a:buChar char="•"/>
            </a:pPr>
            <a:r>
              <a:rPr lang="en-US" sz="1800" dirty="0">
                <a:latin typeface="+mn-lt"/>
              </a:rPr>
              <a:t>Data collected enables DOD Components to:</a:t>
            </a:r>
          </a:p>
          <a:p>
            <a:pPr marL="800100" lvl="1" indent="-342900">
              <a:spcAft>
                <a:spcPts val="600"/>
              </a:spcAft>
              <a:buClr>
                <a:schemeClr val="tx2"/>
              </a:buClr>
              <a:buFont typeface="Wingdings" panose="05000000000000000000" pitchFamily="2" charset="2"/>
              <a:buChar char="ü"/>
            </a:pPr>
            <a:r>
              <a:rPr lang="en-US" sz="1800" b="0" dirty="0">
                <a:latin typeface="+mn-lt"/>
              </a:rPr>
              <a:t>Identify trends</a:t>
            </a:r>
          </a:p>
          <a:p>
            <a:pPr marL="800100" lvl="1" indent="-342900">
              <a:spcAft>
                <a:spcPts val="600"/>
              </a:spcAft>
              <a:buClr>
                <a:schemeClr val="tx2"/>
              </a:buClr>
              <a:buFont typeface="Wingdings" panose="05000000000000000000" pitchFamily="2" charset="2"/>
              <a:buChar char="ü"/>
            </a:pPr>
            <a:r>
              <a:rPr lang="en-US" sz="1800" b="0" dirty="0">
                <a:latin typeface="+mn-lt"/>
              </a:rPr>
              <a:t>Establish volume and dollar values of SDRs</a:t>
            </a:r>
          </a:p>
          <a:p>
            <a:pPr marL="800100" lvl="1" indent="-342900">
              <a:spcAft>
                <a:spcPts val="600"/>
              </a:spcAft>
              <a:buClr>
                <a:schemeClr val="tx2"/>
              </a:buClr>
              <a:buFont typeface="Wingdings" panose="05000000000000000000" pitchFamily="2" charset="2"/>
              <a:buChar char="ü"/>
            </a:pPr>
            <a:r>
              <a:rPr lang="en-US" sz="1800" b="0" dirty="0">
                <a:latin typeface="+mn-lt"/>
              </a:rPr>
              <a:t>Bring management’s attention to problems with shipping activities </a:t>
            </a:r>
          </a:p>
          <a:p>
            <a:pPr marL="800100" lvl="1" indent="-342900">
              <a:spcAft>
                <a:spcPts val="600"/>
              </a:spcAft>
              <a:buClr>
                <a:schemeClr val="tx2"/>
              </a:buClr>
              <a:buFont typeface="Wingdings" panose="05000000000000000000" pitchFamily="2" charset="2"/>
              <a:buChar char="ü"/>
            </a:pPr>
            <a:r>
              <a:rPr lang="en-US" sz="1800" b="0" dirty="0">
                <a:latin typeface="+mn-lt"/>
              </a:rPr>
              <a:t>Improve the requisitioning and distribution process within logistics operations</a:t>
            </a:r>
          </a:p>
          <a:p>
            <a:pPr marL="800100" lvl="1" indent="-342900">
              <a:spcAft>
                <a:spcPts val="600"/>
              </a:spcAft>
              <a:buClr>
                <a:schemeClr val="tx2"/>
              </a:buClr>
              <a:buFont typeface="Wingdings" panose="05000000000000000000" pitchFamily="2" charset="2"/>
              <a:buChar char="ü"/>
            </a:pPr>
            <a:r>
              <a:rPr lang="en-US" sz="1800" b="0" dirty="0">
                <a:latin typeface="+mn-lt"/>
              </a:rPr>
              <a:t>Monitor for vendor non-compliance with supply procedures</a:t>
            </a:r>
            <a:br>
              <a:rPr lang="en-US" sz="1800" b="0" dirty="0">
                <a:latin typeface="+mn-lt"/>
              </a:rPr>
            </a:br>
            <a:endParaRPr lang="en-US" sz="1800" b="0" dirty="0">
              <a:latin typeface="+mn-lt"/>
            </a:endParaRPr>
          </a:p>
          <a:p>
            <a:pPr marL="342900" indent="-342900">
              <a:spcAft>
                <a:spcPts val="600"/>
              </a:spcAft>
              <a:buClr>
                <a:schemeClr val="tx2"/>
              </a:buClr>
              <a:buSzPct val="130000"/>
              <a:buFont typeface="Arial" panose="020B0604020202020204" pitchFamily="34" charset="0"/>
              <a:buChar char="•"/>
            </a:pPr>
            <a:r>
              <a:rPr lang="en-US" sz="1800" dirty="0">
                <a:latin typeface="+mn-lt"/>
              </a:rPr>
              <a:t>Official SDR guidance – DLM 4000.25, Vol. 2, Chapter 17 </a:t>
            </a:r>
            <a:br>
              <a:rPr lang="en-US" sz="1800" dirty="0">
                <a:latin typeface="+mn-lt"/>
              </a:rPr>
            </a:br>
            <a:endParaRPr lang="en-US" sz="1800" dirty="0">
              <a:latin typeface="+mn-lt"/>
            </a:endParaRPr>
          </a:p>
        </p:txBody>
      </p:sp>
    </p:spTree>
    <p:extLst>
      <p:ext uri="{BB962C8B-B14F-4D97-AF65-F5344CB8AC3E}">
        <p14:creationId xmlns:p14="http://schemas.microsoft.com/office/powerpoint/2010/main" val="19285049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82BD7556-437F-470B-9C30-6709C146130C}"/>
              </a:ext>
            </a:extLst>
          </p:cNvPr>
          <p:cNvGrpSpPr/>
          <p:nvPr/>
        </p:nvGrpSpPr>
        <p:grpSpPr>
          <a:xfrm>
            <a:off x="165219" y="1680210"/>
            <a:ext cx="6902945" cy="4030051"/>
            <a:chOff x="382524" y="1658111"/>
            <a:chExt cx="8382000" cy="4663440"/>
          </a:xfrm>
        </p:grpSpPr>
        <p:sp>
          <p:nvSpPr>
            <p:cNvPr id="4" name="object 4">
              <a:extLst>
                <a:ext uri="{FF2B5EF4-FFF2-40B4-BE49-F238E27FC236}">
                  <a16:creationId xmlns:a16="http://schemas.microsoft.com/office/drawing/2014/main" id="{32BFAA2B-CE48-4190-859E-6E9CA9816A90}"/>
                </a:ext>
              </a:extLst>
            </p:cNvPr>
            <p:cNvSpPr/>
            <p:nvPr/>
          </p:nvSpPr>
          <p:spPr>
            <a:xfrm>
              <a:off x="382524" y="6292596"/>
              <a:ext cx="8382000" cy="0"/>
            </a:xfrm>
            <a:custGeom>
              <a:avLst/>
              <a:gdLst/>
              <a:ahLst/>
              <a:cxnLst/>
              <a:rect l="l" t="t" r="r" b="b"/>
              <a:pathLst>
                <a:path w="8382000">
                  <a:moveTo>
                    <a:pt x="0" y="0"/>
                  </a:moveTo>
                  <a:lnTo>
                    <a:pt x="8382000" y="0"/>
                  </a:lnTo>
                </a:path>
              </a:pathLst>
            </a:custGeom>
            <a:ln w="57912">
              <a:solidFill>
                <a:srgbClr val="000066"/>
              </a:solidFill>
            </a:ln>
          </p:spPr>
          <p:txBody>
            <a:bodyPr wrap="square" lIns="0" tIns="0" rIns="0" bIns="0" rtlCol="0"/>
            <a:lstStyle/>
            <a:p>
              <a:endParaRPr sz="1200" dirty="0">
                <a:solidFill>
                  <a:prstClr val="black"/>
                </a:solidFill>
                <a:latin typeface="Calibri"/>
              </a:endParaRPr>
            </a:p>
          </p:txBody>
        </p:sp>
        <p:sp>
          <p:nvSpPr>
            <p:cNvPr id="5" name="object 5">
              <a:extLst>
                <a:ext uri="{FF2B5EF4-FFF2-40B4-BE49-F238E27FC236}">
                  <a16:creationId xmlns:a16="http://schemas.microsoft.com/office/drawing/2014/main" id="{1448734C-BD82-449C-A7AE-A82C959BACA3}"/>
                </a:ext>
              </a:extLst>
            </p:cNvPr>
            <p:cNvSpPr/>
            <p:nvPr/>
          </p:nvSpPr>
          <p:spPr>
            <a:xfrm>
              <a:off x="768428" y="1658111"/>
              <a:ext cx="5399630" cy="4576572"/>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grpSp>
      <p:sp>
        <p:nvSpPr>
          <p:cNvPr id="6" name="object 13">
            <a:extLst>
              <a:ext uri="{FF2B5EF4-FFF2-40B4-BE49-F238E27FC236}">
                <a16:creationId xmlns:a16="http://schemas.microsoft.com/office/drawing/2014/main" id="{ECBD0BAB-E406-463B-8D95-78DA72E87764}"/>
              </a:ext>
            </a:extLst>
          </p:cNvPr>
          <p:cNvSpPr txBox="1"/>
          <p:nvPr/>
        </p:nvSpPr>
        <p:spPr>
          <a:xfrm>
            <a:off x="5336181" y="1934461"/>
            <a:ext cx="3463965" cy="194284"/>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This is to show </a:t>
            </a:r>
            <a:r>
              <a:rPr sz="1200" spc="-4" dirty="0">
                <a:solidFill>
                  <a:srgbClr val="000066"/>
                </a:solidFill>
                <a:cs typeface="Arial"/>
              </a:rPr>
              <a:t>what </a:t>
            </a:r>
            <a:r>
              <a:rPr sz="1200" dirty="0">
                <a:solidFill>
                  <a:srgbClr val="000066"/>
                </a:solidFill>
                <a:cs typeface="Arial"/>
              </a:rPr>
              <a:t>it looks</a:t>
            </a:r>
            <a:r>
              <a:rPr sz="1200" spc="-86" dirty="0">
                <a:solidFill>
                  <a:srgbClr val="000066"/>
                </a:solidFill>
                <a:cs typeface="Arial"/>
              </a:rPr>
              <a:t> </a:t>
            </a:r>
            <a:r>
              <a:rPr sz="1200" dirty="0">
                <a:solidFill>
                  <a:srgbClr val="000066"/>
                </a:solidFill>
                <a:cs typeface="Arial"/>
              </a:rPr>
              <a:t>like once</a:t>
            </a:r>
            <a:r>
              <a:rPr sz="1200" spc="-19" dirty="0">
                <a:solidFill>
                  <a:srgbClr val="000066"/>
                </a:solidFill>
                <a:cs typeface="Arial"/>
              </a:rPr>
              <a:t> </a:t>
            </a:r>
            <a:r>
              <a:rPr sz="1200" dirty="0">
                <a:solidFill>
                  <a:srgbClr val="000066"/>
                </a:solidFill>
                <a:cs typeface="Arial"/>
              </a:rPr>
              <a:t>filled.</a:t>
            </a:r>
            <a:endParaRPr sz="1200" dirty="0">
              <a:solidFill>
                <a:prstClr val="black"/>
              </a:solidFill>
              <a:cs typeface="Arial"/>
            </a:endParaRPr>
          </a:p>
        </p:txBody>
      </p:sp>
      <p:sp>
        <p:nvSpPr>
          <p:cNvPr id="7" name="object 10">
            <a:extLst>
              <a:ext uri="{FF2B5EF4-FFF2-40B4-BE49-F238E27FC236}">
                <a16:creationId xmlns:a16="http://schemas.microsoft.com/office/drawing/2014/main" id="{D977FCC5-43B2-424C-B9F3-3BBBE1FA7E51}"/>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5459631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214AE26F-18B3-45D6-94BA-3A4CF3C8F96B}"/>
              </a:ext>
            </a:extLst>
          </p:cNvPr>
          <p:cNvSpPr/>
          <p:nvPr/>
        </p:nvSpPr>
        <p:spPr>
          <a:xfrm>
            <a:off x="174321" y="1654621"/>
            <a:ext cx="4582034" cy="3892616"/>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grpSp>
        <p:nvGrpSpPr>
          <p:cNvPr id="4" name="object 14">
            <a:extLst>
              <a:ext uri="{FF2B5EF4-FFF2-40B4-BE49-F238E27FC236}">
                <a16:creationId xmlns:a16="http://schemas.microsoft.com/office/drawing/2014/main" id="{885906DD-9A6E-4B1A-AEA3-C79A53B29EAD}"/>
              </a:ext>
            </a:extLst>
          </p:cNvPr>
          <p:cNvGrpSpPr/>
          <p:nvPr/>
        </p:nvGrpSpPr>
        <p:grpSpPr>
          <a:xfrm>
            <a:off x="5055010" y="3639435"/>
            <a:ext cx="3650225" cy="2070826"/>
            <a:chOff x="5888736" y="4431791"/>
            <a:chExt cx="3063240" cy="1626235"/>
          </a:xfrm>
        </p:grpSpPr>
        <p:sp>
          <p:nvSpPr>
            <p:cNvPr id="5" name="object 15">
              <a:extLst>
                <a:ext uri="{FF2B5EF4-FFF2-40B4-BE49-F238E27FC236}">
                  <a16:creationId xmlns:a16="http://schemas.microsoft.com/office/drawing/2014/main" id="{4D6C82BB-42C8-4D15-9F42-AEF3F90F6F2D}"/>
                </a:ext>
              </a:extLst>
            </p:cNvPr>
            <p:cNvSpPr/>
            <p:nvPr/>
          </p:nvSpPr>
          <p:spPr>
            <a:xfrm>
              <a:off x="5888736" y="4431791"/>
              <a:ext cx="3063239" cy="1626108"/>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6" name="object 16">
              <a:extLst>
                <a:ext uri="{FF2B5EF4-FFF2-40B4-BE49-F238E27FC236}">
                  <a16:creationId xmlns:a16="http://schemas.microsoft.com/office/drawing/2014/main" id="{E973380C-A117-4E3F-B32D-002458C45F8C}"/>
                </a:ext>
              </a:extLst>
            </p:cNvPr>
            <p:cNvSpPr/>
            <p:nvPr/>
          </p:nvSpPr>
          <p:spPr>
            <a:xfrm>
              <a:off x="7259574" y="5401817"/>
              <a:ext cx="325120" cy="184785"/>
            </a:xfrm>
            <a:custGeom>
              <a:avLst/>
              <a:gdLst/>
              <a:ahLst/>
              <a:cxnLst/>
              <a:rect l="l" t="t" r="r" b="b"/>
              <a:pathLst>
                <a:path w="325120" h="184785">
                  <a:moveTo>
                    <a:pt x="92201" y="0"/>
                  </a:moveTo>
                  <a:lnTo>
                    <a:pt x="0" y="92201"/>
                  </a:lnTo>
                  <a:lnTo>
                    <a:pt x="92201" y="184403"/>
                  </a:lnTo>
                  <a:lnTo>
                    <a:pt x="92201" y="138302"/>
                  </a:lnTo>
                  <a:lnTo>
                    <a:pt x="324611" y="138302"/>
                  </a:lnTo>
                  <a:lnTo>
                    <a:pt x="324611" y="46100"/>
                  </a:lnTo>
                  <a:lnTo>
                    <a:pt x="92201" y="46100"/>
                  </a:lnTo>
                  <a:lnTo>
                    <a:pt x="92201"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7" name="object 17">
              <a:extLst>
                <a:ext uri="{FF2B5EF4-FFF2-40B4-BE49-F238E27FC236}">
                  <a16:creationId xmlns:a16="http://schemas.microsoft.com/office/drawing/2014/main" id="{9D5101AA-4106-484E-B6CE-85A240E251F3}"/>
                </a:ext>
              </a:extLst>
            </p:cNvPr>
            <p:cNvSpPr/>
            <p:nvPr/>
          </p:nvSpPr>
          <p:spPr>
            <a:xfrm>
              <a:off x="7259574" y="5401817"/>
              <a:ext cx="325120" cy="184785"/>
            </a:xfrm>
            <a:custGeom>
              <a:avLst/>
              <a:gdLst/>
              <a:ahLst/>
              <a:cxnLst/>
              <a:rect l="l" t="t" r="r" b="b"/>
              <a:pathLst>
                <a:path w="325120" h="184785">
                  <a:moveTo>
                    <a:pt x="324611" y="138302"/>
                  </a:moveTo>
                  <a:lnTo>
                    <a:pt x="92201" y="138302"/>
                  </a:lnTo>
                  <a:lnTo>
                    <a:pt x="92201" y="184403"/>
                  </a:lnTo>
                  <a:lnTo>
                    <a:pt x="0" y="92201"/>
                  </a:lnTo>
                  <a:lnTo>
                    <a:pt x="92201" y="0"/>
                  </a:lnTo>
                  <a:lnTo>
                    <a:pt x="92201" y="46100"/>
                  </a:lnTo>
                  <a:lnTo>
                    <a:pt x="324611" y="46100"/>
                  </a:lnTo>
                  <a:lnTo>
                    <a:pt x="324611" y="138302"/>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8" name="object 13">
            <a:extLst>
              <a:ext uri="{FF2B5EF4-FFF2-40B4-BE49-F238E27FC236}">
                <a16:creationId xmlns:a16="http://schemas.microsoft.com/office/drawing/2014/main" id="{92430712-32D5-4DCC-A8BB-862988CB0715}"/>
              </a:ext>
            </a:extLst>
          </p:cNvPr>
          <p:cNvSpPr txBox="1"/>
          <p:nvPr/>
        </p:nvSpPr>
        <p:spPr>
          <a:xfrm>
            <a:off x="4756355" y="1633517"/>
            <a:ext cx="3860391" cy="1486946"/>
          </a:xfrm>
          <a:prstGeom prst="rect">
            <a:avLst/>
          </a:prstGeom>
        </p:spPr>
        <p:txBody>
          <a:bodyPr vert="horz" wrap="square" lIns="0" tIns="9525" rIns="0" bIns="0" rtlCol="0">
            <a:spAutoFit/>
          </a:bodyPr>
          <a:lstStyle/>
          <a:p>
            <a:pPr marL="9525" marR="118110">
              <a:spcBef>
                <a:spcPts val="75"/>
              </a:spcBef>
            </a:pPr>
            <a:r>
              <a:rPr sz="1200" dirty="0">
                <a:solidFill>
                  <a:srgbClr val="000066"/>
                </a:solidFill>
                <a:cs typeface="Arial"/>
              </a:rPr>
              <a:t>This page auto fills the required  data. If </a:t>
            </a:r>
            <a:r>
              <a:rPr sz="1200" spc="-4" dirty="0">
                <a:solidFill>
                  <a:srgbClr val="000066"/>
                </a:solidFill>
                <a:cs typeface="Arial"/>
              </a:rPr>
              <a:t>you have </a:t>
            </a:r>
            <a:r>
              <a:rPr sz="1200" dirty="0">
                <a:solidFill>
                  <a:srgbClr val="000066"/>
                </a:solidFill>
                <a:cs typeface="Arial"/>
              </a:rPr>
              <a:t>more</a:t>
            </a:r>
            <a:r>
              <a:rPr sz="1200" spc="-60" dirty="0">
                <a:solidFill>
                  <a:srgbClr val="000066"/>
                </a:solidFill>
                <a:cs typeface="Arial"/>
              </a:rPr>
              <a:t> </a:t>
            </a:r>
            <a:r>
              <a:rPr sz="1200" dirty="0">
                <a:solidFill>
                  <a:srgbClr val="000066"/>
                </a:solidFill>
                <a:cs typeface="Arial"/>
              </a:rPr>
              <a:t>information  from the piece, then </a:t>
            </a:r>
            <a:r>
              <a:rPr sz="1200" spc="-4" dirty="0">
                <a:solidFill>
                  <a:srgbClr val="000066"/>
                </a:solidFill>
                <a:cs typeface="Arial"/>
              </a:rPr>
              <a:t>you </a:t>
            </a:r>
            <a:r>
              <a:rPr sz="1200" dirty="0">
                <a:solidFill>
                  <a:srgbClr val="000066"/>
                </a:solidFill>
                <a:cs typeface="Arial"/>
              </a:rPr>
              <a:t>can fill  more of it to assist the shipper in  tracking </a:t>
            </a:r>
            <a:r>
              <a:rPr sz="1200" spc="-4" dirty="0">
                <a:solidFill>
                  <a:srgbClr val="000066"/>
                </a:solidFill>
                <a:cs typeface="Arial"/>
              </a:rPr>
              <a:t>down</a:t>
            </a:r>
            <a:r>
              <a:rPr sz="1200" spc="-26" dirty="0">
                <a:solidFill>
                  <a:srgbClr val="000066"/>
                </a:solidFill>
                <a:cs typeface="Arial"/>
              </a:rPr>
              <a:t> </a:t>
            </a:r>
            <a:r>
              <a:rPr sz="1200" dirty="0">
                <a:solidFill>
                  <a:srgbClr val="000066"/>
                </a:solidFill>
                <a:cs typeface="Arial"/>
              </a:rPr>
              <a:t>answers.</a:t>
            </a:r>
            <a:endParaRPr sz="1200" dirty="0">
              <a:solidFill>
                <a:prstClr val="black"/>
              </a:solidFill>
              <a:cs typeface="Arial"/>
            </a:endParaRPr>
          </a:p>
          <a:p>
            <a:pPr>
              <a:spcBef>
                <a:spcPts val="34"/>
              </a:spcBef>
            </a:pPr>
            <a:endParaRPr sz="1200" dirty="0">
              <a:solidFill>
                <a:prstClr val="black"/>
              </a:solidFill>
              <a:cs typeface="Arial"/>
            </a:endParaRPr>
          </a:p>
          <a:p>
            <a:pPr marL="9525" marR="3810"/>
            <a:r>
              <a:rPr sz="1200" dirty="0">
                <a:solidFill>
                  <a:srgbClr val="000066"/>
                </a:solidFill>
                <a:cs typeface="Arial"/>
              </a:rPr>
              <a:t>Procurement information is </a:t>
            </a:r>
            <a:r>
              <a:rPr sz="1200" spc="-4" dirty="0">
                <a:solidFill>
                  <a:srgbClr val="000066"/>
                </a:solidFill>
                <a:cs typeface="Arial"/>
              </a:rPr>
              <a:t>very  </a:t>
            </a:r>
            <a:r>
              <a:rPr sz="1200" dirty="0">
                <a:solidFill>
                  <a:srgbClr val="000066"/>
                </a:solidFill>
                <a:cs typeface="Arial"/>
              </a:rPr>
              <a:t>important for customer direct  shipments. If the </a:t>
            </a:r>
            <a:r>
              <a:rPr sz="1200" spc="-4" dirty="0">
                <a:solidFill>
                  <a:srgbClr val="000066"/>
                </a:solidFill>
                <a:cs typeface="Arial"/>
              </a:rPr>
              <a:t>PIID </a:t>
            </a:r>
            <a:r>
              <a:rPr sz="1200" dirty="0">
                <a:solidFill>
                  <a:srgbClr val="000066"/>
                </a:solidFill>
                <a:cs typeface="Arial"/>
              </a:rPr>
              <a:t>or contract  number is not on the</a:t>
            </a:r>
            <a:r>
              <a:rPr sz="1200" spc="-64" dirty="0">
                <a:solidFill>
                  <a:srgbClr val="000066"/>
                </a:solidFill>
                <a:cs typeface="Arial"/>
              </a:rPr>
              <a:t> </a:t>
            </a:r>
            <a:r>
              <a:rPr sz="1200" dirty="0">
                <a:solidFill>
                  <a:srgbClr val="000066"/>
                </a:solidFill>
                <a:cs typeface="Arial"/>
              </a:rPr>
              <a:t>documentation  received, </a:t>
            </a:r>
            <a:r>
              <a:rPr sz="1200" spc="-4" dirty="0">
                <a:solidFill>
                  <a:srgbClr val="000066"/>
                </a:solidFill>
                <a:cs typeface="Arial"/>
              </a:rPr>
              <a:t>review </a:t>
            </a:r>
            <a:r>
              <a:rPr sz="1200" dirty="0">
                <a:solidFill>
                  <a:srgbClr val="000066"/>
                </a:solidFill>
                <a:cs typeface="Arial"/>
              </a:rPr>
              <a:t>the MIL-STD-129  marking on the</a:t>
            </a:r>
            <a:r>
              <a:rPr sz="1200" spc="-41" dirty="0">
                <a:solidFill>
                  <a:srgbClr val="000066"/>
                </a:solidFill>
                <a:cs typeface="Arial"/>
              </a:rPr>
              <a:t> </a:t>
            </a:r>
            <a:r>
              <a:rPr sz="1200" dirty="0">
                <a:solidFill>
                  <a:srgbClr val="000066"/>
                </a:solidFill>
                <a:cs typeface="Arial"/>
              </a:rPr>
              <a:t>material.</a:t>
            </a:r>
            <a:endParaRPr sz="1200" dirty="0">
              <a:solidFill>
                <a:prstClr val="black"/>
              </a:solidFill>
              <a:cs typeface="Arial"/>
            </a:endParaRPr>
          </a:p>
        </p:txBody>
      </p:sp>
      <p:sp>
        <p:nvSpPr>
          <p:cNvPr id="9" name="object 10">
            <a:extLst>
              <a:ext uri="{FF2B5EF4-FFF2-40B4-BE49-F238E27FC236}">
                <a16:creationId xmlns:a16="http://schemas.microsoft.com/office/drawing/2014/main" id="{3BB47EDA-D934-451B-9A73-6FA82B20ECA4}"/>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258457645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51700" y="1715742"/>
            <a:ext cx="5218509" cy="3750230"/>
          </a:xfrm>
          <a:prstGeom prst="rect">
            <a:avLst/>
          </a:prstGeom>
        </p:spPr>
      </p:pic>
      <p:sp>
        <p:nvSpPr>
          <p:cNvPr id="2" name="Title 1"/>
          <p:cNvSpPr>
            <a:spLocks noGrp="1"/>
          </p:cNvSpPr>
          <p:nvPr>
            <p:ph type="title" idx="4294967295"/>
          </p:nvPr>
        </p:nvSpPr>
        <p:spPr>
          <a:xfrm>
            <a:off x="990600" y="625129"/>
            <a:ext cx="7124700" cy="742950"/>
          </a:xfrm>
        </p:spPr>
        <p:txBody>
          <a:bodyPr/>
          <a:lstStyle/>
          <a:p>
            <a:pPr algn="l">
              <a:defRPr/>
            </a:pPr>
            <a:r>
              <a:rPr lang="en-US" dirty="0"/>
              <a:t>WebSDR Transshipper Submittal Process, </a:t>
            </a:r>
            <a:r>
              <a:rPr lang="en-US" sz="1050" dirty="0"/>
              <a:t>continued </a:t>
            </a:r>
          </a:p>
        </p:txBody>
      </p:sp>
      <p:sp>
        <p:nvSpPr>
          <p:cNvPr id="57348" name="Rectangle 7"/>
          <p:cNvSpPr>
            <a:spLocks noChangeArrowheads="1"/>
          </p:cNvSpPr>
          <p:nvPr/>
        </p:nvSpPr>
        <p:spPr bwMode="auto">
          <a:xfrm>
            <a:off x="5486400" y="3000629"/>
            <a:ext cx="3000376" cy="1061829"/>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050" dirty="0">
                <a:latin typeface="Arial" charset="0"/>
              </a:rPr>
              <a:t>Complete the “Other” drop box to select “MIXED” for consolidated, mixed materiel shipments.</a:t>
            </a:r>
          </a:p>
          <a:p>
            <a:pPr eaLnBrk="1" hangingPunct="1">
              <a:spcBef>
                <a:spcPct val="0"/>
              </a:spcBef>
              <a:buClrTx/>
              <a:buSzTx/>
              <a:buFontTx/>
              <a:buNone/>
            </a:pPr>
            <a:r>
              <a:rPr lang="en-US" altLang="en-US" sz="1050" dirty="0">
                <a:latin typeface="Arial" charset="0"/>
              </a:rPr>
              <a:t>Or select “UNKNOWN” when documentation is not available to properly identify the materiel.</a:t>
            </a:r>
          </a:p>
        </p:txBody>
      </p:sp>
      <p:cxnSp>
        <p:nvCxnSpPr>
          <p:cNvPr id="5" name="Straight Arrow Connector 4"/>
          <p:cNvCxnSpPr>
            <a:cxnSpLocks/>
          </p:cNvCxnSpPr>
          <p:nvPr/>
        </p:nvCxnSpPr>
        <p:spPr bwMode="auto">
          <a:xfrm flipH="1">
            <a:off x="5015818" y="3483701"/>
            <a:ext cx="370635" cy="107156"/>
          </a:xfrm>
          <a:prstGeom prst="straightConnector1">
            <a:avLst/>
          </a:prstGeom>
          <a:noFill/>
          <a:ln w="47625" cap="flat" cmpd="sng" algn="ctr">
            <a:solidFill>
              <a:srgbClr val="FF0000"/>
            </a:solidFill>
            <a:prstDash val="solid"/>
            <a:round/>
            <a:headEnd type="none" w="lg" len="med"/>
            <a:tailEnd type="triangle"/>
          </a:ln>
          <a:effectLst>
            <a:outerShdw dist="35921" dir="2700000" algn="ctr" rotWithShape="0">
              <a:srgbClr val="808080"/>
            </a:outerShdw>
          </a:effectLst>
        </p:spPr>
      </p:cxnSp>
      <p:sp>
        <p:nvSpPr>
          <p:cNvPr id="4" name="TextBox 3">
            <a:extLst>
              <a:ext uri="{FF2B5EF4-FFF2-40B4-BE49-F238E27FC236}">
                <a16:creationId xmlns:a16="http://schemas.microsoft.com/office/drawing/2014/main" id="{B76ABA7F-FA5D-401E-AD7A-49A7FFB21DB4}"/>
              </a:ext>
            </a:extLst>
          </p:cNvPr>
          <p:cNvSpPr txBox="1"/>
          <p:nvPr/>
        </p:nvSpPr>
        <p:spPr>
          <a:xfrm>
            <a:off x="473792" y="1915717"/>
            <a:ext cx="2407379" cy="3231654"/>
          </a:xfrm>
          <a:prstGeom prst="rect">
            <a:avLst/>
          </a:prstGeom>
          <a:noFill/>
        </p:spPr>
        <p:txBody>
          <a:bodyPr wrap="square" rtlCol="0">
            <a:spAutoFit/>
          </a:bodyPr>
          <a:lstStyle/>
          <a:p>
            <a:pPr marL="266700" marR="3810" indent="-257175" algn="just">
              <a:buFontTx/>
              <a:buAutoNum type="arabicPeriod"/>
              <a:tabLst>
                <a:tab pos="266700" algn="l"/>
              </a:tabLst>
            </a:pPr>
            <a:r>
              <a:rPr lang="en-US" sz="1200" dirty="0">
                <a:solidFill>
                  <a:srgbClr val="000066"/>
                </a:solidFill>
                <a:cs typeface="Arial"/>
              </a:rPr>
              <a:t>Put the </a:t>
            </a:r>
            <a:r>
              <a:rPr lang="en-US" sz="1200" spc="-4" dirty="0">
                <a:solidFill>
                  <a:srgbClr val="000066"/>
                </a:solidFill>
                <a:cs typeface="Arial"/>
              </a:rPr>
              <a:t>NSN </a:t>
            </a:r>
            <a:r>
              <a:rPr lang="en-US" sz="1200" dirty="0">
                <a:solidFill>
                  <a:srgbClr val="000066"/>
                </a:solidFill>
                <a:cs typeface="Arial"/>
              </a:rPr>
              <a:t>for the</a:t>
            </a:r>
            <a:r>
              <a:rPr lang="en-US" sz="1200" spc="-75" dirty="0">
                <a:solidFill>
                  <a:srgbClr val="000066"/>
                </a:solidFill>
                <a:cs typeface="Arial"/>
              </a:rPr>
              <a:t> </a:t>
            </a:r>
            <a:r>
              <a:rPr lang="en-US" sz="1200" dirty="0">
                <a:solidFill>
                  <a:srgbClr val="000066"/>
                </a:solidFill>
                <a:cs typeface="Arial"/>
              </a:rPr>
              <a:t>shipment, if it cannot be located </a:t>
            </a:r>
            <a:r>
              <a:rPr lang="en-US" sz="1200" spc="-4" dirty="0">
                <a:solidFill>
                  <a:srgbClr val="000066"/>
                </a:solidFill>
                <a:cs typeface="Arial"/>
              </a:rPr>
              <a:t>you </a:t>
            </a:r>
            <a:r>
              <a:rPr lang="en-US" sz="1200" spc="4" dirty="0">
                <a:solidFill>
                  <a:srgbClr val="000066"/>
                </a:solidFill>
                <a:cs typeface="Arial"/>
              </a:rPr>
              <a:t>can  </a:t>
            </a:r>
            <a:r>
              <a:rPr lang="en-US" sz="1200" dirty="0">
                <a:solidFill>
                  <a:srgbClr val="000066"/>
                </a:solidFill>
                <a:cs typeface="Arial"/>
              </a:rPr>
              <a:t>use</a:t>
            </a:r>
            <a:r>
              <a:rPr lang="en-US" sz="1200" spc="-19" dirty="0">
                <a:solidFill>
                  <a:srgbClr val="000066"/>
                </a:solidFill>
                <a:cs typeface="Arial"/>
              </a:rPr>
              <a:t> </a:t>
            </a:r>
            <a:r>
              <a:rPr lang="en-US" sz="1200" dirty="0">
                <a:solidFill>
                  <a:srgbClr val="000066"/>
                </a:solidFill>
                <a:cs typeface="Arial"/>
              </a:rPr>
              <a:t>“Unknown”. In the “other” field”</a:t>
            </a:r>
            <a:endParaRPr lang="en-US" sz="1200" dirty="0">
              <a:solidFill>
                <a:prstClr val="black"/>
              </a:solidFill>
              <a:cs typeface="Arial"/>
            </a:endParaRPr>
          </a:p>
          <a:p>
            <a:pPr marL="266700" indent="-257175" algn="just">
              <a:buFontTx/>
              <a:buAutoNum type="arabicPeriod"/>
              <a:tabLst>
                <a:tab pos="266700" algn="l"/>
              </a:tabLst>
            </a:pPr>
            <a:r>
              <a:rPr lang="en-US" sz="1200" dirty="0">
                <a:solidFill>
                  <a:srgbClr val="000066"/>
                </a:solidFill>
                <a:cs typeface="Arial"/>
              </a:rPr>
              <a:t>Input </a:t>
            </a:r>
            <a:r>
              <a:rPr lang="en-US" sz="1200" spc="-4" dirty="0">
                <a:solidFill>
                  <a:srgbClr val="000066"/>
                </a:solidFill>
                <a:cs typeface="Arial"/>
              </a:rPr>
              <a:t>CAGE </a:t>
            </a:r>
            <a:r>
              <a:rPr lang="en-US" sz="1200" dirty="0">
                <a:solidFill>
                  <a:srgbClr val="000066"/>
                </a:solidFill>
                <a:cs typeface="Arial"/>
              </a:rPr>
              <a:t>if</a:t>
            </a:r>
            <a:r>
              <a:rPr lang="en-US" sz="1200" spc="-34" dirty="0">
                <a:solidFill>
                  <a:srgbClr val="000066"/>
                </a:solidFill>
                <a:cs typeface="Arial"/>
              </a:rPr>
              <a:t> </a:t>
            </a:r>
            <a:r>
              <a:rPr lang="en-US" sz="1200" dirty="0">
                <a:solidFill>
                  <a:srgbClr val="000066"/>
                </a:solidFill>
                <a:cs typeface="Arial"/>
              </a:rPr>
              <a:t>available.</a:t>
            </a:r>
            <a:endParaRPr lang="en-US" sz="1200" dirty="0">
              <a:solidFill>
                <a:prstClr val="black"/>
              </a:solidFill>
              <a:cs typeface="Arial"/>
            </a:endParaRPr>
          </a:p>
          <a:p>
            <a:pPr marL="266700" indent="-257175" algn="just">
              <a:buFontTx/>
              <a:buAutoNum type="arabicPeriod"/>
              <a:tabLst>
                <a:tab pos="266700" algn="l"/>
              </a:tabLst>
            </a:pPr>
            <a:r>
              <a:rPr lang="en-US" sz="1200" dirty="0">
                <a:solidFill>
                  <a:srgbClr val="000066"/>
                </a:solidFill>
                <a:cs typeface="Arial"/>
              </a:rPr>
              <a:t>Input description if</a:t>
            </a:r>
            <a:r>
              <a:rPr lang="en-US" sz="1200" spc="-71" dirty="0">
                <a:solidFill>
                  <a:srgbClr val="000066"/>
                </a:solidFill>
                <a:cs typeface="Arial"/>
              </a:rPr>
              <a:t> </a:t>
            </a:r>
            <a:r>
              <a:rPr lang="en-US" sz="1200" dirty="0">
                <a:solidFill>
                  <a:srgbClr val="000066"/>
                </a:solidFill>
                <a:cs typeface="Arial"/>
              </a:rPr>
              <a:t>available.</a:t>
            </a:r>
            <a:endParaRPr lang="en-US" sz="1200" dirty="0">
              <a:solidFill>
                <a:prstClr val="black"/>
              </a:solidFill>
              <a:cs typeface="Arial"/>
            </a:endParaRPr>
          </a:p>
          <a:p>
            <a:pPr marL="266700" indent="-257175" algn="just">
              <a:buFontTx/>
              <a:buAutoNum type="arabicPeriod"/>
              <a:tabLst>
                <a:tab pos="266700" algn="l"/>
              </a:tabLst>
            </a:pPr>
            <a:r>
              <a:rPr lang="en-US" sz="1200" dirty="0">
                <a:solidFill>
                  <a:srgbClr val="000066"/>
                </a:solidFill>
                <a:cs typeface="Arial"/>
              </a:rPr>
              <a:t>Input total quantity</a:t>
            </a:r>
            <a:r>
              <a:rPr lang="en-US" sz="1200" spc="-79" dirty="0">
                <a:solidFill>
                  <a:srgbClr val="000066"/>
                </a:solidFill>
                <a:cs typeface="Arial"/>
              </a:rPr>
              <a:t> </a:t>
            </a:r>
            <a:r>
              <a:rPr lang="en-US" sz="1200" dirty="0">
                <a:solidFill>
                  <a:srgbClr val="000066"/>
                </a:solidFill>
                <a:cs typeface="Arial"/>
              </a:rPr>
              <a:t>received.</a:t>
            </a:r>
            <a:endParaRPr lang="en-US" sz="1200" dirty="0">
              <a:solidFill>
                <a:prstClr val="black"/>
              </a:solidFill>
              <a:cs typeface="Arial"/>
            </a:endParaRPr>
          </a:p>
          <a:p>
            <a:pPr marL="266700" indent="-257175" algn="just">
              <a:buFontTx/>
              <a:buAutoNum type="arabicPeriod"/>
              <a:tabLst>
                <a:tab pos="266700" algn="l"/>
              </a:tabLst>
            </a:pPr>
            <a:r>
              <a:rPr lang="en-US" sz="1200" dirty="0">
                <a:solidFill>
                  <a:srgbClr val="000066"/>
                </a:solidFill>
                <a:cs typeface="Arial"/>
              </a:rPr>
              <a:t>Input discrepancy</a:t>
            </a:r>
            <a:r>
              <a:rPr lang="en-US" sz="1200" spc="-49" dirty="0">
                <a:solidFill>
                  <a:srgbClr val="000066"/>
                </a:solidFill>
                <a:cs typeface="Arial"/>
              </a:rPr>
              <a:t> </a:t>
            </a:r>
            <a:r>
              <a:rPr lang="en-US" sz="1200" spc="-11" dirty="0">
                <a:solidFill>
                  <a:srgbClr val="000066"/>
                </a:solidFill>
                <a:cs typeface="Arial"/>
              </a:rPr>
              <a:t>quantity.</a:t>
            </a:r>
            <a:endParaRPr lang="en-US" sz="1200" dirty="0">
              <a:solidFill>
                <a:prstClr val="black"/>
              </a:solidFill>
              <a:cs typeface="Arial"/>
            </a:endParaRPr>
          </a:p>
          <a:p>
            <a:pPr marL="266700" marR="24765" indent="-257175">
              <a:buFontTx/>
              <a:buAutoNum type="arabicPeriod"/>
              <a:tabLst>
                <a:tab pos="266224" algn="l"/>
                <a:tab pos="266700" algn="l"/>
              </a:tabLst>
            </a:pPr>
            <a:r>
              <a:rPr lang="en-US" sz="1200" dirty="0">
                <a:solidFill>
                  <a:srgbClr val="000066"/>
                </a:solidFill>
                <a:cs typeface="Arial"/>
              </a:rPr>
              <a:t>“Unit of Issue” is how it is  packed in the simplest</a:t>
            </a:r>
            <a:r>
              <a:rPr lang="en-US" sz="1200" spc="-90" dirty="0">
                <a:solidFill>
                  <a:srgbClr val="000066"/>
                </a:solidFill>
                <a:cs typeface="Arial"/>
              </a:rPr>
              <a:t> </a:t>
            </a:r>
            <a:r>
              <a:rPr lang="en-US" sz="1200" spc="4" dirty="0">
                <a:solidFill>
                  <a:srgbClr val="000066"/>
                </a:solidFill>
                <a:cs typeface="Arial"/>
              </a:rPr>
              <a:t>sense.  </a:t>
            </a:r>
            <a:r>
              <a:rPr lang="en-US" sz="1200" spc="-8" dirty="0">
                <a:solidFill>
                  <a:srgbClr val="000066"/>
                </a:solidFill>
                <a:cs typeface="Arial"/>
              </a:rPr>
              <a:t>Ex: </a:t>
            </a:r>
            <a:r>
              <a:rPr lang="en-US" sz="1200" spc="-11" dirty="0">
                <a:solidFill>
                  <a:srgbClr val="000066"/>
                </a:solidFill>
                <a:cs typeface="Arial"/>
              </a:rPr>
              <a:t>PT-Pint, KT-Kit, </a:t>
            </a:r>
            <a:r>
              <a:rPr lang="en-US" sz="1200" dirty="0">
                <a:solidFill>
                  <a:srgbClr val="000066"/>
                </a:solidFill>
                <a:cs typeface="Arial"/>
              </a:rPr>
              <a:t>EA-Each,  </a:t>
            </a:r>
            <a:r>
              <a:rPr lang="en-US" sz="1200" spc="-4" dirty="0">
                <a:solidFill>
                  <a:srgbClr val="000066"/>
                </a:solidFill>
                <a:cs typeface="Arial"/>
              </a:rPr>
              <a:t>DR-Drum,</a:t>
            </a:r>
            <a:r>
              <a:rPr lang="en-US" sz="1200" dirty="0">
                <a:solidFill>
                  <a:srgbClr val="000066"/>
                </a:solidFill>
                <a:cs typeface="Arial"/>
              </a:rPr>
              <a:t> etc.</a:t>
            </a:r>
            <a:endParaRPr lang="en-US" sz="1200" dirty="0">
              <a:solidFill>
                <a:prstClr val="black"/>
              </a:solidFill>
              <a:cs typeface="Arial"/>
            </a:endParaRPr>
          </a:p>
          <a:p>
            <a:pPr marL="266700" indent="-257175">
              <a:buFontTx/>
              <a:buAutoNum type="arabicPeriod"/>
              <a:tabLst>
                <a:tab pos="266224" algn="l"/>
                <a:tab pos="266700" algn="l"/>
              </a:tabLst>
            </a:pPr>
            <a:r>
              <a:rPr lang="en-US" sz="1200" dirty="0">
                <a:solidFill>
                  <a:srgbClr val="000066"/>
                </a:solidFill>
                <a:cs typeface="Arial"/>
              </a:rPr>
              <a:t>Note if it is hazmat or</a:t>
            </a:r>
            <a:r>
              <a:rPr lang="en-US" sz="1200" spc="-60" dirty="0">
                <a:solidFill>
                  <a:srgbClr val="000066"/>
                </a:solidFill>
                <a:cs typeface="Arial"/>
              </a:rPr>
              <a:t> </a:t>
            </a:r>
            <a:r>
              <a:rPr lang="en-US" sz="1200" dirty="0">
                <a:solidFill>
                  <a:srgbClr val="000066"/>
                </a:solidFill>
                <a:cs typeface="Arial"/>
              </a:rPr>
              <a:t>not.</a:t>
            </a:r>
            <a:endParaRPr lang="en-US" sz="1200" dirty="0">
              <a:solidFill>
                <a:prstClr val="black"/>
              </a:solidFill>
              <a:cs typeface="Arial"/>
            </a:endParaRPr>
          </a:p>
          <a:p>
            <a:pPr marL="266700" marR="106680" indent="-257175">
              <a:buFontTx/>
              <a:buAutoNum type="arabicPeriod"/>
              <a:tabLst>
                <a:tab pos="266224" algn="l"/>
                <a:tab pos="266700" algn="l"/>
              </a:tabLst>
            </a:pPr>
            <a:r>
              <a:rPr lang="en-US" sz="1200" dirty="0">
                <a:solidFill>
                  <a:srgbClr val="000066"/>
                </a:solidFill>
                <a:cs typeface="Arial"/>
              </a:rPr>
              <a:t>Make sure the cost</a:t>
            </a:r>
            <a:r>
              <a:rPr lang="en-US" sz="1200" spc="-86" dirty="0">
                <a:solidFill>
                  <a:srgbClr val="000066"/>
                </a:solidFill>
                <a:cs typeface="Arial"/>
              </a:rPr>
              <a:t> </a:t>
            </a:r>
            <a:r>
              <a:rPr lang="en-US" sz="1200" dirty="0">
                <a:solidFill>
                  <a:srgbClr val="000066"/>
                </a:solidFill>
                <a:cs typeface="Arial"/>
              </a:rPr>
              <a:t>amounts  add up to the proper </a:t>
            </a:r>
            <a:r>
              <a:rPr lang="en-US" sz="1200" spc="-4" dirty="0">
                <a:solidFill>
                  <a:srgbClr val="000066"/>
                </a:solidFill>
                <a:cs typeface="Arial"/>
              </a:rPr>
              <a:t>value  </a:t>
            </a:r>
            <a:r>
              <a:rPr lang="en-US" sz="1200" dirty="0">
                <a:solidFill>
                  <a:srgbClr val="000066"/>
                </a:solidFill>
                <a:cs typeface="Arial"/>
              </a:rPr>
              <a:t>based </a:t>
            </a:r>
            <a:r>
              <a:rPr lang="en-US" sz="1200" spc="-8" dirty="0">
                <a:solidFill>
                  <a:srgbClr val="000066"/>
                </a:solidFill>
                <a:cs typeface="Arial"/>
              </a:rPr>
              <a:t>off </a:t>
            </a:r>
            <a:r>
              <a:rPr lang="en-US" sz="1200" dirty="0">
                <a:solidFill>
                  <a:srgbClr val="000066"/>
                </a:solidFill>
                <a:cs typeface="Arial"/>
              </a:rPr>
              <a:t>unit cost/total  number in</a:t>
            </a:r>
            <a:r>
              <a:rPr lang="en-US" sz="1200" spc="-19" dirty="0">
                <a:solidFill>
                  <a:srgbClr val="000066"/>
                </a:solidFill>
                <a:cs typeface="Arial"/>
              </a:rPr>
              <a:t> </a:t>
            </a:r>
            <a:r>
              <a:rPr lang="en-US" sz="1200" dirty="0">
                <a:solidFill>
                  <a:srgbClr val="000066"/>
                </a:solidFill>
                <a:cs typeface="Arial"/>
              </a:rPr>
              <a:t>shipment.</a:t>
            </a:r>
            <a:endParaRPr lang="en-US" sz="1200" dirty="0">
              <a:solidFill>
                <a:prstClr val="black"/>
              </a:solidFill>
              <a:cs typeface="Arial"/>
            </a:endParaRPr>
          </a:p>
        </p:txBody>
      </p:sp>
    </p:spTree>
    <p:extLst>
      <p:ext uri="{BB962C8B-B14F-4D97-AF65-F5344CB8AC3E}">
        <p14:creationId xmlns:p14="http://schemas.microsoft.com/office/powerpoint/2010/main" val="238354313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id="{29ADAE08-470E-4C92-BFCF-CFD4E7614D7B}"/>
              </a:ext>
            </a:extLst>
          </p:cNvPr>
          <p:cNvSpPr/>
          <p:nvPr/>
        </p:nvSpPr>
        <p:spPr>
          <a:xfrm>
            <a:off x="1395702" y="1477762"/>
            <a:ext cx="4130302" cy="2320280"/>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12" name="object 32">
            <a:extLst>
              <a:ext uri="{FF2B5EF4-FFF2-40B4-BE49-F238E27FC236}">
                <a16:creationId xmlns:a16="http://schemas.microsoft.com/office/drawing/2014/main" id="{65610F6A-B118-45DE-BC76-04AE25B3409F}"/>
              </a:ext>
            </a:extLst>
          </p:cNvPr>
          <p:cNvSpPr txBox="1"/>
          <p:nvPr/>
        </p:nvSpPr>
        <p:spPr>
          <a:xfrm>
            <a:off x="146714" y="1661712"/>
            <a:ext cx="1349477" cy="378950"/>
          </a:xfrm>
          <a:prstGeom prst="rect">
            <a:avLst/>
          </a:prstGeom>
          <a:ln w="3175">
            <a:noFill/>
          </a:ln>
          <a:effectLst/>
        </p:spPr>
        <p:txBody>
          <a:bodyPr vert="horz" wrap="square" lIns="0" tIns="9525" rIns="0" bIns="0" rtlCol="0">
            <a:spAutoFit/>
          </a:bodyPr>
          <a:lstStyle/>
          <a:p>
            <a:pPr marL="9525" marR="3810">
              <a:spcBef>
                <a:spcPts val="75"/>
              </a:spcBef>
            </a:pPr>
            <a:r>
              <a:rPr sz="1200" spc="-4" dirty="0">
                <a:solidFill>
                  <a:srgbClr val="000066"/>
                </a:solidFill>
                <a:latin typeface="Arial"/>
                <a:cs typeface="Arial"/>
              </a:rPr>
              <a:t>Select</a:t>
            </a:r>
            <a:r>
              <a:rPr sz="1200" spc="-49" dirty="0">
                <a:solidFill>
                  <a:srgbClr val="000066"/>
                </a:solidFill>
                <a:latin typeface="Arial"/>
                <a:cs typeface="Arial"/>
              </a:rPr>
              <a:t> </a:t>
            </a:r>
            <a:r>
              <a:rPr sz="1200" spc="-4" dirty="0">
                <a:solidFill>
                  <a:srgbClr val="000066"/>
                </a:solidFill>
                <a:latin typeface="Arial"/>
                <a:cs typeface="Arial"/>
              </a:rPr>
              <a:t>appropriate  “Action</a:t>
            </a:r>
            <a:r>
              <a:rPr sz="1200" spc="-11" dirty="0">
                <a:solidFill>
                  <a:srgbClr val="000066"/>
                </a:solidFill>
                <a:latin typeface="Arial"/>
                <a:cs typeface="Arial"/>
              </a:rPr>
              <a:t> </a:t>
            </a:r>
            <a:r>
              <a:rPr sz="1200" spc="-4" dirty="0">
                <a:solidFill>
                  <a:srgbClr val="000066"/>
                </a:solidFill>
                <a:latin typeface="Arial"/>
                <a:cs typeface="Arial"/>
              </a:rPr>
              <a:t>code”.</a:t>
            </a:r>
            <a:endParaRPr sz="1200" dirty="0">
              <a:latin typeface="Arial"/>
              <a:cs typeface="Arial"/>
            </a:endParaRPr>
          </a:p>
        </p:txBody>
      </p:sp>
      <p:sp>
        <p:nvSpPr>
          <p:cNvPr id="13" name="object 7">
            <a:extLst>
              <a:ext uri="{FF2B5EF4-FFF2-40B4-BE49-F238E27FC236}">
                <a16:creationId xmlns:a16="http://schemas.microsoft.com/office/drawing/2014/main" id="{57532EA3-C161-4F1A-8809-1E6CC9B87370}"/>
              </a:ext>
            </a:extLst>
          </p:cNvPr>
          <p:cNvSpPr/>
          <p:nvPr/>
        </p:nvSpPr>
        <p:spPr>
          <a:xfrm>
            <a:off x="247201" y="2834641"/>
            <a:ext cx="1578482" cy="594359"/>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14" name="object 19">
            <a:extLst>
              <a:ext uri="{FF2B5EF4-FFF2-40B4-BE49-F238E27FC236}">
                <a16:creationId xmlns:a16="http://schemas.microsoft.com/office/drawing/2014/main" id="{7D20626C-5943-4434-975C-24055A8D9E3E}"/>
              </a:ext>
            </a:extLst>
          </p:cNvPr>
          <p:cNvSpPr txBox="1"/>
          <p:nvPr/>
        </p:nvSpPr>
        <p:spPr>
          <a:xfrm>
            <a:off x="111050" y="2414234"/>
            <a:ext cx="1351598" cy="932948"/>
          </a:xfrm>
          <a:prstGeom prst="rect">
            <a:avLst/>
          </a:prstGeom>
        </p:spPr>
        <p:txBody>
          <a:bodyPr vert="horz" wrap="square" lIns="0" tIns="9525" rIns="0" bIns="0" rtlCol="0">
            <a:spAutoFit/>
          </a:bodyPr>
          <a:lstStyle/>
          <a:p>
            <a:pPr marL="9525" marR="3810">
              <a:spcBef>
                <a:spcPts val="75"/>
              </a:spcBef>
            </a:pPr>
            <a:r>
              <a:rPr sz="1200" spc="-4" dirty="0">
                <a:solidFill>
                  <a:srgbClr val="000066"/>
                </a:solidFill>
                <a:cs typeface="Arial"/>
              </a:rPr>
              <a:t>Select “Upload Supporting  Images/Files” </a:t>
            </a:r>
            <a:r>
              <a:rPr sz="1200" dirty="0">
                <a:solidFill>
                  <a:srgbClr val="000066"/>
                </a:solidFill>
                <a:cs typeface="Arial"/>
              </a:rPr>
              <a:t>and follow  </a:t>
            </a:r>
            <a:r>
              <a:rPr sz="1200" spc="-4" dirty="0">
                <a:solidFill>
                  <a:srgbClr val="000066"/>
                </a:solidFill>
                <a:cs typeface="Arial"/>
              </a:rPr>
              <a:t>directions </a:t>
            </a:r>
            <a:r>
              <a:rPr sz="1200" dirty="0">
                <a:solidFill>
                  <a:srgbClr val="000066"/>
                </a:solidFill>
                <a:cs typeface="Arial"/>
              </a:rPr>
              <a:t>on</a:t>
            </a:r>
            <a:r>
              <a:rPr sz="1200" spc="-34" dirty="0">
                <a:solidFill>
                  <a:srgbClr val="000066"/>
                </a:solidFill>
                <a:cs typeface="Arial"/>
              </a:rPr>
              <a:t> </a:t>
            </a:r>
            <a:r>
              <a:rPr sz="1200" spc="-4" dirty="0">
                <a:solidFill>
                  <a:srgbClr val="000066"/>
                </a:solidFill>
                <a:cs typeface="Arial"/>
              </a:rPr>
              <a:t>screen.</a:t>
            </a:r>
            <a:endParaRPr sz="1200" dirty="0">
              <a:solidFill>
                <a:prstClr val="black"/>
              </a:solidFill>
              <a:cs typeface="Arial"/>
            </a:endParaRPr>
          </a:p>
        </p:txBody>
      </p:sp>
      <p:sp>
        <p:nvSpPr>
          <p:cNvPr id="15" name="object 25">
            <a:extLst>
              <a:ext uri="{FF2B5EF4-FFF2-40B4-BE49-F238E27FC236}">
                <a16:creationId xmlns:a16="http://schemas.microsoft.com/office/drawing/2014/main" id="{E567CDC3-DE05-4199-9DA7-AE17C44546E2}"/>
              </a:ext>
            </a:extLst>
          </p:cNvPr>
          <p:cNvSpPr txBox="1"/>
          <p:nvPr/>
        </p:nvSpPr>
        <p:spPr>
          <a:xfrm>
            <a:off x="3560021" y="2199348"/>
            <a:ext cx="2258285" cy="332783"/>
          </a:xfrm>
          <a:prstGeom prst="rect">
            <a:avLst/>
          </a:prstGeom>
        </p:spPr>
        <p:txBody>
          <a:bodyPr vert="horz" wrap="square" lIns="0" tIns="9525" rIns="0" bIns="0" rtlCol="0">
            <a:spAutoFit/>
          </a:bodyPr>
          <a:lstStyle/>
          <a:p>
            <a:pPr marL="9525">
              <a:spcBef>
                <a:spcPts val="75"/>
              </a:spcBef>
            </a:pPr>
            <a:r>
              <a:rPr sz="1050" spc="-4" dirty="0">
                <a:solidFill>
                  <a:srgbClr val="000066"/>
                </a:solidFill>
                <a:cs typeface="Arial"/>
              </a:rPr>
              <a:t>Select “Additional information is</a:t>
            </a:r>
            <a:r>
              <a:rPr sz="1050" spc="-56" dirty="0">
                <a:solidFill>
                  <a:srgbClr val="000066"/>
                </a:solidFill>
                <a:cs typeface="Arial"/>
              </a:rPr>
              <a:t> </a:t>
            </a:r>
            <a:r>
              <a:rPr sz="1050" spc="-4" dirty="0">
                <a:solidFill>
                  <a:srgbClr val="000066"/>
                </a:solidFill>
                <a:cs typeface="Arial"/>
              </a:rPr>
              <a:t>being</a:t>
            </a:r>
            <a:r>
              <a:rPr lang="en-US" sz="1050" spc="-4" dirty="0">
                <a:solidFill>
                  <a:srgbClr val="000066"/>
                </a:solidFill>
                <a:cs typeface="Arial"/>
              </a:rPr>
              <a:t> submitted offline</a:t>
            </a:r>
            <a:endParaRPr sz="1050" dirty="0">
              <a:solidFill>
                <a:prstClr val="black"/>
              </a:solidFill>
              <a:cs typeface="Arial"/>
            </a:endParaRPr>
          </a:p>
        </p:txBody>
      </p:sp>
      <p:sp>
        <p:nvSpPr>
          <p:cNvPr id="22" name="object 34">
            <a:extLst>
              <a:ext uri="{FF2B5EF4-FFF2-40B4-BE49-F238E27FC236}">
                <a16:creationId xmlns:a16="http://schemas.microsoft.com/office/drawing/2014/main" id="{58507EA7-E988-44F4-850B-4C59A46D33C4}"/>
              </a:ext>
            </a:extLst>
          </p:cNvPr>
          <p:cNvSpPr txBox="1"/>
          <p:nvPr/>
        </p:nvSpPr>
        <p:spPr>
          <a:xfrm>
            <a:off x="7895840" y="1940624"/>
            <a:ext cx="1020089" cy="378950"/>
          </a:xfrm>
          <a:prstGeom prst="rect">
            <a:avLst/>
          </a:prstGeom>
        </p:spPr>
        <p:txBody>
          <a:bodyPr vert="horz" wrap="square" lIns="0" tIns="9525" rIns="0" bIns="0" rtlCol="0">
            <a:spAutoFit/>
          </a:bodyPr>
          <a:lstStyle/>
          <a:p>
            <a:pPr marL="42386" marR="3810" indent="-33338" algn="ctr">
              <a:spcBef>
                <a:spcPts val="75"/>
              </a:spcBef>
            </a:pPr>
            <a:r>
              <a:rPr sz="1200" spc="-4" dirty="0">
                <a:solidFill>
                  <a:srgbClr val="000066"/>
                </a:solidFill>
                <a:cs typeface="Arial"/>
              </a:rPr>
              <a:t>Action</a:t>
            </a:r>
            <a:r>
              <a:rPr sz="1200" spc="-64" dirty="0">
                <a:solidFill>
                  <a:srgbClr val="000066"/>
                </a:solidFill>
                <a:cs typeface="Arial"/>
              </a:rPr>
              <a:t> </a:t>
            </a:r>
            <a:r>
              <a:rPr sz="1200" dirty="0">
                <a:solidFill>
                  <a:srgbClr val="000066"/>
                </a:solidFill>
                <a:cs typeface="Arial"/>
              </a:rPr>
              <a:t>code  </a:t>
            </a:r>
            <a:r>
              <a:rPr sz="1200" spc="-4" dirty="0">
                <a:solidFill>
                  <a:srgbClr val="000066"/>
                </a:solidFill>
                <a:cs typeface="Arial"/>
              </a:rPr>
              <a:t>drop</a:t>
            </a:r>
            <a:r>
              <a:rPr sz="1200" spc="-45" dirty="0">
                <a:solidFill>
                  <a:srgbClr val="000066"/>
                </a:solidFill>
                <a:cs typeface="Arial"/>
              </a:rPr>
              <a:t> </a:t>
            </a:r>
            <a:r>
              <a:rPr sz="1200" spc="-4" dirty="0">
                <a:solidFill>
                  <a:srgbClr val="000066"/>
                </a:solidFill>
                <a:cs typeface="Arial"/>
              </a:rPr>
              <a:t>down</a:t>
            </a:r>
            <a:endParaRPr sz="1200" dirty="0">
              <a:solidFill>
                <a:prstClr val="black"/>
              </a:solidFill>
              <a:cs typeface="Arial"/>
            </a:endParaRPr>
          </a:p>
        </p:txBody>
      </p:sp>
      <p:grpSp>
        <p:nvGrpSpPr>
          <p:cNvPr id="16" name="object 36">
            <a:extLst>
              <a:ext uri="{FF2B5EF4-FFF2-40B4-BE49-F238E27FC236}">
                <a16:creationId xmlns:a16="http://schemas.microsoft.com/office/drawing/2014/main" id="{815B6B23-44D2-49CB-895B-B77CCD5CE7BB}"/>
              </a:ext>
            </a:extLst>
          </p:cNvPr>
          <p:cNvGrpSpPr/>
          <p:nvPr/>
        </p:nvGrpSpPr>
        <p:grpSpPr>
          <a:xfrm>
            <a:off x="5384554" y="2340217"/>
            <a:ext cx="3622544" cy="3177834"/>
            <a:chOff x="4561332" y="2766060"/>
            <a:chExt cx="3731260" cy="3339465"/>
          </a:xfrm>
        </p:grpSpPr>
        <p:sp>
          <p:nvSpPr>
            <p:cNvPr id="17" name="object 37">
              <a:extLst>
                <a:ext uri="{FF2B5EF4-FFF2-40B4-BE49-F238E27FC236}">
                  <a16:creationId xmlns:a16="http://schemas.microsoft.com/office/drawing/2014/main" id="{39D74B04-1206-4376-AE85-8EC7278D964E}"/>
                </a:ext>
              </a:extLst>
            </p:cNvPr>
            <p:cNvSpPr/>
            <p:nvPr/>
          </p:nvSpPr>
          <p:spPr>
            <a:xfrm>
              <a:off x="7711439" y="2766060"/>
              <a:ext cx="0" cy="218440"/>
            </a:xfrm>
            <a:custGeom>
              <a:avLst/>
              <a:gdLst/>
              <a:ahLst/>
              <a:cxnLst/>
              <a:rect l="l" t="t" r="r" b="b"/>
              <a:pathLst>
                <a:path h="218439">
                  <a:moveTo>
                    <a:pt x="0" y="0"/>
                  </a:moveTo>
                  <a:lnTo>
                    <a:pt x="0" y="218440"/>
                  </a:lnTo>
                </a:path>
              </a:pathLst>
            </a:custGeom>
            <a:ln w="12700">
              <a:solidFill>
                <a:srgbClr val="FF0000"/>
              </a:solidFill>
            </a:ln>
          </p:spPr>
          <p:txBody>
            <a:bodyPr wrap="square" lIns="0" tIns="0" rIns="0" bIns="0" rtlCol="0"/>
            <a:lstStyle/>
            <a:p>
              <a:endParaRPr sz="1200" dirty="0">
                <a:solidFill>
                  <a:prstClr val="black"/>
                </a:solidFill>
                <a:latin typeface="Calibri"/>
              </a:endParaRPr>
            </a:p>
          </p:txBody>
        </p:sp>
        <p:sp>
          <p:nvSpPr>
            <p:cNvPr id="18" name="object 38">
              <a:extLst>
                <a:ext uri="{FF2B5EF4-FFF2-40B4-BE49-F238E27FC236}">
                  <a16:creationId xmlns:a16="http://schemas.microsoft.com/office/drawing/2014/main" id="{E1F9B469-E27A-401F-B7EF-D986F48C9E23}"/>
                </a:ext>
              </a:extLst>
            </p:cNvPr>
            <p:cNvSpPr/>
            <p:nvPr/>
          </p:nvSpPr>
          <p:spPr>
            <a:xfrm>
              <a:off x="7673336" y="2971801"/>
              <a:ext cx="76200" cy="76200"/>
            </a:xfrm>
            <a:custGeom>
              <a:avLst/>
              <a:gdLst/>
              <a:ahLst/>
              <a:cxnLst/>
              <a:rect l="l" t="t" r="r" b="b"/>
              <a:pathLst>
                <a:path w="76200" h="76200">
                  <a:moveTo>
                    <a:pt x="76200" y="0"/>
                  </a:moveTo>
                  <a:lnTo>
                    <a:pt x="0" y="0"/>
                  </a:lnTo>
                  <a:lnTo>
                    <a:pt x="38100" y="76200"/>
                  </a:lnTo>
                  <a:lnTo>
                    <a:pt x="76200" y="0"/>
                  </a:lnTo>
                  <a:close/>
                </a:path>
              </a:pathLst>
            </a:custGeom>
            <a:solidFill>
              <a:srgbClr val="FF0000"/>
            </a:solidFill>
          </p:spPr>
          <p:txBody>
            <a:bodyPr wrap="square" lIns="0" tIns="0" rIns="0" bIns="0" rtlCol="0"/>
            <a:lstStyle/>
            <a:p>
              <a:endParaRPr sz="1200" dirty="0">
                <a:solidFill>
                  <a:prstClr val="black"/>
                </a:solidFill>
                <a:latin typeface="Calibri"/>
              </a:endParaRPr>
            </a:p>
          </p:txBody>
        </p:sp>
        <p:sp>
          <p:nvSpPr>
            <p:cNvPr id="19" name="object 39">
              <a:extLst>
                <a:ext uri="{FF2B5EF4-FFF2-40B4-BE49-F238E27FC236}">
                  <a16:creationId xmlns:a16="http://schemas.microsoft.com/office/drawing/2014/main" id="{673B1528-8115-44F6-A17D-E43945D8DE19}"/>
                </a:ext>
              </a:extLst>
            </p:cNvPr>
            <p:cNvSpPr/>
            <p:nvPr/>
          </p:nvSpPr>
          <p:spPr>
            <a:xfrm>
              <a:off x="4570476" y="3127248"/>
              <a:ext cx="3685031" cy="2968751"/>
            </a:xfrm>
            <a:prstGeom prst="rect">
              <a:avLst/>
            </a:prstGeom>
            <a:blipFill>
              <a:blip r:embed="rId4" cstate="print"/>
              <a:stretch>
                <a:fillRect/>
              </a:stretch>
            </a:blipFill>
          </p:spPr>
          <p:txBody>
            <a:bodyPr wrap="square" lIns="0" tIns="0" rIns="0" bIns="0" rtlCol="0"/>
            <a:lstStyle/>
            <a:p>
              <a:endParaRPr sz="1200" dirty="0">
                <a:solidFill>
                  <a:prstClr val="black"/>
                </a:solidFill>
                <a:latin typeface="Calibri"/>
              </a:endParaRPr>
            </a:p>
          </p:txBody>
        </p:sp>
        <p:sp>
          <p:nvSpPr>
            <p:cNvPr id="20" name="object 40">
              <a:extLst>
                <a:ext uri="{FF2B5EF4-FFF2-40B4-BE49-F238E27FC236}">
                  <a16:creationId xmlns:a16="http://schemas.microsoft.com/office/drawing/2014/main" id="{7FC56B20-6CFB-4F36-A226-6A95CA622567}"/>
                </a:ext>
              </a:extLst>
            </p:cNvPr>
            <p:cNvSpPr/>
            <p:nvPr/>
          </p:nvSpPr>
          <p:spPr>
            <a:xfrm>
              <a:off x="4565904" y="3122676"/>
              <a:ext cx="3694429" cy="2978150"/>
            </a:xfrm>
            <a:custGeom>
              <a:avLst/>
              <a:gdLst/>
              <a:ahLst/>
              <a:cxnLst/>
              <a:rect l="l" t="t" r="r" b="b"/>
              <a:pathLst>
                <a:path w="3694429" h="2978150">
                  <a:moveTo>
                    <a:pt x="0" y="0"/>
                  </a:moveTo>
                  <a:lnTo>
                    <a:pt x="3694176" y="0"/>
                  </a:lnTo>
                  <a:lnTo>
                    <a:pt x="3694176" y="2977896"/>
                  </a:lnTo>
                  <a:lnTo>
                    <a:pt x="0" y="2977896"/>
                  </a:lnTo>
                  <a:lnTo>
                    <a:pt x="0" y="0"/>
                  </a:lnTo>
                  <a:close/>
                </a:path>
              </a:pathLst>
            </a:custGeom>
            <a:ln w="9143">
              <a:solidFill>
                <a:srgbClr val="000066"/>
              </a:solidFill>
            </a:ln>
          </p:spPr>
          <p:txBody>
            <a:bodyPr wrap="square" lIns="0" tIns="0" rIns="0" bIns="0" rtlCol="0"/>
            <a:lstStyle/>
            <a:p>
              <a:endParaRPr sz="1200" dirty="0">
                <a:solidFill>
                  <a:prstClr val="black"/>
                </a:solidFill>
                <a:latin typeface="Calibri"/>
              </a:endParaRPr>
            </a:p>
          </p:txBody>
        </p:sp>
        <p:sp>
          <p:nvSpPr>
            <p:cNvPr id="21" name="object 41">
              <a:extLst>
                <a:ext uri="{FF2B5EF4-FFF2-40B4-BE49-F238E27FC236}">
                  <a16:creationId xmlns:a16="http://schemas.microsoft.com/office/drawing/2014/main" id="{58B08794-9452-4CE0-87B5-38E320ACB74B}"/>
                </a:ext>
              </a:extLst>
            </p:cNvPr>
            <p:cNvSpPr/>
            <p:nvPr/>
          </p:nvSpPr>
          <p:spPr>
            <a:xfrm>
              <a:off x="4588002" y="3536442"/>
              <a:ext cx="3691254" cy="737870"/>
            </a:xfrm>
            <a:custGeom>
              <a:avLst/>
              <a:gdLst/>
              <a:ahLst/>
              <a:cxnLst/>
              <a:rect l="l" t="t" r="r" b="b"/>
              <a:pathLst>
                <a:path w="3691254" h="737870">
                  <a:moveTo>
                    <a:pt x="0" y="0"/>
                  </a:moveTo>
                  <a:lnTo>
                    <a:pt x="3665220" y="0"/>
                  </a:lnTo>
                  <a:lnTo>
                    <a:pt x="3665220" y="149351"/>
                  </a:lnTo>
                  <a:lnTo>
                    <a:pt x="0" y="149351"/>
                  </a:lnTo>
                  <a:lnTo>
                    <a:pt x="0" y="0"/>
                  </a:lnTo>
                  <a:close/>
                </a:path>
                <a:path w="3691254" h="737870">
                  <a:moveTo>
                    <a:pt x="24384" y="588264"/>
                  </a:moveTo>
                  <a:lnTo>
                    <a:pt x="3691128" y="588264"/>
                  </a:lnTo>
                  <a:lnTo>
                    <a:pt x="3691128" y="737616"/>
                  </a:lnTo>
                  <a:lnTo>
                    <a:pt x="24384" y="737616"/>
                  </a:lnTo>
                  <a:lnTo>
                    <a:pt x="24384" y="588264"/>
                  </a:lnTo>
                  <a:close/>
                </a:path>
              </a:pathLst>
            </a:custGeom>
            <a:ln w="25908">
              <a:solidFill>
                <a:srgbClr val="2C2CB8"/>
              </a:solidFill>
            </a:ln>
          </p:spPr>
          <p:txBody>
            <a:bodyPr wrap="square" lIns="0" tIns="0" rIns="0" bIns="0" rtlCol="0"/>
            <a:lstStyle/>
            <a:p>
              <a:endParaRPr sz="1200" dirty="0">
                <a:solidFill>
                  <a:prstClr val="black"/>
                </a:solidFill>
                <a:latin typeface="Calibri"/>
              </a:endParaRPr>
            </a:p>
          </p:txBody>
        </p:sp>
      </p:grpSp>
      <p:sp>
        <p:nvSpPr>
          <p:cNvPr id="23" name="object 42">
            <a:extLst>
              <a:ext uri="{FF2B5EF4-FFF2-40B4-BE49-F238E27FC236}">
                <a16:creationId xmlns:a16="http://schemas.microsoft.com/office/drawing/2014/main" id="{632F44C3-9704-40F4-B858-B8CB16D38947}"/>
              </a:ext>
            </a:extLst>
          </p:cNvPr>
          <p:cNvSpPr txBox="1"/>
          <p:nvPr/>
        </p:nvSpPr>
        <p:spPr>
          <a:xfrm>
            <a:off x="97431" y="3888346"/>
            <a:ext cx="5153926" cy="1671611"/>
          </a:xfrm>
          <a:prstGeom prst="rect">
            <a:avLst/>
          </a:prstGeom>
        </p:spPr>
        <p:txBody>
          <a:bodyPr vert="horz" wrap="square" lIns="0" tIns="9525" rIns="0" bIns="0" rtlCol="0">
            <a:spAutoFit/>
          </a:bodyPr>
          <a:lstStyle/>
          <a:p>
            <a:pPr marL="9525" marR="3810">
              <a:spcBef>
                <a:spcPts val="75"/>
              </a:spcBef>
            </a:pPr>
            <a:r>
              <a:rPr sz="1200" spc="-4" dirty="0">
                <a:solidFill>
                  <a:srgbClr val="000066"/>
                </a:solidFill>
                <a:cs typeface="Arial"/>
              </a:rPr>
              <a:t>WebSDR </a:t>
            </a:r>
            <a:r>
              <a:rPr sz="1200" spc="-8" dirty="0">
                <a:solidFill>
                  <a:srgbClr val="000066"/>
                </a:solidFill>
                <a:cs typeface="Arial"/>
              </a:rPr>
              <a:t>will </a:t>
            </a:r>
            <a:r>
              <a:rPr sz="1200" spc="-4" dirty="0">
                <a:solidFill>
                  <a:srgbClr val="000066"/>
                </a:solidFill>
                <a:cs typeface="Arial"/>
              </a:rPr>
              <a:t>allow you </a:t>
            </a:r>
            <a:r>
              <a:rPr sz="1200" dirty="0">
                <a:solidFill>
                  <a:srgbClr val="000066"/>
                </a:solidFill>
                <a:cs typeface="Arial"/>
              </a:rPr>
              <a:t>to specify the </a:t>
            </a:r>
            <a:r>
              <a:rPr sz="1200" spc="-4" dirty="0">
                <a:solidFill>
                  <a:srgbClr val="000066"/>
                </a:solidFill>
                <a:cs typeface="Arial"/>
              </a:rPr>
              <a:t>action you would like taken  </a:t>
            </a:r>
            <a:r>
              <a:rPr sz="1200" dirty="0">
                <a:solidFill>
                  <a:srgbClr val="000066"/>
                </a:solidFill>
                <a:cs typeface="Arial"/>
              </a:rPr>
              <a:t>to </a:t>
            </a:r>
            <a:r>
              <a:rPr sz="1200" spc="-4" dirty="0">
                <a:solidFill>
                  <a:srgbClr val="000066"/>
                </a:solidFill>
                <a:cs typeface="Arial"/>
              </a:rPr>
              <a:t>resolve your </a:t>
            </a:r>
            <a:r>
              <a:rPr sz="1200" spc="-8" dirty="0">
                <a:solidFill>
                  <a:srgbClr val="000066"/>
                </a:solidFill>
                <a:cs typeface="Arial"/>
              </a:rPr>
              <a:t>discrepancy. </a:t>
            </a:r>
            <a:r>
              <a:rPr sz="1200" spc="-30" dirty="0">
                <a:solidFill>
                  <a:srgbClr val="000066"/>
                </a:solidFill>
                <a:cs typeface="Arial"/>
              </a:rPr>
              <a:t>You </a:t>
            </a:r>
            <a:r>
              <a:rPr sz="1200" dirty="0">
                <a:solidFill>
                  <a:srgbClr val="000066"/>
                </a:solidFill>
                <a:cs typeface="Arial"/>
              </a:rPr>
              <a:t>must </a:t>
            </a:r>
            <a:r>
              <a:rPr sz="1200" spc="-4" dirty="0">
                <a:solidFill>
                  <a:srgbClr val="000066"/>
                </a:solidFill>
                <a:cs typeface="Arial"/>
              </a:rPr>
              <a:t>select </a:t>
            </a:r>
            <a:r>
              <a:rPr sz="1200" dirty="0">
                <a:solidFill>
                  <a:srgbClr val="000066"/>
                </a:solidFill>
                <a:cs typeface="Arial"/>
              </a:rPr>
              <a:t>one of the </a:t>
            </a:r>
            <a:r>
              <a:rPr sz="1200" spc="-4" dirty="0">
                <a:solidFill>
                  <a:srgbClr val="000066"/>
                </a:solidFill>
                <a:cs typeface="Arial"/>
              </a:rPr>
              <a:t>action  </a:t>
            </a:r>
            <a:r>
              <a:rPr sz="1200" dirty="0">
                <a:solidFill>
                  <a:srgbClr val="000066"/>
                </a:solidFill>
                <a:cs typeface="Arial"/>
              </a:rPr>
              <a:t>codes from the </a:t>
            </a:r>
            <a:r>
              <a:rPr sz="1200" spc="-4" dirty="0">
                <a:solidFill>
                  <a:srgbClr val="000066"/>
                </a:solidFill>
                <a:cs typeface="Arial"/>
              </a:rPr>
              <a:t>drop down</a:t>
            </a:r>
            <a:r>
              <a:rPr sz="1200" spc="-68" dirty="0">
                <a:solidFill>
                  <a:srgbClr val="000066"/>
                </a:solidFill>
                <a:cs typeface="Arial"/>
              </a:rPr>
              <a:t> </a:t>
            </a:r>
            <a:r>
              <a:rPr sz="1200" dirty="0">
                <a:solidFill>
                  <a:srgbClr val="000066"/>
                </a:solidFill>
                <a:cs typeface="Arial"/>
              </a:rPr>
              <a:t>menu.</a:t>
            </a:r>
            <a:endParaRPr sz="1200" dirty="0">
              <a:solidFill>
                <a:prstClr val="black"/>
              </a:solidFill>
              <a:cs typeface="Arial"/>
            </a:endParaRPr>
          </a:p>
          <a:p>
            <a:endParaRPr sz="1200" dirty="0">
              <a:solidFill>
                <a:prstClr val="black"/>
              </a:solidFill>
              <a:cs typeface="Arial"/>
            </a:endParaRPr>
          </a:p>
          <a:p>
            <a:pPr marL="9525" marR="95726"/>
            <a:r>
              <a:rPr sz="1200" dirty="0">
                <a:solidFill>
                  <a:srgbClr val="000066"/>
                </a:solidFill>
                <a:cs typeface="Arial"/>
              </a:rPr>
              <a:t>3A </a:t>
            </a:r>
            <a:r>
              <a:rPr sz="1200" spc="-4" dirty="0">
                <a:solidFill>
                  <a:srgbClr val="000066"/>
                </a:solidFill>
                <a:cs typeface="Arial"/>
              </a:rPr>
              <a:t>when </a:t>
            </a:r>
            <a:r>
              <a:rPr sz="1200" dirty="0">
                <a:solidFill>
                  <a:srgbClr val="000066"/>
                </a:solidFill>
                <a:cs typeface="Arial"/>
              </a:rPr>
              <a:t>the </a:t>
            </a:r>
            <a:r>
              <a:rPr sz="1200" spc="-4" dirty="0">
                <a:solidFill>
                  <a:srgbClr val="000066"/>
                </a:solidFill>
                <a:cs typeface="Arial"/>
              </a:rPr>
              <a:t>material remains frustrated </a:t>
            </a:r>
            <a:r>
              <a:rPr sz="1200" dirty="0">
                <a:solidFill>
                  <a:srgbClr val="000066"/>
                </a:solidFill>
                <a:cs typeface="Arial"/>
              </a:rPr>
              <a:t>and needs a</a:t>
            </a:r>
            <a:r>
              <a:rPr sz="1200" spc="-150" dirty="0">
                <a:solidFill>
                  <a:srgbClr val="000066"/>
                </a:solidFill>
                <a:cs typeface="Arial"/>
              </a:rPr>
              <a:t> </a:t>
            </a:r>
            <a:r>
              <a:rPr sz="1200" spc="-4" dirty="0">
                <a:solidFill>
                  <a:srgbClr val="000066"/>
                </a:solidFill>
                <a:cs typeface="Arial"/>
              </a:rPr>
              <a:t>response  </a:t>
            </a:r>
            <a:r>
              <a:rPr sz="1200" dirty="0">
                <a:solidFill>
                  <a:srgbClr val="000066"/>
                </a:solidFill>
                <a:cs typeface="Arial"/>
              </a:rPr>
              <a:t>before </a:t>
            </a:r>
            <a:r>
              <a:rPr sz="1200" spc="-4" dirty="0">
                <a:solidFill>
                  <a:srgbClr val="000066"/>
                </a:solidFill>
                <a:cs typeface="Arial"/>
              </a:rPr>
              <a:t>movement is</a:t>
            </a:r>
            <a:r>
              <a:rPr sz="1200" spc="-60" dirty="0">
                <a:solidFill>
                  <a:srgbClr val="000066"/>
                </a:solidFill>
                <a:cs typeface="Arial"/>
              </a:rPr>
              <a:t> </a:t>
            </a:r>
            <a:r>
              <a:rPr sz="1200" spc="-4" dirty="0">
                <a:solidFill>
                  <a:srgbClr val="000066"/>
                </a:solidFill>
                <a:cs typeface="Arial"/>
              </a:rPr>
              <a:t>possible.</a:t>
            </a:r>
            <a:endParaRPr sz="1200" dirty="0">
              <a:solidFill>
                <a:prstClr val="black"/>
              </a:solidFill>
              <a:cs typeface="Arial"/>
            </a:endParaRPr>
          </a:p>
          <a:p>
            <a:pPr>
              <a:spcBef>
                <a:spcPts val="4"/>
              </a:spcBef>
            </a:pPr>
            <a:endParaRPr sz="1200" dirty="0">
              <a:solidFill>
                <a:prstClr val="black"/>
              </a:solidFill>
              <a:cs typeface="Arial"/>
            </a:endParaRPr>
          </a:p>
          <a:p>
            <a:pPr marL="9525" marR="7620"/>
            <a:r>
              <a:rPr sz="1200" dirty="0">
                <a:solidFill>
                  <a:srgbClr val="000066"/>
                </a:solidFill>
                <a:cs typeface="Arial"/>
              </a:rPr>
              <a:t>3B </a:t>
            </a:r>
            <a:r>
              <a:rPr sz="1200" spc="-4" dirty="0">
                <a:solidFill>
                  <a:srgbClr val="000066"/>
                </a:solidFill>
                <a:cs typeface="Arial"/>
              </a:rPr>
              <a:t>when </a:t>
            </a:r>
            <a:r>
              <a:rPr sz="1200" dirty="0">
                <a:solidFill>
                  <a:srgbClr val="000066"/>
                </a:solidFill>
                <a:cs typeface="Arial"/>
              </a:rPr>
              <a:t>the </a:t>
            </a:r>
            <a:r>
              <a:rPr sz="1200" spc="-4" dirty="0">
                <a:solidFill>
                  <a:srgbClr val="000066"/>
                </a:solidFill>
                <a:cs typeface="Arial"/>
              </a:rPr>
              <a:t>issue is fixed </a:t>
            </a:r>
            <a:r>
              <a:rPr sz="1200" dirty="0">
                <a:solidFill>
                  <a:srgbClr val="000066"/>
                </a:solidFill>
                <a:cs typeface="Arial"/>
              </a:rPr>
              <a:t>and </a:t>
            </a:r>
            <a:r>
              <a:rPr sz="1200" spc="-4" dirty="0">
                <a:solidFill>
                  <a:srgbClr val="000066"/>
                </a:solidFill>
                <a:cs typeface="Arial"/>
              </a:rPr>
              <a:t>material </a:t>
            </a:r>
            <a:r>
              <a:rPr sz="1200" dirty="0">
                <a:solidFill>
                  <a:srgbClr val="000066"/>
                </a:solidFill>
                <a:cs typeface="Arial"/>
              </a:rPr>
              <a:t>has </a:t>
            </a:r>
            <a:r>
              <a:rPr sz="1200" spc="-4" dirty="0">
                <a:solidFill>
                  <a:srgbClr val="000066"/>
                </a:solidFill>
                <a:cs typeface="Arial"/>
              </a:rPr>
              <a:t>moved. </a:t>
            </a:r>
            <a:r>
              <a:rPr sz="1200" dirty="0">
                <a:solidFill>
                  <a:srgbClr val="000066"/>
                </a:solidFill>
                <a:cs typeface="Arial"/>
              </a:rPr>
              <a:t>The </a:t>
            </a:r>
            <a:r>
              <a:rPr sz="1200" spc="-4" dirty="0">
                <a:solidFill>
                  <a:srgbClr val="000066"/>
                </a:solidFill>
                <a:cs typeface="Arial"/>
              </a:rPr>
              <a:t>SDR </a:t>
            </a:r>
            <a:r>
              <a:rPr sz="1200" dirty="0">
                <a:solidFill>
                  <a:srgbClr val="000066"/>
                </a:solidFill>
                <a:cs typeface="Arial"/>
              </a:rPr>
              <a:t>for  </a:t>
            </a:r>
            <a:r>
              <a:rPr sz="1200" spc="-4" dirty="0">
                <a:solidFill>
                  <a:srgbClr val="000066"/>
                </a:solidFill>
                <a:cs typeface="Arial"/>
              </a:rPr>
              <a:t>record only </a:t>
            </a:r>
            <a:r>
              <a:rPr sz="1200" dirty="0">
                <a:solidFill>
                  <a:srgbClr val="000066"/>
                </a:solidFill>
                <a:cs typeface="Arial"/>
              </a:rPr>
              <a:t>and may be </a:t>
            </a:r>
            <a:r>
              <a:rPr sz="1200" spc="-4" dirty="0">
                <a:solidFill>
                  <a:srgbClr val="000066"/>
                </a:solidFill>
                <a:cs typeface="Arial"/>
              </a:rPr>
              <a:t>addressed with</a:t>
            </a:r>
            <a:r>
              <a:rPr sz="1200" spc="-75" dirty="0">
                <a:solidFill>
                  <a:srgbClr val="000066"/>
                </a:solidFill>
                <a:cs typeface="Arial"/>
              </a:rPr>
              <a:t> </a:t>
            </a:r>
            <a:r>
              <a:rPr sz="1200" spc="-8" dirty="0">
                <a:solidFill>
                  <a:srgbClr val="000066"/>
                </a:solidFill>
                <a:cs typeface="Arial"/>
              </a:rPr>
              <a:t>shipper.</a:t>
            </a:r>
            <a:endParaRPr sz="1200" dirty="0">
              <a:solidFill>
                <a:prstClr val="black"/>
              </a:solidFill>
              <a:cs typeface="Arial"/>
            </a:endParaRPr>
          </a:p>
        </p:txBody>
      </p:sp>
      <p:sp>
        <p:nvSpPr>
          <p:cNvPr id="24" name="object 10">
            <a:extLst>
              <a:ext uri="{FF2B5EF4-FFF2-40B4-BE49-F238E27FC236}">
                <a16:creationId xmlns:a16="http://schemas.microsoft.com/office/drawing/2014/main" id="{28D5699C-D90B-438F-B87E-6714010A9D0B}"/>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45611746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84A80FBF-DDA1-429B-ADD6-D0D1B7EBA064}"/>
              </a:ext>
            </a:extLst>
          </p:cNvPr>
          <p:cNvGrpSpPr/>
          <p:nvPr/>
        </p:nvGrpSpPr>
        <p:grpSpPr>
          <a:xfrm>
            <a:off x="284607" y="1697078"/>
            <a:ext cx="8493634" cy="3474075"/>
            <a:chOff x="379475" y="1202436"/>
            <a:chExt cx="8385175" cy="4112260"/>
          </a:xfrm>
        </p:grpSpPr>
        <p:sp>
          <p:nvSpPr>
            <p:cNvPr id="4" name="object 3">
              <a:extLst>
                <a:ext uri="{FF2B5EF4-FFF2-40B4-BE49-F238E27FC236}">
                  <a16:creationId xmlns:a16="http://schemas.microsoft.com/office/drawing/2014/main" id="{65F03178-6ED7-4513-8060-1F1A2B700C9D}"/>
                </a:ext>
              </a:extLst>
            </p:cNvPr>
            <p:cNvSpPr/>
            <p:nvPr/>
          </p:nvSpPr>
          <p:spPr>
            <a:xfrm>
              <a:off x="1027175" y="1292352"/>
              <a:ext cx="6740652" cy="3962399"/>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4">
              <a:extLst>
                <a:ext uri="{FF2B5EF4-FFF2-40B4-BE49-F238E27FC236}">
                  <a16:creationId xmlns:a16="http://schemas.microsoft.com/office/drawing/2014/main" id="{421D83DD-2486-4B82-A609-A07CF06FC30B}"/>
                </a:ext>
              </a:extLst>
            </p:cNvPr>
            <p:cNvSpPr/>
            <p:nvPr/>
          </p:nvSpPr>
          <p:spPr>
            <a:xfrm>
              <a:off x="990599" y="1255776"/>
              <a:ext cx="6615683" cy="3837432"/>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6" name="object 5">
              <a:extLst>
                <a:ext uri="{FF2B5EF4-FFF2-40B4-BE49-F238E27FC236}">
                  <a16:creationId xmlns:a16="http://schemas.microsoft.com/office/drawing/2014/main" id="{C7CA6A76-9643-4176-B7B1-B41FAAB9010B}"/>
                </a:ext>
              </a:extLst>
            </p:cNvPr>
            <p:cNvSpPr/>
            <p:nvPr/>
          </p:nvSpPr>
          <p:spPr>
            <a:xfrm>
              <a:off x="986027" y="1251204"/>
              <a:ext cx="6624955" cy="3846829"/>
            </a:xfrm>
            <a:custGeom>
              <a:avLst/>
              <a:gdLst/>
              <a:ahLst/>
              <a:cxnLst/>
              <a:rect l="l" t="t" r="r" b="b"/>
              <a:pathLst>
                <a:path w="6624955" h="3846829">
                  <a:moveTo>
                    <a:pt x="0" y="0"/>
                  </a:moveTo>
                  <a:lnTo>
                    <a:pt x="6624828" y="0"/>
                  </a:lnTo>
                  <a:lnTo>
                    <a:pt x="6624828" y="3846576"/>
                  </a:lnTo>
                  <a:lnTo>
                    <a:pt x="0" y="3846576"/>
                  </a:lnTo>
                  <a:lnTo>
                    <a:pt x="0" y="0"/>
                  </a:lnTo>
                  <a:close/>
                </a:path>
              </a:pathLst>
            </a:custGeom>
            <a:ln w="9144">
              <a:solidFill>
                <a:srgbClr val="000066"/>
              </a:solidFill>
            </a:ln>
          </p:spPr>
          <p:txBody>
            <a:bodyPr wrap="square" lIns="0" tIns="0" rIns="0" bIns="0" rtlCol="0"/>
            <a:lstStyle/>
            <a:p>
              <a:endParaRPr sz="1200" dirty="0">
                <a:solidFill>
                  <a:prstClr val="black"/>
                </a:solidFill>
                <a:latin typeface="Calibri"/>
              </a:endParaRPr>
            </a:p>
          </p:txBody>
        </p:sp>
        <p:sp>
          <p:nvSpPr>
            <p:cNvPr id="7" name="object 6">
              <a:extLst>
                <a:ext uri="{FF2B5EF4-FFF2-40B4-BE49-F238E27FC236}">
                  <a16:creationId xmlns:a16="http://schemas.microsoft.com/office/drawing/2014/main" id="{F97D86A3-7D00-4547-AA1E-A60B5F66B8FE}"/>
                </a:ext>
              </a:extLst>
            </p:cNvPr>
            <p:cNvSpPr/>
            <p:nvPr/>
          </p:nvSpPr>
          <p:spPr>
            <a:xfrm>
              <a:off x="5652516" y="3970020"/>
              <a:ext cx="2912363" cy="1315211"/>
            </a:xfrm>
            <a:prstGeom prst="rect">
              <a:avLst/>
            </a:prstGeom>
            <a:blipFill>
              <a:blip r:embed="rId4" cstate="print"/>
              <a:stretch>
                <a:fillRect/>
              </a:stretch>
            </a:blipFill>
          </p:spPr>
          <p:txBody>
            <a:bodyPr wrap="square" lIns="0" tIns="0" rIns="0" bIns="0" rtlCol="0"/>
            <a:lstStyle/>
            <a:p>
              <a:endParaRPr sz="1200" dirty="0">
                <a:solidFill>
                  <a:prstClr val="black"/>
                </a:solidFill>
                <a:latin typeface="Calibri"/>
              </a:endParaRPr>
            </a:p>
          </p:txBody>
        </p:sp>
        <p:sp>
          <p:nvSpPr>
            <p:cNvPr id="8" name="object 7">
              <a:extLst>
                <a:ext uri="{FF2B5EF4-FFF2-40B4-BE49-F238E27FC236}">
                  <a16:creationId xmlns:a16="http://schemas.microsoft.com/office/drawing/2014/main" id="{CD820EED-AB60-471A-8B9D-A903A70ABE69}"/>
                </a:ext>
              </a:extLst>
            </p:cNvPr>
            <p:cNvSpPr/>
            <p:nvPr/>
          </p:nvSpPr>
          <p:spPr>
            <a:xfrm>
              <a:off x="5657087" y="3973068"/>
              <a:ext cx="2942843" cy="1341119"/>
            </a:xfrm>
            <a:prstGeom prst="rect">
              <a:avLst/>
            </a:prstGeom>
            <a:blipFill>
              <a:blip r:embed="rId5" cstate="print"/>
              <a:stretch>
                <a:fillRect/>
              </a:stretch>
            </a:blipFill>
          </p:spPr>
          <p:txBody>
            <a:bodyPr wrap="square" lIns="0" tIns="0" rIns="0" bIns="0" rtlCol="0"/>
            <a:lstStyle/>
            <a:p>
              <a:endParaRPr sz="1200" dirty="0">
                <a:solidFill>
                  <a:prstClr val="black"/>
                </a:solidFill>
                <a:latin typeface="Calibri"/>
              </a:endParaRPr>
            </a:p>
          </p:txBody>
        </p:sp>
        <p:sp>
          <p:nvSpPr>
            <p:cNvPr id="9" name="object 8">
              <a:extLst>
                <a:ext uri="{FF2B5EF4-FFF2-40B4-BE49-F238E27FC236}">
                  <a16:creationId xmlns:a16="http://schemas.microsoft.com/office/drawing/2014/main" id="{B621F652-05E2-4BBF-B575-C9FAC20B4AD2}"/>
                </a:ext>
              </a:extLst>
            </p:cNvPr>
            <p:cNvSpPr/>
            <p:nvPr/>
          </p:nvSpPr>
          <p:spPr>
            <a:xfrm>
              <a:off x="5638799" y="3956303"/>
              <a:ext cx="2796540" cy="1199515"/>
            </a:xfrm>
            <a:custGeom>
              <a:avLst/>
              <a:gdLst/>
              <a:ahLst/>
              <a:cxnLst/>
              <a:rect l="l" t="t" r="r" b="b"/>
              <a:pathLst>
                <a:path w="2796540" h="1199514">
                  <a:moveTo>
                    <a:pt x="2796540" y="0"/>
                  </a:moveTo>
                  <a:lnTo>
                    <a:pt x="0" y="0"/>
                  </a:lnTo>
                  <a:lnTo>
                    <a:pt x="0" y="1199388"/>
                  </a:lnTo>
                  <a:lnTo>
                    <a:pt x="2796540" y="1199388"/>
                  </a:lnTo>
                  <a:lnTo>
                    <a:pt x="2796540" y="0"/>
                  </a:lnTo>
                  <a:close/>
                </a:path>
              </a:pathLst>
            </a:custGeom>
            <a:solidFill>
              <a:srgbClr val="FFFFFF"/>
            </a:solidFill>
          </p:spPr>
          <p:txBody>
            <a:bodyPr wrap="square" lIns="0" tIns="0" rIns="0" bIns="0" rtlCol="0"/>
            <a:lstStyle/>
            <a:p>
              <a:endParaRPr sz="1200" dirty="0">
                <a:solidFill>
                  <a:prstClr val="black"/>
                </a:solidFill>
                <a:latin typeface="Calibri"/>
              </a:endParaRPr>
            </a:p>
          </p:txBody>
        </p:sp>
        <p:sp>
          <p:nvSpPr>
            <p:cNvPr id="10" name="object 9">
              <a:extLst>
                <a:ext uri="{FF2B5EF4-FFF2-40B4-BE49-F238E27FC236}">
                  <a16:creationId xmlns:a16="http://schemas.microsoft.com/office/drawing/2014/main" id="{32A8AA43-3D64-4C6B-A336-3C2C72F4485A}"/>
                </a:ext>
              </a:extLst>
            </p:cNvPr>
            <p:cNvSpPr/>
            <p:nvPr/>
          </p:nvSpPr>
          <p:spPr>
            <a:xfrm>
              <a:off x="5638799" y="3956303"/>
              <a:ext cx="2796540" cy="1199515"/>
            </a:xfrm>
            <a:custGeom>
              <a:avLst/>
              <a:gdLst/>
              <a:ahLst/>
              <a:cxnLst/>
              <a:rect l="l" t="t" r="r" b="b"/>
              <a:pathLst>
                <a:path w="2796540" h="1199514">
                  <a:moveTo>
                    <a:pt x="0" y="0"/>
                  </a:moveTo>
                  <a:lnTo>
                    <a:pt x="2796540" y="0"/>
                  </a:lnTo>
                  <a:lnTo>
                    <a:pt x="2796540" y="1199388"/>
                  </a:lnTo>
                  <a:lnTo>
                    <a:pt x="0" y="1199388"/>
                  </a:lnTo>
                  <a:lnTo>
                    <a:pt x="0" y="0"/>
                  </a:lnTo>
                  <a:close/>
                </a:path>
              </a:pathLst>
            </a:custGeom>
            <a:ln w="9144">
              <a:solidFill>
                <a:srgbClr val="00BE00"/>
              </a:solidFill>
            </a:ln>
          </p:spPr>
          <p:txBody>
            <a:bodyPr wrap="square" lIns="0" tIns="0" rIns="0" bIns="0" rtlCol="0"/>
            <a:lstStyle/>
            <a:p>
              <a:endParaRPr sz="1200" dirty="0">
                <a:solidFill>
                  <a:prstClr val="black"/>
                </a:solidFill>
                <a:latin typeface="Calibri"/>
              </a:endParaRPr>
            </a:p>
          </p:txBody>
        </p:sp>
      </p:grpSp>
      <p:sp>
        <p:nvSpPr>
          <p:cNvPr id="12" name="TextBox 11">
            <a:extLst>
              <a:ext uri="{FF2B5EF4-FFF2-40B4-BE49-F238E27FC236}">
                <a16:creationId xmlns:a16="http://schemas.microsoft.com/office/drawing/2014/main" id="{A6943F37-54C6-48A6-8106-64201CC218C7}"/>
              </a:ext>
            </a:extLst>
          </p:cNvPr>
          <p:cNvSpPr txBox="1"/>
          <p:nvPr/>
        </p:nvSpPr>
        <p:spPr>
          <a:xfrm>
            <a:off x="5533752" y="4025281"/>
            <a:ext cx="2869595" cy="1061829"/>
          </a:xfrm>
          <a:prstGeom prst="rect">
            <a:avLst/>
          </a:prstGeom>
          <a:noFill/>
        </p:spPr>
        <p:txBody>
          <a:bodyPr wrap="square">
            <a:spAutoFit/>
          </a:bodyPr>
          <a:lstStyle/>
          <a:p>
            <a:pPr marL="9525" marR="3810" defTabSz="685800" fontAlgn="auto">
              <a:spcBef>
                <a:spcPts val="75"/>
              </a:spcBef>
              <a:spcAft>
                <a:spcPts val="0"/>
              </a:spcAft>
              <a:defRPr/>
            </a:pPr>
            <a:r>
              <a:rPr lang="en-US" sz="1050" b="0" spc="-4" dirty="0">
                <a:solidFill>
                  <a:srgbClr val="000066"/>
                </a:solidFill>
                <a:latin typeface="Arial"/>
                <a:cs typeface="Arial"/>
              </a:rPr>
              <a:t>Browse </a:t>
            </a:r>
            <a:r>
              <a:rPr lang="en-US" sz="1050" b="0" dirty="0">
                <a:solidFill>
                  <a:srgbClr val="000066"/>
                </a:solidFill>
                <a:latin typeface="Arial"/>
                <a:cs typeface="Arial"/>
              </a:rPr>
              <a:t>files to </a:t>
            </a:r>
            <a:r>
              <a:rPr lang="en-US" sz="1050" b="0" spc="-4" dirty="0">
                <a:solidFill>
                  <a:srgbClr val="000066"/>
                </a:solidFill>
                <a:latin typeface="Arial"/>
                <a:cs typeface="Arial"/>
              </a:rPr>
              <a:t>choose </a:t>
            </a:r>
            <a:r>
              <a:rPr lang="en-US" sz="1050" b="0" dirty="0">
                <a:solidFill>
                  <a:srgbClr val="000066"/>
                </a:solidFill>
                <a:latin typeface="Arial"/>
                <a:cs typeface="Arial"/>
              </a:rPr>
              <a:t>one</a:t>
            </a:r>
            <a:r>
              <a:rPr lang="en-US" sz="1050" b="0" spc="-79" dirty="0">
                <a:solidFill>
                  <a:srgbClr val="000066"/>
                </a:solidFill>
                <a:latin typeface="Arial"/>
                <a:cs typeface="Arial"/>
              </a:rPr>
              <a:t> </a:t>
            </a:r>
            <a:r>
              <a:rPr lang="en-US" sz="1050" b="0" spc="-4" dirty="0">
                <a:solidFill>
                  <a:srgbClr val="000066"/>
                </a:solidFill>
                <a:latin typeface="Arial"/>
                <a:cs typeface="Arial"/>
              </a:rPr>
              <a:t>attachment  </a:t>
            </a:r>
            <a:r>
              <a:rPr lang="en-US" sz="1050" b="0" dirty="0">
                <a:solidFill>
                  <a:srgbClr val="000066"/>
                </a:solidFill>
                <a:latin typeface="Arial"/>
                <a:cs typeface="Arial"/>
              </a:rPr>
              <a:t>file to </a:t>
            </a:r>
            <a:r>
              <a:rPr lang="en-US" sz="1050" b="0" spc="-4" dirty="0">
                <a:solidFill>
                  <a:srgbClr val="000066"/>
                </a:solidFill>
                <a:latin typeface="Arial"/>
                <a:cs typeface="Arial"/>
              </a:rPr>
              <a:t>upload </a:t>
            </a:r>
            <a:r>
              <a:rPr lang="en-US" sz="1050" b="0" dirty="0">
                <a:solidFill>
                  <a:srgbClr val="000066"/>
                </a:solidFill>
                <a:latin typeface="Arial"/>
                <a:cs typeface="Arial"/>
              </a:rPr>
              <a:t>and </a:t>
            </a:r>
            <a:r>
              <a:rPr lang="en-US" sz="1050" b="0" spc="-4" dirty="0">
                <a:solidFill>
                  <a:srgbClr val="000066"/>
                </a:solidFill>
                <a:latin typeface="Arial"/>
                <a:cs typeface="Arial"/>
              </a:rPr>
              <a:t>click </a:t>
            </a:r>
            <a:r>
              <a:rPr lang="en-US" sz="1050" b="0" dirty="0">
                <a:solidFill>
                  <a:srgbClr val="000066"/>
                </a:solidFill>
                <a:latin typeface="Arial"/>
                <a:cs typeface="Arial"/>
              </a:rPr>
              <a:t>on </a:t>
            </a:r>
            <a:r>
              <a:rPr lang="en-US" sz="1050" b="0" spc="-4" dirty="0">
                <a:solidFill>
                  <a:srgbClr val="000066"/>
                </a:solidFill>
                <a:latin typeface="Arial"/>
                <a:cs typeface="Arial"/>
              </a:rPr>
              <a:t>upload </a:t>
            </a:r>
            <a:r>
              <a:rPr lang="en-US" sz="1050" b="0" dirty="0">
                <a:solidFill>
                  <a:srgbClr val="000066"/>
                </a:solidFill>
                <a:latin typeface="Arial"/>
                <a:cs typeface="Arial"/>
              </a:rPr>
              <a:t>file  </a:t>
            </a:r>
            <a:r>
              <a:rPr lang="en-US" sz="1050" b="0" spc="-4" dirty="0">
                <a:solidFill>
                  <a:srgbClr val="000066"/>
                </a:solidFill>
                <a:latin typeface="Arial"/>
                <a:cs typeface="Arial"/>
              </a:rPr>
              <a:t>icon.</a:t>
            </a:r>
            <a:endParaRPr lang="en-US" sz="1050" b="0" dirty="0">
              <a:solidFill>
                <a:prstClr val="black"/>
              </a:solidFill>
              <a:latin typeface="Arial"/>
              <a:cs typeface="Arial"/>
            </a:endParaRPr>
          </a:p>
          <a:p>
            <a:pPr defTabSz="685800" fontAlgn="auto">
              <a:spcBef>
                <a:spcPts val="0"/>
              </a:spcBef>
              <a:spcAft>
                <a:spcPts val="0"/>
              </a:spcAft>
              <a:defRPr/>
            </a:pPr>
            <a:endParaRPr lang="en-US" sz="1050" b="0" dirty="0">
              <a:solidFill>
                <a:prstClr val="black"/>
              </a:solidFill>
              <a:latin typeface="Arial"/>
              <a:cs typeface="Arial"/>
            </a:endParaRPr>
          </a:p>
          <a:p>
            <a:pPr marL="9525" marR="418148" defTabSz="685800" fontAlgn="auto">
              <a:spcBef>
                <a:spcPts val="0"/>
              </a:spcBef>
              <a:spcAft>
                <a:spcPts val="0"/>
              </a:spcAft>
              <a:defRPr/>
            </a:pPr>
            <a:r>
              <a:rPr lang="en-US" sz="1050" b="0" spc="-4" dirty="0">
                <a:solidFill>
                  <a:srgbClr val="000066"/>
                </a:solidFill>
                <a:latin typeface="Arial"/>
                <a:cs typeface="Arial"/>
              </a:rPr>
              <a:t>Repeat </a:t>
            </a:r>
            <a:r>
              <a:rPr lang="en-US" sz="1050" b="0" dirty="0">
                <a:solidFill>
                  <a:srgbClr val="000066"/>
                </a:solidFill>
                <a:latin typeface="Arial"/>
                <a:cs typeface="Arial"/>
              </a:rPr>
              <a:t>as </a:t>
            </a:r>
            <a:r>
              <a:rPr lang="en-US" sz="1050" b="0" spc="-4" dirty="0">
                <a:solidFill>
                  <a:srgbClr val="000066"/>
                </a:solidFill>
                <a:latin typeface="Arial"/>
                <a:cs typeface="Arial"/>
              </a:rPr>
              <a:t>needed. Each </a:t>
            </a:r>
            <a:r>
              <a:rPr lang="en-US" sz="1050" b="0" dirty="0">
                <a:solidFill>
                  <a:srgbClr val="000066"/>
                </a:solidFill>
                <a:latin typeface="Arial"/>
                <a:cs typeface="Arial"/>
              </a:rPr>
              <a:t>file</a:t>
            </a:r>
            <a:r>
              <a:rPr lang="en-US" sz="1050" b="0" spc="-101" dirty="0">
                <a:solidFill>
                  <a:srgbClr val="000066"/>
                </a:solidFill>
                <a:latin typeface="Arial"/>
                <a:cs typeface="Arial"/>
              </a:rPr>
              <a:t> </a:t>
            </a:r>
            <a:r>
              <a:rPr lang="en-US" sz="1050" b="0" spc="-4" dirty="0">
                <a:solidFill>
                  <a:srgbClr val="000066"/>
                </a:solidFill>
                <a:latin typeface="Arial"/>
                <a:cs typeface="Arial"/>
              </a:rPr>
              <a:t>is  uploaded</a:t>
            </a:r>
            <a:r>
              <a:rPr lang="en-US" sz="1050" b="0" spc="-38" dirty="0">
                <a:solidFill>
                  <a:srgbClr val="000066"/>
                </a:solidFill>
                <a:latin typeface="Arial"/>
                <a:cs typeface="Arial"/>
              </a:rPr>
              <a:t> </a:t>
            </a:r>
            <a:r>
              <a:rPr lang="en-US" sz="1050" b="0" spc="-8" dirty="0">
                <a:solidFill>
                  <a:srgbClr val="000066"/>
                </a:solidFill>
                <a:latin typeface="Arial"/>
                <a:cs typeface="Arial"/>
              </a:rPr>
              <a:t>separately.  Up to 5 attachments may be uploaded.</a:t>
            </a:r>
            <a:endParaRPr lang="en-US" sz="1050" b="0" dirty="0">
              <a:solidFill>
                <a:prstClr val="black"/>
              </a:solidFill>
              <a:latin typeface="Arial"/>
              <a:cs typeface="Arial"/>
            </a:endParaRPr>
          </a:p>
        </p:txBody>
      </p:sp>
      <p:sp>
        <p:nvSpPr>
          <p:cNvPr id="14" name="TextBox 13">
            <a:extLst>
              <a:ext uri="{FF2B5EF4-FFF2-40B4-BE49-F238E27FC236}">
                <a16:creationId xmlns:a16="http://schemas.microsoft.com/office/drawing/2014/main" id="{ECCEE50D-BE53-41CD-B2AA-7760518DF106}"/>
              </a:ext>
            </a:extLst>
          </p:cNvPr>
          <p:cNvSpPr txBox="1"/>
          <p:nvPr/>
        </p:nvSpPr>
        <p:spPr>
          <a:xfrm>
            <a:off x="502820" y="5183176"/>
            <a:ext cx="7900526" cy="507831"/>
          </a:xfrm>
          <a:prstGeom prst="rect">
            <a:avLst/>
          </a:prstGeom>
          <a:noFill/>
        </p:spPr>
        <p:txBody>
          <a:bodyPr wrap="square">
            <a:spAutoFit/>
          </a:bodyPr>
          <a:lstStyle/>
          <a:p>
            <a:pPr marL="9525" marR="3810" algn="ctr" defTabSz="685800" fontAlgn="auto">
              <a:spcBef>
                <a:spcPts val="75"/>
              </a:spcBef>
              <a:spcAft>
                <a:spcPts val="0"/>
              </a:spcAft>
              <a:defRPr/>
            </a:pPr>
            <a:r>
              <a:rPr lang="en-US" sz="1350" b="0" dirty="0">
                <a:solidFill>
                  <a:srgbClr val="000066"/>
                </a:solidFill>
                <a:latin typeface="Arial"/>
                <a:cs typeface="Arial"/>
              </a:rPr>
              <a:t>It </a:t>
            </a:r>
            <a:r>
              <a:rPr lang="en-US" sz="1350" b="0" spc="-4" dirty="0">
                <a:solidFill>
                  <a:srgbClr val="000066"/>
                </a:solidFill>
                <a:latin typeface="Arial"/>
                <a:cs typeface="Arial"/>
              </a:rPr>
              <a:t>is </a:t>
            </a:r>
            <a:r>
              <a:rPr lang="en-US" sz="1350" b="0" spc="-8" dirty="0">
                <a:solidFill>
                  <a:srgbClr val="000066"/>
                </a:solidFill>
                <a:latin typeface="Arial"/>
                <a:cs typeface="Arial"/>
              </a:rPr>
              <a:t>highly encouraged </a:t>
            </a:r>
            <a:r>
              <a:rPr lang="en-US" sz="1350" b="0" spc="-4" dirty="0">
                <a:solidFill>
                  <a:srgbClr val="000066"/>
                </a:solidFill>
                <a:latin typeface="Arial"/>
                <a:cs typeface="Arial"/>
              </a:rPr>
              <a:t>that </a:t>
            </a:r>
            <a:r>
              <a:rPr lang="en-US" sz="1350" b="0" spc="-11" dirty="0">
                <a:solidFill>
                  <a:srgbClr val="000066"/>
                </a:solidFill>
                <a:latin typeface="Arial"/>
                <a:cs typeface="Arial"/>
              </a:rPr>
              <a:t>you </a:t>
            </a:r>
            <a:r>
              <a:rPr lang="en-US" sz="1350" b="0" spc="-8" dirty="0">
                <a:solidFill>
                  <a:srgbClr val="000066"/>
                </a:solidFill>
                <a:latin typeface="Arial"/>
                <a:cs typeface="Arial"/>
              </a:rPr>
              <a:t>provide supporting </a:t>
            </a:r>
            <a:r>
              <a:rPr lang="en-US" sz="1350" b="0" spc="-4" dirty="0">
                <a:solidFill>
                  <a:srgbClr val="000066"/>
                </a:solidFill>
                <a:latin typeface="Arial"/>
                <a:cs typeface="Arial"/>
              </a:rPr>
              <a:t>images/files </a:t>
            </a:r>
            <a:r>
              <a:rPr lang="en-US" sz="1350" b="0" dirty="0">
                <a:solidFill>
                  <a:srgbClr val="000066"/>
                </a:solidFill>
                <a:latin typeface="Arial"/>
                <a:cs typeface="Arial"/>
              </a:rPr>
              <a:t>to </a:t>
            </a:r>
            <a:r>
              <a:rPr lang="en-US" sz="1350" b="0" spc="-4" dirty="0">
                <a:solidFill>
                  <a:srgbClr val="000066"/>
                </a:solidFill>
                <a:latin typeface="Arial"/>
                <a:cs typeface="Arial"/>
              </a:rPr>
              <a:t>the SDR </a:t>
            </a:r>
            <a:r>
              <a:rPr lang="en-US" sz="1350" b="0" dirty="0">
                <a:solidFill>
                  <a:srgbClr val="000066"/>
                </a:solidFill>
                <a:latin typeface="Arial"/>
                <a:cs typeface="Arial"/>
              </a:rPr>
              <a:t>to  </a:t>
            </a:r>
            <a:r>
              <a:rPr lang="en-US" sz="1350" b="0" spc="-8" dirty="0">
                <a:solidFill>
                  <a:srgbClr val="000066"/>
                </a:solidFill>
                <a:latin typeface="Arial"/>
                <a:cs typeface="Arial"/>
              </a:rPr>
              <a:t>expedite resolution </a:t>
            </a:r>
            <a:r>
              <a:rPr lang="en-US" sz="1350" b="0" spc="-4" dirty="0">
                <a:solidFill>
                  <a:srgbClr val="000066"/>
                </a:solidFill>
                <a:latin typeface="Arial"/>
                <a:cs typeface="Arial"/>
              </a:rPr>
              <a:t>(pictures or </a:t>
            </a:r>
            <a:r>
              <a:rPr lang="en-US" sz="1350" b="0" spc="-8" dirty="0">
                <a:solidFill>
                  <a:srgbClr val="000066"/>
                </a:solidFill>
                <a:latin typeface="Arial"/>
                <a:cs typeface="Arial"/>
              </a:rPr>
              <a:t>shipping</a:t>
            </a:r>
            <a:r>
              <a:rPr lang="en-US" sz="1350" b="0" spc="90" dirty="0">
                <a:solidFill>
                  <a:srgbClr val="000066"/>
                </a:solidFill>
                <a:latin typeface="Arial"/>
                <a:cs typeface="Arial"/>
              </a:rPr>
              <a:t> </a:t>
            </a:r>
            <a:r>
              <a:rPr lang="en-US" sz="1350" b="0" spc="-4" dirty="0">
                <a:solidFill>
                  <a:srgbClr val="000066"/>
                </a:solidFill>
                <a:latin typeface="Arial"/>
                <a:cs typeface="Arial"/>
              </a:rPr>
              <a:t>documents).</a:t>
            </a:r>
            <a:endParaRPr lang="en-US" sz="1350" b="0" dirty="0">
              <a:solidFill>
                <a:prstClr val="black"/>
              </a:solidFill>
              <a:latin typeface="Arial"/>
              <a:cs typeface="Arial"/>
            </a:endParaRPr>
          </a:p>
        </p:txBody>
      </p:sp>
      <p:sp>
        <p:nvSpPr>
          <p:cNvPr id="13" name="object 10">
            <a:extLst>
              <a:ext uri="{FF2B5EF4-FFF2-40B4-BE49-F238E27FC236}">
                <a16:creationId xmlns:a16="http://schemas.microsoft.com/office/drawing/2014/main" id="{9AD66E7B-CBE7-435B-A147-EDA0D59A026D}"/>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46420752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553E8311-008E-4F98-AF92-9BC92505971E}"/>
              </a:ext>
            </a:extLst>
          </p:cNvPr>
          <p:cNvGrpSpPr/>
          <p:nvPr/>
        </p:nvGrpSpPr>
        <p:grpSpPr>
          <a:xfrm>
            <a:off x="326861" y="1803322"/>
            <a:ext cx="7039959" cy="3301464"/>
            <a:chOff x="379475" y="1202436"/>
            <a:chExt cx="8549640" cy="3957954"/>
          </a:xfrm>
        </p:grpSpPr>
        <p:sp>
          <p:nvSpPr>
            <p:cNvPr id="4" name="object 3">
              <a:extLst>
                <a:ext uri="{FF2B5EF4-FFF2-40B4-BE49-F238E27FC236}">
                  <a16:creationId xmlns:a16="http://schemas.microsoft.com/office/drawing/2014/main" id="{24021583-8034-4CBA-86D3-D25D44116937}"/>
                </a:ext>
              </a:extLst>
            </p:cNvPr>
            <p:cNvSpPr/>
            <p:nvPr/>
          </p:nvSpPr>
          <p:spPr>
            <a:xfrm>
              <a:off x="3101340" y="1487424"/>
              <a:ext cx="5827775" cy="3672839"/>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4">
              <a:extLst>
                <a:ext uri="{FF2B5EF4-FFF2-40B4-BE49-F238E27FC236}">
                  <a16:creationId xmlns:a16="http://schemas.microsoft.com/office/drawing/2014/main" id="{9FEE8185-C1ED-452B-B890-FD79F0232205}"/>
                </a:ext>
              </a:extLst>
            </p:cNvPr>
            <p:cNvSpPr/>
            <p:nvPr/>
          </p:nvSpPr>
          <p:spPr>
            <a:xfrm>
              <a:off x="3058668" y="1444752"/>
              <a:ext cx="5714999" cy="3560063"/>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6" name="object 5">
              <a:extLst>
                <a:ext uri="{FF2B5EF4-FFF2-40B4-BE49-F238E27FC236}">
                  <a16:creationId xmlns:a16="http://schemas.microsoft.com/office/drawing/2014/main" id="{10178CBA-0C56-44E9-8444-CF61357CD2F9}"/>
                </a:ext>
              </a:extLst>
            </p:cNvPr>
            <p:cNvSpPr/>
            <p:nvPr/>
          </p:nvSpPr>
          <p:spPr>
            <a:xfrm>
              <a:off x="3057143" y="1443227"/>
              <a:ext cx="5718175" cy="3563620"/>
            </a:xfrm>
            <a:custGeom>
              <a:avLst/>
              <a:gdLst/>
              <a:ahLst/>
              <a:cxnLst/>
              <a:rect l="l" t="t" r="r" b="b"/>
              <a:pathLst>
                <a:path w="5718175" h="3563620">
                  <a:moveTo>
                    <a:pt x="0" y="0"/>
                  </a:moveTo>
                  <a:lnTo>
                    <a:pt x="5718048" y="0"/>
                  </a:lnTo>
                  <a:lnTo>
                    <a:pt x="5718048" y="3563112"/>
                  </a:lnTo>
                  <a:lnTo>
                    <a:pt x="0" y="3563112"/>
                  </a:lnTo>
                  <a:lnTo>
                    <a:pt x="0" y="0"/>
                  </a:lnTo>
                  <a:close/>
                </a:path>
              </a:pathLst>
            </a:custGeom>
            <a:ln w="3175">
              <a:solidFill>
                <a:srgbClr val="000066"/>
              </a:solidFill>
            </a:ln>
          </p:spPr>
          <p:txBody>
            <a:bodyPr wrap="square" lIns="0" tIns="0" rIns="0" bIns="0" rtlCol="0"/>
            <a:lstStyle/>
            <a:p>
              <a:endParaRPr sz="1200" dirty="0">
                <a:solidFill>
                  <a:prstClr val="black"/>
                </a:solidFill>
                <a:latin typeface="Calibri"/>
              </a:endParaRPr>
            </a:p>
          </p:txBody>
        </p:sp>
        <p:sp>
          <p:nvSpPr>
            <p:cNvPr id="7" name="object 6">
              <a:extLst>
                <a:ext uri="{FF2B5EF4-FFF2-40B4-BE49-F238E27FC236}">
                  <a16:creationId xmlns:a16="http://schemas.microsoft.com/office/drawing/2014/main" id="{0F7A1E37-F6BA-48A7-A0F0-79064977AF3C}"/>
                </a:ext>
              </a:extLst>
            </p:cNvPr>
            <p:cNvSpPr/>
            <p:nvPr/>
          </p:nvSpPr>
          <p:spPr>
            <a:xfrm>
              <a:off x="565403" y="1318260"/>
              <a:ext cx="3014471" cy="1315211"/>
            </a:xfrm>
            <a:prstGeom prst="rect">
              <a:avLst/>
            </a:prstGeom>
            <a:blipFill>
              <a:blip r:embed="rId4" cstate="print"/>
              <a:stretch>
                <a:fillRect/>
              </a:stretch>
            </a:blipFill>
          </p:spPr>
          <p:txBody>
            <a:bodyPr wrap="square" lIns="0" tIns="0" rIns="0" bIns="0" rtlCol="0"/>
            <a:lstStyle/>
            <a:p>
              <a:endParaRPr sz="1200" dirty="0">
                <a:solidFill>
                  <a:prstClr val="black"/>
                </a:solidFill>
                <a:latin typeface="Calibri"/>
              </a:endParaRPr>
            </a:p>
          </p:txBody>
        </p:sp>
        <p:sp>
          <p:nvSpPr>
            <p:cNvPr id="8" name="object 7">
              <a:extLst>
                <a:ext uri="{FF2B5EF4-FFF2-40B4-BE49-F238E27FC236}">
                  <a16:creationId xmlns:a16="http://schemas.microsoft.com/office/drawing/2014/main" id="{487934EA-C0C7-48DE-84FB-0C2C8D267D0F}"/>
                </a:ext>
              </a:extLst>
            </p:cNvPr>
            <p:cNvSpPr/>
            <p:nvPr/>
          </p:nvSpPr>
          <p:spPr>
            <a:xfrm>
              <a:off x="569975" y="2485644"/>
              <a:ext cx="2842259" cy="176784"/>
            </a:xfrm>
            <a:prstGeom prst="rect">
              <a:avLst/>
            </a:prstGeom>
            <a:blipFill>
              <a:blip r:embed="rId5" cstate="print"/>
              <a:stretch>
                <a:fillRect/>
              </a:stretch>
            </a:blipFill>
          </p:spPr>
          <p:txBody>
            <a:bodyPr wrap="square" lIns="0" tIns="0" rIns="0" bIns="0" rtlCol="0"/>
            <a:lstStyle/>
            <a:p>
              <a:endParaRPr sz="1200" dirty="0">
                <a:solidFill>
                  <a:prstClr val="black"/>
                </a:solidFill>
                <a:latin typeface="Calibri"/>
              </a:endParaRPr>
            </a:p>
          </p:txBody>
        </p:sp>
        <p:sp>
          <p:nvSpPr>
            <p:cNvPr id="9" name="object 8">
              <a:extLst>
                <a:ext uri="{FF2B5EF4-FFF2-40B4-BE49-F238E27FC236}">
                  <a16:creationId xmlns:a16="http://schemas.microsoft.com/office/drawing/2014/main" id="{FB0B91D7-EB4C-4E06-8477-E0FF97B4DC46}"/>
                </a:ext>
              </a:extLst>
            </p:cNvPr>
            <p:cNvSpPr/>
            <p:nvPr/>
          </p:nvSpPr>
          <p:spPr>
            <a:xfrm>
              <a:off x="533399" y="1286256"/>
              <a:ext cx="2898775" cy="1199515"/>
            </a:xfrm>
            <a:custGeom>
              <a:avLst/>
              <a:gdLst/>
              <a:ahLst/>
              <a:cxnLst/>
              <a:rect l="l" t="t" r="r" b="b"/>
              <a:pathLst>
                <a:path w="2898775" h="1199514">
                  <a:moveTo>
                    <a:pt x="2898648" y="0"/>
                  </a:moveTo>
                  <a:lnTo>
                    <a:pt x="0" y="0"/>
                  </a:lnTo>
                  <a:lnTo>
                    <a:pt x="0" y="1199388"/>
                  </a:lnTo>
                  <a:lnTo>
                    <a:pt x="2898648" y="1199388"/>
                  </a:lnTo>
                  <a:lnTo>
                    <a:pt x="2898648" y="0"/>
                  </a:lnTo>
                  <a:close/>
                </a:path>
              </a:pathLst>
            </a:custGeom>
            <a:solidFill>
              <a:srgbClr val="FFFFFF"/>
            </a:solidFill>
          </p:spPr>
          <p:txBody>
            <a:bodyPr wrap="square" lIns="0" tIns="0" rIns="0" bIns="0" rtlCol="0"/>
            <a:lstStyle/>
            <a:p>
              <a:endParaRPr sz="1200" dirty="0">
                <a:solidFill>
                  <a:prstClr val="black"/>
                </a:solidFill>
                <a:latin typeface="Calibri"/>
              </a:endParaRPr>
            </a:p>
          </p:txBody>
        </p:sp>
        <p:sp>
          <p:nvSpPr>
            <p:cNvPr id="10" name="object 9">
              <a:extLst>
                <a:ext uri="{FF2B5EF4-FFF2-40B4-BE49-F238E27FC236}">
                  <a16:creationId xmlns:a16="http://schemas.microsoft.com/office/drawing/2014/main" id="{A81FA59F-D75E-4B19-8E76-D85501F65FB5}"/>
                </a:ext>
              </a:extLst>
            </p:cNvPr>
            <p:cNvSpPr/>
            <p:nvPr/>
          </p:nvSpPr>
          <p:spPr>
            <a:xfrm>
              <a:off x="533399" y="1286256"/>
              <a:ext cx="2898775" cy="1199515"/>
            </a:xfrm>
            <a:custGeom>
              <a:avLst/>
              <a:gdLst/>
              <a:ahLst/>
              <a:cxnLst/>
              <a:rect l="l" t="t" r="r" b="b"/>
              <a:pathLst>
                <a:path w="2898775" h="1199514">
                  <a:moveTo>
                    <a:pt x="0" y="0"/>
                  </a:moveTo>
                  <a:lnTo>
                    <a:pt x="2898648" y="0"/>
                  </a:lnTo>
                  <a:lnTo>
                    <a:pt x="2898648" y="1199388"/>
                  </a:lnTo>
                  <a:lnTo>
                    <a:pt x="0" y="1199388"/>
                  </a:lnTo>
                  <a:lnTo>
                    <a:pt x="0" y="0"/>
                  </a:lnTo>
                  <a:close/>
                </a:path>
              </a:pathLst>
            </a:custGeom>
            <a:ln w="9144">
              <a:solidFill>
                <a:srgbClr val="00BE00"/>
              </a:solidFill>
            </a:ln>
          </p:spPr>
          <p:txBody>
            <a:bodyPr wrap="square" lIns="0" tIns="0" rIns="0" bIns="0" rtlCol="0"/>
            <a:lstStyle/>
            <a:p>
              <a:endParaRPr sz="1200" dirty="0">
                <a:solidFill>
                  <a:prstClr val="black"/>
                </a:solidFill>
                <a:latin typeface="Calibri"/>
              </a:endParaRPr>
            </a:p>
          </p:txBody>
        </p:sp>
      </p:grpSp>
      <p:sp>
        <p:nvSpPr>
          <p:cNvPr id="12" name="TextBox 11">
            <a:extLst>
              <a:ext uri="{FF2B5EF4-FFF2-40B4-BE49-F238E27FC236}">
                <a16:creationId xmlns:a16="http://schemas.microsoft.com/office/drawing/2014/main" id="{DF6183A0-D0C9-4A12-882C-C7E9DE6FDC18}"/>
              </a:ext>
            </a:extLst>
          </p:cNvPr>
          <p:cNvSpPr txBox="1"/>
          <p:nvPr/>
        </p:nvSpPr>
        <p:spPr>
          <a:xfrm>
            <a:off x="452245" y="1881290"/>
            <a:ext cx="2386914" cy="1061829"/>
          </a:xfrm>
          <a:prstGeom prst="rect">
            <a:avLst/>
          </a:prstGeom>
          <a:noFill/>
        </p:spPr>
        <p:txBody>
          <a:bodyPr wrap="square">
            <a:spAutoFit/>
          </a:bodyPr>
          <a:lstStyle/>
          <a:p>
            <a:pPr marL="9525" marR="80010" defTabSz="685800" fontAlgn="auto">
              <a:spcBef>
                <a:spcPts val="75"/>
              </a:spcBef>
              <a:spcAft>
                <a:spcPts val="0"/>
              </a:spcAft>
              <a:defRPr/>
            </a:pPr>
            <a:r>
              <a:rPr lang="en-US" sz="1050" b="0" spc="-4" dirty="0">
                <a:solidFill>
                  <a:srgbClr val="000066"/>
                </a:solidFill>
                <a:latin typeface="Arial"/>
                <a:cs typeface="Arial"/>
              </a:rPr>
              <a:t>Uploaded </a:t>
            </a:r>
            <a:r>
              <a:rPr lang="en-US" sz="1050" b="0" dirty="0">
                <a:solidFill>
                  <a:srgbClr val="000066"/>
                </a:solidFill>
                <a:latin typeface="Arial"/>
                <a:cs typeface="Arial"/>
              </a:rPr>
              <a:t>files </a:t>
            </a:r>
            <a:r>
              <a:rPr lang="en-US" sz="1050" b="0" spc="-8" dirty="0">
                <a:solidFill>
                  <a:srgbClr val="000066"/>
                </a:solidFill>
                <a:latin typeface="Arial"/>
                <a:cs typeface="Arial"/>
              </a:rPr>
              <a:t>will </a:t>
            </a:r>
            <a:r>
              <a:rPr lang="en-US" sz="1050" b="0" spc="-4" dirty="0">
                <a:solidFill>
                  <a:srgbClr val="000066"/>
                </a:solidFill>
                <a:latin typeface="Arial"/>
                <a:cs typeface="Arial"/>
              </a:rPr>
              <a:t>appear </a:t>
            </a:r>
            <a:r>
              <a:rPr lang="en-US" sz="1050" b="0" dirty="0">
                <a:solidFill>
                  <a:srgbClr val="000066"/>
                </a:solidFill>
                <a:latin typeface="Arial"/>
                <a:cs typeface="Arial"/>
              </a:rPr>
              <a:t>as</a:t>
            </a:r>
            <a:r>
              <a:rPr lang="en-US" sz="1050" b="0" spc="-86" dirty="0">
                <a:solidFill>
                  <a:srgbClr val="000066"/>
                </a:solidFill>
                <a:latin typeface="Arial"/>
                <a:cs typeface="Arial"/>
              </a:rPr>
              <a:t> </a:t>
            </a:r>
            <a:r>
              <a:rPr lang="en-US" sz="1050" b="0" spc="-4" dirty="0">
                <a:solidFill>
                  <a:srgbClr val="000066"/>
                </a:solidFill>
                <a:latin typeface="Arial"/>
                <a:cs typeface="Arial"/>
              </a:rPr>
              <a:t>shown  here.</a:t>
            </a:r>
            <a:endParaRPr lang="en-US" sz="1050" b="0" dirty="0">
              <a:solidFill>
                <a:prstClr val="black"/>
              </a:solidFill>
              <a:latin typeface="Arial"/>
              <a:cs typeface="Arial"/>
            </a:endParaRPr>
          </a:p>
          <a:p>
            <a:pPr defTabSz="685800" fontAlgn="auto">
              <a:spcBef>
                <a:spcPts val="0"/>
              </a:spcBef>
              <a:spcAft>
                <a:spcPts val="0"/>
              </a:spcAft>
              <a:defRPr/>
            </a:pPr>
            <a:endParaRPr lang="en-US" sz="1050" b="0" dirty="0">
              <a:solidFill>
                <a:prstClr val="black"/>
              </a:solidFill>
              <a:latin typeface="Arial"/>
              <a:cs typeface="Arial"/>
            </a:endParaRPr>
          </a:p>
          <a:p>
            <a:pPr marL="9525" marR="3810" defTabSz="685800" fontAlgn="auto">
              <a:spcBef>
                <a:spcPts val="0"/>
              </a:spcBef>
              <a:spcAft>
                <a:spcPts val="0"/>
              </a:spcAft>
              <a:defRPr/>
            </a:pPr>
            <a:r>
              <a:rPr lang="en-US" sz="1050" b="0" spc="-4" dirty="0">
                <a:solidFill>
                  <a:srgbClr val="000066"/>
                </a:solidFill>
                <a:latin typeface="Arial"/>
                <a:cs typeface="Arial"/>
              </a:rPr>
              <a:t>Once uploads are complete, click </a:t>
            </a:r>
            <a:r>
              <a:rPr lang="en-US" sz="1050" b="0" dirty="0">
                <a:solidFill>
                  <a:srgbClr val="000066"/>
                </a:solidFill>
                <a:latin typeface="Arial"/>
                <a:cs typeface="Arial"/>
              </a:rPr>
              <a:t>on  </a:t>
            </a:r>
            <a:r>
              <a:rPr lang="en-US" sz="1050" b="0" spc="-4" dirty="0">
                <a:solidFill>
                  <a:srgbClr val="000066"/>
                </a:solidFill>
                <a:latin typeface="Arial"/>
                <a:cs typeface="Arial"/>
              </a:rPr>
              <a:t>‘Continue’ </a:t>
            </a:r>
            <a:r>
              <a:rPr lang="en-US" sz="1050" b="0" dirty="0">
                <a:solidFill>
                  <a:srgbClr val="000066"/>
                </a:solidFill>
                <a:latin typeface="Arial"/>
                <a:cs typeface="Arial"/>
              </a:rPr>
              <a:t>to </a:t>
            </a:r>
            <a:r>
              <a:rPr lang="en-US" sz="1050" b="0" spc="-4" dirty="0">
                <a:solidFill>
                  <a:srgbClr val="000066"/>
                </a:solidFill>
                <a:latin typeface="Arial"/>
                <a:cs typeface="Arial"/>
              </a:rPr>
              <a:t>complete SDR</a:t>
            </a:r>
            <a:r>
              <a:rPr lang="en-US" sz="1050" b="0" spc="-113" dirty="0">
                <a:solidFill>
                  <a:srgbClr val="000066"/>
                </a:solidFill>
                <a:latin typeface="Arial"/>
                <a:cs typeface="Arial"/>
              </a:rPr>
              <a:t> </a:t>
            </a:r>
            <a:r>
              <a:rPr lang="en-US" sz="1050" b="0" dirty="0">
                <a:solidFill>
                  <a:srgbClr val="000066"/>
                </a:solidFill>
                <a:latin typeface="Arial"/>
                <a:cs typeface="Arial"/>
              </a:rPr>
              <a:t>submittal  </a:t>
            </a:r>
            <a:r>
              <a:rPr lang="en-US" sz="1050" b="0" spc="-4" dirty="0">
                <a:solidFill>
                  <a:srgbClr val="000066"/>
                </a:solidFill>
                <a:latin typeface="Arial"/>
                <a:cs typeface="Arial"/>
              </a:rPr>
              <a:t>process.</a:t>
            </a:r>
            <a:endParaRPr lang="en-US" sz="1050" b="0" dirty="0">
              <a:solidFill>
                <a:prstClr val="black"/>
              </a:solidFill>
              <a:latin typeface="Arial"/>
              <a:cs typeface="Arial"/>
            </a:endParaRPr>
          </a:p>
        </p:txBody>
      </p:sp>
      <p:sp>
        <p:nvSpPr>
          <p:cNvPr id="14" name="TextBox 13">
            <a:extLst>
              <a:ext uri="{FF2B5EF4-FFF2-40B4-BE49-F238E27FC236}">
                <a16:creationId xmlns:a16="http://schemas.microsoft.com/office/drawing/2014/main" id="{EF231F97-9058-4476-A15C-3054827174E0}"/>
              </a:ext>
            </a:extLst>
          </p:cNvPr>
          <p:cNvSpPr txBox="1"/>
          <p:nvPr/>
        </p:nvSpPr>
        <p:spPr>
          <a:xfrm>
            <a:off x="307873" y="5010610"/>
            <a:ext cx="8528254" cy="646331"/>
          </a:xfrm>
          <a:prstGeom prst="rect">
            <a:avLst/>
          </a:prstGeom>
          <a:noFill/>
        </p:spPr>
        <p:txBody>
          <a:bodyPr wrap="square">
            <a:spAutoFit/>
          </a:bodyPr>
          <a:lstStyle/>
          <a:p>
            <a:pPr marL="9525" marR="3810" defTabSz="685800" fontAlgn="auto">
              <a:spcBef>
                <a:spcPts val="71"/>
              </a:spcBef>
              <a:spcAft>
                <a:spcPts val="0"/>
              </a:spcAft>
              <a:defRPr/>
            </a:pPr>
            <a:r>
              <a:rPr lang="en-US" sz="1200" b="0" spc="-8" dirty="0">
                <a:solidFill>
                  <a:srgbClr val="000066"/>
                </a:solidFill>
                <a:latin typeface="Arial"/>
                <a:cs typeface="Arial"/>
              </a:rPr>
              <a:t>WebSDR </a:t>
            </a:r>
            <a:r>
              <a:rPr lang="en-US" sz="1200" b="0" spc="-4" dirty="0">
                <a:solidFill>
                  <a:srgbClr val="000066"/>
                </a:solidFill>
                <a:latin typeface="Arial"/>
                <a:cs typeface="Arial"/>
              </a:rPr>
              <a:t>allows </a:t>
            </a:r>
            <a:r>
              <a:rPr lang="en-US" sz="1200" b="0" spc="-11" dirty="0">
                <a:solidFill>
                  <a:srgbClr val="000066"/>
                </a:solidFill>
                <a:latin typeface="Arial"/>
                <a:cs typeface="Arial"/>
              </a:rPr>
              <a:t>you </a:t>
            </a:r>
            <a:r>
              <a:rPr lang="en-US" sz="1200" b="0" spc="-4" dirty="0">
                <a:solidFill>
                  <a:srgbClr val="000066"/>
                </a:solidFill>
                <a:latin typeface="Arial"/>
                <a:cs typeface="Arial"/>
              </a:rPr>
              <a:t>to upload up to 5 </a:t>
            </a:r>
            <a:r>
              <a:rPr lang="en-US" sz="1200" b="0" spc="-8" dirty="0">
                <a:solidFill>
                  <a:srgbClr val="000066"/>
                </a:solidFill>
                <a:latin typeface="Arial"/>
                <a:cs typeface="Arial"/>
              </a:rPr>
              <a:t>attachments </a:t>
            </a:r>
            <a:r>
              <a:rPr lang="en-US" sz="1200" b="0" spc="-4" dirty="0">
                <a:solidFill>
                  <a:srgbClr val="000066"/>
                </a:solidFill>
                <a:latin typeface="Arial"/>
                <a:cs typeface="Arial"/>
              </a:rPr>
              <a:t>for each SDR submission </a:t>
            </a:r>
            <a:r>
              <a:rPr lang="en-US" sz="1200" b="0" spc="-8" dirty="0">
                <a:solidFill>
                  <a:srgbClr val="000066"/>
                </a:solidFill>
                <a:latin typeface="Arial"/>
                <a:cs typeface="Arial"/>
              </a:rPr>
              <a:t>(new </a:t>
            </a:r>
            <a:r>
              <a:rPr lang="en-US" sz="1200" b="0" spc="-4" dirty="0">
                <a:solidFill>
                  <a:srgbClr val="000066"/>
                </a:solidFill>
                <a:latin typeface="Arial"/>
                <a:cs typeface="Arial"/>
              </a:rPr>
              <a:t>reports,  corrections, requests for reconsideration, replies) with a maximum </a:t>
            </a:r>
            <a:r>
              <a:rPr lang="en-US" sz="1200" b="0" dirty="0">
                <a:solidFill>
                  <a:srgbClr val="000066"/>
                </a:solidFill>
                <a:latin typeface="Arial"/>
                <a:cs typeface="Arial"/>
              </a:rPr>
              <a:t>file size </a:t>
            </a:r>
            <a:r>
              <a:rPr lang="en-US" sz="1200" b="0" spc="-4" dirty="0">
                <a:solidFill>
                  <a:srgbClr val="000066"/>
                </a:solidFill>
                <a:latin typeface="Arial"/>
                <a:cs typeface="Arial"/>
              </a:rPr>
              <a:t>of 5 </a:t>
            </a:r>
            <a:r>
              <a:rPr lang="en-US" sz="1200" b="0" spc="-8" dirty="0">
                <a:solidFill>
                  <a:srgbClr val="000066"/>
                </a:solidFill>
                <a:latin typeface="Arial"/>
                <a:cs typeface="Arial"/>
              </a:rPr>
              <a:t>megabytes per  attachment. </a:t>
            </a:r>
            <a:r>
              <a:rPr lang="en-US" sz="1200" b="0" spc="-4" dirty="0">
                <a:solidFill>
                  <a:srgbClr val="000066"/>
                </a:solidFill>
                <a:latin typeface="Arial"/>
                <a:cs typeface="Arial"/>
              </a:rPr>
              <a:t>Each </a:t>
            </a:r>
            <a:r>
              <a:rPr lang="en-US" sz="1200" b="0" dirty="0">
                <a:solidFill>
                  <a:srgbClr val="000066"/>
                </a:solidFill>
                <a:latin typeface="Arial"/>
                <a:cs typeface="Arial"/>
              </a:rPr>
              <a:t>file </a:t>
            </a:r>
            <a:r>
              <a:rPr lang="en-US" sz="1200" b="0" spc="-4" dirty="0">
                <a:solidFill>
                  <a:srgbClr val="000066"/>
                </a:solidFill>
                <a:latin typeface="Arial"/>
                <a:cs typeface="Arial"/>
              </a:rPr>
              <a:t>must be </a:t>
            </a:r>
            <a:r>
              <a:rPr lang="en-US" sz="1200" b="0" spc="-8" dirty="0">
                <a:solidFill>
                  <a:srgbClr val="000066"/>
                </a:solidFill>
                <a:latin typeface="Arial"/>
                <a:cs typeface="Arial"/>
              </a:rPr>
              <a:t>uploaded </a:t>
            </a:r>
            <a:r>
              <a:rPr lang="en-US" sz="1200" b="0" spc="-4" dirty="0">
                <a:solidFill>
                  <a:srgbClr val="000066"/>
                </a:solidFill>
                <a:latin typeface="Arial"/>
                <a:cs typeface="Arial"/>
              </a:rPr>
              <a:t>separately </a:t>
            </a:r>
            <a:r>
              <a:rPr lang="en-US" sz="1200" b="0" spc="-8" dirty="0">
                <a:solidFill>
                  <a:srgbClr val="000066"/>
                </a:solidFill>
                <a:latin typeface="Arial"/>
                <a:cs typeface="Arial"/>
              </a:rPr>
              <a:t>when </a:t>
            </a:r>
            <a:r>
              <a:rPr lang="en-US" sz="1200" b="0" spc="-4" dirty="0">
                <a:solidFill>
                  <a:srgbClr val="000066"/>
                </a:solidFill>
                <a:latin typeface="Arial"/>
                <a:cs typeface="Arial"/>
              </a:rPr>
              <a:t>using the direct </a:t>
            </a:r>
            <a:r>
              <a:rPr lang="en-US" sz="1200" b="0" spc="-8" dirty="0">
                <a:solidFill>
                  <a:srgbClr val="000066"/>
                </a:solidFill>
                <a:latin typeface="Arial"/>
                <a:cs typeface="Arial"/>
              </a:rPr>
              <a:t>web </a:t>
            </a:r>
            <a:r>
              <a:rPr lang="en-US" sz="1200" b="0" spc="-4" dirty="0">
                <a:solidFill>
                  <a:srgbClr val="000066"/>
                </a:solidFill>
                <a:latin typeface="Arial"/>
                <a:cs typeface="Arial"/>
              </a:rPr>
              <a:t>input </a:t>
            </a:r>
            <a:r>
              <a:rPr lang="en-US" sz="1200" b="0" spc="-8" dirty="0">
                <a:solidFill>
                  <a:srgbClr val="000066"/>
                </a:solidFill>
                <a:latin typeface="Arial"/>
                <a:cs typeface="Arial"/>
              </a:rPr>
              <a:t>method  </a:t>
            </a:r>
            <a:r>
              <a:rPr lang="en-US" sz="1200" b="0" spc="-4" dirty="0">
                <a:solidFill>
                  <a:srgbClr val="000066"/>
                </a:solidFill>
                <a:latin typeface="Arial"/>
                <a:cs typeface="Arial"/>
              </a:rPr>
              <a:t>(although, </a:t>
            </a:r>
            <a:r>
              <a:rPr lang="en-US" sz="1200" b="0" spc="-8" dirty="0">
                <a:solidFill>
                  <a:srgbClr val="000066"/>
                </a:solidFill>
                <a:latin typeface="Arial"/>
                <a:cs typeface="Arial"/>
              </a:rPr>
              <a:t>when </a:t>
            </a:r>
            <a:r>
              <a:rPr lang="en-US" sz="1200" b="0" spc="-4" dirty="0">
                <a:solidFill>
                  <a:srgbClr val="000066"/>
                </a:solidFill>
                <a:latin typeface="Arial"/>
                <a:cs typeface="Arial"/>
              </a:rPr>
              <a:t>using a transactional interface, up to 5 files may be sent at</a:t>
            </a:r>
            <a:r>
              <a:rPr lang="en-US" sz="1200" b="0" spc="105" dirty="0">
                <a:solidFill>
                  <a:srgbClr val="000066"/>
                </a:solidFill>
                <a:latin typeface="Arial"/>
                <a:cs typeface="Arial"/>
              </a:rPr>
              <a:t> </a:t>
            </a:r>
            <a:r>
              <a:rPr lang="en-US" sz="1200" b="0" spc="-4" dirty="0">
                <a:solidFill>
                  <a:srgbClr val="000066"/>
                </a:solidFill>
                <a:latin typeface="Arial"/>
                <a:cs typeface="Arial"/>
              </a:rPr>
              <a:t>once).</a:t>
            </a:r>
            <a:endParaRPr lang="en-US" sz="1200" b="0" dirty="0">
              <a:solidFill>
                <a:prstClr val="black"/>
              </a:solidFill>
              <a:latin typeface="Arial"/>
              <a:cs typeface="Arial"/>
            </a:endParaRPr>
          </a:p>
        </p:txBody>
      </p:sp>
      <p:sp>
        <p:nvSpPr>
          <p:cNvPr id="13" name="object 10">
            <a:extLst>
              <a:ext uri="{FF2B5EF4-FFF2-40B4-BE49-F238E27FC236}">
                <a16:creationId xmlns:a16="http://schemas.microsoft.com/office/drawing/2014/main" id="{BB72660F-6AED-4002-82F3-0B21B4ADA787}"/>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34983938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C129E-5170-4A13-B3C8-E5F8A8BA2149}"/>
              </a:ext>
            </a:extLst>
          </p:cNvPr>
          <p:cNvSpPr txBox="1"/>
          <p:nvPr/>
        </p:nvSpPr>
        <p:spPr>
          <a:xfrm>
            <a:off x="243348" y="1777587"/>
            <a:ext cx="8030497" cy="3303468"/>
          </a:xfrm>
          <a:prstGeom prst="rect">
            <a:avLst/>
          </a:prstGeom>
          <a:noFill/>
        </p:spPr>
        <p:txBody>
          <a:bodyPr wrap="square">
            <a:spAutoFit/>
          </a:bodyPr>
          <a:lstStyle/>
          <a:p>
            <a:pPr marL="9525" defTabSz="685800" fontAlgn="auto">
              <a:spcBef>
                <a:spcPts val="885"/>
              </a:spcBef>
              <a:spcAft>
                <a:spcPts val="0"/>
              </a:spcAft>
              <a:defRPr/>
            </a:pPr>
            <a:r>
              <a:rPr lang="en-US" sz="1350" b="0" spc="-4" dirty="0">
                <a:solidFill>
                  <a:srgbClr val="000066"/>
                </a:solidFill>
                <a:latin typeface="Arial"/>
                <a:cs typeface="Arial"/>
              </a:rPr>
              <a:t>Prepare </a:t>
            </a:r>
            <a:r>
              <a:rPr lang="en-US" sz="1350" b="0" spc="-11" dirty="0">
                <a:solidFill>
                  <a:srgbClr val="000066"/>
                </a:solidFill>
                <a:latin typeface="Arial"/>
                <a:cs typeface="Arial"/>
              </a:rPr>
              <a:t>your </a:t>
            </a:r>
            <a:r>
              <a:rPr lang="en-US" sz="1350" b="0" spc="-4" dirty="0">
                <a:solidFill>
                  <a:srgbClr val="000066"/>
                </a:solidFill>
                <a:latin typeface="Arial"/>
                <a:cs typeface="Arial"/>
              </a:rPr>
              <a:t>files in </a:t>
            </a:r>
            <a:r>
              <a:rPr lang="en-US" sz="1350" b="0" spc="-8" dirty="0">
                <a:solidFill>
                  <a:srgbClr val="000066"/>
                </a:solidFill>
                <a:latin typeface="Arial"/>
                <a:cs typeface="Arial"/>
              </a:rPr>
              <a:t>advance </a:t>
            </a:r>
            <a:r>
              <a:rPr lang="en-US" sz="1350" b="0" dirty="0">
                <a:solidFill>
                  <a:srgbClr val="000066"/>
                </a:solidFill>
                <a:latin typeface="Arial"/>
                <a:cs typeface="Arial"/>
              </a:rPr>
              <a:t>to </a:t>
            </a:r>
            <a:r>
              <a:rPr lang="en-US" sz="1350" b="0" spc="-8" dirty="0">
                <a:solidFill>
                  <a:srgbClr val="000066"/>
                </a:solidFill>
                <a:latin typeface="Arial"/>
                <a:cs typeface="Arial"/>
              </a:rPr>
              <a:t>prevent </a:t>
            </a:r>
            <a:r>
              <a:rPr lang="en-US" sz="1350" b="0" spc="-4" dirty="0">
                <a:solidFill>
                  <a:srgbClr val="000066"/>
                </a:solidFill>
                <a:latin typeface="Arial"/>
                <a:cs typeface="Arial"/>
              </a:rPr>
              <a:t>time </a:t>
            </a:r>
            <a:r>
              <a:rPr lang="en-US" sz="1350" b="0" spc="-8" dirty="0">
                <a:solidFill>
                  <a:srgbClr val="000066"/>
                </a:solidFill>
                <a:latin typeface="Arial"/>
                <a:cs typeface="Arial"/>
              </a:rPr>
              <a:t>out during</a:t>
            </a:r>
            <a:r>
              <a:rPr lang="en-US" sz="1350" b="0" spc="120" dirty="0">
                <a:solidFill>
                  <a:srgbClr val="000066"/>
                </a:solidFill>
                <a:latin typeface="Arial"/>
                <a:cs typeface="Arial"/>
              </a:rPr>
              <a:t> </a:t>
            </a:r>
            <a:r>
              <a:rPr lang="en-US" sz="1350" b="0" spc="-8" dirty="0">
                <a:solidFill>
                  <a:srgbClr val="000066"/>
                </a:solidFill>
                <a:latin typeface="Arial"/>
                <a:cs typeface="Arial"/>
              </a:rPr>
              <a:t>upload.</a:t>
            </a:r>
            <a:endParaRPr lang="en-US" sz="1350" b="0" dirty="0">
              <a:solidFill>
                <a:prstClr val="black"/>
              </a:solidFill>
              <a:latin typeface="Arial"/>
              <a:cs typeface="Arial"/>
            </a:endParaRPr>
          </a:p>
          <a:p>
            <a:pPr marL="138589" indent="-129540" defTabSz="685800" fontAlgn="auto">
              <a:spcBef>
                <a:spcPts val="810"/>
              </a:spcBef>
              <a:spcAft>
                <a:spcPts val="0"/>
              </a:spcAft>
              <a:buFontTx/>
              <a:buChar char="•"/>
              <a:tabLst>
                <a:tab pos="139065" algn="l"/>
              </a:tabLst>
              <a:defRPr/>
            </a:pPr>
            <a:r>
              <a:rPr lang="en-US" sz="1350" b="0" spc="-4" dirty="0">
                <a:solidFill>
                  <a:srgbClr val="000066"/>
                </a:solidFill>
                <a:latin typeface="Arial"/>
                <a:cs typeface="Arial"/>
              </a:rPr>
              <a:t>File </a:t>
            </a:r>
            <a:r>
              <a:rPr lang="en-US" sz="1350" b="0" spc="-8" dirty="0">
                <a:solidFill>
                  <a:srgbClr val="000066"/>
                </a:solidFill>
                <a:latin typeface="Arial"/>
                <a:cs typeface="Arial"/>
              </a:rPr>
              <a:t>names should include </a:t>
            </a:r>
            <a:r>
              <a:rPr lang="en-US" sz="1350" b="0" spc="-4" dirty="0">
                <a:solidFill>
                  <a:srgbClr val="000066"/>
                </a:solidFill>
                <a:latin typeface="Arial"/>
                <a:cs typeface="Arial"/>
              </a:rPr>
              <a:t>key </a:t>
            </a:r>
            <a:r>
              <a:rPr lang="en-US" sz="1350" b="0" spc="-11" dirty="0">
                <a:solidFill>
                  <a:srgbClr val="000066"/>
                </a:solidFill>
                <a:latin typeface="Arial"/>
                <a:cs typeface="Arial"/>
              </a:rPr>
              <a:t>words </a:t>
            </a:r>
            <a:r>
              <a:rPr lang="en-US" sz="1350" b="0" spc="-8" dirty="0">
                <a:solidFill>
                  <a:srgbClr val="000066"/>
                </a:solidFill>
                <a:latin typeface="Arial"/>
                <a:cs typeface="Arial"/>
              </a:rPr>
              <a:t>and </a:t>
            </a:r>
            <a:r>
              <a:rPr lang="en-US" sz="1350" b="0" spc="-4" dirty="0">
                <a:solidFill>
                  <a:srgbClr val="000066"/>
                </a:solidFill>
                <a:latin typeface="Arial"/>
                <a:cs typeface="Arial"/>
              </a:rPr>
              <a:t>be no more than 10</a:t>
            </a:r>
            <a:r>
              <a:rPr lang="en-US" sz="1350" b="0" spc="135" dirty="0">
                <a:solidFill>
                  <a:srgbClr val="000066"/>
                </a:solidFill>
                <a:latin typeface="Arial"/>
                <a:cs typeface="Arial"/>
              </a:rPr>
              <a:t> </a:t>
            </a:r>
            <a:r>
              <a:rPr lang="en-US" sz="1350" b="0" spc="-4" dirty="0">
                <a:solidFill>
                  <a:srgbClr val="000066"/>
                </a:solidFill>
                <a:latin typeface="Arial"/>
                <a:cs typeface="Arial"/>
              </a:rPr>
              <a:t>characters.</a:t>
            </a:r>
            <a:endParaRPr lang="en-US" sz="1350" b="0" dirty="0">
              <a:solidFill>
                <a:prstClr val="black"/>
              </a:solidFill>
              <a:latin typeface="Arial"/>
              <a:cs typeface="Arial"/>
            </a:endParaRPr>
          </a:p>
          <a:p>
            <a:pPr marL="138589" marR="625316" indent="-129540" defTabSz="685800" fontAlgn="auto">
              <a:spcBef>
                <a:spcPts val="810"/>
              </a:spcBef>
              <a:spcAft>
                <a:spcPts val="0"/>
              </a:spcAft>
              <a:buFontTx/>
              <a:buChar char="•"/>
              <a:tabLst>
                <a:tab pos="139065" algn="l"/>
              </a:tabLst>
              <a:defRPr/>
            </a:pPr>
            <a:r>
              <a:rPr lang="en-US" sz="1350" b="0" spc="-4" dirty="0">
                <a:solidFill>
                  <a:srgbClr val="000066"/>
                </a:solidFill>
                <a:latin typeface="Arial"/>
                <a:cs typeface="Arial"/>
              </a:rPr>
              <a:t>No </a:t>
            </a:r>
            <a:r>
              <a:rPr lang="en-US" sz="1350" b="0" spc="-8" dirty="0">
                <a:solidFill>
                  <a:srgbClr val="000066"/>
                </a:solidFill>
                <a:latin typeface="Arial"/>
                <a:cs typeface="Arial"/>
              </a:rPr>
              <a:t>special </a:t>
            </a:r>
            <a:r>
              <a:rPr lang="en-US" sz="1350" b="0" spc="-4" dirty="0">
                <a:solidFill>
                  <a:srgbClr val="000066"/>
                </a:solidFill>
                <a:latin typeface="Arial"/>
                <a:cs typeface="Arial"/>
              </a:rPr>
              <a:t>characters </a:t>
            </a:r>
            <a:r>
              <a:rPr lang="en-US" sz="1350" b="0" spc="-8" dirty="0">
                <a:solidFill>
                  <a:srgbClr val="000066"/>
                </a:solidFill>
                <a:latin typeface="Arial"/>
                <a:cs typeface="Arial"/>
              </a:rPr>
              <a:t>other </a:t>
            </a:r>
            <a:r>
              <a:rPr lang="en-US" sz="1350" b="0" spc="-4" dirty="0">
                <a:solidFill>
                  <a:srgbClr val="000066"/>
                </a:solidFill>
                <a:latin typeface="Arial"/>
                <a:cs typeface="Arial"/>
              </a:rPr>
              <a:t>than the underscore “_”. </a:t>
            </a:r>
            <a:r>
              <a:rPr lang="en-US" sz="1350" b="0" dirty="0">
                <a:solidFill>
                  <a:srgbClr val="000066"/>
                </a:solidFill>
                <a:latin typeface="Arial"/>
                <a:cs typeface="Arial"/>
              </a:rPr>
              <a:t>A </a:t>
            </a:r>
            <a:r>
              <a:rPr lang="en-US" sz="1350" b="0" spc="-8" dirty="0">
                <a:solidFill>
                  <a:srgbClr val="000066"/>
                </a:solidFill>
                <a:latin typeface="Arial"/>
                <a:cs typeface="Arial"/>
              </a:rPr>
              <a:t>period </a:t>
            </a:r>
            <a:r>
              <a:rPr lang="en-US" sz="1350" b="0" spc="-4" dirty="0">
                <a:solidFill>
                  <a:srgbClr val="000066"/>
                </a:solidFill>
                <a:latin typeface="Arial"/>
                <a:cs typeface="Arial"/>
              </a:rPr>
              <a:t>may be </a:t>
            </a:r>
            <a:r>
              <a:rPr lang="en-US" sz="1350" b="0" spc="-8" dirty="0">
                <a:solidFill>
                  <a:srgbClr val="000066"/>
                </a:solidFill>
                <a:latin typeface="Arial"/>
                <a:cs typeface="Arial"/>
              </a:rPr>
              <a:t>used  preceding </a:t>
            </a:r>
            <a:r>
              <a:rPr lang="en-US" sz="1350" b="0" spc="-4" dirty="0">
                <a:solidFill>
                  <a:srgbClr val="000066"/>
                </a:solidFill>
                <a:latin typeface="Arial"/>
                <a:cs typeface="Arial"/>
              </a:rPr>
              <a:t>the file</a:t>
            </a:r>
            <a:r>
              <a:rPr lang="en-US" sz="1350" b="0" spc="19" dirty="0">
                <a:solidFill>
                  <a:srgbClr val="000066"/>
                </a:solidFill>
                <a:latin typeface="Arial"/>
                <a:cs typeface="Arial"/>
              </a:rPr>
              <a:t> </a:t>
            </a:r>
            <a:r>
              <a:rPr lang="en-US" sz="1350" b="0" spc="-8" dirty="0">
                <a:solidFill>
                  <a:srgbClr val="000066"/>
                </a:solidFill>
                <a:latin typeface="Arial"/>
                <a:cs typeface="Arial"/>
              </a:rPr>
              <a:t>extension.</a:t>
            </a:r>
            <a:endParaRPr lang="en-US" sz="1350" b="0" dirty="0">
              <a:solidFill>
                <a:prstClr val="black"/>
              </a:solidFill>
              <a:latin typeface="Arial"/>
              <a:cs typeface="Arial"/>
            </a:endParaRPr>
          </a:p>
          <a:p>
            <a:pPr marL="138589" indent="-129540" defTabSz="685800" fontAlgn="auto">
              <a:spcBef>
                <a:spcPts val="810"/>
              </a:spcBef>
              <a:spcAft>
                <a:spcPts val="0"/>
              </a:spcAft>
              <a:buFontTx/>
              <a:buChar char="•"/>
              <a:tabLst>
                <a:tab pos="139065" algn="l"/>
              </a:tabLst>
              <a:defRPr/>
            </a:pPr>
            <a:r>
              <a:rPr lang="en-US" sz="1350" b="0" spc="-8" dirty="0">
                <a:solidFill>
                  <a:srgbClr val="000066"/>
                </a:solidFill>
                <a:latin typeface="Arial"/>
                <a:cs typeface="Arial"/>
              </a:rPr>
              <a:t>Maximum </a:t>
            </a:r>
            <a:r>
              <a:rPr lang="en-US" sz="1350" b="0" spc="-4" dirty="0">
                <a:solidFill>
                  <a:srgbClr val="000066"/>
                </a:solidFill>
                <a:latin typeface="Arial"/>
                <a:cs typeface="Arial"/>
              </a:rPr>
              <a:t>file size 1</a:t>
            </a:r>
            <a:r>
              <a:rPr lang="en-US" sz="1350" b="0" dirty="0">
                <a:solidFill>
                  <a:srgbClr val="000066"/>
                </a:solidFill>
                <a:latin typeface="Arial"/>
                <a:cs typeface="Arial"/>
              </a:rPr>
              <a:t>5</a:t>
            </a:r>
            <a:r>
              <a:rPr lang="en-US" sz="1350" b="0" spc="19" dirty="0">
                <a:solidFill>
                  <a:srgbClr val="000066"/>
                </a:solidFill>
                <a:latin typeface="Arial"/>
                <a:cs typeface="Arial"/>
              </a:rPr>
              <a:t> </a:t>
            </a:r>
            <a:r>
              <a:rPr lang="en-US" sz="1350" b="0" dirty="0">
                <a:solidFill>
                  <a:srgbClr val="000066"/>
                </a:solidFill>
                <a:latin typeface="Arial"/>
                <a:cs typeface="Arial"/>
              </a:rPr>
              <a:t>MB.</a:t>
            </a:r>
            <a:endParaRPr lang="en-US" sz="1350" b="0" dirty="0">
              <a:solidFill>
                <a:prstClr val="black"/>
              </a:solidFill>
              <a:latin typeface="Arial"/>
              <a:cs typeface="Arial"/>
            </a:endParaRPr>
          </a:p>
          <a:p>
            <a:pPr marL="138589" indent="-129540" defTabSz="685800" fontAlgn="auto">
              <a:spcBef>
                <a:spcPts val="810"/>
              </a:spcBef>
              <a:spcAft>
                <a:spcPts val="0"/>
              </a:spcAft>
              <a:buFontTx/>
              <a:buChar char="•"/>
              <a:tabLst>
                <a:tab pos="139065" algn="l"/>
              </a:tabLst>
              <a:defRPr/>
            </a:pPr>
            <a:r>
              <a:rPr lang="en-US" sz="1350" b="0" spc="-4" dirty="0">
                <a:solidFill>
                  <a:srgbClr val="000066"/>
                </a:solidFill>
                <a:latin typeface="Arial"/>
                <a:cs typeface="Arial"/>
              </a:rPr>
              <a:t>Permitted file formats: bmp, </a:t>
            </a:r>
            <a:r>
              <a:rPr lang="en-US" sz="1350" b="0" spc="-8" dirty="0">
                <a:solidFill>
                  <a:srgbClr val="000066"/>
                </a:solidFill>
                <a:latin typeface="Arial"/>
                <a:cs typeface="Arial"/>
              </a:rPr>
              <a:t>doc, </a:t>
            </a:r>
            <a:r>
              <a:rPr lang="en-US" sz="1350" b="0" spc="-4" dirty="0">
                <a:solidFill>
                  <a:srgbClr val="000066"/>
                </a:solidFill>
                <a:latin typeface="Arial"/>
                <a:cs typeface="Arial"/>
              </a:rPr>
              <a:t>gif, </a:t>
            </a:r>
            <a:r>
              <a:rPr lang="en-US" sz="1350" b="0" spc="-8" dirty="0">
                <a:solidFill>
                  <a:srgbClr val="000066"/>
                </a:solidFill>
                <a:latin typeface="Arial"/>
                <a:cs typeface="Arial"/>
              </a:rPr>
              <a:t>jpg, jpeg, </a:t>
            </a:r>
            <a:r>
              <a:rPr lang="en-US" sz="1350" b="0" spc="-4" dirty="0">
                <a:solidFill>
                  <a:srgbClr val="000066"/>
                </a:solidFill>
                <a:latin typeface="Arial"/>
                <a:cs typeface="Arial"/>
              </a:rPr>
              <a:t>pdf, txt, docx, </a:t>
            </a:r>
            <a:r>
              <a:rPr lang="en-US" sz="1350" b="0" spc="-8" dirty="0">
                <a:solidFill>
                  <a:srgbClr val="000066"/>
                </a:solidFill>
                <a:latin typeface="Arial"/>
                <a:cs typeface="Arial"/>
              </a:rPr>
              <a:t>xls, and</a:t>
            </a:r>
            <a:r>
              <a:rPr lang="en-US" sz="1350" b="0" spc="127" dirty="0">
                <a:solidFill>
                  <a:srgbClr val="000066"/>
                </a:solidFill>
                <a:latin typeface="Arial"/>
                <a:cs typeface="Arial"/>
              </a:rPr>
              <a:t> </a:t>
            </a:r>
            <a:r>
              <a:rPr lang="en-US" sz="1350" b="0" spc="-8" dirty="0">
                <a:solidFill>
                  <a:srgbClr val="000066"/>
                </a:solidFill>
                <a:latin typeface="Arial"/>
                <a:cs typeface="Arial"/>
              </a:rPr>
              <a:t>xlsx.</a:t>
            </a:r>
            <a:endParaRPr lang="en-US" sz="1350" b="0" dirty="0">
              <a:solidFill>
                <a:prstClr val="black"/>
              </a:solidFill>
              <a:latin typeface="Arial"/>
              <a:cs typeface="Arial"/>
            </a:endParaRPr>
          </a:p>
          <a:p>
            <a:pPr marL="138589" marR="646748" indent="-129540" defTabSz="685800" fontAlgn="auto">
              <a:spcBef>
                <a:spcPts val="810"/>
              </a:spcBef>
              <a:spcAft>
                <a:spcPts val="0"/>
              </a:spcAft>
              <a:buFontTx/>
              <a:buChar char="•"/>
              <a:tabLst>
                <a:tab pos="139065" algn="l"/>
              </a:tabLst>
              <a:defRPr/>
            </a:pPr>
            <a:r>
              <a:rPr lang="en-US" sz="1350" b="0" spc="-8" dirty="0">
                <a:solidFill>
                  <a:srgbClr val="000066"/>
                </a:solidFill>
                <a:latin typeface="Arial"/>
                <a:cs typeface="Arial"/>
              </a:rPr>
              <a:t>Supporting </a:t>
            </a:r>
            <a:r>
              <a:rPr lang="en-US" sz="1350" b="0" spc="-4" dirty="0">
                <a:solidFill>
                  <a:srgbClr val="000066"/>
                </a:solidFill>
                <a:latin typeface="Arial"/>
                <a:cs typeface="Arial"/>
              </a:rPr>
              <a:t>files may be </a:t>
            </a:r>
            <a:r>
              <a:rPr lang="en-US" sz="1350" b="0" spc="-8" dirty="0">
                <a:solidFill>
                  <a:srgbClr val="000066"/>
                </a:solidFill>
                <a:latin typeface="Arial"/>
                <a:cs typeface="Arial"/>
              </a:rPr>
              <a:t>uploaded </a:t>
            </a:r>
            <a:r>
              <a:rPr lang="en-US" sz="1350" b="0" dirty="0">
                <a:solidFill>
                  <a:srgbClr val="000066"/>
                </a:solidFill>
                <a:latin typeface="Arial"/>
                <a:cs typeface="Arial"/>
              </a:rPr>
              <a:t>to </a:t>
            </a:r>
            <a:r>
              <a:rPr lang="en-US" sz="1350" b="0" spc="-11" dirty="0">
                <a:solidFill>
                  <a:srgbClr val="000066"/>
                </a:solidFill>
                <a:latin typeface="Arial"/>
                <a:cs typeface="Arial"/>
              </a:rPr>
              <a:t>WebSDR </a:t>
            </a:r>
            <a:r>
              <a:rPr lang="en-US" sz="1350" b="0" spc="-4" dirty="0">
                <a:solidFill>
                  <a:srgbClr val="000066"/>
                </a:solidFill>
                <a:latin typeface="Arial"/>
                <a:cs typeface="Arial"/>
              </a:rPr>
              <a:t>or transmitted </a:t>
            </a:r>
            <a:r>
              <a:rPr lang="en-US" sz="1350" b="0" spc="-11" dirty="0">
                <a:solidFill>
                  <a:srgbClr val="000066"/>
                </a:solidFill>
                <a:latin typeface="Arial"/>
                <a:cs typeface="Arial"/>
              </a:rPr>
              <a:t>with </a:t>
            </a:r>
            <a:r>
              <a:rPr lang="en-US" sz="1350" b="0" spc="-4" dirty="0">
                <a:solidFill>
                  <a:srgbClr val="000066"/>
                </a:solidFill>
                <a:latin typeface="Arial"/>
                <a:cs typeface="Arial"/>
              </a:rPr>
              <a:t>the SDR  </a:t>
            </a:r>
            <a:r>
              <a:rPr lang="en-US" sz="1350" b="0" spc="-8" dirty="0">
                <a:solidFill>
                  <a:srgbClr val="000066"/>
                </a:solidFill>
                <a:latin typeface="Arial"/>
                <a:cs typeface="Arial"/>
              </a:rPr>
              <a:t>transaction.</a:t>
            </a:r>
            <a:endParaRPr lang="en-US" sz="1350" b="0" dirty="0">
              <a:solidFill>
                <a:prstClr val="black"/>
              </a:solidFill>
              <a:latin typeface="Arial"/>
              <a:cs typeface="Arial"/>
            </a:endParaRPr>
          </a:p>
          <a:p>
            <a:pPr marL="138589" marR="340994" indent="-129540" defTabSz="685800" fontAlgn="auto">
              <a:spcBef>
                <a:spcPts val="810"/>
              </a:spcBef>
              <a:spcAft>
                <a:spcPts val="0"/>
              </a:spcAft>
              <a:buFontTx/>
              <a:buChar char="•"/>
              <a:tabLst>
                <a:tab pos="139065" algn="l"/>
              </a:tabLst>
              <a:defRPr/>
            </a:pPr>
            <a:r>
              <a:rPr lang="en-US" sz="1350" b="0" spc="-4" dirty="0">
                <a:solidFill>
                  <a:srgbClr val="000066"/>
                </a:solidFill>
                <a:latin typeface="Arial"/>
                <a:cs typeface="Arial"/>
              </a:rPr>
              <a:t>Up </a:t>
            </a:r>
            <a:r>
              <a:rPr lang="en-US" sz="1350" b="0" dirty="0">
                <a:solidFill>
                  <a:srgbClr val="000066"/>
                </a:solidFill>
                <a:latin typeface="Arial"/>
                <a:cs typeface="Arial"/>
              </a:rPr>
              <a:t>to 5 </a:t>
            </a:r>
            <a:r>
              <a:rPr lang="en-US" sz="1350" b="0" spc="-4" dirty="0">
                <a:solidFill>
                  <a:srgbClr val="000066"/>
                </a:solidFill>
                <a:latin typeface="Arial"/>
                <a:cs typeface="Arial"/>
              </a:rPr>
              <a:t>attachments may </a:t>
            </a:r>
            <a:r>
              <a:rPr lang="en-US" sz="1350" b="0" spc="-8" dirty="0">
                <a:solidFill>
                  <a:srgbClr val="000066"/>
                </a:solidFill>
                <a:latin typeface="Arial"/>
                <a:cs typeface="Arial"/>
              </a:rPr>
              <a:t>accompany each </a:t>
            </a:r>
            <a:r>
              <a:rPr lang="en-US" sz="1350" b="0" spc="-4" dirty="0">
                <a:solidFill>
                  <a:srgbClr val="000066"/>
                </a:solidFill>
                <a:latin typeface="Arial"/>
                <a:cs typeface="Arial"/>
              </a:rPr>
              <a:t>SDR submission (e.g. </a:t>
            </a:r>
            <a:r>
              <a:rPr lang="en-US" sz="1350" b="0" spc="-8" dirty="0">
                <a:solidFill>
                  <a:srgbClr val="000066"/>
                </a:solidFill>
                <a:latin typeface="Arial"/>
                <a:cs typeface="Arial"/>
              </a:rPr>
              <a:t>new </a:t>
            </a:r>
            <a:r>
              <a:rPr lang="en-US" sz="1350" b="0" spc="-4" dirty="0">
                <a:solidFill>
                  <a:srgbClr val="000066"/>
                </a:solidFill>
                <a:latin typeface="Arial"/>
                <a:cs typeface="Arial"/>
              </a:rPr>
              <a:t>reports,  corrections, </a:t>
            </a:r>
            <a:r>
              <a:rPr lang="en-US" sz="1350" b="0" spc="-8" dirty="0">
                <a:solidFill>
                  <a:srgbClr val="000066"/>
                </a:solidFill>
                <a:latin typeface="Arial"/>
                <a:cs typeface="Arial"/>
              </a:rPr>
              <a:t>requests </a:t>
            </a:r>
            <a:r>
              <a:rPr lang="en-US" sz="1350" b="0" spc="-4" dirty="0">
                <a:solidFill>
                  <a:srgbClr val="000066"/>
                </a:solidFill>
                <a:latin typeface="Arial"/>
                <a:cs typeface="Arial"/>
              </a:rPr>
              <a:t>for </a:t>
            </a:r>
            <a:r>
              <a:rPr lang="en-US" sz="1350" b="0" spc="-8" dirty="0">
                <a:solidFill>
                  <a:srgbClr val="000066"/>
                </a:solidFill>
                <a:latin typeface="Arial"/>
                <a:cs typeface="Arial"/>
              </a:rPr>
              <a:t>reconsideration,</a:t>
            </a:r>
            <a:r>
              <a:rPr lang="en-US" sz="1350" b="0" spc="49" dirty="0">
                <a:solidFill>
                  <a:srgbClr val="000066"/>
                </a:solidFill>
                <a:latin typeface="Arial"/>
                <a:cs typeface="Arial"/>
              </a:rPr>
              <a:t> </a:t>
            </a:r>
            <a:r>
              <a:rPr lang="en-US" sz="1350" b="0" spc="-4" dirty="0">
                <a:solidFill>
                  <a:srgbClr val="000066"/>
                </a:solidFill>
                <a:latin typeface="Arial"/>
                <a:cs typeface="Arial"/>
              </a:rPr>
              <a:t>replies).</a:t>
            </a:r>
            <a:endParaRPr lang="en-US" sz="1350" b="0" dirty="0">
              <a:solidFill>
                <a:prstClr val="black"/>
              </a:solidFill>
              <a:latin typeface="Arial"/>
              <a:cs typeface="Arial"/>
            </a:endParaRPr>
          </a:p>
          <a:p>
            <a:pPr marL="138589" marR="3810" indent="-129540" defTabSz="685800" fontAlgn="auto">
              <a:spcBef>
                <a:spcPts val="810"/>
              </a:spcBef>
              <a:spcAft>
                <a:spcPts val="0"/>
              </a:spcAft>
              <a:buFontTx/>
              <a:buChar char="•"/>
              <a:tabLst>
                <a:tab pos="139065" algn="l"/>
              </a:tabLst>
              <a:defRPr/>
            </a:pPr>
            <a:r>
              <a:rPr lang="en-US" sz="1350" b="0" spc="-11" dirty="0">
                <a:solidFill>
                  <a:srgbClr val="000066"/>
                </a:solidFill>
                <a:latin typeface="Arial"/>
                <a:cs typeface="Arial"/>
              </a:rPr>
              <a:t>WebSDR will </a:t>
            </a:r>
            <a:r>
              <a:rPr lang="en-US" sz="1350" b="0" spc="-8" dirty="0">
                <a:solidFill>
                  <a:srgbClr val="000066"/>
                </a:solidFill>
                <a:latin typeface="Arial"/>
                <a:cs typeface="Arial"/>
              </a:rPr>
              <a:t>push </a:t>
            </a:r>
            <a:r>
              <a:rPr lang="en-US" sz="1350" b="0" spc="-4" dirty="0">
                <a:solidFill>
                  <a:srgbClr val="000066"/>
                </a:solidFill>
                <a:latin typeface="Arial"/>
                <a:cs typeface="Arial"/>
              </a:rPr>
              <a:t>attachments </a:t>
            </a:r>
            <a:r>
              <a:rPr lang="en-US" sz="1350" b="0" dirty="0">
                <a:solidFill>
                  <a:srgbClr val="000066"/>
                </a:solidFill>
                <a:latin typeface="Arial"/>
                <a:cs typeface="Arial"/>
              </a:rPr>
              <a:t>to </a:t>
            </a:r>
            <a:r>
              <a:rPr lang="en-US" sz="1350" b="0" spc="-4" dirty="0">
                <a:solidFill>
                  <a:srgbClr val="000066"/>
                </a:solidFill>
                <a:latin typeface="Arial"/>
                <a:cs typeface="Arial"/>
              </a:rPr>
              <a:t>the SDR </a:t>
            </a:r>
            <a:r>
              <a:rPr lang="en-US" sz="1350" b="0" spc="-8" dirty="0">
                <a:solidFill>
                  <a:srgbClr val="000066"/>
                </a:solidFill>
                <a:latin typeface="Arial"/>
                <a:cs typeface="Arial"/>
              </a:rPr>
              <a:t>application used </a:t>
            </a:r>
            <a:r>
              <a:rPr lang="en-US" sz="1350" b="0" spc="-4" dirty="0">
                <a:solidFill>
                  <a:srgbClr val="000066"/>
                </a:solidFill>
                <a:latin typeface="Arial"/>
                <a:cs typeface="Arial"/>
              </a:rPr>
              <a:t>by the </a:t>
            </a:r>
            <a:r>
              <a:rPr lang="en-US" sz="1350" b="0" spc="-8" dirty="0">
                <a:solidFill>
                  <a:srgbClr val="000066"/>
                </a:solidFill>
                <a:latin typeface="Arial"/>
                <a:cs typeface="Arial"/>
              </a:rPr>
              <a:t>recipient, </a:t>
            </a:r>
            <a:r>
              <a:rPr lang="en-US" sz="1350" b="0" spc="-15" dirty="0">
                <a:solidFill>
                  <a:srgbClr val="000066"/>
                </a:solidFill>
                <a:latin typeface="Arial"/>
                <a:cs typeface="Arial"/>
              </a:rPr>
              <a:t>when  </a:t>
            </a:r>
            <a:r>
              <a:rPr lang="en-US" sz="1350" b="0" spc="-4" dirty="0">
                <a:solidFill>
                  <a:srgbClr val="000066"/>
                </a:solidFill>
                <a:latin typeface="Arial"/>
                <a:cs typeface="Arial"/>
              </a:rPr>
              <a:t>this </a:t>
            </a:r>
            <a:r>
              <a:rPr lang="en-US" sz="1350" b="0" spc="-8" dirty="0">
                <a:solidFill>
                  <a:srgbClr val="000066"/>
                </a:solidFill>
                <a:latin typeface="Arial"/>
                <a:cs typeface="Arial"/>
              </a:rPr>
              <a:t>capability </a:t>
            </a:r>
            <a:r>
              <a:rPr lang="en-US" sz="1350" b="0" spc="-4" dirty="0">
                <a:solidFill>
                  <a:srgbClr val="000066"/>
                </a:solidFill>
                <a:latin typeface="Arial"/>
                <a:cs typeface="Arial"/>
              </a:rPr>
              <a:t>is </a:t>
            </a:r>
            <a:r>
              <a:rPr lang="en-US" sz="1350" b="0" spc="-8" dirty="0">
                <a:solidFill>
                  <a:srgbClr val="000066"/>
                </a:solidFill>
                <a:latin typeface="Arial"/>
                <a:cs typeface="Arial"/>
              </a:rPr>
              <a:t>supported; otherwise, </a:t>
            </a:r>
            <a:r>
              <a:rPr lang="en-US" sz="1350" b="0" spc="-4" dirty="0">
                <a:solidFill>
                  <a:srgbClr val="000066"/>
                </a:solidFill>
                <a:latin typeface="Arial"/>
                <a:cs typeface="Arial"/>
              </a:rPr>
              <a:t>the </a:t>
            </a:r>
            <a:r>
              <a:rPr lang="en-US" sz="1350" b="0" spc="-8" dirty="0">
                <a:solidFill>
                  <a:srgbClr val="000066"/>
                </a:solidFill>
                <a:latin typeface="Arial"/>
                <a:cs typeface="Arial"/>
              </a:rPr>
              <a:t>recipient </a:t>
            </a:r>
            <a:r>
              <a:rPr lang="en-US" sz="1350" b="0" spc="-11" dirty="0">
                <a:solidFill>
                  <a:srgbClr val="000066"/>
                </a:solidFill>
                <a:latin typeface="Arial"/>
                <a:cs typeface="Arial"/>
              </a:rPr>
              <a:t>will </a:t>
            </a:r>
            <a:r>
              <a:rPr lang="en-US" sz="1350" b="0" spc="-4" dirty="0">
                <a:solidFill>
                  <a:srgbClr val="000066"/>
                </a:solidFill>
                <a:latin typeface="Arial"/>
                <a:cs typeface="Arial"/>
              </a:rPr>
              <a:t>be notified </a:t>
            </a:r>
            <a:r>
              <a:rPr lang="en-US" sz="1350" b="0" spc="-8" dirty="0">
                <a:solidFill>
                  <a:srgbClr val="000066"/>
                </a:solidFill>
                <a:latin typeface="Arial"/>
                <a:cs typeface="Arial"/>
              </a:rPr>
              <a:t>that  </a:t>
            </a:r>
            <a:r>
              <a:rPr lang="en-US" sz="1350" b="0" spc="-4" dirty="0">
                <a:solidFill>
                  <a:srgbClr val="000066"/>
                </a:solidFill>
                <a:latin typeface="Arial"/>
                <a:cs typeface="Arial"/>
              </a:rPr>
              <a:t>attachments are </a:t>
            </a:r>
            <a:r>
              <a:rPr lang="en-US" sz="1350" b="0" spc="-8" dirty="0">
                <a:solidFill>
                  <a:srgbClr val="000066"/>
                </a:solidFill>
                <a:latin typeface="Arial"/>
                <a:cs typeface="Arial"/>
              </a:rPr>
              <a:t>available </a:t>
            </a:r>
            <a:r>
              <a:rPr lang="en-US" sz="1350" b="0" spc="-4" dirty="0">
                <a:solidFill>
                  <a:srgbClr val="000066"/>
                </a:solidFill>
                <a:latin typeface="Arial"/>
                <a:cs typeface="Arial"/>
              </a:rPr>
              <a:t>for </a:t>
            </a:r>
            <a:r>
              <a:rPr lang="en-US" sz="1350" b="0" spc="-11" dirty="0">
                <a:solidFill>
                  <a:srgbClr val="000066"/>
                </a:solidFill>
                <a:latin typeface="Arial"/>
                <a:cs typeface="Arial"/>
              </a:rPr>
              <a:t>viewing </a:t>
            </a:r>
            <a:r>
              <a:rPr lang="en-US" sz="1350" b="0" spc="-4" dirty="0">
                <a:solidFill>
                  <a:srgbClr val="000066"/>
                </a:solidFill>
                <a:latin typeface="Arial"/>
                <a:cs typeface="Arial"/>
              </a:rPr>
              <a:t>in</a:t>
            </a:r>
            <a:r>
              <a:rPr lang="en-US" sz="1350" b="0" spc="90" dirty="0">
                <a:solidFill>
                  <a:srgbClr val="000066"/>
                </a:solidFill>
                <a:latin typeface="Arial"/>
                <a:cs typeface="Arial"/>
              </a:rPr>
              <a:t> </a:t>
            </a:r>
            <a:r>
              <a:rPr lang="en-US" sz="1350" b="0" spc="-8" dirty="0">
                <a:solidFill>
                  <a:srgbClr val="000066"/>
                </a:solidFill>
                <a:latin typeface="Arial"/>
                <a:cs typeface="Arial"/>
              </a:rPr>
              <a:t>WebSDR.</a:t>
            </a:r>
            <a:endParaRPr lang="en-US" sz="1350" b="0" dirty="0">
              <a:solidFill>
                <a:prstClr val="black"/>
              </a:solidFill>
              <a:latin typeface="Arial"/>
              <a:cs typeface="Arial"/>
            </a:endParaRPr>
          </a:p>
        </p:txBody>
      </p:sp>
      <p:sp>
        <p:nvSpPr>
          <p:cNvPr id="5" name="object 10">
            <a:extLst>
              <a:ext uri="{FF2B5EF4-FFF2-40B4-BE49-F238E27FC236}">
                <a16:creationId xmlns:a16="http://schemas.microsoft.com/office/drawing/2014/main" id="{DB2B6815-717A-4A4E-95C1-C6B52D4DC006}"/>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34373726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5">
            <a:extLst>
              <a:ext uri="{FF2B5EF4-FFF2-40B4-BE49-F238E27FC236}">
                <a16:creationId xmlns:a16="http://schemas.microsoft.com/office/drawing/2014/main" id="{F2E30367-02B8-4556-9C02-6F5B74D7868F}"/>
              </a:ext>
            </a:extLst>
          </p:cNvPr>
          <p:cNvSpPr txBox="1"/>
          <p:nvPr/>
        </p:nvSpPr>
        <p:spPr>
          <a:xfrm>
            <a:off x="5527505" y="2025070"/>
            <a:ext cx="3365772" cy="1302280"/>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Remarks are mandatory  and should accurately  describe discrepancies.  Include as much detail</a:t>
            </a:r>
            <a:r>
              <a:rPr sz="1200" spc="-90" dirty="0">
                <a:solidFill>
                  <a:srgbClr val="000066"/>
                </a:solidFill>
                <a:cs typeface="Arial"/>
              </a:rPr>
              <a:t> </a:t>
            </a:r>
            <a:r>
              <a:rPr sz="1200" spc="4" dirty="0">
                <a:solidFill>
                  <a:srgbClr val="000066"/>
                </a:solidFill>
                <a:cs typeface="Arial"/>
              </a:rPr>
              <a:t>as  </a:t>
            </a:r>
            <a:r>
              <a:rPr sz="1200" dirty="0">
                <a:solidFill>
                  <a:srgbClr val="000066"/>
                </a:solidFill>
                <a:cs typeface="Arial"/>
              </a:rPr>
              <a:t>possible.</a:t>
            </a:r>
            <a:endParaRPr sz="1200" dirty="0">
              <a:solidFill>
                <a:prstClr val="black"/>
              </a:solidFill>
              <a:cs typeface="Arial"/>
            </a:endParaRPr>
          </a:p>
          <a:p>
            <a:pPr>
              <a:spcBef>
                <a:spcPts val="11"/>
              </a:spcBef>
            </a:pPr>
            <a:endParaRPr sz="1200" dirty="0">
              <a:solidFill>
                <a:prstClr val="black"/>
              </a:solidFill>
              <a:cs typeface="Arial"/>
            </a:endParaRPr>
          </a:p>
          <a:p>
            <a:pPr marL="9525" marR="105251"/>
            <a:r>
              <a:rPr sz="1200" spc="-4" dirty="0">
                <a:solidFill>
                  <a:srgbClr val="000066"/>
                </a:solidFill>
                <a:cs typeface="Arial"/>
              </a:rPr>
              <a:t>All </a:t>
            </a:r>
            <a:r>
              <a:rPr sz="1200" dirty="0">
                <a:solidFill>
                  <a:srgbClr val="000066"/>
                </a:solidFill>
                <a:cs typeface="Arial"/>
              </a:rPr>
              <a:t>areas </a:t>
            </a:r>
            <a:r>
              <a:rPr sz="1200" spc="4" dirty="0">
                <a:solidFill>
                  <a:srgbClr val="000066"/>
                </a:solidFill>
                <a:cs typeface="Arial"/>
              </a:rPr>
              <a:t>under  </a:t>
            </a:r>
            <a:r>
              <a:rPr sz="1200" dirty="0">
                <a:solidFill>
                  <a:srgbClr val="000066"/>
                </a:solidFill>
                <a:cs typeface="Arial"/>
              </a:rPr>
              <a:t>“Preparing </a:t>
            </a:r>
            <a:r>
              <a:rPr sz="1200" spc="-4" dirty="0">
                <a:solidFill>
                  <a:srgbClr val="000066"/>
                </a:solidFill>
                <a:cs typeface="Arial"/>
              </a:rPr>
              <a:t>Official</a:t>
            </a:r>
            <a:r>
              <a:rPr sz="1200" spc="-75" dirty="0">
                <a:solidFill>
                  <a:srgbClr val="000066"/>
                </a:solidFill>
                <a:cs typeface="Arial"/>
              </a:rPr>
              <a:t> </a:t>
            </a:r>
            <a:r>
              <a:rPr sz="1200" dirty="0">
                <a:solidFill>
                  <a:srgbClr val="000066"/>
                </a:solidFill>
                <a:cs typeface="Arial"/>
              </a:rPr>
              <a:t>Info,”  that </a:t>
            </a:r>
            <a:r>
              <a:rPr sz="1200" spc="-4" dirty="0">
                <a:solidFill>
                  <a:srgbClr val="000066"/>
                </a:solidFill>
                <a:cs typeface="Arial"/>
              </a:rPr>
              <a:t>have </a:t>
            </a:r>
            <a:r>
              <a:rPr sz="1200" dirty="0">
                <a:solidFill>
                  <a:srgbClr val="000066"/>
                </a:solidFill>
                <a:cs typeface="Arial"/>
              </a:rPr>
              <a:t>the </a:t>
            </a:r>
            <a:r>
              <a:rPr sz="1200" spc="-4" dirty="0">
                <a:solidFill>
                  <a:srgbClr val="000066"/>
                </a:solidFill>
                <a:cs typeface="Arial"/>
              </a:rPr>
              <a:t>“R” </a:t>
            </a:r>
            <a:r>
              <a:rPr sz="1200" dirty="0">
                <a:solidFill>
                  <a:srgbClr val="000066"/>
                </a:solidFill>
                <a:cs typeface="Arial"/>
              </a:rPr>
              <a:t>are  required and most</a:t>
            </a:r>
            <a:r>
              <a:rPr sz="1200" spc="-71" dirty="0">
                <a:solidFill>
                  <a:srgbClr val="000066"/>
                </a:solidFill>
                <a:cs typeface="Arial"/>
              </a:rPr>
              <a:t> </a:t>
            </a:r>
            <a:r>
              <a:rPr sz="1200" dirty="0">
                <a:solidFill>
                  <a:srgbClr val="000066"/>
                </a:solidFill>
                <a:cs typeface="Arial"/>
              </a:rPr>
              <a:t>often  some are auto</a:t>
            </a:r>
            <a:r>
              <a:rPr sz="1200" spc="-53" dirty="0">
                <a:solidFill>
                  <a:srgbClr val="000066"/>
                </a:solidFill>
                <a:cs typeface="Arial"/>
              </a:rPr>
              <a:t> </a:t>
            </a:r>
            <a:r>
              <a:rPr sz="1200" dirty="0">
                <a:solidFill>
                  <a:srgbClr val="000066"/>
                </a:solidFill>
                <a:cs typeface="Arial"/>
              </a:rPr>
              <a:t>filled.</a:t>
            </a:r>
            <a:endParaRPr sz="1200" dirty="0">
              <a:solidFill>
                <a:prstClr val="black"/>
              </a:solidFill>
              <a:cs typeface="Arial"/>
            </a:endParaRPr>
          </a:p>
        </p:txBody>
      </p:sp>
      <p:pic>
        <p:nvPicPr>
          <p:cNvPr id="10" name="Picture 9">
            <a:extLst>
              <a:ext uri="{FF2B5EF4-FFF2-40B4-BE49-F238E27FC236}">
                <a16:creationId xmlns:a16="http://schemas.microsoft.com/office/drawing/2014/main" id="{862DDFD2-CA83-4BA8-A794-50B06BA46C83}"/>
              </a:ext>
            </a:extLst>
          </p:cNvPr>
          <p:cNvPicPr/>
          <p:nvPr/>
        </p:nvPicPr>
        <p:blipFill rotWithShape="1">
          <a:blip r:embed="rId2"/>
          <a:srcRect t="27342" r="4007" b="10335"/>
          <a:stretch/>
        </p:blipFill>
        <p:spPr bwMode="auto">
          <a:xfrm>
            <a:off x="554650" y="1752600"/>
            <a:ext cx="4550750" cy="4343400"/>
          </a:xfrm>
          <a:prstGeom prst="rect">
            <a:avLst/>
          </a:prstGeom>
          <a:ln>
            <a:noFill/>
          </a:ln>
          <a:extLst>
            <a:ext uri="{53640926-AAD7-44D8-BBD7-CCE9431645EC}">
              <a14:shadowObscured xmlns:a14="http://schemas.microsoft.com/office/drawing/2010/main"/>
            </a:ext>
          </a:extLst>
        </p:spPr>
      </p:pic>
      <p:grpSp>
        <p:nvGrpSpPr>
          <p:cNvPr id="5" name="object 11">
            <a:extLst>
              <a:ext uri="{FF2B5EF4-FFF2-40B4-BE49-F238E27FC236}">
                <a16:creationId xmlns:a16="http://schemas.microsoft.com/office/drawing/2014/main" id="{B5D83EF8-4556-481B-B530-A43551AA6E9C}"/>
              </a:ext>
            </a:extLst>
          </p:cNvPr>
          <p:cNvGrpSpPr/>
          <p:nvPr/>
        </p:nvGrpSpPr>
        <p:grpSpPr>
          <a:xfrm>
            <a:off x="1066800" y="2678964"/>
            <a:ext cx="293141" cy="1512036"/>
            <a:chOff x="1219962" y="382992"/>
            <a:chExt cx="325120" cy="1724318"/>
          </a:xfrm>
        </p:grpSpPr>
        <p:sp>
          <p:nvSpPr>
            <p:cNvPr id="7" name="object 13">
              <a:extLst>
                <a:ext uri="{FF2B5EF4-FFF2-40B4-BE49-F238E27FC236}">
                  <a16:creationId xmlns:a16="http://schemas.microsoft.com/office/drawing/2014/main" id="{AD2A3C86-DA6A-40E4-AE6C-48CE3E7056B5}"/>
                </a:ext>
              </a:extLst>
            </p:cNvPr>
            <p:cNvSpPr/>
            <p:nvPr/>
          </p:nvSpPr>
          <p:spPr>
            <a:xfrm>
              <a:off x="1219962" y="382992"/>
              <a:ext cx="325120" cy="184785"/>
            </a:xfrm>
            <a:custGeom>
              <a:avLst/>
              <a:gdLst/>
              <a:ahLst/>
              <a:cxnLst/>
              <a:rect l="l" t="t" r="r" b="b"/>
              <a:pathLst>
                <a:path w="325119" h="184785">
                  <a:moveTo>
                    <a:pt x="232410" y="0"/>
                  </a:moveTo>
                  <a:lnTo>
                    <a:pt x="232410" y="46100"/>
                  </a:lnTo>
                  <a:lnTo>
                    <a:pt x="0" y="46100"/>
                  </a:lnTo>
                  <a:lnTo>
                    <a:pt x="0" y="138302"/>
                  </a:lnTo>
                  <a:lnTo>
                    <a:pt x="232410" y="138302"/>
                  </a:lnTo>
                  <a:lnTo>
                    <a:pt x="232410" y="184403"/>
                  </a:lnTo>
                  <a:lnTo>
                    <a:pt x="324612" y="92201"/>
                  </a:lnTo>
                  <a:lnTo>
                    <a:pt x="232410"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8" name="object 14">
              <a:extLst>
                <a:ext uri="{FF2B5EF4-FFF2-40B4-BE49-F238E27FC236}">
                  <a16:creationId xmlns:a16="http://schemas.microsoft.com/office/drawing/2014/main" id="{18C162D8-A95E-40A2-A326-B00D7ECB8EC7}"/>
                </a:ext>
              </a:extLst>
            </p:cNvPr>
            <p:cNvSpPr/>
            <p:nvPr/>
          </p:nvSpPr>
          <p:spPr>
            <a:xfrm>
              <a:off x="1219962" y="1922525"/>
              <a:ext cx="325120" cy="184785"/>
            </a:xfrm>
            <a:custGeom>
              <a:avLst/>
              <a:gdLst/>
              <a:ahLst/>
              <a:cxnLst/>
              <a:rect l="l" t="t" r="r" b="b"/>
              <a:pathLst>
                <a:path w="325119" h="184785">
                  <a:moveTo>
                    <a:pt x="0" y="46100"/>
                  </a:moveTo>
                  <a:lnTo>
                    <a:pt x="232410" y="46100"/>
                  </a:lnTo>
                  <a:lnTo>
                    <a:pt x="232410" y="0"/>
                  </a:lnTo>
                  <a:lnTo>
                    <a:pt x="324612" y="92201"/>
                  </a:lnTo>
                  <a:lnTo>
                    <a:pt x="232410" y="184403"/>
                  </a:lnTo>
                  <a:lnTo>
                    <a:pt x="232410" y="138302"/>
                  </a:lnTo>
                  <a:lnTo>
                    <a:pt x="0" y="138302"/>
                  </a:lnTo>
                  <a:lnTo>
                    <a:pt x="0" y="46100"/>
                  </a:lnTo>
                  <a:close/>
                </a:path>
              </a:pathLst>
            </a:custGeom>
            <a:solidFill>
              <a:schemeClr val="tx2"/>
            </a:solidFill>
            <a:ln w="25908">
              <a:solidFill>
                <a:srgbClr val="1E1E86"/>
              </a:solidFill>
            </a:ln>
          </p:spPr>
          <p:txBody>
            <a:bodyPr wrap="square" lIns="0" tIns="0" rIns="0" bIns="0" rtlCol="0"/>
            <a:lstStyle/>
            <a:p>
              <a:endParaRPr sz="1200" dirty="0">
                <a:solidFill>
                  <a:prstClr val="black"/>
                </a:solidFill>
                <a:latin typeface="Calibri"/>
              </a:endParaRPr>
            </a:p>
          </p:txBody>
        </p:sp>
      </p:grpSp>
      <p:sp>
        <p:nvSpPr>
          <p:cNvPr id="11" name="object 10">
            <a:extLst>
              <a:ext uri="{FF2B5EF4-FFF2-40B4-BE49-F238E27FC236}">
                <a16:creationId xmlns:a16="http://schemas.microsoft.com/office/drawing/2014/main" id="{9E9F60E9-D8E0-4B74-AFDE-217F144753C7}"/>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17693762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A1E8A4-F857-4107-B7C9-77E877A5D7B0}"/>
              </a:ext>
            </a:extLst>
          </p:cNvPr>
          <p:cNvPicPr/>
          <p:nvPr/>
        </p:nvPicPr>
        <p:blipFill rotWithShape="1">
          <a:blip r:embed="rId2"/>
          <a:srcRect t="18510" r="11699" b="1845"/>
          <a:stretch/>
        </p:blipFill>
        <p:spPr bwMode="auto">
          <a:xfrm>
            <a:off x="548166" y="1685646"/>
            <a:ext cx="5248275" cy="4467225"/>
          </a:xfrm>
          <a:prstGeom prst="rect">
            <a:avLst/>
          </a:prstGeom>
          <a:ln>
            <a:noFill/>
          </a:ln>
          <a:extLst>
            <a:ext uri="{53640926-AAD7-44D8-BBD7-CCE9431645EC}">
              <a14:shadowObscured xmlns:a14="http://schemas.microsoft.com/office/drawing/2010/main"/>
            </a:ext>
          </a:extLst>
        </p:spPr>
      </p:pic>
      <p:grpSp>
        <p:nvGrpSpPr>
          <p:cNvPr id="5" name="object 11">
            <a:extLst>
              <a:ext uri="{FF2B5EF4-FFF2-40B4-BE49-F238E27FC236}">
                <a16:creationId xmlns:a16="http://schemas.microsoft.com/office/drawing/2014/main" id="{42BB1125-4035-4150-A9AC-AC118BFBE707}"/>
              </a:ext>
            </a:extLst>
          </p:cNvPr>
          <p:cNvGrpSpPr/>
          <p:nvPr/>
        </p:nvGrpSpPr>
        <p:grpSpPr>
          <a:xfrm>
            <a:off x="3352800" y="2431421"/>
            <a:ext cx="300380" cy="1995157"/>
            <a:chOff x="3201162" y="1905761"/>
            <a:chExt cx="330835" cy="2293620"/>
          </a:xfrm>
        </p:grpSpPr>
        <p:sp>
          <p:nvSpPr>
            <p:cNvPr id="7" name="object 13">
              <a:extLst>
                <a:ext uri="{FF2B5EF4-FFF2-40B4-BE49-F238E27FC236}">
                  <a16:creationId xmlns:a16="http://schemas.microsoft.com/office/drawing/2014/main" id="{AD73AE58-3656-402B-A346-A31BFDAEC111}"/>
                </a:ext>
              </a:extLst>
            </p:cNvPr>
            <p:cNvSpPr/>
            <p:nvPr/>
          </p:nvSpPr>
          <p:spPr>
            <a:xfrm>
              <a:off x="3201162" y="1905761"/>
              <a:ext cx="311150" cy="128270"/>
            </a:xfrm>
            <a:custGeom>
              <a:avLst/>
              <a:gdLst/>
              <a:ahLst/>
              <a:cxnLst/>
              <a:rect l="l" t="t" r="r" b="b"/>
              <a:pathLst>
                <a:path w="311150" h="128269">
                  <a:moveTo>
                    <a:pt x="64007" y="0"/>
                  </a:moveTo>
                  <a:lnTo>
                    <a:pt x="0" y="64008"/>
                  </a:lnTo>
                  <a:lnTo>
                    <a:pt x="64007" y="128016"/>
                  </a:lnTo>
                  <a:lnTo>
                    <a:pt x="64007" y="96012"/>
                  </a:lnTo>
                  <a:lnTo>
                    <a:pt x="310895" y="96012"/>
                  </a:lnTo>
                  <a:lnTo>
                    <a:pt x="310895" y="32004"/>
                  </a:lnTo>
                  <a:lnTo>
                    <a:pt x="64007" y="32004"/>
                  </a:lnTo>
                  <a:lnTo>
                    <a:pt x="6400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8" name="object 14">
              <a:extLst>
                <a:ext uri="{FF2B5EF4-FFF2-40B4-BE49-F238E27FC236}">
                  <a16:creationId xmlns:a16="http://schemas.microsoft.com/office/drawing/2014/main" id="{FE2CE90B-3ABF-456F-A23C-DD71E09BF641}"/>
                </a:ext>
              </a:extLst>
            </p:cNvPr>
            <p:cNvSpPr/>
            <p:nvPr/>
          </p:nvSpPr>
          <p:spPr>
            <a:xfrm>
              <a:off x="3201162" y="1905761"/>
              <a:ext cx="311150" cy="128270"/>
            </a:xfrm>
            <a:custGeom>
              <a:avLst/>
              <a:gdLst/>
              <a:ahLst/>
              <a:cxnLst/>
              <a:rect l="l" t="t" r="r" b="b"/>
              <a:pathLst>
                <a:path w="311150" h="128269">
                  <a:moveTo>
                    <a:pt x="310895" y="96012"/>
                  </a:moveTo>
                  <a:lnTo>
                    <a:pt x="64007" y="96012"/>
                  </a:lnTo>
                  <a:lnTo>
                    <a:pt x="64007" y="128016"/>
                  </a:lnTo>
                  <a:lnTo>
                    <a:pt x="0" y="64008"/>
                  </a:lnTo>
                  <a:lnTo>
                    <a:pt x="64007" y="0"/>
                  </a:lnTo>
                  <a:lnTo>
                    <a:pt x="64007" y="32004"/>
                  </a:lnTo>
                  <a:lnTo>
                    <a:pt x="310895" y="32004"/>
                  </a:lnTo>
                  <a:lnTo>
                    <a:pt x="310895" y="96012"/>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sp>
          <p:nvSpPr>
            <p:cNvPr id="9" name="object 15">
              <a:extLst>
                <a:ext uri="{FF2B5EF4-FFF2-40B4-BE49-F238E27FC236}">
                  <a16:creationId xmlns:a16="http://schemas.microsoft.com/office/drawing/2014/main" id="{3C445FEA-0E8D-4235-91B3-96AC9B8E83C6}"/>
                </a:ext>
              </a:extLst>
            </p:cNvPr>
            <p:cNvSpPr/>
            <p:nvPr/>
          </p:nvSpPr>
          <p:spPr>
            <a:xfrm>
              <a:off x="3201162" y="4039361"/>
              <a:ext cx="330835" cy="160020"/>
            </a:xfrm>
            <a:custGeom>
              <a:avLst/>
              <a:gdLst/>
              <a:ahLst/>
              <a:cxnLst/>
              <a:rect l="l" t="t" r="r" b="b"/>
              <a:pathLst>
                <a:path w="330835" h="160020">
                  <a:moveTo>
                    <a:pt x="80009" y="0"/>
                  </a:moveTo>
                  <a:lnTo>
                    <a:pt x="0" y="80009"/>
                  </a:lnTo>
                  <a:lnTo>
                    <a:pt x="80009" y="160019"/>
                  </a:lnTo>
                  <a:lnTo>
                    <a:pt x="80009" y="120014"/>
                  </a:lnTo>
                  <a:lnTo>
                    <a:pt x="330707" y="120014"/>
                  </a:lnTo>
                  <a:lnTo>
                    <a:pt x="330707" y="40004"/>
                  </a:lnTo>
                  <a:lnTo>
                    <a:pt x="80009" y="40004"/>
                  </a:lnTo>
                  <a:lnTo>
                    <a:pt x="80009"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0" name="object 16">
              <a:extLst>
                <a:ext uri="{FF2B5EF4-FFF2-40B4-BE49-F238E27FC236}">
                  <a16:creationId xmlns:a16="http://schemas.microsoft.com/office/drawing/2014/main" id="{EF2045EE-B34A-4FB2-8D37-811A79E6A6C5}"/>
                </a:ext>
              </a:extLst>
            </p:cNvPr>
            <p:cNvSpPr/>
            <p:nvPr/>
          </p:nvSpPr>
          <p:spPr>
            <a:xfrm>
              <a:off x="3201162" y="4039361"/>
              <a:ext cx="330835" cy="160020"/>
            </a:xfrm>
            <a:custGeom>
              <a:avLst/>
              <a:gdLst/>
              <a:ahLst/>
              <a:cxnLst/>
              <a:rect l="l" t="t" r="r" b="b"/>
              <a:pathLst>
                <a:path w="330835" h="160020">
                  <a:moveTo>
                    <a:pt x="330707" y="120014"/>
                  </a:moveTo>
                  <a:lnTo>
                    <a:pt x="80009" y="120014"/>
                  </a:lnTo>
                  <a:lnTo>
                    <a:pt x="80009" y="160019"/>
                  </a:lnTo>
                  <a:lnTo>
                    <a:pt x="0" y="80009"/>
                  </a:lnTo>
                  <a:lnTo>
                    <a:pt x="80009" y="0"/>
                  </a:lnTo>
                  <a:lnTo>
                    <a:pt x="80009" y="40004"/>
                  </a:lnTo>
                  <a:lnTo>
                    <a:pt x="330707" y="40004"/>
                  </a:lnTo>
                  <a:lnTo>
                    <a:pt x="330707" y="120014"/>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11" name="TextBox 10">
            <a:extLst>
              <a:ext uri="{FF2B5EF4-FFF2-40B4-BE49-F238E27FC236}">
                <a16:creationId xmlns:a16="http://schemas.microsoft.com/office/drawing/2014/main" id="{075DAC7E-3FE7-4C21-B8A4-5BBC1090E886}"/>
              </a:ext>
            </a:extLst>
          </p:cNvPr>
          <p:cNvSpPr txBox="1"/>
          <p:nvPr/>
        </p:nvSpPr>
        <p:spPr>
          <a:xfrm>
            <a:off x="5884300" y="1653663"/>
            <a:ext cx="2356362" cy="1213153"/>
          </a:xfrm>
          <a:prstGeom prst="rect">
            <a:avLst/>
          </a:prstGeom>
          <a:noFill/>
        </p:spPr>
        <p:txBody>
          <a:bodyPr wrap="square">
            <a:spAutoFit/>
          </a:bodyPr>
          <a:lstStyle/>
          <a:p>
            <a:pPr marL="9525" marR="3810" defTabSz="685800" fontAlgn="auto">
              <a:spcBef>
                <a:spcPts val="75"/>
              </a:spcBef>
              <a:spcAft>
                <a:spcPts val="0"/>
              </a:spcAft>
              <a:defRPr/>
            </a:pPr>
            <a:r>
              <a:rPr lang="en-US" sz="1200" b="0" dirty="0">
                <a:solidFill>
                  <a:srgbClr val="000066"/>
                </a:solidFill>
                <a:latin typeface="Arial"/>
                <a:cs typeface="Arial"/>
              </a:rPr>
              <a:t>If you want an organization to receive a copy of the SDR input the information.</a:t>
            </a:r>
            <a:endParaRPr lang="en-US" sz="1200" b="0" spc="-4" dirty="0">
              <a:solidFill>
                <a:srgbClr val="000066"/>
              </a:solidFill>
              <a:latin typeface="Arial"/>
              <a:cs typeface="Arial"/>
            </a:endParaRPr>
          </a:p>
          <a:p>
            <a:pPr marL="9525" marR="3810" defTabSz="685800" fontAlgn="auto">
              <a:spcBef>
                <a:spcPts val="75"/>
              </a:spcBef>
              <a:spcAft>
                <a:spcPts val="0"/>
              </a:spcAft>
              <a:defRPr/>
            </a:pPr>
            <a:endParaRPr lang="en-US" sz="1200" b="0" dirty="0">
              <a:solidFill>
                <a:prstClr val="black"/>
              </a:solidFill>
              <a:latin typeface="Arial"/>
              <a:cs typeface="Arial"/>
            </a:endParaRPr>
          </a:p>
          <a:p>
            <a:pPr marL="9525" marR="21431" defTabSz="685800" fontAlgn="auto">
              <a:spcBef>
                <a:spcPts val="0"/>
              </a:spcBef>
              <a:spcAft>
                <a:spcPts val="0"/>
              </a:spcAft>
              <a:defRPr/>
            </a:pPr>
            <a:r>
              <a:rPr lang="en-US" sz="1200" b="0" spc="-4" dirty="0">
                <a:solidFill>
                  <a:srgbClr val="000066"/>
                </a:solidFill>
                <a:latin typeface="Arial"/>
                <a:cs typeface="Arial"/>
              </a:rPr>
              <a:t>Be </a:t>
            </a:r>
            <a:r>
              <a:rPr lang="en-US" sz="1200" b="0" dirty="0">
                <a:solidFill>
                  <a:srgbClr val="000066"/>
                </a:solidFill>
                <a:latin typeface="Arial"/>
                <a:cs typeface="Arial"/>
              </a:rPr>
              <a:t>sure to click the </a:t>
            </a:r>
            <a:r>
              <a:rPr lang="en-US" sz="1200" b="0" spc="-4" dirty="0">
                <a:solidFill>
                  <a:srgbClr val="000066"/>
                </a:solidFill>
                <a:latin typeface="Arial"/>
                <a:cs typeface="Arial"/>
              </a:rPr>
              <a:t>“Fill</a:t>
            </a:r>
            <a:r>
              <a:rPr lang="en-US" sz="1200" b="0" spc="-75" dirty="0">
                <a:solidFill>
                  <a:srgbClr val="000066"/>
                </a:solidFill>
                <a:latin typeface="Arial"/>
                <a:cs typeface="Arial"/>
              </a:rPr>
              <a:t> </a:t>
            </a:r>
            <a:r>
              <a:rPr lang="en-US" sz="1200" b="0" dirty="0">
                <a:solidFill>
                  <a:srgbClr val="000066"/>
                </a:solidFill>
                <a:latin typeface="Arial"/>
                <a:cs typeface="Arial"/>
              </a:rPr>
              <a:t>In-  Clear” button after </a:t>
            </a:r>
            <a:r>
              <a:rPr lang="en-US" sz="1200" b="0" spc="4" dirty="0">
                <a:solidFill>
                  <a:srgbClr val="000066"/>
                </a:solidFill>
                <a:latin typeface="Arial"/>
                <a:cs typeface="Arial"/>
              </a:rPr>
              <a:t>each  </a:t>
            </a:r>
            <a:r>
              <a:rPr lang="en-US" sz="1200" b="0" dirty="0">
                <a:solidFill>
                  <a:srgbClr val="000066"/>
                </a:solidFill>
                <a:latin typeface="Arial"/>
                <a:cs typeface="Arial"/>
              </a:rPr>
              <a:t>input.</a:t>
            </a:r>
            <a:endParaRPr lang="en-US" sz="1200" b="0" dirty="0">
              <a:solidFill>
                <a:prstClr val="black"/>
              </a:solidFill>
              <a:latin typeface="Arial"/>
              <a:cs typeface="Arial"/>
            </a:endParaRPr>
          </a:p>
        </p:txBody>
      </p:sp>
      <p:sp>
        <p:nvSpPr>
          <p:cNvPr id="13" name="object 10">
            <a:extLst>
              <a:ext uri="{FF2B5EF4-FFF2-40B4-BE49-F238E27FC236}">
                <a16:creationId xmlns:a16="http://schemas.microsoft.com/office/drawing/2014/main" id="{5B07AA22-5CCD-4B75-8506-A3FA8E8A075F}"/>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214130181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11">
            <a:extLst>
              <a:ext uri="{FF2B5EF4-FFF2-40B4-BE49-F238E27FC236}">
                <a16:creationId xmlns:a16="http://schemas.microsoft.com/office/drawing/2014/main" id="{B17DBD1E-45B6-4A9A-A3DF-ED95F67505C0}"/>
              </a:ext>
            </a:extLst>
          </p:cNvPr>
          <p:cNvGrpSpPr/>
          <p:nvPr/>
        </p:nvGrpSpPr>
        <p:grpSpPr>
          <a:xfrm>
            <a:off x="973339" y="1639491"/>
            <a:ext cx="6847046" cy="3579019"/>
            <a:chOff x="14646" y="1371600"/>
            <a:chExt cx="9129395" cy="4772025"/>
          </a:xfrm>
        </p:grpSpPr>
        <p:sp>
          <p:nvSpPr>
            <p:cNvPr id="4" name="object 12">
              <a:extLst>
                <a:ext uri="{FF2B5EF4-FFF2-40B4-BE49-F238E27FC236}">
                  <a16:creationId xmlns:a16="http://schemas.microsoft.com/office/drawing/2014/main" id="{208FF498-5BB0-44A4-A282-A8004441FD16}"/>
                </a:ext>
              </a:extLst>
            </p:cNvPr>
            <p:cNvSpPr/>
            <p:nvPr/>
          </p:nvSpPr>
          <p:spPr>
            <a:xfrm>
              <a:off x="14646" y="1371600"/>
              <a:ext cx="4601575" cy="3883507"/>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13">
              <a:extLst>
                <a:ext uri="{FF2B5EF4-FFF2-40B4-BE49-F238E27FC236}">
                  <a16:creationId xmlns:a16="http://schemas.microsoft.com/office/drawing/2014/main" id="{3B7BE4CF-C1C7-42F6-91BD-2D51D6CDD5AA}"/>
                </a:ext>
              </a:extLst>
            </p:cNvPr>
            <p:cNvSpPr/>
            <p:nvPr/>
          </p:nvSpPr>
          <p:spPr>
            <a:xfrm>
              <a:off x="4646676" y="1676400"/>
              <a:ext cx="4497323" cy="4466767"/>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grpSp>
      <p:sp>
        <p:nvSpPr>
          <p:cNvPr id="6" name="object 14">
            <a:extLst>
              <a:ext uri="{FF2B5EF4-FFF2-40B4-BE49-F238E27FC236}">
                <a16:creationId xmlns:a16="http://schemas.microsoft.com/office/drawing/2014/main" id="{899337B1-6BE8-42AC-9B1C-54D74B7E749F}"/>
              </a:ext>
            </a:extLst>
          </p:cNvPr>
          <p:cNvSpPr txBox="1"/>
          <p:nvPr/>
        </p:nvSpPr>
        <p:spPr>
          <a:xfrm>
            <a:off x="104479" y="4880056"/>
            <a:ext cx="4342883" cy="563616"/>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This page is for </a:t>
            </a:r>
            <a:r>
              <a:rPr sz="1200" spc="-4" dirty="0">
                <a:solidFill>
                  <a:srgbClr val="000066"/>
                </a:solidFill>
                <a:cs typeface="Arial"/>
              </a:rPr>
              <a:t>you </a:t>
            </a:r>
            <a:r>
              <a:rPr sz="1200" dirty="0">
                <a:solidFill>
                  <a:srgbClr val="000066"/>
                </a:solidFill>
                <a:cs typeface="Arial"/>
              </a:rPr>
              <a:t>to </a:t>
            </a:r>
            <a:r>
              <a:rPr sz="1200" spc="-4" dirty="0">
                <a:solidFill>
                  <a:srgbClr val="000066"/>
                </a:solidFill>
                <a:cs typeface="Arial"/>
              </a:rPr>
              <a:t>verify </a:t>
            </a:r>
            <a:r>
              <a:rPr sz="1200" dirty="0">
                <a:solidFill>
                  <a:srgbClr val="000066"/>
                </a:solidFill>
                <a:cs typeface="Arial"/>
              </a:rPr>
              <a:t>the information </a:t>
            </a:r>
            <a:r>
              <a:rPr sz="1200" spc="-4" dirty="0">
                <a:solidFill>
                  <a:srgbClr val="000066"/>
                </a:solidFill>
                <a:cs typeface="Arial"/>
              </a:rPr>
              <a:t>you </a:t>
            </a:r>
            <a:r>
              <a:rPr lang="en-US" sz="1200" spc="-4" dirty="0">
                <a:cs typeface="Arial"/>
              </a:rPr>
              <a:t>entered</a:t>
            </a:r>
            <a:r>
              <a:rPr sz="1200" dirty="0">
                <a:solidFill>
                  <a:srgbClr val="000066"/>
                </a:solidFill>
                <a:cs typeface="Arial"/>
              </a:rPr>
              <a:t>. Once </a:t>
            </a:r>
            <a:r>
              <a:rPr sz="1200" spc="-4" dirty="0">
                <a:solidFill>
                  <a:srgbClr val="000066"/>
                </a:solidFill>
                <a:cs typeface="Arial"/>
              </a:rPr>
              <a:t>you </a:t>
            </a:r>
            <a:r>
              <a:rPr sz="1200" dirty="0">
                <a:solidFill>
                  <a:srgbClr val="000066"/>
                </a:solidFill>
                <a:cs typeface="Arial"/>
              </a:rPr>
              <a:t>are sure it is filled out to the</a:t>
            </a:r>
            <a:r>
              <a:rPr sz="1200" spc="-124" dirty="0">
                <a:solidFill>
                  <a:srgbClr val="000066"/>
                </a:solidFill>
                <a:cs typeface="Arial"/>
              </a:rPr>
              <a:t> </a:t>
            </a:r>
            <a:r>
              <a:rPr sz="1200" spc="4" dirty="0">
                <a:solidFill>
                  <a:srgbClr val="000066"/>
                </a:solidFill>
                <a:cs typeface="Arial"/>
              </a:rPr>
              <a:t>best  </a:t>
            </a:r>
            <a:r>
              <a:rPr sz="1200" dirty="0">
                <a:solidFill>
                  <a:srgbClr val="000066"/>
                </a:solidFill>
                <a:cs typeface="Arial"/>
              </a:rPr>
              <a:t>of </a:t>
            </a:r>
            <a:r>
              <a:rPr sz="1200" spc="-4" dirty="0">
                <a:solidFill>
                  <a:srgbClr val="000066"/>
                </a:solidFill>
                <a:cs typeface="Arial"/>
              </a:rPr>
              <a:t>your </a:t>
            </a:r>
            <a:r>
              <a:rPr sz="1200" spc="-11" dirty="0">
                <a:solidFill>
                  <a:srgbClr val="000066"/>
                </a:solidFill>
                <a:cs typeface="Arial"/>
              </a:rPr>
              <a:t>ability, </a:t>
            </a:r>
            <a:r>
              <a:rPr sz="1200" dirty="0">
                <a:solidFill>
                  <a:srgbClr val="000066"/>
                </a:solidFill>
                <a:cs typeface="Arial"/>
              </a:rPr>
              <a:t>click “Submit.” </a:t>
            </a:r>
            <a:r>
              <a:rPr sz="1200" spc="-4" dirty="0">
                <a:solidFill>
                  <a:srgbClr val="000066"/>
                </a:solidFill>
                <a:cs typeface="Arial"/>
              </a:rPr>
              <a:t>At </a:t>
            </a:r>
            <a:r>
              <a:rPr sz="1200" dirty="0">
                <a:solidFill>
                  <a:srgbClr val="000066"/>
                </a:solidFill>
                <a:cs typeface="Arial"/>
              </a:rPr>
              <a:t>this point </a:t>
            </a:r>
            <a:r>
              <a:rPr sz="1200" spc="-4" dirty="0">
                <a:solidFill>
                  <a:srgbClr val="000066"/>
                </a:solidFill>
                <a:cs typeface="Arial"/>
              </a:rPr>
              <a:t>you have  </a:t>
            </a:r>
            <a:r>
              <a:rPr sz="1200" dirty="0">
                <a:solidFill>
                  <a:srgbClr val="000066"/>
                </a:solidFill>
                <a:cs typeface="Arial"/>
              </a:rPr>
              <a:t>completed the </a:t>
            </a:r>
            <a:r>
              <a:rPr sz="1200" spc="-4" dirty="0">
                <a:solidFill>
                  <a:srgbClr val="000066"/>
                </a:solidFill>
                <a:cs typeface="Arial"/>
              </a:rPr>
              <a:t>SDR</a:t>
            </a:r>
            <a:r>
              <a:rPr sz="1200" spc="-23" dirty="0">
                <a:solidFill>
                  <a:srgbClr val="000066"/>
                </a:solidFill>
                <a:cs typeface="Arial"/>
              </a:rPr>
              <a:t> </a:t>
            </a:r>
            <a:r>
              <a:rPr sz="1200" dirty="0">
                <a:solidFill>
                  <a:srgbClr val="000066"/>
                </a:solidFill>
                <a:cs typeface="Arial"/>
              </a:rPr>
              <a:t>submission.</a:t>
            </a:r>
            <a:endParaRPr sz="1200" dirty="0">
              <a:solidFill>
                <a:prstClr val="black"/>
              </a:solidFill>
              <a:cs typeface="Arial"/>
            </a:endParaRPr>
          </a:p>
        </p:txBody>
      </p:sp>
      <p:sp>
        <p:nvSpPr>
          <p:cNvPr id="7" name="object 10">
            <a:extLst>
              <a:ext uri="{FF2B5EF4-FFF2-40B4-BE49-F238E27FC236}">
                <a16:creationId xmlns:a16="http://schemas.microsoft.com/office/drawing/2014/main" id="{45C7E913-B66D-4F74-89EB-16796DF0E4D8}"/>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9033746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82943"/>
            <a:ext cx="8458200" cy="761999"/>
          </a:xfrm>
        </p:spPr>
        <p:txBody>
          <a:bodyPr>
            <a:noAutofit/>
          </a:bodyPr>
          <a:lstStyle/>
          <a:p>
            <a:r>
              <a:rPr lang="en-US" sz="2400" dirty="0"/>
              <a:t>DOD Supply Chain Materiel Management Procedures</a:t>
            </a:r>
            <a:br>
              <a:rPr lang="en-US" sz="2400" dirty="0"/>
            </a:br>
            <a:r>
              <a:rPr lang="en-US" sz="2000" b="0" dirty="0"/>
              <a:t>DODM 4140.01, Volume 5, Enclosure 3</a:t>
            </a:r>
            <a:br>
              <a:rPr lang="en-US" sz="2400" dirty="0"/>
            </a:br>
            <a:endParaRPr lang="en-US" sz="2400" dirty="0"/>
          </a:p>
        </p:txBody>
      </p:sp>
      <p:sp>
        <p:nvSpPr>
          <p:cNvPr id="4" name="TextBox 3"/>
          <p:cNvSpPr txBox="1"/>
          <p:nvPr/>
        </p:nvSpPr>
        <p:spPr>
          <a:xfrm>
            <a:off x="1066799" y="2133600"/>
            <a:ext cx="7086600" cy="3462486"/>
          </a:xfrm>
          <a:prstGeom prst="rect">
            <a:avLst/>
          </a:prstGeom>
          <a:noFill/>
        </p:spPr>
        <p:txBody>
          <a:bodyPr wrap="square" rtlCol="0">
            <a:spAutoFit/>
          </a:bodyPr>
          <a:lstStyle/>
          <a:p>
            <a:pPr>
              <a:lnSpc>
                <a:spcPct val="150000"/>
              </a:lnSpc>
            </a:pPr>
            <a:r>
              <a:rPr lang="en-US" sz="1800" dirty="0">
                <a:latin typeface="+mn-lt"/>
              </a:rPr>
              <a:t>Storage activities will:</a:t>
            </a:r>
          </a:p>
          <a:p>
            <a:pPr marL="285750" indent="-285750">
              <a:lnSpc>
                <a:spcPct val="150000"/>
              </a:lnSpc>
              <a:buFont typeface="Arial" panose="020B0604020202020204" pitchFamily="34" charset="0"/>
              <a:buChar char="•"/>
            </a:pPr>
            <a:r>
              <a:rPr lang="en-US" b="0" dirty="0">
                <a:latin typeface="+mn-lt"/>
              </a:rPr>
              <a:t>conduct physical inventories</a:t>
            </a:r>
          </a:p>
          <a:p>
            <a:pPr marL="285750" indent="-285750">
              <a:lnSpc>
                <a:spcPct val="150000"/>
              </a:lnSpc>
              <a:buFont typeface="Arial" panose="020B0604020202020204" pitchFamily="34" charset="0"/>
              <a:buChar char="•"/>
            </a:pPr>
            <a:r>
              <a:rPr lang="en-US" b="0" dirty="0">
                <a:latin typeface="+mn-lt"/>
              </a:rPr>
              <a:t>initiate and conduct causative research </a:t>
            </a:r>
          </a:p>
          <a:p>
            <a:pPr marL="285750" indent="-285750">
              <a:lnSpc>
                <a:spcPct val="150000"/>
              </a:lnSpc>
              <a:buFont typeface="Arial" panose="020B0604020202020204" pitchFamily="34" charset="0"/>
              <a:buChar char="•"/>
            </a:pPr>
            <a:r>
              <a:rPr lang="en-US" b="0" dirty="0">
                <a:latin typeface="+mn-lt"/>
              </a:rPr>
              <a:t>prepare supply discrepancy reports or storage quality control reports </a:t>
            </a:r>
          </a:p>
          <a:p>
            <a:pPr marL="285750" indent="-285750">
              <a:lnSpc>
                <a:spcPct val="150000"/>
              </a:lnSpc>
              <a:buFont typeface="Arial" panose="020B0604020202020204" pitchFamily="34" charset="0"/>
              <a:buChar char="•"/>
            </a:pPr>
            <a:r>
              <a:rPr lang="en-US" b="0" dirty="0">
                <a:latin typeface="+mn-lt"/>
              </a:rPr>
              <a:t>resolve inventory discrepancies</a:t>
            </a:r>
          </a:p>
          <a:p>
            <a:pPr marL="285750" indent="-285750">
              <a:lnSpc>
                <a:spcPct val="150000"/>
              </a:lnSpc>
              <a:buFont typeface="Arial" panose="020B0604020202020204" pitchFamily="34" charset="0"/>
              <a:buChar char="•"/>
            </a:pPr>
            <a:r>
              <a:rPr lang="en-US" b="0" dirty="0">
                <a:latin typeface="+mn-lt"/>
              </a:rPr>
              <a:t>investigate and assess liability for loss, damage, and destruction of government property</a:t>
            </a:r>
          </a:p>
          <a:p>
            <a:pPr marL="285750" indent="-285750">
              <a:lnSpc>
                <a:spcPct val="150000"/>
              </a:lnSpc>
              <a:buFont typeface="Arial" panose="020B0604020202020204" pitchFamily="34" charset="0"/>
              <a:buChar char="•"/>
            </a:pPr>
            <a:r>
              <a:rPr lang="en-US" b="0" dirty="0">
                <a:latin typeface="+mn-lt"/>
              </a:rPr>
              <a:t>take applicable actions necessary to ensure that the physical on-hand quantity equals the total item property record quantity</a:t>
            </a:r>
          </a:p>
        </p:txBody>
      </p:sp>
      <p:sp>
        <p:nvSpPr>
          <p:cNvPr id="6" name="Text Placeholder 5">
            <a:extLst>
              <a:ext uri="{FF2B5EF4-FFF2-40B4-BE49-F238E27FC236}">
                <a16:creationId xmlns:a16="http://schemas.microsoft.com/office/drawing/2014/main" id="{24C851C2-1AA2-4BB0-8A8C-E5C391900477}"/>
              </a:ext>
            </a:extLst>
          </p:cNvPr>
          <p:cNvSpPr txBox="1">
            <a:spLocks/>
          </p:cNvSpPr>
          <p:nvPr/>
        </p:nvSpPr>
        <p:spPr>
          <a:xfrm>
            <a:off x="0" y="6492240"/>
            <a:ext cx="2743200" cy="36576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0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ysClr val="window" lastClr="FFFFFF"/>
                </a:solidFill>
                <a:effectLst/>
                <a:uLnTx/>
                <a:uFillTx/>
                <a:latin typeface="Arial Narrow" panose="020B0606020202030204" pitchFamily="34" charset="0"/>
                <a:ea typeface="+mn-ea"/>
                <a:cs typeface="+mn-cs"/>
              </a:rPr>
              <a:t>Source:  DoDM 4140.01, Volume 5, Enclosure 3</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b="0" dirty="0">
                <a:solidFill>
                  <a:sysClr val="window" lastClr="FFFFFF"/>
                </a:solidFill>
              </a:rPr>
              <a:t>As of  September 17, 2018</a:t>
            </a:r>
            <a:endParaRPr kumimoji="0" lang="en-US" sz="1000" b="0" i="0" u="none" strike="noStrike" kern="1200" cap="none" spc="0" normalizeH="0" baseline="0" noProof="0" dirty="0">
              <a:ln>
                <a:noFill/>
              </a:ln>
              <a:solidFill>
                <a:sysClr val="window" lastClr="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79983818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3099AAD5-E2C3-4563-8F70-3AE41D479BE5}"/>
              </a:ext>
            </a:extLst>
          </p:cNvPr>
          <p:cNvSpPr/>
          <p:nvPr/>
        </p:nvSpPr>
        <p:spPr>
          <a:xfrm>
            <a:off x="384712" y="1675822"/>
            <a:ext cx="3339845" cy="3312366"/>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grpSp>
        <p:nvGrpSpPr>
          <p:cNvPr id="4" name="object 3">
            <a:extLst>
              <a:ext uri="{FF2B5EF4-FFF2-40B4-BE49-F238E27FC236}">
                <a16:creationId xmlns:a16="http://schemas.microsoft.com/office/drawing/2014/main" id="{7294FF77-26A6-40A1-82C7-522F72D12006}"/>
              </a:ext>
            </a:extLst>
          </p:cNvPr>
          <p:cNvGrpSpPr/>
          <p:nvPr/>
        </p:nvGrpSpPr>
        <p:grpSpPr>
          <a:xfrm>
            <a:off x="1293257" y="1828426"/>
            <a:ext cx="6557486" cy="3353753"/>
            <a:chOff x="382524" y="1850135"/>
            <a:chExt cx="8743315" cy="4471670"/>
          </a:xfrm>
        </p:grpSpPr>
        <p:sp>
          <p:nvSpPr>
            <p:cNvPr id="5" name="object 4">
              <a:extLst>
                <a:ext uri="{FF2B5EF4-FFF2-40B4-BE49-F238E27FC236}">
                  <a16:creationId xmlns:a16="http://schemas.microsoft.com/office/drawing/2014/main" id="{AC2DA180-91E0-4B47-8EAB-58390C360F56}"/>
                </a:ext>
              </a:extLst>
            </p:cNvPr>
            <p:cNvSpPr/>
            <p:nvPr/>
          </p:nvSpPr>
          <p:spPr>
            <a:xfrm>
              <a:off x="382524" y="6292595"/>
              <a:ext cx="8382000" cy="0"/>
            </a:xfrm>
            <a:custGeom>
              <a:avLst/>
              <a:gdLst/>
              <a:ahLst/>
              <a:cxnLst/>
              <a:rect l="l" t="t" r="r" b="b"/>
              <a:pathLst>
                <a:path w="8382000">
                  <a:moveTo>
                    <a:pt x="0" y="0"/>
                  </a:moveTo>
                  <a:lnTo>
                    <a:pt x="8382000" y="0"/>
                  </a:lnTo>
                </a:path>
              </a:pathLst>
            </a:custGeom>
            <a:ln w="57912">
              <a:solidFill>
                <a:srgbClr val="000066"/>
              </a:solidFill>
            </a:ln>
          </p:spPr>
          <p:txBody>
            <a:bodyPr wrap="square" lIns="0" tIns="0" rIns="0" bIns="0" rtlCol="0"/>
            <a:lstStyle/>
            <a:p>
              <a:endParaRPr sz="1200" dirty="0">
                <a:solidFill>
                  <a:prstClr val="black"/>
                </a:solidFill>
                <a:latin typeface="Calibri"/>
              </a:endParaRPr>
            </a:p>
          </p:txBody>
        </p:sp>
        <p:sp>
          <p:nvSpPr>
            <p:cNvPr id="6" name="object 5">
              <a:extLst>
                <a:ext uri="{FF2B5EF4-FFF2-40B4-BE49-F238E27FC236}">
                  <a16:creationId xmlns:a16="http://schemas.microsoft.com/office/drawing/2014/main" id="{2EFCD77D-5EF7-44F8-9445-F6DE25E4A96E}"/>
                </a:ext>
              </a:extLst>
            </p:cNvPr>
            <p:cNvSpPr/>
            <p:nvPr/>
          </p:nvSpPr>
          <p:spPr>
            <a:xfrm>
              <a:off x="4640579" y="1850135"/>
              <a:ext cx="4485132" cy="4381601"/>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grpSp>
      <p:pic>
        <p:nvPicPr>
          <p:cNvPr id="7" name="Picture 6">
            <a:extLst>
              <a:ext uri="{FF2B5EF4-FFF2-40B4-BE49-F238E27FC236}">
                <a16:creationId xmlns:a16="http://schemas.microsoft.com/office/drawing/2014/main" id="{EE155949-12E7-4F19-BA1B-D7A2FB25CD91}"/>
              </a:ext>
            </a:extLst>
          </p:cNvPr>
          <p:cNvPicPr>
            <a:picLocks noChangeAspect="1"/>
          </p:cNvPicPr>
          <p:nvPr/>
        </p:nvPicPr>
        <p:blipFill>
          <a:blip r:embed="rId4"/>
          <a:stretch>
            <a:fillRect/>
          </a:stretch>
        </p:blipFill>
        <p:spPr>
          <a:xfrm>
            <a:off x="384711" y="5205916"/>
            <a:ext cx="4244805" cy="423644"/>
          </a:xfrm>
          <a:prstGeom prst="rect">
            <a:avLst/>
          </a:prstGeom>
        </p:spPr>
      </p:pic>
      <p:sp>
        <p:nvSpPr>
          <p:cNvPr id="8" name="object 10">
            <a:extLst>
              <a:ext uri="{FF2B5EF4-FFF2-40B4-BE49-F238E27FC236}">
                <a16:creationId xmlns:a16="http://schemas.microsoft.com/office/drawing/2014/main" id="{331DD887-60CE-4710-BDB5-C7BE6E655129}"/>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53923063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E644F2A0-C071-4028-9543-5E82DDBB9E7C}"/>
              </a:ext>
            </a:extLst>
          </p:cNvPr>
          <p:cNvSpPr/>
          <p:nvPr/>
        </p:nvSpPr>
        <p:spPr>
          <a:xfrm>
            <a:off x="498983" y="1720032"/>
            <a:ext cx="3111302" cy="3206907"/>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4" name="object 12">
            <a:extLst>
              <a:ext uri="{FF2B5EF4-FFF2-40B4-BE49-F238E27FC236}">
                <a16:creationId xmlns:a16="http://schemas.microsoft.com/office/drawing/2014/main" id="{732EAE81-EEFD-4086-9E49-72BD82858259}"/>
              </a:ext>
            </a:extLst>
          </p:cNvPr>
          <p:cNvSpPr/>
          <p:nvPr/>
        </p:nvSpPr>
        <p:spPr>
          <a:xfrm>
            <a:off x="4213740" y="1999676"/>
            <a:ext cx="4237086" cy="3458380"/>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6" name="TextBox 5">
            <a:extLst>
              <a:ext uri="{FF2B5EF4-FFF2-40B4-BE49-F238E27FC236}">
                <a16:creationId xmlns:a16="http://schemas.microsoft.com/office/drawing/2014/main" id="{A837E566-2C24-4624-A280-8218899C4620}"/>
              </a:ext>
            </a:extLst>
          </p:cNvPr>
          <p:cNvSpPr txBox="1"/>
          <p:nvPr/>
        </p:nvSpPr>
        <p:spPr>
          <a:xfrm>
            <a:off x="121675" y="4919159"/>
            <a:ext cx="3628103" cy="595932"/>
          </a:xfrm>
          <a:prstGeom prst="rect">
            <a:avLst/>
          </a:prstGeom>
          <a:noFill/>
        </p:spPr>
        <p:txBody>
          <a:bodyPr wrap="square">
            <a:spAutoFit/>
          </a:bodyPr>
          <a:lstStyle/>
          <a:p>
            <a:pPr marL="9525" marR="3810" indent="1356360" algn="r" defTabSz="685800" fontAlgn="auto">
              <a:lnSpc>
                <a:spcPct val="141300"/>
              </a:lnSpc>
              <a:spcBef>
                <a:spcPts val="75"/>
              </a:spcBef>
              <a:spcAft>
                <a:spcPts val="0"/>
              </a:spcAft>
              <a:defRPr/>
            </a:pPr>
            <a:r>
              <a:rPr lang="en-US" sz="1200" b="0" dirty="0">
                <a:solidFill>
                  <a:srgbClr val="000066"/>
                </a:solidFill>
                <a:latin typeface="Arial"/>
                <a:cs typeface="Arial"/>
              </a:rPr>
              <a:t>Part 1  </a:t>
            </a:r>
          </a:p>
          <a:p>
            <a:pPr marL="9525" marR="3810" indent="1356360" algn="r" defTabSz="685800" fontAlgn="auto">
              <a:lnSpc>
                <a:spcPct val="141300"/>
              </a:lnSpc>
              <a:spcBef>
                <a:spcPts val="75"/>
              </a:spcBef>
              <a:spcAft>
                <a:spcPts val="0"/>
              </a:spcAft>
              <a:defRPr/>
            </a:pPr>
            <a:r>
              <a:rPr lang="en-US" sz="1200" b="0" spc="4" dirty="0">
                <a:solidFill>
                  <a:srgbClr val="000066"/>
                </a:solidFill>
                <a:latin typeface="Arial"/>
                <a:cs typeface="Arial"/>
              </a:rPr>
              <a:t>What </a:t>
            </a:r>
            <a:r>
              <a:rPr lang="en-US" sz="1200" b="0" dirty="0">
                <a:solidFill>
                  <a:srgbClr val="000066"/>
                </a:solidFill>
                <a:latin typeface="Arial"/>
                <a:cs typeface="Arial"/>
              </a:rPr>
              <a:t>the printout looks</a:t>
            </a:r>
            <a:r>
              <a:rPr lang="en-US" sz="1200" b="0" spc="-116" dirty="0">
                <a:solidFill>
                  <a:srgbClr val="000066"/>
                </a:solidFill>
                <a:latin typeface="Arial"/>
                <a:cs typeface="Arial"/>
              </a:rPr>
              <a:t> </a:t>
            </a:r>
            <a:r>
              <a:rPr lang="en-US" sz="1200" b="0" dirty="0">
                <a:solidFill>
                  <a:srgbClr val="000066"/>
                </a:solidFill>
                <a:latin typeface="Arial"/>
                <a:cs typeface="Arial"/>
              </a:rPr>
              <a:t>like.</a:t>
            </a:r>
            <a:endParaRPr lang="en-US" sz="1200" b="0" dirty="0">
              <a:solidFill>
                <a:prstClr val="black"/>
              </a:solidFill>
              <a:latin typeface="Arial"/>
              <a:cs typeface="Arial"/>
            </a:endParaRPr>
          </a:p>
        </p:txBody>
      </p:sp>
      <p:sp>
        <p:nvSpPr>
          <p:cNvPr id="7" name="object 14">
            <a:extLst>
              <a:ext uri="{FF2B5EF4-FFF2-40B4-BE49-F238E27FC236}">
                <a16:creationId xmlns:a16="http://schemas.microsoft.com/office/drawing/2014/main" id="{C3E3346C-DDAC-46E6-9C31-0EE41067FCB0}"/>
              </a:ext>
            </a:extLst>
          </p:cNvPr>
          <p:cNvSpPr txBox="1"/>
          <p:nvPr/>
        </p:nvSpPr>
        <p:spPr>
          <a:xfrm>
            <a:off x="7256207" y="1746823"/>
            <a:ext cx="600243"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Part</a:t>
            </a:r>
            <a:r>
              <a:rPr sz="1125" spc="-68" dirty="0">
                <a:solidFill>
                  <a:srgbClr val="000066"/>
                </a:solidFill>
                <a:cs typeface="Arial"/>
              </a:rPr>
              <a:t> </a:t>
            </a:r>
            <a:r>
              <a:rPr sz="1125" dirty="0">
                <a:solidFill>
                  <a:srgbClr val="000066"/>
                </a:solidFill>
                <a:cs typeface="Arial"/>
              </a:rPr>
              <a:t>2</a:t>
            </a:r>
            <a:endParaRPr sz="1125" dirty="0">
              <a:solidFill>
                <a:prstClr val="black"/>
              </a:solidFill>
              <a:cs typeface="Arial"/>
            </a:endParaRPr>
          </a:p>
        </p:txBody>
      </p:sp>
      <p:sp>
        <p:nvSpPr>
          <p:cNvPr id="8" name="object 10">
            <a:extLst>
              <a:ext uri="{FF2B5EF4-FFF2-40B4-BE49-F238E27FC236}">
                <a16:creationId xmlns:a16="http://schemas.microsoft.com/office/drawing/2014/main" id="{6BD9A92F-A1E9-4D78-A05C-6A54864BDEB7}"/>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408508923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4">
            <a:extLst>
              <a:ext uri="{FF2B5EF4-FFF2-40B4-BE49-F238E27FC236}">
                <a16:creationId xmlns:a16="http://schemas.microsoft.com/office/drawing/2014/main" id="{F1314E4A-C288-43BB-8B29-08F3484CFB58}"/>
              </a:ext>
            </a:extLst>
          </p:cNvPr>
          <p:cNvGrpSpPr/>
          <p:nvPr/>
        </p:nvGrpSpPr>
        <p:grpSpPr>
          <a:xfrm>
            <a:off x="1703010" y="1668448"/>
            <a:ext cx="6852960" cy="3931200"/>
            <a:chOff x="382524" y="1479804"/>
            <a:chExt cx="8669020" cy="4841875"/>
          </a:xfrm>
        </p:grpSpPr>
        <p:sp>
          <p:nvSpPr>
            <p:cNvPr id="4" name="object 5">
              <a:extLst>
                <a:ext uri="{FF2B5EF4-FFF2-40B4-BE49-F238E27FC236}">
                  <a16:creationId xmlns:a16="http://schemas.microsoft.com/office/drawing/2014/main" id="{CC831F0E-877C-43D1-B6CE-6122102CBF35}"/>
                </a:ext>
              </a:extLst>
            </p:cNvPr>
            <p:cNvSpPr/>
            <p:nvPr/>
          </p:nvSpPr>
          <p:spPr>
            <a:xfrm>
              <a:off x="382524" y="6292596"/>
              <a:ext cx="8382000" cy="0"/>
            </a:xfrm>
            <a:custGeom>
              <a:avLst/>
              <a:gdLst/>
              <a:ahLst/>
              <a:cxnLst/>
              <a:rect l="l" t="t" r="r" b="b"/>
              <a:pathLst>
                <a:path w="8382000">
                  <a:moveTo>
                    <a:pt x="0" y="0"/>
                  </a:moveTo>
                  <a:lnTo>
                    <a:pt x="8382000" y="0"/>
                  </a:lnTo>
                </a:path>
              </a:pathLst>
            </a:custGeom>
            <a:ln w="57912">
              <a:solidFill>
                <a:srgbClr val="000066"/>
              </a:solidFill>
            </a:ln>
          </p:spPr>
          <p:txBody>
            <a:bodyPr wrap="square" lIns="0" tIns="0" rIns="0" bIns="0" rtlCol="0"/>
            <a:lstStyle/>
            <a:p>
              <a:endParaRPr sz="1200" dirty="0">
                <a:solidFill>
                  <a:prstClr val="black"/>
                </a:solidFill>
                <a:latin typeface="Calibri"/>
              </a:endParaRPr>
            </a:p>
          </p:txBody>
        </p:sp>
        <p:sp>
          <p:nvSpPr>
            <p:cNvPr id="5" name="object 6">
              <a:extLst>
                <a:ext uri="{FF2B5EF4-FFF2-40B4-BE49-F238E27FC236}">
                  <a16:creationId xmlns:a16="http://schemas.microsoft.com/office/drawing/2014/main" id="{DE1BEE08-CB70-4E2F-96AC-B42C137D3A2D}"/>
                </a:ext>
              </a:extLst>
            </p:cNvPr>
            <p:cNvSpPr/>
            <p:nvPr/>
          </p:nvSpPr>
          <p:spPr>
            <a:xfrm>
              <a:off x="3207348" y="1479804"/>
              <a:ext cx="5843624" cy="4739639"/>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6" name="object 7">
              <a:extLst>
                <a:ext uri="{FF2B5EF4-FFF2-40B4-BE49-F238E27FC236}">
                  <a16:creationId xmlns:a16="http://schemas.microsoft.com/office/drawing/2014/main" id="{B03D4730-0E13-443A-A9E0-913269E09EC7}"/>
                </a:ext>
              </a:extLst>
            </p:cNvPr>
            <p:cNvSpPr/>
            <p:nvPr/>
          </p:nvSpPr>
          <p:spPr>
            <a:xfrm>
              <a:off x="4045557" y="3857147"/>
              <a:ext cx="327025" cy="184785"/>
            </a:xfrm>
            <a:custGeom>
              <a:avLst/>
              <a:gdLst/>
              <a:ahLst/>
              <a:cxnLst/>
              <a:rect l="l" t="t" r="r" b="b"/>
              <a:pathLst>
                <a:path w="327025" h="184785">
                  <a:moveTo>
                    <a:pt x="99326" y="0"/>
                  </a:moveTo>
                  <a:lnTo>
                    <a:pt x="0" y="85407"/>
                  </a:lnTo>
                  <a:lnTo>
                    <a:pt x="85407" y="184734"/>
                  </a:lnTo>
                  <a:lnTo>
                    <a:pt x="88887" y="138556"/>
                  </a:lnTo>
                  <a:lnTo>
                    <a:pt x="319455" y="155917"/>
                  </a:lnTo>
                  <a:lnTo>
                    <a:pt x="326415" y="63550"/>
                  </a:lnTo>
                  <a:lnTo>
                    <a:pt x="95846" y="46189"/>
                  </a:lnTo>
                  <a:lnTo>
                    <a:pt x="99326"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7" name="object 8">
              <a:extLst>
                <a:ext uri="{FF2B5EF4-FFF2-40B4-BE49-F238E27FC236}">
                  <a16:creationId xmlns:a16="http://schemas.microsoft.com/office/drawing/2014/main" id="{A77C8B55-C615-4975-BD7D-0A76A46A1017}"/>
                </a:ext>
              </a:extLst>
            </p:cNvPr>
            <p:cNvSpPr/>
            <p:nvPr/>
          </p:nvSpPr>
          <p:spPr>
            <a:xfrm>
              <a:off x="4045557" y="3857147"/>
              <a:ext cx="327025" cy="184785"/>
            </a:xfrm>
            <a:custGeom>
              <a:avLst/>
              <a:gdLst/>
              <a:ahLst/>
              <a:cxnLst/>
              <a:rect l="l" t="t" r="r" b="b"/>
              <a:pathLst>
                <a:path w="327025" h="184785">
                  <a:moveTo>
                    <a:pt x="319455" y="155917"/>
                  </a:moveTo>
                  <a:lnTo>
                    <a:pt x="88887" y="138556"/>
                  </a:lnTo>
                  <a:lnTo>
                    <a:pt x="85407" y="184734"/>
                  </a:lnTo>
                  <a:lnTo>
                    <a:pt x="0" y="85407"/>
                  </a:lnTo>
                  <a:lnTo>
                    <a:pt x="99326" y="0"/>
                  </a:lnTo>
                  <a:lnTo>
                    <a:pt x="95846" y="46189"/>
                  </a:lnTo>
                  <a:lnTo>
                    <a:pt x="326415" y="63550"/>
                  </a:lnTo>
                  <a:lnTo>
                    <a:pt x="319455" y="155917"/>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grpSp>
      <p:sp>
        <p:nvSpPr>
          <p:cNvPr id="8" name="object 11">
            <a:extLst>
              <a:ext uri="{FF2B5EF4-FFF2-40B4-BE49-F238E27FC236}">
                <a16:creationId xmlns:a16="http://schemas.microsoft.com/office/drawing/2014/main" id="{81CBC83B-DD48-47DA-92C7-E89E655D40D2}"/>
              </a:ext>
            </a:extLst>
          </p:cNvPr>
          <p:cNvSpPr txBox="1"/>
          <p:nvPr/>
        </p:nvSpPr>
        <p:spPr>
          <a:xfrm>
            <a:off x="588030" y="1938025"/>
            <a:ext cx="1990725" cy="748282"/>
          </a:xfrm>
          <a:prstGeom prst="rect">
            <a:avLst/>
          </a:prstGeom>
        </p:spPr>
        <p:txBody>
          <a:bodyPr vert="horz" wrap="square" lIns="0" tIns="9525" rIns="0" bIns="0" rtlCol="0">
            <a:spAutoFit/>
          </a:bodyPr>
          <a:lstStyle/>
          <a:p>
            <a:pPr marL="9525" marR="3810">
              <a:spcBef>
                <a:spcPts val="75"/>
              </a:spcBef>
            </a:pPr>
            <a:r>
              <a:rPr sz="1200" spc="4" dirty="0">
                <a:solidFill>
                  <a:srgbClr val="000066"/>
                </a:solidFill>
                <a:cs typeface="Arial"/>
              </a:rPr>
              <a:t>What </a:t>
            </a:r>
            <a:r>
              <a:rPr sz="1200" dirty="0">
                <a:solidFill>
                  <a:srgbClr val="000066"/>
                </a:solidFill>
                <a:cs typeface="Arial"/>
              </a:rPr>
              <a:t>the </a:t>
            </a:r>
            <a:r>
              <a:rPr sz="1200" spc="-4" dirty="0">
                <a:solidFill>
                  <a:srgbClr val="000066"/>
                </a:solidFill>
                <a:cs typeface="Arial"/>
              </a:rPr>
              <a:t>eDAASINQ </a:t>
            </a:r>
            <a:r>
              <a:rPr sz="1200" dirty="0">
                <a:solidFill>
                  <a:srgbClr val="000066"/>
                </a:solidFill>
                <a:cs typeface="Arial"/>
              </a:rPr>
              <a:t>link</a:t>
            </a:r>
            <a:r>
              <a:rPr sz="1200" spc="-71" dirty="0">
                <a:solidFill>
                  <a:srgbClr val="000066"/>
                </a:solidFill>
                <a:cs typeface="Arial"/>
              </a:rPr>
              <a:t> </a:t>
            </a:r>
            <a:r>
              <a:rPr sz="1200" dirty="0">
                <a:solidFill>
                  <a:srgbClr val="000066"/>
                </a:solidFill>
                <a:cs typeface="Arial"/>
              </a:rPr>
              <a:t>takes  </a:t>
            </a:r>
            <a:r>
              <a:rPr sz="1200" spc="-4" dirty="0">
                <a:solidFill>
                  <a:srgbClr val="000066"/>
                </a:solidFill>
                <a:cs typeface="Arial"/>
              </a:rPr>
              <a:t>you</a:t>
            </a:r>
            <a:r>
              <a:rPr sz="1200" dirty="0">
                <a:solidFill>
                  <a:srgbClr val="000066"/>
                </a:solidFill>
                <a:cs typeface="Arial"/>
              </a:rPr>
              <a:t> to.</a:t>
            </a:r>
            <a:endParaRPr sz="1200" dirty="0">
              <a:solidFill>
                <a:prstClr val="black"/>
              </a:solidFill>
              <a:cs typeface="Arial"/>
            </a:endParaRPr>
          </a:p>
          <a:p>
            <a:pPr>
              <a:spcBef>
                <a:spcPts val="11"/>
              </a:spcBef>
            </a:pPr>
            <a:endParaRPr sz="1200" dirty="0">
              <a:solidFill>
                <a:prstClr val="black"/>
              </a:solidFill>
              <a:cs typeface="Arial"/>
            </a:endParaRPr>
          </a:p>
          <a:p>
            <a:pPr marL="9525"/>
            <a:r>
              <a:rPr sz="1200" dirty="0">
                <a:solidFill>
                  <a:srgbClr val="000066"/>
                </a:solidFill>
                <a:cs typeface="Arial"/>
              </a:rPr>
              <a:t>1. Click</a:t>
            </a:r>
            <a:r>
              <a:rPr sz="1200" spc="-19" dirty="0">
                <a:solidFill>
                  <a:srgbClr val="000066"/>
                </a:solidFill>
                <a:cs typeface="Arial"/>
              </a:rPr>
              <a:t> </a:t>
            </a:r>
            <a:r>
              <a:rPr sz="1200" spc="-4" dirty="0">
                <a:solidFill>
                  <a:srgbClr val="000066"/>
                </a:solidFill>
                <a:cs typeface="Arial"/>
              </a:rPr>
              <a:t>DoDAAC.</a:t>
            </a:r>
            <a:endParaRPr sz="1200" dirty="0">
              <a:solidFill>
                <a:prstClr val="black"/>
              </a:solidFill>
              <a:cs typeface="Arial"/>
            </a:endParaRPr>
          </a:p>
        </p:txBody>
      </p:sp>
      <p:sp>
        <p:nvSpPr>
          <p:cNvPr id="9" name="object 10">
            <a:extLst>
              <a:ext uri="{FF2B5EF4-FFF2-40B4-BE49-F238E27FC236}">
                <a16:creationId xmlns:a16="http://schemas.microsoft.com/office/drawing/2014/main" id="{6E7912CD-2F1A-48BC-B386-1EF323BF16F8}"/>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220921356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11">
            <a:extLst>
              <a:ext uri="{FF2B5EF4-FFF2-40B4-BE49-F238E27FC236}">
                <a16:creationId xmlns:a16="http://schemas.microsoft.com/office/drawing/2014/main" id="{FA103CA8-5975-4700-BA69-4D512FAC7723}"/>
              </a:ext>
            </a:extLst>
          </p:cNvPr>
          <p:cNvGrpSpPr/>
          <p:nvPr/>
        </p:nvGrpSpPr>
        <p:grpSpPr>
          <a:xfrm>
            <a:off x="525157" y="1691585"/>
            <a:ext cx="3467969" cy="3556998"/>
            <a:chOff x="160866" y="1525401"/>
            <a:chExt cx="4078604" cy="3915410"/>
          </a:xfrm>
        </p:grpSpPr>
        <p:sp>
          <p:nvSpPr>
            <p:cNvPr id="4" name="object 12">
              <a:extLst>
                <a:ext uri="{FF2B5EF4-FFF2-40B4-BE49-F238E27FC236}">
                  <a16:creationId xmlns:a16="http://schemas.microsoft.com/office/drawing/2014/main" id="{B5F6A56F-D67E-4F5E-AB09-2D12A522969D}"/>
                </a:ext>
              </a:extLst>
            </p:cNvPr>
            <p:cNvSpPr/>
            <p:nvPr/>
          </p:nvSpPr>
          <p:spPr>
            <a:xfrm>
              <a:off x="160866" y="1525401"/>
              <a:ext cx="4078098" cy="3915339"/>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13">
              <a:extLst>
                <a:ext uri="{FF2B5EF4-FFF2-40B4-BE49-F238E27FC236}">
                  <a16:creationId xmlns:a16="http://schemas.microsoft.com/office/drawing/2014/main" id="{7D8C2896-77D4-43CE-849A-4FEEFD74AEC6}"/>
                </a:ext>
              </a:extLst>
            </p:cNvPr>
            <p:cNvSpPr/>
            <p:nvPr/>
          </p:nvSpPr>
          <p:spPr>
            <a:xfrm>
              <a:off x="1296162" y="5106161"/>
              <a:ext cx="325120" cy="186055"/>
            </a:xfrm>
            <a:custGeom>
              <a:avLst/>
              <a:gdLst/>
              <a:ahLst/>
              <a:cxnLst/>
              <a:rect l="l" t="t" r="r" b="b"/>
              <a:pathLst>
                <a:path w="325119" h="186054">
                  <a:moveTo>
                    <a:pt x="231647" y="0"/>
                  </a:moveTo>
                  <a:lnTo>
                    <a:pt x="231647" y="46481"/>
                  </a:lnTo>
                  <a:lnTo>
                    <a:pt x="0" y="46481"/>
                  </a:lnTo>
                  <a:lnTo>
                    <a:pt x="0" y="139445"/>
                  </a:lnTo>
                  <a:lnTo>
                    <a:pt x="231647" y="139445"/>
                  </a:lnTo>
                  <a:lnTo>
                    <a:pt x="231647" y="185927"/>
                  </a:lnTo>
                  <a:lnTo>
                    <a:pt x="324612" y="92963"/>
                  </a:lnTo>
                  <a:lnTo>
                    <a:pt x="23164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6" name="object 14">
              <a:extLst>
                <a:ext uri="{FF2B5EF4-FFF2-40B4-BE49-F238E27FC236}">
                  <a16:creationId xmlns:a16="http://schemas.microsoft.com/office/drawing/2014/main" id="{2FDF8206-2427-41DB-8D73-27A6E02473EF}"/>
                </a:ext>
              </a:extLst>
            </p:cNvPr>
            <p:cNvSpPr/>
            <p:nvPr/>
          </p:nvSpPr>
          <p:spPr>
            <a:xfrm>
              <a:off x="1296162" y="5106161"/>
              <a:ext cx="325120" cy="186055"/>
            </a:xfrm>
            <a:custGeom>
              <a:avLst/>
              <a:gdLst/>
              <a:ahLst/>
              <a:cxnLst/>
              <a:rect l="l" t="t" r="r" b="b"/>
              <a:pathLst>
                <a:path w="325119" h="186054">
                  <a:moveTo>
                    <a:pt x="0" y="46481"/>
                  </a:moveTo>
                  <a:lnTo>
                    <a:pt x="231647" y="46481"/>
                  </a:lnTo>
                  <a:lnTo>
                    <a:pt x="231647" y="0"/>
                  </a:lnTo>
                  <a:lnTo>
                    <a:pt x="324612" y="92963"/>
                  </a:lnTo>
                  <a:lnTo>
                    <a:pt x="231647" y="185927"/>
                  </a:lnTo>
                  <a:lnTo>
                    <a:pt x="231647" y="139445"/>
                  </a:lnTo>
                  <a:lnTo>
                    <a:pt x="0" y="139445"/>
                  </a:lnTo>
                  <a:lnTo>
                    <a:pt x="0" y="46481"/>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7" name="object 19">
            <a:extLst>
              <a:ext uri="{FF2B5EF4-FFF2-40B4-BE49-F238E27FC236}">
                <a16:creationId xmlns:a16="http://schemas.microsoft.com/office/drawing/2014/main" id="{6179D417-CDF3-410C-AA43-8A700BFBFE37}"/>
              </a:ext>
            </a:extLst>
          </p:cNvPr>
          <p:cNvSpPr txBox="1"/>
          <p:nvPr/>
        </p:nvSpPr>
        <p:spPr>
          <a:xfrm>
            <a:off x="4572000" y="1966180"/>
            <a:ext cx="3718436" cy="378950"/>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Click </a:t>
            </a:r>
            <a:r>
              <a:rPr sz="1200" spc="-4" dirty="0">
                <a:solidFill>
                  <a:srgbClr val="000066"/>
                </a:solidFill>
                <a:cs typeface="Arial"/>
              </a:rPr>
              <a:t>DoDAAC </a:t>
            </a:r>
            <a:r>
              <a:rPr sz="1200" dirty="0">
                <a:solidFill>
                  <a:srgbClr val="000066"/>
                </a:solidFill>
                <a:cs typeface="Arial"/>
              </a:rPr>
              <a:t>if </a:t>
            </a:r>
            <a:r>
              <a:rPr sz="1200" spc="-4" dirty="0">
                <a:solidFill>
                  <a:srgbClr val="000066"/>
                </a:solidFill>
                <a:cs typeface="Arial"/>
              </a:rPr>
              <a:t>you </a:t>
            </a:r>
            <a:r>
              <a:rPr sz="1200" dirty="0">
                <a:solidFill>
                  <a:srgbClr val="000066"/>
                </a:solidFill>
                <a:cs typeface="Arial"/>
              </a:rPr>
              <a:t>are looking for a </a:t>
            </a:r>
            <a:r>
              <a:rPr sz="1200" spc="-4" dirty="0">
                <a:solidFill>
                  <a:srgbClr val="000066"/>
                </a:solidFill>
                <a:cs typeface="Arial"/>
              </a:rPr>
              <a:t>RIC </a:t>
            </a:r>
            <a:r>
              <a:rPr sz="1200" dirty="0">
                <a:solidFill>
                  <a:srgbClr val="000066"/>
                </a:solidFill>
                <a:cs typeface="Arial"/>
              </a:rPr>
              <a:t>using a  </a:t>
            </a:r>
            <a:r>
              <a:rPr sz="1200" spc="-4" dirty="0">
                <a:solidFill>
                  <a:srgbClr val="000066"/>
                </a:solidFill>
                <a:cs typeface="Arial"/>
              </a:rPr>
              <a:t>DoDAAC.</a:t>
            </a:r>
            <a:endParaRPr sz="1200" dirty="0">
              <a:solidFill>
                <a:prstClr val="black"/>
              </a:solidFill>
              <a:cs typeface="Arial"/>
            </a:endParaRPr>
          </a:p>
        </p:txBody>
      </p:sp>
      <p:grpSp>
        <p:nvGrpSpPr>
          <p:cNvPr id="8" name="object 15">
            <a:extLst>
              <a:ext uri="{FF2B5EF4-FFF2-40B4-BE49-F238E27FC236}">
                <a16:creationId xmlns:a16="http://schemas.microsoft.com/office/drawing/2014/main" id="{F95A4A64-25F6-404F-900E-904BC4C00870}"/>
              </a:ext>
            </a:extLst>
          </p:cNvPr>
          <p:cNvGrpSpPr/>
          <p:nvPr/>
        </p:nvGrpSpPr>
        <p:grpSpPr>
          <a:xfrm>
            <a:off x="4278876" y="2656553"/>
            <a:ext cx="3718437" cy="1718187"/>
            <a:chOff x="4495800" y="3048000"/>
            <a:chExt cx="4259580" cy="1732280"/>
          </a:xfrm>
        </p:grpSpPr>
        <p:sp>
          <p:nvSpPr>
            <p:cNvPr id="9" name="object 16">
              <a:extLst>
                <a:ext uri="{FF2B5EF4-FFF2-40B4-BE49-F238E27FC236}">
                  <a16:creationId xmlns:a16="http://schemas.microsoft.com/office/drawing/2014/main" id="{CA24F703-D345-46FB-AAF3-C2A5A75E6939}"/>
                </a:ext>
              </a:extLst>
            </p:cNvPr>
            <p:cNvSpPr/>
            <p:nvPr/>
          </p:nvSpPr>
          <p:spPr>
            <a:xfrm>
              <a:off x="4495800" y="3048000"/>
              <a:ext cx="4259580" cy="1731974"/>
            </a:xfrm>
            <a:prstGeom prst="rect">
              <a:avLst/>
            </a:prstGeom>
            <a:blipFill>
              <a:blip r:embed="rId3" cstate="print"/>
              <a:stretch>
                <a:fillRect/>
              </a:stretch>
            </a:blipFill>
          </p:spPr>
          <p:txBody>
            <a:bodyPr wrap="square" lIns="0" tIns="0" rIns="0" bIns="0" rtlCol="0"/>
            <a:lstStyle/>
            <a:p>
              <a:endParaRPr sz="1200" dirty="0">
                <a:solidFill>
                  <a:prstClr val="black"/>
                </a:solidFill>
                <a:latin typeface="Calibri"/>
              </a:endParaRPr>
            </a:p>
          </p:txBody>
        </p:sp>
        <p:sp>
          <p:nvSpPr>
            <p:cNvPr id="10" name="object 17">
              <a:extLst>
                <a:ext uri="{FF2B5EF4-FFF2-40B4-BE49-F238E27FC236}">
                  <a16:creationId xmlns:a16="http://schemas.microsoft.com/office/drawing/2014/main" id="{7C1608B5-6F77-4D62-89D9-AB287B67C8AD}"/>
                </a:ext>
              </a:extLst>
            </p:cNvPr>
            <p:cNvSpPr/>
            <p:nvPr/>
          </p:nvSpPr>
          <p:spPr>
            <a:xfrm>
              <a:off x="6788657" y="3899153"/>
              <a:ext cx="325120" cy="184785"/>
            </a:xfrm>
            <a:custGeom>
              <a:avLst/>
              <a:gdLst/>
              <a:ahLst/>
              <a:cxnLst/>
              <a:rect l="l" t="t" r="r" b="b"/>
              <a:pathLst>
                <a:path w="325120" h="184785">
                  <a:moveTo>
                    <a:pt x="92201" y="0"/>
                  </a:moveTo>
                  <a:lnTo>
                    <a:pt x="0" y="92202"/>
                  </a:lnTo>
                  <a:lnTo>
                    <a:pt x="92201" y="184404"/>
                  </a:lnTo>
                  <a:lnTo>
                    <a:pt x="92201" y="138303"/>
                  </a:lnTo>
                  <a:lnTo>
                    <a:pt x="324611" y="138303"/>
                  </a:lnTo>
                  <a:lnTo>
                    <a:pt x="324611" y="46101"/>
                  </a:lnTo>
                  <a:lnTo>
                    <a:pt x="92201" y="46101"/>
                  </a:lnTo>
                  <a:lnTo>
                    <a:pt x="92201"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1" name="object 18">
              <a:extLst>
                <a:ext uri="{FF2B5EF4-FFF2-40B4-BE49-F238E27FC236}">
                  <a16:creationId xmlns:a16="http://schemas.microsoft.com/office/drawing/2014/main" id="{3A442028-21F8-434E-9673-09A64EFC6DDF}"/>
                </a:ext>
              </a:extLst>
            </p:cNvPr>
            <p:cNvSpPr/>
            <p:nvPr/>
          </p:nvSpPr>
          <p:spPr>
            <a:xfrm>
              <a:off x="6788657" y="3899153"/>
              <a:ext cx="325120" cy="184785"/>
            </a:xfrm>
            <a:custGeom>
              <a:avLst/>
              <a:gdLst/>
              <a:ahLst/>
              <a:cxnLst/>
              <a:rect l="l" t="t" r="r" b="b"/>
              <a:pathLst>
                <a:path w="325120" h="184785">
                  <a:moveTo>
                    <a:pt x="324611" y="138303"/>
                  </a:moveTo>
                  <a:lnTo>
                    <a:pt x="92201" y="138303"/>
                  </a:lnTo>
                  <a:lnTo>
                    <a:pt x="92201" y="184404"/>
                  </a:lnTo>
                  <a:lnTo>
                    <a:pt x="0" y="92202"/>
                  </a:lnTo>
                  <a:lnTo>
                    <a:pt x="92201" y="0"/>
                  </a:lnTo>
                  <a:lnTo>
                    <a:pt x="92201" y="46101"/>
                  </a:lnTo>
                  <a:lnTo>
                    <a:pt x="324611" y="46101"/>
                  </a:lnTo>
                  <a:lnTo>
                    <a:pt x="324611" y="138303"/>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12" name="object 10">
            <a:extLst>
              <a:ext uri="{FF2B5EF4-FFF2-40B4-BE49-F238E27FC236}">
                <a16:creationId xmlns:a16="http://schemas.microsoft.com/office/drawing/2014/main" id="{B707B632-9BAD-446F-A855-CBF5F7567D0D}"/>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12210708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11">
            <a:extLst>
              <a:ext uri="{FF2B5EF4-FFF2-40B4-BE49-F238E27FC236}">
                <a16:creationId xmlns:a16="http://schemas.microsoft.com/office/drawing/2014/main" id="{5A675531-4A75-42A6-B959-AB8BC034D2F3}"/>
              </a:ext>
            </a:extLst>
          </p:cNvPr>
          <p:cNvGrpSpPr/>
          <p:nvPr/>
        </p:nvGrpSpPr>
        <p:grpSpPr>
          <a:xfrm>
            <a:off x="4291781" y="1540154"/>
            <a:ext cx="4300968" cy="4001000"/>
            <a:chOff x="3316223" y="1600200"/>
            <a:chExt cx="5066030" cy="4585970"/>
          </a:xfrm>
        </p:grpSpPr>
        <p:sp>
          <p:nvSpPr>
            <p:cNvPr id="4" name="object 12">
              <a:extLst>
                <a:ext uri="{FF2B5EF4-FFF2-40B4-BE49-F238E27FC236}">
                  <a16:creationId xmlns:a16="http://schemas.microsoft.com/office/drawing/2014/main" id="{4FE5EBBF-33BB-4752-A428-06F4215E28B0}"/>
                </a:ext>
              </a:extLst>
            </p:cNvPr>
            <p:cNvSpPr/>
            <p:nvPr/>
          </p:nvSpPr>
          <p:spPr>
            <a:xfrm>
              <a:off x="3316223" y="1600200"/>
              <a:ext cx="5065776" cy="4585716"/>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13">
              <a:extLst>
                <a:ext uri="{FF2B5EF4-FFF2-40B4-BE49-F238E27FC236}">
                  <a16:creationId xmlns:a16="http://schemas.microsoft.com/office/drawing/2014/main" id="{406054FB-515A-43F4-877A-EB395D1CF1B2}"/>
                </a:ext>
              </a:extLst>
            </p:cNvPr>
            <p:cNvSpPr/>
            <p:nvPr/>
          </p:nvSpPr>
          <p:spPr>
            <a:xfrm>
              <a:off x="4440173" y="4845557"/>
              <a:ext cx="325120" cy="186055"/>
            </a:xfrm>
            <a:custGeom>
              <a:avLst/>
              <a:gdLst/>
              <a:ahLst/>
              <a:cxnLst/>
              <a:rect l="l" t="t" r="r" b="b"/>
              <a:pathLst>
                <a:path w="325120" h="186054">
                  <a:moveTo>
                    <a:pt x="92964" y="0"/>
                  </a:moveTo>
                  <a:lnTo>
                    <a:pt x="0" y="92963"/>
                  </a:lnTo>
                  <a:lnTo>
                    <a:pt x="92964" y="185927"/>
                  </a:lnTo>
                  <a:lnTo>
                    <a:pt x="92964" y="139445"/>
                  </a:lnTo>
                  <a:lnTo>
                    <a:pt x="324612" y="139445"/>
                  </a:lnTo>
                  <a:lnTo>
                    <a:pt x="324612" y="46481"/>
                  </a:lnTo>
                  <a:lnTo>
                    <a:pt x="92964" y="46481"/>
                  </a:lnTo>
                  <a:lnTo>
                    <a:pt x="92964"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6" name="object 14">
              <a:extLst>
                <a:ext uri="{FF2B5EF4-FFF2-40B4-BE49-F238E27FC236}">
                  <a16:creationId xmlns:a16="http://schemas.microsoft.com/office/drawing/2014/main" id="{C5A25C1B-101E-42F3-AA39-A0A9463DAAE6}"/>
                </a:ext>
              </a:extLst>
            </p:cNvPr>
            <p:cNvSpPr/>
            <p:nvPr/>
          </p:nvSpPr>
          <p:spPr>
            <a:xfrm>
              <a:off x="4440173" y="4845557"/>
              <a:ext cx="325120" cy="186055"/>
            </a:xfrm>
            <a:custGeom>
              <a:avLst/>
              <a:gdLst/>
              <a:ahLst/>
              <a:cxnLst/>
              <a:rect l="l" t="t" r="r" b="b"/>
              <a:pathLst>
                <a:path w="325120" h="186054">
                  <a:moveTo>
                    <a:pt x="324612" y="139445"/>
                  </a:moveTo>
                  <a:lnTo>
                    <a:pt x="92964" y="139445"/>
                  </a:lnTo>
                  <a:lnTo>
                    <a:pt x="92964" y="185927"/>
                  </a:lnTo>
                  <a:lnTo>
                    <a:pt x="0" y="92963"/>
                  </a:lnTo>
                  <a:lnTo>
                    <a:pt x="92964" y="0"/>
                  </a:lnTo>
                  <a:lnTo>
                    <a:pt x="92964" y="46481"/>
                  </a:lnTo>
                  <a:lnTo>
                    <a:pt x="324612" y="46481"/>
                  </a:lnTo>
                  <a:lnTo>
                    <a:pt x="324612" y="139445"/>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sp>
          <p:nvSpPr>
            <p:cNvPr id="7" name="object 15">
              <a:extLst>
                <a:ext uri="{FF2B5EF4-FFF2-40B4-BE49-F238E27FC236}">
                  <a16:creationId xmlns:a16="http://schemas.microsoft.com/office/drawing/2014/main" id="{84A533A8-B720-4531-9E10-924B96503DE2}"/>
                </a:ext>
              </a:extLst>
            </p:cNvPr>
            <p:cNvSpPr/>
            <p:nvPr/>
          </p:nvSpPr>
          <p:spPr>
            <a:xfrm>
              <a:off x="5066621" y="3857076"/>
              <a:ext cx="259715" cy="267970"/>
            </a:xfrm>
            <a:custGeom>
              <a:avLst/>
              <a:gdLst/>
              <a:ahLst/>
              <a:cxnLst/>
              <a:rect l="l" t="t" r="r" b="b"/>
              <a:pathLst>
                <a:path w="259714" h="267970">
                  <a:moveTo>
                    <a:pt x="191935" y="0"/>
                  </a:moveTo>
                  <a:lnTo>
                    <a:pt x="33794" y="168681"/>
                  </a:lnTo>
                  <a:lnTo>
                    <a:pt x="0" y="137007"/>
                  </a:lnTo>
                  <a:lnTo>
                    <a:pt x="4229" y="267931"/>
                  </a:lnTo>
                  <a:lnTo>
                    <a:pt x="135166" y="263715"/>
                  </a:lnTo>
                  <a:lnTo>
                    <a:pt x="101371" y="232029"/>
                  </a:lnTo>
                  <a:lnTo>
                    <a:pt x="259511" y="63347"/>
                  </a:lnTo>
                  <a:lnTo>
                    <a:pt x="191935"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8" name="object 16">
              <a:extLst>
                <a:ext uri="{FF2B5EF4-FFF2-40B4-BE49-F238E27FC236}">
                  <a16:creationId xmlns:a16="http://schemas.microsoft.com/office/drawing/2014/main" id="{A41E23EE-146B-4BB3-A23E-23C810B37D96}"/>
                </a:ext>
              </a:extLst>
            </p:cNvPr>
            <p:cNvSpPr/>
            <p:nvPr/>
          </p:nvSpPr>
          <p:spPr>
            <a:xfrm>
              <a:off x="5066623" y="3857076"/>
              <a:ext cx="259715" cy="267970"/>
            </a:xfrm>
            <a:custGeom>
              <a:avLst/>
              <a:gdLst/>
              <a:ahLst/>
              <a:cxnLst/>
              <a:rect l="l" t="t" r="r" b="b"/>
              <a:pathLst>
                <a:path w="259714" h="267970">
                  <a:moveTo>
                    <a:pt x="259511" y="63347"/>
                  </a:moveTo>
                  <a:lnTo>
                    <a:pt x="101371" y="232029"/>
                  </a:lnTo>
                  <a:lnTo>
                    <a:pt x="135166" y="263715"/>
                  </a:lnTo>
                  <a:lnTo>
                    <a:pt x="4229" y="267931"/>
                  </a:lnTo>
                  <a:lnTo>
                    <a:pt x="0" y="137007"/>
                  </a:lnTo>
                  <a:lnTo>
                    <a:pt x="33794" y="168681"/>
                  </a:lnTo>
                  <a:lnTo>
                    <a:pt x="191935" y="0"/>
                  </a:lnTo>
                  <a:lnTo>
                    <a:pt x="259511" y="63347"/>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grpSp>
      <p:sp>
        <p:nvSpPr>
          <p:cNvPr id="9" name="object 19">
            <a:extLst>
              <a:ext uri="{FF2B5EF4-FFF2-40B4-BE49-F238E27FC236}">
                <a16:creationId xmlns:a16="http://schemas.microsoft.com/office/drawing/2014/main" id="{3CF5487B-F489-46BD-9AB9-DF28815D822B}"/>
              </a:ext>
            </a:extLst>
          </p:cNvPr>
          <p:cNvSpPr txBox="1"/>
          <p:nvPr/>
        </p:nvSpPr>
        <p:spPr>
          <a:xfrm>
            <a:off x="630494" y="2774874"/>
            <a:ext cx="2218287" cy="378950"/>
          </a:xfrm>
          <a:prstGeom prst="rect">
            <a:avLst/>
          </a:prstGeom>
        </p:spPr>
        <p:txBody>
          <a:bodyPr vert="horz" wrap="square" lIns="0" tIns="9525" rIns="0" bIns="0" rtlCol="0">
            <a:spAutoFit/>
          </a:bodyPr>
          <a:lstStyle/>
          <a:p>
            <a:pPr marL="266700" indent="-257175">
              <a:spcBef>
                <a:spcPts val="75"/>
              </a:spcBef>
              <a:buFontTx/>
              <a:buAutoNum type="arabicPeriod"/>
              <a:tabLst>
                <a:tab pos="266224" algn="l"/>
                <a:tab pos="266700" algn="l"/>
              </a:tabLst>
            </a:pPr>
            <a:r>
              <a:rPr sz="1200" dirty="0">
                <a:solidFill>
                  <a:srgbClr val="000066"/>
                </a:solidFill>
                <a:cs typeface="Arial"/>
              </a:rPr>
              <a:t>Enter</a:t>
            </a:r>
            <a:r>
              <a:rPr sz="1200" spc="-23" dirty="0">
                <a:solidFill>
                  <a:srgbClr val="000066"/>
                </a:solidFill>
                <a:cs typeface="Arial"/>
              </a:rPr>
              <a:t> </a:t>
            </a:r>
            <a:r>
              <a:rPr sz="1200" spc="-4" dirty="0">
                <a:solidFill>
                  <a:srgbClr val="000066"/>
                </a:solidFill>
                <a:cs typeface="Arial"/>
              </a:rPr>
              <a:t>DoDAAC</a:t>
            </a:r>
            <a:endParaRPr sz="1200" dirty="0">
              <a:solidFill>
                <a:prstClr val="black"/>
              </a:solidFill>
              <a:cs typeface="Arial"/>
            </a:endParaRPr>
          </a:p>
          <a:p>
            <a:pPr marL="266700" indent="-257175">
              <a:buFontTx/>
              <a:buAutoNum type="arabicPeriod"/>
              <a:tabLst>
                <a:tab pos="266224" algn="l"/>
                <a:tab pos="266700" algn="l"/>
              </a:tabLst>
            </a:pPr>
            <a:r>
              <a:rPr sz="1200" dirty="0">
                <a:solidFill>
                  <a:srgbClr val="000066"/>
                </a:solidFill>
                <a:cs typeface="Arial"/>
              </a:rPr>
              <a:t>Click </a:t>
            </a:r>
            <a:r>
              <a:rPr sz="1200" spc="-4" dirty="0">
                <a:solidFill>
                  <a:srgbClr val="000066"/>
                </a:solidFill>
                <a:cs typeface="Arial"/>
              </a:rPr>
              <a:t>“View</a:t>
            </a:r>
            <a:r>
              <a:rPr sz="1200" spc="-60" dirty="0">
                <a:solidFill>
                  <a:srgbClr val="000066"/>
                </a:solidFill>
                <a:cs typeface="Arial"/>
              </a:rPr>
              <a:t> </a:t>
            </a:r>
            <a:r>
              <a:rPr sz="1200" dirty="0">
                <a:solidFill>
                  <a:srgbClr val="000066"/>
                </a:solidFill>
                <a:cs typeface="Arial"/>
              </a:rPr>
              <a:t>Results.”</a:t>
            </a:r>
            <a:endParaRPr sz="1200" dirty="0">
              <a:solidFill>
                <a:prstClr val="black"/>
              </a:solidFill>
              <a:cs typeface="Arial"/>
            </a:endParaRPr>
          </a:p>
        </p:txBody>
      </p:sp>
      <p:sp>
        <p:nvSpPr>
          <p:cNvPr id="10" name="object 18">
            <a:extLst>
              <a:ext uri="{FF2B5EF4-FFF2-40B4-BE49-F238E27FC236}">
                <a16:creationId xmlns:a16="http://schemas.microsoft.com/office/drawing/2014/main" id="{1945DAF2-8F4D-46BC-9024-79F88CEDDB3B}"/>
              </a:ext>
            </a:extLst>
          </p:cNvPr>
          <p:cNvSpPr txBox="1"/>
          <p:nvPr/>
        </p:nvSpPr>
        <p:spPr>
          <a:xfrm>
            <a:off x="5522015" y="4259149"/>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1</a:t>
            </a:r>
            <a:endParaRPr sz="1200" dirty="0">
              <a:solidFill>
                <a:prstClr val="black"/>
              </a:solidFill>
              <a:cs typeface="Arial"/>
            </a:endParaRPr>
          </a:p>
        </p:txBody>
      </p:sp>
      <p:sp>
        <p:nvSpPr>
          <p:cNvPr id="11" name="object 17">
            <a:extLst>
              <a:ext uri="{FF2B5EF4-FFF2-40B4-BE49-F238E27FC236}">
                <a16:creationId xmlns:a16="http://schemas.microsoft.com/office/drawing/2014/main" id="{831B0F72-B777-4751-BCE6-74BDD0C79301}"/>
              </a:ext>
            </a:extLst>
          </p:cNvPr>
          <p:cNvSpPr txBox="1"/>
          <p:nvPr/>
        </p:nvSpPr>
        <p:spPr>
          <a:xfrm>
            <a:off x="5998330" y="3401255"/>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2</a:t>
            </a:r>
            <a:endParaRPr sz="1200" dirty="0">
              <a:solidFill>
                <a:prstClr val="black"/>
              </a:solidFill>
              <a:cs typeface="Arial"/>
            </a:endParaRPr>
          </a:p>
        </p:txBody>
      </p:sp>
      <p:sp>
        <p:nvSpPr>
          <p:cNvPr id="12" name="object 10">
            <a:extLst>
              <a:ext uri="{FF2B5EF4-FFF2-40B4-BE49-F238E27FC236}">
                <a16:creationId xmlns:a16="http://schemas.microsoft.com/office/drawing/2014/main" id="{B9CBDE15-F9CD-4820-9B3D-21A3006021CD}"/>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85731381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11">
            <a:extLst>
              <a:ext uri="{FF2B5EF4-FFF2-40B4-BE49-F238E27FC236}">
                <a16:creationId xmlns:a16="http://schemas.microsoft.com/office/drawing/2014/main" id="{C6F3345D-3E78-40C3-B4D0-FDB74250CE24}"/>
              </a:ext>
            </a:extLst>
          </p:cNvPr>
          <p:cNvGrpSpPr/>
          <p:nvPr/>
        </p:nvGrpSpPr>
        <p:grpSpPr>
          <a:xfrm>
            <a:off x="4092677" y="1686992"/>
            <a:ext cx="4103739" cy="3771755"/>
            <a:chOff x="4114800" y="1866035"/>
            <a:chExt cx="4732020" cy="4350385"/>
          </a:xfrm>
        </p:grpSpPr>
        <p:sp>
          <p:nvSpPr>
            <p:cNvPr id="4" name="object 12">
              <a:extLst>
                <a:ext uri="{FF2B5EF4-FFF2-40B4-BE49-F238E27FC236}">
                  <a16:creationId xmlns:a16="http://schemas.microsoft.com/office/drawing/2014/main" id="{A7FC3537-805E-4EDE-876C-D50698701FEC}"/>
                </a:ext>
              </a:extLst>
            </p:cNvPr>
            <p:cNvSpPr/>
            <p:nvPr/>
          </p:nvSpPr>
          <p:spPr>
            <a:xfrm>
              <a:off x="4114800" y="1866035"/>
              <a:ext cx="4732020" cy="4350360"/>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13">
              <a:extLst>
                <a:ext uri="{FF2B5EF4-FFF2-40B4-BE49-F238E27FC236}">
                  <a16:creationId xmlns:a16="http://schemas.microsoft.com/office/drawing/2014/main" id="{B95A8276-2DF5-461D-B8A8-242E3D2E1F8C}"/>
                </a:ext>
              </a:extLst>
            </p:cNvPr>
            <p:cNvSpPr/>
            <p:nvPr/>
          </p:nvSpPr>
          <p:spPr>
            <a:xfrm>
              <a:off x="5334761" y="4725161"/>
              <a:ext cx="609600" cy="248920"/>
            </a:xfrm>
            <a:custGeom>
              <a:avLst/>
              <a:gdLst/>
              <a:ahLst/>
              <a:cxnLst/>
              <a:rect l="l" t="t" r="r" b="b"/>
              <a:pathLst>
                <a:path w="609600" h="248920">
                  <a:moveTo>
                    <a:pt x="0" y="124206"/>
                  </a:moveTo>
                  <a:lnTo>
                    <a:pt x="23952" y="75861"/>
                  </a:lnTo>
                  <a:lnTo>
                    <a:pt x="89273" y="36380"/>
                  </a:lnTo>
                  <a:lnTo>
                    <a:pt x="134382" y="21213"/>
                  </a:lnTo>
                  <a:lnTo>
                    <a:pt x="186157" y="9761"/>
                  </a:lnTo>
                  <a:lnTo>
                    <a:pt x="243371" y="2523"/>
                  </a:lnTo>
                  <a:lnTo>
                    <a:pt x="304800" y="0"/>
                  </a:lnTo>
                  <a:lnTo>
                    <a:pt x="366228" y="2523"/>
                  </a:lnTo>
                  <a:lnTo>
                    <a:pt x="423442" y="9761"/>
                  </a:lnTo>
                  <a:lnTo>
                    <a:pt x="475217" y="21213"/>
                  </a:lnTo>
                  <a:lnTo>
                    <a:pt x="520326" y="36380"/>
                  </a:lnTo>
                  <a:lnTo>
                    <a:pt x="557545" y="54763"/>
                  </a:lnTo>
                  <a:lnTo>
                    <a:pt x="603407" y="99175"/>
                  </a:lnTo>
                  <a:lnTo>
                    <a:pt x="609600" y="124206"/>
                  </a:lnTo>
                  <a:lnTo>
                    <a:pt x="603407" y="149236"/>
                  </a:lnTo>
                  <a:lnTo>
                    <a:pt x="557545" y="193648"/>
                  </a:lnTo>
                  <a:lnTo>
                    <a:pt x="520326" y="212031"/>
                  </a:lnTo>
                  <a:lnTo>
                    <a:pt x="475217" y="227198"/>
                  </a:lnTo>
                  <a:lnTo>
                    <a:pt x="423442" y="238650"/>
                  </a:lnTo>
                  <a:lnTo>
                    <a:pt x="366228" y="245888"/>
                  </a:lnTo>
                  <a:lnTo>
                    <a:pt x="304800" y="248412"/>
                  </a:lnTo>
                  <a:lnTo>
                    <a:pt x="243371" y="245888"/>
                  </a:lnTo>
                  <a:lnTo>
                    <a:pt x="186157" y="238650"/>
                  </a:lnTo>
                  <a:lnTo>
                    <a:pt x="134382" y="227198"/>
                  </a:lnTo>
                  <a:lnTo>
                    <a:pt x="89273" y="212031"/>
                  </a:lnTo>
                  <a:lnTo>
                    <a:pt x="52054" y="193648"/>
                  </a:lnTo>
                  <a:lnTo>
                    <a:pt x="6192" y="149236"/>
                  </a:lnTo>
                  <a:lnTo>
                    <a:pt x="0" y="124206"/>
                  </a:lnTo>
                  <a:close/>
                </a:path>
              </a:pathLst>
            </a:custGeom>
            <a:ln w="25908">
              <a:solidFill>
                <a:srgbClr val="2C2CB8"/>
              </a:solidFill>
            </a:ln>
          </p:spPr>
          <p:txBody>
            <a:bodyPr wrap="square" lIns="0" tIns="0" rIns="0" bIns="0" rtlCol="0"/>
            <a:lstStyle/>
            <a:p>
              <a:endParaRPr sz="1200" dirty="0">
                <a:solidFill>
                  <a:prstClr val="black"/>
                </a:solidFill>
                <a:latin typeface="Calibri"/>
              </a:endParaRPr>
            </a:p>
          </p:txBody>
        </p:sp>
        <p:sp>
          <p:nvSpPr>
            <p:cNvPr id="6" name="object 14">
              <a:extLst>
                <a:ext uri="{FF2B5EF4-FFF2-40B4-BE49-F238E27FC236}">
                  <a16:creationId xmlns:a16="http://schemas.microsoft.com/office/drawing/2014/main" id="{D131583C-D303-4751-BA23-FA90D417CA24}"/>
                </a:ext>
              </a:extLst>
            </p:cNvPr>
            <p:cNvSpPr/>
            <p:nvPr/>
          </p:nvSpPr>
          <p:spPr>
            <a:xfrm>
              <a:off x="5334000" y="4724400"/>
              <a:ext cx="741045" cy="248920"/>
            </a:xfrm>
            <a:custGeom>
              <a:avLst/>
              <a:gdLst/>
              <a:ahLst/>
              <a:cxnLst/>
              <a:rect l="l" t="t" r="r" b="b"/>
              <a:pathLst>
                <a:path w="741045" h="248920">
                  <a:moveTo>
                    <a:pt x="740663" y="0"/>
                  </a:moveTo>
                  <a:lnTo>
                    <a:pt x="0" y="0"/>
                  </a:lnTo>
                  <a:lnTo>
                    <a:pt x="0" y="248412"/>
                  </a:lnTo>
                  <a:lnTo>
                    <a:pt x="740663" y="248412"/>
                  </a:lnTo>
                  <a:lnTo>
                    <a:pt x="740663" y="0"/>
                  </a:lnTo>
                  <a:close/>
                </a:path>
              </a:pathLst>
            </a:custGeom>
            <a:solidFill>
              <a:srgbClr val="FFFFFF"/>
            </a:solidFill>
          </p:spPr>
          <p:txBody>
            <a:bodyPr wrap="square" lIns="0" tIns="0" rIns="0" bIns="0" rtlCol="0"/>
            <a:lstStyle/>
            <a:p>
              <a:endParaRPr sz="1200" dirty="0">
                <a:solidFill>
                  <a:prstClr val="black"/>
                </a:solidFill>
                <a:latin typeface="Calibri"/>
              </a:endParaRPr>
            </a:p>
          </p:txBody>
        </p:sp>
      </p:grpSp>
      <p:sp>
        <p:nvSpPr>
          <p:cNvPr id="7" name="object 15">
            <a:extLst>
              <a:ext uri="{FF2B5EF4-FFF2-40B4-BE49-F238E27FC236}">
                <a16:creationId xmlns:a16="http://schemas.microsoft.com/office/drawing/2014/main" id="{D342B5A2-9D16-4D71-995E-8A814A5E413C}"/>
              </a:ext>
            </a:extLst>
          </p:cNvPr>
          <p:cNvSpPr txBox="1"/>
          <p:nvPr/>
        </p:nvSpPr>
        <p:spPr>
          <a:xfrm>
            <a:off x="715358" y="2690793"/>
            <a:ext cx="2183130" cy="378950"/>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Circled is the </a:t>
            </a:r>
            <a:r>
              <a:rPr sz="1200" spc="-4" dirty="0">
                <a:solidFill>
                  <a:srgbClr val="000066"/>
                </a:solidFill>
                <a:cs typeface="Arial"/>
              </a:rPr>
              <a:t>RIC </a:t>
            </a:r>
            <a:r>
              <a:rPr sz="1200" dirty="0">
                <a:solidFill>
                  <a:srgbClr val="000066"/>
                </a:solidFill>
                <a:cs typeface="Arial"/>
              </a:rPr>
              <a:t>assigned to</a:t>
            </a:r>
            <a:r>
              <a:rPr sz="1200" spc="-75" dirty="0">
                <a:solidFill>
                  <a:srgbClr val="000066"/>
                </a:solidFill>
                <a:cs typeface="Arial"/>
              </a:rPr>
              <a:t> </a:t>
            </a:r>
            <a:r>
              <a:rPr sz="1200" dirty="0">
                <a:solidFill>
                  <a:srgbClr val="000066"/>
                </a:solidFill>
                <a:cs typeface="Arial"/>
              </a:rPr>
              <a:t>that  </a:t>
            </a:r>
            <a:r>
              <a:rPr sz="1200" spc="-4" dirty="0">
                <a:solidFill>
                  <a:srgbClr val="000066"/>
                </a:solidFill>
                <a:cs typeface="Arial"/>
              </a:rPr>
              <a:t>DoDAAC.</a:t>
            </a:r>
            <a:endParaRPr sz="1200" dirty="0">
              <a:solidFill>
                <a:prstClr val="black"/>
              </a:solidFill>
              <a:cs typeface="Arial"/>
            </a:endParaRPr>
          </a:p>
        </p:txBody>
      </p:sp>
      <p:sp>
        <p:nvSpPr>
          <p:cNvPr id="8" name="object 17">
            <a:extLst>
              <a:ext uri="{FF2B5EF4-FFF2-40B4-BE49-F238E27FC236}">
                <a16:creationId xmlns:a16="http://schemas.microsoft.com/office/drawing/2014/main" id="{DD375722-3C15-4AA5-A908-EF4823D85750}"/>
              </a:ext>
            </a:extLst>
          </p:cNvPr>
          <p:cNvSpPr/>
          <p:nvPr/>
        </p:nvSpPr>
        <p:spPr>
          <a:xfrm>
            <a:off x="5137100" y="4155679"/>
            <a:ext cx="555784" cy="234805"/>
          </a:xfrm>
          <a:custGeom>
            <a:avLst/>
            <a:gdLst/>
            <a:ahLst/>
            <a:cxnLst/>
            <a:rect l="l" t="t" r="r" b="b"/>
            <a:pathLst>
              <a:path w="741045" h="248920">
                <a:moveTo>
                  <a:pt x="0" y="124206"/>
                </a:moveTo>
                <a:lnTo>
                  <a:pt x="23168" y="80868"/>
                </a:lnTo>
                <a:lnTo>
                  <a:pt x="87095" y="44183"/>
                </a:lnTo>
                <a:lnTo>
                  <a:pt x="131729" y="29213"/>
                </a:lnTo>
                <a:lnTo>
                  <a:pt x="183416" y="16958"/>
                </a:lnTo>
                <a:lnTo>
                  <a:pt x="241109" y="7771"/>
                </a:lnTo>
                <a:lnTo>
                  <a:pt x="303763" y="2001"/>
                </a:lnTo>
                <a:lnTo>
                  <a:pt x="370332" y="0"/>
                </a:lnTo>
                <a:lnTo>
                  <a:pt x="436900" y="2001"/>
                </a:lnTo>
                <a:lnTo>
                  <a:pt x="499554" y="7771"/>
                </a:lnTo>
                <a:lnTo>
                  <a:pt x="557247" y="16958"/>
                </a:lnTo>
                <a:lnTo>
                  <a:pt x="608934" y="29213"/>
                </a:lnTo>
                <a:lnTo>
                  <a:pt x="653568" y="44183"/>
                </a:lnTo>
                <a:lnTo>
                  <a:pt x="690103" y="61518"/>
                </a:lnTo>
                <a:lnTo>
                  <a:pt x="734697" y="101880"/>
                </a:lnTo>
                <a:lnTo>
                  <a:pt x="740664" y="124206"/>
                </a:lnTo>
                <a:lnTo>
                  <a:pt x="734697" y="146531"/>
                </a:lnTo>
                <a:lnTo>
                  <a:pt x="690103" y="186893"/>
                </a:lnTo>
                <a:lnTo>
                  <a:pt x="653568" y="204228"/>
                </a:lnTo>
                <a:lnTo>
                  <a:pt x="608934" y="219198"/>
                </a:lnTo>
                <a:lnTo>
                  <a:pt x="557247" y="231453"/>
                </a:lnTo>
                <a:lnTo>
                  <a:pt x="499554" y="240640"/>
                </a:lnTo>
                <a:lnTo>
                  <a:pt x="436900" y="246410"/>
                </a:lnTo>
                <a:lnTo>
                  <a:pt x="370332" y="248412"/>
                </a:lnTo>
                <a:lnTo>
                  <a:pt x="303763" y="246410"/>
                </a:lnTo>
                <a:lnTo>
                  <a:pt x="241109" y="240640"/>
                </a:lnTo>
                <a:lnTo>
                  <a:pt x="183416" y="231453"/>
                </a:lnTo>
                <a:lnTo>
                  <a:pt x="131729" y="219198"/>
                </a:lnTo>
                <a:lnTo>
                  <a:pt x="87095" y="204228"/>
                </a:lnTo>
                <a:lnTo>
                  <a:pt x="50560" y="186893"/>
                </a:lnTo>
                <a:lnTo>
                  <a:pt x="5966" y="146531"/>
                </a:lnTo>
                <a:lnTo>
                  <a:pt x="0" y="124206"/>
                </a:lnTo>
                <a:close/>
              </a:path>
            </a:pathLst>
          </a:custGeom>
          <a:ln w="25908">
            <a:solidFill>
              <a:srgbClr val="3333CC"/>
            </a:solidFill>
          </a:ln>
        </p:spPr>
        <p:txBody>
          <a:bodyPr wrap="square" lIns="0" tIns="0" rIns="0" bIns="0" rtlCol="0"/>
          <a:lstStyle/>
          <a:p>
            <a:endParaRPr sz="1200" dirty="0">
              <a:solidFill>
                <a:prstClr val="black"/>
              </a:solidFill>
              <a:latin typeface="Calibri"/>
            </a:endParaRPr>
          </a:p>
        </p:txBody>
      </p:sp>
      <p:sp>
        <p:nvSpPr>
          <p:cNvPr id="9" name="TextBox 8">
            <a:extLst>
              <a:ext uri="{FF2B5EF4-FFF2-40B4-BE49-F238E27FC236}">
                <a16:creationId xmlns:a16="http://schemas.microsoft.com/office/drawing/2014/main" id="{FE632DDD-0976-49C9-8FCE-F23D0323B82F}"/>
              </a:ext>
            </a:extLst>
          </p:cNvPr>
          <p:cNvSpPr txBox="1"/>
          <p:nvPr/>
        </p:nvSpPr>
        <p:spPr>
          <a:xfrm>
            <a:off x="5249772" y="4182735"/>
            <a:ext cx="442452" cy="207749"/>
          </a:xfrm>
          <a:prstGeom prst="rect">
            <a:avLst/>
          </a:prstGeom>
          <a:noFill/>
        </p:spPr>
        <p:txBody>
          <a:bodyPr wrap="square" rtlCol="0">
            <a:spAutoFit/>
          </a:bodyPr>
          <a:lstStyle/>
          <a:p>
            <a:r>
              <a:rPr lang="en-US" sz="750" dirty="0"/>
              <a:t>AN5</a:t>
            </a:r>
          </a:p>
        </p:txBody>
      </p:sp>
      <p:sp>
        <p:nvSpPr>
          <p:cNvPr id="10" name="object 10">
            <a:extLst>
              <a:ext uri="{FF2B5EF4-FFF2-40B4-BE49-F238E27FC236}">
                <a16:creationId xmlns:a16="http://schemas.microsoft.com/office/drawing/2014/main" id="{6BAB378E-EAE2-497B-A773-62635F5D0DE8}"/>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167581008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972CE-7430-77EB-E322-386E6266B2F6}"/>
              </a:ext>
            </a:extLst>
          </p:cNvPr>
          <p:cNvSpPr txBox="1"/>
          <p:nvPr/>
        </p:nvSpPr>
        <p:spPr>
          <a:xfrm>
            <a:off x="723900" y="457200"/>
            <a:ext cx="7696200" cy="461665"/>
          </a:xfrm>
          <a:prstGeom prst="rect">
            <a:avLst/>
          </a:prstGeom>
          <a:noFill/>
        </p:spPr>
        <p:txBody>
          <a:bodyPr wrap="square" rtlCol="0">
            <a:spAutoFit/>
          </a:bodyPr>
          <a:lstStyle/>
          <a:p>
            <a:r>
              <a:rPr lang="en-US" sz="2400" dirty="0">
                <a:solidFill>
                  <a:schemeClr val="tx2"/>
                </a:solidFill>
                <a:latin typeface="+mj-lt"/>
              </a:rPr>
              <a:t>Additional Aerial Port </a:t>
            </a:r>
            <a:r>
              <a:rPr lang="en-US" sz="2400" dirty="0" err="1">
                <a:solidFill>
                  <a:schemeClr val="tx2"/>
                </a:solidFill>
                <a:latin typeface="+mj-lt"/>
              </a:rPr>
              <a:t>WebSDR</a:t>
            </a:r>
            <a:r>
              <a:rPr lang="en-US" sz="2400" dirty="0">
                <a:solidFill>
                  <a:schemeClr val="tx2"/>
                </a:solidFill>
                <a:latin typeface="+mj-lt"/>
              </a:rPr>
              <a:t> “How-To” Guidance</a:t>
            </a:r>
          </a:p>
        </p:txBody>
      </p:sp>
      <p:sp>
        <p:nvSpPr>
          <p:cNvPr id="3" name="TextBox 2">
            <a:extLst>
              <a:ext uri="{FF2B5EF4-FFF2-40B4-BE49-F238E27FC236}">
                <a16:creationId xmlns:a16="http://schemas.microsoft.com/office/drawing/2014/main" id="{11CA315C-49B8-532F-38A4-C61895698D06}"/>
              </a:ext>
            </a:extLst>
          </p:cNvPr>
          <p:cNvSpPr txBox="1"/>
          <p:nvPr/>
        </p:nvSpPr>
        <p:spPr>
          <a:xfrm>
            <a:off x="533400" y="1219200"/>
            <a:ext cx="7162800" cy="338554"/>
          </a:xfrm>
          <a:prstGeom prst="rect">
            <a:avLst/>
          </a:prstGeom>
          <a:noFill/>
        </p:spPr>
        <p:txBody>
          <a:bodyPr wrap="square" rtlCol="0">
            <a:spAutoFit/>
          </a:bodyPr>
          <a:lstStyle/>
          <a:p>
            <a:r>
              <a:rPr lang="en-US" dirty="0">
                <a:solidFill>
                  <a:schemeClr val="tx2"/>
                </a:solidFill>
              </a:rPr>
              <a:t>Click on each slide to review the associated guidance.</a:t>
            </a:r>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CA4E1042-BC4B-CC45-2979-9986ECFCBB93}"/>
                  </a:ext>
                </a:extLst>
              </p:cNvPr>
              <p:cNvGraphicFramePr>
                <a:graphicFrameLocks noChangeAspect="1"/>
              </p:cNvGraphicFramePr>
              <p:nvPr>
                <p:extLst>
                  <p:ext uri="{D42A27DB-BD31-4B8C-83A1-F6EECF244321}">
                    <p14:modId xmlns:p14="http://schemas.microsoft.com/office/powerpoint/2010/main" val="118077929"/>
                  </p:ext>
                </p:extLst>
              </p:nvPr>
            </p:nvGraphicFramePr>
            <p:xfrm>
              <a:off x="490220" y="1676400"/>
              <a:ext cx="1879600" cy="1295400"/>
            </p:xfrm>
            <a:graphic>
              <a:graphicData uri="http://schemas.microsoft.com/office/powerpoint/2016/sectionzoom">
                <psez:sectionZm>
                  <psez:sectionZmObj sectionId="{CA3D9250-408F-4301-B07F-CEF34EBB8A80}">
                    <psez:zmPr id="{BAB14B9C-64DE-42D4-B39B-FAB7D1588A5C}" transitionDur="1000">
                      <p166:blipFill xmlns:p166="http://schemas.microsoft.com/office/powerpoint/2016/6/main">
                        <a:blip r:embed="rId2"/>
                        <a:stretch>
                          <a:fillRect/>
                        </a:stretch>
                      </p166:blipFill>
                      <p166:spPr xmlns:p166="http://schemas.microsoft.com/office/powerpoint/2016/6/main">
                        <a:xfrm>
                          <a:off x="0" y="0"/>
                          <a:ext cx="1879600" cy="1295400"/>
                        </a:xfrm>
                        <a:prstGeom prst="rect">
                          <a:avLst/>
                        </a:prstGeom>
                        <a:ln w="3175">
                          <a:solidFill>
                            <a:prstClr val="ltGray"/>
                          </a:solidFill>
                        </a:ln>
                      </p166:spPr>
                    </psez:zmPr>
                  </psez:sectionZmObj>
                </psez:sectionZm>
              </a:graphicData>
            </a:graphic>
          </p:graphicFrame>
        </mc:Choice>
        <mc:Fallback xmlns="">
          <p:pic>
            <p:nvPicPr>
              <p:cNvPr id="5" name="Section Zoom 4">
                <a:hlinkClick r:id="rId3" action="ppaction://hlinksldjump"/>
                <a:extLst>
                  <a:ext uri="{FF2B5EF4-FFF2-40B4-BE49-F238E27FC236}">
                    <a16:creationId xmlns:a16="http://schemas.microsoft.com/office/drawing/2014/main" id="{CA4E1042-BC4B-CC45-2979-9986ECFCBB93}"/>
                  </a:ext>
                </a:extLst>
              </p:cNvPr>
              <p:cNvPicPr>
                <a:picLocks noGrp="1" noRot="1" noChangeAspect="1" noMove="1" noResize="1" noEditPoints="1" noAdjustHandles="1" noChangeArrowheads="1" noChangeShapeType="1"/>
              </p:cNvPicPr>
              <p:nvPr/>
            </p:nvPicPr>
            <p:blipFill>
              <a:blip r:embed="rId4"/>
              <a:stretch>
                <a:fillRect/>
              </a:stretch>
            </p:blipFill>
            <p:spPr>
              <a:xfrm>
                <a:off x="490220" y="1676400"/>
                <a:ext cx="1879600" cy="12954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C7342595-7C53-76DA-EA67-074509CD259E}"/>
                  </a:ext>
                </a:extLst>
              </p:cNvPr>
              <p:cNvGraphicFramePr>
                <a:graphicFrameLocks noChangeAspect="1"/>
              </p:cNvGraphicFramePr>
              <p:nvPr>
                <p:extLst>
                  <p:ext uri="{D42A27DB-BD31-4B8C-83A1-F6EECF244321}">
                    <p14:modId xmlns:p14="http://schemas.microsoft.com/office/powerpoint/2010/main" val="1500055443"/>
                  </p:ext>
                </p:extLst>
              </p:nvPr>
            </p:nvGraphicFramePr>
            <p:xfrm>
              <a:off x="3403601" y="1676400"/>
              <a:ext cx="1879600" cy="1295400"/>
            </p:xfrm>
            <a:graphic>
              <a:graphicData uri="http://schemas.microsoft.com/office/powerpoint/2016/sectionzoom">
                <psez:sectionZm>
                  <psez:sectionZmObj sectionId="{B8A037D7-DDF9-4216-A1FC-70F9A98E3765}">
                    <psez:zmPr id="{284EF61C-FADD-4CDD-BF81-893947E22F55}" transitionDur="1000">
                      <p166:blipFill xmlns:p166="http://schemas.microsoft.com/office/powerpoint/2016/6/main">
                        <a:blip r:embed="rId5"/>
                        <a:stretch>
                          <a:fillRect/>
                        </a:stretch>
                      </p166:blipFill>
                      <p166:spPr xmlns:p166="http://schemas.microsoft.com/office/powerpoint/2016/6/main">
                        <a:xfrm>
                          <a:off x="0" y="0"/>
                          <a:ext cx="1879600" cy="1295400"/>
                        </a:xfrm>
                        <a:prstGeom prst="rect">
                          <a:avLst/>
                        </a:prstGeom>
                        <a:ln w="3175">
                          <a:solidFill>
                            <a:prstClr val="ltGray"/>
                          </a:solidFill>
                        </a:ln>
                      </p166:spPr>
                    </psez:zmPr>
                  </psez:sectionZmObj>
                </psez:sectionZm>
              </a:graphicData>
            </a:graphic>
          </p:graphicFrame>
        </mc:Choice>
        <mc:Fallback xmlns="">
          <p:pic>
            <p:nvPicPr>
              <p:cNvPr id="7" name="Section Zoom 6">
                <a:hlinkClick r:id="rId6" action="ppaction://hlinksldjump"/>
                <a:extLst>
                  <a:ext uri="{FF2B5EF4-FFF2-40B4-BE49-F238E27FC236}">
                    <a16:creationId xmlns:a16="http://schemas.microsoft.com/office/drawing/2014/main" id="{C7342595-7C53-76DA-EA67-074509CD259E}"/>
                  </a:ext>
                </a:extLst>
              </p:cNvPr>
              <p:cNvPicPr>
                <a:picLocks noGrp="1" noRot="1" noChangeAspect="1" noMove="1" noResize="1" noEditPoints="1" noAdjustHandles="1" noChangeArrowheads="1" noChangeShapeType="1"/>
              </p:cNvPicPr>
              <p:nvPr/>
            </p:nvPicPr>
            <p:blipFill>
              <a:blip r:embed="rId7"/>
              <a:stretch>
                <a:fillRect/>
              </a:stretch>
            </p:blipFill>
            <p:spPr>
              <a:xfrm>
                <a:off x="3403601" y="1676400"/>
                <a:ext cx="1879600" cy="12954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51F13921-D649-80DA-6CE4-A9911AD35516}"/>
                  </a:ext>
                </a:extLst>
              </p:cNvPr>
              <p:cNvGraphicFramePr>
                <a:graphicFrameLocks noChangeAspect="1"/>
              </p:cNvGraphicFramePr>
              <p:nvPr>
                <p:extLst>
                  <p:ext uri="{D42A27DB-BD31-4B8C-83A1-F6EECF244321}">
                    <p14:modId xmlns:p14="http://schemas.microsoft.com/office/powerpoint/2010/main" val="1603625219"/>
                  </p:ext>
                </p:extLst>
              </p:nvPr>
            </p:nvGraphicFramePr>
            <p:xfrm>
              <a:off x="6096000" y="1676400"/>
              <a:ext cx="1879600" cy="1295400"/>
            </p:xfrm>
            <a:graphic>
              <a:graphicData uri="http://schemas.microsoft.com/office/powerpoint/2016/sectionzoom">
                <psez:sectionZm>
                  <psez:sectionZmObj sectionId="{A287EF10-FEDF-4799-93DF-88793230661C}">
                    <psez:zmPr id="{A7064EBA-20B8-48A9-A96B-FF8625B3CD6F}" transitionDur="1000">
                      <p166:blipFill xmlns:p166="http://schemas.microsoft.com/office/powerpoint/2016/6/main">
                        <a:blip r:embed="rId8"/>
                        <a:stretch>
                          <a:fillRect/>
                        </a:stretch>
                      </p166:blipFill>
                      <p166:spPr xmlns:p166="http://schemas.microsoft.com/office/powerpoint/2016/6/main">
                        <a:xfrm>
                          <a:off x="0" y="0"/>
                          <a:ext cx="1879600" cy="1295400"/>
                        </a:xfrm>
                        <a:prstGeom prst="rect">
                          <a:avLst/>
                        </a:prstGeom>
                        <a:ln w="3175">
                          <a:solidFill>
                            <a:prstClr val="ltGray"/>
                          </a:solidFill>
                        </a:ln>
                      </p166:spPr>
                    </psez:zmPr>
                  </psez:sectionZmObj>
                </psez:sectionZm>
              </a:graphicData>
            </a:graphic>
          </p:graphicFrame>
        </mc:Choice>
        <mc:Fallback xmlns="">
          <p:pic>
            <p:nvPicPr>
              <p:cNvPr id="9" name="Section Zoom 8">
                <a:hlinkClick r:id="rId9" action="ppaction://hlinksldjump"/>
                <a:extLst>
                  <a:ext uri="{FF2B5EF4-FFF2-40B4-BE49-F238E27FC236}">
                    <a16:creationId xmlns:a16="http://schemas.microsoft.com/office/drawing/2014/main" id="{51F13921-D649-80DA-6CE4-A9911AD35516}"/>
                  </a:ext>
                </a:extLst>
              </p:cNvPr>
              <p:cNvPicPr>
                <a:picLocks noGrp="1" noRot="1" noChangeAspect="1" noMove="1" noResize="1" noEditPoints="1" noAdjustHandles="1" noChangeArrowheads="1" noChangeShapeType="1"/>
              </p:cNvPicPr>
              <p:nvPr/>
            </p:nvPicPr>
            <p:blipFill>
              <a:blip r:embed="rId10"/>
              <a:stretch>
                <a:fillRect/>
              </a:stretch>
            </p:blipFill>
            <p:spPr>
              <a:xfrm>
                <a:off x="6096000" y="1676400"/>
                <a:ext cx="1879600" cy="12954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4D593C00-3E2E-4427-0818-47E9218258AB}"/>
                  </a:ext>
                </a:extLst>
              </p:cNvPr>
              <p:cNvGraphicFramePr>
                <a:graphicFrameLocks noChangeAspect="1"/>
              </p:cNvGraphicFramePr>
              <p:nvPr>
                <p:extLst>
                  <p:ext uri="{D42A27DB-BD31-4B8C-83A1-F6EECF244321}">
                    <p14:modId xmlns:p14="http://schemas.microsoft.com/office/powerpoint/2010/main" val="2070988561"/>
                  </p:ext>
                </p:extLst>
              </p:nvPr>
            </p:nvGraphicFramePr>
            <p:xfrm>
              <a:off x="533400" y="3238501"/>
              <a:ext cx="1879600" cy="1295400"/>
            </p:xfrm>
            <a:graphic>
              <a:graphicData uri="http://schemas.microsoft.com/office/powerpoint/2016/sectionzoom">
                <psez:sectionZm>
                  <psez:sectionZmObj sectionId="{699138F2-FFE0-48B2-9875-FFBB1714AE0A}">
                    <psez:zmPr id="{34A8AA6C-2A2F-4E33-A409-303BC01E0E05}" transitionDur="1000">
                      <p166:blipFill xmlns:p166="http://schemas.microsoft.com/office/powerpoint/2016/6/main">
                        <a:blip r:embed="rId11"/>
                        <a:stretch>
                          <a:fillRect/>
                        </a:stretch>
                      </p166:blipFill>
                      <p166:spPr xmlns:p166="http://schemas.microsoft.com/office/powerpoint/2016/6/main">
                        <a:xfrm>
                          <a:off x="0" y="0"/>
                          <a:ext cx="1879600" cy="1295400"/>
                        </a:xfrm>
                        <a:prstGeom prst="rect">
                          <a:avLst/>
                        </a:prstGeom>
                        <a:ln w="3175">
                          <a:solidFill>
                            <a:prstClr val="ltGray"/>
                          </a:solidFill>
                        </a:ln>
                      </p166:spPr>
                    </psez:zmPr>
                  </psez:sectionZmObj>
                </psez:sectionZm>
              </a:graphicData>
            </a:graphic>
          </p:graphicFrame>
        </mc:Choice>
        <mc:Fallback xmlns="">
          <p:pic>
            <p:nvPicPr>
              <p:cNvPr id="11" name="Section Zoom 10">
                <a:hlinkClick r:id="rId12" action="ppaction://hlinksldjump"/>
                <a:extLst>
                  <a:ext uri="{FF2B5EF4-FFF2-40B4-BE49-F238E27FC236}">
                    <a16:creationId xmlns:a16="http://schemas.microsoft.com/office/drawing/2014/main" id="{4D593C00-3E2E-4427-0818-47E9218258AB}"/>
                  </a:ext>
                </a:extLst>
              </p:cNvPr>
              <p:cNvPicPr>
                <a:picLocks noGrp="1" noRot="1" noChangeAspect="1" noMove="1" noResize="1" noEditPoints="1" noAdjustHandles="1" noChangeArrowheads="1" noChangeShapeType="1"/>
              </p:cNvPicPr>
              <p:nvPr/>
            </p:nvPicPr>
            <p:blipFill>
              <a:blip r:embed="rId13"/>
              <a:stretch>
                <a:fillRect/>
              </a:stretch>
            </p:blipFill>
            <p:spPr>
              <a:xfrm>
                <a:off x="533400" y="3238501"/>
                <a:ext cx="1879600" cy="12954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9F394059-C35D-895D-9D0B-1AE74B84630E}"/>
                  </a:ext>
                </a:extLst>
              </p:cNvPr>
              <p:cNvGraphicFramePr>
                <a:graphicFrameLocks noChangeAspect="1"/>
              </p:cNvGraphicFramePr>
              <p:nvPr>
                <p:extLst>
                  <p:ext uri="{D42A27DB-BD31-4B8C-83A1-F6EECF244321}">
                    <p14:modId xmlns:p14="http://schemas.microsoft.com/office/powerpoint/2010/main" val="2317072959"/>
                  </p:ext>
                </p:extLst>
              </p:nvPr>
            </p:nvGraphicFramePr>
            <p:xfrm>
              <a:off x="3403601" y="3238501"/>
              <a:ext cx="1879600" cy="1295400"/>
            </p:xfrm>
            <a:graphic>
              <a:graphicData uri="http://schemas.microsoft.com/office/powerpoint/2016/sectionzoom">
                <psez:sectionZm>
                  <psez:sectionZmObj sectionId="{A6C3C8F0-D341-4189-863D-387AA7D4CC4F}">
                    <psez:zmPr id="{FA1658B2-F2C7-4A44-8D8A-11CCEB6173CB}" transitionDur="1000">
                      <p166:blipFill xmlns:p166="http://schemas.microsoft.com/office/powerpoint/2016/6/main">
                        <a:blip r:embed="rId14"/>
                        <a:stretch>
                          <a:fillRect/>
                        </a:stretch>
                      </p166:blipFill>
                      <p166:spPr xmlns:p166="http://schemas.microsoft.com/office/powerpoint/2016/6/main">
                        <a:xfrm>
                          <a:off x="0" y="0"/>
                          <a:ext cx="1879600" cy="1295400"/>
                        </a:xfrm>
                        <a:prstGeom prst="rect">
                          <a:avLst/>
                        </a:prstGeom>
                        <a:ln w="3175">
                          <a:solidFill>
                            <a:prstClr val="ltGray"/>
                          </a:solidFill>
                        </a:ln>
                      </p166:spPr>
                    </psez:zmPr>
                  </psez:sectionZmObj>
                </psez:sectionZm>
              </a:graphicData>
            </a:graphic>
          </p:graphicFrame>
        </mc:Choice>
        <mc:Fallback xmlns="">
          <p:pic>
            <p:nvPicPr>
              <p:cNvPr id="13" name="Section Zoom 12">
                <a:hlinkClick r:id="rId15" action="ppaction://hlinksldjump"/>
                <a:extLst>
                  <a:ext uri="{FF2B5EF4-FFF2-40B4-BE49-F238E27FC236}">
                    <a16:creationId xmlns:a16="http://schemas.microsoft.com/office/drawing/2014/main" id="{9F394059-C35D-895D-9D0B-1AE74B84630E}"/>
                  </a:ext>
                </a:extLst>
              </p:cNvPr>
              <p:cNvPicPr>
                <a:picLocks noGrp="1" noRot="1" noChangeAspect="1" noMove="1" noResize="1" noEditPoints="1" noAdjustHandles="1" noChangeArrowheads="1" noChangeShapeType="1"/>
              </p:cNvPicPr>
              <p:nvPr/>
            </p:nvPicPr>
            <p:blipFill>
              <a:blip r:embed="rId16"/>
              <a:stretch>
                <a:fillRect/>
              </a:stretch>
            </p:blipFill>
            <p:spPr>
              <a:xfrm>
                <a:off x="3403601" y="3238501"/>
                <a:ext cx="1879600" cy="1295400"/>
              </a:xfrm>
              <a:prstGeom prst="rect">
                <a:avLst/>
              </a:prstGeom>
              <a:ln w="3175">
                <a:solidFill>
                  <a:prstClr val="ltGray"/>
                </a:solidFill>
              </a:ln>
            </p:spPr>
          </p:pic>
        </mc:Fallback>
      </mc:AlternateContent>
    </p:spTree>
    <p:extLst>
      <p:ext uri="{BB962C8B-B14F-4D97-AF65-F5344CB8AC3E}">
        <p14:creationId xmlns:p14="http://schemas.microsoft.com/office/powerpoint/2010/main" val="5105591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DE4BB549-AE08-4B15-BB53-F99343FB4DD2}"/>
              </a:ext>
            </a:extLst>
          </p:cNvPr>
          <p:cNvSpPr txBox="1"/>
          <p:nvPr/>
        </p:nvSpPr>
        <p:spPr>
          <a:xfrm>
            <a:off x="199103" y="2209800"/>
            <a:ext cx="8417642" cy="1302280"/>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These links </a:t>
            </a:r>
            <a:r>
              <a:rPr sz="1200" spc="-4" dirty="0">
                <a:solidFill>
                  <a:srgbClr val="000066"/>
                </a:solidFill>
                <a:cs typeface="Arial"/>
              </a:rPr>
              <a:t>will </a:t>
            </a:r>
            <a:r>
              <a:rPr sz="1200" dirty="0">
                <a:solidFill>
                  <a:srgbClr val="000066"/>
                </a:solidFill>
                <a:cs typeface="Arial"/>
              </a:rPr>
              <a:t>assist </a:t>
            </a:r>
            <a:r>
              <a:rPr sz="1200" spc="-8" dirty="0">
                <a:solidFill>
                  <a:srgbClr val="000066"/>
                </a:solidFill>
                <a:cs typeface="Arial"/>
              </a:rPr>
              <a:t>w/ </a:t>
            </a:r>
            <a:r>
              <a:rPr sz="1200" spc="-4" dirty="0">
                <a:solidFill>
                  <a:srgbClr val="000066"/>
                </a:solidFill>
                <a:cs typeface="Arial"/>
              </a:rPr>
              <a:t>NSN</a:t>
            </a:r>
            <a:r>
              <a:rPr sz="1200" spc="-15" dirty="0">
                <a:solidFill>
                  <a:srgbClr val="000066"/>
                </a:solidFill>
                <a:cs typeface="Arial"/>
              </a:rPr>
              <a:t> </a:t>
            </a:r>
            <a:r>
              <a:rPr sz="1200" dirty="0">
                <a:solidFill>
                  <a:srgbClr val="000066"/>
                </a:solidFill>
                <a:cs typeface="Arial"/>
              </a:rPr>
              <a:t>lookups:</a:t>
            </a:r>
            <a:endParaRPr sz="1200" dirty="0">
              <a:solidFill>
                <a:prstClr val="black"/>
              </a:solidFill>
              <a:cs typeface="Arial"/>
            </a:endParaRPr>
          </a:p>
          <a:p>
            <a:pPr>
              <a:spcBef>
                <a:spcPts val="11"/>
              </a:spcBef>
            </a:pPr>
            <a:endParaRPr sz="1200" dirty="0">
              <a:solidFill>
                <a:prstClr val="black"/>
              </a:solidFill>
              <a:cs typeface="Arial"/>
            </a:endParaRPr>
          </a:p>
          <a:p>
            <a:pPr marL="695325"/>
            <a:r>
              <a:rPr sz="1200" dirty="0">
                <a:solidFill>
                  <a:srgbClr val="000066"/>
                </a:solidFill>
                <a:cs typeface="Arial"/>
              </a:rPr>
              <a:t>WebFLIS (Account</a:t>
            </a:r>
            <a:r>
              <a:rPr sz="1200" spc="-94" dirty="0">
                <a:solidFill>
                  <a:srgbClr val="000066"/>
                </a:solidFill>
                <a:cs typeface="Arial"/>
              </a:rPr>
              <a:t> </a:t>
            </a:r>
            <a:r>
              <a:rPr sz="1200" dirty="0">
                <a:solidFill>
                  <a:srgbClr val="000066"/>
                </a:solidFill>
                <a:cs typeface="Arial"/>
              </a:rPr>
              <a:t>Needed)</a:t>
            </a:r>
            <a:endParaRPr lang="en-US" sz="1200" u="heavy" spc="4" dirty="0">
              <a:solidFill>
                <a:srgbClr val="0099FF"/>
              </a:solidFill>
              <a:uFill>
                <a:solidFill>
                  <a:srgbClr val="0099FF"/>
                </a:solidFill>
              </a:uFill>
              <a:cs typeface="Arial"/>
            </a:endParaRPr>
          </a:p>
          <a:p>
            <a:pPr marL="695325"/>
            <a:r>
              <a:rPr lang="en-US" sz="1200" dirty="0">
                <a:solidFill>
                  <a:srgbClr val="000066"/>
                </a:solidFill>
                <a:cs typeface="Arial"/>
              </a:rPr>
              <a:t>https://fp.logisticsinformationservice.dla.mil/webflis</a:t>
            </a:r>
            <a:endParaRPr sz="1200" dirty="0">
              <a:solidFill>
                <a:srgbClr val="000066"/>
              </a:solidFill>
              <a:cs typeface="Arial"/>
            </a:endParaRPr>
          </a:p>
          <a:p>
            <a:pPr>
              <a:spcBef>
                <a:spcPts val="15"/>
              </a:spcBef>
            </a:pPr>
            <a:endParaRPr sz="1200" dirty="0">
              <a:solidFill>
                <a:prstClr val="black"/>
              </a:solidFill>
              <a:cs typeface="Arial"/>
            </a:endParaRPr>
          </a:p>
          <a:p>
            <a:pPr marL="695325" marR="4180999"/>
            <a:r>
              <a:rPr sz="1200" dirty="0">
                <a:solidFill>
                  <a:srgbClr val="000066"/>
                </a:solidFill>
                <a:cs typeface="Arial"/>
              </a:rPr>
              <a:t>Part </a:t>
            </a:r>
            <a:r>
              <a:rPr sz="1200" spc="-23" dirty="0">
                <a:solidFill>
                  <a:srgbClr val="000066"/>
                </a:solidFill>
                <a:cs typeface="Arial"/>
              </a:rPr>
              <a:t>Target </a:t>
            </a:r>
            <a:endParaRPr lang="en-US" sz="1200" spc="-23" dirty="0">
              <a:solidFill>
                <a:srgbClr val="000066"/>
              </a:solidFill>
              <a:cs typeface="Arial"/>
            </a:endParaRPr>
          </a:p>
          <a:p>
            <a:pPr marL="695325" marR="4180999"/>
            <a:r>
              <a:rPr sz="1200" spc="-23" dirty="0">
                <a:solidFill>
                  <a:srgbClr val="000066"/>
                </a:solidFill>
                <a:cs typeface="Arial"/>
              </a:rPr>
              <a:t> </a:t>
            </a:r>
            <a:r>
              <a:rPr sz="1200" u="heavy" spc="4" dirty="0">
                <a:solidFill>
                  <a:srgbClr val="0099FF"/>
                </a:solidFill>
                <a:uFill>
                  <a:solidFill>
                    <a:srgbClr val="0099FF"/>
                  </a:solidFill>
                </a:uFill>
                <a:cs typeface="Arial"/>
                <a:hlinkClick r:id="rId2"/>
              </a:rPr>
              <a:t>h</a:t>
            </a:r>
            <a:r>
              <a:rPr sz="1200" u="heavy" dirty="0">
                <a:solidFill>
                  <a:srgbClr val="0099FF"/>
                </a:solidFill>
                <a:uFill>
                  <a:solidFill>
                    <a:srgbClr val="0099FF"/>
                  </a:solidFill>
                </a:uFill>
                <a:cs typeface="Arial"/>
                <a:hlinkClick r:id="rId2"/>
              </a:rPr>
              <a:t>tt</a:t>
            </a:r>
            <a:r>
              <a:rPr sz="1200" u="heavy" spc="4" dirty="0">
                <a:solidFill>
                  <a:srgbClr val="0099FF"/>
                </a:solidFill>
                <a:uFill>
                  <a:solidFill>
                    <a:srgbClr val="0099FF"/>
                  </a:solidFill>
                </a:uFill>
                <a:cs typeface="Arial"/>
                <a:hlinkClick r:id="rId2"/>
              </a:rPr>
              <a:t>ps</a:t>
            </a:r>
            <a:r>
              <a:rPr sz="1200" u="heavy" dirty="0">
                <a:solidFill>
                  <a:srgbClr val="0099FF"/>
                </a:solidFill>
                <a:uFill>
                  <a:solidFill>
                    <a:srgbClr val="0099FF"/>
                  </a:solidFill>
                </a:uFill>
                <a:cs typeface="Arial"/>
                <a:hlinkClick r:id="rId2"/>
              </a:rPr>
              <a:t>:/</a:t>
            </a:r>
            <a:r>
              <a:rPr sz="1200" u="heavy" spc="-8" dirty="0">
                <a:solidFill>
                  <a:srgbClr val="0099FF"/>
                </a:solidFill>
                <a:uFill>
                  <a:solidFill>
                    <a:srgbClr val="0099FF"/>
                  </a:solidFill>
                </a:uFill>
                <a:cs typeface="Arial"/>
                <a:hlinkClick r:id="rId2"/>
              </a:rPr>
              <a:t>/</a:t>
            </a:r>
            <a:r>
              <a:rPr sz="1200" u="heavy" spc="-15" dirty="0">
                <a:solidFill>
                  <a:srgbClr val="0099FF"/>
                </a:solidFill>
                <a:uFill>
                  <a:solidFill>
                    <a:srgbClr val="0099FF"/>
                  </a:solidFill>
                </a:uFill>
                <a:cs typeface="Arial"/>
                <a:hlinkClick r:id="rId2"/>
              </a:rPr>
              <a:t>ww</a:t>
            </a:r>
            <a:r>
              <a:rPr sz="1200" u="heavy" spc="-75" dirty="0">
                <a:solidFill>
                  <a:srgbClr val="0099FF"/>
                </a:solidFill>
                <a:uFill>
                  <a:solidFill>
                    <a:srgbClr val="0099FF"/>
                  </a:solidFill>
                </a:uFill>
                <a:cs typeface="Arial"/>
                <a:hlinkClick r:id="rId2"/>
              </a:rPr>
              <a:t>w</a:t>
            </a:r>
            <a:r>
              <a:rPr sz="1200" u="heavy" dirty="0">
                <a:solidFill>
                  <a:srgbClr val="0099FF"/>
                </a:solidFill>
                <a:uFill>
                  <a:solidFill>
                    <a:srgbClr val="0099FF"/>
                  </a:solidFill>
                </a:uFill>
                <a:cs typeface="Arial"/>
                <a:hlinkClick r:id="rId2"/>
              </a:rPr>
              <a:t>.</a:t>
            </a:r>
            <a:r>
              <a:rPr sz="1200" u="heavy" spc="4" dirty="0">
                <a:solidFill>
                  <a:srgbClr val="0099FF"/>
                </a:solidFill>
                <a:uFill>
                  <a:solidFill>
                    <a:srgbClr val="0099FF"/>
                  </a:solidFill>
                </a:uFill>
                <a:cs typeface="Arial"/>
                <a:hlinkClick r:id="rId2"/>
              </a:rPr>
              <a:t>pa</a:t>
            </a:r>
            <a:r>
              <a:rPr sz="1200" u="heavy" dirty="0">
                <a:solidFill>
                  <a:srgbClr val="0099FF"/>
                </a:solidFill>
                <a:uFill>
                  <a:solidFill>
                    <a:srgbClr val="0099FF"/>
                  </a:solidFill>
                </a:uFill>
                <a:cs typeface="Arial"/>
                <a:hlinkClick r:id="rId2"/>
              </a:rPr>
              <a:t>rtt</a:t>
            </a:r>
            <a:r>
              <a:rPr sz="1200" u="heavy" spc="4" dirty="0">
                <a:solidFill>
                  <a:srgbClr val="0099FF"/>
                </a:solidFill>
                <a:uFill>
                  <a:solidFill>
                    <a:srgbClr val="0099FF"/>
                  </a:solidFill>
                </a:uFill>
                <a:cs typeface="Arial"/>
                <a:hlinkClick r:id="rId2"/>
              </a:rPr>
              <a:t>a</a:t>
            </a:r>
            <a:r>
              <a:rPr sz="1200" u="heavy" dirty="0">
                <a:solidFill>
                  <a:srgbClr val="0099FF"/>
                </a:solidFill>
                <a:uFill>
                  <a:solidFill>
                    <a:srgbClr val="0099FF"/>
                  </a:solidFill>
                </a:uFill>
                <a:cs typeface="Arial"/>
                <a:hlinkClick r:id="rId2"/>
              </a:rPr>
              <a:t>r</a:t>
            </a:r>
            <a:r>
              <a:rPr sz="1200" u="heavy" spc="4" dirty="0">
                <a:solidFill>
                  <a:srgbClr val="0099FF"/>
                </a:solidFill>
                <a:uFill>
                  <a:solidFill>
                    <a:srgbClr val="0099FF"/>
                  </a:solidFill>
                </a:uFill>
                <a:cs typeface="Arial"/>
                <a:hlinkClick r:id="rId2"/>
              </a:rPr>
              <a:t>ge</a:t>
            </a:r>
            <a:r>
              <a:rPr sz="1200" u="heavy" dirty="0">
                <a:solidFill>
                  <a:srgbClr val="0099FF"/>
                </a:solidFill>
                <a:uFill>
                  <a:solidFill>
                    <a:srgbClr val="0099FF"/>
                  </a:solidFill>
                </a:uFill>
                <a:cs typeface="Arial"/>
                <a:hlinkClick r:id="rId2"/>
              </a:rPr>
              <a:t>t.</a:t>
            </a:r>
            <a:r>
              <a:rPr sz="1200" u="heavy" spc="4" dirty="0">
                <a:solidFill>
                  <a:srgbClr val="0099FF"/>
                </a:solidFill>
                <a:uFill>
                  <a:solidFill>
                    <a:srgbClr val="0099FF"/>
                  </a:solidFill>
                </a:uFill>
                <a:cs typeface="Arial"/>
                <a:hlinkClick r:id="rId2"/>
              </a:rPr>
              <a:t>c</a:t>
            </a:r>
            <a:r>
              <a:rPr sz="1200" u="heavy" spc="-8" dirty="0">
                <a:solidFill>
                  <a:srgbClr val="0099FF"/>
                </a:solidFill>
                <a:uFill>
                  <a:solidFill>
                    <a:srgbClr val="0099FF"/>
                  </a:solidFill>
                </a:uFill>
                <a:cs typeface="Arial"/>
                <a:hlinkClick r:id="rId2"/>
              </a:rPr>
              <a:t>o</a:t>
            </a:r>
            <a:r>
              <a:rPr sz="1200" u="heavy" spc="-4" dirty="0">
                <a:solidFill>
                  <a:srgbClr val="0099FF"/>
                </a:solidFill>
                <a:uFill>
                  <a:solidFill>
                    <a:srgbClr val="0099FF"/>
                  </a:solidFill>
                </a:uFill>
                <a:cs typeface="Arial"/>
                <a:hlinkClick r:id="rId2"/>
              </a:rPr>
              <a:t>m</a:t>
            </a:r>
            <a:r>
              <a:rPr sz="1200" u="heavy" dirty="0">
                <a:solidFill>
                  <a:srgbClr val="0099FF"/>
                </a:solidFill>
                <a:uFill>
                  <a:solidFill>
                    <a:srgbClr val="0099FF"/>
                  </a:solidFill>
                </a:uFill>
                <a:cs typeface="Arial"/>
                <a:hlinkClick r:id="rId2"/>
              </a:rPr>
              <a:t>/</a:t>
            </a:r>
            <a:endParaRPr sz="1200" dirty="0">
              <a:solidFill>
                <a:prstClr val="black"/>
              </a:solidFill>
              <a:cs typeface="Arial"/>
            </a:endParaRPr>
          </a:p>
        </p:txBody>
      </p:sp>
      <p:sp>
        <p:nvSpPr>
          <p:cNvPr id="4" name="object 10">
            <a:extLst>
              <a:ext uri="{FF2B5EF4-FFF2-40B4-BE49-F238E27FC236}">
                <a16:creationId xmlns:a16="http://schemas.microsoft.com/office/drawing/2014/main" id="{63B5BDCB-67CE-4A43-A521-35F12E52BD9E}"/>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4356330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1109-0A01-4975-B9D0-D071394B9108}"/>
              </a:ext>
            </a:extLst>
          </p:cNvPr>
          <p:cNvSpPr>
            <a:spLocks noGrp="1"/>
          </p:cNvSpPr>
          <p:nvPr>
            <p:ph type="title"/>
          </p:nvPr>
        </p:nvSpPr>
        <p:spPr/>
        <p:txBody>
          <a:bodyPr/>
          <a:lstStyle/>
          <a:p>
            <a:r>
              <a:rPr lang="en-US" dirty="0"/>
              <a:t>DoD WebSDR Action Activity </a:t>
            </a:r>
            <a:br>
              <a:rPr lang="en-US" dirty="0"/>
            </a:br>
            <a:r>
              <a:rPr lang="en-US" dirty="0"/>
              <a:t>Response Process</a:t>
            </a:r>
          </a:p>
        </p:txBody>
      </p:sp>
    </p:spTree>
    <p:extLst>
      <p:ext uri="{BB962C8B-B14F-4D97-AF65-F5344CB8AC3E}">
        <p14:creationId xmlns:p14="http://schemas.microsoft.com/office/powerpoint/2010/main" val="576197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609600"/>
            <a:ext cx="7772400" cy="838200"/>
          </a:xfrm>
        </p:spPr>
        <p:txBody>
          <a:bodyPr/>
          <a:lstStyle/>
          <a:p>
            <a:pPr>
              <a:defRPr/>
            </a:pPr>
            <a:r>
              <a:rPr lang="en-US" sz="2400" dirty="0"/>
              <a:t>Action Activity Response </a:t>
            </a:r>
          </a:p>
        </p:txBody>
      </p:sp>
      <p:sp>
        <p:nvSpPr>
          <p:cNvPr id="58371" name="Rectangle 3"/>
          <p:cNvSpPr>
            <a:spLocks noGrp="1" noChangeArrowheads="1"/>
          </p:cNvSpPr>
          <p:nvPr>
            <p:ph idx="1"/>
          </p:nvPr>
        </p:nvSpPr>
        <p:spPr>
          <a:xfrm>
            <a:off x="952500" y="1524000"/>
            <a:ext cx="7239000" cy="3429000"/>
          </a:xfrm>
        </p:spPr>
        <p:txBody>
          <a:bodyPr>
            <a:normAutofit/>
          </a:bodyPr>
          <a:lstStyle/>
          <a:p>
            <a:pPr marL="0">
              <a:defRPr/>
            </a:pPr>
            <a:r>
              <a:rPr lang="en-US" sz="1900" dirty="0"/>
              <a:t>SDR replies are used to pass pertinent information from the SDR action activity to the SDR initiator and other interested parties. </a:t>
            </a:r>
          </a:p>
          <a:p>
            <a:pPr>
              <a:defRPr/>
            </a:pPr>
            <a:endParaRPr lang="en-US" sz="1900" dirty="0"/>
          </a:p>
          <a:p>
            <a:pPr>
              <a:defRPr/>
            </a:pPr>
            <a:r>
              <a:rPr lang="en-US" sz="1900" dirty="0"/>
              <a:t>A typical response might provide the following:</a:t>
            </a:r>
          </a:p>
          <a:p>
            <a:pPr marL="400050">
              <a:buClr>
                <a:schemeClr val="tx2"/>
              </a:buClr>
              <a:buSzPct val="100000"/>
              <a:buFont typeface="Arial" panose="020B0604020202020204" pitchFamily="34" charset="0"/>
              <a:buChar char="•"/>
              <a:defRPr/>
            </a:pPr>
            <a:r>
              <a:rPr lang="en-US" sz="1900" b="0" dirty="0"/>
              <a:t>Interim status during processing</a:t>
            </a:r>
          </a:p>
          <a:p>
            <a:pPr marL="400050">
              <a:buClr>
                <a:schemeClr val="tx2"/>
              </a:buClr>
              <a:buSzPct val="100000"/>
              <a:buFont typeface="Arial" panose="020B0604020202020204" pitchFamily="34" charset="0"/>
              <a:buChar char="•"/>
              <a:defRPr/>
            </a:pPr>
            <a:r>
              <a:rPr lang="en-US" sz="1900" b="0" dirty="0"/>
              <a:t>Forwarding to re-direct the SDR to another action activity</a:t>
            </a:r>
          </a:p>
          <a:p>
            <a:pPr marL="400050">
              <a:buClr>
                <a:schemeClr val="tx2"/>
              </a:buClr>
              <a:buSzPct val="100000"/>
              <a:buFont typeface="Arial" panose="020B0604020202020204" pitchFamily="34" charset="0"/>
              <a:buChar char="•"/>
              <a:defRPr/>
            </a:pPr>
            <a:r>
              <a:rPr lang="en-US" sz="1900" b="0" dirty="0"/>
              <a:t>Disposition instructions for discrepant materiel</a:t>
            </a:r>
          </a:p>
          <a:p>
            <a:pPr marL="400050">
              <a:buClr>
                <a:schemeClr val="tx2"/>
              </a:buClr>
              <a:buSzPct val="100000"/>
              <a:buFont typeface="Arial" panose="020B0604020202020204" pitchFamily="34" charset="0"/>
              <a:buChar char="•"/>
              <a:defRPr/>
            </a:pPr>
            <a:r>
              <a:rPr lang="en-US" sz="1900" b="0" dirty="0"/>
              <a:t>Advice on debit/credit actions</a:t>
            </a:r>
          </a:p>
          <a:p>
            <a:pPr lvl="1">
              <a:buClr>
                <a:schemeClr val="tx2"/>
              </a:buClr>
              <a:buSzPct val="100000"/>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5138045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199"/>
            <a:ext cx="8458200" cy="685801"/>
          </a:xfrm>
        </p:spPr>
        <p:txBody>
          <a:bodyPr>
            <a:noAutofit/>
          </a:bodyPr>
          <a:lstStyle/>
          <a:p>
            <a:r>
              <a:rPr lang="en-US" sz="2400" dirty="0"/>
              <a:t>DODM 4140.01, </a:t>
            </a:r>
            <a:r>
              <a:rPr lang="en-US" sz="1400" dirty="0"/>
              <a:t>continued</a:t>
            </a:r>
            <a:br>
              <a:rPr lang="en-US" dirty="0"/>
            </a:br>
            <a:endParaRPr lang="en-US" dirty="0"/>
          </a:p>
        </p:txBody>
      </p:sp>
      <p:sp>
        <p:nvSpPr>
          <p:cNvPr id="4" name="Content Placeholder 3"/>
          <p:cNvSpPr>
            <a:spLocks noGrp="1"/>
          </p:cNvSpPr>
          <p:nvPr>
            <p:ph idx="1"/>
          </p:nvPr>
        </p:nvSpPr>
        <p:spPr>
          <a:xfrm>
            <a:off x="685800" y="1371600"/>
            <a:ext cx="7772400" cy="4876800"/>
          </a:xfrm>
        </p:spPr>
        <p:txBody>
          <a:bodyPr/>
          <a:lstStyle/>
          <a:p>
            <a:pPr marL="0" lvl="0" indent="0"/>
            <a:r>
              <a:rPr lang="en-US" b="0" dirty="0"/>
              <a:t>DOD Components will</a:t>
            </a:r>
          </a:p>
          <a:p>
            <a:pPr marL="285750" lvl="0" indent="-285750">
              <a:buFont typeface="Arial" panose="020B0604020202020204" pitchFamily="34" charset="0"/>
              <a:buChar char="•"/>
            </a:pPr>
            <a:r>
              <a:rPr lang="en-US" b="0" dirty="0"/>
              <a:t>report all discrepant receipts in accordance with established DOD issuances covering supply, transportation, or quality discrepancies.</a:t>
            </a:r>
          </a:p>
          <a:p>
            <a:pPr marL="285750" lvl="0" indent="-285750">
              <a:spcAft>
                <a:spcPts val="1200"/>
              </a:spcAft>
              <a:buFont typeface="Arial" panose="020B0604020202020204" pitchFamily="34" charset="0"/>
              <a:buChar char="•"/>
            </a:pPr>
            <a:r>
              <a:rPr lang="en-US" b="0" dirty="0"/>
              <a:t>design supply systems to report supply discrepancies as an integral and seamless part of the receiving process.</a:t>
            </a:r>
          </a:p>
          <a:p>
            <a:pPr marL="0" indent="0"/>
            <a:r>
              <a:rPr lang="en-US" b="0" dirty="0"/>
              <a:t>Integrating SDRs as part of receiving process will </a:t>
            </a:r>
          </a:p>
          <a:p>
            <a:pPr marL="285750" indent="-285750">
              <a:buFont typeface="Arial" panose="020B0604020202020204" pitchFamily="34" charset="0"/>
              <a:buChar char="•"/>
            </a:pPr>
            <a:r>
              <a:rPr lang="en-US" b="0" dirty="0"/>
              <a:t>eliminate “Swivel chair” input.</a:t>
            </a:r>
          </a:p>
          <a:p>
            <a:pPr marL="285750" indent="-285750">
              <a:spcAft>
                <a:spcPts val="1200"/>
              </a:spcAft>
              <a:buFont typeface="Arial" panose="020B0604020202020204" pitchFamily="34" charset="0"/>
              <a:buChar char="•"/>
            </a:pPr>
            <a:r>
              <a:rPr lang="en-US" b="0" dirty="0"/>
              <a:t>decrease manual effort to create an SDR (using Prepositioned Materiel Receipt (PMR) and the receipt recorded in the automated information system). </a:t>
            </a:r>
          </a:p>
          <a:p>
            <a:pPr marL="0" indent="0"/>
            <a:r>
              <a:rPr lang="en-US" b="0" dirty="0"/>
              <a:t>DOD Components will</a:t>
            </a:r>
          </a:p>
          <a:p>
            <a:pPr marL="285750" indent="-285750">
              <a:buFont typeface="Arial" panose="020B0604020202020204" pitchFamily="34" charset="0"/>
              <a:buChar char="•"/>
            </a:pPr>
            <a:r>
              <a:rPr lang="en-US" b="0" dirty="0"/>
              <a:t>establish a capability to automatically receive, store, and process deficiency reports; assign investigations; and automatically route and track disposition in each responsible DOD activity.</a:t>
            </a:r>
            <a:endParaRPr lang="en-US" dirty="0"/>
          </a:p>
          <a:p>
            <a:endParaRPr lang="en-US" dirty="0"/>
          </a:p>
        </p:txBody>
      </p:sp>
    </p:spTree>
    <p:extLst>
      <p:ext uri="{BB962C8B-B14F-4D97-AF65-F5344CB8AC3E}">
        <p14:creationId xmlns:p14="http://schemas.microsoft.com/office/powerpoint/2010/main" val="392551053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914400"/>
          </a:xfrm>
        </p:spPr>
        <p:txBody>
          <a:bodyPr/>
          <a:lstStyle/>
          <a:p>
            <a:pPr>
              <a:defRPr/>
            </a:pPr>
            <a:r>
              <a:rPr lang="en-US" sz="2400" dirty="0"/>
              <a:t>SDR Standard Response Timeframes</a:t>
            </a:r>
            <a:endParaRPr lang="en-US" dirty="0"/>
          </a:p>
        </p:txBody>
      </p:sp>
      <p:sp>
        <p:nvSpPr>
          <p:cNvPr id="14" name="Content Placeholder 13">
            <a:extLst>
              <a:ext uri="{FF2B5EF4-FFF2-40B4-BE49-F238E27FC236}">
                <a16:creationId xmlns:a16="http://schemas.microsoft.com/office/drawing/2014/main" id="{ACF4513B-16B9-4994-AAA9-96AB85838B46}"/>
              </a:ext>
            </a:extLst>
          </p:cNvPr>
          <p:cNvSpPr>
            <a:spLocks noGrp="1"/>
          </p:cNvSpPr>
          <p:nvPr>
            <p:ph idx="1"/>
          </p:nvPr>
        </p:nvSpPr>
        <p:spPr>
          <a:xfrm>
            <a:off x="685800" y="1676400"/>
            <a:ext cx="8077200" cy="4419600"/>
          </a:xfrm>
        </p:spPr>
        <p:txBody>
          <a:bodyPr/>
          <a:lstStyle/>
          <a:p>
            <a:endParaRPr lang="en-US" dirty="0"/>
          </a:p>
        </p:txBody>
      </p:sp>
      <p:graphicFrame>
        <p:nvGraphicFramePr>
          <p:cNvPr id="12" name="Table 11">
            <a:extLst>
              <a:ext uri="{FF2B5EF4-FFF2-40B4-BE49-F238E27FC236}">
                <a16:creationId xmlns:a16="http://schemas.microsoft.com/office/drawing/2014/main" id="{5D05236A-C985-46F8-B8E4-879BD0FD82A1}"/>
              </a:ext>
            </a:extLst>
          </p:cNvPr>
          <p:cNvGraphicFramePr>
            <a:graphicFrameLocks noGrp="1"/>
          </p:cNvGraphicFramePr>
          <p:nvPr/>
        </p:nvGraphicFramePr>
        <p:xfrm>
          <a:off x="1144587" y="2256790"/>
          <a:ext cx="6854825" cy="3563620"/>
        </p:xfrm>
        <a:graphic>
          <a:graphicData uri="http://schemas.openxmlformats.org/drawingml/2006/table">
            <a:tbl>
              <a:tblPr firstRow="1" firstCol="1" bandRow="1">
                <a:tableStyleId>{5C22544A-7EE6-4342-B048-85BDC9FD1C3A}</a:tableStyleId>
              </a:tblPr>
              <a:tblGrid>
                <a:gridCol w="4911725">
                  <a:extLst>
                    <a:ext uri="{9D8B030D-6E8A-4147-A177-3AD203B41FA5}">
                      <a16:colId xmlns:a16="http://schemas.microsoft.com/office/drawing/2014/main" val="1540941189"/>
                    </a:ext>
                  </a:extLst>
                </a:gridCol>
                <a:gridCol w="1943100">
                  <a:extLst>
                    <a:ext uri="{9D8B030D-6E8A-4147-A177-3AD203B41FA5}">
                      <a16:colId xmlns:a16="http://schemas.microsoft.com/office/drawing/2014/main" val="1448828206"/>
                    </a:ext>
                  </a:extLst>
                </a:gridCol>
              </a:tblGrid>
              <a:tr h="216535">
                <a:tc>
                  <a:txBody>
                    <a:bodyPr/>
                    <a:lstStyle/>
                    <a:p>
                      <a:pPr marL="0" marR="0" algn="ctr">
                        <a:spcBef>
                          <a:spcPts val="300"/>
                        </a:spcBef>
                        <a:spcAft>
                          <a:spcPts val="300"/>
                        </a:spcAft>
                        <a:tabLst>
                          <a:tab pos="342900" algn="l"/>
                          <a:tab pos="685800" algn="l"/>
                          <a:tab pos="1028700" algn="l"/>
                          <a:tab pos="1371600" algn="l"/>
                          <a:tab pos="1714500" algn="r"/>
                          <a:tab pos="2057400" algn="r"/>
                        </a:tabLst>
                      </a:pPr>
                      <a:r>
                        <a:rPr lang="en-US" sz="1100" dirty="0">
                          <a:effectLst/>
                        </a:rPr>
                        <a:t>Type of Time Standard</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Number of Days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73158274"/>
                  </a:ext>
                </a:extLst>
              </a:tr>
              <a:tr h="250825">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a:effectLst/>
                        </a:rPr>
                        <a:t>Standard Response: (Includes DLA Disposition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50 Days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78043109"/>
                  </a:ext>
                </a:extLst>
              </a:tr>
              <a:tr h="210820">
                <a:tc>
                  <a:txBody>
                    <a:bodyPr/>
                    <a:lstStyle/>
                    <a:p>
                      <a:pPr marL="0" marR="0" algn="ctr">
                        <a:spcBef>
                          <a:spcPts val="300"/>
                        </a:spcBef>
                        <a:spcAft>
                          <a:spcPts val="300"/>
                        </a:spcAft>
                        <a:tabLst>
                          <a:tab pos="342900" algn="l"/>
                          <a:tab pos="685800" algn="l"/>
                          <a:tab pos="1028700" algn="l"/>
                          <a:tab pos="1371600" algn="l"/>
                          <a:tab pos="1714500" algn="r"/>
                          <a:tab pos="2057400" algn="r"/>
                        </a:tabLst>
                      </a:pPr>
                      <a:r>
                        <a:rPr lang="en-US" sz="1100">
                          <a:effectLst/>
                        </a:rPr>
                        <a:t>Exceptions to Standard Response Times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5034538"/>
                  </a:ext>
                </a:extLst>
              </a:tr>
              <a:tr h="416560">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Document Type Code W Transshipper SDR with Action Code 3A (frustrated shipment SDRs)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5 Days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53791306"/>
                  </a:ext>
                </a:extLst>
              </a:tr>
              <a:tr h="279400">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a:effectLst/>
                        </a:rPr>
                        <a:t>Document Type Code 7 Customer SDRs, Shipping Depot Response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25 Days</a:t>
                      </a:r>
                      <a:endParaRPr lang="en-US" sz="1200" dirty="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When forwarded to ICP for additional response add 25 days for a total of 50 days)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08259628"/>
                  </a:ext>
                </a:extLst>
              </a:tr>
              <a:tr h="279400">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a:effectLst/>
                        </a:rPr>
                        <a:t>All UIT Program Items </a:t>
                      </a:r>
                      <a:endParaRPr lang="en-US" sz="120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a:effectLst/>
                        </a:rPr>
                        <a:t>Items Classified SECRET or above,</a:t>
                      </a:r>
                      <a:endParaRPr lang="en-US" sz="120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a:effectLst/>
                        </a:rPr>
                        <a:t>Nuclear Weapon Related Materiel (NWRM)</a:t>
                      </a:r>
                      <a:endParaRPr lang="en-US" sz="120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a:effectLst/>
                        </a:rPr>
                        <a:t>Communications Systems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24 hours, initial interim response, or acknowledgement.</a:t>
                      </a:r>
                      <a:endParaRPr lang="en-US" sz="1200" dirty="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25 Days, final</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39625422"/>
                  </a:ext>
                </a:extLst>
              </a:tr>
              <a:tr h="279400">
                <a:tc gridSpan="2">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Note 1:  SDR Response Time Standards are based upon the original submission date.</a:t>
                      </a:r>
                      <a:endParaRPr lang="en-US" sz="1200" dirty="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Note 2:  Misrouting of SDRs may extend total processing time beyond the authorized response time standard.</a:t>
                      </a:r>
                      <a:endParaRPr lang="en-US" sz="1200" dirty="0">
                        <a:effectLst/>
                      </a:endParaRPr>
                    </a:p>
                    <a:p>
                      <a:pPr marL="0" marR="0">
                        <a:spcBef>
                          <a:spcPts val="300"/>
                        </a:spcBef>
                        <a:spcAft>
                          <a:spcPts val="300"/>
                        </a:spcAft>
                        <a:tabLst>
                          <a:tab pos="342900" algn="l"/>
                          <a:tab pos="685800" algn="l"/>
                          <a:tab pos="1028700" algn="l"/>
                          <a:tab pos="1371600" algn="l"/>
                          <a:tab pos="1714500" algn="r"/>
                          <a:tab pos="2057400" algn="r"/>
                        </a:tabLst>
                      </a:pPr>
                      <a:r>
                        <a:rPr lang="en-US" sz="1100" dirty="0">
                          <a:effectLst/>
                        </a:rPr>
                        <a:t>Note 3:  Army total processing time for Document Type 7 SDRs is 50 days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38856421"/>
                  </a:ext>
                </a:extLst>
              </a:tr>
            </a:tbl>
          </a:graphicData>
        </a:graphic>
      </p:graphicFrame>
    </p:spTree>
    <p:extLst>
      <p:ext uri="{BB962C8B-B14F-4D97-AF65-F5344CB8AC3E}">
        <p14:creationId xmlns:p14="http://schemas.microsoft.com/office/powerpoint/2010/main" val="321284100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7200" cy="914400"/>
          </a:xfrm>
        </p:spPr>
        <p:txBody>
          <a:bodyPr/>
          <a:lstStyle/>
          <a:p>
            <a:pPr>
              <a:defRPr/>
            </a:pPr>
            <a:r>
              <a:rPr lang="en-US" sz="2400" dirty="0"/>
              <a:t>SDR Response - Reporting Vendor </a:t>
            </a:r>
            <a:br>
              <a:rPr lang="en-US" sz="2400" dirty="0"/>
            </a:br>
            <a:r>
              <a:rPr lang="en-US" sz="2400" dirty="0"/>
              <a:t>Non-Compliance/Performance Discrepancies</a:t>
            </a:r>
          </a:p>
        </p:txBody>
      </p:sp>
      <p:sp>
        <p:nvSpPr>
          <p:cNvPr id="3" name="Content Placeholder 2"/>
          <p:cNvSpPr>
            <a:spLocks noGrp="1"/>
          </p:cNvSpPr>
          <p:nvPr>
            <p:ph idx="1"/>
          </p:nvPr>
        </p:nvSpPr>
        <p:spPr>
          <a:xfrm>
            <a:off x="0" y="1371600"/>
            <a:ext cx="8991600" cy="5105400"/>
          </a:xfrm>
        </p:spPr>
        <p:txBody>
          <a:bodyPr>
            <a:noAutofit/>
          </a:bodyPr>
          <a:lstStyle/>
          <a:p>
            <a:pPr marL="457200" indent="-457200">
              <a:buFont typeface="Arial" panose="020B0604020202020204" pitchFamily="34" charset="0"/>
              <a:buChar char="•"/>
              <a:defRPr/>
            </a:pPr>
            <a:r>
              <a:rPr lang="en-US" sz="1600" dirty="0">
                <a:ea typeface="Times New Roman"/>
                <a:cs typeface="Times New Roman"/>
              </a:rPr>
              <a:t>Applicable to SDR Document Type Codes 6/9/P/W (new procurement SDRs) (refer to ADC 1181A for further details as needed)</a:t>
            </a:r>
          </a:p>
          <a:p>
            <a:pPr marL="457200" indent="-457200">
              <a:buFont typeface="Arial" panose="020B0604020202020204" pitchFamily="34" charset="0"/>
              <a:buChar char="•"/>
              <a:defRPr/>
            </a:pPr>
            <a:r>
              <a:rPr lang="en-US" sz="1600" dirty="0">
                <a:ea typeface="Times New Roman"/>
                <a:cs typeface="Times New Roman"/>
              </a:rPr>
              <a:t>Action activities may include the applicable cause code in the SDR to provide better visibility of the underlying reason for the SDR; cause codes are required for SDRs associated with contractor/vendor noncompliance.  Upon subsequent determination that contractor/vendor noncompliance is not applicable, (e.g., in response to a contractor challenge), the item manager must provide a new SDR reply containing Reply Code 151 (prior response is superseded) and no cause code (or a replacement cause code not associated with the contractor noncompliance). </a:t>
            </a:r>
          </a:p>
          <a:p>
            <a:pPr marL="457200" indent="-457200">
              <a:buFont typeface="Arial" panose="020B0604020202020204" pitchFamily="34" charset="0"/>
              <a:buChar char="•"/>
              <a:defRPr/>
            </a:pPr>
            <a:r>
              <a:rPr lang="en-US" sz="1600" dirty="0"/>
              <a:t>DAAS will prepare and transmit the WebSDR Contractor Noncompliance Data Extract as an automated interface in support of contractor evaluation by Supplier Performance Risk System (SPRS).  SDR records will be selected based upon inclusion of an SDR cause code indicating contractor/vendor noncompliance (Cause Codes CN, CP, or CS) in the final reply by the item manager for </a:t>
            </a:r>
            <a:r>
              <a:rPr lang="en-US" sz="1600" dirty="0">
                <a:ea typeface="Times New Roman"/>
                <a:cs typeface="Times New Roman"/>
              </a:rPr>
              <a:t>SDR Document Type Codes 6/9/P/W</a:t>
            </a:r>
            <a:r>
              <a:rPr lang="en-US" sz="1600" dirty="0"/>
              <a:t>.  WebSDR will monitor SDR updates for changes to the cause code and transmit the SDR Data Extract to SPRS if a previously assigned contractor noncompliance code has been removed or new noncompliance cause code has been added or updated.  Applicable data content for transmission is identified in Appendix 8.56 in ADC 1181A.  Transmission will occur on a daily basis containing only those SDRs validated since the previous transmission.</a:t>
            </a:r>
          </a:p>
        </p:txBody>
      </p:sp>
    </p:spTree>
    <p:extLst>
      <p:ext uri="{BB962C8B-B14F-4D97-AF65-F5344CB8AC3E}">
        <p14:creationId xmlns:p14="http://schemas.microsoft.com/office/powerpoint/2010/main" val="234593736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8991600" cy="5105400"/>
          </a:xfrm>
        </p:spPr>
        <p:txBody>
          <a:bodyPr>
            <a:noAutofit/>
          </a:bodyPr>
          <a:lstStyle/>
          <a:p>
            <a:pPr marL="0" indent="0">
              <a:defRPr/>
            </a:pPr>
            <a:r>
              <a:rPr lang="en-US" sz="1600" dirty="0"/>
              <a:t>The applicable cause code values for inclusion to SPRS data feed are:</a:t>
            </a:r>
          </a:p>
          <a:p>
            <a:pPr marL="0" indent="0">
              <a:defRPr/>
            </a:pPr>
            <a:endParaRPr lang="en-US" sz="1600" dirty="0"/>
          </a:p>
          <a:p>
            <a:pPr marL="457200" indent="-457200">
              <a:buFont typeface="Arial" panose="020B0604020202020204" pitchFamily="34" charset="0"/>
              <a:buChar char="•"/>
              <a:defRPr/>
            </a:pPr>
            <a:r>
              <a:rPr lang="en-US" sz="1600" dirty="0"/>
              <a:t>CN - </a:t>
            </a:r>
            <a:r>
              <a:rPr lang="en-US" sz="1600" b="0" dirty="0"/>
              <a:t>Contractor Noncompliance.  Materiel received by the storage site, customer, </a:t>
            </a:r>
            <a:r>
              <a:rPr lang="en-US" sz="1600" b="0" dirty="0" err="1"/>
              <a:t>transshipper</a:t>
            </a:r>
            <a:r>
              <a:rPr lang="en-US" sz="1600" b="0" dirty="0"/>
              <a:t> (e.g., Consolidation and Containerization Point (CCP) or aerial port) is not in accordance with the contract requirements (e.g., shortage, wrong item, missing item unique identification (IUID), missing documentation, etc.).  </a:t>
            </a:r>
          </a:p>
          <a:p>
            <a:pPr marL="457200" indent="-457200">
              <a:buFont typeface="Arial" panose="020B0604020202020204" pitchFamily="34" charset="0"/>
              <a:buChar char="•"/>
              <a:defRPr/>
            </a:pPr>
            <a:r>
              <a:rPr lang="en-US" sz="1600" dirty="0"/>
              <a:t>CP - </a:t>
            </a:r>
            <a:r>
              <a:rPr lang="en-US" sz="1600" b="0" dirty="0"/>
              <a:t>Contractor Packaging Noncompliance.  Materiel received by the storage site, customer, </a:t>
            </a:r>
            <a:r>
              <a:rPr lang="en-US" sz="1600" b="0" dirty="0" err="1"/>
              <a:t>transshipper</a:t>
            </a:r>
            <a:r>
              <a:rPr lang="en-US" sz="1600" b="0" dirty="0"/>
              <a:t> (e.g., CCP or aerial port) with packaging/labeling that is not in accordance with the contract requirements (e.g., materiel damaged as a result of inadequate packing, noncompliant wood packaging material, etc.).</a:t>
            </a:r>
          </a:p>
          <a:p>
            <a:pPr marL="457200" indent="-457200">
              <a:buFont typeface="Arial" panose="020B0604020202020204" pitchFamily="34" charset="0"/>
              <a:buChar char="•"/>
              <a:defRPr/>
            </a:pPr>
            <a:r>
              <a:rPr lang="en-US" sz="1600" dirty="0"/>
              <a:t>CS - </a:t>
            </a:r>
            <a:r>
              <a:rPr lang="en-US" sz="1600" b="0" dirty="0"/>
              <a:t>Contractor Noncompliance (Subcontractor).  Materiel received by the storage site, customer, </a:t>
            </a:r>
            <a:r>
              <a:rPr lang="en-US" sz="1600" b="0" dirty="0" err="1"/>
              <a:t>transshipper</a:t>
            </a:r>
            <a:r>
              <a:rPr lang="en-US" sz="1600" b="0" dirty="0"/>
              <a:t> (e.g., CCP or aerial port) is not in accordance with the contract requirements (e.g., shortage, wrong item, missing item unique identification (IUID), missing documentation, etc.) and was determined to be a subcontractor/vendor fault. </a:t>
            </a:r>
          </a:p>
          <a:p>
            <a:pPr marL="457200" indent="-457200">
              <a:buFont typeface="Arial" panose="020B0604020202020204" pitchFamily="34" charset="0"/>
              <a:buChar char="•"/>
              <a:defRPr/>
            </a:pPr>
            <a:endParaRPr lang="en-US" sz="1600" dirty="0"/>
          </a:p>
          <a:p>
            <a:pPr marL="457200" indent="-457200">
              <a:buFont typeface="Arial" panose="020B0604020202020204" pitchFamily="34" charset="0"/>
              <a:buChar char="•"/>
              <a:defRPr/>
            </a:pPr>
            <a:r>
              <a:rPr lang="en-US" sz="1600" dirty="0"/>
              <a:t>Note:  </a:t>
            </a:r>
            <a:r>
              <a:rPr lang="en-US" sz="1600" b="0" dirty="0"/>
              <a:t>Use of the Cause Code CS is optional; replying activities may choose to use the Cause Code CN or CP in lieu of CS. </a:t>
            </a:r>
          </a:p>
          <a:p>
            <a:pPr marL="457200" indent="-457200">
              <a:buFont typeface="Arial" panose="020B0604020202020204" pitchFamily="34" charset="0"/>
              <a:buChar char="•"/>
              <a:defRPr/>
            </a:pPr>
            <a:endParaRPr lang="en-US" sz="1600" dirty="0"/>
          </a:p>
        </p:txBody>
      </p:sp>
      <p:sp>
        <p:nvSpPr>
          <p:cNvPr id="6" name="Title 1">
            <a:extLst>
              <a:ext uri="{FF2B5EF4-FFF2-40B4-BE49-F238E27FC236}">
                <a16:creationId xmlns:a16="http://schemas.microsoft.com/office/drawing/2014/main" id="{AECA40DC-1312-41F5-A3C5-6E1F807EEEEF}"/>
              </a:ext>
            </a:extLst>
          </p:cNvPr>
          <p:cNvSpPr txBox="1">
            <a:spLocks/>
          </p:cNvSpPr>
          <p:nvPr/>
        </p:nvSpPr>
        <p:spPr bwMode="auto">
          <a:xfrm>
            <a:off x="533400" y="304800"/>
            <a:ext cx="8077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1800" b="1" baseline="0">
                <a:solidFill>
                  <a:srgbClr val="203864"/>
                </a:solidFill>
                <a:latin typeface="+mj-lt"/>
                <a:ea typeface="+mj-ea"/>
                <a:cs typeface="+mj-cs"/>
              </a:defRPr>
            </a:lvl1pPr>
            <a:lvl2pPr algn="ctr" rtl="0" eaLnBrk="0" fontAlgn="base" hangingPunct="0">
              <a:spcBef>
                <a:spcPct val="0"/>
              </a:spcBef>
              <a:spcAft>
                <a:spcPct val="0"/>
              </a:spcAft>
              <a:defRPr sz="3300" b="1">
                <a:solidFill>
                  <a:srgbClr val="2D2DB9"/>
                </a:solidFill>
                <a:latin typeface="Arial" charset="0"/>
              </a:defRPr>
            </a:lvl2pPr>
            <a:lvl3pPr algn="ctr" rtl="0" eaLnBrk="0" fontAlgn="base" hangingPunct="0">
              <a:spcBef>
                <a:spcPct val="0"/>
              </a:spcBef>
              <a:spcAft>
                <a:spcPct val="0"/>
              </a:spcAft>
              <a:defRPr sz="3300" b="1">
                <a:solidFill>
                  <a:srgbClr val="2D2DB9"/>
                </a:solidFill>
                <a:latin typeface="Arial" charset="0"/>
              </a:defRPr>
            </a:lvl3pPr>
            <a:lvl4pPr algn="ctr" rtl="0" eaLnBrk="0" fontAlgn="base" hangingPunct="0">
              <a:spcBef>
                <a:spcPct val="0"/>
              </a:spcBef>
              <a:spcAft>
                <a:spcPct val="0"/>
              </a:spcAft>
              <a:defRPr sz="3300" b="1">
                <a:solidFill>
                  <a:srgbClr val="2D2DB9"/>
                </a:solidFill>
                <a:latin typeface="Arial" charset="0"/>
              </a:defRPr>
            </a:lvl4pPr>
            <a:lvl5pPr algn="ctr" rtl="0" eaLnBrk="0" fontAlgn="base" hangingPunct="0">
              <a:spcBef>
                <a:spcPct val="0"/>
              </a:spcBef>
              <a:spcAft>
                <a:spcPct val="0"/>
              </a:spcAft>
              <a:defRPr sz="3300" b="1">
                <a:solidFill>
                  <a:srgbClr val="2D2DB9"/>
                </a:solidFill>
                <a:latin typeface="Arial" charset="0"/>
              </a:defRPr>
            </a:lvl5pPr>
            <a:lvl6pPr marL="342900" algn="ctr" rtl="0" eaLnBrk="0" fontAlgn="base" hangingPunct="0">
              <a:spcBef>
                <a:spcPct val="0"/>
              </a:spcBef>
              <a:spcAft>
                <a:spcPct val="0"/>
              </a:spcAft>
              <a:defRPr sz="3300" b="1">
                <a:solidFill>
                  <a:schemeClr val="tx2"/>
                </a:solidFill>
                <a:latin typeface="Arial" charset="0"/>
              </a:defRPr>
            </a:lvl6pPr>
            <a:lvl7pPr marL="685800" algn="ctr" rtl="0" eaLnBrk="0" fontAlgn="base" hangingPunct="0">
              <a:spcBef>
                <a:spcPct val="0"/>
              </a:spcBef>
              <a:spcAft>
                <a:spcPct val="0"/>
              </a:spcAft>
              <a:defRPr sz="3300" b="1">
                <a:solidFill>
                  <a:schemeClr val="tx2"/>
                </a:solidFill>
                <a:latin typeface="Arial" charset="0"/>
              </a:defRPr>
            </a:lvl7pPr>
            <a:lvl8pPr marL="1028700" algn="ctr" rtl="0" eaLnBrk="0" fontAlgn="base" hangingPunct="0">
              <a:spcBef>
                <a:spcPct val="0"/>
              </a:spcBef>
              <a:spcAft>
                <a:spcPct val="0"/>
              </a:spcAft>
              <a:defRPr sz="3300" b="1">
                <a:solidFill>
                  <a:schemeClr val="tx2"/>
                </a:solidFill>
                <a:latin typeface="Arial" charset="0"/>
              </a:defRPr>
            </a:lvl8pPr>
            <a:lvl9pPr marL="1371600" algn="ctr" rtl="0" eaLnBrk="0" fontAlgn="base" hangingPunct="0">
              <a:spcBef>
                <a:spcPct val="0"/>
              </a:spcBef>
              <a:spcAft>
                <a:spcPct val="0"/>
              </a:spcAft>
              <a:defRPr sz="3300" b="1">
                <a:solidFill>
                  <a:schemeClr val="tx2"/>
                </a:solidFill>
                <a:latin typeface="Arial" charset="0"/>
              </a:defRPr>
            </a:lvl9pPr>
          </a:lstStyle>
          <a:p>
            <a:pPr>
              <a:defRPr/>
            </a:pPr>
            <a:r>
              <a:rPr lang="en-US" sz="2400" kern="0" dirty="0"/>
              <a:t>SDR Response - Reporting Vendor </a:t>
            </a:r>
            <a:br>
              <a:rPr lang="en-US" sz="2400" kern="0" dirty="0"/>
            </a:br>
            <a:r>
              <a:rPr lang="en-US" sz="2400" kern="0" dirty="0"/>
              <a:t>Non-Compliance/Performance Discrepancies, </a:t>
            </a:r>
            <a:r>
              <a:rPr lang="en-US" sz="1600" kern="0" dirty="0"/>
              <a:t>cont.</a:t>
            </a:r>
            <a:endParaRPr lang="en-US" sz="2400" kern="0" dirty="0"/>
          </a:p>
        </p:txBody>
      </p:sp>
    </p:spTree>
    <p:extLst>
      <p:ext uri="{BB962C8B-B14F-4D97-AF65-F5344CB8AC3E}">
        <p14:creationId xmlns:p14="http://schemas.microsoft.com/office/powerpoint/2010/main" val="320108849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381000" y="685800"/>
            <a:ext cx="8229600" cy="762000"/>
          </a:xfrm>
        </p:spPr>
        <p:txBody>
          <a:bodyPr/>
          <a:lstStyle/>
          <a:p>
            <a:pPr eaLnBrk="1" hangingPunct="1"/>
            <a:r>
              <a:rPr lang="en-US" altLang="en-US" sz="2400" dirty="0"/>
              <a:t>Action Activity Response</a:t>
            </a:r>
          </a:p>
        </p:txBody>
      </p:sp>
      <p:sp>
        <p:nvSpPr>
          <p:cNvPr id="63492" name="Text Box 4"/>
          <p:cNvSpPr txBox="1">
            <a:spLocks noChangeArrowheads="1"/>
          </p:cNvSpPr>
          <p:nvPr/>
        </p:nvSpPr>
        <p:spPr bwMode="auto">
          <a:xfrm>
            <a:off x="1143000" y="2057400"/>
            <a:ext cx="68580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a:pPr>
            <a:r>
              <a:rPr lang="en-US" altLang="en-US" sz="1400" b="0" dirty="0">
                <a:latin typeface="Arial" charset="0"/>
              </a:rPr>
              <a:t>Log into </a:t>
            </a:r>
            <a:r>
              <a:rPr lang="en-US" altLang="en-US" sz="1400" b="0" dirty="0">
                <a:latin typeface="Arial" charset="0"/>
                <a:hlinkClick r:id="rId4"/>
              </a:rPr>
              <a:t>https://www2.transactionservices.dla.mil</a:t>
            </a:r>
            <a:r>
              <a:rPr lang="en-US" altLang="en-US" sz="1400" dirty="0">
                <a:latin typeface="Arial" charset="0"/>
              </a:rPr>
              <a:t>, </a:t>
            </a:r>
            <a:r>
              <a:rPr lang="en-US" altLang="en-US" sz="1400" b="0" dirty="0">
                <a:latin typeface="Arial" charset="0"/>
              </a:rPr>
              <a:t>select “</a:t>
            </a:r>
            <a:r>
              <a:rPr lang="en-US" altLang="en-US" sz="1400" dirty="0">
                <a:latin typeface="Arial" charset="0"/>
              </a:rPr>
              <a:t>WebSDR</a:t>
            </a:r>
            <a:r>
              <a:rPr lang="en-US" altLang="en-US" sz="1400" b="0" dirty="0">
                <a:latin typeface="Arial" charset="0"/>
              </a:rPr>
              <a:t>”</a:t>
            </a:r>
            <a:r>
              <a:rPr lang="en-US" altLang="en-US" sz="1600" dirty="0">
                <a:latin typeface="Arial" charset="0"/>
              </a:rPr>
              <a:t>      </a:t>
            </a:r>
          </a:p>
          <a:p>
            <a:pPr marL="342900" indent="-342900" eaLnBrk="1" hangingPunct="1">
              <a:lnSpc>
                <a:spcPct val="150000"/>
              </a:lnSpc>
              <a:spcBef>
                <a:spcPts val="1200"/>
              </a:spcBef>
              <a:buClrTx/>
              <a:buSzTx/>
              <a:buFont typeface="+mj-lt"/>
              <a:buAutoNum type="arabicPeriod"/>
            </a:pPr>
            <a:r>
              <a:rPr lang="en-US" altLang="en-US" sz="1400" b="0" dirty="0">
                <a:latin typeface="Arial" charset="0"/>
              </a:rPr>
              <a:t>From the side menu, select “</a:t>
            </a:r>
            <a:r>
              <a:rPr lang="en-US" altLang="en-US" sz="1400" dirty="0">
                <a:latin typeface="Arial" charset="0"/>
              </a:rPr>
              <a:t>Reply to an SDR</a:t>
            </a:r>
            <a:r>
              <a:rPr lang="en-US" altLang="en-US" sz="1400" b="0" dirty="0">
                <a:latin typeface="Arial" charset="0"/>
              </a:rPr>
              <a:t>” to prepare a reply to an SDR you have received for action.</a:t>
            </a:r>
          </a:p>
          <a:p>
            <a:pPr marL="342900" indent="-342900" eaLnBrk="1" hangingPunct="1">
              <a:lnSpc>
                <a:spcPct val="150000"/>
              </a:lnSpc>
              <a:spcBef>
                <a:spcPts val="1200"/>
              </a:spcBef>
              <a:buClrTx/>
              <a:buSzTx/>
              <a:buFont typeface="+mj-lt"/>
              <a:buAutoNum type="arabicPeriod"/>
            </a:pPr>
            <a:r>
              <a:rPr lang="en-US" altLang="en-US" sz="1400" b="0" dirty="0">
                <a:latin typeface="Arial" charset="0"/>
              </a:rPr>
              <a:t>Using the document number or SDR control number, locate the SDR record. </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010" t="13569" r="3040" b="48443"/>
          <a:stretch/>
        </p:blipFill>
        <p:spPr bwMode="auto">
          <a:xfrm>
            <a:off x="2011680" y="3962400"/>
            <a:ext cx="5120640" cy="146304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591762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10" t="13602" r="2041" b="37427"/>
          <a:stretch/>
        </p:blipFill>
        <p:spPr bwMode="auto">
          <a:xfrm>
            <a:off x="1733326" y="2971800"/>
            <a:ext cx="5852160" cy="192024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65540" name="Text Box 5"/>
          <p:cNvSpPr txBox="1">
            <a:spLocks noChangeArrowheads="1"/>
          </p:cNvSpPr>
          <p:nvPr/>
        </p:nvSpPr>
        <p:spPr bwMode="auto">
          <a:xfrm>
            <a:off x="1116106" y="1945109"/>
            <a:ext cx="7086600"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lnSpc>
                <a:spcPct val="150000"/>
              </a:lnSpc>
              <a:spcBef>
                <a:spcPts val="1200"/>
              </a:spcBef>
              <a:buClrTx/>
              <a:buSzTx/>
              <a:buFont typeface="+mj-lt"/>
              <a:buAutoNum type="arabicPeriod" startAt="4"/>
            </a:pPr>
            <a:r>
              <a:rPr lang="en-US" altLang="en-US" sz="1400" b="0" dirty="0">
                <a:latin typeface="Arial" charset="0"/>
              </a:rPr>
              <a:t>Select the appropriate SDR from the list provided and click continue. (If you are not sure which SDR is needed, select the hyperlink to view the entire SDR record).</a:t>
            </a:r>
          </a:p>
        </p:txBody>
      </p:sp>
      <p:sp>
        <p:nvSpPr>
          <p:cNvPr id="6" name="Rectangle 2"/>
          <p:cNvSpPr>
            <a:spLocks noGrp="1" noChangeArrowheads="1"/>
          </p:cNvSpPr>
          <p:nvPr>
            <p:ph type="title"/>
          </p:nvPr>
        </p:nvSpPr>
        <p:spPr>
          <a:xfrm>
            <a:off x="544606" y="650350"/>
            <a:ext cx="8229600" cy="762000"/>
          </a:xfrm>
        </p:spPr>
        <p:txBody>
          <a:bodyPr/>
          <a:lstStyle/>
          <a:p>
            <a:pPr eaLnBrk="1" hangingPunct="1"/>
            <a:r>
              <a:rPr lang="en-US" altLang="en-US" sz="2400" dirty="0"/>
              <a:t>Action Activity Response,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136596294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2931" y="2781405"/>
            <a:ext cx="7900988" cy="2818959"/>
          </a:xfrm>
          <a:prstGeom prst="rect">
            <a:avLst/>
          </a:prstGeom>
        </p:spPr>
      </p:pic>
      <p:sp>
        <p:nvSpPr>
          <p:cNvPr id="66564" name="Text Box 5"/>
          <p:cNvSpPr txBox="1">
            <a:spLocks noChangeArrowheads="1"/>
          </p:cNvSpPr>
          <p:nvPr/>
        </p:nvSpPr>
        <p:spPr bwMode="auto">
          <a:xfrm>
            <a:off x="718491" y="1518918"/>
            <a:ext cx="77754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57175" indent="-257175" defTabSz="685800" eaLnBrk="1" hangingPunct="1">
              <a:lnSpc>
                <a:spcPct val="150000"/>
              </a:lnSpc>
              <a:spcBef>
                <a:spcPts val="900"/>
              </a:spcBef>
              <a:buClrTx/>
              <a:buSzTx/>
              <a:buFont typeface="+mj-lt"/>
              <a:buAutoNum type="arabicPeriod" startAt="5"/>
            </a:pPr>
            <a:r>
              <a:rPr lang="en-US" altLang="en-US" sz="1400" b="0" dirty="0">
                <a:solidFill>
                  <a:prstClr val="black"/>
                </a:solidFill>
                <a:latin typeface="Arial" charset="0"/>
              </a:rPr>
              <a:t>Select at least one disposition reply code to assign to the discrepancy report.</a:t>
            </a:r>
          </a:p>
          <a:p>
            <a:pPr defTabSz="685800">
              <a:spcBef>
                <a:spcPct val="50000"/>
              </a:spcBef>
              <a:buClrTx/>
              <a:buSzTx/>
              <a:buNone/>
            </a:pPr>
            <a:r>
              <a:rPr lang="en-US" altLang="en-US" sz="1400" dirty="0">
                <a:solidFill>
                  <a:prstClr val="black"/>
                </a:solidFill>
                <a:latin typeface="Arial" charset="0"/>
              </a:rPr>
              <a:t>Note:</a:t>
            </a:r>
            <a:r>
              <a:rPr lang="en-US" altLang="en-US" sz="1400" b="0" dirty="0">
                <a:solidFill>
                  <a:prstClr val="black"/>
                </a:solidFill>
                <a:latin typeface="Arial" charset="0"/>
              </a:rPr>
              <a:t> Discrepancy code(s) are pre-filled from the original SDR as reported by the submitter. The action activity is required to correct the discrepancy code, should the submitter have selected the wrong code to identify the discrepant shipment. </a:t>
            </a:r>
          </a:p>
        </p:txBody>
      </p:sp>
      <p:sp>
        <p:nvSpPr>
          <p:cNvPr id="66565" name="Text Box 10"/>
          <p:cNvSpPr txBox="1">
            <a:spLocks noChangeArrowheads="1"/>
          </p:cNvSpPr>
          <p:nvPr/>
        </p:nvSpPr>
        <p:spPr bwMode="auto">
          <a:xfrm rot="10800000" flipV="1">
            <a:off x="4730250" y="3736971"/>
            <a:ext cx="2805319" cy="646331"/>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defTabSz="685800">
              <a:spcBef>
                <a:spcPct val="0"/>
              </a:spcBef>
              <a:buClrTx/>
              <a:buSzTx/>
              <a:buNone/>
            </a:pPr>
            <a:r>
              <a:rPr lang="en-US" altLang="en-US" sz="900" b="0" dirty="0">
                <a:solidFill>
                  <a:prstClr val="black"/>
                </a:solidFill>
                <a:latin typeface="Arial" charset="0"/>
              </a:rPr>
              <a:t>Select appropriate “</a:t>
            </a:r>
            <a:r>
              <a:rPr lang="en-US" altLang="en-US" sz="900" dirty="0">
                <a:solidFill>
                  <a:prstClr val="black"/>
                </a:solidFill>
                <a:latin typeface="Arial" charset="0"/>
              </a:rPr>
              <a:t>Disposition Reply Status Code(s)</a:t>
            </a:r>
            <a:r>
              <a:rPr lang="en-US" altLang="en-US" sz="900" b="0" dirty="0">
                <a:solidFill>
                  <a:prstClr val="black"/>
                </a:solidFill>
                <a:latin typeface="Arial" charset="0"/>
              </a:rPr>
              <a:t>”</a:t>
            </a:r>
            <a:r>
              <a:rPr lang="en-US" altLang="en-US" sz="900" dirty="0">
                <a:solidFill>
                  <a:prstClr val="black"/>
                </a:solidFill>
                <a:latin typeface="Arial" charset="0"/>
              </a:rPr>
              <a:t> </a:t>
            </a:r>
            <a:r>
              <a:rPr lang="en-US" altLang="en-US" sz="900" b="0" dirty="0">
                <a:solidFill>
                  <a:prstClr val="black"/>
                </a:solidFill>
                <a:latin typeface="Arial" charset="0"/>
              </a:rPr>
              <a:t>using the drop down menus. </a:t>
            </a:r>
          </a:p>
          <a:p>
            <a:pPr defTabSz="685800">
              <a:spcBef>
                <a:spcPct val="0"/>
              </a:spcBef>
              <a:buClrTx/>
              <a:buSzTx/>
              <a:buNone/>
            </a:pPr>
            <a:endParaRPr lang="en-US" altLang="en-US" sz="900" dirty="0">
              <a:solidFill>
                <a:prstClr val="black"/>
              </a:solidFill>
              <a:latin typeface="Arial" charset="0"/>
            </a:endParaRPr>
          </a:p>
          <a:p>
            <a:pPr defTabSz="685800">
              <a:spcBef>
                <a:spcPct val="0"/>
              </a:spcBef>
              <a:buClrTx/>
              <a:buSzTx/>
              <a:buNone/>
            </a:pPr>
            <a:r>
              <a:rPr lang="en-US" altLang="en-US" sz="900" b="0" dirty="0">
                <a:solidFill>
                  <a:prstClr val="black"/>
                </a:solidFill>
                <a:latin typeface="Arial" charset="0"/>
              </a:rPr>
              <a:t>Up to</a:t>
            </a:r>
            <a:r>
              <a:rPr lang="en-US" altLang="en-US" sz="900" dirty="0">
                <a:solidFill>
                  <a:prstClr val="black"/>
                </a:solidFill>
                <a:latin typeface="Arial" charset="0"/>
              </a:rPr>
              <a:t> </a:t>
            </a:r>
            <a:r>
              <a:rPr lang="en-US" altLang="en-US" sz="900" b="0" u="sng" dirty="0">
                <a:solidFill>
                  <a:prstClr val="black"/>
                </a:solidFill>
                <a:latin typeface="Arial" charset="0"/>
              </a:rPr>
              <a:t>three</a:t>
            </a:r>
            <a:r>
              <a:rPr lang="en-US" altLang="en-US" sz="900" dirty="0">
                <a:solidFill>
                  <a:prstClr val="black"/>
                </a:solidFill>
                <a:latin typeface="Arial" charset="0"/>
              </a:rPr>
              <a:t> </a:t>
            </a:r>
            <a:r>
              <a:rPr lang="en-US" altLang="en-US" sz="900" b="0" dirty="0">
                <a:solidFill>
                  <a:prstClr val="black"/>
                </a:solidFill>
                <a:latin typeface="Arial" charset="0"/>
              </a:rPr>
              <a:t>codes may be selected.</a:t>
            </a:r>
          </a:p>
        </p:txBody>
      </p:sp>
      <p:sp>
        <p:nvSpPr>
          <p:cNvPr id="66567" name="Rectangle 14"/>
          <p:cNvSpPr>
            <a:spLocks noChangeArrowheads="1"/>
          </p:cNvSpPr>
          <p:nvPr/>
        </p:nvSpPr>
        <p:spPr bwMode="auto">
          <a:xfrm>
            <a:off x="3582825" y="4677034"/>
            <a:ext cx="2454779" cy="923330"/>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defTabSz="685800">
              <a:spcBef>
                <a:spcPct val="0"/>
              </a:spcBef>
              <a:buClrTx/>
              <a:buSzTx/>
              <a:buNone/>
            </a:pPr>
            <a:r>
              <a:rPr lang="en-US" altLang="en-US" sz="900" b="0" dirty="0">
                <a:solidFill>
                  <a:prstClr val="black"/>
                </a:solidFill>
                <a:latin typeface="Arial" charset="0"/>
              </a:rPr>
              <a:t>It is vital that the responder update any erroneously assigned discrepancy code(s) since these codes are used later for metrics and trend analysis.  Use the new  onscreen </a:t>
            </a:r>
            <a:r>
              <a:rPr lang="en-US" altLang="en-US" sz="900" dirty="0">
                <a:solidFill>
                  <a:srgbClr val="FF0000"/>
                </a:solidFill>
                <a:latin typeface="Arial" charset="0"/>
              </a:rPr>
              <a:t>REMOVE </a:t>
            </a:r>
            <a:r>
              <a:rPr lang="en-US" altLang="en-US" sz="900" b="0" dirty="0">
                <a:solidFill>
                  <a:prstClr val="black"/>
                </a:solidFill>
                <a:latin typeface="Arial" charset="0"/>
              </a:rPr>
              <a:t>button to eliminate erroneous discrepancy codes.</a:t>
            </a:r>
          </a:p>
        </p:txBody>
      </p:sp>
      <p:sp>
        <p:nvSpPr>
          <p:cNvPr id="10" name="Rectangle 2"/>
          <p:cNvSpPr>
            <a:spLocks noGrp="1" noChangeArrowheads="1"/>
          </p:cNvSpPr>
          <p:nvPr>
            <p:ph type="title"/>
          </p:nvPr>
        </p:nvSpPr>
        <p:spPr>
          <a:xfrm>
            <a:off x="1457325" y="653686"/>
            <a:ext cx="6172200" cy="571500"/>
          </a:xfrm>
        </p:spPr>
        <p:txBody>
          <a:bodyPr/>
          <a:lstStyle/>
          <a:p>
            <a:pPr eaLnBrk="1" hangingPunct="1"/>
            <a:r>
              <a:rPr lang="en-US" altLang="en-US" sz="2400" dirty="0"/>
              <a:t>Action Activity Response, </a:t>
            </a:r>
            <a:r>
              <a:rPr lang="en-US" altLang="en-US" dirty="0"/>
              <a:t>continued</a:t>
            </a:r>
            <a:endParaRPr lang="en-US" altLang="en-US" sz="2400" dirty="0">
              <a:solidFill>
                <a:schemeClr val="tx1"/>
              </a:solidFill>
            </a:endParaRPr>
          </a:p>
        </p:txBody>
      </p:sp>
      <p:sp>
        <p:nvSpPr>
          <p:cNvPr id="4" name="Rectangle 3"/>
          <p:cNvSpPr/>
          <p:nvPr/>
        </p:nvSpPr>
        <p:spPr bwMode="auto">
          <a:xfrm>
            <a:off x="8139870" y="5049781"/>
            <a:ext cx="416608" cy="371742"/>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spcBef>
                <a:spcPct val="50000"/>
              </a:spcBef>
            </a:pPr>
            <a:endParaRPr lang="en-US" sz="1200">
              <a:solidFill>
                <a:prstClr val="black"/>
              </a:solidFill>
            </a:endParaRPr>
          </a:p>
        </p:txBody>
      </p:sp>
      <p:cxnSp>
        <p:nvCxnSpPr>
          <p:cNvPr id="6" name="Straight Arrow Connector 5"/>
          <p:cNvCxnSpPr>
            <a:stCxn id="66567" idx="3"/>
          </p:cNvCxnSpPr>
          <p:nvPr/>
        </p:nvCxnSpPr>
        <p:spPr bwMode="auto">
          <a:xfrm>
            <a:off x="6037604" y="5138699"/>
            <a:ext cx="1963396" cy="96953"/>
          </a:xfrm>
          <a:prstGeom prst="straightConnector1">
            <a:avLst/>
          </a:prstGeom>
          <a:no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817315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588" y="1455819"/>
            <a:ext cx="8818959" cy="3107899"/>
          </a:xfrm>
          <a:prstGeom prst="rect">
            <a:avLst/>
          </a:prstGeom>
        </p:spPr>
      </p:pic>
      <p:sp>
        <p:nvSpPr>
          <p:cNvPr id="66564" name="Text Box 5"/>
          <p:cNvSpPr txBox="1">
            <a:spLocks noChangeArrowheads="1"/>
          </p:cNvSpPr>
          <p:nvPr/>
        </p:nvSpPr>
        <p:spPr bwMode="auto">
          <a:xfrm>
            <a:off x="128588" y="4541147"/>
            <a:ext cx="8818959" cy="205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defTabSz="685800">
              <a:spcBef>
                <a:spcPts val="225"/>
              </a:spcBef>
              <a:buClrTx/>
              <a:buSzTx/>
              <a:buNone/>
            </a:pPr>
            <a:endParaRPr lang="en-US" altLang="en-US" sz="1400" dirty="0">
              <a:solidFill>
                <a:prstClr val="black"/>
              </a:solidFill>
              <a:latin typeface="Arial" charset="0"/>
            </a:endParaRPr>
          </a:p>
          <a:p>
            <a:pPr defTabSz="685800">
              <a:spcBef>
                <a:spcPts val="225"/>
              </a:spcBef>
              <a:buClrTx/>
              <a:buSzTx/>
              <a:buNone/>
            </a:pPr>
            <a:r>
              <a:rPr lang="en-US" altLang="en-US" sz="1400" dirty="0">
                <a:solidFill>
                  <a:prstClr val="black"/>
                </a:solidFill>
                <a:latin typeface="Arial" charset="0"/>
              </a:rPr>
              <a:t>The top of this screen provides a view of the original report to facilitate preparation of the reply.  Using the drop-down menu, you must select at least one applicable cause code for Document Type Codes 6/9/P/W with their reply if it is determined to be vendor/contractor non-compliant otherwise leave blank.  </a:t>
            </a:r>
            <a:br>
              <a:rPr lang="en-US" altLang="en-US" sz="1400" dirty="0">
                <a:solidFill>
                  <a:prstClr val="black"/>
                </a:solidFill>
                <a:latin typeface="Arial" charset="0"/>
              </a:rPr>
            </a:br>
            <a:r>
              <a:rPr lang="en-US" altLang="en-US" sz="1400" dirty="0">
                <a:solidFill>
                  <a:prstClr val="black"/>
                </a:solidFill>
                <a:latin typeface="Arial" charset="0"/>
              </a:rPr>
              <a:t>You will notice the discrepancy code(s) are pre-filled from the original SDR as reported by the submitter.  The action activity is required to </a:t>
            </a:r>
            <a:r>
              <a:rPr lang="en-US" altLang="en-US" sz="1400" dirty="0">
                <a:solidFill>
                  <a:srgbClr val="FF0000"/>
                </a:solidFill>
                <a:latin typeface="Arial" charset="0"/>
              </a:rPr>
              <a:t>correct</a:t>
            </a:r>
            <a:r>
              <a:rPr lang="en-US" altLang="en-US" sz="1400" dirty="0">
                <a:solidFill>
                  <a:prstClr val="black"/>
                </a:solidFill>
                <a:latin typeface="Arial" charset="0"/>
              </a:rPr>
              <a:t> the discrepancy code, should the submitter have selected the wrong code to identify the discrepant shipment. </a:t>
            </a:r>
            <a:br>
              <a:rPr lang="en-US" altLang="en-US" sz="1400" dirty="0">
                <a:solidFill>
                  <a:prstClr val="black"/>
                </a:solidFill>
                <a:latin typeface="Arial" charset="0"/>
              </a:rPr>
            </a:br>
            <a:endParaRPr lang="en-US" altLang="en-US" sz="1400" dirty="0">
              <a:solidFill>
                <a:prstClr val="black"/>
              </a:solidFill>
              <a:latin typeface="Arial" charset="0"/>
            </a:endParaRPr>
          </a:p>
        </p:txBody>
      </p:sp>
      <p:sp>
        <p:nvSpPr>
          <p:cNvPr id="66565" name="Text Box 10"/>
          <p:cNvSpPr txBox="1">
            <a:spLocks noChangeArrowheads="1"/>
          </p:cNvSpPr>
          <p:nvPr/>
        </p:nvSpPr>
        <p:spPr bwMode="auto">
          <a:xfrm rot="10800000" flipV="1">
            <a:off x="3489231" y="2327703"/>
            <a:ext cx="5273768" cy="830997"/>
          </a:xfrm>
          <a:prstGeom prst="rect">
            <a:avLst/>
          </a:prstGeom>
          <a:solidFill>
            <a:schemeClr val="bg1"/>
          </a:solidFill>
          <a:ln>
            <a:noFill/>
          </a:ln>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defTabSz="685800">
              <a:spcBef>
                <a:spcPct val="0"/>
              </a:spcBef>
              <a:buClrTx/>
              <a:buSzTx/>
              <a:buNone/>
            </a:pPr>
            <a:r>
              <a:rPr lang="en-US" altLang="en-US" sz="1200" dirty="0">
                <a:solidFill>
                  <a:srgbClr val="FF0000"/>
                </a:solidFill>
                <a:latin typeface="Arial" charset="0"/>
              </a:rPr>
              <a:t>Use drop down menus to select appropriate disposition/reply code(s).  Up to three codes may be selected for customer  submitted SDRS. Only two should be used for DLA Distribution Center/DLA storage activity prepared SDRS at this time.</a:t>
            </a:r>
          </a:p>
        </p:txBody>
      </p:sp>
      <p:cxnSp>
        <p:nvCxnSpPr>
          <p:cNvPr id="66566" name="Straight Arrow Connector 25"/>
          <p:cNvCxnSpPr>
            <a:cxnSpLocks noChangeShapeType="1"/>
          </p:cNvCxnSpPr>
          <p:nvPr/>
        </p:nvCxnSpPr>
        <p:spPr bwMode="auto">
          <a:xfrm flipH="1" flipV="1">
            <a:off x="2686051" y="2711206"/>
            <a:ext cx="1085850" cy="31996"/>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6567" name="Rectangle 14"/>
          <p:cNvSpPr>
            <a:spLocks noChangeArrowheads="1"/>
          </p:cNvSpPr>
          <p:nvPr/>
        </p:nvSpPr>
        <p:spPr bwMode="auto">
          <a:xfrm>
            <a:off x="2895600" y="3143006"/>
            <a:ext cx="5450792" cy="1015663"/>
          </a:xfrm>
          <a:prstGeom prst="rect">
            <a:avLst/>
          </a:prstGeom>
          <a:solidFill>
            <a:schemeClr val="bg1"/>
          </a:solidFill>
          <a:ln>
            <a:noFill/>
          </a:ln>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defTabSz="685800">
              <a:spcBef>
                <a:spcPct val="0"/>
              </a:spcBef>
              <a:buClrTx/>
              <a:buSzTx/>
              <a:buNone/>
            </a:pPr>
            <a:r>
              <a:rPr lang="en-US" altLang="en-US" sz="1200" dirty="0">
                <a:solidFill>
                  <a:srgbClr val="FF0000"/>
                </a:solidFill>
                <a:latin typeface="Arial" charset="0"/>
              </a:rPr>
              <a:t>Use the REMOVE button option only when you need to eliminate or eliminate and correct an erroneously assigned discrepancy code submitted on the original SDR (click on blue button on the right and let application refresh automatically before adding a new code back in code 2 and 3.  Only applicable for code 2 and 3/</a:t>
            </a:r>
            <a:endParaRPr lang="en-US" altLang="en-US" sz="900" dirty="0">
              <a:solidFill>
                <a:srgbClr val="FF0000"/>
              </a:solidFill>
              <a:latin typeface="Arial" charset="0"/>
            </a:endParaRPr>
          </a:p>
        </p:txBody>
      </p:sp>
      <p:cxnSp>
        <p:nvCxnSpPr>
          <p:cNvPr id="66568" name="Straight Arrow Connector 25"/>
          <p:cNvCxnSpPr>
            <a:cxnSpLocks noChangeShapeType="1"/>
          </p:cNvCxnSpPr>
          <p:nvPr/>
        </p:nvCxnSpPr>
        <p:spPr bwMode="auto">
          <a:xfrm rot="10800000">
            <a:off x="2603681" y="3495862"/>
            <a:ext cx="457200" cy="119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Rectangle 2"/>
          <p:cNvSpPr>
            <a:spLocks noGrp="1" noChangeArrowheads="1"/>
          </p:cNvSpPr>
          <p:nvPr>
            <p:ph type="title"/>
          </p:nvPr>
        </p:nvSpPr>
        <p:spPr>
          <a:xfrm>
            <a:off x="1451967" y="534846"/>
            <a:ext cx="6172200" cy="571500"/>
          </a:xfrm>
        </p:spPr>
        <p:txBody>
          <a:bodyPr/>
          <a:lstStyle/>
          <a:p>
            <a:pPr eaLnBrk="1" hangingPunct="1"/>
            <a:r>
              <a:rPr lang="en-US" altLang="en-US" sz="2400" dirty="0"/>
              <a:t>Action Activity Response – Cause Code </a:t>
            </a:r>
          </a:p>
        </p:txBody>
      </p:sp>
      <p:sp>
        <p:nvSpPr>
          <p:cNvPr id="9" name="TextBox 8"/>
          <p:cNvSpPr txBox="1"/>
          <p:nvPr/>
        </p:nvSpPr>
        <p:spPr>
          <a:xfrm>
            <a:off x="3434470" y="4154324"/>
            <a:ext cx="5004196" cy="646331"/>
          </a:xfrm>
          <a:prstGeom prst="rect">
            <a:avLst/>
          </a:prstGeom>
          <a:noFill/>
        </p:spPr>
        <p:txBody>
          <a:bodyPr wrap="square" rtlCol="0">
            <a:spAutoFit/>
          </a:bodyPr>
          <a:lstStyle/>
          <a:p>
            <a:pPr algn="ctr" defTabSz="685800"/>
            <a:r>
              <a:rPr lang="en-US" sz="1200" dirty="0">
                <a:solidFill>
                  <a:srgbClr val="FF0000"/>
                </a:solidFill>
                <a:latin typeface="Arial" panose="020B0604020202020204" pitchFamily="34" charset="0"/>
                <a:cs typeface="Arial" panose="020B0604020202020204" pitchFamily="34" charset="0"/>
              </a:rPr>
              <a:t>Action activities must include the applicable cause code for SDR Document Type Code  6/9/P/W SDRs when it is determined to be contractor or vendor non-compliance.</a:t>
            </a:r>
          </a:p>
        </p:txBody>
      </p:sp>
      <p:cxnSp>
        <p:nvCxnSpPr>
          <p:cNvPr id="12" name="Straight Arrow Connector 25"/>
          <p:cNvCxnSpPr>
            <a:cxnSpLocks noChangeShapeType="1"/>
          </p:cNvCxnSpPr>
          <p:nvPr/>
        </p:nvCxnSpPr>
        <p:spPr bwMode="auto">
          <a:xfrm flipH="1" flipV="1">
            <a:off x="2832280" y="4304210"/>
            <a:ext cx="656951" cy="2189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Rectangle 12"/>
          <p:cNvSpPr/>
          <p:nvPr/>
        </p:nvSpPr>
        <p:spPr bwMode="auto">
          <a:xfrm>
            <a:off x="8530940" y="3426245"/>
            <a:ext cx="416608" cy="371742"/>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spcBef>
                <a:spcPct val="50000"/>
              </a:spcBef>
            </a:pPr>
            <a:endParaRPr lang="en-US" sz="1200">
              <a:solidFill>
                <a:prstClr val="black"/>
              </a:solidFill>
            </a:endParaRPr>
          </a:p>
        </p:txBody>
      </p:sp>
      <p:cxnSp>
        <p:nvCxnSpPr>
          <p:cNvPr id="14" name="Straight Arrow Connector 13"/>
          <p:cNvCxnSpPr/>
          <p:nvPr/>
        </p:nvCxnSpPr>
        <p:spPr bwMode="auto">
          <a:xfrm>
            <a:off x="8264723" y="3495862"/>
            <a:ext cx="272609" cy="116254"/>
          </a:xfrm>
          <a:prstGeom prst="straightConnector1">
            <a:avLst/>
          </a:prstGeom>
          <a:no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71504549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1133" y="1778543"/>
            <a:ext cx="8666747" cy="1255546"/>
          </a:xfrm>
          <a:prstGeom prst="rect">
            <a:avLst/>
          </a:prstGeom>
        </p:spPr>
      </p:pic>
      <p:sp>
        <p:nvSpPr>
          <p:cNvPr id="5" name="TextBox 4"/>
          <p:cNvSpPr txBox="1"/>
          <p:nvPr/>
        </p:nvSpPr>
        <p:spPr>
          <a:xfrm>
            <a:off x="241133" y="3886200"/>
            <a:ext cx="8445667" cy="1077218"/>
          </a:xfrm>
          <a:prstGeom prst="rect">
            <a:avLst/>
          </a:prstGeom>
          <a:noFill/>
        </p:spPr>
        <p:txBody>
          <a:bodyPr wrap="square" rtlCol="0">
            <a:spAutoFit/>
          </a:bodyPr>
          <a:lstStyle/>
          <a:p>
            <a:r>
              <a:rPr lang="en-US" dirty="0"/>
              <a:t>Upon subsequent determination that contractor/vendor noncompliance is not applicable, (e.g., in response to a contractor challenge), </a:t>
            </a:r>
            <a:r>
              <a:rPr lang="en-US" b="1" dirty="0">
                <a:solidFill>
                  <a:srgbClr val="FF0000"/>
                </a:solidFill>
              </a:rPr>
              <a:t>the </a:t>
            </a:r>
            <a:r>
              <a:rPr lang="en-US" dirty="0">
                <a:solidFill>
                  <a:srgbClr val="FF0000"/>
                </a:solidFill>
              </a:rPr>
              <a:t>Source of Supply</a:t>
            </a:r>
            <a:r>
              <a:rPr lang="en-US" b="1" dirty="0">
                <a:solidFill>
                  <a:srgbClr val="FF0000"/>
                </a:solidFill>
              </a:rPr>
              <a:t> must provide a new SDR reply containing Reply Code 151 </a:t>
            </a:r>
            <a:r>
              <a:rPr lang="en-US" dirty="0"/>
              <a:t>(prior response is superseded) and “Blank (remove Cause Code) or a replacement cause code. </a:t>
            </a:r>
          </a:p>
        </p:txBody>
      </p:sp>
      <p:sp>
        <p:nvSpPr>
          <p:cNvPr id="6" name="TextBox 5"/>
          <p:cNvSpPr txBox="1"/>
          <p:nvPr/>
        </p:nvSpPr>
        <p:spPr>
          <a:xfrm>
            <a:off x="5715000" y="2057400"/>
            <a:ext cx="2819400" cy="1077218"/>
          </a:xfrm>
          <a:prstGeom prst="rect">
            <a:avLst/>
          </a:prstGeom>
          <a:noFill/>
        </p:spPr>
        <p:txBody>
          <a:bodyPr wrap="square" rtlCol="0">
            <a:spAutoFit/>
          </a:bodyPr>
          <a:lstStyle/>
          <a:p>
            <a:r>
              <a:rPr lang="en-US" dirty="0">
                <a:solidFill>
                  <a:srgbClr val="FF0000"/>
                </a:solidFill>
              </a:rPr>
              <a:t>Select “Blank” option from Cause Code Selection Menu to remove the cause code entered on original submission here.  </a:t>
            </a:r>
          </a:p>
        </p:txBody>
      </p:sp>
      <p:pic>
        <p:nvPicPr>
          <p:cNvPr id="18" name="Picture 17"/>
          <p:cNvPicPr>
            <a:picLocks noChangeAspect="1"/>
          </p:cNvPicPr>
          <p:nvPr/>
        </p:nvPicPr>
        <p:blipFill>
          <a:blip r:embed="rId4"/>
          <a:stretch>
            <a:fillRect/>
          </a:stretch>
        </p:blipFill>
        <p:spPr>
          <a:xfrm>
            <a:off x="4572000" y="2242091"/>
            <a:ext cx="1033302" cy="373637"/>
          </a:xfrm>
          <a:prstGeom prst="rect">
            <a:avLst/>
          </a:prstGeom>
        </p:spPr>
      </p:pic>
      <p:sp>
        <p:nvSpPr>
          <p:cNvPr id="21" name="Title 11"/>
          <p:cNvSpPr>
            <a:spLocks noGrp="1"/>
          </p:cNvSpPr>
          <p:nvPr>
            <p:ph type="title"/>
          </p:nvPr>
        </p:nvSpPr>
        <p:spPr>
          <a:xfrm>
            <a:off x="685800" y="645961"/>
            <a:ext cx="7772400" cy="762000"/>
          </a:xfrm>
        </p:spPr>
        <p:txBody>
          <a:bodyPr/>
          <a:lstStyle/>
          <a:p>
            <a:r>
              <a:rPr lang="en-US" sz="2400" dirty="0"/>
              <a:t>Response to Contractor Challenge Entry by Source of Supply* </a:t>
            </a:r>
            <a:br>
              <a:rPr lang="en-US" sz="2400" dirty="0"/>
            </a:br>
            <a:endParaRPr lang="en-US" sz="2400" dirty="0"/>
          </a:p>
        </p:txBody>
      </p:sp>
      <p:sp>
        <p:nvSpPr>
          <p:cNvPr id="15" name="TextBox 14"/>
          <p:cNvSpPr txBox="1"/>
          <p:nvPr/>
        </p:nvSpPr>
        <p:spPr>
          <a:xfrm>
            <a:off x="1752600" y="3352800"/>
            <a:ext cx="5562600" cy="338554"/>
          </a:xfrm>
          <a:prstGeom prst="rect">
            <a:avLst/>
          </a:prstGeom>
          <a:noFill/>
        </p:spPr>
        <p:txBody>
          <a:bodyPr wrap="square" rtlCol="0">
            <a:spAutoFit/>
          </a:bodyPr>
          <a:lstStyle/>
          <a:p>
            <a:r>
              <a:rPr lang="en-US" dirty="0"/>
              <a:t>*Only applicable to Document Type 6/9/P/W SDRs</a:t>
            </a:r>
          </a:p>
        </p:txBody>
      </p:sp>
    </p:spTree>
    <p:extLst>
      <p:ext uri="{BB962C8B-B14F-4D97-AF65-F5344CB8AC3E}">
        <p14:creationId xmlns:p14="http://schemas.microsoft.com/office/powerpoint/2010/main" val="195085910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50" t="56296" r="27098" b="-1549"/>
          <a:stretch/>
        </p:blipFill>
        <p:spPr bwMode="auto">
          <a:xfrm>
            <a:off x="1752600" y="2819400"/>
            <a:ext cx="5303520" cy="21031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66564" name="Text Box 5"/>
          <p:cNvSpPr txBox="1">
            <a:spLocks noChangeArrowheads="1"/>
          </p:cNvSpPr>
          <p:nvPr/>
        </p:nvSpPr>
        <p:spPr bwMode="auto">
          <a:xfrm>
            <a:off x="1097280" y="1676400"/>
            <a:ext cx="68275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lnSpc>
                <a:spcPct val="150000"/>
              </a:lnSpc>
              <a:spcBef>
                <a:spcPts val="1200"/>
              </a:spcBef>
              <a:buClrTx/>
              <a:buSzTx/>
              <a:buFont typeface="+mj-lt"/>
              <a:buAutoNum type="arabicPeriod" startAt="6"/>
            </a:pPr>
            <a:r>
              <a:rPr lang="en-US" altLang="en-US" sz="1400" b="0" dirty="0">
                <a:latin typeface="Arial" charset="0"/>
              </a:rPr>
              <a:t>Notice the POC information is pre-filled using the information derived from the responder’s System Access Request (SAR). </a:t>
            </a:r>
          </a:p>
        </p:txBody>
      </p:sp>
      <p:sp>
        <p:nvSpPr>
          <p:cNvPr id="10" name="Rectangle 2"/>
          <p:cNvSpPr>
            <a:spLocks noGrp="1" noChangeArrowheads="1"/>
          </p:cNvSpPr>
          <p:nvPr>
            <p:ph type="title"/>
          </p:nvPr>
        </p:nvSpPr>
        <p:spPr>
          <a:xfrm>
            <a:off x="360914" y="685800"/>
            <a:ext cx="8229600" cy="762000"/>
          </a:xfrm>
        </p:spPr>
        <p:txBody>
          <a:bodyPr/>
          <a:lstStyle/>
          <a:p>
            <a:pPr eaLnBrk="1" hangingPunct="1"/>
            <a:r>
              <a:rPr lang="en-US" altLang="en-US" sz="2400" dirty="0"/>
              <a:t>Action Activity Response, </a:t>
            </a:r>
            <a:r>
              <a:rPr lang="en-US" altLang="en-US" sz="1400" dirty="0"/>
              <a:t>continued</a:t>
            </a:r>
            <a:endParaRPr lang="en-US" altLang="en-US" sz="1400" b="1" dirty="0">
              <a:solidFill>
                <a:schemeClr val="tx1"/>
              </a:solidFill>
              <a:effectLst/>
            </a:endParaRPr>
          </a:p>
        </p:txBody>
      </p:sp>
      <p:sp>
        <p:nvSpPr>
          <p:cNvPr id="2" name="Oval 1"/>
          <p:cNvSpPr/>
          <p:nvPr/>
        </p:nvSpPr>
        <p:spPr bwMode="auto">
          <a:xfrm>
            <a:off x="1447800" y="3810000"/>
            <a:ext cx="3352800" cy="1219200"/>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644976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302" y="2577692"/>
            <a:ext cx="6761922" cy="3203218"/>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68612" name="Text Box 5"/>
          <p:cNvSpPr txBox="1">
            <a:spLocks noChangeArrowheads="1"/>
          </p:cNvSpPr>
          <p:nvPr/>
        </p:nvSpPr>
        <p:spPr bwMode="auto">
          <a:xfrm>
            <a:off x="959126" y="1375876"/>
            <a:ext cx="719427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lnSpc>
                <a:spcPct val="150000"/>
              </a:lnSpc>
              <a:spcBef>
                <a:spcPts val="1200"/>
              </a:spcBef>
              <a:buClrTx/>
              <a:buSzTx/>
              <a:buFont typeface="+mj-lt"/>
              <a:buAutoNum type="arabicPeriod" startAt="7"/>
            </a:pPr>
            <a:r>
              <a:rPr lang="en-US" altLang="en-US" sz="1400" b="0" dirty="0">
                <a:latin typeface="Arial" charset="0"/>
              </a:rPr>
              <a:t>Use the “Comments” section to provide clarification for such things as ship-to address or to indicate that images, files or supporting documents are being provided offline. </a:t>
            </a:r>
          </a:p>
        </p:txBody>
      </p:sp>
      <p:sp>
        <p:nvSpPr>
          <p:cNvPr id="68613" name="Text Box 6"/>
          <p:cNvSpPr txBox="1">
            <a:spLocks noChangeArrowheads="1"/>
          </p:cNvSpPr>
          <p:nvPr/>
        </p:nvSpPr>
        <p:spPr bwMode="auto">
          <a:xfrm>
            <a:off x="5582478" y="2820049"/>
            <a:ext cx="2895600" cy="830997"/>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lvl="0" eaLnBrk="1" hangingPunct="1">
              <a:spcBef>
                <a:spcPct val="0"/>
              </a:spcBef>
              <a:buClrTx/>
              <a:buSzTx/>
              <a:buNone/>
            </a:pPr>
            <a:r>
              <a:rPr lang="en-US" altLang="en-US" sz="1200" b="0" dirty="0">
                <a:latin typeface="Arial" charset="0"/>
              </a:rPr>
              <a:t>Use this space to provide any clarifying information that will assist the submitter in understanding the SDR resolution and disposition instructions.</a:t>
            </a:r>
          </a:p>
        </p:txBody>
      </p:sp>
      <p:sp>
        <p:nvSpPr>
          <p:cNvPr id="68614" name="Rectangle 20"/>
          <p:cNvSpPr>
            <a:spLocks noChangeArrowheads="1"/>
          </p:cNvSpPr>
          <p:nvPr/>
        </p:nvSpPr>
        <p:spPr bwMode="auto">
          <a:xfrm>
            <a:off x="5715000" y="4495800"/>
            <a:ext cx="2438400" cy="830997"/>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200" b="0" dirty="0">
                <a:latin typeface="Arial" charset="0"/>
              </a:rPr>
              <a:t>If you need to include additional distribution copies beyond those listed on the original report, they may be identified here.</a:t>
            </a:r>
          </a:p>
        </p:txBody>
      </p:sp>
      <p:sp>
        <p:nvSpPr>
          <p:cNvPr id="10" name="Rectangle 2"/>
          <p:cNvSpPr>
            <a:spLocks noGrp="1" noChangeArrowheads="1"/>
          </p:cNvSpPr>
          <p:nvPr>
            <p:ph type="title"/>
          </p:nvPr>
        </p:nvSpPr>
        <p:spPr>
          <a:xfrm>
            <a:off x="457200" y="473889"/>
            <a:ext cx="8229600" cy="762000"/>
          </a:xfrm>
        </p:spPr>
        <p:txBody>
          <a:bodyPr/>
          <a:lstStyle/>
          <a:p>
            <a:pPr eaLnBrk="1" hangingPunct="1"/>
            <a:r>
              <a:rPr lang="en-US" altLang="en-US" sz="2400" dirty="0"/>
              <a:t>Action Activity Response,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18740237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609600"/>
            <a:ext cx="7772400" cy="762000"/>
          </a:xfrm>
        </p:spPr>
        <p:txBody>
          <a:bodyPr/>
          <a:lstStyle/>
          <a:p>
            <a:pPr>
              <a:defRPr/>
            </a:pPr>
            <a:r>
              <a:rPr lang="en-US" sz="2400" dirty="0"/>
              <a:t>Justification of WebSDR</a:t>
            </a:r>
          </a:p>
        </p:txBody>
      </p:sp>
      <p:sp>
        <p:nvSpPr>
          <p:cNvPr id="2" name="TextBox 1"/>
          <p:cNvSpPr txBox="1"/>
          <p:nvPr/>
        </p:nvSpPr>
        <p:spPr>
          <a:xfrm>
            <a:off x="990599" y="1600200"/>
            <a:ext cx="7162801" cy="3724096"/>
          </a:xfrm>
          <a:prstGeom prst="rect">
            <a:avLst/>
          </a:prstGeom>
          <a:noFill/>
        </p:spPr>
        <p:txBody>
          <a:bodyPr wrap="square" rtlCol="0">
            <a:spAutoFit/>
          </a:bodyPr>
          <a:lstStyle/>
          <a:p>
            <a:pPr>
              <a:spcAft>
                <a:spcPts val="600"/>
              </a:spcAft>
            </a:pPr>
            <a:r>
              <a:rPr lang="en-US" sz="1800" dirty="0">
                <a:latin typeface="+mn-lt"/>
              </a:rPr>
              <a:t>GOAL</a:t>
            </a:r>
          </a:p>
          <a:p>
            <a:pPr>
              <a:spcAft>
                <a:spcPts val="1200"/>
              </a:spcAft>
            </a:pPr>
            <a:r>
              <a:rPr lang="en-US" sz="1800" b="0" dirty="0">
                <a:latin typeface="+mn-lt"/>
              </a:rPr>
              <a:t>To provide an effective means to report, resolve, and measure discrepancies related to pipeline performance while reducing paper and manual intervention. </a:t>
            </a:r>
          </a:p>
          <a:p>
            <a:endParaRPr lang="en-US" sz="1800" b="0" dirty="0">
              <a:latin typeface="+mn-lt"/>
            </a:endParaRPr>
          </a:p>
          <a:p>
            <a:pPr>
              <a:spcAft>
                <a:spcPts val="600"/>
              </a:spcAft>
            </a:pPr>
            <a:r>
              <a:rPr lang="en-US" sz="1800" dirty="0">
                <a:latin typeface="+mn-lt"/>
              </a:rPr>
              <a:t>BENEFITS</a:t>
            </a:r>
            <a:endParaRPr lang="en-US" sz="1800" b="0" dirty="0">
              <a:latin typeface="+mn-lt"/>
            </a:endParaRPr>
          </a:p>
          <a:p>
            <a:r>
              <a:rPr lang="en-US" sz="1800" b="0" dirty="0">
                <a:latin typeface="+mn-lt"/>
              </a:rPr>
              <a:t>These include:</a:t>
            </a:r>
          </a:p>
          <a:p>
            <a:pPr marL="285750" indent="-285750">
              <a:buFont typeface="Arial" panose="020B0604020202020204" pitchFamily="34" charset="0"/>
              <a:buChar char="•"/>
            </a:pPr>
            <a:r>
              <a:rPr lang="en-US" sz="1800" b="0" dirty="0">
                <a:latin typeface="+mn-lt"/>
              </a:rPr>
              <a:t>Near real time SDR reporting for immediate identification and speedy resolution of reported discrepancies</a:t>
            </a:r>
          </a:p>
          <a:p>
            <a:pPr marL="285750" indent="-285750">
              <a:buFont typeface="Arial" panose="020B0604020202020204" pitchFamily="34" charset="0"/>
              <a:buChar char="•"/>
            </a:pPr>
            <a:r>
              <a:rPr lang="en-US" sz="1800" b="0" dirty="0">
                <a:latin typeface="+mn-lt"/>
              </a:rPr>
              <a:t>Facilitating of interoperability internal and external to DOD</a:t>
            </a:r>
          </a:p>
          <a:p>
            <a:pPr marL="285750" indent="-285750">
              <a:buFont typeface="Arial" panose="020B0604020202020204" pitchFamily="34" charset="0"/>
              <a:buChar char="•"/>
            </a:pPr>
            <a:r>
              <a:rPr lang="en-US" sz="1800" b="0" dirty="0">
                <a:latin typeface="+mn-lt"/>
              </a:rPr>
              <a:t>Maximizing the economy, efficiency, and effectiveness of the reporting process</a:t>
            </a:r>
          </a:p>
        </p:txBody>
      </p:sp>
    </p:spTree>
    <p:extLst>
      <p:ext uri="{BB962C8B-B14F-4D97-AF65-F5344CB8AC3E}">
        <p14:creationId xmlns:p14="http://schemas.microsoft.com/office/powerpoint/2010/main" val="32347783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44" t="12204" r="2213" b="10508"/>
          <a:stretch/>
        </p:blipFill>
        <p:spPr bwMode="auto">
          <a:xfrm>
            <a:off x="1219200" y="2667000"/>
            <a:ext cx="6458778" cy="3272448"/>
          </a:xfrm>
          <a:prstGeom prst="rect">
            <a:avLst/>
          </a:prstGeom>
          <a:solidFill>
            <a:schemeClr val="bg1"/>
          </a:solidFill>
          <a:ln w="9525">
            <a:solidFill>
              <a:srgbClr val="000000"/>
            </a:solidFill>
            <a:miter lim="800000"/>
            <a:headEnd/>
            <a:tailEnd/>
          </a:ln>
          <a:effectLst>
            <a:outerShdw blurRad="50800" dist="139700" dir="2700000" algn="tl" rotWithShape="0">
              <a:schemeClr val="accent1">
                <a:lumMod val="75000"/>
                <a:alpha val="40000"/>
              </a:schemeClr>
            </a:outerShdw>
          </a:effectLst>
        </p:spPr>
      </p:pic>
      <p:sp>
        <p:nvSpPr>
          <p:cNvPr id="69636" name="Text Box 5"/>
          <p:cNvSpPr txBox="1">
            <a:spLocks noChangeArrowheads="1"/>
          </p:cNvSpPr>
          <p:nvPr/>
        </p:nvSpPr>
        <p:spPr bwMode="auto">
          <a:xfrm>
            <a:off x="1182757" y="1485085"/>
            <a:ext cx="6914322" cy="698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lnSpc>
                <a:spcPct val="150000"/>
              </a:lnSpc>
              <a:spcBef>
                <a:spcPts val="0"/>
              </a:spcBef>
              <a:buClrTx/>
              <a:buSzTx/>
              <a:buFont typeface="+mj-lt"/>
              <a:buAutoNum type="arabicPeriod" startAt="8"/>
            </a:pPr>
            <a:r>
              <a:rPr lang="en-US" altLang="en-US" sz="1400" b="0" dirty="0">
                <a:latin typeface="Arial" charset="0"/>
              </a:rPr>
              <a:t>The response action is still not completed until you click on “</a:t>
            </a:r>
            <a:r>
              <a:rPr lang="en-US" altLang="en-US" sz="1400" dirty="0">
                <a:latin typeface="Arial" charset="0"/>
              </a:rPr>
              <a:t>SUBMIT</a:t>
            </a:r>
            <a:r>
              <a:rPr lang="en-US" altLang="en-US" sz="1400" b="0" dirty="0">
                <a:latin typeface="Arial" charset="0"/>
              </a:rPr>
              <a:t>.”</a:t>
            </a:r>
          </a:p>
          <a:p>
            <a:pPr marL="342900" indent="-342900" eaLnBrk="1" hangingPunct="1">
              <a:lnSpc>
                <a:spcPct val="150000"/>
              </a:lnSpc>
              <a:spcBef>
                <a:spcPts val="0"/>
              </a:spcBef>
              <a:buClrTx/>
              <a:buSzTx/>
              <a:buFont typeface="+mj-lt"/>
              <a:buAutoNum type="arabicPeriod" startAt="8"/>
            </a:pPr>
            <a:r>
              <a:rPr lang="en-US" altLang="en-US" sz="1400" b="0" dirty="0">
                <a:latin typeface="Arial" charset="0"/>
              </a:rPr>
              <a:t>Confirmation is then provided to the responder.</a:t>
            </a:r>
          </a:p>
        </p:txBody>
      </p:sp>
      <p:sp>
        <p:nvSpPr>
          <p:cNvPr id="69637" name="Text Box 6"/>
          <p:cNvSpPr txBox="1">
            <a:spLocks noChangeArrowheads="1"/>
          </p:cNvSpPr>
          <p:nvPr/>
        </p:nvSpPr>
        <p:spPr bwMode="auto">
          <a:xfrm>
            <a:off x="6400800" y="3276600"/>
            <a:ext cx="1752600" cy="461665"/>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200" b="0" dirty="0">
                <a:latin typeface="Arial" charset="0"/>
              </a:rPr>
              <a:t>SDR Response not yet submitted</a:t>
            </a:r>
          </a:p>
        </p:txBody>
      </p:sp>
      <p:sp>
        <p:nvSpPr>
          <p:cNvPr id="8" name="Rectangle 2"/>
          <p:cNvSpPr>
            <a:spLocks noGrp="1" noChangeArrowheads="1"/>
          </p:cNvSpPr>
          <p:nvPr>
            <p:ph type="title"/>
          </p:nvPr>
        </p:nvSpPr>
        <p:spPr>
          <a:xfrm>
            <a:off x="457200" y="482817"/>
            <a:ext cx="8229600" cy="762000"/>
          </a:xfrm>
        </p:spPr>
        <p:txBody>
          <a:bodyPr/>
          <a:lstStyle/>
          <a:p>
            <a:pPr eaLnBrk="1" hangingPunct="1"/>
            <a:r>
              <a:rPr lang="en-US" altLang="en-US" sz="2400" dirty="0"/>
              <a:t>Action Activity Response,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99018653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B3D0-1D4B-4063-83F0-93A554EBD28D}"/>
              </a:ext>
            </a:extLst>
          </p:cNvPr>
          <p:cNvSpPr>
            <a:spLocks noGrp="1"/>
          </p:cNvSpPr>
          <p:nvPr>
            <p:ph type="title"/>
          </p:nvPr>
        </p:nvSpPr>
        <p:spPr/>
        <p:txBody>
          <a:bodyPr/>
          <a:lstStyle/>
          <a:p>
            <a:r>
              <a:rPr lang="en-US" dirty="0"/>
              <a:t>Follow-on Actions (General)</a:t>
            </a:r>
          </a:p>
        </p:txBody>
      </p:sp>
    </p:spTree>
    <p:extLst>
      <p:ext uri="{BB962C8B-B14F-4D97-AF65-F5344CB8AC3E}">
        <p14:creationId xmlns:p14="http://schemas.microsoft.com/office/powerpoint/2010/main" val="8345552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09600" y="685800"/>
            <a:ext cx="7772400" cy="762000"/>
          </a:xfrm>
        </p:spPr>
        <p:txBody>
          <a:bodyPr/>
          <a:lstStyle/>
          <a:p>
            <a:pPr eaLnBrk="1" hangingPunct="1"/>
            <a:r>
              <a:rPr lang="en-US" altLang="en-US" sz="2400" dirty="0"/>
              <a:t>Follow-up Actions</a:t>
            </a:r>
          </a:p>
        </p:txBody>
      </p:sp>
      <p:sp>
        <p:nvSpPr>
          <p:cNvPr id="107523" name="Rectangle 3"/>
          <p:cNvSpPr>
            <a:spLocks noGrp="1" noChangeArrowheads="1"/>
          </p:cNvSpPr>
          <p:nvPr>
            <p:ph idx="1"/>
          </p:nvPr>
        </p:nvSpPr>
        <p:spPr>
          <a:xfrm>
            <a:off x="838200" y="1600200"/>
            <a:ext cx="7315200" cy="3429000"/>
          </a:xfrm>
        </p:spPr>
        <p:txBody>
          <a:bodyPr/>
          <a:lstStyle/>
          <a:p>
            <a:pPr marL="0" indent="0" eaLnBrk="1" hangingPunct="1">
              <a:spcBef>
                <a:spcPts val="0"/>
              </a:spcBef>
              <a:defRPr/>
            </a:pPr>
            <a:r>
              <a:rPr lang="en-US" dirty="0"/>
              <a:t>WebSDR is designed to assist customers in completing routine follow-on actions related to SDR submission.</a:t>
            </a:r>
          </a:p>
          <a:p>
            <a:pPr eaLnBrk="1" hangingPunct="1">
              <a:lnSpc>
                <a:spcPct val="80000"/>
              </a:lnSpc>
              <a:buFont typeface="Wingdings" pitchFamily="2" charset="2"/>
              <a:buNone/>
              <a:defRPr/>
            </a:pPr>
            <a:endParaRPr lang="en-US" dirty="0"/>
          </a:p>
          <a:p>
            <a:pPr eaLnBrk="1" hangingPunct="1">
              <a:spcBef>
                <a:spcPts val="600"/>
              </a:spcBef>
              <a:spcAft>
                <a:spcPts val="1200"/>
              </a:spcAft>
              <a:defRPr/>
            </a:pPr>
            <a:r>
              <a:rPr lang="en-US" sz="1600" b="0" dirty="0"/>
              <a:t>These include:</a:t>
            </a:r>
          </a:p>
          <a:p>
            <a:pPr eaLnBrk="1" hangingPunct="1">
              <a:spcBef>
                <a:spcPts val="600"/>
              </a:spcBef>
              <a:spcAft>
                <a:spcPts val="1200"/>
              </a:spcAft>
              <a:buClr>
                <a:schemeClr val="tx2"/>
              </a:buClr>
              <a:buSzPct val="100000"/>
              <a:buFont typeface="Arial" panose="020B0604020202020204" pitchFamily="34" charset="0"/>
              <a:buChar char="•"/>
              <a:defRPr/>
            </a:pPr>
            <a:r>
              <a:rPr lang="en-US" sz="1600" b="0" u="sng" dirty="0">
                <a:solidFill>
                  <a:schemeClr val="tx1"/>
                </a:solidFill>
              </a:rPr>
              <a:t>Follow-up on delinquent SDRs. </a:t>
            </a:r>
            <a:r>
              <a:rPr lang="en-US" sz="1600" b="0" dirty="0"/>
              <a:t>Requests an update from the action activity when a reply is not received within reply time standards. </a:t>
            </a:r>
          </a:p>
          <a:p>
            <a:pPr eaLnBrk="1" hangingPunct="1">
              <a:spcBef>
                <a:spcPts val="600"/>
              </a:spcBef>
              <a:spcAft>
                <a:spcPts val="1200"/>
              </a:spcAft>
              <a:buClr>
                <a:schemeClr val="tx2"/>
              </a:buClr>
              <a:buSzPct val="100000"/>
              <a:buFont typeface="Arial" panose="020B0604020202020204" pitchFamily="34" charset="0"/>
              <a:buChar char="•"/>
              <a:defRPr/>
            </a:pPr>
            <a:r>
              <a:rPr lang="en-US" sz="1600" b="0" u="sng" dirty="0"/>
              <a:t>Update/Correction.</a:t>
            </a:r>
            <a:r>
              <a:rPr lang="en-US" sz="1600" b="0" dirty="0"/>
              <a:t> Allows the customer to correct erroneous information on a prior submission.</a:t>
            </a:r>
          </a:p>
          <a:p>
            <a:pPr eaLnBrk="1" hangingPunct="1">
              <a:spcBef>
                <a:spcPts val="600"/>
              </a:spcBef>
              <a:spcAft>
                <a:spcPts val="1200"/>
              </a:spcAft>
              <a:buClr>
                <a:schemeClr val="tx2"/>
              </a:buClr>
              <a:buSzPct val="100000"/>
              <a:buFont typeface="Arial" panose="020B0604020202020204" pitchFamily="34" charset="0"/>
              <a:buChar char="•"/>
              <a:defRPr/>
            </a:pPr>
            <a:r>
              <a:rPr lang="en-US" sz="1600" b="0" u="sng" dirty="0"/>
              <a:t>Cancellation.</a:t>
            </a:r>
            <a:r>
              <a:rPr lang="en-US" sz="1600" b="0" dirty="0"/>
              <a:t> Cancels a prior submission determined to be unnecessary or erroneous.</a:t>
            </a:r>
          </a:p>
        </p:txBody>
      </p:sp>
    </p:spTree>
    <p:extLst>
      <p:ext uri="{BB962C8B-B14F-4D97-AF65-F5344CB8AC3E}">
        <p14:creationId xmlns:p14="http://schemas.microsoft.com/office/powerpoint/2010/main" val="153273976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09600" y="685800"/>
            <a:ext cx="7772400" cy="762000"/>
          </a:xfrm>
        </p:spPr>
        <p:txBody>
          <a:bodyPr/>
          <a:lstStyle/>
          <a:p>
            <a:pPr eaLnBrk="1" hangingPunct="1"/>
            <a:r>
              <a:rPr lang="en-US" altLang="en-US" sz="2400" dirty="0"/>
              <a:t>Follow-up Actions, </a:t>
            </a:r>
            <a:r>
              <a:rPr lang="en-US" altLang="en-US" sz="1400" dirty="0"/>
              <a:t>continued</a:t>
            </a:r>
          </a:p>
        </p:txBody>
      </p:sp>
      <p:sp>
        <p:nvSpPr>
          <p:cNvPr id="107523" name="Rectangle 3"/>
          <p:cNvSpPr>
            <a:spLocks noGrp="1" noChangeArrowheads="1"/>
          </p:cNvSpPr>
          <p:nvPr>
            <p:ph idx="1"/>
          </p:nvPr>
        </p:nvSpPr>
        <p:spPr>
          <a:xfrm>
            <a:off x="838200" y="1828800"/>
            <a:ext cx="7315200" cy="2514600"/>
          </a:xfrm>
        </p:spPr>
        <p:txBody>
          <a:bodyPr/>
          <a:lstStyle/>
          <a:p>
            <a:pPr marL="342900" lvl="1" indent="-342900" eaLnBrk="1" hangingPunct="1">
              <a:spcBef>
                <a:spcPts val="600"/>
              </a:spcBef>
              <a:spcAft>
                <a:spcPts val="1200"/>
              </a:spcAft>
              <a:buClr>
                <a:schemeClr val="tx2"/>
              </a:buClr>
              <a:buSzPct val="100000"/>
              <a:buFont typeface="Arial" panose="020B0604020202020204" pitchFamily="34" charset="0"/>
              <a:buChar char="•"/>
              <a:defRPr/>
            </a:pPr>
            <a:r>
              <a:rPr lang="en-US" sz="1600" u="sng" dirty="0">
                <a:ea typeface="+mn-ea"/>
                <a:cs typeface="+mn-cs"/>
              </a:rPr>
              <a:t>Request for Reconsideration.</a:t>
            </a:r>
            <a:r>
              <a:rPr lang="en-US" sz="1600" dirty="0">
                <a:ea typeface="+mn-ea"/>
                <a:cs typeface="+mn-cs"/>
              </a:rPr>
              <a:t> Allows the customer to provide additional supporting information when the action activity has denied the SDR as inappropriate or invalid. </a:t>
            </a:r>
            <a:endParaRPr lang="en-US" sz="1600" u="sng" dirty="0">
              <a:ea typeface="+mn-ea"/>
              <a:cs typeface="+mn-cs"/>
            </a:endParaRPr>
          </a:p>
          <a:p>
            <a:pPr marL="0" indent="0" eaLnBrk="1" hangingPunct="1">
              <a:spcBef>
                <a:spcPts val="1200"/>
              </a:spcBef>
              <a:spcAft>
                <a:spcPts val="600"/>
              </a:spcAft>
              <a:defRPr/>
            </a:pPr>
            <a:r>
              <a:rPr lang="en-US" sz="1600" b="0" dirty="0"/>
              <a:t>If your original report was not successfully processed by WebSDR, your follow-on transaction will be rejected immediately.</a:t>
            </a:r>
          </a:p>
          <a:p>
            <a:pPr marL="0" indent="0" eaLnBrk="1" hangingPunct="1">
              <a:spcBef>
                <a:spcPts val="1800"/>
              </a:spcBef>
              <a:spcAft>
                <a:spcPts val="600"/>
              </a:spcAft>
              <a:defRPr/>
            </a:pPr>
            <a:r>
              <a:rPr lang="en-US" sz="1600" b="0" dirty="0"/>
              <a:t>If your original report was not successfully processed by the action activity, your follow-up may be rejected by the Component SDR system.</a:t>
            </a:r>
          </a:p>
        </p:txBody>
      </p:sp>
    </p:spTree>
    <p:extLst>
      <p:ext uri="{BB962C8B-B14F-4D97-AF65-F5344CB8AC3E}">
        <p14:creationId xmlns:p14="http://schemas.microsoft.com/office/powerpoint/2010/main" val="129871145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1CAF-5B2F-4F52-89C7-94E362B7B829}"/>
              </a:ext>
            </a:extLst>
          </p:cNvPr>
          <p:cNvSpPr>
            <a:spLocks noGrp="1"/>
          </p:cNvSpPr>
          <p:nvPr>
            <p:ph type="title"/>
          </p:nvPr>
        </p:nvSpPr>
        <p:spPr/>
        <p:txBody>
          <a:bodyPr/>
          <a:lstStyle/>
          <a:p>
            <a:r>
              <a:rPr lang="en-US" dirty="0"/>
              <a:t>Follow-up on a Delinquent </a:t>
            </a:r>
            <a:br>
              <a:rPr lang="en-US" dirty="0"/>
            </a:br>
            <a:r>
              <a:rPr lang="en-US" dirty="0"/>
              <a:t>SDR Response</a:t>
            </a:r>
          </a:p>
        </p:txBody>
      </p:sp>
    </p:spTree>
    <p:extLst>
      <p:ext uri="{BB962C8B-B14F-4D97-AF65-F5344CB8AC3E}">
        <p14:creationId xmlns:p14="http://schemas.microsoft.com/office/powerpoint/2010/main" val="6171934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09600" y="762000"/>
            <a:ext cx="7772400" cy="685800"/>
          </a:xfrm>
        </p:spPr>
        <p:txBody>
          <a:bodyPr/>
          <a:lstStyle/>
          <a:p>
            <a:pPr eaLnBrk="1" hangingPunct="1"/>
            <a:r>
              <a:rPr lang="en-US" altLang="en-US" sz="2400" dirty="0"/>
              <a:t>Follow-up on a Delinquent SDR Reply</a:t>
            </a:r>
          </a:p>
        </p:txBody>
      </p:sp>
      <p:sp>
        <p:nvSpPr>
          <p:cNvPr id="108547" name="Rectangle 3"/>
          <p:cNvSpPr>
            <a:spLocks noGrp="1" noChangeArrowheads="1"/>
          </p:cNvSpPr>
          <p:nvPr>
            <p:ph idx="1"/>
          </p:nvPr>
        </p:nvSpPr>
        <p:spPr>
          <a:xfrm>
            <a:off x="914400" y="1676400"/>
            <a:ext cx="7162800" cy="4191000"/>
          </a:xfrm>
        </p:spPr>
        <p:txBody>
          <a:bodyPr/>
          <a:lstStyle/>
          <a:p>
            <a:pPr marL="0" lvl="0" indent="0">
              <a:spcBef>
                <a:spcPts val="0"/>
              </a:spcBef>
            </a:pPr>
            <a:r>
              <a:rPr lang="en-US" b="0" dirty="0"/>
              <a:t>Action points will generally provide interim and final replies in a timely manner well within the authorized timeframe. However, it is equally important for the submitter to be aware of processing time standards and follow-up when they are not met.</a:t>
            </a:r>
          </a:p>
          <a:p>
            <a:pPr marL="0" lvl="0" indent="0">
              <a:spcBef>
                <a:spcPts val="1200"/>
              </a:spcBef>
              <a:spcAft>
                <a:spcPts val="1200"/>
              </a:spcAft>
            </a:pPr>
            <a:r>
              <a:rPr lang="en-US" sz="1600" b="0" dirty="0"/>
              <a:t>SDRs action activities are required to respond:</a:t>
            </a:r>
          </a:p>
          <a:p>
            <a:pPr marL="285750" indent="-285750">
              <a:spcBef>
                <a:spcPts val="0"/>
              </a:spcBef>
              <a:spcAft>
                <a:spcPts val="1200"/>
              </a:spcAft>
              <a:buClr>
                <a:schemeClr val="tx2"/>
              </a:buClr>
              <a:buFont typeface="Arial" panose="020B0604020202020204" pitchFamily="34" charset="0"/>
              <a:buChar char="•"/>
            </a:pPr>
            <a:r>
              <a:rPr lang="en-US" sz="1600" b="0" dirty="0"/>
              <a:t>Within 24 hours, or up to 25 business days for final response, for classified SECRET or above or NWRM, for shortage, overage, wrong item, UIT items mismatched IUID, or misdirected shipment</a:t>
            </a:r>
          </a:p>
          <a:p>
            <a:pPr marL="285750" indent="-285750">
              <a:spcBef>
                <a:spcPts val="0"/>
              </a:spcBef>
              <a:spcAft>
                <a:spcPts val="1200"/>
              </a:spcAft>
              <a:buClr>
                <a:schemeClr val="tx2"/>
              </a:buClr>
              <a:buFont typeface="Arial" panose="020B0604020202020204" pitchFamily="34" charset="0"/>
              <a:buChar char="•"/>
            </a:pPr>
            <a:r>
              <a:rPr lang="en-US" sz="1600" b="0" dirty="0"/>
              <a:t>Within 5 days for transshipper-reported frustrated freight </a:t>
            </a:r>
          </a:p>
          <a:p>
            <a:pPr marL="285750" indent="-285750">
              <a:spcBef>
                <a:spcPts val="0"/>
              </a:spcBef>
              <a:spcAft>
                <a:spcPts val="1200"/>
              </a:spcAft>
              <a:buClr>
                <a:schemeClr val="tx2"/>
              </a:buClr>
              <a:buFont typeface="Arial" panose="020B0604020202020204" pitchFamily="34" charset="0"/>
              <a:buChar char="•"/>
            </a:pPr>
            <a:r>
              <a:rPr lang="en-US" sz="1600" b="0" dirty="0"/>
              <a:t>Routine SDRs, within 50 days from date of SDR receipt </a:t>
            </a:r>
          </a:p>
        </p:txBody>
      </p:sp>
    </p:spTree>
    <p:extLst>
      <p:ext uri="{BB962C8B-B14F-4D97-AF65-F5344CB8AC3E}">
        <p14:creationId xmlns:p14="http://schemas.microsoft.com/office/powerpoint/2010/main" val="112285236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eaLnBrk="1" hangingPunct="1">
              <a:lnSpc>
                <a:spcPct val="90000"/>
              </a:lnSpc>
            </a:pPr>
            <a:r>
              <a:rPr lang="en-US" dirty="0"/>
              <a:t>Follow-Up Guidance</a:t>
            </a:r>
          </a:p>
        </p:txBody>
      </p:sp>
      <p:graphicFrame>
        <p:nvGraphicFramePr>
          <p:cNvPr id="3" name="Table 2">
            <a:extLst>
              <a:ext uri="{FF2B5EF4-FFF2-40B4-BE49-F238E27FC236}">
                <a16:creationId xmlns:a16="http://schemas.microsoft.com/office/drawing/2014/main" id="{2518A940-87DD-4B48-9C2C-F3E74AF1C8F9}"/>
              </a:ext>
            </a:extLst>
          </p:cNvPr>
          <p:cNvGraphicFramePr>
            <a:graphicFrameLocks noGrp="1"/>
          </p:cNvGraphicFramePr>
          <p:nvPr>
            <p:extLst>
              <p:ext uri="{D42A27DB-BD31-4B8C-83A1-F6EECF244321}">
                <p14:modId xmlns:p14="http://schemas.microsoft.com/office/powerpoint/2010/main" val="1575720853"/>
              </p:ext>
            </p:extLst>
          </p:nvPr>
        </p:nvGraphicFramePr>
        <p:xfrm>
          <a:off x="628650" y="2227399"/>
          <a:ext cx="7886701" cy="3870498"/>
        </p:xfrm>
        <a:graphic>
          <a:graphicData uri="http://schemas.openxmlformats.org/drawingml/2006/table">
            <a:tbl>
              <a:tblPr firstRow="1" firstCol="1" bandRow="1">
                <a:noFill/>
                <a:tableStyleId>{5C22544A-7EE6-4342-B048-85BDC9FD1C3A}</a:tableStyleId>
              </a:tblPr>
              <a:tblGrid>
                <a:gridCol w="1841824">
                  <a:extLst>
                    <a:ext uri="{9D8B030D-6E8A-4147-A177-3AD203B41FA5}">
                      <a16:colId xmlns:a16="http://schemas.microsoft.com/office/drawing/2014/main" val="372509177"/>
                    </a:ext>
                  </a:extLst>
                </a:gridCol>
                <a:gridCol w="2026652">
                  <a:extLst>
                    <a:ext uri="{9D8B030D-6E8A-4147-A177-3AD203B41FA5}">
                      <a16:colId xmlns:a16="http://schemas.microsoft.com/office/drawing/2014/main" val="3704052077"/>
                    </a:ext>
                  </a:extLst>
                </a:gridCol>
                <a:gridCol w="1367232">
                  <a:extLst>
                    <a:ext uri="{9D8B030D-6E8A-4147-A177-3AD203B41FA5}">
                      <a16:colId xmlns:a16="http://schemas.microsoft.com/office/drawing/2014/main" val="3494256001"/>
                    </a:ext>
                  </a:extLst>
                </a:gridCol>
                <a:gridCol w="1845401">
                  <a:extLst>
                    <a:ext uri="{9D8B030D-6E8A-4147-A177-3AD203B41FA5}">
                      <a16:colId xmlns:a16="http://schemas.microsoft.com/office/drawing/2014/main" val="2066953569"/>
                    </a:ext>
                  </a:extLst>
                </a:gridCol>
                <a:gridCol w="805592">
                  <a:extLst>
                    <a:ext uri="{9D8B030D-6E8A-4147-A177-3AD203B41FA5}">
                      <a16:colId xmlns:a16="http://schemas.microsoft.com/office/drawing/2014/main" val="115727082"/>
                    </a:ext>
                  </a:extLst>
                </a:gridCol>
              </a:tblGrid>
              <a:tr h="283897">
                <a:tc gridSpan="5">
                  <a:txBody>
                    <a:bodyPr/>
                    <a:lstStyle/>
                    <a:p>
                      <a:pPr marL="0" marR="0" algn="ctr">
                        <a:spcBef>
                          <a:spcPts val="300"/>
                        </a:spcBef>
                        <a:spcAft>
                          <a:spcPts val="300"/>
                        </a:spcAft>
                        <a:tabLst>
                          <a:tab pos="342900" algn="l"/>
                          <a:tab pos="685800" algn="l"/>
                          <a:tab pos="1028700" algn="l"/>
                          <a:tab pos="1371600" algn="l"/>
                          <a:tab pos="1714500" algn="r"/>
                          <a:tab pos="2057400" algn="r"/>
                        </a:tabLst>
                      </a:pPr>
                      <a:r>
                        <a:rPr lang="en-US" sz="1100" b="0" cap="none" spc="0" dirty="0">
                          <a:solidFill>
                            <a:schemeClr val="tx1"/>
                          </a:solidFill>
                          <a:effectLst/>
                        </a:rPr>
                        <a:t>Table C17.T3 SDR Follow-up Time Standards</a:t>
                      </a:r>
                      <a:endParaRPr lang="en-US" sz="1100" b="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lnL>
                    <a:lnR w="12700" cmpd="sng">
                      <a:noFill/>
                    </a:lnR>
                    <a:lnT w="28575" cap="flat" cmpd="sng" algn="ctr">
                      <a:solidFill>
                        <a:schemeClr val="tx1"/>
                      </a:solidFill>
                      <a:prstDash val="solid"/>
                    </a:lnT>
                    <a:lnB w="38100" cmpd="sng">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1091161"/>
                  </a:ext>
                </a:extLst>
              </a:tr>
              <a:tr h="764689">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Document Type Code of SDR</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Day when initial follow-up allowed to be submitted </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38100" cmpd="sng">
                      <a:noFill/>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dirty="0">
                          <a:solidFill>
                            <a:schemeClr val="tx1"/>
                          </a:solidFill>
                          <a:effectLst/>
                        </a:rPr>
                        <a:t>Number of Days to respond to follow-up or provide interim response.</a:t>
                      </a:r>
                      <a:endParaRPr lang="en-US" sz="11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38100" cmpd="sng">
                      <a:noFill/>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Interval when subsequent follow-up generated</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38100" cmpd="sng">
                      <a:noFill/>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dirty="0">
                          <a:solidFill>
                            <a:schemeClr val="tx1"/>
                          </a:solidFill>
                          <a:effectLst/>
                        </a:rPr>
                        <a:t>Maximum Number of follow-ups </a:t>
                      </a:r>
                      <a:endParaRPr lang="en-US" sz="11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2324501357"/>
                  </a:ext>
                </a:extLst>
              </a:tr>
              <a:tr h="283897">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6,8,9,R, A, N, P, V</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dirty="0">
                          <a:solidFill>
                            <a:schemeClr val="tx1"/>
                          </a:solidFill>
                          <a:effectLst/>
                        </a:rPr>
                        <a:t>56</a:t>
                      </a:r>
                      <a:endParaRPr lang="en-US" sz="9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30</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31</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3</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629517179"/>
                  </a:ext>
                </a:extLst>
              </a:tr>
              <a:tr h="283897">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7</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31</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30</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31</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262675461"/>
                  </a:ext>
                </a:extLst>
              </a:tr>
              <a:tr h="604425">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Turn-in activities (Disposition Services partial weapons SDRs)</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Exception, none generated</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N/A</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N/A</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N/A</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375146567"/>
                  </a:ext>
                </a:extLst>
              </a:tr>
              <a:tr h="444161">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W (Action Code 3A)</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No timeframe for follow up due to urgency of request.</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N/A</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N/A</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unlimited</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549851714"/>
                  </a:ext>
                </a:extLst>
              </a:tr>
              <a:tr h="604425">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Counterfeit Material Unauthorized Product Substitution Material </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dirty="0">
                          <a:solidFill>
                            <a:schemeClr val="tx1"/>
                          </a:solidFill>
                          <a:effectLst/>
                        </a:rPr>
                        <a:t>56</a:t>
                      </a:r>
                      <a:endParaRPr lang="en-US" sz="9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30</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dirty="0">
                          <a:solidFill>
                            <a:schemeClr val="tx1"/>
                          </a:solidFill>
                          <a:effectLst/>
                        </a:rPr>
                        <a:t>365 after Interim Response Code 520 is received</a:t>
                      </a:r>
                      <a:endParaRPr lang="en-US" sz="9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900" cap="none" spc="0">
                          <a:solidFill>
                            <a:schemeClr val="tx1"/>
                          </a:solidFill>
                          <a:effectLst/>
                        </a:rPr>
                        <a:t>unlimited</a:t>
                      </a:r>
                      <a:endParaRPr lang="en-US" sz="9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976498"/>
                  </a:ext>
                </a:extLst>
              </a:tr>
              <a:tr h="444161">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b="1" cap="none" spc="0">
                          <a:solidFill>
                            <a:schemeClr val="tx1"/>
                          </a:solidFill>
                          <a:effectLst/>
                        </a:rPr>
                        <a:t>Suspected PQDR Material </a:t>
                      </a:r>
                      <a:endParaRPr lang="en-US" sz="1100" b="1"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dirty="0">
                          <a:solidFill>
                            <a:schemeClr val="tx1"/>
                          </a:solidFill>
                          <a:effectLst/>
                        </a:rPr>
                        <a:t>120 days after Interim Response code 521 is received</a:t>
                      </a:r>
                      <a:endParaRPr lang="en-US" sz="1100" cap="none" spc="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30</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60</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12700" cmpd="sng">
                      <a:noFill/>
                      <a:prstDash val="solid"/>
                    </a:lnR>
                    <a:lnT w="12700" cmpd="sng">
                      <a:noFill/>
                      <a:prstDash val="solid"/>
                    </a:lnT>
                    <a:lnB w="28575" cap="flat" cmpd="sng" algn="ctr">
                      <a:noFill/>
                      <a:prstDash val="solid"/>
                    </a:lnB>
                    <a:noFill/>
                  </a:tcPr>
                </a:tc>
                <a:tc>
                  <a:txBody>
                    <a:bodyPr/>
                    <a:lstStyle/>
                    <a:p>
                      <a:pPr marL="0" marR="0">
                        <a:spcBef>
                          <a:spcPts val="300"/>
                        </a:spcBef>
                        <a:spcAft>
                          <a:spcPts val="300"/>
                        </a:spcAft>
                        <a:tabLst>
                          <a:tab pos="342900" algn="l"/>
                          <a:tab pos="685800" algn="l"/>
                          <a:tab pos="1028700" algn="l"/>
                          <a:tab pos="1371600" algn="l"/>
                          <a:tab pos="1714500" algn="r"/>
                          <a:tab pos="2057400" algn="r"/>
                        </a:tabLst>
                      </a:pPr>
                      <a:r>
                        <a:rPr lang="en-US" sz="1100" cap="none" spc="0">
                          <a:solidFill>
                            <a:schemeClr val="tx1"/>
                          </a:solidFill>
                          <a:effectLst/>
                        </a:rPr>
                        <a:t>3</a:t>
                      </a:r>
                      <a:endParaRPr lang="en-US" sz="1100" cap="none" spc="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0174" marR="40174" marT="48079" marB="48079">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val="1812177532"/>
                  </a:ext>
                </a:extLst>
              </a:tr>
            </a:tbl>
          </a:graphicData>
        </a:graphic>
      </p:graphicFrame>
    </p:spTree>
    <p:extLst>
      <p:ext uri="{BB962C8B-B14F-4D97-AF65-F5344CB8AC3E}">
        <p14:creationId xmlns:p14="http://schemas.microsoft.com/office/powerpoint/2010/main" val="312321686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772400" cy="762000"/>
          </a:xfrm>
        </p:spPr>
        <p:txBody>
          <a:bodyPr/>
          <a:lstStyle/>
          <a:p>
            <a:pPr eaLnBrk="1" hangingPunct="1"/>
            <a:r>
              <a:rPr lang="en-US" sz="2400" dirty="0"/>
              <a:t>Follow-Up Guidance, </a:t>
            </a:r>
            <a:r>
              <a:rPr lang="en-US" sz="1400" dirty="0"/>
              <a:t>continued</a:t>
            </a:r>
          </a:p>
        </p:txBody>
      </p:sp>
      <p:sp>
        <p:nvSpPr>
          <p:cNvPr id="75779" name="TextBox 4"/>
          <p:cNvSpPr txBox="1">
            <a:spLocks noChangeArrowheads="1"/>
          </p:cNvSpPr>
          <p:nvPr/>
        </p:nvSpPr>
        <p:spPr bwMode="auto">
          <a:xfrm>
            <a:off x="838200" y="1752600"/>
            <a:ext cx="73152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l">
              <a:lnSpc>
                <a:spcPct val="150000"/>
              </a:lnSpc>
              <a:spcBef>
                <a:spcPct val="0"/>
              </a:spcBef>
              <a:buClrTx/>
              <a:buSzTx/>
              <a:buNone/>
            </a:pPr>
            <a:r>
              <a:rPr lang="en-US" altLang="en-US" sz="1800" u="sng" dirty="0">
                <a:latin typeface="Arial" charset="0"/>
              </a:rPr>
              <a:t>Look first</a:t>
            </a:r>
            <a:r>
              <a:rPr lang="en-US" altLang="en-US" sz="1800" b="0" dirty="0">
                <a:latin typeface="Arial" charset="0"/>
              </a:rPr>
              <a:t>: Prior to preparing a second SDR follow-up, submitters are encouraged to use the WebSDR query function to see if a reply is already available. Sometimes replies have been provided, but did not reach the customer due to transmission failure or other technical issues.  You may also find that your SDR has been forwarded to a new action activity. </a:t>
            </a:r>
          </a:p>
          <a:p>
            <a:pPr algn="l">
              <a:lnSpc>
                <a:spcPct val="150000"/>
              </a:lnSpc>
              <a:spcBef>
                <a:spcPct val="0"/>
              </a:spcBef>
              <a:buClrTx/>
              <a:buSzTx/>
              <a:buNone/>
            </a:pPr>
            <a:br>
              <a:rPr lang="en-US" altLang="en-US" sz="1600" b="0" dirty="0">
                <a:latin typeface="Arial" charset="0"/>
              </a:rPr>
            </a:br>
            <a:r>
              <a:rPr lang="en-US" altLang="en-US" sz="1600" b="0" i="1" dirty="0">
                <a:latin typeface="Arial" charset="0"/>
              </a:rPr>
              <a:t>Forwarding of an SDR to a new action activity will restart the elapsed processing time. </a:t>
            </a:r>
          </a:p>
        </p:txBody>
      </p:sp>
    </p:spTree>
    <p:extLst>
      <p:ext uri="{BB962C8B-B14F-4D97-AF65-F5344CB8AC3E}">
        <p14:creationId xmlns:p14="http://schemas.microsoft.com/office/powerpoint/2010/main" val="173236445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4"/>
          <p:cNvSpPr txBox="1">
            <a:spLocks noChangeArrowheads="1"/>
          </p:cNvSpPr>
          <p:nvPr/>
        </p:nvSpPr>
        <p:spPr bwMode="auto">
          <a:xfrm>
            <a:off x="1105384" y="1458001"/>
            <a:ext cx="693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a:pPr>
            <a:r>
              <a:rPr lang="en-US" altLang="en-US" sz="1600" b="0" dirty="0">
                <a:latin typeface="Arial" charset="0"/>
              </a:rPr>
              <a:t>Once you have successfully logged on to WebSDR, select “</a:t>
            </a:r>
            <a:r>
              <a:rPr lang="en-US" altLang="en-US" sz="1600" dirty="0">
                <a:latin typeface="Arial" charset="0"/>
              </a:rPr>
              <a:t>Follow-Up</a:t>
            </a:r>
            <a:r>
              <a:rPr lang="en-US" altLang="en-US" sz="1600" b="0" dirty="0">
                <a:latin typeface="Arial" charset="0"/>
              </a:rPr>
              <a:t>” under “</a:t>
            </a:r>
            <a:r>
              <a:rPr lang="en-US" altLang="en-US" sz="1600" dirty="0">
                <a:latin typeface="Arial" charset="0"/>
              </a:rPr>
              <a:t>Submit an SDR</a:t>
            </a:r>
            <a:r>
              <a:rPr lang="en-US" altLang="en-US" sz="1600" b="0" dirty="0">
                <a:latin typeface="Arial" charset="0"/>
              </a:rPr>
              <a:t>”.</a:t>
            </a:r>
          </a:p>
        </p:txBody>
      </p:sp>
      <p:sp>
        <p:nvSpPr>
          <p:cNvPr id="76804" name="Rectangle 9"/>
          <p:cNvSpPr>
            <a:spLocks noGrp="1" noChangeArrowheads="1"/>
          </p:cNvSpPr>
          <p:nvPr>
            <p:ph type="title"/>
          </p:nvPr>
        </p:nvSpPr>
        <p:spPr>
          <a:xfrm>
            <a:off x="304800" y="609600"/>
            <a:ext cx="8229600" cy="495300"/>
          </a:xfrm>
        </p:spPr>
        <p:txBody>
          <a:bodyPr/>
          <a:lstStyle/>
          <a:p>
            <a:r>
              <a:rPr lang="en-US" altLang="en-US" sz="2400" dirty="0"/>
              <a:t>WebSDR Follow-Up</a:t>
            </a:r>
          </a:p>
        </p:txBody>
      </p:sp>
      <p:sp>
        <p:nvSpPr>
          <p:cNvPr id="2" name="Right Arrow 1"/>
          <p:cNvSpPr/>
          <p:nvPr/>
        </p:nvSpPr>
        <p:spPr bwMode="auto">
          <a:xfrm>
            <a:off x="685800" y="4076700"/>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6" name="Picture 5">
            <a:extLst>
              <a:ext uri="{FF2B5EF4-FFF2-40B4-BE49-F238E27FC236}">
                <a16:creationId xmlns:a16="http://schemas.microsoft.com/office/drawing/2014/main" id="{093CE75E-B214-47ED-AAFA-20A20F61AA02}"/>
              </a:ext>
            </a:extLst>
          </p:cNvPr>
          <p:cNvPicPr/>
          <p:nvPr/>
        </p:nvPicPr>
        <p:blipFill rotWithShape="1">
          <a:blip r:embed="rId4"/>
          <a:srcRect t="12578" r="12339" b="10420"/>
          <a:stretch/>
        </p:blipFill>
        <p:spPr bwMode="auto">
          <a:xfrm>
            <a:off x="1447800" y="2209800"/>
            <a:ext cx="6705600" cy="396240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EF0AB8D-7407-481F-9A3B-FF8DCFE7612B}"/>
              </a:ext>
            </a:extLst>
          </p:cNvPr>
          <p:cNvPicPr/>
          <p:nvPr/>
        </p:nvPicPr>
        <p:blipFill rotWithShape="1">
          <a:blip r:embed="rId4"/>
          <a:srcRect t="12578" r="12339" b="10420"/>
          <a:stretch/>
        </p:blipFill>
        <p:spPr bwMode="auto">
          <a:xfrm>
            <a:off x="1384453" y="2209800"/>
            <a:ext cx="6705600" cy="396240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7598746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7"/>
          <p:cNvSpPr txBox="1">
            <a:spLocks noChangeArrowheads="1"/>
          </p:cNvSpPr>
          <p:nvPr/>
        </p:nvSpPr>
        <p:spPr bwMode="auto">
          <a:xfrm>
            <a:off x="1053548" y="1514594"/>
            <a:ext cx="66426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2"/>
            </a:pPr>
            <a:r>
              <a:rPr lang="en-US" altLang="en-US" sz="1600" b="0" dirty="0">
                <a:latin typeface="Arial" charset="0"/>
              </a:rPr>
              <a:t>WebSDR will locate the previous SDR submission using the SDR control number. Information from the previous submission will be used to pre-fill the follow-up action.</a:t>
            </a:r>
          </a:p>
        </p:txBody>
      </p:sp>
      <p:sp>
        <p:nvSpPr>
          <p:cNvPr id="6" name="Rectangle 9"/>
          <p:cNvSpPr>
            <a:spLocks noGrp="1" noChangeArrowheads="1"/>
          </p:cNvSpPr>
          <p:nvPr>
            <p:ph type="title"/>
          </p:nvPr>
        </p:nvSpPr>
        <p:spPr>
          <a:xfrm>
            <a:off x="304800" y="649904"/>
            <a:ext cx="8229600" cy="543281"/>
          </a:xfrm>
        </p:spPr>
        <p:txBody>
          <a:bodyPr/>
          <a:lstStyle/>
          <a:p>
            <a:pPr eaLnBrk="1" hangingPunct="1"/>
            <a:r>
              <a:rPr lang="en-US" altLang="en-US" sz="2400" dirty="0"/>
              <a:t>WebSDR Follow-Up, </a:t>
            </a:r>
            <a:r>
              <a:rPr lang="en-US" altLang="en-US" sz="1400" dirty="0"/>
              <a:t>continued</a:t>
            </a:r>
            <a:endParaRPr lang="en-US" altLang="en-US" sz="1400" b="1" dirty="0">
              <a:solidFill>
                <a:schemeClr val="tx1"/>
              </a:solidFill>
              <a:effectLst/>
            </a:endParaRPr>
          </a:p>
        </p:txBody>
      </p:sp>
      <p:pic>
        <p:nvPicPr>
          <p:cNvPr id="5" name="Picture 4">
            <a:extLst>
              <a:ext uri="{FF2B5EF4-FFF2-40B4-BE49-F238E27FC236}">
                <a16:creationId xmlns:a16="http://schemas.microsoft.com/office/drawing/2014/main" id="{9E3D4AF7-EC28-44B0-AA33-A0AE9F59B68C}"/>
              </a:ext>
            </a:extLst>
          </p:cNvPr>
          <p:cNvPicPr/>
          <p:nvPr/>
        </p:nvPicPr>
        <p:blipFill rotWithShape="1">
          <a:blip r:embed="rId3"/>
          <a:srcRect t="11964" r="12981" b="9807"/>
          <a:stretch/>
        </p:blipFill>
        <p:spPr bwMode="auto">
          <a:xfrm>
            <a:off x="1447800" y="2514599"/>
            <a:ext cx="6248400" cy="3343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41116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685800"/>
            <a:ext cx="7772400" cy="762000"/>
          </a:xfrm>
        </p:spPr>
        <p:txBody>
          <a:bodyPr/>
          <a:lstStyle/>
          <a:p>
            <a:pPr>
              <a:defRPr/>
            </a:pPr>
            <a:r>
              <a:rPr lang="en-US" sz="2400" dirty="0"/>
              <a:t>Justification of WebSDR, </a:t>
            </a:r>
            <a:r>
              <a:rPr lang="en-US" sz="1400" dirty="0"/>
              <a:t>continued</a:t>
            </a:r>
          </a:p>
        </p:txBody>
      </p:sp>
      <p:sp>
        <p:nvSpPr>
          <p:cNvPr id="2" name="TextBox 1"/>
          <p:cNvSpPr txBox="1"/>
          <p:nvPr/>
        </p:nvSpPr>
        <p:spPr>
          <a:xfrm>
            <a:off x="1143000" y="1676400"/>
            <a:ext cx="6781800" cy="3893374"/>
          </a:xfrm>
          <a:prstGeom prst="rect">
            <a:avLst/>
          </a:prstGeom>
          <a:noFill/>
        </p:spPr>
        <p:txBody>
          <a:bodyPr wrap="square" rtlCol="0">
            <a:spAutoFit/>
          </a:bodyPr>
          <a:lstStyle/>
          <a:p>
            <a:r>
              <a:rPr lang="en-US" sz="1800" dirty="0">
                <a:latin typeface="+mn-lt"/>
              </a:rPr>
              <a:t>DAAS Hub</a:t>
            </a:r>
          </a:p>
          <a:p>
            <a:pPr marL="342900" indent="-342900">
              <a:spcBef>
                <a:spcPts val="1200"/>
              </a:spcBef>
              <a:spcAft>
                <a:spcPts val="600"/>
              </a:spcAft>
              <a:buFont typeface="Arial" panose="020B0604020202020204" pitchFamily="34" charset="0"/>
              <a:buChar char="•"/>
            </a:pPr>
            <a:r>
              <a:rPr lang="en-US" sz="1800" b="0" dirty="0">
                <a:latin typeface="+mn-lt"/>
              </a:rPr>
              <a:t>Eliminates the need for numerous point-to-point communications links</a:t>
            </a:r>
          </a:p>
          <a:p>
            <a:pPr marL="342900" indent="-342900">
              <a:spcAft>
                <a:spcPts val="600"/>
              </a:spcAft>
              <a:buFont typeface="Arial" panose="020B0604020202020204" pitchFamily="34" charset="0"/>
              <a:buChar char="•"/>
            </a:pPr>
            <a:r>
              <a:rPr lang="en-US" sz="1800" b="0" dirty="0">
                <a:latin typeface="+mn-lt"/>
              </a:rPr>
              <a:t>Transaction driven process eliminates need to re-key SDRs within separate Component systems</a:t>
            </a:r>
          </a:p>
          <a:p>
            <a:pPr marL="342900" indent="-342900">
              <a:spcAft>
                <a:spcPts val="600"/>
              </a:spcAft>
              <a:buFont typeface="Arial" panose="020B0604020202020204" pitchFamily="34" charset="0"/>
              <a:buChar char="•"/>
            </a:pPr>
            <a:r>
              <a:rPr lang="en-US" sz="1800" b="0" dirty="0">
                <a:latin typeface="+mn-lt"/>
              </a:rPr>
              <a:t>Developed as a DLMS-compliant process</a:t>
            </a:r>
          </a:p>
          <a:p>
            <a:pPr marL="342900" indent="-342900">
              <a:buFont typeface="Arial" panose="020B0604020202020204" pitchFamily="34" charset="0"/>
              <a:buChar char="•"/>
            </a:pPr>
            <a:endParaRPr lang="en-US" sz="1800" b="0" dirty="0">
              <a:latin typeface="+mn-lt"/>
            </a:endParaRPr>
          </a:p>
          <a:p>
            <a:r>
              <a:rPr lang="en-US" sz="1800" b="0" dirty="0">
                <a:latin typeface="+mn-lt"/>
              </a:rPr>
              <a:t>Allows phased development – continuous process improvement since initial operating capability February 2005.</a:t>
            </a:r>
          </a:p>
          <a:p>
            <a:endParaRPr lang="en-US" sz="2000" b="0" dirty="0">
              <a:latin typeface="+mn-lt"/>
            </a:endParaRPr>
          </a:p>
          <a:p>
            <a:endParaRPr lang="en-US" sz="2000" b="0" dirty="0">
              <a:latin typeface="+mn-lt"/>
            </a:endParaRPr>
          </a:p>
          <a:p>
            <a:endParaRPr lang="en-US" sz="2000" b="0" dirty="0">
              <a:latin typeface="+mn-lt"/>
            </a:endParaRPr>
          </a:p>
        </p:txBody>
      </p:sp>
    </p:spTree>
    <p:extLst>
      <p:ext uri="{BB962C8B-B14F-4D97-AF65-F5344CB8AC3E}">
        <p14:creationId xmlns:p14="http://schemas.microsoft.com/office/powerpoint/2010/main" val="236785824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6" name="Picture 10"/>
          <p:cNvPicPr>
            <a:picLocks noChangeAspect="1" noChangeArrowheads="1"/>
          </p:cNvPicPr>
          <p:nvPr/>
        </p:nvPicPr>
        <p:blipFill>
          <a:blip r:embed="rId3">
            <a:extLst>
              <a:ext uri="{28A0092B-C50C-407E-A947-70E740481C1C}">
                <a14:useLocalDpi xmlns:a14="http://schemas.microsoft.com/office/drawing/2010/main" val="0"/>
              </a:ext>
            </a:extLst>
          </a:blip>
          <a:srcRect l="11761" t="24750" r="49306" b="18182"/>
          <a:stretch>
            <a:fillRect/>
          </a:stretch>
        </p:blipFill>
        <p:spPr bwMode="auto">
          <a:xfrm>
            <a:off x="1550504" y="2505306"/>
            <a:ext cx="6120303" cy="3314113"/>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78852" name="Text Box 4"/>
          <p:cNvSpPr txBox="1">
            <a:spLocks noChangeArrowheads="1"/>
          </p:cNvSpPr>
          <p:nvPr/>
        </p:nvSpPr>
        <p:spPr bwMode="auto">
          <a:xfrm>
            <a:off x="1524000" y="1634470"/>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3"/>
            </a:pPr>
            <a:r>
              <a:rPr lang="en-US" altLang="en-US" sz="1600" b="0" dirty="0">
                <a:latin typeface="Arial" charset="0"/>
              </a:rPr>
              <a:t>WebSDR checks for an active Follow-up in the system. If one exists, it will be listed, as in the example. </a:t>
            </a:r>
          </a:p>
        </p:txBody>
      </p:sp>
      <p:sp>
        <p:nvSpPr>
          <p:cNvPr id="10" name="Rectangle 9"/>
          <p:cNvSpPr>
            <a:spLocks noGrp="1" noChangeArrowheads="1"/>
          </p:cNvSpPr>
          <p:nvPr>
            <p:ph type="title"/>
          </p:nvPr>
        </p:nvSpPr>
        <p:spPr>
          <a:xfrm>
            <a:off x="228600" y="762000"/>
            <a:ext cx="8229600" cy="609600"/>
          </a:xfrm>
        </p:spPr>
        <p:txBody>
          <a:bodyPr/>
          <a:lstStyle/>
          <a:p>
            <a:pPr eaLnBrk="1" hangingPunct="1"/>
            <a:r>
              <a:rPr lang="en-US" altLang="en-US" sz="2400" dirty="0"/>
              <a:t>WebSDR Follow-Up, </a:t>
            </a:r>
            <a:r>
              <a:rPr lang="en-US" altLang="en-US" sz="1400" dirty="0"/>
              <a:t>continued</a:t>
            </a:r>
            <a:endParaRPr lang="en-US" altLang="en-US" sz="1400" b="1" dirty="0">
              <a:solidFill>
                <a:schemeClr val="tx1"/>
              </a:solidFill>
              <a:effectLst/>
            </a:endParaRPr>
          </a:p>
        </p:txBody>
      </p:sp>
      <p:sp>
        <p:nvSpPr>
          <p:cNvPr id="2" name="TextBox 1"/>
          <p:cNvSpPr txBox="1"/>
          <p:nvPr/>
        </p:nvSpPr>
        <p:spPr>
          <a:xfrm>
            <a:off x="212035" y="3352800"/>
            <a:ext cx="2133600" cy="523220"/>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rtlCol="0">
            <a:spAutoFit/>
          </a:bodyPr>
          <a:lstStyle/>
          <a:p>
            <a:r>
              <a:rPr lang="en-US" altLang="en-US" sz="1400" b="0" dirty="0">
                <a:latin typeface="Arial" charset="0"/>
              </a:rPr>
              <a:t>To view the entire SDR, click on the hyperlink.</a:t>
            </a:r>
            <a:endParaRPr lang="en-US" sz="1400" dirty="0"/>
          </a:p>
        </p:txBody>
      </p:sp>
    </p:spTree>
    <p:extLst>
      <p:ext uri="{BB962C8B-B14F-4D97-AF65-F5344CB8AC3E}">
        <p14:creationId xmlns:p14="http://schemas.microsoft.com/office/powerpoint/2010/main" val="389435651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2" name="Picture 13"/>
          <p:cNvPicPr>
            <a:picLocks noChangeAspect="1" noChangeArrowheads="1"/>
          </p:cNvPicPr>
          <p:nvPr/>
        </p:nvPicPr>
        <p:blipFill>
          <a:blip r:embed="rId3">
            <a:extLst>
              <a:ext uri="{28A0092B-C50C-407E-A947-70E740481C1C}">
                <a14:useLocalDpi xmlns:a14="http://schemas.microsoft.com/office/drawing/2010/main" val="0"/>
              </a:ext>
            </a:extLst>
          </a:blip>
          <a:srcRect l="11642" t="25162" r="47385" b="14171"/>
          <a:stretch>
            <a:fillRect/>
          </a:stretch>
        </p:blipFill>
        <p:spPr bwMode="auto">
          <a:xfrm>
            <a:off x="1295400" y="2548374"/>
            <a:ext cx="6512858" cy="3532901"/>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79876" name="Text Box 9"/>
          <p:cNvSpPr txBox="1">
            <a:spLocks noChangeArrowheads="1"/>
          </p:cNvSpPr>
          <p:nvPr/>
        </p:nvSpPr>
        <p:spPr bwMode="auto">
          <a:xfrm>
            <a:off x="1219200" y="1387763"/>
            <a:ext cx="65128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eaLnBrk="1" hangingPunct="1">
              <a:spcBef>
                <a:spcPct val="50000"/>
              </a:spcBef>
              <a:buClrTx/>
              <a:buSzTx/>
              <a:buFont typeface="+mj-lt"/>
              <a:buAutoNum type="arabicPeriod" startAt="4"/>
            </a:pPr>
            <a:r>
              <a:rPr lang="en-US" altLang="en-US" sz="1600" b="0" dirty="0">
                <a:latin typeface="Arial" charset="0"/>
              </a:rPr>
              <a:t>WebSDR will retrieve all matching SDR submissions and display for selection of the appropriate record.  If you are not sure which one, just click the hyperlink to view the entire SDR record. </a:t>
            </a:r>
          </a:p>
        </p:txBody>
      </p:sp>
      <p:sp>
        <p:nvSpPr>
          <p:cNvPr id="79877" name="Text Box 4"/>
          <p:cNvSpPr txBox="1">
            <a:spLocks noChangeArrowheads="1"/>
          </p:cNvSpPr>
          <p:nvPr/>
        </p:nvSpPr>
        <p:spPr bwMode="auto">
          <a:xfrm>
            <a:off x="762000" y="4038600"/>
            <a:ext cx="1981200" cy="523220"/>
          </a:xfrm>
          <a:prstGeom prst="rect">
            <a:avLst/>
          </a:prstGeom>
          <a:solidFill>
            <a:schemeClr val="bg1"/>
          </a:solidFill>
          <a:ln>
            <a:solidFill>
              <a:schemeClr val="tx1"/>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to view original SDR submission data</a:t>
            </a:r>
          </a:p>
        </p:txBody>
      </p:sp>
      <p:sp>
        <p:nvSpPr>
          <p:cNvPr id="79878" name="Text Box 5"/>
          <p:cNvSpPr txBox="1">
            <a:spLocks noChangeArrowheads="1"/>
          </p:cNvSpPr>
          <p:nvPr/>
        </p:nvSpPr>
        <p:spPr bwMode="auto">
          <a:xfrm>
            <a:off x="6400800" y="4038600"/>
            <a:ext cx="1940858" cy="523220"/>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here to create your follow-up action</a:t>
            </a:r>
            <a:endParaRPr lang="en-US" altLang="en-US" sz="1200" b="1" dirty="0">
              <a:solidFill>
                <a:srgbClr val="FF0000"/>
              </a:solidFill>
              <a:latin typeface="Arial" charset="0"/>
            </a:endParaRPr>
          </a:p>
        </p:txBody>
      </p:sp>
      <p:sp>
        <p:nvSpPr>
          <p:cNvPr id="12" name="Rectangle 9"/>
          <p:cNvSpPr>
            <a:spLocks noGrp="1" noChangeArrowheads="1"/>
          </p:cNvSpPr>
          <p:nvPr>
            <p:ph type="title"/>
          </p:nvPr>
        </p:nvSpPr>
        <p:spPr>
          <a:xfrm>
            <a:off x="437029" y="613356"/>
            <a:ext cx="8229600" cy="609600"/>
          </a:xfrm>
        </p:spPr>
        <p:txBody>
          <a:bodyPr/>
          <a:lstStyle/>
          <a:p>
            <a:pPr eaLnBrk="1" hangingPunct="1"/>
            <a:r>
              <a:rPr lang="en-US" altLang="en-US" sz="2400" dirty="0"/>
              <a:t>WebSDR Follow-Up,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401355375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90276"/>
            <a:ext cx="3505200" cy="36770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5" name="Picture 17"/>
          <p:cNvPicPr>
            <a:picLocks noChangeAspect="1" noChangeArrowheads="1"/>
          </p:cNvPicPr>
          <p:nvPr/>
        </p:nvPicPr>
        <p:blipFill>
          <a:blip r:embed="rId4">
            <a:extLst>
              <a:ext uri="{28A0092B-C50C-407E-A947-70E740481C1C}">
                <a14:useLocalDpi xmlns:a14="http://schemas.microsoft.com/office/drawing/2010/main" val="0"/>
              </a:ext>
            </a:extLst>
          </a:blip>
          <a:srcRect l="12608" t="24277" r="43565" b="12834"/>
          <a:stretch>
            <a:fillRect/>
          </a:stretch>
        </p:blipFill>
        <p:spPr bwMode="auto">
          <a:xfrm>
            <a:off x="770752" y="1390276"/>
            <a:ext cx="3984113" cy="35885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0" name="Rectangle 6"/>
          <p:cNvSpPr>
            <a:spLocks noGrp="1" noChangeArrowheads="1"/>
          </p:cNvSpPr>
          <p:nvPr>
            <p:ph type="title"/>
          </p:nvPr>
        </p:nvSpPr>
        <p:spPr>
          <a:xfrm>
            <a:off x="114300" y="463176"/>
            <a:ext cx="8763000" cy="762000"/>
          </a:xfrm>
        </p:spPr>
        <p:txBody>
          <a:bodyPr/>
          <a:lstStyle/>
          <a:p>
            <a:pPr eaLnBrk="1" hangingPunct="1"/>
            <a:r>
              <a:rPr lang="en-US" altLang="en-US" sz="2400" dirty="0"/>
              <a:t>Original SDR Reference for Follow-Up</a:t>
            </a:r>
          </a:p>
        </p:txBody>
      </p:sp>
      <p:sp>
        <p:nvSpPr>
          <p:cNvPr id="80901" name="Text Box 11"/>
          <p:cNvSpPr txBox="1">
            <a:spLocks noChangeArrowheads="1"/>
          </p:cNvSpPr>
          <p:nvPr/>
        </p:nvSpPr>
        <p:spPr bwMode="auto">
          <a:xfrm>
            <a:off x="770752" y="5562600"/>
            <a:ext cx="73826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200" b="0" dirty="0">
                <a:latin typeface="Arial" charset="0"/>
              </a:rPr>
              <a:t>Request assistance from the Source of Supply/Inventory Control Point or for </a:t>
            </a:r>
          </a:p>
          <a:p>
            <a:pPr eaLnBrk="1" hangingPunct="1">
              <a:spcBef>
                <a:spcPct val="50000"/>
              </a:spcBef>
              <a:buClrTx/>
              <a:buSzTx/>
              <a:buFontTx/>
              <a:buNone/>
            </a:pPr>
            <a:r>
              <a:rPr lang="en-US" altLang="en-US" sz="1200" b="0" dirty="0">
                <a:latin typeface="Arial" charset="0"/>
              </a:rPr>
              <a:t>DLA Distribution Center shipments, contact DLA Distribution at </a:t>
            </a:r>
            <a:r>
              <a:rPr lang="en-US" altLang="en-US" sz="1200" dirty="0">
                <a:latin typeface="Arial" charset="0"/>
                <a:hlinkClick r:id="rId5"/>
              </a:rPr>
              <a:t>DDC.ISDR@dla.mil</a:t>
            </a:r>
            <a:endParaRPr lang="en-US" altLang="en-US" sz="1200" dirty="0">
              <a:latin typeface="Arial" charset="0"/>
            </a:endParaRPr>
          </a:p>
        </p:txBody>
      </p:sp>
      <p:sp>
        <p:nvSpPr>
          <p:cNvPr id="80902" name="Text Box 8"/>
          <p:cNvSpPr txBox="1">
            <a:spLocks noChangeArrowheads="1"/>
          </p:cNvSpPr>
          <p:nvPr/>
        </p:nvSpPr>
        <p:spPr bwMode="auto">
          <a:xfrm>
            <a:off x="4038600" y="4800600"/>
            <a:ext cx="517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800" b="1" dirty="0">
                <a:solidFill>
                  <a:srgbClr val="FF0000"/>
                </a:solidFill>
                <a:latin typeface="Arial" charset="0"/>
              </a:rPr>
              <a:t>Page 1</a:t>
            </a:r>
          </a:p>
        </p:txBody>
      </p:sp>
      <p:sp>
        <p:nvSpPr>
          <p:cNvPr id="80903" name="Text Box 9"/>
          <p:cNvSpPr txBox="1">
            <a:spLocks noChangeArrowheads="1"/>
          </p:cNvSpPr>
          <p:nvPr/>
        </p:nvSpPr>
        <p:spPr bwMode="auto">
          <a:xfrm>
            <a:off x="8153400" y="4800600"/>
            <a:ext cx="609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800" b="1" dirty="0">
                <a:solidFill>
                  <a:srgbClr val="FF0000"/>
                </a:solidFill>
                <a:latin typeface="Arial" charset="0"/>
              </a:rPr>
              <a:t>Page 2</a:t>
            </a:r>
          </a:p>
        </p:txBody>
      </p:sp>
    </p:spTree>
    <p:extLst>
      <p:ext uri="{BB962C8B-B14F-4D97-AF65-F5344CB8AC3E}">
        <p14:creationId xmlns:p14="http://schemas.microsoft.com/office/powerpoint/2010/main" val="132654805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6"/>
          <p:cNvPicPr>
            <a:picLocks noChangeAspect="1" noChangeArrowheads="1"/>
          </p:cNvPicPr>
          <p:nvPr/>
        </p:nvPicPr>
        <p:blipFill>
          <a:blip r:embed="rId3">
            <a:extLst>
              <a:ext uri="{28A0092B-C50C-407E-A947-70E740481C1C}">
                <a14:useLocalDpi xmlns:a14="http://schemas.microsoft.com/office/drawing/2010/main" val="0"/>
              </a:ext>
            </a:extLst>
          </a:blip>
          <a:srcRect l="12312" t="21877" r="43330" b="11765"/>
          <a:stretch>
            <a:fillRect/>
          </a:stretch>
        </p:blipFill>
        <p:spPr bwMode="auto">
          <a:xfrm>
            <a:off x="1143000" y="2438400"/>
            <a:ext cx="6841863" cy="3446585"/>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81924" name="Text Box 10"/>
          <p:cNvSpPr txBox="1">
            <a:spLocks noChangeArrowheads="1"/>
          </p:cNvSpPr>
          <p:nvPr/>
        </p:nvSpPr>
        <p:spPr bwMode="auto">
          <a:xfrm>
            <a:off x="1143000" y="1326143"/>
            <a:ext cx="69245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5"/>
            </a:pPr>
            <a:r>
              <a:rPr lang="en-US" altLang="en-US" sz="1600" b="0" dirty="0">
                <a:latin typeface="Arial" charset="0"/>
              </a:rPr>
              <a:t>If follow-up action is appropriate, proceed with creation of the follow-up. Enter comments explaining why you are submitting a follow-up. Click “</a:t>
            </a:r>
            <a:r>
              <a:rPr lang="en-US" altLang="en-US" sz="1600" dirty="0">
                <a:latin typeface="Arial" charset="0"/>
              </a:rPr>
              <a:t>SUBMIT</a:t>
            </a:r>
            <a:r>
              <a:rPr lang="en-US" altLang="en-US" sz="1600" b="0" dirty="0">
                <a:latin typeface="Arial" charset="0"/>
              </a:rPr>
              <a:t>” to transmit the follow-up. </a:t>
            </a:r>
          </a:p>
        </p:txBody>
      </p:sp>
      <p:sp>
        <p:nvSpPr>
          <p:cNvPr id="8" name="Rectangle 9"/>
          <p:cNvSpPr>
            <a:spLocks noGrp="1" noChangeArrowheads="1"/>
          </p:cNvSpPr>
          <p:nvPr>
            <p:ph type="title"/>
          </p:nvPr>
        </p:nvSpPr>
        <p:spPr>
          <a:xfrm>
            <a:off x="531812" y="522442"/>
            <a:ext cx="8229600" cy="609601"/>
          </a:xfrm>
        </p:spPr>
        <p:txBody>
          <a:bodyPr/>
          <a:lstStyle/>
          <a:p>
            <a:pPr eaLnBrk="1" hangingPunct="1"/>
            <a:r>
              <a:rPr lang="en-US" altLang="en-US" sz="2400" dirty="0"/>
              <a:t>WebSDR Follow-Up, </a:t>
            </a:r>
            <a:r>
              <a:rPr lang="en-US" altLang="en-US" sz="1400" dirty="0"/>
              <a:t>continued</a:t>
            </a:r>
            <a:endParaRPr lang="en-US" altLang="en-US" sz="1400" b="1" dirty="0">
              <a:solidFill>
                <a:schemeClr val="tx1"/>
              </a:solidFill>
              <a:effectLst/>
            </a:endParaRPr>
          </a:p>
        </p:txBody>
      </p:sp>
      <p:sp>
        <p:nvSpPr>
          <p:cNvPr id="2" name="TextBox 1"/>
          <p:cNvSpPr txBox="1"/>
          <p:nvPr/>
        </p:nvSpPr>
        <p:spPr>
          <a:xfrm>
            <a:off x="4646612" y="5029200"/>
            <a:ext cx="2590800" cy="461665"/>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200" b="0" dirty="0">
                <a:latin typeface="Arial" charset="0"/>
              </a:rPr>
              <a:t>Notice your POC information is pre-filled based on your SAR.</a:t>
            </a:r>
            <a:endParaRPr lang="en-US" sz="1200" dirty="0"/>
          </a:p>
        </p:txBody>
      </p:sp>
      <p:sp>
        <p:nvSpPr>
          <p:cNvPr id="3" name="TextBox 2"/>
          <p:cNvSpPr txBox="1"/>
          <p:nvPr/>
        </p:nvSpPr>
        <p:spPr>
          <a:xfrm>
            <a:off x="5420139" y="2743200"/>
            <a:ext cx="2362200" cy="954107"/>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latin typeface="Arial" charset="0"/>
              </a:rPr>
              <a:t>All the other information from the prior submission is carried forward to the follow-up.</a:t>
            </a:r>
            <a:endParaRPr lang="en-US" sz="1400" dirty="0"/>
          </a:p>
        </p:txBody>
      </p:sp>
    </p:spTree>
    <p:extLst>
      <p:ext uri="{BB962C8B-B14F-4D97-AF65-F5344CB8AC3E}">
        <p14:creationId xmlns:p14="http://schemas.microsoft.com/office/powerpoint/2010/main" val="209787092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95210"/>
            <a:ext cx="6625535" cy="3180257"/>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82948" name="Text Box 11"/>
          <p:cNvSpPr txBox="1">
            <a:spLocks noChangeArrowheads="1"/>
          </p:cNvSpPr>
          <p:nvPr/>
        </p:nvSpPr>
        <p:spPr bwMode="auto">
          <a:xfrm>
            <a:off x="1020418" y="1411406"/>
            <a:ext cx="69237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6"/>
            </a:pPr>
            <a:r>
              <a:rPr lang="en-US" altLang="en-US" sz="1600" b="0" dirty="0">
                <a:latin typeface="Arial" charset="0"/>
              </a:rPr>
              <a:t>WebSDR will confirm the follow-up action has processed.</a:t>
            </a:r>
          </a:p>
          <a:p>
            <a:pPr marL="342900" lvl="0" indent="-342900" eaLnBrk="1" hangingPunct="1">
              <a:spcBef>
                <a:spcPct val="50000"/>
              </a:spcBef>
              <a:buClrTx/>
              <a:buSzTx/>
              <a:buFont typeface="+mj-lt"/>
              <a:buAutoNum type="arabicPeriod" startAt="7"/>
            </a:pPr>
            <a:r>
              <a:rPr lang="en-US" altLang="en-US" sz="1600" b="0" dirty="0">
                <a:solidFill>
                  <a:prstClr val="black"/>
                </a:solidFill>
                <a:latin typeface="Arial" charset="0"/>
              </a:rPr>
              <a:t>WebSDR will provide an email confirmation copy of the follow-up for your records.</a:t>
            </a:r>
            <a:endParaRPr lang="en-US" altLang="en-US" sz="1600" b="0" dirty="0">
              <a:latin typeface="Arial" charset="0"/>
            </a:endParaRPr>
          </a:p>
        </p:txBody>
      </p:sp>
      <p:sp>
        <p:nvSpPr>
          <p:cNvPr id="6" name="Rectangle 9"/>
          <p:cNvSpPr>
            <a:spLocks noGrp="1" noChangeArrowheads="1"/>
          </p:cNvSpPr>
          <p:nvPr>
            <p:ph type="title"/>
          </p:nvPr>
        </p:nvSpPr>
        <p:spPr>
          <a:xfrm>
            <a:off x="457200" y="685800"/>
            <a:ext cx="8229600" cy="419100"/>
          </a:xfrm>
        </p:spPr>
        <p:txBody>
          <a:bodyPr/>
          <a:lstStyle/>
          <a:p>
            <a:pPr eaLnBrk="1" hangingPunct="1"/>
            <a:r>
              <a:rPr lang="en-US" altLang="en-US" sz="2400" dirty="0"/>
              <a:t>WebSDR Follow-Up,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404487929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3D18-45F2-4334-9D32-D86015F8BA87}"/>
              </a:ext>
            </a:extLst>
          </p:cNvPr>
          <p:cNvSpPr>
            <a:spLocks noGrp="1"/>
          </p:cNvSpPr>
          <p:nvPr>
            <p:ph type="title"/>
          </p:nvPr>
        </p:nvSpPr>
        <p:spPr/>
        <p:txBody>
          <a:bodyPr/>
          <a:lstStyle/>
          <a:p>
            <a:r>
              <a:rPr lang="en-US" dirty="0"/>
              <a:t>Making Corrections to Previously Submitted SDR</a:t>
            </a:r>
          </a:p>
        </p:txBody>
      </p:sp>
    </p:spTree>
    <p:extLst>
      <p:ext uri="{BB962C8B-B14F-4D97-AF65-F5344CB8AC3E}">
        <p14:creationId xmlns:p14="http://schemas.microsoft.com/office/powerpoint/2010/main" val="21279019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28600" y="533400"/>
            <a:ext cx="8229600" cy="609600"/>
          </a:xfrm>
        </p:spPr>
        <p:txBody>
          <a:bodyPr/>
          <a:lstStyle/>
          <a:p>
            <a:pPr eaLnBrk="1" hangingPunct="1"/>
            <a:r>
              <a:rPr lang="en-US" altLang="en-US" sz="2400" dirty="0"/>
              <a:t>Correction Guidance</a:t>
            </a:r>
          </a:p>
        </p:txBody>
      </p:sp>
      <p:sp>
        <p:nvSpPr>
          <p:cNvPr id="136195" name="Rectangle 3"/>
          <p:cNvSpPr>
            <a:spLocks noGrp="1" noChangeArrowheads="1"/>
          </p:cNvSpPr>
          <p:nvPr>
            <p:ph idx="1"/>
          </p:nvPr>
        </p:nvSpPr>
        <p:spPr>
          <a:xfrm>
            <a:off x="457200" y="1295400"/>
            <a:ext cx="8229600" cy="5029200"/>
          </a:xfrm>
        </p:spPr>
        <p:txBody>
          <a:bodyPr/>
          <a:lstStyle/>
          <a:p>
            <a:pPr eaLnBrk="1" hangingPunct="1">
              <a:spcBef>
                <a:spcPts val="0"/>
              </a:spcBef>
              <a:buFont typeface="+mj-lt"/>
              <a:buAutoNum type="arabicPeriod"/>
              <a:defRPr/>
            </a:pPr>
            <a:r>
              <a:rPr lang="en-US" sz="1600" b="0" dirty="0">
                <a:latin typeface="Arial" charset="0"/>
              </a:rPr>
              <a:t>If an SDR is later determined to include erroneous information which might impact the proper resolution, the submitting activity should prepare an SDR correction.</a:t>
            </a:r>
          </a:p>
          <a:p>
            <a:pPr eaLnBrk="1" hangingPunct="1">
              <a:spcBef>
                <a:spcPts val="0"/>
              </a:spcBef>
              <a:buFont typeface="+mj-lt"/>
              <a:buAutoNum type="arabicPeriod"/>
              <a:defRPr/>
            </a:pPr>
            <a:r>
              <a:rPr lang="en-US" sz="1600" dirty="0">
                <a:latin typeface="Arial" charset="0"/>
                <a:ea typeface="+mn-ea"/>
                <a:cs typeface="+mn-cs"/>
              </a:rPr>
              <a:t>Only the following data fields may be updated by a SDR CO:</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 narrative comments, to include the International Logistics Control Office (ILCO) comments section, </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 the repackaging corrective action cost, </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 quantity, </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 an uploaded attachment, and  </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 The supply condition code.  An SDR CO must be sent when the distribution center receives reply code 608 to reclassify materiel.  The CO may be sent either before, or after the distribution center transmits a Status Update (SU) with reply code 320: Reclassification of materiel complete.  (Use only with status update.)</a:t>
            </a:r>
          </a:p>
          <a:p>
            <a:pPr marL="1600200" marR="0" lvl="3" indent="-228600">
              <a:spcBef>
                <a:spcPts val="1200"/>
              </a:spcBef>
              <a:spcAft>
                <a:spcPts val="0"/>
              </a:spcAft>
              <a:buFont typeface="+mj-lt"/>
              <a:buAutoNum type="alphaLcParenBoth"/>
              <a:tabLst>
                <a:tab pos="342900" algn="l"/>
                <a:tab pos="571500" algn="l"/>
              </a:tabLst>
            </a:pPr>
            <a:r>
              <a:rPr lang="en-US" sz="1600" dirty="0">
                <a:latin typeface="Arial" charset="0"/>
                <a:ea typeface="+mn-ea"/>
                <a:cs typeface="+mn-cs"/>
              </a:rPr>
              <a:t>the action code (which may be changed only by a Disposition Service Type D, with any subcategory, SDR).  </a:t>
            </a:r>
          </a:p>
          <a:p>
            <a:pPr marL="0" indent="0" eaLnBrk="1" hangingPunct="1">
              <a:spcBef>
                <a:spcPts val="0"/>
              </a:spcBef>
              <a:defRPr/>
            </a:pPr>
            <a:endParaRPr lang="en-US" b="0" dirty="0">
              <a:latin typeface="Arial" charset="0"/>
            </a:endParaRPr>
          </a:p>
        </p:txBody>
      </p:sp>
    </p:spTree>
    <p:extLst>
      <p:ext uri="{BB962C8B-B14F-4D97-AF65-F5344CB8AC3E}">
        <p14:creationId xmlns:p14="http://schemas.microsoft.com/office/powerpoint/2010/main" val="399598949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228600"/>
            <a:ext cx="8229600" cy="990600"/>
          </a:xfrm>
        </p:spPr>
        <p:txBody>
          <a:bodyPr/>
          <a:lstStyle/>
          <a:p>
            <a:pPr eaLnBrk="1" hangingPunct="1"/>
            <a:r>
              <a:rPr lang="en-US" altLang="en-US" sz="2400" dirty="0"/>
              <a:t>Correction Guidance, </a:t>
            </a:r>
            <a:r>
              <a:rPr lang="en-US" altLang="en-US" sz="1400" dirty="0"/>
              <a:t>continued</a:t>
            </a:r>
          </a:p>
        </p:txBody>
      </p:sp>
      <p:sp>
        <p:nvSpPr>
          <p:cNvPr id="9" name="Content Placeholder 8"/>
          <p:cNvSpPr>
            <a:spLocks noGrp="1"/>
          </p:cNvSpPr>
          <p:nvPr>
            <p:ph idx="1"/>
          </p:nvPr>
        </p:nvSpPr>
        <p:spPr>
          <a:xfrm>
            <a:off x="457200" y="1371600"/>
            <a:ext cx="8229600" cy="4572000"/>
          </a:xfrm>
        </p:spPr>
        <p:txBody>
          <a:bodyPr>
            <a:noAutofit/>
          </a:bodyPr>
          <a:lstStyle/>
          <a:p>
            <a:pPr eaLnBrk="1" hangingPunct="1">
              <a:spcBef>
                <a:spcPts val="0"/>
              </a:spcBef>
              <a:buFont typeface="+mj-lt"/>
              <a:buAutoNum type="arabicPeriod" startAt="3"/>
              <a:defRPr/>
            </a:pPr>
            <a:r>
              <a:rPr lang="en-US" b="0" dirty="0">
                <a:latin typeface="Arial" charset="0"/>
              </a:rPr>
              <a:t>If the report or document number is </a:t>
            </a:r>
            <a:r>
              <a:rPr lang="en-US" b="0" dirty="0">
                <a:solidFill>
                  <a:schemeClr val="tx1"/>
                </a:solidFill>
                <a:latin typeface="Arial" charset="0"/>
              </a:rPr>
              <a:t>incorrect, or you later determine the SDR was submitted to the wrong action activity (and your SDR was not forwarded), </a:t>
            </a:r>
            <a:r>
              <a:rPr lang="en-US" b="0" dirty="0">
                <a:latin typeface="Arial" charset="0"/>
              </a:rPr>
              <a:t>you must cancel and resubmit.</a:t>
            </a:r>
          </a:p>
          <a:p>
            <a:pPr eaLnBrk="1" hangingPunct="1">
              <a:spcBef>
                <a:spcPts val="0"/>
              </a:spcBef>
              <a:buFont typeface="+mj-lt"/>
              <a:buAutoNum type="arabicPeriod" startAt="3"/>
              <a:defRPr/>
            </a:pPr>
            <a:endParaRPr lang="en-US" b="0" u="sng" dirty="0">
              <a:latin typeface="Arial" charset="0"/>
            </a:endParaRPr>
          </a:p>
          <a:p>
            <a:pPr eaLnBrk="1" hangingPunct="1">
              <a:spcBef>
                <a:spcPts val="0"/>
              </a:spcBef>
              <a:buFont typeface="+mj-lt"/>
              <a:buAutoNum type="arabicPeriod" startAt="3"/>
              <a:defRPr/>
            </a:pPr>
            <a:r>
              <a:rPr lang="en-US" b="0" u="sng" dirty="0"/>
              <a:t>WebSDR direct input</a:t>
            </a:r>
            <a:r>
              <a:rPr lang="en-US" b="0" dirty="0"/>
              <a:t>. Users relying on WebSDR input cannot overlay previously entered data content. Instead, users must specify in the SDR remarks what needs to be updated. Remarks will be read by an SDR specialist at the action activity, who will update the system record or take other appropriate action.</a:t>
            </a:r>
          </a:p>
          <a:p>
            <a:pPr eaLnBrk="1" hangingPunct="1">
              <a:spcBef>
                <a:spcPts val="0"/>
              </a:spcBef>
              <a:buFont typeface="+mj-lt"/>
              <a:buAutoNum type="arabicPeriod" startAt="3"/>
              <a:defRPr/>
            </a:pPr>
            <a:r>
              <a:rPr lang="en-US" b="0" u="sng" dirty="0"/>
              <a:t>DLMS transaction exchange</a:t>
            </a:r>
            <a:r>
              <a:rPr lang="en-US" b="0" dirty="0"/>
              <a:t>. Users of Component SDR applications have the capability to modify data content by changing individual data element (within limitations of DOD rules/system flexibility).  The DLMS transaction will carry the revised data in the appropriate data field. However, Component system users must also use SDR remarks to clarify the intent of the change (since the action activity may not be supported by a Component system able to distinguish what has changed).</a:t>
            </a:r>
            <a:endParaRPr lang="en-US" dirty="0"/>
          </a:p>
        </p:txBody>
      </p:sp>
    </p:spTree>
    <p:extLst>
      <p:ext uri="{BB962C8B-B14F-4D97-AF65-F5344CB8AC3E}">
        <p14:creationId xmlns:p14="http://schemas.microsoft.com/office/powerpoint/2010/main" val="418585545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1219200" y="1219200"/>
            <a:ext cx="670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a:pPr>
            <a:r>
              <a:rPr lang="en-US" altLang="en-US" sz="1600" b="0" dirty="0">
                <a:latin typeface="Arial" charset="0"/>
              </a:rPr>
              <a:t>Once you have successfully logged on to WebSDR, select “</a:t>
            </a:r>
            <a:r>
              <a:rPr lang="en-US" altLang="en-US" sz="1600" dirty="0">
                <a:latin typeface="Arial" charset="0"/>
              </a:rPr>
              <a:t>Update or Correction</a:t>
            </a:r>
            <a:r>
              <a:rPr lang="en-US" altLang="en-US" sz="1600" b="0" dirty="0">
                <a:latin typeface="Arial" charset="0"/>
              </a:rPr>
              <a:t>” under “</a:t>
            </a:r>
            <a:r>
              <a:rPr lang="en-US" altLang="en-US" sz="1600" dirty="0">
                <a:latin typeface="Arial" charset="0"/>
              </a:rPr>
              <a:t>Submit an SDR</a:t>
            </a:r>
            <a:r>
              <a:rPr lang="en-US" altLang="en-US" sz="1600" b="0" dirty="0">
                <a:latin typeface="Arial" charset="0"/>
              </a:rPr>
              <a:t>” to initiate the correction action for a previously submitted transaction.</a:t>
            </a:r>
            <a:endParaRPr lang="en-US" altLang="en-US" sz="1600" dirty="0">
              <a:latin typeface="Arial" charset="0"/>
            </a:endParaRPr>
          </a:p>
        </p:txBody>
      </p:sp>
      <p:sp>
        <p:nvSpPr>
          <p:cNvPr id="88068" name="Rectangle 7"/>
          <p:cNvSpPr>
            <a:spLocks noGrp="1" noChangeArrowheads="1"/>
          </p:cNvSpPr>
          <p:nvPr>
            <p:ph type="title"/>
          </p:nvPr>
        </p:nvSpPr>
        <p:spPr>
          <a:xfrm>
            <a:off x="304800" y="609600"/>
            <a:ext cx="8229600" cy="522514"/>
          </a:xfrm>
        </p:spPr>
        <p:txBody>
          <a:bodyPr/>
          <a:lstStyle/>
          <a:p>
            <a:pPr eaLnBrk="1" hangingPunct="1"/>
            <a:r>
              <a:rPr lang="en-US" altLang="en-US" sz="2400" dirty="0"/>
              <a:t>WebSDR Correction</a:t>
            </a:r>
          </a:p>
        </p:txBody>
      </p:sp>
      <p:sp>
        <p:nvSpPr>
          <p:cNvPr id="6" name="Right Arrow 5"/>
          <p:cNvSpPr/>
          <p:nvPr/>
        </p:nvSpPr>
        <p:spPr bwMode="auto">
          <a:xfrm>
            <a:off x="974993" y="3653536"/>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7" name="Picture 6">
            <a:extLst>
              <a:ext uri="{FF2B5EF4-FFF2-40B4-BE49-F238E27FC236}">
                <a16:creationId xmlns:a16="http://schemas.microsoft.com/office/drawing/2014/main" id="{542C4A02-D216-4939-BBC6-82A4C7CD3ECB}"/>
              </a:ext>
            </a:extLst>
          </p:cNvPr>
          <p:cNvPicPr/>
          <p:nvPr/>
        </p:nvPicPr>
        <p:blipFill rotWithShape="1">
          <a:blip r:embed="rId4"/>
          <a:srcRect t="12578" r="12339" b="10420"/>
          <a:stretch/>
        </p:blipFill>
        <p:spPr bwMode="auto">
          <a:xfrm>
            <a:off x="1615807" y="2209800"/>
            <a:ext cx="6553200" cy="353377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99031377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1335156" y="1311094"/>
            <a:ext cx="6665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2"/>
            </a:pPr>
            <a:r>
              <a:rPr lang="en-US" altLang="en-US" sz="1600" b="0" dirty="0">
                <a:latin typeface="Arial" charset="0"/>
              </a:rPr>
              <a:t>WebSDR will locate the previous SDR submission using the WebSDR control number. Information from the previous submission will be used to pre-fill the correction transaction for you. </a:t>
            </a:r>
          </a:p>
        </p:txBody>
      </p:sp>
      <p:sp>
        <p:nvSpPr>
          <p:cNvPr id="6" name="Rectangle 7"/>
          <p:cNvSpPr>
            <a:spLocks noGrp="1" noChangeArrowheads="1"/>
          </p:cNvSpPr>
          <p:nvPr>
            <p:ph type="title"/>
          </p:nvPr>
        </p:nvSpPr>
        <p:spPr>
          <a:xfrm>
            <a:off x="304800" y="523459"/>
            <a:ext cx="8229600" cy="661347"/>
          </a:xfrm>
        </p:spPr>
        <p:txBody>
          <a:bodyPr/>
          <a:lstStyle/>
          <a:p>
            <a:pPr eaLnBrk="1" hangingPunct="1"/>
            <a:r>
              <a:rPr lang="en-US" altLang="en-US" sz="2400" dirty="0"/>
              <a:t>WebSDR Correction, </a:t>
            </a:r>
            <a:r>
              <a:rPr lang="en-US" altLang="en-US" sz="1400" dirty="0"/>
              <a:t>continued</a:t>
            </a:r>
            <a:endParaRPr lang="en-US" altLang="en-US" sz="1400" b="1" dirty="0">
              <a:solidFill>
                <a:schemeClr val="tx1"/>
              </a:solidFill>
              <a:effectLst/>
            </a:endParaRPr>
          </a:p>
        </p:txBody>
      </p:sp>
      <p:pic>
        <p:nvPicPr>
          <p:cNvPr id="5" name="Picture 4">
            <a:extLst>
              <a:ext uri="{FF2B5EF4-FFF2-40B4-BE49-F238E27FC236}">
                <a16:creationId xmlns:a16="http://schemas.microsoft.com/office/drawing/2014/main" id="{443ABA9A-03DC-4726-8E22-C262912B0789}"/>
              </a:ext>
            </a:extLst>
          </p:cNvPr>
          <p:cNvPicPr/>
          <p:nvPr/>
        </p:nvPicPr>
        <p:blipFill rotWithShape="1">
          <a:blip r:embed="rId3"/>
          <a:srcRect t="12731" r="12500" b="11494"/>
          <a:stretch/>
        </p:blipFill>
        <p:spPr bwMode="auto">
          <a:xfrm>
            <a:off x="1676400" y="2241330"/>
            <a:ext cx="6019800" cy="3549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78860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363828" y="685800"/>
            <a:ext cx="7772400" cy="685800"/>
          </a:xfrm>
        </p:spPr>
        <p:txBody>
          <a:bodyPr/>
          <a:lstStyle/>
          <a:p>
            <a:pPr eaLnBrk="1" hangingPunct="1">
              <a:defRPr/>
            </a:pPr>
            <a:r>
              <a:rPr lang="en-US" sz="2400" dirty="0"/>
              <a:t>WebSDR Goals</a:t>
            </a:r>
          </a:p>
        </p:txBody>
      </p:sp>
      <p:sp>
        <p:nvSpPr>
          <p:cNvPr id="13315" name="Rectangle 3"/>
          <p:cNvSpPr>
            <a:spLocks noGrp="1" noChangeArrowheads="1"/>
          </p:cNvSpPr>
          <p:nvPr>
            <p:ph idx="1"/>
          </p:nvPr>
        </p:nvSpPr>
        <p:spPr>
          <a:xfrm>
            <a:off x="1049628" y="1752600"/>
            <a:ext cx="7086600" cy="3048000"/>
          </a:xfrm>
        </p:spPr>
        <p:txBody>
          <a:bodyPr>
            <a:noAutofit/>
          </a:bodyPr>
          <a:lstStyle/>
          <a:p>
            <a:pPr marL="0" indent="0" eaLnBrk="1" hangingPunct="1">
              <a:spcBef>
                <a:spcPts val="0"/>
              </a:spcBef>
              <a:spcAft>
                <a:spcPts val="1200"/>
              </a:spcAft>
              <a:defRPr/>
            </a:pPr>
            <a:r>
              <a:rPr lang="en-US" b="0" dirty="0"/>
              <a:t>Quicker Response/Less Effort</a:t>
            </a:r>
          </a:p>
          <a:p>
            <a:pPr marL="285750" lvl="1" eaLnBrk="1" hangingPunct="1">
              <a:spcBef>
                <a:spcPts val="0"/>
              </a:spcBef>
              <a:spcAft>
                <a:spcPts val="600"/>
              </a:spcAft>
              <a:buClr>
                <a:schemeClr val="tx2"/>
              </a:buClr>
              <a:buSzPct val="100000"/>
              <a:buFont typeface="Arial" panose="020B0604020202020204" pitchFamily="34" charset="0"/>
              <a:buChar char="•"/>
              <a:defRPr/>
            </a:pPr>
            <a:r>
              <a:rPr lang="en-US" b="0" dirty="0"/>
              <a:t>Reduces delays resulting from misrouted SDRs or mailed documents</a:t>
            </a:r>
          </a:p>
          <a:p>
            <a:pPr marL="285750" lvl="1" eaLnBrk="1" hangingPunct="1">
              <a:spcBef>
                <a:spcPts val="0"/>
              </a:spcBef>
              <a:spcAft>
                <a:spcPts val="600"/>
              </a:spcAft>
              <a:buClr>
                <a:schemeClr val="tx2"/>
              </a:buClr>
              <a:buSzPct val="100000"/>
              <a:buFont typeface="Arial" panose="020B0604020202020204" pitchFamily="34" charset="0"/>
              <a:buChar char="•"/>
              <a:defRPr/>
            </a:pPr>
            <a:r>
              <a:rPr lang="en-US" b="0" dirty="0"/>
              <a:t>Electronic interface eliminates data entry at action activity</a:t>
            </a:r>
          </a:p>
          <a:p>
            <a:pPr lvl="1" eaLnBrk="1" hangingPunct="1">
              <a:lnSpc>
                <a:spcPct val="80000"/>
              </a:lnSpc>
              <a:spcAft>
                <a:spcPts val="600"/>
              </a:spcAft>
              <a:defRPr/>
            </a:pPr>
            <a:endParaRPr lang="en-US" b="0" dirty="0"/>
          </a:p>
          <a:p>
            <a:pPr marL="0" indent="0" eaLnBrk="1" hangingPunct="1">
              <a:lnSpc>
                <a:spcPct val="80000"/>
              </a:lnSpc>
              <a:spcBef>
                <a:spcPts val="0"/>
              </a:spcBef>
              <a:spcAft>
                <a:spcPts val="1200"/>
              </a:spcAft>
              <a:defRPr/>
            </a:pPr>
            <a:r>
              <a:rPr lang="en-US" b="0" dirty="0"/>
              <a:t>Transaction exchange through DAAS logistics hub</a:t>
            </a:r>
          </a:p>
          <a:p>
            <a:pPr marL="285750" lvl="1" eaLnBrk="1" hangingPunct="1">
              <a:spcBef>
                <a:spcPts val="0"/>
              </a:spcBef>
              <a:spcAft>
                <a:spcPts val="600"/>
              </a:spcAft>
              <a:buClr>
                <a:schemeClr val="tx2"/>
              </a:buClr>
              <a:buSzPct val="100000"/>
              <a:buFont typeface="Arial" panose="020B0604020202020204" pitchFamily="34" charset="0"/>
              <a:buChar char="•"/>
              <a:defRPr/>
            </a:pPr>
            <a:r>
              <a:rPr lang="en-US" dirty="0"/>
              <a:t>Working toward full DLMS compliant information exchange</a:t>
            </a:r>
          </a:p>
          <a:p>
            <a:pPr marL="285750" lvl="1" eaLnBrk="1" hangingPunct="1">
              <a:spcBef>
                <a:spcPts val="0"/>
              </a:spcBef>
              <a:spcAft>
                <a:spcPts val="600"/>
              </a:spcAft>
              <a:buClr>
                <a:schemeClr val="tx2"/>
              </a:buClr>
              <a:buSzPct val="100000"/>
              <a:buFont typeface="Arial" panose="020B0604020202020204" pitchFamily="34" charset="0"/>
              <a:buChar char="•"/>
              <a:defRPr/>
            </a:pPr>
            <a:r>
              <a:rPr lang="en-US" dirty="0"/>
              <a:t>Transaction conversion to email</a:t>
            </a:r>
            <a:endParaRPr lang="en-US" b="0" dirty="0"/>
          </a:p>
        </p:txBody>
      </p:sp>
    </p:spTree>
    <p:extLst>
      <p:ext uri="{BB962C8B-B14F-4D97-AF65-F5344CB8AC3E}">
        <p14:creationId xmlns:p14="http://schemas.microsoft.com/office/powerpoint/2010/main" val="1743038070"/>
      </p:ext>
    </p:extLst>
  </p:cSld>
  <p:clrMapOvr>
    <a:overrideClrMapping bg1="lt1" tx1="dk1" bg2="lt2" tx2="dk2" accent1="accent1" accent2="accent2" accent3="accent3" accent4="accent4" accent5="accent5" accent6="accent6" hlink="hlink" folHlink="folHlink"/>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2" name="Picture 10"/>
          <p:cNvPicPr>
            <a:picLocks noChangeAspect="1" noChangeArrowheads="1"/>
          </p:cNvPicPr>
          <p:nvPr/>
        </p:nvPicPr>
        <p:blipFill>
          <a:blip r:embed="rId3">
            <a:extLst>
              <a:ext uri="{28A0092B-C50C-407E-A947-70E740481C1C}">
                <a14:useLocalDpi xmlns:a14="http://schemas.microsoft.com/office/drawing/2010/main" val="0"/>
              </a:ext>
            </a:extLst>
          </a:blip>
          <a:srcRect l="11818" t="23813" r="45464" b="17113"/>
          <a:stretch>
            <a:fillRect/>
          </a:stretch>
        </p:blipFill>
        <p:spPr bwMode="auto">
          <a:xfrm>
            <a:off x="1066800" y="2506394"/>
            <a:ext cx="6777318" cy="3216812"/>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90116" name="Text Box 8"/>
          <p:cNvSpPr txBox="1">
            <a:spLocks noChangeArrowheads="1"/>
          </p:cNvSpPr>
          <p:nvPr/>
        </p:nvSpPr>
        <p:spPr bwMode="auto">
          <a:xfrm>
            <a:off x="1033670" y="1369519"/>
            <a:ext cx="67773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3"/>
            </a:pPr>
            <a:r>
              <a:rPr lang="en-US" altLang="en-US" sz="1600" b="0" dirty="0">
                <a:latin typeface="Arial" charset="0"/>
              </a:rPr>
              <a:t>WebSDR will retrieve all matching SDR submissions and display for selection of the appropriate record. If you are not sure which one, just click the hyperlink to view the entire SDR record. </a:t>
            </a:r>
          </a:p>
        </p:txBody>
      </p:sp>
      <p:sp>
        <p:nvSpPr>
          <p:cNvPr id="90117" name="Text Box 4"/>
          <p:cNvSpPr txBox="1">
            <a:spLocks noChangeArrowheads="1"/>
          </p:cNvSpPr>
          <p:nvPr/>
        </p:nvSpPr>
        <p:spPr bwMode="auto">
          <a:xfrm>
            <a:off x="762000" y="3949148"/>
            <a:ext cx="2590800" cy="738664"/>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a:t>
            </a:r>
            <a:r>
              <a:rPr lang="en-US" altLang="en-US" sz="1400" dirty="0">
                <a:latin typeface="Arial" charset="0"/>
              </a:rPr>
              <a:t>WebSDR Control Number</a:t>
            </a:r>
            <a:r>
              <a:rPr lang="en-US" altLang="en-US" sz="1400" b="0" dirty="0">
                <a:latin typeface="Arial" charset="0"/>
              </a:rPr>
              <a:t>” to view original SDR submission data</a:t>
            </a:r>
          </a:p>
        </p:txBody>
      </p:sp>
      <p:sp>
        <p:nvSpPr>
          <p:cNvPr id="90118" name="Text Box 5"/>
          <p:cNvSpPr txBox="1">
            <a:spLocks noChangeArrowheads="1"/>
          </p:cNvSpPr>
          <p:nvPr/>
        </p:nvSpPr>
        <p:spPr bwMode="auto">
          <a:xfrm>
            <a:off x="6172200" y="3962400"/>
            <a:ext cx="2057400" cy="52322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a:t>
            </a:r>
            <a:r>
              <a:rPr lang="en-US" altLang="en-US" sz="1400" dirty="0">
                <a:latin typeface="Arial" charset="0"/>
              </a:rPr>
              <a:t>PROCESS</a:t>
            </a:r>
            <a:r>
              <a:rPr lang="en-US" altLang="en-US" sz="1400" b="0" dirty="0">
                <a:latin typeface="Arial" charset="0"/>
              </a:rPr>
              <a:t>” to create correction action</a:t>
            </a:r>
            <a:endParaRPr lang="en-US" altLang="en-US" sz="1200" b="1" dirty="0">
              <a:solidFill>
                <a:srgbClr val="FF0000"/>
              </a:solidFill>
              <a:latin typeface="Arial" charset="0"/>
            </a:endParaRPr>
          </a:p>
        </p:txBody>
      </p:sp>
      <p:sp>
        <p:nvSpPr>
          <p:cNvPr id="12" name="Rectangle 7"/>
          <p:cNvSpPr>
            <a:spLocks noGrp="1" noChangeArrowheads="1"/>
          </p:cNvSpPr>
          <p:nvPr>
            <p:ph type="title"/>
          </p:nvPr>
        </p:nvSpPr>
        <p:spPr>
          <a:xfrm>
            <a:off x="381000" y="583008"/>
            <a:ext cx="8229600" cy="685800"/>
          </a:xfrm>
        </p:spPr>
        <p:txBody>
          <a:bodyPr/>
          <a:lstStyle/>
          <a:p>
            <a:pPr eaLnBrk="1" hangingPunct="1"/>
            <a:r>
              <a:rPr lang="en-US" altLang="en-US" sz="2400" dirty="0"/>
              <a:t>WebSDR Correction,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222909290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438" t="34886" r="1386" b="-185"/>
          <a:stretch/>
        </p:blipFill>
        <p:spPr bwMode="auto">
          <a:xfrm>
            <a:off x="1295400" y="2965926"/>
            <a:ext cx="6400800" cy="25603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91139" name="Rectangle 2"/>
          <p:cNvSpPr>
            <a:spLocks noChangeArrowheads="1"/>
          </p:cNvSpPr>
          <p:nvPr/>
        </p:nvSpPr>
        <p:spPr bwMode="auto">
          <a:xfrm>
            <a:off x="1295400" y="1594048"/>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4"/>
            </a:pPr>
            <a:r>
              <a:rPr lang="en-US" altLang="en-US" sz="1600" b="0" dirty="0">
                <a:latin typeface="Arial" charset="0"/>
              </a:rPr>
              <a:t>Enter comments explaining why you are submitting a correction. You must Click “</a:t>
            </a:r>
            <a:r>
              <a:rPr lang="en-US" altLang="en-US" sz="1600" dirty="0">
                <a:latin typeface="Arial" charset="0"/>
              </a:rPr>
              <a:t>SUBMIT</a:t>
            </a:r>
            <a:r>
              <a:rPr lang="en-US" altLang="en-US" sz="1600" b="0" dirty="0">
                <a:latin typeface="Arial" charset="0"/>
              </a:rPr>
              <a:t>” to transmit the correction.</a:t>
            </a:r>
          </a:p>
        </p:txBody>
      </p:sp>
      <p:sp>
        <p:nvSpPr>
          <p:cNvPr id="91141" name="Text Box 7"/>
          <p:cNvSpPr txBox="1">
            <a:spLocks noChangeArrowheads="1"/>
          </p:cNvSpPr>
          <p:nvPr/>
        </p:nvSpPr>
        <p:spPr bwMode="auto">
          <a:xfrm>
            <a:off x="6629400" y="4138136"/>
            <a:ext cx="1600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a:spcBef>
                <a:spcPct val="0"/>
              </a:spcBef>
              <a:buClrTx/>
              <a:buSzTx/>
              <a:buFontTx/>
              <a:buNone/>
            </a:pPr>
            <a:endParaRPr lang="en-US" altLang="en-US" sz="800" b="1" dirty="0">
              <a:solidFill>
                <a:srgbClr val="FF0000"/>
              </a:solidFill>
              <a:latin typeface="Arial" charset="0"/>
            </a:endParaRPr>
          </a:p>
        </p:txBody>
      </p:sp>
      <p:sp>
        <p:nvSpPr>
          <p:cNvPr id="7" name="Rectangle 7"/>
          <p:cNvSpPr>
            <a:spLocks noGrp="1" noChangeArrowheads="1"/>
          </p:cNvSpPr>
          <p:nvPr>
            <p:ph type="title"/>
          </p:nvPr>
        </p:nvSpPr>
        <p:spPr>
          <a:xfrm>
            <a:off x="533400" y="700379"/>
            <a:ext cx="8229600" cy="533400"/>
          </a:xfrm>
        </p:spPr>
        <p:txBody>
          <a:bodyPr/>
          <a:lstStyle/>
          <a:p>
            <a:pPr eaLnBrk="1" hangingPunct="1"/>
            <a:r>
              <a:rPr lang="en-US" altLang="en-US" sz="2800" dirty="0"/>
              <a:t>WebSDR Correction, </a:t>
            </a:r>
            <a:r>
              <a:rPr lang="en-US" altLang="en-US" sz="1400" dirty="0"/>
              <a:t>continued</a:t>
            </a:r>
            <a:endParaRPr lang="en-US" altLang="en-US" sz="1400" b="1" dirty="0">
              <a:solidFill>
                <a:schemeClr val="tx1"/>
              </a:solidFill>
              <a:effectLst/>
            </a:endParaRPr>
          </a:p>
        </p:txBody>
      </p:sp>
      <p:sp>
        <p:nvSpPr>
          <p:cNvPr id="2" name="TextBox 1"/>
          <p:cNvSpPr txBox="1"/>
          <p:nvPr/>
        </p:nvSpPr>
        <p:spPr>
          <a:xfrm>
            <a:off x="5867400" y="4551646"/>
            <a:ext cx="2209800" cy="52322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latin typeface="Arial" charset="0"/>
              </a:rPr>
              <a:t>POC information is pre-filled based on your SAR</a:t>
            </a:r>
            <a:endParaRPr lang="en-US" sz="1400" dirty="0"/>
          </a:p>
        </p:txBody>
      </p:sp>
      <p:sp>
        <p:nvSpPr>
          <p:cNvPr id="3" name="TextBox 2"/>
          <p:cNvSpPr txBox="1"/>
          <p:nvPr/>
        </p:nvSpPr>
        <p:spPr>
          <a:xfrm>
            <a:off x="609600" y="2419815"/>
            <a:ext cx="3581400" cy="738664"/>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rtlCol="0">
            <a:spAutoFit/>
          </a:bodyPr>
          <a:lstStyle/>
          <a:p>
            <a:r>
              <a:rPr lang="en-US" altLang="en-US" sz="1400" b="0" dirty="0">
                <a:latin typeface="Arial" charset="0"/>
              </a:rPr>
              <a:t>All the other SDR information from the prior submission will be carried forward to the correction SDR.</a:t>
            </a:r>
            <a:endParaRPr lang="en-US" sz="1400" dirty="0"/>
          </a:p>
        </p:txBody>
      </p:sp>
    </p:spTree>
    <p:extLst>
      <p:ext uri="{BB962C8B-B14F-4D97-AF65-F5344CB8AC3E}">
        <p14:creationId xmlns:p14="http://schemas.microsoft.com/office/powerpoint/2010/main" val="114469480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8"/>
          <p:cNvPicPr>
            <a:picLocks noChangeAspect="1" noChangeArrowheads="1"/>
          </p:cNvPicPr>
          <p:nvPr/>
        </p:nvPicPr>
        <p:blipFill>
          <a:blip r:embed="rId3">
            <a:extLst>
              <a:ext uri="{28A0092B-C50C-407E-A947-70E740481C1C}">
                <a14:useLocalDpi xmlns:a14="http://schemas.microsoft.com/office/drawing/2010/main" val="0"/>
              </a:ext>
            </a:extLst>
          </a:blip>
          <a:srcRect l="11787" t="24973" r="46104" b="15240"/>
          <a:stretch>
            <a:fillRect/>
          </a:stretch>
        </p:blipFill>
        <p:spPr bwMode="auto">
          <a:xfrm>
            <a:off x="1390775" y="2636275"/>
            <a:ext cx="6301293" cy="2879827"/>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92164" name="Text Box 4"/>
          <p:cNvSpPr txBox="1">
            <a:spLocks noChangeArrowheads="1"/>
          </p:cNvSpPr>
          <p:nvPr/>
        </p:nvSpPr>
        <p:spPr bwMode="auto">
          <a:xfrm>
            <a:off x="1390775" y="1676400"/>
            <a:ext cx="63012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5"/>
            </a:pPr>
            <a:r>
              <a:rPr lang="en-US" altLang="en-US" sz="1600" b="0" dirty="0">
                <a:latin typeface="Arial" charset="0"/>
              </a:rPr>
              <a:t>WebSDR will confirm the correction action has processed. An email confirmation will be provided to the submitter.</a:t>
            </a:r>
          </a:p>
        </p:txBody>
      </p:sp>
      <p:sp>
        <p:nvSpPr>
          <p:cNvPr id="8" name="Rectangle 7"/>
          <p:cNvSpPr>
            <a:spLocks noGrp="1" noChangeArrowheads="1"/>
          </p:cNvSpPr>
          <p:nvPr>
            <p:ph type="title"/>
          </p:nvPr>
        </p:nvSpPr>
        <p:spPr>
          <a:xfrm>
            <a:off x="381000" y="641141"/>
            <a:ext cx="8229600" cy="706542"/>
          </a:xfrm>
        </p:spPr>
        <p:txBody>
          <a:bodyPr/>
          <a:lstStyle/>
          <a:p>
            <a:pPr eaLnBrk="1" hangingPunct="1"/>
            <a:r>
              <a:rPr lang="en-US" altLang="en-US" sz="2400" dirty="0"/>
              <a:t>WebSDR Correction, </a:t>
            </a:r>
            <a:r>
              <a:rPr lang="en-US" altLang="en-US" sz="1400" dirty="0"/>
              <a:t>continued</a:t>
            </a:r>
            <a:endParaRPr lang="en-US" altLang="en-US" sz="1400" b="1" dirty="0">
              <a:solidFill>
                <a:schemeClr val="tx1"/>
              </a:solidFill>
              <a:effectLst/>
            </a:endParaRPr>
          </a:p>
        </p:txBody>
      </p:sp>
    </p:spTree>
    <p:extLst>
      <p:ext uri="{BB962C8B-B14F-4D97-AF65-F5344CB8AC3E}">
        <p14:creationId xmlns:p14="http://schemas.microsoft.com/office/powerpoint/2010/main" val="420619645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53D18-45F2-4334-9D32-D86015F8BA87}"/>
              </a:ext>
            </a:extLst>
          </p:cNvPr>
          <p:cNvSpPr>
            <a:spLocks noGrp="1"/>
          </p:cNvSpPr>
          <p:nvPr>
            <p:ph type="title"/>
          </p:nvPr>
        </p:nvSpPr>
        <p:spPr/>
        <p:txBody>
          <a:bodyPr/>
          <a:lstStyle/>
          <a:p>
            <a:r>
              <a:rPr lang="en-US" dirty="0"/>
              <a:t>Submitting a Status Update (SU) on an existing SDR</a:t>
            </a:r>
          </a:p>
        </p:txBody>
      </p:sp>
    </p:spTree>
    <p:extLst>
      <p:ext uri="{BB962C8B-B14F-4D97-AF65-F5344CB8AC3E}">
        <p14:creationId xmlns:p14="http://schemas.microsoft.com/office/powerpoint/2010/main" val="40367428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p:nvPr>
        </p:nvSpPr>
        <p:spPr>
          <a:xfrm>
            <a:off x="419100" y="685800"/>
            <a:ext cx="8229600" cy="533400"/>
          </a:xfrm>
        </p:spPr>
        <p:txBody>
          <a:bodyPr/>
          <a:lstStyle/>
          <a:p>
            <a:pPr eaLnBrk="1" hangingPunct="1"/>
            <a:r>
              <a:rPr lang="en-US" altLang="en-US" sz="2400" dirty="0"/>
              <a:t>Status Update (SU)</a:t>
            </a:r>
          </a:p>
        </p:txBody>
      </p:sp>
      <p:sp>
        <p:nvSpPr>
          <p:cNvPr id="114692" name="Rectangle 4"/>
          <p:cNvSpPr>
            <a:spLocks noGrp="1" noChangeArrowheads="1"/>
          </p:cNvSpPr>
          <p:nvPr>
            <p:ph idx="1"/>
          </p:nvPr>
        </p:nvSpPr>
        <p:spPr>
          <a:xfrm>
            <a:off x="876300" y="1215656"/>
            <a:ext cx="7391400" cy="3810000"/>
          </a:xfrm>
        </p:spPr>
        <p:txBody>
          <a:bodyPr/>
          <a:lstStyle/>
          <a:p>
            <a:pPr marL="0" indent="0" eaLnBrk="1" hangingPunct="1">
              <a:spcBef>
                <a:spcPts val="0"/>
              </a:spcBef>
              <a:defRPr/>
            </a:pPr>
            <a:r>
              <a:rPr lang="en-US" sz="1600" b="0" kern="1200" dirty="0">
                <a:solidFill>
                  <a:schemeClr val="tx1"/>
                </a:solidFill>
                <a:latin typeface="Arial" charset="0"/>
              </a:rPr>
              <a:t>SUs are used to respond to an interim reply code 104 (Additional information required from submitter; see remarks.) or 608 (Reclassify materiel as instructed; final disposition instructions will be provided upon confirmation of reclassification. (Do not use in combination with other reply codes.).</a:t>
            </a:r>
          </a:p>
          <a:p>
            <a:pPr marL="0" indent="0" eaLnBrk="1" hangingPunct="1">
              <a:spcBef>
                <a:spcPts val="0"/>
              </a:spcBef>
              <a:defRPr/>
            </a:pPr>
            <a:endParaRPr lang="en-US" b="0" dirty="0">
              <a:latin typeface="Arial" charset="0"/>
            </a:endParaRPr>
          </a:p>
        </p:txBody>
      </p:sp>
      <p:pic>
        <p:nvPicPr>
          <p:cNvPr id="3" name="Picture 2">
            <a:extLst>
              <a:ext uri="{FF2B5EF4-FFF2-40B4-BE49-F238E27FC236}">
                <a16:creationId xmlns:a16="http://schemas.microsoft.com/office/drawing/2014/main" id="{47373305-4333-AFBC-81E6-8E83B85A14E9}"/>
              </a:ext>
            </a:extLst>
          </p:cNvPr>
          <p:cNvPicPr>
            <a:picLocks noChangeAspect="1"/>
          </p:cNvPicPr>
          <p:nvPr/>
        </p:nvPicPr>
        <p:blipFill>
          <a:blip r:embed="rId3"/>
          <a:stretch>
            <a:fillRect/>
          </a:stretch>
        </p:blipFill>
        <p:spPr>
          <a:xfrm>
            <a:off x="776762" y="2286000"/>
            <a:ext cx="6767038" cy="4143000"/>
          </a:xfrm>
          <a:prstGeom prst="rect">
            <a:avLst/>
          </a:prstGeom>
        </p:spPr>
      </p:pic>
    </p:spTree>
    <p:extLst>
      <p:ext uri="{BB962C8B-B14F-4D97-AF65-F5344CB8AC3E}">
        <p14:creationId xmlns:p14="http://schemas.microsoft.com/office/powerpoint/2010/main" val="166854501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EA51-22CE-D4D2-B3F6-C154341AF9B7}"/>
              </a:ext>
            </a:extLst>
          </p:cNvPr>
          <p:cNvSpPr>
            <a:spLocks noGrp="1"/>
          </p:cNvSpPr>
          <p:nvPr>
            <p:ph type="title"/>
          </p:nvPr>
        </p:nvSpPr>
        <p:spPr/>
        <p:txBody>
          <a:bodyPr/>
          <a:lstStyle/>
          <a:p>
            <a:r>
              <a:rPr lang="en-US" altLang="en-US" sz="2400" dirty="0">
                <a:latin typeface="Arial" panose="020B0604020202020204"/>
              </a:rPr>
              <a:t>Status Update</a:t>
            </a:r>
            <a:r>
              <a:rPr kumimoji="0" lang="en-US" altLang="en-US" sz="2400" b="1" i="0" u="none" strike="noStrike" kern="0" cap="none" spc="0" normalizeH="0" baseline="0" noProof="0" dirty="0">
                <a:ln>
                  <a:noFill/>
                </a:ln>
                <a:solidFill>
                  <a:srgbClr val="203864"/>
                </a:solidFill>
                <a:effectLst/>
                <a:uLnTx/>
                <a:uFillTx/>
                <a:latin typeface="Arial" panose="020B0604020202020204"/>
                <a:ea typeface="+mj-ea"/>
                <a:cs typeface="+mj-cs"/>
              </a:rPr>
              <a:t>, </a:t>
            </a:r>
            <a:r>
              <a:rPr kumimoji="0" lang="en-US" altLang="en-US" sz="1400" b="1" i="0" u="none" strike="noStrike" kern="0" cap="none" spc="0" normalizeH="0" baseline="0" noProof="0" dirty="0">
                <a:ln>
                  <a:noFill/>
                </a:ln>
                <a:solidFill>
                  <a:srgbClr val="203864"/>
                </a:solidFill>
                <a:effectLst/>
                <a:uLnTx/>
                <a:uFillTx/>
                <a:latin typeface="Arial" panose="020B0604020202020204"/>
                <a:ea typeface="+mj-ea"/>
                <a:cs typeface="+mj-cs"/>
              </a:rPr>
              <a:t>continued</a:t>
            </a:r>
            <a:endParaRPr lang="en-US" dirty="0"/>
          </a:p>
        </p:txBody>
      </p:sp>
      <p:pic>
        <p:nvPicPr>
          <p:cNvPr id="6" name="Content Placeholder 5">
            <a:extLst>
              <a:ext uri="{FF2B5EF4-FFF2-40B4-BE49-F238E27FC236}">
                <a16:creationId xmlns:a16="http://schemas.microsoft.com/office/drawing/2014/main" id="{FEFAD42C-94CD-ADB2-6105-AD83716D7884}"/>
              </a:ext>
            </a:extLst>
          </p:cNvPr>
          <p:cNvPicPr>
            <a:picLocks noGrp="1" noChangeAspect="1"/>
          </p:cNvPicPr>
          <p:nvPr>
            <p:ph idx="1"/>
          </p:nvPr>
        </p:nvPicPr>
        <p:blipFill>
          <a:blip r:embed="rId2"/>
          <a:stretch>
            <a:fillRect/>
          </a:stretch>
        </p:blipFill>
        <p:spPr>
          <a:xfrm>
            <a:off x="1024343" y="2362200"/>
            <a:ext cx="6485714" cy="2352381"/>
          </a:xfrm>
        </p:spPr>
      </p:pic>
      <p:sp>
        <p:nvSpPr>
          <p:cNvPr id="4" name="Content Placeholder 3">
            <a:extLst>
              <a:ext uri="{FF2B5EF4-FFF2-40B4-BE49-F238E27FC236}">
                <a16:creationId xmlns:a16="http://schemas.microsoft.com/office/drawing/2014/main" id="{745A8239-7D8F-C42C-45ED-FB2A4BA74814}"/>
              </a:ext>
            </a:extLst>
          </p:cNvPr>
          <p:cNvSpPr>
            <a:spLocks noGrp="1"/>
          </p:cNvSpPr>
          <p:nvPr>
            <p:ph sz="quarter" idx="10"/>
          </p:nvPr>
        </p:nvSpPr>
        <p:spPr/>
        <p:txBody>
          <a:bodyPr/>
          <a:lstStyle/>
          <a:p>
            <a:endParaRPr lang="en-US"/>
          </a:p>
        </p:txBody>
      </p:sp>
      <p:sp>
        <p:nvSpPr>
          <p:cNvPr id="7" name="TextBox 6">
            <a:extLst>
              <a:ext uri="{FF2B5EF4-FFF2-40B4-BE49-F238E27FC236}">
                <a16:creationId xmlns:a16="http://schemas.microsoft.com/office/drawing/2014/main" id="{C9E952F0-A609-63D9-90DC-889E456372A6}"/>
              </a:ext>
            </a:extLst>
          </p:cNvPr>
          <p:cNvSpPr txBox="1"/>
          <p:nvPr/>
        </p:nvSpPr>
        <p:spPr>
          <a:xfrm>
            <a:off x="1219200" y="1676400"/>
            <a:ext cx="6485714" cy="338554"/>
          </a:xfrm>
          <a:prstGeom prst="rect">
            <a:avLst/>
          </a:prstGeom>
          <a:noFill/>
        </p:spPr>
        <p:txBody>
          <a:bodyPr wrap="square" rtlCol="0">
            <a:spAutoFit/>
          </a:bodyPr>
          <a:lstStyle/>
          <a:p>
            <a:r>
              <a:rPr lang="en-US" b="0" dirty="0"/>
              <a:t>Insert the </a:t>
            </a:r>
            <a:r>
              <a:rPr lang="en-US" b="0" dirty="0" err="1"/>
              <a:t>WebSDR</a:t>
            </a:r>
            <a:r>
              <a:rPr lang="en-US" b="0" dirty="0"/>
              <a:t> control number, then click Continue.</a:t>
            </a:r>
          </a:p>
        </p:txBody>
      </p:sp>
    </p:spTree>
    <p:extLst>
      <p:ext uri="{BB962C8B-B14F-4D97-AF65-F5344CB8AC3E}">
        <p14:creationId xmlns:p14="http://schemas.microsoft.com/office/powerpoint/2010/main" val="172764603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5C86-F2D8-F0FE-D545-9C8F7420A518}"/>
              </a:ext>
            </a:extLst>
          </p:cNvPr>
          <p:cNvSpPr>
            <a:spLocks noGrp="1"/>
          </p:cNvSpPr>
          <p:nvPr>
            <p:ph type="title"/>
          </p:nvPr>
        </p:nvSpPr>
        <p:spPr>
          <a:xfrm>
            <a:off x="381000" y="152400"/>
            <a:ext cx="7772400" cy="609600"/>
          </a:xfrm>
        </p:spPr>
        <p:txBody>
          <a:bodyPr/>
          <a:lstStyle/>
          <a:p>
            <a:r>
              <a:rPr lang="en-US" altLang="en-US" sz="1800" dirty="0">
                <a:latin typeface="Arial" panose="020B0604020202020204"/>
              </a:rPr>
              <a:t>Status Update</a:t>
            </a:r>
            <a:r>
              <a:rPr kumimoji="0" lang="en-US" altLang="en-US" sz="1800" b="1" i="0" u="none" strike="noStrike" kern="0" cap="none" spc="0" normalizeH="0" baseline="0" noProof="0" dirty="0">
                <a:ln>
                  <a:noFill/>
                </a:ln>
                <a:solidFill>
                  <a:srgbClr val="203864"/>
                </a:solidFill>
                <a:effectLst/>
                <a:uLnTx/>
                <a:uFillTx/>
                <a:latin typeface="Arial" panose="020B0604020202020204"/>
                <a:ea typeface="+mj-ea"/>
                <a:cs typeface="+mj-cs"/>
              </a:rPr>
              <a:t>, </a:t>
            </a:r>
            <a:r>
              <a:rPr kumimoji="0" lang="en-US" altLang="en-US" sz="1100" b="1" i="0" u="none" strike="noStrike" kern="0" cap="none" spc="0" normalizeH="0" baseline="0" noProof="0" dirty="0">
                <a:ln>
                  <a:noFill/>
                </a:ln>
                <a:solidFill>
                  <a:srgbClr val="203864"/>
                </a:solidFill>
                <a:effectLst/>
                <a:uLnTx/>
                <a:uFillTx/>
                <a:latin typeface="Arial" panose="020B0604020202020204"/>
                <a:ea typeface="+mj-ea"/>
                <a:cs typeface="+mj-cs"/>
              </a:rPr>
              <a:t>continued</a:t>
            </a:r>
            <a:endParaRPr lang="en-US" dirty="0"/>
          </a:p>
        </p:txBody>
      </p:sp>
      <p:sp>
        <p:nvSpPr>
          <p:cNvPr id="3" name="Content Placeholder 2">
            <a:extLst>
              <a:ext uri="{FF2B5EF4-FFF2-40B4-BE49-F238E27FC236}">
                <a16:creationId xmlns:a16="http://schemas.microsoft.com/office/drawing/2014/main" id="{BFE667CD-AE7D-EC3E-17EC-BA99AB937AC4}"/>
              </a:ext>
            </a:extLst>
          </p:cNvPr>
          <p:cNvSpPr>
            <a:spLocks noGrp="1"/>
          </p:cNvSpPr>
          <p:nvPr>
            <p:ph idx="1"/>
          </p:nvPr>
        </p:nvSpPr>
        <p:spPr>
          <a:xfrm>
            <a:off x="0" y="4876800"/>
            <a:ext cx="8839200" cy="1371600"/>
          </a:xfrm>
        </p:spPr>
        <p:txBody>
          <a:bodyPr/>
          <a:lstStyle/>
          <a:p>
            <a:endParaRPr lang="en-US" sz="1600" b="0" kern="1200" dirty="0">
              <a:solidFill>
                <a:schemeClr val="tx1"/>
              </a:solidFill>
              <a:latin typeface="Arial" charset="0"/>
            </a:endParaRPr>
          </a:p>
          <a:p>
            <a:endParaRPr lang="en-US" sz="1600" b="0" kern="1200" dirty="0">
              <a:solidFill>
                <a:schemeClr val="tx1"/>
              </a:solidFill>
              <a:latin typeface="Arial" charset="0"/>
            </a:endParaRPr>
          </a:p>
        </p:txBody>
      </p:sp>
      <p:sp>
        <p:nvSpPr>
          <p:cNvPr id="4" name="Content Placeholder 3">
            <a:extLst>
              <a:ext uri="{FF2B5EF4-FFF2-40B4-BE49-F238E27FC236}">
                <a16:creationId xmlns:a16="http://schemas.microsoft.com/office/drawing/2014/main" id="{06DD3E9D-EE52-28CF-D0A6-A12E36C44E15}"/>
              </a:ext>
            </a:extLst>
          </p:cNvPr>
          <p:cNvSpPr>
            <a:spLocks noGrp="1"/>
          </p:cNvSpPr>
          <p:nvPr>
            <p:ph sz="quarter" idx="10"/>
          </p:nvPr>
        </p:nvSpPr>
        <p:spPr/>
        <p:txBody>
          <a:bodyPr/>
          <a:lstStyle/>
          <a:p>
            <a:endParaRPr lang="en-US"/>
          </a:p>
        </p:txBody>
      </p:sp>
      <p:sp>
        <p:nvSpPr>
          <p:cNvPr id="5" name="TextBox 4">
            <a:extLst>
              <a:ext uri="{FF2B5EF4-FFF2-40B4-BE49-F238E27FC236}">
                <a16:creationId xmlns:a16="http://schemas.microsoft.com/office/drawing/2014/main" id="{BA2CF447-5C3D-0A7D-5BAE-9711FD42069D}"/>
              </a:ext>
            </a:extLst>
          </p:cNvPr>
          <p:cNvSpPr txBox="1"/>
          <p:nvPr/>
        </p:nvSpPr>
        <p:spPr>
          <a:xfrm>
            <a:off x="533400" y="706102"/>
            <a:ext cx="8077200" cy="830997"/>
          </a:xfrm>
          <a:prstGeom prst="rect">
            <a:avLst/>
          </a:prstGeom>
          <a:noFill/>
        </p:spPr>
        <p:txBody>
          <a:bodyPr wrap="square" rtlCol="0">
            <a:spAutoFit/>
          </a:bodyPr>
          <a:lstStyle/>
          <a:p>
            <a:r>
              <a:rPr lang="en-US" b="0" dirty="0"/>
              <a:t>A SU response to a 104 reply code will contain reply code 321 to notify the action activity the requested information is being provided or the submitter may provide clarification via off-line communication. </a:t>
            </a:r>
          </a:p>
        </p:txBody>
      </p:sp>
      <p:pic>
        <p:nvPicPr>
          <p:cNvPr id="7" name="Picture 6">
            <a:extLst>
              <a:ext uri="{FF2B5EF4-FFF2-40B4-BE49-F238E27FC236}">
                <a16:creationId xmlns:a16="http://schemas.microsoft.com/office/drawing/2014/main" id="{BBB6C24C-BC75-14D5-C8FD-7DE7E8754446}"/>
              </a:ext>
            </a:extLst>
          </p:cNvPr>
          <p:cNvPicPr>
            <a:picLocks noChangeAspect="1"/>
          </p:cNvPicPr>
          <p:nvPr/>
        </p:nvPicPr>
        <p:blipFill>
          <a:blip r:embed="rId3"/>
          <a:stretch>
            <a:fillRect/>
          </a:stretch>
        </p:blipFill>
        <p:spPr>
          <a:xfrm>
            <a:off x="1333905" y="1772903"/>
            <a:ext cx="6476190" cy="4627898"/>
          </a:xfrm>
          <a:prstGeom prst="rect">
            <a:avLst/>
          </a:prstGeom>
        </p:spPr>
      </p:pic>
    </p:spTree>
    <p:extLst>
      <p:ext uri="{BB962C8B-B14F-4D97-AF65-F5344CB8AC3E}">
        <p14:creationId xmlns:p14="http://schemas.microsoft.com/office/powerpoint/2010/main" val="217007492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271D-DCD1-21D9-E5E8-CDF34BC4AAAD}"/>
              </a:ext>
            </a:extLst>
          </p:cNvPr>
          <p:cNvSpPr>
            <a:spLocks noGrp="1"/>
          </p:cNvSpPr>
          <p:nvPr>
            <p:ph type="title"/>
          </p:nvPr>
        </p:nvSpPr>
        <p:spPr>
          <a:xfrm>
            <a:off x="381000" y="67056"/>
            <a:ext cx="7772400" cy="685800"/>
          </a:xfrm>
        </p:spPr>
        <p:txBody>
          <a:bodyPr/>
          <a:lstStyle/>
          <a:p>
            <a:r>
              <a:rPr lang="en-US" altLang="en-US" sz="1800" dirty="0">
                <a:latin typeface="Arial" panose="020B0604020202020204"/>
              </a:rPr>
              <a:t>Status Update</a:t>
            </a:r>
            <a:r>
              <a:rPr kumimoji="0" lang="en-US" altLang="en-US" sz="1800" b="1" i="0" u="none" strike="noStrike" kern="0" cap="none" spc="0" normalizeH="0" baseline="0" noProof="0" dirty="0">
                <a:ln>
                  <a:noFill/>
                </a:ln>
                <a:solidFill>
                  <a:srgbClr val="203864"/>
                </a:solidFill>
                <a:effectLst/>
                <a:uLnTx/>
                <a:uFillTx/>
                <a:latin typeface="Arial" panose="020B0604020202020204"/>
                <a:ea typeface="+mj-ea"/>
                <a:cs typeface="+mj-cs"/>
              </a:rPr>
              <a:t>, </a:t>
            </a:r>
            <a:r>
              <a:rPr kumimoji="0" lang="en-US" altLang="en-US" sz="1100" b="1" i="0" u="none" strike="noStrike" kern="0" cap="none" spc="0" normalizeH="0" baseline="0" noProof="0" dirty="0">
                <a:ln>
                  <a:noFill/>
                </a:ln>
                <a:solidFill>
                  <a:srgbClr val="203864"/>
                </a:solidFill>
                <a:effectLst/>
                <a:uLnTx/>
                <a:uFillTx/>
                <a:latin typeface="Arial" panose="020B0604020202020204"/>
                <a:ea typeface="+mj-ea"/>
                <a:cs typeface="+mj-cs"/>
              </a:rPr>
              <a:t>continued</a:t>
            </a:r>
            <a:endParaRPr lang="en-US" dirty="0"/>
          </a:p>
        </p:txBody>
      </p:sp>
      <p:sp>
        <p:nvSpPr>
          <p:cNvPr id="3" name="Content Placeholder 2">
            <a:extLst>
              <a:ext uri="{FF2B5EF4-FFF2-40B4-BE49-F238E27FC236}">
                <a16:creationId xmlns:a16="http://schemas.microsoft.com/office/drawing/2014/main" id="{7CCAE5F9-1D3A-40DB-97EC-9DAEA63340A4}"/>
              </a:ext>
            </a:extLst>
          </p:cNvPr>
          <p:cNvSpPr>
            <a:spLocks noGrp="1"/>
          </p:cNvSpPr>
          <p:nvPr>
            <p:ph idx="1"/>
          </p:nvPr>
        </p:nvSpPr>
        <p:spPr/>
        <p:txBody>
          <a:bodyPr/>
          <a:lstStyle/>
          <a:p>
            <a:endParaRPr lang="en-US" sz="1600" b="0" kern="1200" dirty="0">
              <a:solidFill>
                <a:schemeClr val="tx1"/>
              </a:solidFill>
              <a:latin typeface="Arial" charset="0"/>
            </a:endParaRPr>
          </a:p>
          <a:p>
            <a:endParaRPr lang="en-US" sz="1600" b="0" kern="1200" dirty="0">
              <a:solidFill>
                <a:schemeClr val="tx1"/>
              </a:solidFill>
              <a:latin typeface="Arial" charset="0"/>
            </a:endParaRPr>
          </a:p>
          <a:p>
            <a:endParaRPr lang="en-US" sz="1600" b="0" kern="1200" dirty="0">
              <a:solidFill>
                <a:schemeClr val="tx1"/>
              </a:solidFill>
              <a:latin typeface="Arial" charset="0"/>
            </a:endParaRPr>
          </a:p>
        </p:txBody>
      </p:sp>
      <p:sp>
        <p:nvSpPr>
          <p:cNvPr id="4" name="Content Placeholder 3">
            <a:extLst>
              <a:ext uri="{FF2B5EF4-FFF2-40B4-BE49-F238E27FC236}">
                <a16:creationId xmlns:a16="http://schemas.microsoft.com/office/drawing/2014/main" id="{E4B6ACA8-BB06-4D0D-331A-1E02F087AFC5}"/>
              </a:ext>
            </a:extLst>
          </p:cNvPr>
          <p:cNvSpPr>
            <a:spLocks noGrp="1"/>
          </p:cNvSpPr>
          <p:nvPr>
            <p:ph sz="quarter" idx="10"/>
          </p:nvPr>
        </p:nvSpPr>
        <p:spPr/>
        <p:txBody>
          <a:bodyPr/>
          <a:lstStyle/>
          <a:p>
            <a:endParaRPr lang="en-US"/>
          </a:p>
        </p:txBody>
      </p:sp>
      <p:pic>
        <p:nvPicPr>
          <p:cNvPr id="8" name="Picture 7">
            <a:extLst>
              <a:ext uri="{FF2B5EF4-FFF2-40B4-BE49-F238E27FC236}">
                <a16:creationId xmlns:a16="http://schemas.microsoft.com/office/drawing/2014/main" id="{71C05320-4C08-34A6-85E7-6CD6CF6BD10A}"/>
              </a:ext>
            </a:extLst>
          </p:cNvPr>
          <p:cNvPicPr>
            <a:picLocks noChangeAspect="1"/>
          </p:cNvPicPr>
          <p:nvPr/>
        </p:nvPicPr>
        <p:blipFill>
          <a:blip r:embed="rId3"/>
          <a:stretch>
            <a:fillRect/>
          </a:stretch>
        </p:blipFill>
        <p:spPr>
          <a:xfrm>
            <a:off x="1219200" y="1485435"/>
            <a:ext cx="6438095" cy="4616166"/>
          </a:xfrm>
          <a:prstGeom prst="rect">
            <a:avLst/>
          </a:prstGeom>
        </p:spPr>
      </p:pic>
      <p:sp>
        <p:nvSpPr>
          <p:cNvPr id="10" name="TextBox 9">
            <a:extLst>
              <a:ext uri="{FF2B5EF4-FFF2-40B4-BE49-F238E27FC236}">
                <a16:creationId xmlns:a16="http://schemas.microsoft.com/office/drawing/2014/main" id="{3E43044E-64DE-DC9B-DB06-93E1D02FF1BE}"/>
              </a:ext>
            </a:extLst>
          </p:cNvPr>
          <p:cNvSpPr txBox="1"/>
          <p:nvPr/>
        </p:nvSpPr>
        <p:spPr>
          <a:xfrm>
            <a:off x="1066800" y="654438"/>
            <a:ext cx="7010400" cy="584775"/>
          </a:xfrm>
          <a:prstGeom prst="rect">
            <a:avLst/>
          </a:prstGeom>
          <a:noFill/>
        </p:spPr>
        <p:txBody>
          <a:bodyPr wrap="square" rtlCol="0">
            <a:spAutoFit/>
          </a:bodyPr>
          <a:lstStyle/>
          <a:p>
            <a:r>
              <a:rPr lang="en-US" sz="1600" b="0" kern="1200" dirty="0">
                <a:solidFill>
                  <a:schemeClr val="tx1"/>
                </a:solidFill>
                <a:latin typeface="Arial" charset="0"/>
              </a:rPr>
              <a:t>A SU response to a 608 reply code will contain a 320 reply code. </a:t>
            </a:r>
          </a:p>
          <a:p>
            <a:endParaRPr lang="en-US" dirty="0"/>
          </a:p>
        </p:txBody>
      </p:sp>
    </p:spTree>
    <p:extLst>
      <p:ext uri="{BB962C8B-B14F-4D97-AF65-F5344CB8AC3E}">
        <p14:creationId xmlns:p14="http://schemas.microsoft.com/office/powerpoint/2010/main" val="142924880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58DE-753E-EEBC-16BA-D7E96A45E8BB}"/>
              </a:ext>
            </a:extLst>
          </p:cNvPr>
          <p:cNvSpPr>
            <a:spLocks noGrp="1"/>
          </p:cNvSpPr>
          <p:nvPr>
            <p:ph type="title"/>
          </p:nvPr>
        </p:nvSpPr>
        <p:spPr>
          <a:xfrm>
            <a:off x="381000" y="136535"/>
            <a:ext cx="7772400" cy="777865"/>
          </a:xfrm>
        </p:spPr>
        <p:txBody>
          <a:bodyPr/>
          <a:lstStyle/>
          <a:p>
            <a:r>
              <a:rPr kumimoji="0" lang="en-US" altLang="en-US" sz="2400" b="1" i="0" u="none" strike="noStrike" kern="0" cap="none" spc="0" normalizeH="0" baseline="0" noProof="0" dirty="0">
                <a:ln>
                  <a:noFill/>
                </a:ln>
                <a:solidFill>
                  <a:srgbClr val="203864"/>
                </a:solidFill>
                <a:effectLst/>
                <a:uLnTx/>
                <a:uFillTx/>
                <a:latin typeface="Arial" panose="020B0604020202020204"/>
                <a:ea typeface="+mj-ea"/>
                <a:cs typeface="+mj-cs"/>
              </a:rPr>
              <a:t>Status Update, </a:t>
            </a:r>
            <a:r>
              <a:rPr kumimoji="0" lang="en-US" altLang="en-US" sz="1400" b="1" i="0" u="none" strike="noStrike" kern="0" cap="none" spc="0" normalizeH="0" baseline="0" noProof="0" dirty="0">
                <a:ln>
                  <a:noFill/>
                </a:ln>
                <a:solidFill>
                  <a:srgbClr val="203864"/>
                </a:solidFill>
                <a:effectLst/>
                <a:uLnTx/>
                <a:uFillTx/>
                <a:latin typeface="Arial" panose="020B0604020202020204"/>
                <a:ea typeface="+mj-ea"/>
                <a:cs typeface="+mj-cs"/>
              </a:rPr>
              <a:t>continued</a:t>
            </a:r>
            <a:endParaRPr lang="en-US" dirty="0"/>
          </a:p>
        </p:txBody>
      </p:sp>
      <p:sp>
        <p:nvSpPr>
          <p:cNvPr id="4" name="Content Placeholder 3">
            <a:extLst>
              <a:ext uri="{FF2B5EF4-FFF2-40B4-BE49-F238E27FC236}">
                <a16:creationId xmlns:a16="http://schemas.microsoft.com/office/drawing/2014/main" id="{4D51ADCE-4F63-8B81-CBF8-3D53827C3D84}"/>
              </a:ext>
            </a:extLst>
          </p:cNvPr>
          <p:cNvSpPr>
            <a:spLocks noGrp="1"/>
          </p:cNvSpPr>
          <p:nvPr>
            <p:ph sz="quarter" idx="10"/>
          </p:nvPr>
        </p:nvSpPr>
        <p:spPr/>
        <p:txBody>
          <a:bodyPr/>
          <a:lstStyle/>
          <a:p>
            <a:endParaRPr lang="en-US"/>
          </a:p>
        </p:txBody>
      </p:sp>
      <p:pic>
        <p:nvPicPr>
          <p:cNvPr id="10" name="Content Placeholder 9">
            <a:extLst>
              <a:ext uri="{FF2B5EF4-FFF2-40B4-BE49-F238E27FC236}">
                <a16:creationId xmlns:a16="http://schemas.microsoft.com/office/drawing/2014/main" id="{1E28F87F-7B15-44AD-76AB-D2B9FBCCEEDC}"/>
              </a:ext>
            </a:extLst>
          </p:cNvPr>
          <p:cNvPicPr>
            <a:picLocks noGrp="1" noChangeAspect="1"/>
          </p:cNvPicPr>
          <p:nvPr>
            <p:ph idx="1"/>
          </p:nvPr>
        </p:nvPicPr>
        <p:blipFill>
          <a:blip r:embed="rId2"/>
          <a:stretch>
            <a:fillRect/>
          </a:stretch>
        </p:blipFill>
        <p:spPr>
          <a:xfrm>
            <a:off x="2975985" y="1981200"/>
            <a:ext cx="3192030" cy="4114800"/>
          </a:xfrm>
        </p:spPr>
      </p:pic>
      <p:sp>
        <p:nvSpPr>
          <p:cNvPr id="11" name="TextBox 10">
            <a:extLst>
              <a:ext uri="{FF2B5EF4-FFF2-40B4-BE49-F238E27FC236}">
                <a16:creationId xmlns:a16="http://schemas.microsoft.com/office/drawing/2014/main" id="{FB52EE80-6BD1-ADE0-115B-F338EBF197A8}"/>
              </a:ext>
            </a:extLst>
          </p:cNvPr>
          <p:cNvSpPr txBox="1"/>
          <p:nvPr/>
        </p:nvSpPr>
        <p:spPr>
          <a:xfrm>
            <a:off x="1396409" y="1109246"/>
            <a:ext cx="6096000" cy="338554"/>
          </a:xfrm>
          <a:prstGeom prst="rect">
            <a:avLst/>
          </a:prstGeom>
          <a:noFill/>
        </p:spPr>
        <p:txBody>
          <a:bodyPr wrap="square" rtlCol="0">
            <a:spAutoFit/>
          </a:bodyPr>
          <a:lstStyle/>
          <a:p>
            <a:r>
              <a:rPr lang="en-US" b="0" dirty="0"/>
              <a:t>Insert comments, then click Continue.</a:t>
            </a:r>
          </a:p>
        </p:txBody>
      </p:sp>
    </p:spTree>
    <p:extLst>
      <p:ext uri="{BB962C8B-B14F-4D97-AF65-F5344CB8AC3E}">
        <p14:creationId xmlns:p14="http://schemas.microsoft.com/office/powerpoint/2010/main" val="252028556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5BC3-3FEA-1638-F3ED-5EE48EC015DC}"/>
              </a:ext>
            </a:extLst>
          </p:cNvPr>
          <p:cNvSpPr>
            <a:spLocks noGrp="1"/>
          </p:cNvSpPr>
          <p:nvPr>
            <p:ph type="title"/>
          </p:nvPr>
        </p:nvSpPr>
        <p:spPr>
          <a:xfrm>
            <a:off x="457200" y="152400"/>
            <a:ext cx="7772400" cy="762000"/>
          </a:xfrm>
        </p:spPr>
        <p:txBody>
          <a:bodyPr/>
          <a:lstStyle/>
          <a:p>
            <a:r>
              <a:rPr kumimoji="0" lang="en-US" altLang="en-US" sz="1800" b="1" i="0" u="none" strike="noStrike" kern="0" cap="none" spc="0" normalizeH="0" baseline="0" noProof="0" dirty="0">
                <a:ln>
                  <a:noFill/>
                </a:ln>
                <a:solidFill>
                  <a:srgbClr val="203864"/>
                </a:solidFill>
                <a:effectLst/>
                <a:uLnTx/>
                <a:uFillTx/>
                <a:latin typeface="Arial" panose="020B0604020202020204"/>
                <a:ea typeface="+mj-ea"/>
                <a:cs typeface="+mj-cs"/>
              </a:rPr>
              <a:t>Status Update, </a:t>
            </a:r>
            <a:r>
              <a:rPr kumimoji="0" lang="en-US" altLang="en-US" sz="1100" b="1" i="0" u="none" strike="noStrike" kern="0" cap="none" spc="0" normalizeH="0" baseline="0" noProof="0" dirty="0">
                <a:ln>
                  <a:noFill/>
                </a:ln>
                <a:solidFill>
                  <a:srgbClr val="203864"/>
                </a:solidFill>
                <a:effectLst/>
                <a:uLnTx/>
                <a:uFillTx/>
                <a:latin typeface="Arial" panose="020B0604020202020204"/>
                <a:ea typeface="+mj-ea"/>
                <a:cs typeface="+mj-cs"/>
              </a:rPr>
              <a:t>continued</a:t>
            </a:r>
            <a:endParaRPr lang="en-US" dirty="0"/>
          </a:p>
        </p:txBody>
      </p:sp>
      <p:pic>
        <p:nvPicPr>
          <p:cNvPr id="6" name="Content Placeholder 5">
            <a:extLst>
              <a:ext uri="{FF2B5EF4-FFF2-40B4-BE49-F238E27FC236}">
                <a16:creationId xmlns:a16="http://schemas.microsoft.com/office/drawing/2014/main" id="{0BC4D961-58C4-F913-7697-6F38E76F070F}"/>
              </a:ext>
            </a:extLst>
          </p:cNvPr>
          <p:cNvPicPr>
            <a:picLocks noGrp="1" noChangeAspect="1"/>
          </p:cNvPicPr>
          <p:nvPr>
            <p:ph idx="1"/>
          </p:nvPr>
        </p:nvPicPr>
        <p:blipFill>
          <a:blip r:embed="rId2"/>
          <a:stretch>
            <a:fillRect/>
          </a:stretch>
        </p:blipFill>
        <p:spPr>
          <a:xfrm>
            <a:off x="2386013" y="1981200"/>
            <a:ext cx="4371974" cy="4114800"/>
          </a:xfrm>
        </p:spPr>
      </p:pic>
      <p:sp>
        <p:nvSpPr>
          <p:cNvPr id="4" name="Content Placeholder 3">
            <a:extLst>
              <a:ext uri="{FF2B5EF4-FFF2-40B4-BE49-F238E27FC236}">
                <a16:creationId xmlns:a16="http://schemas.microsoft.com/office/drawing/2014/main" id="{DEDBAF86-62CA-AC44-F466-E0235CE3E9CE}"/>
              </a:ext>
            </a:extLst>
          </p:cNvPr>
          <p:cNvSpPr>
            <a:spLocks noGrp="1"/>
          </p:cNvSpPr>
          <p:nvPr>
            <p:ph sz="quarter" idx="10"/>
          </p:nvPr>
        </p:nvSpPr>
        <p:spPr/>
        <p:txBody>
          <a:bodyPr/>
          <a:lstStyle/>
          <a:p>
            <a:endParaRPr lang="en-US"/>
          </a:p>
        </p:txBody>
      </p:sp>
      <p:sp>
        <p:nvSpPr>
          <p:cNvPr id="7" name="TextBox 6">
            <a:extLst>
              <a:ext uri="{FF2B5EF4-FFF2-40B4-BE49-F238E27FC236}">
                <a16:creationId xmlns:a16="http://schemas.microsoft.com/office/drawing/2014/main" id="{423C84BD-CAA4-DD95-159E-C8FDACD7AF75}"/>
              </a:ext>
            </a:extLst>
          </p:cNvPr>
          <p:cNvSpPr txBox="1"/>
          <p:nvPr/>
        </p:nvSpPr>
        <p:spPr>
          <a:xfrm>
            <a:off x="1295400" y="1143000"/>
            <a:ext cx="6172200" cy="338554"/>
          </a:xfrm>
          <a:prstGeom prst="rect">
            <a:avLst/>
          </a:prstGeom>
          <a:noFill/>
        </p:spPr>
        <p:txBody>
          <a:bodyPr wrap="square" rtlCol="0">
            <a:spAutoFit/>
          </a:bodyPr>
          <a:lstStyle/>
          <a:p>
            <a:r>
              <a:rPr lang="en-US" b="0" dirty="0"/>
              <a:t>Verify data is correct and then click Submit.</a:t>
            </a:r>
          </a:p>
        </p:txBody>
      </p:sp>
    </p:spTree>
    <p:extLst>
      <p:ext uri="{BB962C8B-B14F-4D97-AF65-F5344CB8AC3E}">
        <p14:creationId xmlns:p14="http://schemas.microsoft.com/office/powerpoint/2010/main" val="32065721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457200" y="685800"/>
            <a:ext cx="7772400" cy="685800"/>
          </a:xfrm>
        </p:spPr>
        <p:txBody>
          <a:bodyPr/>
          <a:lstStyle/>
          <a:p>
            <a:pPr eaLnBrk="1" hangingPunct="1">
              <a:defRPr/>
            </a:pPr>
            <a:r>
              <a:rPr lang="en-US" sz="2400" dirty="0"/>
              <a:t>WebSDR Goals, </a:t>
            </a:r>
            <a:r>
              <a:rPr lang="en-US" sz="1400" dirty="0"/>
              <a:t>continued</a:t>
            </a:r>
          </a:p>
        </p:txBody>
      </p:sp>
      <p:sp>
        <p:nvSpPr>
          <p:cNvPr id="13315" name="Rectangle 3"/>
          <p:cNvSpPr>
            <a:spLocks noGrp="1" noChangeArrowheads="1"/>
          </p:cNvSpPr>
          <p:nvPr>
            <p:ph idx="1"/>
          </p:nvPr>
        </p:nvSpPr>
        <p:spPr>
          <a:xfrm>
            <a:off x="1371600" y="1676400"/>
            <a:ext cx="6477000" cy="3581400"/>
          </a:xfrm>
        </p:spPr>
        <p:txBody>
          <a:bodyPr>
            <a:noAutofit/>
          </a:bodyPr>
          <a:lstStyle/>
          <a:p>
            <a:pPr marL="285750" indent="-285750" eaLnBrk="1" hangingPunct="1">
              <a:lnSpc>
                <a:spcPct val="80000"/>
              </a:lnSpc>
              <a:spcBef>
                <a:spcPts val="0"/>
              </a:spcBef>
              <a:spcAft>
                <a:spcPts val="1200"/>
              </a:spcAft>
              <a:buFont typeface="Arial" panose="020B0604020202020204" pitchFamily="34" charset="0"/>
              <a:buChar char="•"/>
              <a:defRPr/>
            </a:pPr>
            <a:r>
              <a:rPr lang="en-US" b="0" dirty="0"/>
              <a:t>Facilitated web-based entry available</a:t>
            </a:r>
          </a:p>
          <a:p>
            <a:pPr marL="285750" lvl="1" eaLnBrk="1" hangingPunct="1">
              <a:lnSpc>
                <a:spcPct val="110000"/>
              </a:lnSpc>
              <a:spcBef>
                <a:spcPts val="0"/>
              </a:spcBef>
              <a:spcAft>
                <a:spcPts val="600"/>
              </a:spcAft>
              <a:buClr>
                <a:schemeClr val="tx2"/>
              </a:buClr>
              <a:buSzPct val="100000"/>
              <a:buFont typeface="Arial" panose="020B0604020202020204" pitchFamily="34" charset="0"/>
              <a:buChar char="•"/>
              <a:defRPr/>
            </a:pPr>
            <a:r>
              <a:rPr lang="en-US" dirty="0"/>
              <a:t>Auto-fill feature using DAAS requisition history to populate SDR</a:t>
            </a:r>
          </a:p>
          <a:p>
            <a:pPr marL="285750" lvl="1" eaLnBrk="1" hangingPunct="1">
              <a:lnSpc>
                <a:spcPct val="110000"/>
              </a:lnSpc>
              <a:spcBef>
                <a:spcPts val="0"/>
              </a:spcBef>
              <a:spcAft>
                <a:spcPts val="600"/>
              </a:spcAft>
              <a:buClr>
                <a:schemeClr val="tx2"/>
              </a:buClr>
              <a:buSzPct val="100000"/>
              <a:buFont typeface="Arial" panose="020B0604020202020204" pitchFamily="34" charset="0"/>
              <a:buChar char="•"/>
              <a:defRPr/>
            </a:pPr>
            <a:r>
              <a:rPr lang="en-US" dirty="0"/>
              <a:t>Automatic email reply to customer triggered by reply transaction eliminates action activity manual steps to print/mail/fax</a:t>
            </a:r>
          </a:p>
          <a:p>
            <a:pPr marL="285750" lvl="1" eaLnBrk="1" hangingPunct="1">
              <a:lnSpc>
                <a:spcPct val="110000"/>
              </a:lnSpc>
              <a:spcBef>
                <a:spcPts val="0"/>
              </a:spcBef>
              <a:spcAft>
                <a:spcPts val="600"/>
              </a:spcAft>
              <a:buClr>
                <a:schemeClr val="tx2"/>
              </a:buClr>
              <a:buSzPct val="100000"/>
              <a:buFont typeface="Arial" panose="020B0604020202020204" pitchFamily="34" charset="0"/>
              <a:buChar char="•"/>
              <a:defRPr/>
            </a:pPr>
            <a:r>
              <a:rPr lang="en-US" dirty="0"/>
              <a:t>Data content targeted to specific discrepant condition</a:t>
            </a:r>
          </a:p>
          <a:p>
            <a:pPr marL="285750" lvl="1" eaLnBrk="1" hangingPunct="1">
              <a:lnSpc>
                <a:spcPct val="110000"/>
              </a:lnSpc>
              <a:spcBef>
                <a:spcPts val="0"/>
              </a:spcBef>
              <a:spcAft>
                <a:spcPts val="600"/>
              </a:spcAft>
              <a:buClr>
                <a:schemeClr val="tx2"/>
              </a:buClr>
              <a:buSzPct val="100000"/>
              <a:buFont typeface="Arial" panose="020B0604020202020204" pitchFamily="34" charset="0"/>
              <a:buChar char="•"/>
              <a:defRPr/>
            </a:pPr>
            <a:r>
              <a:rPr lang="en-US" dirty="0"/>
              <a:t>Contractors can use for discrepancies related to Government Furnished Material</a:t>
            </a:r>
          </a:p>
          <a:p>
            <a:pPr marL="285750" lvl="1" eaLnBrk="1" hangingPunct="1">
              <a:lnSpc>
                <a:spcPct val="110000"/>
              </a:lnSpc>
              <a:spcBef>
                <a:spcPts val="0"/>
              </a:spcBef>
              <a:spcAft>
                <a:spcPts val="600"/>
              </a:spcAft>
              <a:buClr>
                <a:schemeClr val="tx2"/>
              </a:buClr>
              <a:buSzPct val="100000"/>
              <a:buFont typeface="Arial" panose="020B0604020202020204" pitchFamily="34" charset="0"/>
              <a:buChar char="•"/>
              <a:defRPr/>
            </a:pPr>
            <a:r>
              <a:rPr lang="en-US" dirty="0"/>
              <a:t>Different Component rules for use of direct web input </a:t>
            </a:r>
          </a:p>
        </p:txBody>
      </p:sp>
    </p:spTree>
    <p:extLst>
      <p:ext uri="{BB962C8B-B14F-4D97-AF65-F5344CB8AC3E}">
        <p14:creationId xmlns:p14="http://schemas.microsoft.com/office/powerpoint/2010/main" val="3355420698"/>
      </p:ext>
    </p:extLst>
  </p:cSld>
  <p:clrMapOvr>
    <a:overrideClrMapping bg1="lt1" tx1="dk1" bg2="lt2" tx2="dk2" accent1="accent1" accent2="accent2" accent3="accent3" accent4="accent4" accent5="accent5" accent6="accent6" hlink="hlink" folHlink="folHlink"/>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7ABA-44FD-44FC-938C-D9E8D53A8280}"/>
              </a:ext>
            </a:extLst>
          </p:cNvPr>
          <p:cNvSpPr>
            <a:spLocks noGrp="1"/>
          </p:cNvSpPr>
          <p:nvPr>
            <p:ph type="title"/>
          </p:nvPr>
        </p:nvSpPr>
        <p:spPr/>
        <p:txBody>
          <a:bodyPr/>
          <a:lstStyle/>
          <a:p>
            <a:r>
              <a:rPr lang="en-US" dirty="0"/>
              <a:t>Requesting Consideration of an Unfavorable Action Activity Response</a:t>
            </a:r>
          </a:p>
        </p:txBody>
      </p:sp>
    </p:spTree>
    <p:extLst>
      <p:ext uri="{BB962C8B-B14F-4D97-AF65-F5344CB8AC3E}">
        <p14:creationId xmlns:p14="http://schemas.microsoft.com/office/powerpoint/2010/main" val="15147825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title"/>
          </p:nvPr>
        </p:nvSpPr>
        <p:spPr>
          <a:xfrm>
            <a:off x="419100" y="685800"/>
            <a:ext cx="8229600" cy="533400"/>
          </a:xfrm>
        </p:spPr>
        <p:txBody>
          <a:bodyPr/>
          <a:lstStyle/>
          <a:p>
            <a:pPr eaLnBrk="1" hangingPunct="1"/>
            <a:r>
              <a:rPr lang="en-US" altLang="en-US" sz="2400" dirty="0"/>
              <a:t>Request for Reconsideration</a:t>
            </a:r>
          </a:p>
        </p:txBody>
      </p:sp>
      <p:sp>
        <p:nvSpPr>
          <p:cNvPr id="114692" name="Rectangle 4"/>
          <p:cNvSpPr>
            <a:spLocks noGrp="1" noChangeArrowheads="1"/>
          </p:cNvSpPr>
          <p:nvPr>
            <p:ph idx="1"/>
          </p:nvPr>
        </p:nvSpPr>
        <p:spPr>
          <a:xfrm>
            <a:off x="838200" y="1676400"/>
            <a:ext cx="7391400" cy="3810000"/>
          </a:xfrm>
        </p:spPr>
        <p:txBody>
          <a:bodyPr/>
          <a:lstStyle/>
          <a:p>
            <a:pPr marL="0" indent="0" eaLnBrk="1" hangingPunct="1">
              <a:spcBef>
                <a:spcPts val="0"/>
              </a:spcBef>
              <a:defRPr/>
            </a:pPr>
            <a:r>
              <a:rPr lang="en-US" dirty="0">
                <a:latin typeface="Arial" charset="0"/>
              </a:rPr>
              <a:t>Guidelines for exception process</a:t>
            </a:r>
          </a:p>
          <a:p>
            <a:pPr marL="0" indent="0" eaLnBrk="1" hangingPunct="1">
              <a:spcBef>
                <a:spcPts val="0"/>
              </a:spcBef>
              <a:defRPr/>
            </a:pPr>
            <a:endParaRPr lang="en-US" b="0" dirty="0">
              <a:latin typeface="Arial" charset="0"/>
            </a:endParaRPr>
          </a:p>
          <a:p>
            <a:pPr marL="0" indent="0" eaLnBrk="1" hangingPunct="1">
              <a:spcBef>
                <a:spcPts val="0"/>
              </a:spcBef>
              <a:spcAft>
                <a:spcPts val="1200"/>
              </a:spcAft>
              <a:defRPr/>
            </a:pPr>
            <a:r>
              <a:rPr lang="en-US" sz="1600" b="0" dirty="0">
                <a:latin typeface="Arial" charset="0"/>
              </a:rPr>
              <a:t>Reporting activity does not concur with the reply/disposition SDR response</a:t>
            </a:r>
          </a:p>
          <a:p>
            <a:pPr marL="285750" indent="-285750" eaLnBrk="1" hangingPunct="1">
              <a:lnSpc>
                <a:spcPct val="150000"/>
              </a:lnSpc>
              <a:spcBef>
                <a:spcPts val="0"/>
              </a:spcBef>
              <a:buFont typeface="Arial" panose="020B0604020202020204" pitchFamily="34" charset="0"/>
              <a:buChar char="•"/>
              <a:defRPr/>
            </a:pPr>
            <a:r>
              <a:rPr lang="en-US" sz="1600" b="0" dirty="0">
                <a:latin typeface="Arial" charset="0"/>
              </a:rPr>
              <a:t>may request reevaluation based on new information</a:t>
            </a:r>
          </a:p>
          <a:p>
            <a:pPr marL="285750" indent="-285750" eaLnBrk="1" hangingPunct="1">
              <a:lnSpc>
                <a:spcPct val="150000"/>
              </a:lnSpc>
              <a:spcBef>
                <a:spcPts val="0"/>
              </a:spcBef>
              <a:buFont typeface="Arial" panose="020B0604020202020204" pitchFamily="34" charset="0"/>
              <a:buChar char="•"/>
              <a:defRPr/>
            </a:pPr>
            <a:r>
              <a:rPr lang="en-US" sz="1600" b="0" dirty="0">
                <a:latin typeface="Arial" charset="0"/>
              </a:rPr>
              <a:t>or greater clarification of the circumstances of the discrepancy</a:t>
            </a:r>
          </a:p>
          <a:p>
            <a:pPr marL="285750" indent="-285750" eaLnBrk="1" hangingPunct="1">
              <a:lnSpc>
                <a:spcPct val="150000"/>
              </a:lnSpc>
              <a:spcBef>
                <a:spcPts val="0"/>
              </a:spcBef>
              <a:buFont typeface="Arial" panose="020B0604020202020204" pitchFamily="34" charset="0"/>
              <a:buChar char="•"/>
              <a:defRPr/>
            </a:pPr>
            <a:r>
              <a:rPr lang="en-US" sz="1600" b="0" dirty="0">
                <a:solidFill>
                  <a:schemeClr val="tx1"/>
                </a:solidFill>
                <a:latin typeface="Arial" charset="0"/>
              </a:rPr>
              <a:t>the reporting activity must clearly state the basis for requesting reconsideration </a:t>
            </a:r>
          </a:p>
          <a:p>
            <a:pPr marL="0" indent="0" eaLnBrk="1" hangingPunct="1">
              <a:spcBef>
                <a:spcPts val="0"/>
              </a:spcBef>
              <a:defRPr/>
            </a:pPr>
            <a:endParaRPr lang="en-US" b="0" dirty="0">
              <a:solidFill>
                <a:schemeClr val="tx1"/>
              </a:solidFill>
              <a:latin typeface="Arial" charset="0"/>
            </a:endParaRPr>
          </a:p>
          <a:p>
            <a:pPr marL="0" indent="0" eaLnBrk="1" hangingPunct="1">
              <a:lnSpc>
                <a:spcPct val="150000"/>
              </a:lnSpc>
              <a:spcBef>
                <a:spcPts val="0"/>
              </a:spcBef>
              <a:defRPr/>
            </a:pPr>
            <a:r>
              <a:rPr lang="en-US" sz="1600" b="0" dirty="0">
                <a:latin typeface="Arial" charset="0"/>
              </a:rPr>
              <a:t>Source of Supply will review all data related to the problem and provide a response to the reporting activity within 45 days. This decision will be final.</a:t>
            </a:r>
          </a:p>
          <a:p>
            <a:pPr marL="0" indent="0" eaLnBrk="1" hangingPunct="1">
              <a:lnSpc>
                <a:spcPct val="150000"/>
              </a:lnSpc>
              <a:spcBef>
                <a:spcPts val="0"/>
              </a:spcBef>
              <a:defRPr/>
            </a:pPr>
            <a:r>
              <a:rPr lang="en-US" sz="1600" b="0" i="1" dirty="0">
                <a:solidFill>
                  <a:srgbClr val="FF0000"/>
                </a:solidFill>
                <a:latin typeface="Arial" charset="0"/>
              </a:rPr>
              <a:t>(Exception: Security Assistance SDRs)</a:t>
            </a:r>
          </a:p>
        </p:txBody>
      </p:sp>
    </p:spTree>
    <p:extLst>
      <p:ext uri="{BB962C8B-B14F-4D97-AF65-F5344CB8AC3E}">
        <p14:creationId xmlns:p14="http://schemas.microsoft.com/office/powerpoint/2010/main" val="402149339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81000" y="533400"/>
            <a:ext cx="8229600" cy="990600"/>
          </a:xfrm>
        </p:spPr>
        <p:txBody>
          <a:bodyPr/>
          <a:lstStyle/>
          <a:p>
            <a:pPr eaLnBrk="1" hangingPunct="1"/>
            <a:r>
              <a:rPr lang="en-US" altLang="en-US" sz="2400" dirty="0"/>
              <a:t>Security Assistance (SA)</a:t>
            </a:r>
            <a:br>
              <a:rPr lang="en-US" altLang="en-US" sz="2400" dirty="0"/>
            </a:br>
            <a:r>
              <a:rPr lang="en-US" altLang="en-US" sz="2400" dirty="0"/>
              <a:t>Request for Reconsideration</a:t>
            </a:r>
          </a:p>
        </p:txBody>
      </p:sp>
      <p:sp>
        <p:nvSpPr>
          <p:cNvPr id="5" name="Rectangle 3"/>
          <p:cNvSpPr txBox="1">
            <a:spLocks noChangeArrowheads="1"/>
          </p:cNvSpPr>
          <p:nvPr/>
        </p:nvSpPr>
        <p:spPr bwMode="auto">
          <a:xfrm>
            <a:off x="876300" y="1905000"/>
            <a:ext cx="72390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b="1">
                <a:solidFill>
                  <a:srgbClr val="000000"/>
                </a:solidFill>
                <a:latin typeface="+mn-lt"/>
                <a:ea typeface="+mn-ea"/>
                <a:cs typeface="+mn-cs"/>
              </a:defRPr>
            </a:lvl1pPr>
            <a:lvl2pPr marL="742950" indent="-285750" algn="l" rtl="0" eaLnBrk="0" fontAlgn="base" hangingPunct="0">
              <a:spcBef>
                <a:spcPct val="35000"/>
              </a:spcBef>
              <a:spcAft>
                <a:spcPct val="0"/>
              </a:spcAft>
              <a:buSzPct val="70000"/>
              <a:buFont typeface="Wingdings" pitchFamily="2" charset="2"/>
              <a:buChar char="l"/>
              <a:defRPr sz="2800" b="1">
                <a:solidFill>
                  <a:srgbClr val="000000"/>
                </a:solidFill>
                <a:latin typeface="+mn-lt"/>
              </a:defRPr>
            </a:lvl2pPr>
            <a:lvl3pPr marL="1143000" indent="-228600" algn="l" rtl="0" eaLnBrk="0" fontAlgn="base" hangingPunct="0">
              <a:spcBef>
                <a:spcPct val="35000"/>
              </a:spcBef>
              <a:spcAft>
                <a:spcPct val="0"/>
              </a:spcAft>
              <a:buFont typeface="Wingdings" pitchFamily="2" charset="2"/>
              <a:buChar char="ü"/>
              <a:defRPr sz="2400" b="1">
                <a:solidFill>
                  <a:srgbClr val="000000"/>
                </a:solidFill>
                <a:latin typeface="+mn-lt"/>
              </a:defRPr>
            </a:lvl3pPr>
            <a:lvl4pPr marL="1600200" indent="-228600" algn="l" rtl="0" eaLnBrk="0" fontAlgn="base" hangingPunct="0">
              <a:spcBef>
                <a:spcPct val="35000"/>
              </a:spcBef>
              <a:spcAft>
                <a:spcPct val="0"/>
              </a:spcAft>
              <a:buFont typeface="Wingdings" pitchFamily="2" charset="2"/>
              <a:buChar char="Ø"/>
              <a:defRPr sz="2000" b="1">
                <a:solidFill>
                  <a:srgbClr val="000000"/>
                </a:solidFill>
                <a:latin typeface="+mn-lt"/>
              </a:defRPr>
            </a:lvl4pPr>
            <a:lvl5pPr marL="2057400" indent="-228600" algn="l" rtl="0" eaLnBrk="0" fontAlgn="base" hangingPunct="0">
              <a:spcBef>
                <a:spcPct val="35000"/>
              </a:spcBef>
              <a:spcAft>
                <a:spcPct val="0"/>
              </a:spcAft>
              <a:buChar char="–"/>
              <a:defRPr sz="2000" b="1">
                <a:solidFill>
                  <a:srgbClr val="000000"/>
                </a:solidFill>
                <a:latin typeface="+mn-lt"/>
              </a:defRPr>
            </a:lvl5pPr>
            <a:lvl6pPr marL="2514600" indent="-228600" algn="l" rtl="0" eaLnBrk="0" fontAlgn="base" hangingPunct="0">
              <a:spcBef>
                <a:spcPct val="35000"/>
              </a:spcBef>
              <a:spcAft>
                <a:spcPct val="0"/>
              </a:spcAft>
              <a:buClr>
                <a:srgbClr val="FFFF00"/>
              </a:buClr>
              <a:buChar char="–"/>
              <a:defRPr sz="2000" b="1">
                <a:solidFill>
                  <a:schemeClr val="tx1"/>
                </a:solidFill>
                <a:latin typeface="+mn-lt"/>
              </a:defRPr>
            </a:lvl6pPr>
            <a:lvl7pPr marL="2971800" indent="-228600" algn="l" rtl="0" eaLnBrk="0" fontAlgn="base" hangingPunct="0">
              <a:spcBef>
                <a:spcPct val="35000"/>
              </a:spcBef>
              <a:spcAft>
                <a:spcPct val="0"/>
              </a:spcAft>
              <a:buClr>
                <a:srgbClr val="FFFF00"/>
              </a:buClr>
              <a:buChar char="–"/>
              <a:defRPr sz="2000" b="1">
                <a:solidFill>
                  <a:schemeClr val="tx1"/>
                </a:solidFill>
                <a:latin typeface="+mn-lt"/>
              </a:defRPr>
            </a:lvl7pPr>
            <a:lvl8pPr marL="3429000" indent="-228600" algn="l" rtl="0" eaLnBrk="0" fontAlgn="base" hangingPunct="0">
              <a:spcBef>
                <a:spcPct val="35000"/>
              </a:spcBef>
              <a:spcAft>
                <a:spcPct val="0"/>
              </a:spcAft>
              <a:buClr>
                <a:srgbClr val="FFFF00"/>
              </a:buClr>
              <a:buChar char="–"/>
              <a:defRPr sz="2000" b="1">
                <a:solidFill>
                  <a:schemeClr val="tx1"/>
                </a:solidFill>
                <a:latin typeface="+mn-lt"/>
              </a:defRPr>
            </a:lvl8pPr>
            <a:lvl9pPr marL="3886200" indent="-228600" algn="l" rtl="0" eaLnBrk="0" fontAlgn="base" hangingPunct="0">
              <a:spcBef>
                <a:spcPct val="35000"/>
              </a:spcBef>
              <a:spcAft>
                <a:spcPct val="0"/>
              </a:spcAft>
              <a:buClr>
                <a:srgbClr val="FFFF00"/>
              </a:buClr>
              <a:buChar char="–"/>
              <a:defRPr sz="2000" b="1">
                <a:solidFill>
                  <a:schemeClr val="tx1"/>
                </a:solidFill>
                <a:latin typeface="+mn-lt"/>
              </a:defRPr>
            </a:lvl9pPr>
          </a:lstStyle>
          <a:p>
            <a:pPr marL="0" indent="0" eaLnBrk="1" hangingPunct="1">
              <a:spcBef>
                <a:spcPts val="0"/>
              </a:spcBef>
              <a:spcAft>
                <a:spcPts val="1200"/>
              </a:spcAft>
              <a:defRPr/>
            </a:pPr>
            <a:r>
              <a:rPr lang="en-US" sz="1800" kern="0" dirty="0">
                <a:solidFill>
                  <a:schemeClr val="tx1"/>
                </a:solidFill>
                <a:latin typeface="Arial" charset="0"/>
              </a:rPr>
              <a:t>An SA customer will work with their International Logistics Control Office (ILCO) to obtain reconsideration. </a:t>
            </a:r>
          </a:p>
          <a:p>
            <a:pPr marL="285750" lvl="1" eaLnBrk="1" hangingPunct="1">
              <a:spcBef>
                <a:spcPts val="0"/>
              </a:spcBef>
              <a:spcAft>
                <a:spcPts val="1200"/>
              </a:spcAft>
              <a:buFont typeface="Arial" panose="020B0604020202020204" pitchFamily="34" charset="0"/>
              <a:buChar char="•"/>
              <a:defRPr/>
            </a:pPr>
            <a:r>
              <a:rPr lang="en-US" sz="1600" b="0" kern="0" dirty="0">
                <a:solidFill>
                  <a:schemeClr val="tx1"/>
                </a:solidFill>
                <a:latin typeface="Arial" charset="0"/>
              </a:rPr>
              <a:t>The customer must submit a request for reconsideration to the ILCO within 45 days from the date the ILCO forwarded the SDR response.</a:t>
            </a:r>
          </a:p>
          <a:p>
            <a:pPr marL="742950" lvl="3" indent="-285750" eaLnBrk="1" hangingPunct="1">
              <a:lnSpc>
                <a:spcPct val="150000"/>
              </a:lnSpc>
              <a:spcBef>
                <a:spcPts val="600"/>
              </a:spcBef>
              <a:spcAft>
                <a:spcPts val="600"/>
              </a:spcAft>
              <a:buFont typeface="Arial" panose="020B0604020202020204" pitchFamily="34" charset="0"/>
              <a:buChar char="•"/>
              <a:defRPr/>
            </a:pPr>
            <a:r>
              <a:rPr lang="en-US" sz="1600" b="0" kern="0" dirty="0">
                <a:solidFill>
                  <a:schemeClr val="tx1"/>
                </a:solidFill>
                <a:latin typeface="Arial" charset="0"/>
              </a:rPr>
              <a:t> An exception is authorized allowing 90 days for the customer to provide a request for reconsideration when an exhibit is returned to the customer and must be re-inspected subsequent to U.S. evaluation/testing/repair.</a:t>
            </a:r>
          </a:p>
          <a:p>
            <a:pPr marL="285750" lvl="1" eaLnBrk="1" hangingPunct="1">
              <a:lnSpc>
                <a:spcPct val="80000"/>
              </a:lnSpc>
              <a:spcBef>
                <a:spcPts val="600"/>
              </a:spcBef>
              <a:buFont typeface="Arial" panose="020B0604020202020204" pitchFamily="34" charset="0"/>
              <a:buChar char="•"/>
              <a:defRPr/>
            </a:pPr>
            <a:r>
              <a:rPr lang="en-US" sz="1600" b="0" kern="0" dirty="0">
                <a:solidFill>
                  <a:schemeClr val="tx1"/>
                </a:solidFill>
                <a:latin typeface="Arial" charset="0"/>
              </a:rPr>
              <a:t>The ILCO is permitted 20 days for review and processing.</a:t>
            </a:r>
          </a:p>
        </p:txBody>
      </p:sp>
    </p:spTree>
    <p:extLst>
      <p:ext uri="{BB962C8B-B14F-4D97-AF65-F5344CB8AC3E}">
        <p14:creationId xmlns:p14="http://schemas.microsoft.com/office/powerpoint/2010/main" val="118976944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4800" y="609600"/>
            <a:ext cx="8229600" cy="990600"/>
          </a:xfrm>
        </p:spPr>
        <p:txBody>
          <a:bodyPr/>
          <a:lstStyle/>
          <a:p>
            <a:pPr eaLnBrk="1" hangingPunct="1"/>
            <a:r>
              <a:rPr lang="en-US" altLang="en-US" sz="2400" dirty="0"/>
              <a:t>Security Assistance (SA)</a:t>
            </a:r>
            <a:br>
              <a:rPr lang="en-US" altLang="en-US" sz="2400" dirty="0"/>
            </a:br>
            <a:r>
              <a:rPr lang="en-US" altLang="en-US" sz="2400" dirty="0"/>
              <a:t>Request for Reconsideration, </a:t>
            </a:r>
            <a:r>
              <a:rPr lang="en-US" altLang="en-US" sz="1400" dirty="0"/>
              <a:t>continued</a:t>
            </a:r>
          </a:p>
        </p:txBody>
      </p:sp>
      <p:sp>
        <p:nvSpPr>
          <p:cNvPr id="5" name="Rectangle 3"/>
          <p:cNvSpPr txBox="1">
            <a:spLocks noChangeArrowheads="1"/>
          </p:cNvSpPr>
          <p:nvPr/>
        </p:nvSpPr>
        <p:spPr bwMode="auto">
          <a:xfrm>
            <a:off x="838200" y="1828800"/>
            <a:ext cx="7315200" cy="327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b="1">
                <a:solidFill>
                  <a:srgbClr val="000000"/>
                </a:solidFill>
                <a:latin typeface="+mn-lt"/>
                <a:ea typeface="+mn-ea"/>
                <a:cs typeface="+mn-cs"/>
              </a:defRPr>
            </a:lvl1pPr>
            <a:lvl2pPr marL="742950" indent="-285750" algn="l" rtl="0" eaLnBrk="0" fontAlgn="base" hangingPunct="0">
              <a:spcBef>
                <a:spcPct val="35000"/>
              </a:spcBef>
              <a:spcAft>
                <a:spcPct val="0"/>
              </a:spcAft>
              <a:buSzPct val="70000"/>
              <a:buFont typeface="Wingdings" pitchFamily="2" charset="2"/>
              <a:buChar char="l"/>
              <a:defRPr sz="2800" b="1">
                <a:solidFill>
                  <a:srgbClr val="000000"/>
                </a:solidFill>
                <a:latin typeface="+mn-lt"/>
              </a:defRPr>
            </a:lvl2pPr>
            <a:lvl3pPr marL="1143000" indent="-228600" algn="l" rtl="0" eaLnBrk="0" fontAlgn="base" hangingPunct="0">
              <a:spcBef>
                <a:spcPct val="35000"/>
              </a:spcBef>
              <a:spcAft>
                <a:spcPct val="0"/>
              </a:spcAft>
              <a:buFont typeface="Wingdings" pitchFamily="2" charset="2"/>
              <a:buChar char="ü"/>
              <a:defRPr sz="2400" b="1">
                <a:solidFill>
                  <a:srgbClr val="000000"/>
                </a:solidFill>
                <a:latin typeface="+mn-lt"/>
              </a:defRPr>
            </a:lvl3pPr>
            <a:lvl4pPr marL="1600200" indent="-228600" algn="l" rtl="0" eaLnBrk="0" fontAlgn="base" hangingPunct="0">
              <a:spcBef>
                <a:spcPct val="35000"/>
              </a:spcBef>
              <a:spcAft>
                <a:spcPct val="0"/>
              </a:spcAft>
              <a:buFont typeface="Wingdings" pitchFamily="2" charset="2"/>
              <a:buChar char="Ø"/>
              <a:defRPr sz="2000" b="1">
                <a:solidFill>
                  <a:srgbClr val="000000"/>
                </a:solidFill>
                <a:latin typeface="+mn-lt"/>
              </a:defRPr>
            </a:lvl4pPr>
            <a:lvl5pPr marL="2057400" indent="-228600" algn="l" rtl="0" eaLnBrk="0" fontAlgn="base" hangingPunct="0">
              <a:spcBef>
                <a:spcPct val="35000"/>
              </a:spcBef>
              <a:spcAft>
                <a:spcPct val="0"/>
              </a:spcAft>
              <a:buChar char="–"/>
              <a:defRPr sz="2000" b="1">
                <a:solidFill>
                  <a:srgbClr val="000000"/>
                </a:solidFill>
                <a:latin typeface="+mn-lt"/>
              </a:defRPr>
            </a:lvl5pPr>
            <a:lvl6pPr marL="2514600" indent="-228600" algn="l" rtl="0" eaLnBrk="0" fontAlgn="base" hangingPunct="0">
              <a:spcBef>
                <a:spcPct val="35000"/>
              </a:spcBef>
              <a:spcAft>
                <a:spcPct val="0"/>
              </a:spcAft>
              <a:buClr>
                <a:srgbClr val="FFFF00"/>
              </a:buClr>
              <a:buChar char="–"/>
              <a:defRPr sz="2000" b="1">
                <a:solidFill>
                  <a:schemeClr val="tx1"/>
                </a:solidFill>
                <a:latin typeface="+mn-lt"/>
              </a:defRPr>
            </a:lvl6pPr>
            <a:lvl7pPr marL="2971800" indent="-228600" algn="l" rtl="0" eaLnBrk="0" fontAlgn="base" hangingPunct="0">
              <a:spcBef>
                <a:spcPct val="35000"/>
              </a:spcBef>
              <a:spcAft>
                <a:spcPct val="0"/>
              </a:spcAft>
              <a:buClr>
                <a:srgbClr val="FFFF00"/>
              </a:buClr>
              <a:buChar char="–"/>
              <a:defRPr sz="2000" b="1">
                <a:solidFill>
                  <a:schemeClr val="tx1"/>
                </a:solidFill>
                <a:latin typeface="+mn-lt"/>
              </a:defRPr>
            </a:lvl7pPr>
            <a:lvl8pPr marL="3429000" indent="-228600" algn="l" rtl="0" eaLnBrk="0" fontAlgn="base" hangingPunct="0">
              <a:spcBef>
                <a:spcPct val="35000"/>
              </a:spcBef>
              <a:spcAft>
                <a:spcPct val="0"/>
              </a:spcAft>
              <a:buClr>
                <a:srgbClr val="FFFF00"/>
              </a:buClr>
              <a:buChar char="–"/>
              <a:defRPr sz="2000" b="1">
                <a:solidFill>
                  <a:schemeClr val="tx1"/>
                </a:solidFill>
                <a:latin typeface="+mn-lt"/>
              </a:defRPr>
            </a:lvl8pPr>
            <a:lvl9pPr marL="3886200" indent="-228600" algn="l" rtl="0" eaLnBrk="0" fontAlgn="base" hangingPunct="0">
              <a:spcBef>
                <a:spcPct val="35000"/>
              </a:spcBef>
              <a:spcAft>
                <a:spcPct val="0"/>
              </a:spcAft>
              <a:buClr>
                <a:srgbClr val="FFFF00"/>
              </a:buClr>
              <a:buChar char="–"/>
              <a:defRPr sz="2000" b="1">
                <a:solidFill>
                  <a:schemeClr val="tx1"/>
                </a:solidFill>
                <a:latin typeface="+mn-lt"/>
              </a:defRPr>
            </a:lvl9pPr>
          </a:lstStyle>
          <a:p>
            <a:pPr marL="285750" lvl="1" eaLnBrk="1" hangingPunct="1">
              <a:spcBef>
                <a:spcPts val="600"/>
              </a:spcBef>
              <a:spcAft>
                <a:spcPts val="600"/>
              </a:spcAft>
              <a:buFont typeface="Arial" panose="020B0604020202020204" pitchFamily="34" charset="0"/>
              <a:buChar char="•"/>
              <a:defRPr/>
            </a:pPr>
            <a:r>
              <a:rPr lang="en-US" sz="1600" b="0" kern="0" dirty="0">
                <a:solidFill>
                  <a:schemeClr val="tx1"/>
                </a:solidFill>
                <a:latin typeface="Arial" charset="0"/>
              </a:rPr>
              <a:t>The Source of Supply will review all data relating to the problem and provide a response to the request for reconsideration to the ILCO within 50 days.</a:t>
            </a:r>
          </a:p>
          <a:p>
            <a:pPr marL="285750" lvl="1" eaLnBrk="1" hangingPunct="1">
              <a:spcBef>
                <a:spcPts val="600"/>
              </a:spcBef>
              <a:spcAft>
                <a:spcPts val="600"/>
              </a:spcAft>
              <a:buFont typeface="Arial" panose="020B0604020202020204" pitchFamily="34" charset="0"/>
              <a:buChar char="•"/>
              <a:defRPr/>
            </a:pPr>
            <a:r>
              <a:rPr lang="en-US" sz="1600" b="0" kern="0" dirty="0">
                <a:solidFill>
                  <a:schemeClr val="tx1"/>
                </a:solidFill>
                <a:latin typeface="Arial" charset="0"/>
              </a:rPr>
              <a:t>An additional 45 days is allowed when the SDR is directed to the shipping activity prior to review by the Source of Supply</a:t>
            </a:r>
          </a:p>
          <a:p>
            <a:pPr marL="0" indent="0" eaLnBrk="1" hangingPunct="1">
              <a:spcBef>
                <a:spcPts val="0"/>
              </a:spcBef>
              <a:defRPr/>
            </a:pPr>
            <a:endParaRPr lang="en-US" sz="1800" kern="0" dirty="0">
              <a:solidFill>
                <a:schemeClr val="tx1"/>
              </a:solidFill>
              <a:latin typeface="Arial" charset="0"/>
            </a:endParaRPr>
          </a:p>
          <a:p>
            <a:pPr marL="0" indent="0" eaLnBrk="1" hangingPunct="1">
              <a:spcBef>
                <a:spcPts val="0"/>
              </a:spcBef>
              <a:spcAft>
                <a:spcPts val="1200"/>
              </a:spcAft>
              <a:defRPr/>
            </a:pPr>
            <a:r>
              <a:rPr lang="en-US" sz="1800" kern="0" dirty="0">
                <a:solidFill>
                  <a:schemeClr val="tx1"/>
                </a:solidFill>
                <a:latin typeface="Arial" charset="0"/>
              </a:rPr>
              <a:t>When an initial Request for Reconsideration has not produced the desired result, the FMS customer may </a:t>
            </a:r>
            <a:r>
              <a:rPr lang="en-US" sz="1800" kern="1200" dirty="0">
                <a:solidFill>
                  <a:schemeClr val="tx1"/>
                </a:solidFill>
                <a:latin typeface="Arial" charset="0"/>
              </a:rPr>
              <a:t>work with their ILCO to formally </a:t>
            </a:r>
            <a:r>
              <a:rPr lang="en-US" sz="1800" kern="0" dirty="0">
                <a:solidFill>
                  <a:schemeClr val="tx1"/>
                </a:solidFill>
                <a:latin typeface="Arial" charset="0"/>
              </a:rPr>
              <a:t>contest the reconsideration decision.</a:t>
            </a:r>
          </a:p>
          <a:p>
            <a:pPr marL="285750" lvl="1" eaLnBrk="1" hangingPunct="1">
              <a:spcBef>
                <a:spcPts val="600"/>
              </a:spcBef>
              <a:spcAft>
                <a:spcPts val="600"/>
              </a:spcAft>
              <a:buFont typeface="Arial" panose="020B0604020202020204" pitchFamily="34" charset="0"/>
              <a:buChar char="•"/>
              <a:defRPr/>
            </a:pPr>
            <a:r>
              <a:rPr lang="en-US" sz="1600" b="0" kern="0" dirty="0">
                <a:solidFill>
                  <a:schemeClr val="tx1"/>
                </a:solidFill>
                <a:latin typeface="Arial" charset="0"/>
              </a:rPr>
              <a:t>The customer must contest the decision within 45 days from the date of the ILCO reply to the request for reconsideration. </a:t>
            </a:r>
          </a:p>
        </p:txBody>
      </p:sp>
      <p:sp>
        <p:nvSpPr>
          <p:cNvPr id="2" name="TextBox 1"/>
          <p:cNvSpPr txBox="1"/>
          <p:nvPr/>
        </p:nvSpPr>
        <p:spPr>
          <a:xfrm>
            <a:off x="838200" y="5257800"/>
            <a:ext cx="7315200" cy="954107"/>
          </a:xfrm>
          <a:prstGeom prst="rect">
            <a:avLst/>
          </a:prstGeom>
          <a:noFill/>
        </p:spPr>
        <p:txBody>
          <a:bodyPr wrap="square" rtlCol="0">
            <a:spAutoFit/>
          </a:bodyPr>
          <a:lstStyle/>
          <a:p>
            <a:r>
              <a:rPr lang="en-US" sz="1400" dirty="0">
                <a:latin typeface="+mn-lt"/>
              </a:rPr>
              <a:t>Note:</a:t>
            </a:r>
          </a:p>
          <a:p>
            <a:r>
              <a:rPr lang="en-US" sz="1400" b="0" dirty="0">
                <a:latin typeface="+mn-lt"/>
              </a:rPr>
              <a:t>A contested reconsideration request cannot be prepared using WebSDR (online), but can be communicated via SDR transaction originated in an SDR application designed to support Security Assistance customers.</a:t>
            </a:r>
          </a:p>
        </p:txBody>
      </p:sp>
    </p:spTree>
    <p:extLst>
      <p:ext uri="{BB962C8B-B14F-4D97-AF65-F5344CB8AC3E}">
        <p14:creationId xmlns:p14="http://schemas.microsoft.com/office/powerpoint/2010/main" val="285536359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4"/>
          <p:cNvSpPr txBox="1">
            <a:spLocks noChangeArrowheads="1"/>
          </p:cNvSpPr>
          <p:nvPr/>
        </p:nvSpPr>
        <p:spPr bwMode="auto">
          <a:xfrm>
            <a:off x="1105384" y="1458001"/>
            <a:ext cx="693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a:pPr>
            <a:r>
              <a:rPr lang="en-US" altLang="en-US" sz="1600" b="0" dirty="0">
                <a:latin typeface="Arial" charset="0"/>
              </a:rPr>
              <a:t>Once you have successfully logged on to WebSDR, select “</a:t>
            </a:r>
            <a:r>
              <a:rPr lang="en-US" altLang="en-US" sz="1600" dirty="0">
                <a:latin typeface="Arial" charset="0"/>
              </a:rPr>
              <a:t>Reconsideration</a:t>
            </a:r>
            <a:r>
              <a:rPr lang="en-US" altLang="en-US" sz="1600" b="0" dirty="0">
                <a:latin typeface="Arial" charset="0"/>
              </a:rPr>
              <a:t>” under “</a:t>
            </a:r>
            <a:r>
              <a:rPr lang="en-US" altLang="en-US" sz="1600" dirty="0">
                <a:latin typeface="Arial" charset="0"/>
              </a:rPr>
              <a:t>Submit an SDR</a:t>
            </a:r>
            <a:r>
              <a:rPr lang="en-US" altLang="en-US" sz="1600" b="0" dirty="0">
                <a:latin typeface="Arial" charset="0"/>
              </a:rPr>
              <a:t>”.</a:t>
            </a:r>
          </a:p>
        </p:txBody>
      </p:sp>
      <p:sp>
        <p:nvSpPr>
          <p:cNvPr id="76804" name="Rectangle 9"/>
          <p:cNvSpPr>
            <a:spLocks noGrp="1" noChangeArrowheads="1"/>
          </p:cNvSpPr>
          <p:nvPr>
            <p:ph type="title"/>
          </p:nvPr>
        </p:nvSpPr>
        <p:spPr>
          <a:xfrm>
            <a:off x="304800" y="609600"/>
            <a:ext cx="8229600" cy="495300"/>
          </a:xfrm>
        </p:spPr>
        <p:txBody>
          <a:bodyPr/>
          <a:lstStyle/>
          <a:p>
            <a:r>
              <a:rPr lang="en-US" altLang="en-US" sz="2400" dirty="0"/>
              <a:t>Request for Reconsideration</a:t>
            </a:r>
          </a:p>
        </p:txBody>
      </p:sp>
      <p:sp>
        <p:nvSpPr>
          <p:cNvPr id="2" name="Right Arrow 1"/>
          <p:cNvSpPr/>
          <p:nvPr/>
        </p:nvSpPr>
        <p:spPr bwMode="auto">
          <a:xfrm>
            <a:off x="800584" y="3962400"/>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6" name="Picture 5">
            <a:extLst>
              <a:ext uri="{FF2B5EF4-FFF2-40B4-BE49-F238E27FC236}">
                <a16:creationId xmlns:a16="http://schemas.microsoft.com/office/drawing/2014/main" id="{2781F857-DE9C-43F4-A52E-5F0C7B353714}"/>
              </a:ext>
            </a:extLst>
          </p:cNvPr>
          <p:cNvPicPr/>
          <p:nvPr/>
        </p:nvPicPr>
        <p:blipFill rotWithShape="1">
          <a:blip r:embed="rId4"/>
          <a:srcRect t="12578" r="12339" b="10420"/>
          <a:stretch/>
        </p:blipFill>
        <p:spPr bwMode="auto">
          <a:xfrm>
            <a:off x="1600200" y="2133600"/>
            <a:ext cx="6248400" cy="388620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8541827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Text Box 7"/>
          <p:cNvSpPr txBox="1">
            <a:spLocks noChangeArrowheads="1"/>
          </p:cNvSpPr>
          <p:nvPr/>
        </p:nvSpPr>
        <p:spPr bwMode="auto">
          <a:xfrm>
            <a:off x="1053548" y="1514594"/>
            <a:ext cx="66426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2"/>
            </a:pPr>
            <a:r>
              <a:rPr lang="en-US" altLang="en-US" sz="1600" b="0" dirty="0">
                <a:latin typeface="Arial" charset="0"/>
              </a:rPr>
              <a:t>WebSDR will locate the previous SDR submission using the SDR control number. Information from the previous submission will be used to pre-fill the follow-up action.</a:t>
            </a:r>
          </a:p>
        </p:txBody>
      </p:sp>
      <p:sp>
        <p:nvSpPr>
          <p:cNvPr id="6" name="Rectangle 9"/>
          <p:cNvSpPr>
            <a:spLocks noGrp="1" noChangeArrowheads="1"/>
          </p:cNvSpPr>
          <p:nvPr>
            <p:ph type="title"/>
          </p:nvPr>
        </p:nvSpPr>
        <p:spPr>
          <a:xfrm>
            <a:off x="304800" y="649904"/>
            <a:ext cx="8229600" cy="543281"/>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pic>
        <p:nvPicPr>
          <p:cNvPr id="5" name="Picture 4">
            <a:extLst>
              <a:ext uri="{FF2B5EF4-FFF2-40B4-BE49-F238E27FC236}">
                <a16:creationId xmlns:a16="http://schemas.microsoft.com/office/drawing/2014/main" id="{1124671D-1981-4782-A7B5-3B787A621002}"/>
              </a:ext>
            </a:extLst>
          </p:cNvPr>
          <p:cNvPicPr/>
          <p:nvPr/>
        </p:nvPicPr>
        <p:blipFill rotWithShape="1">
          <a:blip r:embed="rId3"/>
          <a:srcRect t="12462" r="12981" b="9648"/>
          <a:stretch/>
        </p:blipFill>
        <p:spPr bwMode="auto">
          <a:xfrm>
            <a:off x="1481655" y="2380478"/>
            <a:ext cx="6214545" cy="3371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523994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4" name="Picture 12"/>
          <p:cNvPicPr>
            <a:picLocks noChangeAspect="1" noChangeArrowheads="1"/>
          </p:cNvPicPr>
          <p:nvPr/>
        </p:nvPicPr>
        <p:blipFill>
          <a:blip r:embed="rId3">
            <a:extLst>
              <a:ext uri="{28A0092B-C50C-407E-A947-70E740481C1C}">
                <a14:useLocalDpi xmlns:a14="http://schemas.microsoft.com/office/drawing/2010/main" val="0"/>
              </a:ext>
            </a:extLst>
          </a:blip>
          <a:srcRect l="11583" t="24078" r="48666" b="21390"/>
          <a:stretch>
            <a:fillRect/>
          </a:stretch>
        </p:blipFill>
        <p:spPr bwMode="auto">
          <a:xfrm>
            <a:off x="1185203" y="2971800"/>
            <a:ext cx="6477991" cy="2852225"/>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98307" name="Rectangle 2"/>
          <p:cNvSpPr>
            <a:spLocks noGrp="1" noChangeArrowheads="1"/>
          </p:cNvSpPr>
          <p:nvPr>
            <p:ph type="title"/>
          </p:nvPr>
        </p:nvSpPr>
        <p:spPr>
          <a:xfrm>
            <a:off x="-76200" y="797158"/>
            <a:ext cx="9144000" cy="547089"/>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sp>
        <p:nvSpPr>
          <p:cNvPr id="98308" name="Text Box 8"/>
          <p:cNvSpPr txBox="1">
            <a:spLocks noChangeArrowheads="1"/>
          </p:cNvSpPr>
          <p:nvPr/>
        </p:nvSpPr>
        <p:spPr bwMode="auto">
          <a:xfrm>
            <a:off x="1195142" y="1716545"/>
            <a:ext cx="62493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3"/>
            </a:pPr>
            <a:r>
              <a:rPr lang="en-US" altLang="en-US" sz="1600" b="0" dirty="0">
                <a:latin typeface="Arial" charset="0"/>
              </a:rPr>
              <a:t>WebSDR will retrieve all matching SDR submissions and display for selection of the appropriate record. If you are not sure which one, just click the hyperlink to view the entire SDR record.</a:t>
            </a:r>
          </a:p>
        </p:txBody>
      </p:sp>
      <p:sp>
        <p:nvSpPr>
          <p:cNvPr id="98309" name="Text Box 4"/>
          <p:cNvSpPr txBox="1">
            <a:spLocks noChangeArrowheads="1"/>
          </p:cNvSpPr>
          <p:nvPr/>
        </p:nvSpPr>
        <p:spPr bwMode="auto">
          <a:xfrm>
            <a:off x="685800" y="4249905"/>
            <a:ext cx="2591735" cy="738664"/>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a:t>
            </a:r>
            <a:r>
              <a:rPr lang="en-US" altLang="en-US" sz="1400" dirty="0">
                <a:latin typeface="Arial" charset="0"/>
              </a:rPr>
              <a:t>WebSDR Control Number</a:t>
            </a:r>
            <a:r>
              <a:rPr lang="en-US" altLang="en-US" sz="1400" b="0" dirty="0">
                <a:latin typeface="Arial" charset="0"/>
              </a:rPr>
              <a:t>” to view SDR data from original SDR submission.</a:t>
            </a:r>
            <a:r>
              <a:rPr lang="en-US" altLang="en-US" sz="1400" b="0" dirty="0"/>
              <a:t> </a:t>
            </a:r>
          </a:p>
        </p:txBody>
      </p:sp>
      <p:sp>
        <p:nvSpPr>
          <p:cNvPr id="98310" name="Text Box 5"/>
          <p:cNvSpPr txBox="1">
            <a:spLocks noChangeArrowheads="1"/>
          </p:cNvSpPr>
          <p:nvPr/>
        </p:nvSpPr>
        <p:spPr bwMode="auto">
          <a:xfrm>
            <a:off x="5715000" y="4263157"/>
            <a:ext cx="2209800" cy="954107"/>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a:t>
            </a:r>
            <a:r>
              <a:rPr lang="en-US" altLang="en-US" sz="1400" dirty="0">
                <a:latin typeface="Arial" charset="0"/>
              </a:rPr>
              <a:t>PROCESS</a:t>
            </a:r>
            <a:r>
              <a:rPr lang="en-US" altLang="en-US" sz="1400" b="0" dirty="0">
                <a:latin typeface="Arial" charset="0"/>
              </a:rPr>
              <a:t>” to proceed with Reconsideration Request creation.</a:t>
            </a:r>
          </a:p>
        </p:txBody>
      </p:sp>
    </p:spTree>
    <p:extLst>
      <p:ext uri="{BB962C8B-B14F-4D97-AF65-F5344CB8AC3E}">
        <p14:creationId xmlns:p14="http://schemas.microsoft.com/office/powerpoint/2010/main" val="29377566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7" name="Picture 9"/>
          <p:cNvPicPr>
            <a:picLocks noChangeAspect="1" noChangeArrowheads="1"/>
          </p:cNvPicPr>
          <p:nvPr/>
        </p:nvPicPr>
        <p:blipFill>
          <a:blip r:embed="rId3">
            <a:extLst>
              <a:ext uri="{28A0092B-C50C-407E-A947-70E740481C1C}">
                <a14:useLocalDpi xmlns:a14="http://schemas.microsoft.com/office/drawing/2010/main" val="0"/>
              </a:ext>
            </a:extLst>
          </a:blip>
          <a:srcRect l="16856" t="22568" r="41621" b="10159"/>
          <a:stretch>
            <a:fillRect/>
          </a:stretch>
        </p:blipFill>
        <p:spPr bwMode="auto">
          <a:xfrm>
            <a:off x="2362200" y="2362200"/>
            <a:ext cx="3929228" cy="368758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99332" name="Rectangle 2"/>
          <p:cNvSpPr>
            <a:spLocks noGrp="1" noChangeArrowheads="1"/>
          </p:cNvSpPr>
          <p:nvPr>
            <p:ph type="title"/>
          </p:nvPr>
        </p:nvSpPr>
        <p:spPr>
          <a:xfrm>
            <a:off x="838200" y="713264"/>
            <a:ext cx="6934200" cy="425750"/>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sp>
        <p:nvSpPr>
          <p:cNvPr id="95240" name="Text Box 6"/>
          <p:cNvSpPr txBox="1">
            <a:spLocks noChangeArrowheads="1"/>
          </p:cNvSpPr>
          <p:nvPr/>
        </p:nvSpPr>
        <p:spPr bwMode="auto">
          <a:xfrm>
            <a:off x="1524000" y="5799285"/>
            <a:ext cx="762000" cy="276999"/>
          </a:xfrm>
          <a:prstGeom prst="rect">
            <a:avLst/>
          </a:prstGeom>
          <a:noFill/>
          <a:ln w="9525">
            <a:noFill/>
            <a:miter lim="800000"/>
            <a:headEnd/>
            <a:tailEnd/>
          </a:ln>
        </p:spPr>
        <p:txBody>
          <a:bodyPr wrap="square">
            <a:spAutoFit/>
          </a:bodyPr>
          <a:lstStyle/>
          <a:p>
            <a:pPr eaLnBrk="0" hangingPunct="0">
              <a:defRPr/>
            </a:pPr>
            <a:r>
              <a:rPr lang="en-US" sz="1200" b="0" dirty="0">
                <a:solidFill>
                  <a:srgbClr val="FF0000"/>
                </a:solidFill>
                <a:latin typeface="+mj-lt"/>
              </a:rPr>
              <a:t>Page 1</a:t>
            </a:r>
          </a:p>
        </p:txBody>
      </p:sp>
      <p:sp>
        <p:nvSpPr>
          <p:cNvPr id="99335" name="Rectangle 11"/>
          <p:cNvSpPr>
            <a:spLocks noChangeArrowheads="1"/>
          </p:cNvSpPr>
          <p:nvPr/>
        </p:nvSpPr>
        <p:spPr bwMode="auto">
          <a:xfrm>
            <a:off x="1219200" y="137155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buClrTx/>
              <a:buSzTx/>
              <a:buFont typeface="+mj-lt"/>
              <a:buAutoNum type="arabicPeriod" startAt="4"/>
            </a:pPr>
            <a:r>
              <a:rPr lang="en-US" altLang="en-US" sz="1600" b="0" dirty="0">
                <a:latin typeface="Arial" charset="0"/>
              </a:rPr>
              <a:t>When you request to view the SDR data from original SDR submission, WebSDR returns the previous SDR record for your review. </a:t>
            </a:r>
            <a:endParaRPr lang="en-US" altLang="en-US" sz="1600" dirty="0">
              <a:latin typeface="Arial" charset="0"/>
            </a:endParaRPr>
          </a:p>
        </p:txBody>
      </p:sp>
    </p:spTree>
    <p:extLst>
      <p:ext uri="{BB962C8B-B14F-4D97-AF65-F5344CB8AC3E}">
        <p14:creationId xmlns:p14="http://schemas.microsoft.com/office/powerpoint/2010/main" val="167112626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367949" cy="38153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9332" name="Rectangle 2"/>
          <p:cNvSpPr>
            <a:spLocks noGrp="1" noChangeArrowheads="1"/>
          </p:cNvSpPr>
          <p:nvPr>
            <p:ph type="title"/>
          </p:nvPr>
        </p:nvSpPr>
        <p:spPr>
          <a:xfrm>
            <a:off x="1066801" y="693163"/>
            <a:ext cx="6553200" cy="386504"/>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sp>
        <p:nvSpPr>
          <p:cNvPr id="95241" name="Text Box 7"/>
          <p:cNvSpPr txBox="1">
            <a:spLocks noChangeArrowheads="1"/>
          </p:cNvSpPr>
          <p:nvPr/>
        </p:nvSpPr>
        <p:spPr bwMode="auto">
          <a:xfrm>
            <a:off x="1905000" y="5824322"/>
            <a:ext cx="670375" cy="276999"/>
          </a:xfrm>
          <a:prstGeom prst="rect">
            <a:avLst/>
          </a:prstGeom>
          <a:noFill/>
          <a:ln w="9525">
            <a:noFill/>
            <a:miter lim="800000"/>
            <a:headEnd/>
            <a:tailEnd/>
          </a:ln>
        </p:spPr>
        <p:txBody>
          <a:bodyPr wrap="none">
            <a:spAutoFit/>
          </a:bodyPr>
          <a:lstStyle/>
          <a:p>
            <a:pPr eaLnBrk="0" hangingPunct="0">
              <a:defRPr/>
            </a:pPr>
            <a:r>
              <a:rPr lang="en-US" sz="1200" b="0" dirty="0">
                <a:solidFill>
                  <a:srgbClr val="FF0000"/>
                </a:solidFill>
                <a:latin typeface="+mj-lt"/>
              </a:rPr>
              <a:t>Page 2</a:t>
            </a:r>
          </a:p>
        </p:txBody>
      </p:sp>
      <p:sp>
        <p:nvSpPr>
          <p:cNvPr id="99335" name="Rectangle 11"/>
          <p:cNvSpPr>
            <a:spLocks noChangeArrowheads="1"/>
          </p:cNvSpPr>
          <p:nvPr/>
        </p:nvSpPr>
        <p:spPr bwMode="auto">
          <a:xfrm>
            <a:off x="1219200" y="1316675"/>
            <a:ext cx="617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buClrTx/>
              <a:buSzTx/>
              <a:buFont typeface="+mj-lt"/>
              <a:buAutoNum type="arabicPeriod" startAt="5"/>
            </a:pPr>
            <a:r>
              <a:rPr lang="en-US" altLang="en-US" sz="1600" b="0" dirty="0">
                <a:latin typeface="Arial" charset="0"/>
              </a:rPr>
              <a:t>When you request to view the SDR data from original SDR submission, WebSDR returns the previous SDR record for your review. </a:t>
            </a:r>
            <a:endParaRPr lang="en-US" altLang="en-US" sz="1600" dirty="0">
              <a:latin typeface="Arial" charset="0"/>
            </a:endParaRPr>
          </a:p>
        </p:txBody>
      </p:sp>
    </p:spTree>
    <p:extLst>
      <p:ext uri="{BB962C8B-B14F-4D97-AF65-F5344CB8AC3E}">
        <p14:creationId xmlns:p14="http://schemas.microsoft.com/office/powerpoint/2010/main" val="275522672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484" t="15511" r="1003" b="-1224"/>
          <a:stretch/>
        </p:blipFill>
        <p:spPr bwMode="auto">
          <a:xfrm>
            <a:off x="1818679" y="2478107"/>
            <a:ext cx="5669280" cy="320040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00355" name="Rectangle 2"/>
          <p:cNvSpPr>
            <a:spLocks noGrp="1" noChangeArrowheads="1"/>
          </p:cNvSpPr>
          <p:nvPr>
            <p:ph type="title"/>
          </p:nvPr>
        </p:nvSpPr>
        <p:spPr>
          <a:xfrm>
            <a:off x="1225826" y="611207"/>
            <a:ext cx="7315200" cy="533400"/>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sp>
        <p:nvSpPr>
          <p:cNvPr id="100356" name="Rectangle 5"/>
          <p:cNvSpPr>
            <a:spLocks noChangeArrowheads="1"/>
          </p:cNvSpPr>
          <p:nvPr/>
        </p:nvSpPr>
        <p:spPr bwMode="auto">
          <a:xfrm>
            <a:off x="1258956" y="1345469"/>
            <a:ext cx="67887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6"/>
            </a:pPr>
            <a:r>
              <a:rPr lang="en-US" altLang="en-US" sz="1600" b="0" dirty="0">
                <a:latin typeface="Arial" charset="0"/>
              </a:rPr>
              <a:t>Proceed with creation of your request and enter justification for your request in the “Reconsideration Comments” section. Click “</a:t>
            </a:r>
            <a:r>
              <a:rPr lang="en-US" altLang="en-US" sz="1600" dirty="0">
                <a:latin typeface="Arial" charset="0"/>
              </a:rPr>
              <a:t>SUBMIT</a:t>
            </a:r>
            <a:r>
              <a:rPr lang="en-US" altLang="en-US" sz="1600" b="0" dirty="0">
                <a:latin typeface="Arial" charset="0"/>
              </a:rPr>
              <a:t>” to transmit the reconsideration request.</a:t>
            </a:r>
          </a:p>
        </p:txBody>
      </p:sp>
      <p:sp>
        <p:nvSpPr>
          <p:cNvPr id="2" name="TextBox 1"/>
          <p:cNvSpPr txBox="1"/>
          <p:nvPr/>
        </p:nvSpPr>
        <p:spPr>
          <a:xfrm>
            <a:off x="6014681" y="5181600"/>
            <a:ext cx="2143838" cy="738664"/>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latin typeface="Arial" charset="0"/>
              </a:rPr>
              <a:t>Your POC information is pre-filled based on your SAR.</a:t>
            </a:r>
            <a:endParaRPr lang="en-US" sz="1400" dirty="0"/>
          </a:p>
        </p:txBody>
      </p:sp>
      <p:sp>
        <p:nvSpPr>
          <p:cNvPr id="3" name="TextBox 2"/>
          <p:cNvSpPr txBox="1"/>
          <p:nvPr/>
        </p:nvSpPr>
        <p:spPr>
          <a:xfrm>
            <a:off x="533400" y="3276600"/>
            <a:ext cx="2743200" cy="954107"/>
          </a:xfrm>
          <a:prstGeom prst="rect">
            <a:avLst/>
          </a:prstGeom>
          <a:solidFill>
            <a:schemeClr val="bg1"/>
          </a:solidFill>
          <a:ln>
            <a:solidFill>
              <a:schemeClr val="tx1"/>
            </a:solidFill>
          </a:ln>
          <a:effectLst>
            <a:outerShdw blurRad="50800" dist="101600" dir="8100000" algn="tr" rotWithShape="0">
              <a:schemeClr val="accent1">
                <a:lumMod val="75000"/>
                <a:alpha val="40000"/>
              </a:schemeClr>
            </a:outerShdw>
          </a:effectLst>
        </p:spPr>
        <p:txBody>
          <a:bodyPr wrap="square" rtlCol="0">
            <a:spAutoFit/>
          </a:bodyPr>
          <a:lstStyle/>
          <a:p>
            <a:r>
              <a:rPr lang="en-US" altLang="en-US" sz="1400" b="0" dirty="0">
                <a:latin typeface="Arial" charset="0"/>
              </a:rPr>
              <a:t>All other SDR information from prior submissions will be carried forward to the request for reconsideration.</a:t>
            </a:r>
            <a:endParaRPr lang="en-US" sz="1400" dirty="0"/>
          </a:p>
        </p:txBody>
      </p:sp>
      <p:sp>
        <p:nvSpPr>
          <p:cNvPr id="4" name="TextBox 3"/>
          <p:cNvSpPr txBox="1"/>
          <p:nvPr/>
        </p:nvSpPr>
        <p:spPr>
          <a:xfrm>
            <a:off x="5791200" y="2799546"/>
            <a:ext cx="2590800" cy="954107"/>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latin typeface="Arial" charset="0"/>
              </a:rPr>
              <a:t>Be sure to upload any supporting documentation/pictures not previously provided.</a:t>
            </a:r>
            <a:endParaRPr lang="en-US" sz="1400" dirty="0"/>
          </a:p>
        </p:txBody>
      </p:sp>
    </p:spTree>
    <p:extLst>
      <p:ext uri="{BB962C8B-B14F-4D97-AF65-F5344CB8AC3E}">
        <p14:creationId xmlns:p14="http://schemas.microsoft.com/office/powerpoint/2010/main" val="12066541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533400" y="533400"/>
            <a:ext cx="7772400" cy="685800"/>
          </a:xfrm>
        </p:spPr>
        <p:txBody>
          <a:bodyPr/>
          <a:lstStyle/>
          <a:p>
            <a:pPr>
              <a:defRPr/>
            </a:pPr>
            <a:r>
              <a:rPr lang="en-US" sz="2400" dirty="0"/>
              <a:t>SDR Transaction derived from</a:t>
            </a:r>
            <a:br>
              <a:rPr lang="en-US" sz="2400" dirty="0"/>
            </a:br>
            <a:r>
              <a:rPr lang="en-US" sz="2400" dirty="0"/>
              <a:t> Report of Discrepancy SF-364</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98897"/>
            <a:ext cx="3641115" cy="47257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18745" y="2286000"/>
            <a:ext cx="3352800" cy="2676630"/>
          </a:xfrm>
          <a:prstGeom prst="rect">
            <a:avLst/>
          </a:prstGeom>
          <a:noFill/>
        </p:spPr>
        <p:txBody>
          <a:bodyPr wrap="square" rtlCol="0">
            <a:spAutoFit/>
          </a:bodyPr>
          <a:lstStyle/>
          <a:p>
            <a:pPr marL="342900" lvl="0" indent="-342900" eaLnBrk="0" hangingPunct="0">
              <a:spcBef>
                <a:spcPct val="20000"/>
              </a:spcBef>
              <a:spcAft>
                <a:spcPts val="1200"/>
              </a:spcAft>
              <a:buClr>
                <a:srgbClr val="1F497D"/>
              </a:buClr>
              <a:buSzPct val="130000"/>
              <a:buFont typeface="Arial" panose="020B0604020202020204" pitchFamily="34" charset="0"/>
              <a:buChar char="•"/>
              <a:defRPr/>
            </a:pPr>
            <a:r>
              <a:rPr lang="en-US" sz="1800" b="0" kern="0" dirty="0">
                <a:solidFill>
                  <a:srgbClr val="000000"/>
                </a:solidFill>
                <a:latin typeface="Arial" panose="020B0604020202020204"/>
              </a:rPr>
              <a:t>Includes data fields from the original SF 364</a:t>
            </a:r>
          </a:p>
          <a:p>
            <a:pPr marL="342900" lvl="0" indent="-342900" eaLnBrk="0" hangingPunct="0">
              <a:spcBef>
                <a:spcPct val="20000"/>
              </a:spcBef>
              <a:spcAft>
                <a:spcPts val="1200"/>
              </a:spcAft>
              <a:buClr>
                <a:srgbClr val="1F497D"/>
              </a:buClr>
              <a:buSzPct val="130000"/>
              <a:buFont typeface="Arial" panose="020B0604020202020204" pitchFamily="34" charset="0"/>
              <a:buChar char="•"/>
              <a:defRPr/>
            </a:pPr>
            <a:r>
              <a:rPr lang="en-US" sz="1800" b="0" kern="0" dirty="0">
                <a:solidFill>
                  <a:srgbClr val="000000"/>
                </a:solidFill>
                <a:latin typeface="Arial" panose="020B0604020202020204"/>
              </a:rPr>
              <a:t>DLMS codes to support transactional exchange</a:t>
            </a:r>
          </a:p>
          <a:p>
            <a:pPr marL="347472" lvl="0" indent="-347472">
              <a:spcBef>
                <a:spcPts val="480"/>
              </a:spcBef>
              <a:spcAft>
                <a:spcPts val="1200"/>
              </a:spcAft>
              <a:buClr>
                <a:srgbClr val="1F497D"/>
              </a:buClr>
              <a:buSzPct val="130000"/>
              <a:buFont typeface="Arial" panose="020B0604020202020204" pitchFamily="34" charset="0"/>
              <a:buChar char="•"/>
              <a:defRPr/>
            </a:pPr>
            <a:r>
              <a:rPr lang="en-US" sz="1800" b="0" dirty="0">
                <a:solidFill>
                  <a:srgbClr val="000000"/>
                </a:solidFill>
                <a:latin typeface="Arial" panose="020B0604020202020204"/>
              </a:rPr>
              <a:t>Component-unique data requirements</a:t>
            </a:r>
          </a:p>
          <a:p>
            <a:pPr marL="347472" lvl="0" indent="-347472">
              <a:spcBef>
                <a:spcPts val="480"/>
              </a:spcBef>
              <a:spcAft>
                <a:spcPts val="1200"/>
              </a:spcAft>
              <a:buClr>
                <a:srgbClr val="1F497D"/>
              </a:buClr>
              <a:buSzPct val="130000"/>
              <a:buFont typeface="Arial" panose="020B0604020202020204" pitchFamily="34" charset="0"/>
              <a:buChar char="•"/>
              <a:defRPr/>
            </a:pPr>
            <a:r>
              <a:rPr lang="en-US" sz="1800" b="0" dirty="0">
                <a:solidFill>
                  <a:srgbClr val="000000"/>
                </a:solidFill>
                <a:latin typeface="Arial" panose="020B0604020202020204"/>
              </a:rPr>
              <a:t>Enhancements, e.g., IUID</a:t>
            </a:r>
          </a:p>
        </p:txBody>
      </p:sp>
    </p:spTree>
    <p:extLst>
      <p:ext uri="{BB962C8B-B14F-4D97-AF65-F5344CB8AC3E}">
        <p14:creationId xmlns:p14="http://schemas.microsoft.com/office/powerpoint/2010/main" val="350006916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Text Box 4"/>
          <p:cNvSpPr txBox="1">
            <a:spLocks noChangeArrowheads="1"/>
          </p:cNvSpPr>
          <p:nvPr/>
        </p:nvSpPr>
        <p:spPr bwMode="auto">
          <a:xfrm>
            <a:off x="1490538" y="1526857"/>
            <a:ext cx="594393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startAt="7"/>
            </a:pPr>
            <a:r>
              <a:rPr lang="en-US" altLang="en-US" sz="1600" b="0" dirty="0">
                <a:latin typeface="Arial" charset="0"/>
              </a:rPr>
              <a:t>WebSDR will confirm the request for reconsideration action has processed.</a:t>
            </a:r>
          </a:p>
          <a:p>
            <a:pPr marL="342900" indent="-342900">
              <a:spcBef>
                <a:spcPts val="1200"/>
              </a:spcBef>
              <a:buClrTx/>
              <a:buSzTx/>
              <a:buFont typeface="+mj-lt"/>
              <a:buAutoNum type="arabicPeriod" startAt="8"/>
            </a:pPr>
            <a:r>
              <a:rPr lang="en-US" altLang="en-US" sz="1600" b="0" dirty="0">
                <a:latin typeface="Arial" charset="0"/>
              </a:rPr>
              <a:t>An email confirmation copy will be returned to the submitter.</a:t>
            </a:r>
          </a:p>
        </p:txBody>
      </p:sp>
      <p:sp>
        <p:nvSpPr>
          <p:cNvPr id="8" name="Rectangle 7"/>
          <p:cNvSpPr>
            <a:spLocks noGrp="1" noChangeArrowheads="1"/>
          </p:cNvSpPr>
          <p:nvPr>
            <p:ph type="title"/>
          </p:nvPr>
        </p:nvSpPr>
        <p:spPr>
          <a:xfrm>
            <a:off x="533400" y="685800"/>
            <a:ext cx="8229600" cy="533400"/>
          </a:xfrm>
        </p:spPr>
        <p:txBody>
          <a:bodyPr/>
          <a:lstStyle/>
          <a:p>
            <a:pPr eaLnBrk="1" hangingPunct="1"/>
            <a:r>
              <a:rPr lang="en-US" altLang="en-US" sz="2400" dirty="0"/>
              <a:t>Request for Reconsideration, </a:t>
            </a:r>
            <a:r>
              <a:rPr lang="en-US" altLang="en-US" sz="1400" dirty="0"/>
              <a:t>continued</a:t>
            </a:r>
            <a:endParaRPr lang="en-US" altLang="en-US" sz="1400" b="1" dirty="0">
              <a:solidFill>
                <a:schemeClr val="tx1"/>
              </a:solidFill>
              <a:effectLst/>
            </a:endParaRPr>
          </a:p>
        </p:txBody>
      </p:sp>
      <p:pic>
        <p:nvPicPr>
          <p:cNvPr id="10" name="Picture 9"/>
          <p:cNvPicPr/>
          <p:nvPr/>
        </p:nvPicPr>
        <p:blipFill rotWithShape="1">
          <a:blip r:embed="rId3"/>
          <a:srcRect l="14467" t="14909" b="21823"/>
          <a:stretch/>
        </p:blipFill>
        <p:spPr>
          <a:xfrm>
            <a:off x="1399264" y="2819400"/>
            <a:ext cx="6126480" cy="2651760"/>
          </a:xfrm>
          <a:prstGeom prst="rect">
            <a:avLst/>
          </a:prstGeom>
          <a:ln>
            <a:solidFill>
              <a:schemeClr val="tx1"/>
            </a:solidFill>
          </a:ln>
          <a:effectLst>
            <a:outerShdw blurRad="50800" dist="139700" dir="2700000" algn="tl" rotWithShape="0">
              <a:schemeClr val="accent1">
                <a:lumMod val="75000"/>
                <a:alpha val="40000"/>
              </a:schemeClr>
            </a:outerShdw>
          </a:effectLst>
        </p:spPr>
      </p:pic>
    </p:spTree>
    <p:extLst>
      <p:ext uri="{BB962C8B-B14F-4D97-AF65-F5344CB8AC3E}">
        <p14:creationId xmlns:p14="http://schemas.microsoft.com/office/powerpoint/2010/main" val="354701928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47F7-247A-4564-9B8F-F757C7131F9A}"/>
              </a:ext>
            </a:extLst>
          </p:cNvPr>
          <p:cNvSpPr>
            <a:spLocks noGrp="1"/>
          </p:cNvSpPr>
          <p:nvPr>
            <p:ph type="title"/>
          </p:nvPr>
        </p:nvSpPr>
        <p:spPr/>
        <p:txBody>
          <a:bodyPr/>
          <a:lstStyle/>
          <a:p>
            <a:r>
              <a:rPr lang="en-US" dirty="0"/>
              <a:t>Cancel a Previously Submitted SDR</a:t>
            </a:r>
          </a:p>
        </p:txBody>
      </p:sp>
    </p:spTree>
    <p:extLst>
      <p:ext uri="{BB962C8B-B14F-4D97-AF65-F5344CB8AC3E}">
        <p14:creationId xmlns:p14="http://schemas.microsoft.com/office/powerpoint/2010/main" val="34436651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07571" y="685800"/>
            <a:ext cx="7772400" cy="685800"/>
          </a:xfrm>
        </p:spPr>
        <p:txBody>
          <a:bodyPr/>
          <a:lstStyle/>
          <a:p>
            <a:pPr eaLnBrk="1" hangingPunct="1"/>
            <a:r>
              <a:rPr lang="en-US" altLang="en-US" sz="2400" dirty="0"/>
              <a:t>WebSDR Cancellation</a:t>
            </a:r>
          </a:p>
        </p:txBody>
      </p:sp>
      <p:sp>
        <p:nvSpPr>
          <p:cNvPr id="103427" name="Rectangle 3"/>
          <p:cNvSpPr>
            <a:spLocks noGrp="1" noChangeArrowheads="1"/>
          </p:cNvSpPr>
          <p:nvPr>
            <p:ph idx="1"/>
          </p:nvPr>
        </p:nvSpPr>
        <p:spPr>
          <a:xfrm>
            <a:off x="979714" y="1676400"/>
            <a:ext cx="7467600" cy="3810000"/>
          </a:xfrm>
        </p:spPr>
        <p:txBody>
          <a:bodyPr/>
          <a:lstStyle/>
          <a:p>
            <a:pPr marL="0" indent="0" eaLnBrk="1" hangingPunct="1">
              <a:spcBef>
                <a:spcPts val="0"/>
              </a:spcBef>
              <a:spcAft>
                <a:spcPts val="600"/>
              </a:spcAft>
            </a:pPr>
            <a:r>
              <a:rPr lang="en-US" altLang="en-US" dirty="0">
                <a:effectLst/>
              </a:rPr>
              <a:t>If a submitting activity determines an SDR to be invalid, it must be cancelled. This occurs when the reported discrepancy information is no longer considered to be accurate or the SDR cannot be corrected (and must be resubmitted for proper processing). </a:t>
            </a:r>
          </a:p>
          <a:p>
            <a:pPr marL="0" indent="0" eaLnBrk="1" hangingPunct="1">
              <a:spcBef>
                <a:spcPts val="0"/>
              </a:spcBef>
            </a:pPr>
            <a:r>
              <a:rPr lang="en-US" altLang="en-US" b="0" dirty="0">
                <a:effectLst/>
              </a:rPr>
              <a:t>For example: </a:t>
            </a:r>
          </a:p>
          <a:p>
            <a:pPr eaLnBrk="1" hangingPunct="1">
              <a:lnSpc>
                <a:spcPct val="90000"/>
              </a:lnSpc>
              <a:buFont typeface="Wingdings" pitchFamily="2" charset="2"/>
              <a:buNone/>
            </a:pPr>
            <a:endParaRPr lang="en-US" altLang="en-US" dirty="0">
              <a:effectLst/>
            </a:endParaRPr>
          </a:p>
          <a:p>
            <a:pPr marL="285750" lvl="1" eaLnBrk="1" hangingPunct="1">
              <a:spcBef>
                <a:spcPts val="0"/>
              </a:spcBef>
              <a:buClr>
                <a:schemeClr val="tx2"/>
              </a:buClr>
              <a:buFont typeface="Arial" panose="020B0604020202020204" pitchFamily="34" charset="0"/>
              <a:buChar char="•"/>
            </a:pPr>
            <a:r>
              <a:rPr lang="en-US" altLang="en-US" dirty="0">
                <a:effectLst/>
              </a:rPr>
              <a:t>Missing shipment quantity is located</a:t>
            </a:r>
          </a:p>
          <a:p>
            <a:pPr marL="285750" lvl="1" eaLnBrk="1" hangingPunct="1">
              <a:spcBef>
                <a:spcPts val="0"/>
              </a:spcBef>
              <a:buClr>
                <a:schemeClr val="tx2"/>
              </a:buClr>
              <a:buFont typeface="Arial" panose="020B0604020202020204" pitchFamily="34" charset="0"/>
              <a:buChar char="•"/>
            </a:pPr>
            <a:r>
              <a:rPr lang="en-US" altLang="en-US" dirty="0"/>
              <a:t>SDR is submitted to wrong action activity (and was not forwarded)</a:t>
            </a:r>
          </a:p>
          <a:p>
            <a:pPr marL="285750" lvl="1" eaLnBrk="1" hangingPunct="1">
              <a:spcBef>
                <a:spcPts val="0"/>
              </a:spcBef>
              <a:buClr>
                <a:schemeClr val="tx2"/>
              </a:buClr>
              <a:buFont typeface="Arial" panose="020B0604020202020204" pitchFamily="34" charset="0"/>
              <a:buChar char="•"/>
            </a:pPr>
            <a:r>
              <a:rPr lang="en-US" altLang="en-US" dirty="0"/>
              <a:t>Wrong document number was identified</a:t>
            </a:r>
          </a:p>
          <a:p>
            <a:pPr marL="57150" indent="0" eaLnBrk="1" hangingPunct="1"/>
            <a:endParaRPr lang="en-US" altLang="en-US" dirty="0">
              <a:effectLst/>
            </a:endParaRPr>
          </a:p>
          <a:p>
            <a:pPr marL="0" indent="0" eaLnBrk="1" hangingPunct="1">
              <a:spcBef>
                <a:spcPts val="0"/>
              </a:spcBef>
            </a:pPr>
            <a:r>
              <a:rPr lang="en-US" altLang="en-US" b="0" dirty="0">
                <a:effectLst/>
              </a:rPr>
              <a:t>The action activity should be notified of the SDR cancellation at any time, even if a response from the action activity has already been received.</a:t>
            </a:r>
          </a:p>
        </p:txBody>
      </p:sp>
    </p:spTree>
    <p:extLst>
      <p:ext uri="{BB962C8B-B14F-4D97-AF65-F5344CB8AC3E}">
        <p14:creationId xmlns:p14="http://schemas.microsoft.com/office/powerpoint/2010/main" val="156306030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1219200" y="1487557"/>
            <a:ext cx="750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eaLnBrk="1" hangingPunct="1">
              <a:spcBef>
                <a:spcPct val="50000"/>
              </a:spcBef>
              <a:buClrTx/>
              <a:buSzTx/>
              <a:buFont typeface="+mj-lt"/>
              <a:buAutoNum type="arabicPeriod"/>
            </a:pPr>
            <a:r>
              <a:rPr lang="en-US" altLang="en-US" sz="1600" b="0" dirty="0">
                <a:latin typeface="Arial" charset="0"/>
              </a:rPr>
              <a:t>Once you have successfully logged on to WebSDR, you may select “</a:t>
            </a:r>
            <a:r>
              <a:rPr lang="en-US" altLang="en-US" sz="1600" dirty="0">
                <a:latin typeface="Arial" charset="0"/>
              </a:rPr>
              <a:t>Cancellation</a:t>
            </a:r>
            <a:r>
              <a:rPr lang="en-US" altLang="en-US" sz="1600" b="0" dirty="0">
                <a:latin typeface="Arial" charset="0"/>
              </a:rPr>
              <a:t>” under “</a:t>
            </a:r>
            <a:r>
              <a:rPr lang="en-US" altLang="en-US" sz="1600" dirty="0">
                <a:latin typeface="Arial" charset="0"/>
              </a:rPr>
              <a:t>Submit an SDR</a:t>
            </a:r>
            <a:r>
              <a:rPr lang="en-US" altLang="en-US" sz="1600" b="0" dirty="0">
                <a:latin typeface="Arial" charset="0"/>
              </a:rPr>
              <a:t>” to get started and initiate the cancellation request. </a:t>
            </a:r>
          </a:p>
        </p:txBody>
      </p:sp>
      <p:sp>
        <p:nvSpPr>
          <p:cNvPr id="7" name="Rectangle 2"/>
          <p:cNvSpPr>
            <a:spLocks noGrp="1" noChangeArrowheads="1"/>
          </p:cNvSpPr>
          <p:nvPr>
            <p:ph type="title"/>
          </p:nvPr>
        </p:nvSpPr>
        <p:spPr>
          <a:xfrm>
            <a:off x="779300" y="537865"/>
            <a:ext cx="7772400" cy="685800"/>
          </a:xfrm>
        </p:spPr>
        <p:txBody>
          <a:bodyPr/>
          <a:lstStyle/>
          <a:p>
            <a:pPr eaLnBrk="1" hangingPunct="1"/>
            <a:r>
              <a:rPr lang="en-US" altLang="en-US" sz="2400" dirty="0"/>
              <a:t>WebSDR Cancellation, </a:t>
            </a:r>
            <a:r>
              <a:rPr lang="en-US" altLang="en-US" sz="1400" dirty="0"/>
              <a:t>continued</a:t>
            </a:r>
            <a:endParaRPr lang="en-US" altLang="en-US" sz="1400" b="1" dirty="0">
              <a:solidFill>
                <a:schemeClr val="tx1"/>
              </a:solidFill>
              <a:effectLst/>
            </a:endParaRPr>
          </a:p>
        </p:txBody>
      </p:sp>
      <p:sp>
        <p:nvSpPr>
          <p:cNvPr id="6" name="Right Arrow 5"/>
          <p:cNvSpPr/>
          <p:nvPr/>
        </p:nvSpPr>
        <p:spPr bwMode="auto">
          <a:xfrm>
            <a:off x="609600" y="3886200"/>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87136ECD-2C3B-48A0-8A90-7D1FDB4AEF6D}"/>
              </a:ext>
            </a:extLst>
          </p:cNvPr>
          <p:cNvPicPr>
            <a:picLocks noChangeAspect="1"/>
          </p:cNvPicPr>
          <p:nvPr/>
        </p:nvPicPr>
        <p:blipFill rotWithShape="1">
          <a:blip r:embed="rId4"/>
          <a:srcRect t="12222" r="11690" b="10000"/>
          <a:stretch/>
        </p:blipFill>
        <p:spPr>
          <a:xfrm>
            <a:off x="1290059" y="2438400"/>
            <a:ext cx="6710941" cy="3733800"/>
          </a:xfrm>
          <a:prstGeom prst="rect">
            <a:avLst/>
          </a:prstGeom>
        </p:spPr>
      </p:pic>
    </p:spTree>
    <p:custDataLst>
      <p:tags r:id="rId1"/>
    </p:custDataLst>
    <p:extLst>
      <p:ext uri="{BB962C8B-B14F-4D97-AF65-F5344CB8AC3E}">
        <p14:creationId xmlns:p14="http://schemas.microsoft.com/office/powerpoint/2010/main" val="14222227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3"/>
          <p:cNvSpPr txBox="1">
            <a:spLocks noChangeArrowheads="1"/>
          </p:cNvSpPr>
          <p:nvPr/>
        </p:nvSpPr>
        <p:spPr bwMode="auto">
          <a:xfrm>
            <a:off x="1447800" y="1413301"/>
            <a:ext cx="6324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eaLnBrk="1" hangingPunct="1">
              <a:spcBef>
                <a:spcPct val="50000"/>
              </a:spcBef>
              <a:buClrTx/>
              <a:buSzTx/>
              <a:buFont typeface="+mj-lt"/>
              <a:buAutoNum type="arabicPeriod" startAt="2"/>
            </a:pPr>
            <a:r>
              <a:rPr lang="en-US" altLang="en-US" sz="1600" b="0" dirty="0">
                <a:latin typeface="Arial" charset="0"/>
              </a:rPr>
              <a:t>WebSDR will locate the previous SDR submission using the SDR control number. Information from the previous submission will be used to pre-fill the cancellation.</a:t>
            </a:r>
          </a:p>
        </p:txBody>
      </p:sp>
      <p:sp>
        <p:nvSpPr>
          <p:cNvPr id="7" name="Rectangle 2"/>
          <p:cNvSpPr>
            <a:spLocks noGrp="1" noChangeArrowheads="1"/>
          </p:cNvSpPr>
          <p:nvPr>
            <p:ph type="title"/>
          </p:nvPr>
        </p:nvSpPr>
        <p:spPr>
          <a:xfrm>
            <a:off x="723900" y="592350"/>
            <a:ext cx="7772400" cy="685800"/>
          </a:xfrm>
        </p:spPr>
        <p:txBody>
          <a:bodyPr/>
          <a:lstStyle/>
          <a:p>
            <a:pPr eaLnBrk="1" hangingPunct="1"/>
            <a:r>
              <a:rPr lang="en-US" altLang="en-US" sz="2400" dirty="0"/>
              <a:t>WebSDR Cancellation, </a:t>
            </a:r>
            <a:r>
              <a:rPr lang="en-US" altLang="en-US" sz="1400" dirty="0"/>
              <a:t>continued</a:t>
            </a:r>
            <a:endParaRPr lang="en-US" altLang="en-US" sz="1400" b="1" dirty="0">
              <a:solidFill>
                <a:schemeClr val="tx1"/>
              </a:solidFill>
              <a:effectLst/>
            </a:endParaRPr>
          </a:p>
        </p:txBody>
      </p:sp>
      <p:pic>
        <p:nvPicPr>
          <p:cNvPr id="3" name="Picture 2">
            <a:extLst>
              <a:ext uri="{FF2B5EF4-FFF2-40B4-BE49-F238E27FC236}">
                <a16:creationId xmlns:a16="http://schemas.microsoft.com/office/drawing/2014/main" id="{B801A49C-9C27-404B-8F96-F20D8BA49C93}"/>
              </a:ext>
            </a:extLst>
          </p:cNvPr>
          <p:cNvPicPr>
            <a:picLocks noChangeAspect="1"/>
          </p:cNvPicPr>
          <p:nvPr/>
        </p:nvPicPr>
        <p:blipFill rotWithShape="1">
          <a:blip r:embed="rId4"/>
          <a:srcRect t="12223" r="12851" b="11111"/>
          <a:stretch/>
        </p:blipFill>
        <p:spPr>
          <a:xfrm>
            <a:off x="1600200" y="2379449"/>
            <a:ext cx="6248400" cy="3678451"/>
          </a:xfrm>
          <a:prstGeom prst="rect">
            <a:avLst/>
          </a:prstGeom>
        </p:spPr>
      </p:pic>
    </p:spTree>
    <p:custDataLst>
      <p:tags r:id="rId1"/>
    </p:custDataLst>
    <p:extLst>
      <p:ext uri="{BB962C8B-B14F-4D97-AF65-F5344CB8AC3E}">
        <p14:creationId xmlns:p14="http://schemas.microsoft.com/office/powerpoint/2010/main" val="349554859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053" y="2514600"/>
            <a:ext cx="6769893" cy="3265023"/>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06501" name="Text Box 3"/>
          <p:cNvSpPr txBox="1">
            <a:spLocks noChangeArrowheads="1"/>
          </p:cNvSpPr>
          <p:nvPr/>
        </p:nvSpPr>
        <p:spPr bwMode="auto">
          <a:xfrm>
            <a:off x="1104900" y="1369782"/>
            <a:ext cx="68520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eaLnBrk="1" hangingPunct="1">
              <a:spcBef>
                <a:spcPct val="50000"/>
              </a:spcBef>
              <a:buClrTx/>
              <a:buSzTx/>
              <a:buFont typeface="+mj-lt"/>
              <a:buAutoNum type="arabicPeriod" startAt="3"/>
            </a:pPr>
            <a:r>
              <a:rPr lang="en-US" altLang="en-US" sz="1600" b="0" dirty="0">
                <a:latin typeface="Arial" charset="0"/>
              </a:rPr>
              <a:t>WebSDR will retrieve all matching SDR submissions and display for selection of the appropriate record.  If you are not sure which one, just click the hyperlink to view the entire SDR record. </a:t>
            </a:r>
          </a:p>
        </p:txBody>
      </p:sp>
      <p:sp>
        <p:nvSpPr>
          <p:cNvPr id="106502" name="Text Box 10"/>
          <p:cNvSpPr txBox="1">
            <a:spLocks noChangeArrowheads="1"/>
          </p:cNvSpPr>
          <p:nvPr/>
        </p:nvSpPr>
        <p:spPr bwMode="auto">
          <a:xfrm>
            <a:off x="6934200" y="4419600"/>
            <a:ext cx="1600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a:spcBef>
                <a:spcPct val="0"/>
              </a:spcBef>
              <a:buClrTx/>
              <a:buSzTx/>
              <a:buFontTx/>
              <a:buNone/>
            </a:pPr>
            <a:endParaRPr lang="en-US" altLang="en-US" sz="800" b="1" dirty="0">
              <a:solidFill>
                <a:srgbClr val="FF0000"/>
              </a:solidFill>
              <a:latin typeface="Arial" charset="0"/>
            </a:endParaRPr>
          </a:p>
        </p:txBody>
      </p:sp>
      <p:sp>
        <p:nvSpPr>
          <p:cNvPr id="106503" name="Text Box 6"/>
          <p:cNvSpPr txBox="1">
            <a:spLocks noChangeArrowheads="1"/>
          </p:cNvSpPr>
          <p:nvPr/>
        </p:nvSpPr>
        <p:spPr bwMode="auto">
          <a:xfrm>
            <a:off x="6096000" y="3765031"/>
            <a:ext cx="2218644" cy="738664"/>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0" dirty="0">
                <a:latin typeface="Arial" charset="0"/>
              </a:rPr>
              <a:t>Click “</a:t>
            </a:r>
            <a:r>
              <a:rPr lang="en-US" altLang="en-US" sz="1400" dirty="0">
                <a:latin typeface="Arial" charset="0"/>
              </a:rPr>
              <a:t>PROCESS</a:t>
            </a:r>
            <a:r>
              <a:rPr lang="en-US" altLang="en-US" sz="1400" b="0" dirty="0">
                <a:latin typeface="Arial" charset="0"/>
              </a:rPr>
              <a:t>” to create your cancellation action</a:t>
            </a:r>
          </a:p>
        </p:txBody>
      </p:sp>
      <p:sp>
        <p:nvSpPr>
          <p:cNvPr id="106504" name="Text Box 5"/>
          <p:cNvSpPr txBox="1">
            <a:spLocks noChangeArrowheads="1"/>
          </p:cNvSpPr>
          <p:nvPr/>
        </p:nvSpPr>
        <p:spPr bwMode="auto">
          <a:xfrm>
            <a:off x="829355" y="3765031"/>
            <a:ext cx="2057400" cy="646331"/>
          </a:xfrm>
          <a:prstGeom prst="rect">
            <a:avLst/>
          </a:prstGeom>
          <a:solidFill>
            <a:schemeClr val="bg1"/>
          </a:solidFill>
          <a:ln>
            <a:solidFill>
              <a:schemeClr val="tx1"/>
            </a:solidFill>
          </a:ln>
          <a:effectLst>
            <a:outerShdw blurRad="50800" dist="101600" dir="8100000" algn="tr" rotWithShape="0">
              <a:schemeClr val="accent1">
                <a:lumMod val="75000"/>
                <a:alpha val="40000"/>
              </a:schemeClr>
            </a:outerShdw>
          </a:effec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200" b="0" dirty="0">
                <a:latin typeface="Arial" charset="0"/>
              </a:rPr>
              <a:t>Click “</a:t>
            </a:r>
            <a:r>
              <a:rPr lang="en-US" altLang="en-US" sz="1200" dirty="0">
                <a:latin typeface="Arial" charset="0"/>
              </a:rPr>
              <a:t>WebSDR Control Number</a:t>
            </a:r>
            <a:r>
              <a:rPr lang="en-US" altLang="en-US" sz="1200" b="0" dirty="0">
                <a:latin typeface="Arial" charset="0"/>
              </a:rPr>
              <a:t>” to view original SDR submission data</a:t>
            </a:r>
          </a:p>
        </p:txBody>
      </p:sp>
      <p:sp>
        <p:nvSpPr>
          <p:cNvPr id="12" name="Rectangle 2"/>
          <p:cNvSpPr>
            <a:spLocks noGrp="1" noChangeArrowheads="1"/>
          </p:cNvSpPr>
          <p:nvPr>
            <p:ph type="title"/>
          </p:nvPr>
        </p:nvSpPr>
        <p:spPr>
          <a:xfrm>
            <a:off x="685799" y="527072"/>
            <a:ext cx="7772400" cy="685800"/>
          </a:xfrm>
        </p:spPr>
        <p:txBody>
          <a:bodyPr/>
          <a:lstStyle/>
          <a:p>
            <a:pPr eaLnBrk="1" hangingPunct="1"/>
            <a:r>
              <a:rPr lang="en-US" altLang="en-US" sz="2400" dirty="0"/>
              <a:t>WebSDR Cancellation, </a:t>
            </a:r>
            <a:r>
              <a:rPr lang="en-US" altLang="en-US" sz="1400" dirty="0"/>
              <a:t>continued</a:t>
            </a:r>
            <a:endParaRPr lang="en-US" altLang="en-US" sz="1400" b="1" dirty="0">
              <a:solidFill>
                <a:schemeClr val="tx1"/>
              </a:solidFill>
              <a:effectLst/>
            </a:endParaRPr>
          </a:p>
        </p:txBody>
      </p:sp>
    </p:spTree>
    <p:custDataLst>
      <p:tags r:id="rId1"/>
    </p:custDataLst>
    <p:extLst>
      <p:ext uri="{BB962C8B-B14F-4D97-AF65-F5344CB8AC3E}">
        <p14:creationId xmlns:p14="http://schemas.microsoft.com/office/powerpoint/2010/main" val="12374194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1295398" y="1599870"/>
            <a:ext cx="66435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eaLnBrk="1" hangingPunct="1">
              <a:spcBef>
                <a:spcPct val="50000"/>
              </a:spcBef>
              <a:buClrTx/>
              <a:buSzTx/>
              <a:buFont typeface="+mj-lt"/>
              <a:buAutoNum type="arabicPeriod" startAt="4"/>
            </a:pPr>
            <a:r>
              <a:rPr lang="en-US" altLang="en-US" sz="1600" b="0" dirty="0">
                <a:latin typeface="Arial" charset="0"/>
              </a:rPr>
              <a:t>You must enter comments explaining why you are submitting a cancellation. You must click “</a:t>
            </a:r>
            <a:r>
              <a:rPr lang="en-US" altLang="en-US" sz="1600" dirty="0">
                <a:latin typeface="Arial" charset="0"/>
              </a:rPr>
              <a:t>SUBMIT</a:t>
            </a:r>
            <a:r>
              <a:rPr lang="en-US" altLang="en-US" sz="1600" b="0" dirty="0">
                <a:latin typeface="Arial" charset="0"/>
              </a:rPr>
              <a:t>” to transmit the cancellation. </a:t>
            </a:r>
          </a:p>
        </p:txBody>
      </p:sp>
      <p:cxnSp>
        <p:nvCxnSpPr>
          <p:cNvPr id="107524" name="Straight Arrow Connector 11"/>
          <p:cNvCxnSpPr>
            <a:cxnSpLocks noChangeShapeType="1"/>
          </p:cNvCxnSpPr>
          <p:nvPr/>
        </p:nvCxnSpPr>
        <p:spPr bwMode="auto">
          <a:xfrm rot="10800000">
            <a:off x="5334000" y="2819400"/>
            <a:ext cx="228600" cy="1524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075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945" t="35613" r="414" b="-2090"/>
          <a:stretch/>
        </p:blipFill>
        <p:spPr bwMode="auto">
          <a:xfrm>
            <a:off x="1371599" y="2819400"/>
            <a:ext cx="6491151" cy="27127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685800" y="609600"/>
            <a:ext cx="7772400" cy="685800"/>
          </a:xfrm>
        </p:spPr>
        <p:txBody>
          <a:bodyPr/>
          <a:lstStyle/>
          <a:p>
            <a:pPr eaLnBrk="1" hangingPunct="1"/>
            <a:r>
              <a:rPr lang="en-US" altLang="en-US" sz="2400" dirty="0"/>
              <a:t>WebSDR Cancellation, </a:t>
            </a:r>
            <a:r>
              <a:rPr lang="en-US" altLang="en-US" sz="1400" dirty="0"/>
              <a:t>continued</a:t>
            </a:r>
            <a:endParaRPr lang="en-US" altLang="en-US" sz="1400" b="1" dirty="0">
              <a:solidFill>
                <a:schemeClr val="tx1"/>
              </a:solidFill>
              <a:effectLst/>
            </a:endParaRPr>
          </a:p>
        </p:txBody>
      </p:sp>
      <p:sp>
        <p:nvSpPr>
          <p:cNvPr id="2" name="TextBox 1"/>
          <p:cNvSpPr txBox="1"/>
          <p:nvPr/>
        </p:nvSpPr>
        <p:spPr>
          <a:xfrm>
            <a:off x="6338749" y="4953000"/>
            <a:ext cx="2057400" cy="738664"/>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latin typeface="Arial" charset="0"/>
              </a:rPr>
              <a:t>Your POC information is pre-filled based on your SAR.</a:t>
            </a:r>
            <a:endParaRPr lang="en-US" sz="1400" dirty="0"/>
          </a:p>
        </p:txBody>
      </p:sp>
      <p:sp>
        <p:nvSpPr>
          <p:cNvPr id="3" name="TextBox 2"/>
          <p:cNvSpPr txBox="1"/>
          <p:nvPr/>
        </p:nvSpPr>
        <p:spPr>
          <a:xfrm>
            <a:off x="679174" y="2552905"/>
            <a:ext cx="2743200" cy="954107"/>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rtlCol="0">
            <a:spAutoFit/>
          </a:bodyPr>
          <a:lstStyle/>
          <a:p>
            <a:r>
              <a:rPr lang="en-US" altLang="en-US" sz="1400" b="0" dirty="0">
                <a:latin typeface="Arial" charset="0"/>
              </a:rPr>
              <a:t>Additional SDR information from the prior submission will be carried forward to the cancellation.</a:t>
            </a:r>
            <a:endParaRPr lang="en-US" sz="1400" dirty="0"/>
          </a:p>
        </p:txBody>
      </p:sp>
    </p:spTree>
    <p:custDataLst>
      <p:tags r:id="rId1"/>
    </p:custDataLst>
    <p:extLst>
      <p:ext uri="{BB962C8B-B14F-4D97-AF65-F5344CB8AC3E}">
        <p14:creationId xmlns:p14="http://schemas.microsoft.com/office/powerpoint/2010/main" val="51916707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71" t="14567" r="712" b="529"/>
          <a:stretch/>
        </p:blipFill>
        <p:spPr bwMode="auto">
          <a:xfrm>
            <a:off x="1524000" y="2886162"/>
            <a:ext cx="5943600" cy="3108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8548" name="Rectangle 4"/>
          <p:cNvSpPr>
            <a:spLocks noChangeArrowheads="1"/>
          </p:cNvSpPr>
          <p:nvPr/>
        </p:nvSpPr>
        <p:spPr bwMode="auto">
          <a:xfrm>
            <a:off x="1447800" y="1514756"/>
            <a:ext cx="640079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spcAft>
                <a:spcPts val="600"/>
              </a:spcAft>
              <a:buClrTx/>
              <a:buSzTx/>
              <a:buFont typeface="+mj-lt"/>
              <a:buAutoNum type="arabicPeriod" startAt="5"/>
            </a:pPr>
            <a:r>
              <a:rPr lang="en-US" altLang="en-US" sz="1600" b="0" dirty="0">
                <a:latin typeface="Arial" charset="0"/>
              </a:rPr>
              <a:t>WebSDR will confirm the SDR cancellation request has processed.</a:t>
            </a:r>
          </a:p>
          <a:p>
            <a:pPr marL="342900" indent="-342900">
              <a:spcBef>
                <a:spcPct val="0"/>
              </a:spcBef>
              <a:buClrTx/>
              <a:buSzTx/>
              <a:buFont typeface="+mj-lt"/>
              <a:buAutoNum type="arabicPeriod" startAt="5"/>
            </a:pPr>
            <a:r>
              <a:rPr lang="en-US" altLang="en-US" sz="1600" b="0" dirty="0">
                <a:latin typeface="Arial" charset="0"/>
              </a:rPr>
              <a:t>WebSDR will automatically provide you with an email notification of your cancellation request.</a:t>
            </a:r>
          </a:p>
        </p:txBody>
      </p:sp>
      <p:sp>
        <p:nvSpPr>
          <p:cNvPr id="6" name="Rectangle 2"/>
          <p:cNvSpPr>
            <a:spLocks noGrp="1" noChangeArrowheads="1"/>
          </p:cNvSpPr>
          <p:nvPr>
            <p:ph type="title"/>
          </p:nvPr>
        </p:nvSpPr>
        <p:spPr>
          <a:xfrm>
            <a:off x="609600" y="611712"/>
            <a:ext cx="7772400" cy="685800"/>
          </a:xfrm>
        </p:spPr>
        <p:txBody>
          <a:bodyPr/>
          <a:lstStyle/>
          <a:p>
            <a:pPr eaLnBrk="1" hangingPunct="1"/>
            <a:r>
              <a:rPr lang="en-US" altLang="en-US" sz="2400" dirty="0"/>
              <a:t>WebSDR Cancellation, </a:t>
            </a:r>
            <a:r>
              <a:rPr lang="en-US" altLang="en-US" sz="1400" dirty="0"/>
              <a:t>continued</a:t>
            </a:r>
            <a:endParaRPr lang="en-US" altLang="en-US" sz="1400" b="1" dirty="0">
              <a:solidFill>
                <a:schemeClr val="tx1"/>
              </a:solidFill>
              <a:effectLst/>
            </a:endParaRPr>
          </a:p>
        </p:txBody>
      </p:sp>
    </p:spTree>
    <p:custDataLst>
      <p:tags r:id="rId1"/>
    </p:custDataLst>
    <p:extLst>
      <p:ext uri="{BB962C8B-B14F-4D97-AF65-F5344CB8AC3E}">
        <p14:creationId xmlns:p14="http://schemas.microsoft.com/office/powerpoint/2010/main" val="142739501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02F8-CB51-448D-B289-E1E6DC74700F}"/>
              </a:ext>
            </a:extLst>
          </p:cNvPr>
          <p:cNvSpPr>
            <a:spLocks noGrp="1"/>
          </p:cNvSpPr>
          <p:nvPr>
            <p:ph type="title"/>
          </p:nvPr>
        </p:nvSpPr>
        <p:spPr/>
        <p:txBody>
          <a:bodyPr/>
          <a:lstStyle/>
          <a:p>
            <a:r>
              <a:rPr lang="en-US" dirty="0"/>
              <a:t>Completion Notifications (CNs)</a:t>
            </a:r>
          </a:p>
        </p:txBody>
      </p:sp>
    </p:spTree>
    <p:extLst>
      <p:ext uri="{BB962C8B-B14F-4D97-AF65-F5344CB8AC3E}">
        <p14:creationId xmlns:p14="http://schemas.microsoft.com/office/powerpoint/2010/main" val="23813122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D7496BA-887D-423D-BCA4-E2D5A537C059}"/>
              </a:ext>
            </a:extLst>
          </p:cNvPr>
          <p:cNvSpPr txBox="1">
            <a:spLocks noChangeArrowheads="1"/>
          </p:cNvSpPr>
          <p:nvPr/>
        </p:nvSpPr>
        <p:spPr bwMode="auto">
          <a:xfrm>
            <a:off x="1042037" y="838200"/>
            <a:ext cx="6934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Font typeface="+mj-lt"/>
              <a:buAutoNum type="arabicPeriod"/>
            </a:pPr>
            <a:r>
              <a:rPr lang="en-US" altLang="en-US" sz="1600" b="0" dirty="0">
                <a:latin typeface="Arial" charset="0"/>
              </a:rPr>
              <a:t>Once you have successfully logged on to WebSDR, select </a:t>
            </a:r>
            <a:r>
              <a:rPr lang="en-US" altLang="en-US" sz="1600" dirty="0">
                <a:latin typeface="Arial" charset="0"/>
              </a:rPr>
              <a:t>“Completion Notification</a:t>
            </a:r>
            <a:r>
              <a:rPr lang="en-US" altLang="en-US" sz="1600" b="0" dirty="0">
                <a:latin typeface="Arial" charset="0"/>
              </a:rPr>
              <a:t>”.</a:t>
            </a:r>
          </a:p>
          <a:p>
            <a:pPr marL="342900" indent="-342900" eaLnBrk="1" hangingPunct="1">
              <a:spcBef>
                <a:spcPct val="50000"/>
              </a:spcBef>
              <a:buClrTx/>
              <a:buSzTx/>
              <a:buFont typeface="+mj-lt"/>
              <a:buAutoNum type="arabicPeriod"/>
            </a:pPr>
            <a:r>
              <a:rPr lang="en-US" altLang="en-US" sz="1600" b="0" dirty="0">
                <a:latin typeface="Arial" charset="0"/>
              </a:rPr>
              <a:t>Only the submitter is authorized by user their roles and access to generate the Completion Notification (CN).  Users without appropriate access will not be allowed to generate the CN. </a:t>
            </a:r>
          </a:p>
        </p:txBody>
      </p:sp>
      <p:sp>
        <p:nvSpPr>
          <p:cNvPr id="5" name="Rectangle 9">
            <a:extLst>
              <a:ext uri="{FF2B5EF4-FFF2-40B4-BE49-F238E27FC236}">
                <a16:creationId xmlns:a16="http://schemas.microsoft.com/office/drawing/2014/main" id="{59F86F2C-56A2-4318-B63B-613D3726E0D2}"/>
              </a:ext>
            </a:extLst>
          </p:cNvPr>
          <p:cNvSpPr txBox="1">
            <a:spLocks noChangeArrowheads="1"/>
          </p:cNvSpPr>
          <p:nvPr/>
        </p:nvSpPr>
        <p:spPr bwMode="auto">
          <a:xfrm>
            <a:off x="241453" y="381000"/>
            <a:ext cx="8229600" cy="4953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baseline="0">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r>
              <a:rPr lang="en-US" altLang="en-US" dirty="0">
                <a:solidFill>
                  <a:srgbClr val="203864"/>
                </a:solidFill>
              </a:rPr>
              <a:t>WebSDR Completion Notification (CN)</a:t>
            </a:r>
          </a:p>
        </p:txBody>
      </p:sp>
      <p:pic>
        <p:nvPicPr>
          <p:cNvPr id="6" name="Picture 5">
            <a:extLst>
              <a:ext uri="{FF2B5EF4-FFF2-40B4-BE49-F238E27FC236}">
                <a16:creationId xmlns:a16="http://schemas.microsoft.com/office/drawing/2014/main" id="{F3E9A044-E568-443B-ADD4-0E9BAD473135}"/>
              </a:ext>
            </a:extLst>
          </p:cNvPr>
          <p:cNvPicPr/>
          <p:nvPr/>
        </p:nvPicPr>
        <p:blipFill rotWithShape="1">
          <a:blip r:embed="rId2"/>
          <a:srcRect t="12578" r="12339" b="10420"/>
          <a:stretch/>
        </p:blipFill>
        <p:spPr bwMode="auto">
          <a:xfrm>
            <a:off x="920826" y="2185737"/>
            <a:ext cx="6934200" cy="4267200"/>
          </a:xfrm>
          <a:prstGeom prst="rect">
            <a:avLst/>
          </a:prstGeom>
          <a:ln>
            <a:noFill/>
          </a:ln>
          <a:extLst>
            <a:ext uri="{53640926-AAD7-44D8-BBD7-CCE9431645EC}">
              <a14:shadowObscured xmlns:a14="http://schemas.microsoft.com/office/drawing/2010/main"/>
            </a:ext>
          </a:extLst>
        </p:spPr>
      </p:pic>
      <p:sp>
        <p:nvSpPr>
          <p:cNvPr id="7" name="Arrow: Right 6">
            <a:extLst>
              <a:ext uri="{FF2B5EF4-FFF2-40B4-BE49-F238E27FC236}">
                <a16:creationId xmlns:a16="http://schemas.microsoft.com/office/drawing/2014/main" id="{E8DDF8DA-1CDB-4964-93E5-54A9568032CF}"/>
              </a:ext>
            </a:extLst>
          </p:cNvPr>
          <p:cNvSpPr/>
          <p:nvPr/>
        </p:nvSpPr>
        <p:spPr bwMode="auto">
          <a:xfrm>
            <a:off x="-6427" y="4495800"/>
            <a:ext cx="927253" cy="243225"/>
          </a:xfrm>
          <a:prstGeom prst="rightArrow">
            <a:avLst/>
          </a:prstGeom>
          <a:solidFill>
            <a:srgbClr val="FF0000"/>
          </a:solidFill>
          <a:ln w="9525" cap="flat" cmpd="sng" algn="ctr">
            <a:solidFill>
              <a:srgbClr val="C0C0C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40458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4" name="Rectangle 8"/>
          <p:cNvSpPr>
            <a:spLocks noGrp="1" noChangeArrowheads="1"/>
          </p:cNvSpPr>
          <p:nvPr>
            <p:ph type="title"/>
          </p:nvPr>
        </p:nvSpPr>
        <p:spPr>
          <a:xfrm>
            <a:off x="-304800" y="498090"/>
            <a:ext cx="9601200" cy="762000"/>
          </a:xfrm>
        </p:spPr>
        <p:txBody>
          <a:bodyPr/>
          <a:lstStyle/>
          <a:p>
            <a:pPr>
              <a:defRPr/>
            </a:pPr>
            <a:r>
              <a:rPr lang="en-US" sz="2400" dirty="0"/>
              <a:t>Implementation Conventions (ICs)</a:t>
            </a:r>
            <a:br>
              <a:rPr lang="en-US" sz="2400" dirty="0"/>
            </a:br>
            <a:r>
              <a:rPr lang="en-US" sz="2400" dirty="0"/>
              <a:t> that Support SDR</a:t>
            </a:r>
          </a:p>
        </p:txBody>
      </p:sp>
      <p:sp>
        <p:nvSpPr>
          <p:cNvPr id="183300" name="Rectangle 4"/>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nchorCtr="1"/>
          <a:lstStyle/>
          <a:p>
            <a:pPr algn="ctr">
              <a:defRPr/>
            </a:pPr>
            <a:endParaRPr lang="en-US" sz="2000" dirty="0">
              <a:solidFill>
                <a:schemeClr val="tx2"/>
              </a:solidFill>
              <a:effectLst>
                <a:outerShdw blurRad="38100" dist="38100" dir="2700000" algn="tl">
                  <a:srgbClr val="000000"/>
                </a:outerShdw>
              </a:effectLst>
            </a:endParaRPr>
          </a:p>
        </p:txBody>
      </p:sp>
      <p:sp>
        <p:nvSpPr>
          <p:cNvPr id="183301" name="Rectangle 5"/>
          <p:cNvSpPr>
            <a:spLocks noChangeArrowheads="1"/>
          </p:cNvSpPr>
          <p:nvPr/>
        </p:nvSpPr>
        <p:spPr bwMode="auto">
          <a:xfrm>
            <a:off x="457200" y="1828800"/>
            <a:ext cx="4419600" cy="50292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60000"/>
              <a:buFont typeface="Wingdings" pitchFamily="2" charset="2"/>
              <a:buChar char="n"/>
              <a:defRPr/>
            </a:pPr>
            <a:endParaRPr lang="en-US" sz="2400" dirty="0">
              <a:effectLst>
                <a:outerShdw blurRad="38100" dist="38100" dir="2700000" algn="tl">
                  <a:srgbClr val="000000"/>
                </a:outerShdw>
              </a:effectLst>
              <a:latin typeface="Verdana" pitchFamily="34" charset="0"/>
            </a:endParaRPr>
          </a:p>
        </p:txBody>
      </p:sp>
      <p:sp>
        <p:nvSpPr>
          <p:cNvPr id="2" name="TextBox 1"/>
          <p:cNvSpPr txBox="1"/>
          <p:nvPr/>
        </p:nvSpPr>
        <p:spPr>
          <a:xfrm>
            <a:off x="685800" y="1701035"/>
            <a:ext cx="7772400" cy="1077218"/>
          </a:xfrm>
          <a:prstGeom prst="rect">
            <a:avLst/>
          </a:prstGeom>
          <a:noFill/>
        </p:spPr>
        <p:txBody>
          <a:bodyPr wrap="square" rtlCol="0">
            <a:spAutoFit/>
          </a:bodyPr>
          <a:lstStyle/>
          <a:p>
            <a:pPr>
              <a:spcAft>
                <a:spcPts val="1200"/>
              </a:spcAft>
              <a:buClr>
                <a:schemeClr val="tx2"/>
              </a:buClr>
            </a:pPr>
            <a:r>
              <a:rPr lang="en-US" sz="1800" dirty="0">
                <a:latin typeface="+mn-lt"/>
              </a:rPr>
              <a:t>DLMS 842A/W</a:t>
            </a:r>
            <a:r>
              <a:rPr lang="en-US" sz="1800" b="0" dirty="0">
                <a:latin typeface="+mn-lt"/>
              </a:rPr>
              <a:t>—Standard SDR, Follow-up, Correction, Cancellation, and Reconsideration Request</a:t>
            </a:r>
          </a:p>
          <a:p>
            <a:pPr>
              <a:buClr>
                <a:schemeClr val="tx2"/>
              </a:buClr>
            </a:pPr>
            <a:r>
              <a:rPr lang="en-US" sz="1800" dirty="0">
                <a:latin typeface="+mn-lt"/>
              </a:rPr>
              <a:t>DLMS 842A/R</a:t>
            </a:r>
            <a:r>
              <a:rPr lang="en-US" sz="1800" b="0" dirty="0">
                <a:latin typeface="+mn-lt"/>
              </a:rPr>
              <a:t>—Standard Supply Discrepancy Report (SDR) Reply</a:t>
            </a:r>
          </a:p>
        </p:txBody>
      </p:sp>
      <p:pic>
        <p:nvPicPr>
          <p:cNvPr id="4" name="Picture 3"/>
          <p:cNvPicPr>
            <a:picLocks noChangeAspect="1"/>
          </p:cNvPicPr>
          <p:nvPr/>
        </p:nvPicPr>
        <p:blipFill rotWithShape="1">
          <a:blip r:embed="rId3"/>
          <a:srcRect t="-2" b="71135"/>
          <a:stretch/>
        </p:blipFill>
        <p:spPr>
          <a:xfrm>
            <a:off x="685800" y="3119392"/>
            <a:ext cx="6903083" cy="2580368"/>
          </a:xfrm>
          <a:prstGeom prst="rect">
            <a:avLst/>
          </a:prstGeom>
          <a:effectLst>
            <a:outerShdw blurRad="50800" dist="114300" dir="2700000" algn="tl" rotWithShape="0">
              <a:schemeClr val="accent1">
                <a:lumMod val="75000"/>
                <a:alpha val="40000"/>
              </a:schemeClr>
            </a:outerShdw>
          </a:effec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 b="71766"/>
          <a:stretch/>
        </p:blipFill>
        <p:spPr bwMode="auto">
          <a:xfrm>
            <a:off x="2164806" y="3962400"/>
            <a:ext cx="6295751" cy="2306070"/>
          </a:xfrm>
          <a:prstGeom prst="rect">
            <a:avLst/>
          </a:prstGeom>
          <a:noFill/>
          <a:ln w="15875">
            <a:solidFill>
              <a:schemeClr val="tx1"/>
            </a:solidFill>
            <a:miter lim="800000"/>
            <a:headEnd/>
            <a:tailEnd/>
          </a:ln>
          <a:effectLst>
            <a:outerShdw blurRad="50800" dist="1143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524890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5E709-F12A-4FD6-A32B-B186F5509C9B}"/>
              </a:ext>
            </a:extLst>
          </p:cNvPr>
          <p:cNvPicPr>
            <a:picLocks noChangeAspect="1"/>
          </p:cNvPicPr>
          <p:nvPr/>
        </p:nvPicPr>
        <p:blipFill rotWithShape="1">
          <a:blip r:embed="rId2"/>
          <a:srcRect t="12223" r="12851" b="11111"/>
          <a:stretch/>
        </p:blipFill>
        <p:spPr>
          <a:xfrm>
            <a:off x="825026" y="2340897"/>
            <a:ext cx="7172058" cy="4114800"/>
          </a:xfrm>
          <a:prstGeom prst="rect">
            <a:avLst/>
          </a:prstGeom>
        </p:spPr>
      </p:pic>
      <p:sp>
        <p:nvSpPr>
          <p:cNvPr id="6" name="Rectangle 9">
            <a:extLst>
              <a:ext uri="{FF2B5EF4-FFF2-40B4-BE49-F238E27FC236}">
                <a16:creationId xmlns:a16="http://schemas.microsoft.com/office/drawing/2014/main" id="{A5A5FF46-7E66-4070-B29C-B270255CC67A}"/>
              </a:ext>
            </a:extLst>
          </p:cNvPr>
          <p:cNvSpPr>
            <a:spLocks noGrp="1" noChangeArrowheads="1"/>
          </p:cNvSpPr>
          <p:nvPr>
            <p:ph type="title"/>
          </p:nvPr>
        </p:nvSpPr>
        <p:spPr>
          <a:xfrm>
            <a:off x="304800" y="381000"/>
            <a:ext cx="8229600" cy="543281"/>
          </a:xfrm>
        </p:spPr>
        <p:txBody>
          <a:bodyPr/>
          <a:lstStyle/>
          <a:p>
            <a:pPr eaLnBrk="1" hangingPunct="1"/>
            <a:r>
              <a:rPr lang="en-US" altLang="en-US" sz="2400" dirty="0"/>
              <a:t>WebSDR Completion Notification, </a:t>
            </a:r>
            <a:r>
              <a:rPr lang="en-US" altLang="en-US" sz="1400" dirty="0"/>
              <a:t>continued</a:t>
            </a:r>
            <a:endParaRPr lang="en-US" altLang="en-US" sz="1400" b="1" dirty="0">
              <a:solidFill>
                <a:schemeClr val="tx1"/>
              </a:solidFill>
              <a:effectLst/>
            </a:endParaRPr>
          </a:p>
        </p:txBody>
      </p:sp>
      <p:sp>
        <p:nvSpPr>
          <p:cNvPr id="7" name="Text Box 7">
            <a:extLst>
              <a:ext uri="{FF2B5EF4-FFF2-40B4-BE49-F238E27FC236}">
                <a16:creationId xmlns:a16="http://schemas.microsoft.com/office/drawing/2014/main" id="{31C4AF53-B285-4812-BE3C-15212355B4AF}"/>
              </a:ext>
            </a:extLst>
          </p:cNvPr>
          <p:cNvSpPr txBox="1">
            <a:spLocks noChangeArrowheads="1"/>
          </p:cNvSpPr>
          <p:nvPr/>
        </p:nvSpPr>
        <p:spPr bwMode="auto">
          <a:xfrm>
            <a:off x="1089729" y="914400"/>
            <a:ext cx="664265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eaLnBrk="1" hangingPunct="1">
              <a:spcBef>
                <a:spcPct val="50000"/>
              </a:spcBef>
              <a:buClrTx/>
              <a:buSzTx/>
              <a:buAutoNum type="arabicPeriod"/>
            </a:pPr>
            <a:r>
              <a:rPr lang="en-US" altLang="en-US" sz="1600" b="0" dirty="0">
                <a:latin typeface="Arial" charset="0"/>
              </a:rPr>
              <a:t>Input the WebSDR control number for the SDR you wish to generate the CN for.</a:t>
            </a:r>
          </a:p>
          <a:p>
            <a:pPr marL="342900" indent="-342900" eaLnBrk="1" hangingPunct="1">
              <a:spcBef>
                <a:spcPct val="50000"/>
              </a:spcBef>
              <a:buClrTx/>
              <a:buSzTx/>
              <a:buAutoNum type="arabicPeriod"/>
            </a:pPr>
            <a:r>
              <a:rPr lang="en-US" altLang="en-US" sz="1600" b="0" dirty="0">
                <a:latin typeface="Arial" charset="0"/>
              </a:rPr>
              <a:t>WebSDR will locate the previous SDR submission using the SDR control number. Information from the previous submission will be used to pre-fill the completion notification action.</a:t>
            </a:r>
          </a:p>
        </p:txBody>
      </p:sp>
    </p:spTree>
    <p:extLst>
      <p:ext uri="{BB962C8B-B14F-4D97-AF65-F5344CB8AC3E}">
        <p14:creationId xmlns:p14="http://schemas.microsoft.com/office/powerpoint/2010/main" val="220512742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5BE566-B00F-47D4-835D-04ECB9B0E3E3}"/>
              </a:ext>
            </a:extLst>
          </p:cNvPr>
          <p:cNvPicPr>
            <a:picLocks noChangeAspect="1"/>
          </p:cNvPicPr>
          <p:nvPr/>
        </p:nvPicPr>
        <p:blipFill rotWithShape="1">
          <a:blip r:embed="rId2"/>
          <a:srcRect t="11111" r="11377"/>
          <a:stretch/>
        </p:blipFill>
        <p:spPr>
          <a:xfrm>
            <a:off x="457200" y="1080912"/>
            <a:ext cx="8229600" cy="5421854"/>
          </a:xfrm>
          <a:prstGeom prst="rect">
            <a:avLst/>
          </a:prstGeom>
        </p:spPr>
      </p:pic>
      <p:sp>
        <p:nvSpPr>
          <p:cNvPr id="6" name="Rectangle 9">
            <a:extLst>
              <a:ext uri="{FF2B5EF4-FFF2-40B4-BE49-F238E27FC236}">
                <a16:creationId xmlns:a16="http://schemas.microsoft.com/office/drawing/2014/main" id="{3D74E5FC-8F95-4537-B5B3-D27873855EF4}"/>
              </a:ext>
            </a:extLst>
          </p:cNvPr>
          <p:cNvSpPr>
            <a:spLocks noGrp="1" noChangeArrowheads="1"/>
          </p:cNvSpPr>
          <p:nvPr>
            <p:ph type="title"/>
          </p:nvPr>
        </p:nvSpPr>
        <p:spPr>
          <a:xfrm>
            <a:off x="228600" y="272778"/>
            <a:ext cx="8229600" cy="543281"/>
          </a:xfrm>
        </p:spPr>
        <p:txBody>
          <a:bodyPr/>
          <a:lstStyle/>
          <a:p>
            <a:pPr eaLnBrk="1" hangingPunct="1"/>
            <a:r>
              <a:rPr lang="en-US" altLang="en-US" sz="2400" dirty="0"/>
              <a:t>WebSDR Completion Notification, </a:t>
            </a:r>
            <a:r>
              <a:rPr lang="en-US" altLang="en-US" sz="1400" dirty="0"/>
              <a:t>continued</a:t>
            </a:r>
            <a:endParaRPr lang="en-US" altLang="en-US" sz="1400" b="1" dirty="0">
              <a:solidFill>
                <a:schemeClr val="tx1"/>
              </a:solidFill>
              <a:effectLst/>
            </a:endParaRPr>
          </a:p>
        </p:txBody>
      </p:sp>
      <p:sp>
        <p:nvSpPr>
          <p:cNvPr id="7" name="Text Box 7">
            <a:extLst>
              <a:ext uri="{FF2B5EF4-FFF2-40B4-BE49-F238E27FC236}">
                <a16:creationId xmlns:a16="http://schemas.microsoft.com/office/drawing/2014/main" id="{FC76E151-C664-41A1-AED0-6C7477D145A3}"/>
              </a:ext>
            </a:extLst>
          </p:cNvPr>
          <p:cNvSpPr txBox="1">
            <a:spLocks noChangeArrowheads="1"/>
          </p:cNvSpPr>
          <p:nvPr/>
        </p:nvSpPr>
        <p:spPr bwMode="auto">
          <a:xfrm>
            <a:off x="1022074" y="714284"/>
            <a:ext cx="66426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50000"/>
              </a:spcBef>
              <a:buClrTx/>
              <a:buSzTx/>
              <a:buNone/>
            </a:pPr>
            <a:r>
              <a:rPr lang="en-US" altLang="en-US" sz="1600" b="0" dirty="0">
                <a:latin typeface="Arial" charset="0"/>
              </a:rPr>
              <a:t>Complete the required fields and click </a:t>
            </a:r>
            <a:r>
              <a:rPr lang="en-US" altLang="en-US" sz="1600" dirty="0">
                <a:solidFill>
                  <a:srgbClr val="203864"/>
                </a:solidFill>
                <a:latin typeface="Arial" charset="0"/>
              </a:rPr>
              <a:t>“Continue”</a:t>
            </a:r>
          </a:p>
        </p:txBody>
      </p:sp>
    </p:spTree>
    <p:extLst>
      <p:ext uri="{BB962C8B-B14F-4D97-AF65-F5344CB8AC3E}">
        <p14:creationId xmlns:p14="http://schemas.microsoft.com/office/powerpoint/2010/main" val="176535850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D041FDB5-7FF6-458F-B68F-EE1D1B328116}"/>
              </a:ext>
            </a:extLst>
          </p:cNvPr>
          <p:cNvSpPr>
            <a:spLocks noGrp="1" noChangeArrowheads="1"/>
          </p:cNvSpPr>
          <p:nvPr>
            <p:ph type="title"/>
          </p:nvPr>
        </p:nvSpPr>
        <p:spPr>
          <a:xfrm>
            <a:off x="457200" y="370196"/>
            <a:ext cx="8229600" cy="543281"/>
          </a:xfrm>
        </p:spPr>
        <p:txBody>
          <a:bodyPr/>
          <a:lstStyle/>
          <a:p>
            <a:pPr eaLnBrk="1" hangingPunct="1"/>
            <a:r>
              <a:rPr lang="en-US" altLang="en-US" sz="2400" dirty="0"/>
              <a:t>WebSDR Completion Notification, </a:t>
            </a:r>
            <a:r>
              <a:rPr lang="en-US" altLang="en-US" sz="1400" dirty="0"/>
              <a:t>continued</a:t>
            </a:r>
            <a:endParaRPr lang="en-US" altLang="en-US" sz="1400" b="1" dirty="0">
              <a:solidFill>
                <a:schemeClr val="tx1"/>
              </a:solidFill>
              <a:effectLst/>
            </a:endParaRPr>
          </a:p>
        </p:txBody>
      </p:sp>
      <p:sp>
        <p:nvSpPr>
          <p:cNvPr id="6" name="Text Box 7">
            <a:extLst>
              <a:ext uri="{FF2B5EF4-FFF2-40B4-BE49-F238E27FC236}">
                <a16:creationId xmlns:a16="http://schemas.microsoft.com/office/drawing/2014/main" id="{4C635A8E-8D8D-4542-8625-1E3D083145B7}"/>
              </a:ext>
            </a:extLst>
          </p:cNvPr>
          <p:cNvSpPr txBox="1">
            <a:spLocks noChangeArrowheads="1"/>
          </p:cNvSpPr>
          <p:nvPr/>
        </p:nvSpPr>
        <p:spPr bwMode="auto">
          <a:xfrm>
            <a:off x="609600" y="841654"/>
            <a:ext cx="73878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None/>
            </a:pPr>
            <a:r>
              <a:rPr lang="en-US" altLang="en-US" sz="1600" b="0" dirty="0">
                <a:latin typeface="Arial" charset="0"/>
              </a:rPr>
              <a:t>Verify all Screen Completion Notification data is correct.  If correct, click submit.</a:t>
            </a:r>
          </a:p>
        </p:txBody>
      </p:sp>
      <p:pic>
        <p:nvPicPr>
          <p:cNvPr id="7" name="Picture 6">
            <a:extLst>
              <a:ext uri="{FF2B5EF4-FFF2-40B4-BE49-F238E27FC236}">
                <a16:creationId xmlns:a16="http://schemas.microsoft.com/office/drawing/2014/main" id="{D03982BF-CB76-4861-B022-D45C6D0CDC97}"/>
              </a:ext>
            </a:extLst>
          </p:cNvPr>
          <p:cNvPicPr>
            <a:picLocks noChangeAspect="1"/>
          </p:cNvPicPr>
          <p:nvPr/>
        </p:nvPicPr>
        <p:blipFill rotWithShape="1">
          <a:blip r:embed="rId2"/>
          <a:srcRect t="9453" r="49167"/>
          <a:stretch/>
        </p:blipFill>
        <p:spPr>
          <a:xfrm>
            <a:off x="457200" y="1384935"/>
            <a:ext cx="8373040" cy="4233712"/>
          </a:xfrm>
          <a:prstGeom prst="rect">
            <a:avLst/>
          </a:prstGeom>
        </p:spPr>
      </p:pic>
      <p:sp>
        <p:nvSpPr>
          <p:cNvPr id="2" name="TextBox 1">
            <a:extLst>
              <a:ext uri="{FF2B5EF4-FFF2-40B4-BE49-F238E27FC236}">
                <a16:creationId xmlns:a16="http://schemas.microsoft.com/office/drawing/2014/main" id="{FFF87BA7-CFEE-407F-9C7A-56DDBC3B445A}"/>
              </a:ext>
            </a:extLst>
          </p:cNvPr>
          <p:cNvSpPr txBox="1"/>
          <p:nvPr/>
        </p:nvSpPr>
        <p:spPr>
          <a:xfrm>
            <a:off x="5334000" y="2209800"/>
            <a:ext cx="762000" cy="2286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18969403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5800-E68E-451E-8320-9185B73E5595}"/>
              </a:ext>
            </a:extLst>
          </p:cNvPr>
          <p:cNvSpPr>
            <a:spLocks noGrp="1"/>
          </p:cNvSpPr>
          <p:nvPr>
            <p:ph type="title"/>
          </p:nvPr>
        </p:nvSpPr>
        <p:spPr>
          <a:xfrm>
            <a:off x="685800" y="762000"/>
            <a:ext cx="7772400" cy="1143000"/>
          </a:xfrm>
        </p:spPr>
        <p:txBody>
          <a:bodyPr/>
          <a:lstStyle/>
          <a:p>
            <a:pPr marL="0" marR="0" lvl="0" indent="0" defTabSz="914400" rtl="0" eaLnBrk="1" fontAlgn="auto" latinLnBrk="0" hangingPunct="1">
              <a:lnSpc>
                <a:spcPct val="100000"/>
              </a:lnSpc>
              <a:spcBef>
                <a:spcPts val="0"/>
              </a:spcBef>
              <a:spcAft>
                <a:spcPts val="0"/>
              </a:spcAft>
              <a:tabLst/>
              <a:defRPr/>
            </a:pPr>
            <a:br>
              <a:rPr kumimoji="0" lang="en-US" altLang="en-US"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br>
            <a:br>
              <a:rPr kumimoji="0" lang="en-US" altLang="en-US"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submitted you will see your Completion Notification</a:t>
            </a:r>
            <a:br>
              <a:rPr kumimoji="0" lang="en-US" altLang="en-US"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br>
            <a:br>
              <a:rPr kumimoji="0" lang="en-US" altLang="en-US"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br>
            <a:endParaRPr lang="en-US" dirty="0"/>
          </a:p>
        </p:txBody>
      </p:sp>
      <p:pic>
        <p:nvPicPr>
          <p:cNvPr id="4" name="Picture 3">
            <a:extLst>
              <a:ext uri="{FF2B5EF4-FFF2-40B4-BE49-F238E27FC236}">
                <a16:creationId xmlns:a16="http://schemas.microsoft.com/office/drawing/2014/main" id="{D39CEC7C-C483-4EAF-9A82-EC036AA3CA56}"/>
              </a:ext>
            </a:extLst>
          </p:cNvPr>
          <p:cNvPicPr>
            <a:picLocks noChangeAspect="1"/>
          </p:cNvPicPr>
          <p:nvPr/>
        </p:nvPicPr>
        <p:blipFill rotWithShape="1">
          <a:blip r:embed="rId2"/>
          <a:srcRect t="11138" r="12623" b="16465"/>
          <a:stretch/>
        </p:blipFill>
        <p:spPr>
          <a:xfrm>
            <a:off x="682272" y="1608221"/>
            <a:ext cx="7299678" cy="4637442"/>
          </a:xfrm>
          <a:prstGeom prst="rect">
            <a:avLst/>
          </a:prstGeom>
        </p:spPr>
      </p:pic>
      <p:sp>
        <p:nvSpPr>
          <p:cNvPr id="6" name="Rectangle 9">
            <a:extLst>
              <a:ext uri="{FF2B5EF4-FFF2-40B4-BE49-F238E27FC236}">
                <a16:creationId xmlns:a16="http://schemas.microsoft.com/office/drawing/2014/main" id="{621E1FDB-C4B0-4AB7-AEF6-1A396DAE02B5}"/>
              </a:ext>
            </a:extLst>
          </p:cNvPr>
          <p:cNvSpPr txBox="1">
            <a:spLocks noChangeArrowheads="1"/>
          </p:cNvSpPr>
          <p:nvPr/>
        </p:nvSpPr>
        <p:spPr bwMode="auto">
          <a:xfrm>
            <a:off x="457200" y="370196"/>
            <a:ext cx="8229600" cy="5432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1800" b="1" baseline="0">
                <a:solidFill>
                  <a:srgbClr val="203864"/>
                </a:solidFill>
                <a:latin typeface="+mj-lt"/>
                <a:ea typeface="+mj-ea"/>
                <a:cs typeface="+mj-cs"/>
              </a:defRPr>
            </a:lvl1pPr>
            <a:lvl2pPr algn="ctr" rtl="0" eaLnBrk="0" fontAlgn="base" hangingPunct="0">
              <a:spcBef>
                <a:spcPct val="0"/>
              </a:spcBef>
              <a:spcAft>
                <a:spcPct val="0"/>
              </a:spcAft>
              <a:defRPr sz="3300" b="1">
                <a:solidFill>
                  <a:srgbClr val="2D2DB9"/>
                </a:solidFill>
                <a:latin typeface="Arial" charset="0"/>
              </a:defRPr>
            </a:lvl2pPr>
            <a:lvl3pPr algn="ctr" rtl="0" eaLnBrk="0" fontAlgn="base" hangingPunct="0">
              <a:spcBef>
                <a:spcPct val="0"/>
              </a:spcBef>
              <a:spcAft>
                <a:spcPct val="0"/>
              </a:spcAft>
              <a:defRPr sz="3300" b="1">
                <a:solidFill>
                  <a:srgbClr val="2D2DB9"/>
                </a:solidFill>
                <a:latin typeface="Arial" charset="0"/>
              </a:defRPr>
            </a:lvl3pPr>
            <a:lvl4pPr algn="ctr" rtl="0" eaLnBrk="0" fontAlgn="base" hangingPunct="0">
              <a:spcBef>
                <a:spcPct val="0"/>
              </a:spcBef>
              <a:spcAft>
                <a:spcPct val="0"/>
              </a:spcAft>
              <a:defRPr sz="3300" b="1">
                <a:solidFill>
                  <a:srgbClr val="2D2DB9"/>
                </a:solidFill>
                <a:latin typeface="Arial" charset="0"/>
              </a:defRPr>
            </a:lvl4pPr>
            <a:lvl5pPr algn="ctr" rtl="0" eaLnBrk="0" fontAlgn="base" hangingPunct="0">
              <a:spcBef>
                <a:spcPct val="0"/>
              </a:spcBef>
              <a:spcAft>
                <a:spcPct val="0"/>
              </a:spcAft>
              <a:defRPr sz="3300" b="1">
                <a:solidFill>
                  <a:srgbClr val="2D2DB9"/>
                </a:solidFill>
                <a:latin typeface="Arial" charset="0"/>
              </a:defRPr>
            </a:lvl5pPr>
            <a:lvl6pPr marL="342900" algn="ctr" rtl="0" eaLnBrk="0" fontAlgn="base" hangingPunct="0">
              <a:spcBef>
                <a:spcPct val="0"/>
              </a:spcBef>
              <a:spcAft>
                <a:spcPct val="0"/>
              </a:spcAft>
              <a:defRPr sz="3300" b="1">
                <a:solidFill>
                  <a:schemeClr val="tx2"/>
                </a:solidFill>
                <a:latin typeface="Arial" charset="0"/>
              </a:defRPr>
            </a:lvl6pPr>
            <a:lvl7pPr marL="685800" algn="ctr" rtl="0" eaLnBrk="0" fontAlgn="base" hangingPunct="0">
              <a:spcBef>
                <a:spcPct val="0"/>
              </a:spcBef>
              <a:spcAft>
                <a:spcPct val="0"/>
              </a:spcAft>
              <a:defRPr sz="3300" b="1">
                <a:solidFill>
                  <a:schemeClr val="tx2"/>
                </a:solidFill>
                <a:latin typeface="Arial" charset="0"/>
              </a:defRPr>
            </a:lvl7pPr>
            <a:lvl8pPr marL="1028700" algn="ctr" rtl="0" eaLnBrk="0" fontAlgn="base" hangingPunct="0">
              <a:spcBef>
                <a:spcPct val="0"/>
              </a:spcBef>
              <a:spcAft>
                <a:spcPct val="0"/>
              </a:spcAft>
              <a:defRPr sz="3300" b="1">
                <a:solidFill>
                  <a:schemeClr val="tx2"/>
                </a:solidFill>
                <a:latin typeface="Arial" charset="0"/>
              </a:defRPr>
            </a:lvl8pPr>
            <a:lvl9pPr marL="1371600" algn="ctr" rtl="0" eaLnBrk="0" fontAlgn="base" hangingPunct="0">
              <a:spcBef>
                <a:spcPct val="0"/>
              </a:spcBef>
              <a:spcAft>
                <a:spcPct val="0"/>
              </a:spcAft>
              <a:defRPr sz="3300" b="1">
                <a:solidFill>
                  <a:schemeClr val="tx2"/>
                </a:solidFill>
                <a:latin typeface="Arial" charset="0"/>
              </a:defRPr>
            </a:lvl9pPr>
          </a:lstStyle>
          <a:p>
            <a:pPr eaLnBrk="1" hangingPunct="1"/>
            <a:r>
              <a:rPr lang="en-US" altLang="en-US" sz="2400" kern="0"/>
              <a:t>WebSDR Completion Notification, </a:t>
            </a:r>
            <a:r>
              <a:rPr lang="en-US" altLang="en-US" sz="1400" kern="0"/>
              <a:t>continued</a:t>
            </a:r>
            <a:endParaRPr lang="en-US" altLang="en-US" sz="1400" kern="0" dirty="0">
              <a:solidFill>
                <a:schemeClr val="tx1"/>
              </a:solidFill>
            </a:endParaRPr>
          </a:p>
        </p:txBody>
      </p:sp>
    </p:spTree>
    <p:extLst>
      <p:ext uri="{BB962C8B-B14F-4D97-AF65-F5344CB8AC3E}">
        <p14:creationId xmlns:p14="http://schemas.microsoft.com/office/powerpoint/2010/main" val="235720999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C2AF-E634-4ACD-BAFA-3DC0C845EE9A}"/>
              </a:ext>
            </a:extLst>
          </p:cNvPr>
          <p:cNvSpPr>
            <a:spLocks noGrp="1"/>
          </p:cNvSpPr>
          <p:nvPr>
            <p:ph type="title"/>
          </p:nvPr>
        </p:nvSpPr>
        <p:spPr/>
        <p:txBody>
          <a:bodyPr/>
          <a:lstStyle/>
          <a:p>
            <a:r>
              <a:rPr lang="en-US" dirty="0"/>
              <a:t>Queries and Management Reports</a:t>
            </a:r>
          </a:p>
        </p:txBody>
      </p:sp>
    </p:spTree>
    <p:extLst>
      <p:ext uri="{BB962C8B-B14F-4D97-AF65-F5344CB8AC3E}">
        <p14:creationId xmlns:p14="http://schemas.microsoft.com/office/powerpoint/2010/main" val="17354683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a:xfrm>
            <a:off x="381000" y="457200"/>
            <a:ext cx="7772400" cy="1143000"/>
          </a:xfrm>
        </p:spPr>
        <p:txBody>
          <a:bodyPr/>
          <a:lstStyle/>
          <a:p>
            <a:pPr>
              <a:defRPr/>
            </a:pPr>
            <a:r>
              <a:rPr lang="en-US" sz="2400" dirty="0"/>
              <a:t>WebSDR Query </a:t>
            </a:r>
            <a:br>
              <a:rPr lang="en-US" sz="2400" dirty="0"/>
            </a:br>
            <a:r>
              <a:rPr lang="en-US" sz="2400" dirty="0"/>
              <a:t>and Report Capability</a:t>
            </a:r>
          </a:p>
        </p:txBody>
      </p:sp>
      <p:sp>
        <p:nvSpPr>
          <p:cNvPr id="139267" name="Rectangle 3"/>
          <p:cNvSpPr>
            <a:spLocks noGrp="1" noChangeArrowheads="1"/>
          </p:cNvSpPr>
          <p:nvPr>
            <p:ph idx="1"/>
          </p:nvPr>
        </p:nvSpPr>
        <p:spPr>
          <a:xfrm>
            <a:off x="990600" y="1752600"/>
            <a:ext cx="7162800" cy="4267200"/>
          </a:xfrm>
        </p:spPr>
        <p:txBody>
          <a:bodyPr>
            <a:noAutofit/>
          </a:bodyPr>
          <a:lstStyle/>
          <a:p>
            <a:pPr marL="0" indent="0">
              <a:spcBef>
                <a:spcPts val="0"/>
              </a:spcBef>
              <a:spcAft>
                <a:spcPts val="600"/>
              </a:spcAft>
              <a:defRPr/>
            </a:pPr>
            <a:r>
              <a:rPr lang="en-US" dirty="0"/>
              <a:t>Queries and management reports makes it possible to:</a:t>
            </a:r>
          </a:p>
          <a:p>
            <a:pPr marL="285750" indent="-285750">
              <a:spcAft>
                <a:spcPts val="600"/>
              </a:spcAft>
              <a:buFont typeface="Arial" panose="020B0604020202020204" pitchFamily="34" charset="0"/>
              <a:buChar char="•"/>
              <a:defRPr/>
            </a:pPr>
            <a:r>
              <a:rPr lang="en-US" b="0" dirty="0"/>
              <a:t>Locate specific SDRs by various criteria</a:t>
            </a:r>
          </a:p>
          <a:p>
            <a:pPr lvl="1">
              <a:buSzPct val="100000"/>
              <a:buFont typeface="Arial" panose="020B0604020202020204" pitchFamily="34" charset="0"/>
              <a:buChar char="•"/>
              <a:defRPr/>
            </a:pPr>
            <a:r>
              <a:rPr lang="en-US" b="0" dirty="0"/>
              <a:t>WebSDR or Component system-assigned control numbers</a:t>
            </a:r>
          </a:p>
          <a:p>
            <a:pPr lvl="1">
              <a:buSzPct val="100000"/>
              <a:buFont typeface="Arial" panose="020B0604020202020204" pitchFamily="34" charset="0"/>
              <a:buChar char="•"/>
              <a:defRPr/>
            </a:pPr>
            <a:r>
              <a:rPr lang="en-US" dirty="0"/>
              <a:t>Component or by specific activity</a:t>
            </a:r>
          </a:p>
          <a:p>
            <a:pPr lvl="1">
              <a:buSzPct val="100000"/>
              <a:buFont typeface="Arial" panose="020B0604020202020204" pitchFamily="34" charset="0"/>
              <a:buChar char="•"/>
              <a:defRPr/>
            </a:pPr>
            <a:r>
              <a:rPr lang="en-US" dirty="0"/>
              <a:t>Materiel identification</a:t>
            </a:r>
          </a:p>
          <a:p>
            <a:pPr lvl="1">
              <a:buSzPct val="100000"/>
              <a:buFont typeface="Arial" panose="020B0604020202020204" pitchFamily="34" charset="0"/>
              <a:buChar char="•"/>
              <a:defRPr/>
            </a:pPr>
            <a:r>
              <a:rPr lang="en-US" dirty="0"/>
              <a:t>Contract number</a:t>
            </a:r>
          </a:p>
          <a:p>
            <a:pPr marL="285750" lvl="1">
              <a:spcBef>
                <a:spcPts val="1200"/>
              </a:spcBef>
              <a:buClr>
                <a:schemeClr val="tx2"/>
              </a:buClr>
              <a:buSzPct val="100000"/>
              <a:buFont typeface="Arial" panose="020B0604020202020204" pitchFamily="34" charset="0"/>
              <a:buChar char="•"/>
              <a:defRPr/>
            </a:pPr>
            <a:r>
              <a:rPr lang="en-US" dirty="0">
                <a:ea typeface="+mn-ea"/>
                <a:cs typeface="+mn-cs"/>
              </a:rPr>
              <a:t>Monitor trends</a:t>
            </a:r>
          </a:p>
          <a:p>
            <a:pPr marL="285750" lvl="1">
              <a:spcBef>
                <a:spcPct val="20000"/>
              </a:spcBef>
              <a:buClr>
                <a:schemeClr val="tx2"/>
              </a:buClr>
              <a:buSzPct val="100000"/>
              <a:buFont typeface="Arial" panose="020B0604020202020204" pitchFamily="34" charset="0"/>
              <a:buChar char="•"/>
              <a:defRPr/>
            </a:pPr>
            <a:r>
              <a:rPr lang="en-US" dirty="0">
                <a:ea typeface="+mn-ea"/>
                <a:cs typeface="+mn-cs"/>
              </a:rPr>
              <a:t>Establish volume and dollar value of SDRs</a:t>
            </a:r>
          </a:p>
          <a:p>
            <a:pPr marL="285750" lvl="1">
              <a:spcBef>
                <a:spcPct val="20000"/>
              </a:spcBef>
              <a:buClr>
                <a:schemeClr val="tx2"/>
              </a:buClr>
              <a:buSzPct val="100000"/>
              <a:buFont typeface="Arial" panose="020B0604020202020204" pitchFamily="34" charset="0"/>
              <a:buChar char="•"/>
              <a:defRPr/>
            </a:pPr>
            <a:r>
              <a:rPr lang="en-US" dirty="0">
                <a:ea typeface="+mn-ea"/>
                <a:cs typeface="+mn-cs"/>
              </a:rPr>
              <a:t>Measure compliance with SDR timeframes</a:t>
            </a:r>
          </a:p>
          <a:p>
            <a:pPr marL="285750" lvl="1">
              <a:spcBef>
                <a:spcPct val="20000"/>
              </a:spcBef>
              <a:buClr>
                <a:schemeClr val="tx2"/>
              </a:buClr>
              <a:buSzPct val="100000"/>
              <a:buFont typeface="Arial" panose="020B0604020202020204" pitchFamily="34" charset="0"/>
              <a:buChar char="•"/>
              <a:defRPr/>
            </a:pPr>
            <a:r>
              <a:rPr lang="en-US" dirty="0"/>
              <a:t>Measure and report vendor performance discrepancies for new procurement deliveries and receipts</a:t>
            </a:r>
          </a:p>
          <a:p>
            <a:pPr marL="285750" lvl="1">
              <a:spcBef>
                <a:spcPct val="20000"/>
              </a:spcBef>
              <a:buClr>
                <a:schemeClr val="tx2"/>
              </a:buClr>
              <a:buSzPct val="100000"/>
              <a:buFont typeface="Arial" panose="020B0604020202020204" pitchFamily="34" charset="0"/>
              <a:buChar char="•"/>
              <a:defRPr/>
            </a:pPr>
            <a:endParaRPr lang="en-US" dirty="0">
              <a:ea typeface="+mn-ea"/>
              <a:cs typeface="+mn-cs"/>
            </a:endParaRPr>
          </a:p>
        </p:txBody>
      </p:sp>
    </p:spTree>
    <p:extLst>
      <p:ext uri="{BB962C8B-B14F-4D97-AF65-F5344CB8AC3E}">
        <p14:creationId xmlns:p14="http://schemas.microsoft.com/office/powerpoint/2010/main" val="197390032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7772400" cy="533400"/>
          </a:xfrm>
        </p:spPr>
        <p:txBody>
          <a:bodyPr/>
          <a:lstStyle/>
          <a:p>
            <a:pPr>
              <a:defRPr/>
            </a:pPr>
            <a:r>
              <a:rPr lang="en-US" sz="2400" dirty="0"/>
              <a:t>Management Reports</a:t>
            </a:r>
            <a:br>
              <a:rPr lang="en-US" sz="2400" dirty="0">
                <a:solidFill>
                  <a:schemeClr val="tx1"/>
                </a:solidFill>
              </a:rPr>
            </a:br>
            <a:endParaRPr lang="en-US" sz="2400" dirty="0">
              <a:solidFill>
                <a:schemeClr val="tx1"/>
              </a:solidFill>
            </a:endParaRPr>
          </a:p>
        </p:txBody>
      </p:sp>
      <p:sp>
        <p:nvSpPr>
          <p:cNvPr id="3" name="Content Placeholder 2"/>
          <p:cNvSpPr>
            <a:spLocks noGrp="1"/>
          </p:cNvSpPr>
          <p:nvPr>
            <p:ph idx="1"/>
          </p:nvPr>
        </p:nvSpPr>
        <p:spPr>
          <a:xfrm>
            <a:off x="1066800" y="1295400"/>
            <a:ext cx="6934200" cy="4724400"/>
          </a:xfrm>
        </p:spPr>
        <p:txBody>
          <a:bodyPr>
            <a:noAutofit/>
          </a:bodyPr>
          <a:lstStyle/>
          <a:p>
            <a:pPr>
              <a:defRPr/>
            </a:pPr>
            <a:endParaRPr lang="en-US" dirty="0">
              <a:effectLst/>
            </a:endParaRPr>
          </a:p>
          <a:p>
            <a:pPr marL="285750" lvl="1">
              <a:lnSpc>
                <a:spcPct val="120000"/>
              </a:lnSpc>
              <a:spcBef>
                <a:spcPts val="0"/>
              </a:spcBef>
              <a:buClr>
                <a:schemeClr val="tx2"/>
              </a:buClr>
              <a:buSzPct val="100000"/>
              <a:buFont typeface="Arial" panose="020B0604020202020204" pitchFamily="34" charset="0"/>
              <a:buChar char="•"/>
              <a:defRPr/>
            </a:pPr>
            <a:r>
              <a:rPr lang="en-US" dirty="0">
                <a:effectLst/>
              </a:rPr>
              <a:t>Assist individuals and activities that are engaged in research and resolution of specific SDRs. </a:t>
            </a:r>
          </a:p>
          <a:p>
            <a:pPr marL="457200" lvl="1" indent="0">
              <a:buClr>
                <a:schemeClr val="tx2"/>
              </a:buClr>
              <a:buNone/>
              <a:defRPr/>
            </a:pPr>
            <a:endParaRPr lang="en-US" dirty="0">
              <a:effectLst/>
            </a:endParaRPr>
          </a:p>
          <a:p>
            <a:pPr marL="285750" lvl="1">
              <a:lnSpc>
                <a:spcPct val="120000"/>
              </a:lnSpc>
              <a:spcBef>
                <a:spcPts val="0"/>
              </a:spcBef>
              <a:buClr>
                <a:schemeClr val="tx2"/>
              </a:buClr>
              <a:buSzPct val="100000"/>
              <a:buFont typeface="Arial" panose="020B0604020202020204" pitchFamily="34" charset="0"/>
              <a:buChar char="•"/>
              <a:defRPr/>
            </a:pPr>
            <a:r>
              <a:rPr lang="en-US" dirty="0"/>
              <a:t>Provide analysis tools to manage SDR workload and determine broader policy, procedures, or user guidance changes that will improve customer satisfaction by reducing future discrepancies. </a:t>
            </a:r>
          </a:p>
          <a:p>
            <a:pPr marL="0" lvl="1" indent="0">
              <a:lnSpc>
                <a:spcPct val="120000"/>
              </a:lnSpc>
              <a:spcBef>
                <a:spcPts val="0"/>
              </a:spcBef>
              <a:buClr>
                <a:schemeClr val="tx2"/>
              </a:buClr>
              <a:buNone/>
              <a:defRPr/>
            </a:pPr>
            <a:endParaRPr lang="en-US" sz="2600" dirty="0"/>
          </a:p>
          <a:p>
            <a:pPr marL="285750" lvl="1">
              <a:lnSpc>
                <a:spcPct val="120000"/>
              </a:lnSpc>
              <a:spcBef>
                <a:spcPts val="0"/>
              </a:spcBef>
              <a:buClr>
                <a:schemeClr val="tx2"/>
              </a:buClr>
              <a:buSzPct val="100000"/>
              <a:buFont typeface="Arial" panose="020B0604020202020204" pitchFamily="34" charset="0"/>
              <a:buChar char="•"/>
              <a:defRPr/>
            </a:pPr>
            <a:r>
              <a:rPr lang="en-US" dirty="0"/>
              <a:t>Management report requirements are identified by the SDR Committee members. </a:t>
            </a:r>
          </a:p>
          <a:p>
            <a:pPr marL="0" lvl="1" indent="0">
              <a:lnSpc>
                <a:spcPct val="120000"/>
              </a:lnSpc>
              <a:spcBef>
                <a:spcPts val="0"/>
              </a:spcBef>
              <a:buClr>
                <a:schemeClr val="tx2"/>
              </a:buClr>
              <a:buNone/>
              <a:defRPr/>
            </a:pPr>
            <a:endParaRPr lang="en-US" dirty="0"/>
          </a:p>
          <a:p>
            <a:pPr marL="0" lvl="1" indent="0">
              <a:lnSpc>
                <a:spcPct val="120000"/>
              </a:lnSpc>
              <a:spcBef>
                <a:spcPts val="0"/>
              </a:spcBef>
              <a:buClr>
                <a:schemeClr val="tx2"/>
              </a:buClr>
              <a:buNone/>
              <a:defRPr/>
            </a:pPr>
            <a:r>
              <a:rPr lang="en-US" i="1" dirty="0"/>
              <a:t>To obtain report access, contact the DAAS WebSDR Help Desk at Commercial: (614) 692-6672 or .DSN: 312-850-6672.</a:t>
            </a:r>
          </a:p>
          <a:p>
            <a:pPr marL="0" lvl="1" indent="0">
              <a:lnSpc>
                <a:spcPct val="120000"/>
              </a:lnSpc>
              <a:spcBef>
                <a:spcPts val="0"/>
              </a:spcBef>
              <a:buClr>
                <a:schemeClr val="tx2"/>
              </a:buClr>
              <a:buNone/>
              <a:defRPr/>
            </a:pPr>
            <a:endParaRPr lang="en-US" sz="2600" dirty="0"/>
          </a:p>
        </p:txBody>
      </p:sp>
    </p:spTree>
    <p:extLst>
      <p:ext uri="{BB962C8B-B14F-4D97-AF65-F5344CB8AC3E}">
        <p14:creationId xmlns:p14="http://schemas.microsoft.com/office/powerpoint/2010/main" val="199264868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7" name="Rectangle 7"/>
          <p:cNvSpPr>
            <a:spLocks noGrp="1" noChangeArrowheads="1"/>
          </p:cNvSpPr>
          <p:nvPr>
            <p:ph type="title"/>
          </p:nvPr>
        </p:nvSpPr>
        <p:spPr>
          <a:xfrm>
            <a:off x="381000" y="457200"/>
            <a:ext cx="7772400" cy="1143000"/>
          </a:xfrm>
        </p:spPr>
        <p:txBody>
          <a:bodyPr/>
          <a:lstStyle/>
          <a:p>
            <a:pPr>
              <a:defRPr/>
            </a:pPr>
            <a:r>
              <a:rPr lang="en-US" sz="2400" dirty="0"/>
              <a:t>Management Report</a:t>
            </a:r>
            <a:br>
              <a:rPr lang="en-US" sz="2400" dirty="0"/>
            </a:br>
            <a:r>
              <a:rPr lang="en-US" sz="2400" dirty="0"/>
              <a:t>Design Goals</a:t>
            </a:r>
          </a:p>
        </p:txBody>
      </p:sp>
      <p:sp>
        <p:nvSpPr>
          <p:cNvPr id="19461" name="Rectangle 8"/>
          <p:cNvSpPr>
            <a:spLocks noGrp="1" noChangeArrowheads="1"/>
          </p:cNvSpPr>
          <p:nvPr>
            <p:ph idx="1"/>
          </p:nvPr>
        </p:nvSpPr>
        <p:spPr>
          <a:xfrm>
            <a:off x="914400" y="1828800"/>
            <a:ext cx="7086600" cy="3657600"/>
          </a:xfrm>
        </p:spPr>
        <p:txBody>
          <a:bodyPr>
            <a:normAutofit/>
          </a:bodyPr>
          <a:lstStyle/>
          <a:p>
            <a:pPr marL="0" indent="0">
              <a:spcBef>
                <a:spcPts val="0"/>
              </a:spcBef>
              <a:spcAft>
                <a:spcPts val="1200"/>
              </a:spcAft>
              <a:defRPr/>
            </a:pPr>
            <a:r>
              <a:rPr lang="en-US" dirty="0">
                <a:effectLst/>
              </a:rPr>
              <a:t>Meet the requirements of users from various perspectives and functional areas:</a:t>
            </a:r>
          </a:p>
          <a:p>
            <a:pPr marL="0" lvl="1" indent="0">
              <a:spcBef>
                <a:spcPts val="1200"/>
              </a:spcBef>
              <a:spcAft>
                <a:spcPts val="600"/>
              </a:spcAft>
              <a:buClr>
                <a:schemeClr val="tx2"/>
              </a:buClr>
              <a:buNone/>
              <a:defRPr/>
            </a:pPr>
            <a:r>
              <a:rPr lang="en-US" dirty="0">
                <a:effectLst/>
              </a:rPr>
              <a:t>Dynamic query/standard output views </a:t>
            </a:r>
          </a:p>
          <a:p>
            <a:pPr marL="285750" lvl="2" indent="-285750">
              <a:spcBef>
                <a:spcPts val="600"/>
              </a:spcBef>
              <a:buClr>
                <a:schemeClr val="tx2"/>
              </a:buClr>
              <a:buFont typeface="Arial" panose="020B0604020202020204" pitchFamily="34" charset="0"/>
              <a:buChar char="•"/>
              <a:defRPr/>
            </a:pPr>
            <a:r>
              <a:rPr lang="en-US" dirty="0">
                <a:effectLst/>
              </a:rPr>
              <a:t>Drill down capability from one report level to another – cascading reports</a:t>
            </a:r>
          </a:p>
          <a:p>
            <a:pPr marL="57150" lvl="2" indent="-285750">
              <a:spcBef>
                <a:spcPts val="0"/>
              </a:spcBef>
              <a:buClr>
                <a:schemeClr val="tx2"/>
              </a:buClr>
              <a:buFont typeface="Arial" panose="020B0604020202020204" pitchFamily="34" charset="0"/>
              <a:buChar char="•"/>
              <a:defRPr/>
            </a:pPr>
            <a:r>
              <a:rPr lang="en-US" dirty="0">
                <a:effectLst/>
              </a:rPr>
              <a:t>Immediate online response to queries</a:t>
            </a:r>
            <a:endParaRPr lang="en-US" dirty="0">
              <a:solidFill>
                <a:srgbClr val="FF0000"/>
              </a:solidFill>
              <a:effectLst/>
            </a:endParaRPr>
          </a:p>
          <a:p>
            <a:pPr marL="57150" lvl="2" indent="-285750">
              <a:spcBef>
                <a:spcPts val="0"/>
              </a:spcBef>
              <a:spcAft>
                <a:spcPts val="600"/>
              </a:spcAft>
              <a:buClr>
                <a:schemeClr val="tx2"/>
              </a:buClr>
              <a:buFont typeface="Arial" panose="020B0604020202020204" pitchFamily="34" charset="0"/>
              <a:buChar char="•"/>
              <a:defRPr/>
            </a:pPr>
            <a:r>
              <a:rPr lang="en-US" dirty="0">
                <a:effectLst/>
              </a:rPr>
              <a:t>Download to user email in Excel </a:t>
            </a:r>
            <a:r>
              <a:rPr lang="en-US" dirty="0">
                <a:solidFill>
                  <a:schemeClr val="tx1"/>
                </a:solidFill>
                <a:effectLst/>
              </a:rPr>
              <a:t>file format</a:t>
            </a:r>
          </a:p>
          <a:p>
            <a:pPr marL="0" lvl="1" indent="0">
              <a:spcBef>
                <a:spcPts val="1200"/>
              </a:spcBef>
              <a:spcAft>
                <a:spcPts val="600"/>
              </a:spcAft>
              <a:buClr>
                <a:schemeClr val="tx2"/>
              </a:buClr>
              <a:buNone/>
              <a:defRPr/>
            </a:pPr>
            <a:r>
              <a:rPr lang="en-US" dirty="0"/>
              <a:t>User friendly</a:t>
            </a:r>
          </a:p>
          <a:p>
            <a:pPr marL="57150" lvl="2" indent="-285750">
              <a:spcBef>
                <a:spcPts val="600"/>
              </a:spcBef>
              <a:buClr>
                <a:schemeClr val="tx2"/>
              </a:buClr>
              <a:buFont typeface="Arial" panose="020B0604020202020204" pitchFamily="34" charset="0"/>
              <a:buChar char="•"/>
              <a:defRPr/>
            </a:pPr>
            <a:r>
              <a:rPr lang="en-US" dirty="0"/>
              <a:t>Single query choice page to make selections </a:t>
            </a:r>
          </a:p>
          <a:p>
            <a:pPr marL="285750" lvl="2" indent="-285750">
              <a:spcBef>
                <a:spcPts val="0"/>
              </a:spcBef>
              <a:buClr>
                <a:schemeClr val="tx2"/>
              </a:buClr>
              <a:buFont typeface="Arial" panose="020B0604020202020204" pitchFamily="34" charset="0"/>
              <a:buChar char="•"/>
              <a:defRPr/>
            </a:pPr>
            <a:r>
              <a:rPr lang="en-US" dirty="0">
                <a:solidFill>
                  <a:schemeClr val="tx1"/>
                </a:solidFill>
              </a:rPr>
              <a:t>Offers variable search parameters resulting in the flexibility to have thousands of possible report criteria. </a:t>
            </a:r>
            <a:endParaRPr lang="en-US" sz="2800" dirty="0">
              <a:solidFill>
                <a:schemeClr val="tx1"/>
              </a:solidFill>
            </a:endParaRPr>
          </a:p>
          <a:p>
            <a:pPr>
              <a:defRPr/>
            </a:pPr>
            <a:endParaRPr lang="en-US" dirty="0"/>
          </a:p>
        </p:txBody>
      </p:sp>
    </p:spTree>
    <p:extLst>
      <p:ext uri="{BB962C8B-B14F-4D97-AF65-F5344CB8AC3E}">
        <p14:creationId xmlns:p14="http://schemas.microsoft.com/office/powerpoint/2010/main" val="6680961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a:xfrm>
            <a:off x="533400" y="685800"/>
            <a:ext cx="7772400" cy="1143000"/>
          </a:xfrm>
        </p:spPr>
        <p:txBody>
          <a:bodyPr/>
          <a:lstStyle/>
          <a:p>
            <a:pPr>
              <a:defRPr/>
            </a:pPr>
            <a:r>
              <a:rPr lang="en-US" sz="2400" dirty="0"/>
              <a:t>WebSDR Query Composite View </a:t>
            </a:r>
          </a:p>
        </p:txBody>
      </p:sp>
      <p:sp>
        <p:nvSpPr>
          <p:cNvPr id="138243" name="Rectangle 3"/>
          <p:cNvSpPr>
            <a:spLocks noGrp="1" noChangeArrowheads="1"/>
          </p:cNvSpPr>
          <p:nvPr>
            <p:ph idx="1"/>
          </p:nvPr>
        </p:nvSpPr>
        <p:spPr>
          <a:xfrm>
            <a:off x="1066800" y="1981200"/>
            <a:ext cx="7086600" cy="2895600"/>
          </a:xfrm>
        </p:spPr>
        <p:txBody>
          <a:bodyPr>
            <a:noAutofit/>
          </a:bodyPr>
          <a:lstStyle/>
          <a:p>
            <a:pPr marL="285750" lvl="1">
              <a:spcBef>
                <a:spcPts val="0"/>
              </a:spcBef>
              <a:spcAft>
                <a:spcPts val="1200"/>
              </a:spcAft>
              <a:buSzPct val="100000"/>
              <a:buFont typeface="Arial" panose="020B0604020202020204" pitchFamily="34" charset="0"/>
              <a:buChar char="•"/>
              <a:defRPr/>
            </a:pPr>
            <a:r>
              <a:rPr lang="en-US" dirty="0">
                <a:effectLst/>
              </a:rPr>
              <a:t>Locates all records associated with an SDR</a:t>
            </a:r>
          </a:p>
          <a:p>
            <a:pPr marL="285750" lvl="1">
              <a:spcBef>
                <a:spcPts val="0"/>
              </a:spcBef>
              <a:spcAft>
                <a:spcPts val="1200"/>
              </a:spcAft>
              <a:buSzPct val="100000"/>
              <a:buFont typeface="Arial" panose="020B0604020202020204" pitchFamily="34" charset="0"/>
              <a:buChar char="•"/>
              <a:defRPr/>
            </a:pPr>
            <a:r>
              <a:rPr lang="en-US" dirty="0"/>
              <a:t>Displays abbreviated content in reverse chronologic order (most recent on top)</a:t>
            </a:r>
          </a:p>
          <a:p>
            <a:pPr marL="285750" lvl="1">
              <a:spcBef>
                <a:spcPts val="0"/>
              </a:spcBef>
              <a:spcAft>
                <a:spcPts val="1200"/>
              </a:spcAft>
              <a:buSzPct val="100000"/>
              <a:buFont typeface="Arial" panose="020B0604020202020204" pitchFamily="34" charset="0"/>
              <a:buChar char="•"/>
              <a:defRPr/>
            </a:pPr>
            <a:r>
              <a:rPr lang="en-US" dirty="0"/>
              <a:t>Allows quick overview of each action from original submission through each subsequent action</a:t>
            </a:r>
          </a:p>
          <a:p>
            <a:pPr marL="285750" lvl="1">
              <a:spcBef>
                <a:spcPts val="0"/>
              </a:spcBef>
              <a:spcAft>
                <a:spcPts val="1200"/>
              </a:spcAft>
              <a:buSzPct val="100000"/>
              <a:buFont typeface="Arial" panose="020B0604020202020204" pitchFamily="34" charset="0"/>
              <a:buChar char="•"/>
              <a:defRPr/>
            </a:pPr>
            <a:r>
              <a:rPr lang="en-US" dirty="0"/>
              <a:t>Used as a primary management tool or as one of the drill-down levels in more complex management reports</a:t>
            </a:r>
          </a:p>
          <a:p>
            <a:pPr marL="285750" lvl="1">
              <a:spcBef>
                <a:spcPts val="0"/>
              </a:spcBef>
              <a:spcAft>
                <a:spcPts val="1200"/>
              </a:spcAft>
              <a:buSzPct val="100000"/>
              <a:buFont typeface="Arial" panose="020B0604020202020204" pitchFamily="34" charset="0"/>
              <a:buChar char="•"/>
              <a:defRPr/>
            </a:pPr>
            <a:r>
              <a:rPr lang="en-US" dirty="0"/>
              <a:t>Contains links for drill down to each individual record</a:t>
            </a:r>
            <a:br>
              <a:rPr lang="en-US" dirty="0">
                <a:effectLst/>
              </a:rPr>
            </a:br>
            <a:endParaRPr lang="en-US" dirty="0">
              <a:effectLst/>
            </a:endParaRPr>
          </a:p>
        </p:txBody>
      </p:sp>
    </p:spTree>
    <p:extLst>
      <p:ext uri="{BB962C8B-B14F-4D97-AF65-F5344CB8AC3E}">
        <p14:creationId xmlns:p14="http://schemas.microsoft.com/office/powerpoint/2010/main" val="82179399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3875"/>
            <a:ext cx="7772400" cy="1143000"/>
          </a:xfrm>
        </p:spPr>
        <p:txBody>
          <a:bodyPr/>
          <a:lstStyle/>
          <a:p>
            <a:pPr>
              <a:defRPr/>
            </a:pPr>
            <a:r>
              <a:rPr lang="en-US" sz="2400" dirty="0"/>
              <a:t>Management Report “Canned” Queries </a:t>
            </a:r>
          </a:p>
        </p:txBody>
      </p:sp>
      <p:sp>
        <p:nvSpPr>
          <p:cNvPr id="3" name="Content Placeholder 2"/>
          <p:cNvSpPr>
            <a:spLocks noGrp="1"/>
          </p:cNvSpPr>
          <p:nvPr>
            <p:ph idx="1"/>
          </p:nvPr>
        </p:nvSpPr>
        <p:spPr>
          <a:xfrm>
            <a:off x="1295400" y="1723611"/>
            <a:ext cx="6858000" cy="3638550"/>
          </a:xfrm>
        </p:spPr>
        <p:txBody>
          <a:bodyPr>
            <a:noAutofit/>
          </a:bodyPr>
          <a:lstStyle/>
          <a:p>
            <a:pPr marL="0" lvl="1" indent="0">
              <a:spcBef>
                <a:spcPts val="600"/>
              </a:spcBef>
              <a:spcAft>
                <a:spcPts val="1200"/>
              </a:spcAft>
              <a:buClr>
                <a:schemeClr val="tx2"/>
              </a:buClr>
              <a:buNone/>
              <a:defRPr/>
            </a:pPr>
            <a:r>
              <a:rPr lang="en-US" dirty="0"/>
              <a:t>Pre-scheduled, repetitive reports with pre-defined criteria</a:t>
            </a:r>
          </a:p>
          <a:p>
            <a:pPr marL="285750" lvl="2" indent="-285750">
              <a:buClr>
                <a:schemeClr val="tx2"/>
              </a:buClr>
              <a:buFont typeface="Arial" panose="020B0604020202020204" pitchFamily="34" charset="0"/>
              <a:buChar char="•"/>
              <a:defRPr/>
            </a:pPr>
            <a:r>
              <a:rPr lang="en-US" dirty="0"/>
              <a:t>Excel worksheets distributed to designated Component representatives by email</a:t>
            </a:r>
          </a:p>
          <a:p>
            <a:pPr marL="285750" lvl="2" indent="-285750">
              <a:buClr>
                <a:schemeClr val="tx2"/>
              </a:buClr>
              <a:buFont typeface="Arial" panose="020B0604020202020204" pitchFamily="34" charset="0"/>
              <a:buChar char="•"/>
              <a:defRPr/>
            </a:pPr>
            <a:r>
              <a:rPr lang="en-US" dirty="0"/>
              <a:t>Plan to also make available via the web</a:t>
            </a:r>
          </a:p>
          <a:p>
            <a:pPr marL="0" lvl="1" indent="0">
              <a:spcBef>
                <a:spcPts val="2400"/>
              </a:spcBef>
              <a:spcAft>
                <a:spcPts val="600"/>
              </a:spcAft>
              <a:buClr>
                <a:schemeClr val="tx2"/>
              </a:buClr>
              <a:buNone/>
              <a:defRPr/>
            </a:pPr>
            <a:r>
              <a:rPr lang="en-US" i="1" dirty="0"/>
              <a:t>Example</a:t>
            </a:r>
            <a:r>
              <a:rPr lang="en-US" dirty="0"/>
              <a:t>: monthly report on transshipper-prepared SDRs (Document Type W) distributed to USTRANSCOM and ICP representatives</a:t>
            </a:r>
          </a:p>
          <a:p>
            <a:pPr marL="0" lvl="1" indent="0">
              <a:spcBef>
                <a:spcPts val="1200"/>
              </a:spcBef>
              <a:buClr>
                <a:schemeClr val="tx2"/>
              </a:buClr>
              <a:buNone/>
              <a:defRPr/>
            </a:pPr>
            <a:r>
              <a:rPr lang="en-US" dirty="0"/>
              <a:t>Components may identify recurring report requirements by Proposed Standards Change (PDC)</a:t>
            </a:r>
          </a:p>
          <a:p>
            <a:pPr>
              <a:defRPr/>
            </a:pPr>
            <a:endParaRPr lang="en-US" dirty="0"/>
          </a:p>
        </p:txBody>
      </p:sp>
    </p:spTree>
    <p:extLst>
      <p:ext uri="{BB962C8B-B14F-4D97-AF65-F5344CB8AC3E}">
        <p14:creationId xmlns:p14="http://schemas.microsoft.com/office/powerpoint/2010/main" val="26121895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4" name="Rectangle 8"/>
          <p:cNvSpPr>
            <a:spLocks noGrp="1" noChangeArrowheads="1"/>
          </p:cNvSpPr>
          <p:nvPr>
            <p:ph type="title"/>
          </p:nvPr>
        </p:nvSpPr>
        <p:spPr>
          <a:xfrm>
            <a:off x="647700" y="815419"/>
            <a:ext cx="7848600" cy="762000"/>
          </a:xfrm>
        </p:spPr>
        <p:txBody>
          <a:bodyPr/>
          <a:lstStyle/>
          <a:p>
            <a:pPr>
              <a:defRPr/>
            </a:pPr>
            <a:r>
              <a:rPr lang="en-US" sz="2400" dirty="0"/>
              <a:t>Implementation Conventions (ICs)</a:t>
            </a:r>
            <a:br>
              <a:rPr lang="en-US" sz="2400" dirty="0"/>
            </a:br>
            <a:r>
              <a:rPr lang="en-US" sz="2400" dirty="0"/>
              <a:t> that Support SDR, </a:t>
            </a:r>
            <a:r>
              <a:rPr lang="en-US" sz="2000" dirty="0"/>
              <a:t>continued</a:t>
            </a:r>
          </a:p>
        </p:txBody>
      </p:sp>
      <p:sp>
        <p:nvSpPr>
          <p:cNvPr id="183300" name="Rectangle 4"/>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nchorCtr="1"/>
          <a:lstStyle/>
          <a:p>
            <a:pPr algn="ctr">
              <a:defRPr/>
            </a:pPr>
            <a:endParaRPr lang="en-US" sz="2000" dirty="0">
              <a:solidFill>
                <a:schemeClr val="tx2"/>
              </a:solidFill>
              <a:effectLst>
                <a:outerShdw blurRad="38100" dist="38100" dir="2700000" algn="tl">
                  <a:srgbClr val="000000"/>
                </a:outerShdw>
              </a:effectLst>
            </a:endParaRPr>
          </a:p>
        </p:txBody>
      </p:sp>
      <p:sp>
        <p:nvSpPr>
          <p:cNvPr id="183301" name="Rectangle 5"/>
          <p:cNvSpPr>
            <a:spLocks noChangeArrowheads="1"/>
          </p:cNvSpPr>
          <p:nvPr/>
        </p:nvSpPr>
        <p:spPr bwMode="auto">
          <a:xfrm>
            <a:off x="457200" y="1828800"/>
            <a:ext cx="4419600" cy="50292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60000"/>
              <a:buFont typeface="Wingdings" pitchFamily="2" charset="2"/>
              <a:buChar char="n"/>
              <a:defRPr/>
            </a:pPr>
            <a:endParaRPr lang="en-US" sz="2400" dirty="0">
              <a:effectLst>
                <a:outerShdw blurRad="38100" dist="38100" dir="2700000" algn="tl">
                  <a:srgbClr val="000000"/>
                </a:outerShdw>
              </a:effectLst>
              <a:latin typeface="Verdana" pitchFamily="34" charset="0"/>
            </a:endParaRPr>
          </a:p>
        </p:txBody>
      </p:sp>
      <p:sp>
        <p:nvSpPr>
          <p:cNvPr id="3" name="TextBox 2"/>
          <p:cNvSpPr txBox="1"/>
          <p:nvPr/>
        </p:nvSpPr>
        <p:spPr>
          <a:xfrm>
            <a:off x="914400" y="2133600"/>
            <a:ext cx="7204365" cy="2492990"/>
          </a:xfrm>
          <a:prstGeom prst="rect">
            <a:avLst/>
          </a:prstGeom>
          <a:noFill/>
        </p:spPr>
        <p:txBody>
          <a:bodyPr wrap="square" rtlCol="0">
            <a:spAutoFit/>
          </a:bodyPr>
          <a:lstStyle/>
          <a:p>
            <a:pPr marL="0" lvl="1">
              <a:spcAft>
                <a:spcPts val="1200"/>
              </a:spcAft>
              <a:buClr>
                <a:schemeClr val="tx2"/>
              </a:buClr>
            </a:pPr>
            <a:r>
              <a:rPr lang="en-US" sz="1800" b="0" dirty="0">
                <a:latin typeface="+mn-lt"/>
              </a:rPr>
              <a:t>Both ICs</a:t>
            </a:r>
          </a:p>
          <a:p>
            <a:pPr marL="285750" lvl="1" indent="-285750">
              <a:spcAft>
                <a:spcPts val="1200"/>
              </a:spcAft>
              <a:buClr>
                <a:schemeClr val="tx2"/>
              </a:buClr>
              <a:buFont typeface="Arial" panose="020B0604020202020204" pitchFamily="34" charset="0"/>
              <a:buChar char="•"/>
            </a:pPr>
            <a:r>
              <a:rPr lang="en-US" sz="1800" b="0" dirty="0">
                <a:latin typeface="+mn-lt"/>
              </a:rPr>
              <a:t>Establish the DOD standard format for an electronic equivalent of the SF 364/SDR</a:t>
            </a:r>
          </a:p>
          <a:p>
            <a:pPr marL="285750" lvl="1" indent="-285750">
              <a:spcAft>
                <a:spcPts val="1200"/>
              </a:spcAft>
              <a:buClr>
                <a:schemeClr val="tx2"/>
              </a:buClr>
              <a:buFont typeface="Arial" panose="020B0604020202020204" pitchFamily="34" charset="0"/>
              <a:buChar char="•"/>
            </a:pPr>
            <a:r>
              <a:rPr lang="en-US" sz="1800" b="0" dirty="0">
                <a:latin typeface="+mn-lt"/>
              </a:rPr>
              <a:t>Document specific business rules, conditions, and authorized codes necessary for appropriate use of the transaction within the DLM</a:t>
            </a:r>
          </a:p>
          <a:p>
            <a:pPr marL="285750" lvl="1" indent="-285750">
              <a:spcAft>
                <a:spcPts val="1200"/>
              </a:spcAft>
              <a:buClr>
                <a:schemeClr val="tx2"/>
              </a:buClr>
              <a:buFont typeface="Arial" panose="020B0604020202020204" pitchFamily="34" charset="0"/>
              <a:buChar char="•"/>
            </a:pPr>
            <a:r>
              <a:rPr lang="en-US" sz="1800" b="0" dirty="0">
                <a:latin typeface="+mn-lt"/>
              </a:rPr>
              <a:t>Are used to replace Component unique formats and paper form</a:t>
            </a:r>
          </a:p>
        </p:txBody>
      </p:sp>
    </p:spTree>
    <p:extLst>
      <p:ext uri="{BB962C8B-B14F-4D97-AF65-F5344CB8AC3E}">
        <p14:creationId xmlns:p14="http://schemas.microsoft.com/office/powerpoint/2010/main" val="259273421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7772400" cy="914400"/>
          </a:xfrm>
        </p:spPr>
        <p:txBody>
          <a:bodyPr/>
          <a:lstStyle/>
          <a:p>
            <a:pPr>
              <a:defRPr/>
            </a:pPr>
            <a:r>
              <a:rPr lang="en-US" sz="2400" dirty="0"/>
              <a:t>Service/Agency Implementation Team</a:t>
            </a:r>
            <a:br>
              <a:rPr lang="en-US" sz="2400" dirty="0"/>
            </a:br>
            <a:r>
              <a:rPr lang="en-US" sz="2400" dirty="0"/>
              <a:t> Research Queries</a:t>
            </a:r>
          </a:p>
        </p:txBody>
      </p:sp>
      <p:sp>
        <p:nvSpPr>
          <p:cNvPr id="3" name="Content Placeholder 2"/>
          <p:cNvSpPr>
            <a:spLocks noGrp="1"/>
          </p:cNvSpPr>
          <p:nvPr>
            <p:ph idx="1"/>
          </p:nvPr>
        </p:nvSpPr>
        <p:spPr>
          <a:xfrm>
            <a:off x="762000" y="2514600"/>
            <a:ext cx="7162800" cy="2514600"/>
          </a:xfrm>
        </p:spPr>
        <p:txBody>
          <a:bodyPr>
            <a:normAutofit/>
          </a:bodyPr>
          <a:lstStyle/>
          <a:p>
            <a:pPr marL="0" lvl="1" indent="0">
              <a:buClr>
                <a:schemeClr val="tx2"/>
              </a:buClr>
              <a:buNone/>
              <a:defRPr/>
            </a:pPr>
            <a:r>
              <a:rPr lang="en-US" dirty="0">
                <a:effectLst/>
              </a:rPr>
              <a:t>Restricted access to limited number of Component representatives providing access to research SDR processing history and other normally “hidden” information</a:t>
            </a:r>
          </a:p>
          <a:p>
            <a:pPr marL="285750" lvl="2" indent="-285750">
              <a:spcBef>
                <a:spcPts val="1800"/>
              </a:spcBef>
              <a:spcAft>
                <a:spcPts val="1200"/>
              </a:spcAft>
              <a:buClr>
                <a:schemeClr val="tx2"/>
              </a:buClr>
              <a:buFont typeface="Arial" panose="020B0604020202020204" pitchFamily="34" charset="0"/>
              <a:buChar char="•"/>
              <a:defRPr/>
            </a:pPr>
            <a:r>
              <a:rPr lang="en-US" dirty="0">
                <a:effectLst/>
              </a:rPr>
              <a:t>Displays tracking of each transaction associated with the WebSDR control number through various steps during processing</a:t>
            </a:r>
          </a:p>
          <a:p>
            <a:pPr marL="285750" lvl="2" indent="-285750">
              <a:buClr>
                <a:schemeClr val="tx2"/>
              </a:buClr>
              <a:buFont typeface="Arial" panose="020B0604020202020204" pitchFamily="34" charset="0"/>
              <a:buChar char="•"/>
              <a:defRPr/>
            </a:pPr>
            <a:r>
              <a:rPr lang="en-US" dirty="0"/>
              <a:t>Separate query identifies web user who entered a specific SDR </a:t>
            </a:r>
          </a:p>
          <a:p>
            <a:pPr>
              <a:buClr>
                <a:schemeClr val="tx2"/>
              </a:buClr>
              <a:defRPr/>
            </a:pPr>
            <a:endParaRPr lang="en-US" dirty="0"/>
          </a:p>
        </p:txBody>
      </p:sp>
    </p:spTree>
    <p:extLst>
      <p:ext uri="{BB962C8B-B14F-4D97-AF65-F5344CB8AC3E}">
        <p14:creationId xmlns:p14="http://schemas.microsoft.com/office/powerpoint/2010/main" val="254051034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33A4-EBC8-4DF8-B001-58F648B9041E}"/>
              </a:ext>
            </a:extLst>
          </p:cNvPr>
          <p:cNvSpPr>
            <a:spLocks noGrp="1"/>
          </p:cNvSpPr>
          <p:nvPr>
            <p:ph type="title"/>
          </p:nvPr>
        </p:nvSpPr>
        <p:spPr/>
        <p:txBody>
          <a:bodyPr/>
          <a:lstStyle/>
          <a:p>
            <a:r>
              <a:rPr lang="en-US" dirty="0"/>
              <a:t>Queries Against Historical Records</a:t>
            </a:r>
          </a:p>
        </p:txBody>
      </p:sp>
    </p:spTree>
    <p:extLst>
      <p:ext uri="{BB962C8B-B14F-4D97-AF65-F5344CB8AC3E}">
        <p14:creationId xmlns:p14="http://schemas.microsoft.com/office/powerpoint/2010/main" val="84284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type="title"/>
          </p:nvPr>
        </p:nvSpPr>
        <p:spPr>
          <a:xfrm>
            <a:off x="685800" y="727075"/>
            <a:ext cx="7772400" cy="457200"/>
          </a:xfrm>
        </p:spPr>
        <p:txBody>
          <a:bodyPr/>
          <a:lstStyle/>
          <a:p>
            <a:pPr>
              <a:defRPr/>
            </a:pPr>
            <a:r>
              <a:rPr lang="en-US" altLang="en-US" sz="2400" dirty="0"/>
              <a:t>WebSDR Queries</a:t>
            </a:r>
          </a:p>
        </p:txBody>
      </p:sp>
      <p:sp>
        <p:nvSpPr>
          <p:cNvPr id="118788" name="Rectangle 5"/>
          <p:cNvSpPr>
            <a:spLocks noChangeArrowheads="1"/>
          </p:cNvSpPr>
          <p:nvPr/>
        </p:nvSpPr>
        <p:spPr bwMode="auto">
          <a:xfrm>
            <a:off x="1351722" y="1534338"/>
            <a:ext cx="66227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a:spcBef>
                <a:spcPct val="0"/>
              </a:spcBef>
              <a:buClrTx/>
              <a:buSzTx/>
              <a:buFont typeface="+mj-lt"/>
              <a:buAutoNum type="arabicPeriod"/>
            </a:pPr>
            <a:r>
              <a:rPr lang="en-US" altLang="en-US" sz="1600" b="0" dirty="0">
                <a:latin typeface="Arial" charset="0"/>
              </a:rPr>
              <a:t>Once you have successfully logged on to WebSDR, you may select “</a:t>
            </a:r>
            <a:r>
              <a:rPr lang="en-US" altLang="en-US" sz="1600" dirty="0">
                <a:latin typeface="Arial" charset="0"/>
              </a:rPr>
              <a:t>Queries</a:t>
            </a:r>
            <a:r>
              <a:rPr lang="en-US" altLang="en-US" sz="1600" b="0" dirty="0">
                <a:latin typeface="Arial" charset="0"/>
              </a:rPr>
              <a:t>” to get started.</a:t>
            </a:r>
          </a:p>
        </p:txBody>
      </p:sp>
      <p:sp>
        <p:nvSpPr>
          <p:cNvPr id="6" name="Right Arrow 5"/>
          <p:cNvSpPr/>
          <p:nvPr/>
        </p:nvSpPr>
        <p:spPr bwMode="auto">
          <a:xfrm>
            <a:off x="778342" y="5105400"/>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C6729A8C-D2A6-442B-9F4A-7E41E1D27E7D}"/>
              </a:ext>
            </a:extLst>
          </p:cNvPr>
          <p:cNvPicPr>
            <a:picLocks noChangeAspect="1"/>
          </p:cNvPicPr>
          <p:nvPr/>
        </p:nvPicPr>
        <p:blipFill rotWithShape="1">
          <a:blip r:embed="rId3"/>
          <a:srcRect t="12222" r="12623" b="16667"/>
          <a:stretch/>
        </p:blipFill>
        <p:spPr>
          <a:xfrm>
            <a:off x="1571995" y="2286000"/>
            <a:ext cx="6182227" cy="3733800"/>
          </a:xfrm>
          <a:prstGeom prst="rect">
            <a:avLst/>
          </a:prstGeom>
        </p:spPr>
      </p:pic>
    </p:spTree>
    <p:extLst>
      <p:ext uri="{BB962C8B-B14F-4D97-AF65-F5344CB8AC3E}">
        <p14:creationId xmlns:p14="http://schemas.microsoft.com/office/powerpoint/2010/main" val="352606383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1652" r="37392" b="53527"/>
          <a:stretch/>
        </p:blipFill>
        <p:spPr bwMode="auto">
          <a:xfrm>
            <a:off x="1073426" y="3200400"/>
            <a:ext cx="6927574" cy="182880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19811" name="Rectangle 2"/>
          <p:cNvSpPr>
            <a:spLocks noGrp="1" noChangeArrowheads="1"/>
          </p:cNvSpPr>
          <p:nvPr>
            <p:ph type="title"/>
          </p:nvPr>
        </p:nvSpPr>
        <p:spPr>
          <a:xfrm>
            <a:off x="457200" y="773675"/>
            <a:ext cx="8229600" cy="609600"/>
          </a:xfrm>
        </p:spPr>
        <p:txBody>
          <a:bodyPr/>
          <a:lstStyle/>
          <a:p>
            <a:pPr eaLnBrk="1" hangingPunct="1"/>
            <a:r>
              <a:rPr lang="en-US" altLang="en-US" sz="2400" dirty="0"/>
              <a:t>WebSDR Queries, </a:t>
            </a:r>
            <a:r>
              <a:rPr lang="en-US" altLang="en-US" sz="1400" dirty="0"/>
              <a:t>continued</a:t>
            </a:r>
            <a:endParaRPr lang="en-US" altLang="en-US" sz="1400" b="1" dirty="0">
              <a:solidFill>
                <a:schemeClr val="tx1"/>
              </a:solidFill>
              <a:effectLst/>
            </a:endParaRPr>
          </a:p>
        </p:txBody>
      </p:sp>
      <p:sp>
        <p:nvSpPr>
          <p:cNvPr id="119812" name="Rectangle 8"/>
          <p:cNvSpPr>
            <a:spLocks noChangeArrowheads="1"/>
          </p:cNvSpPr>
          <p:nvPr/>
        </p:nvSpPr>
        <p:spPr bwMode="auto">
          <a:xfrm>
            <a:off x="1073426" y="1663079"/>
            <a:ext cx="7086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buClrTx/>
              <a:buSzTx/>
              <a:buFont typeface="+mj-lt"/>
              <a:buAutoNum type="arabicPeriod" startAt="2"/>
            </a:pPr>
            <a:r>
              <a:rPr lang="en-US" altLang="en-US" sz="1600" b="0" dirty="0">
                <a:latin typeface="Arial" charset="0"/>
              </a:rPr>
              <a:t>Select “</a:t>
            </a:r>
            <a:r>
              <a:rPr lang="en-US" altLang="en-US" sz="1600" dirty="0">
                <a:latin typeface="Arial" charset="0"/>
              </a:rPr>
              <a:t>Composite View</a:t>
            </a:r>
            <a:r>
              <a:rPr lang="en-US" altLang="en-US" sz="1600" b="0" dirty="0">
                <a:latin typeface="Arial" charset="0"/>
              </a:rPr>
              <a:t>” — an overview of all actions related to the SDR, from submission through action activity reply.</a:t>
            </a:r>
          </a:p>
          <a:p>
            <a:pPr marL="342900" indent="-342900">
              <a:spcBef>
                <a:spcPct val="0"/>
              </a:spcBef>
              <a:buClrTx/>
              <a:buSzTx/>
              <a:buFont typeface="+mj-lt"/>
              <a:buAutoNum type="arabicPeriod" startAt="2"/>
            </a:pPr>
            <a:r>
              <a:rPr lang="en-US" altLang="en-US" sz="1600" b="0" dirty="0">
                <a:latin typeface="Arial" charset="0"/>
              </a:rPr>
              <a:t>Select “</a:t>
            </a:r>
            <a:r>
              <a:rPr lang="en-US" altLang="en-US" sz="1600" dirty="0">
                <a:latin typeface="Arial" charset="0"/>
              </a:rPr>
              <a:t>WebSDR Report Preparation</a:t>
            </a:r>
            <a:r>
              <a:rPr lang="en-US" altLang="en-US" sz="1600" b="0" dirty="0">
                <a:latin typeface="Arial" charset="0"/>
              </a:rPr>
              <a:t>” — to identify report criteria for any other type of management report. This option requires SAR access. </a:t>
            </a:r>
          </a:p>
        </p:txBody>
      </p:sp>
      <p:sp>
        <p:nvSpPr>
          <p:cNvPr id="2" name="TextBox 1"/>
          <p:cNvSpPr txBox="1"/>
          <p:nvPr/>
        </p:nvSpPr>
        <p:spPr>
          <a:xfrm>
            <a:off x="2667000" y="4572000"/>
            <a:ext cx="3962400" cy="738664"/>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r>
              <a:rPr lang="en-US" altLang="en-US" sz="1400" b="0" dirty="0">
                <a:solidFill>
                  <a:srgbClr val="FF0000"/>
                </a:solidFill>
                <a:latin typeface="Arial" charset="0"/>
              </a:rPr>
              <a:t>Access Restricted</a:t>
            </a:r>
          </a:p>
          <a:p>
            <a:r>
              <a:rPr lang="en-US" altLang="en-US" sz="1400" b="0" dirty="0">
                <a:latin typeface="Arial" charset="0"/>
              </a:rPr>
              <a:t>Call the DAAS Help Desk at </a:t>
            </a:r>
            <a:r>
              <a:rPr lang="en-US" altLang="en-US" sz="1400" b="0" dirty="0" err="1">
                <a:latin typeface="Arial" charset="0"/>
              </a:rPr>
              <a:t>Comm</a:t>
            </a:r>
            <a:r>
              <a:rPr lang="en-US" altLang="en-US" sz="1400" b="0" dirty="0">
                <a:latin typeface="Arial" charset="0"/>
              </a:rPr>
              <a:t>: (614) 692-6672 or DSN: 312-850-6672 to request access.</a:t>
            </a:r>
          </a:p>
        </p:txBody>
      </p:sp>
    </p:spTree>
    <p:extLst>
      <p:ext uri="{BB962C8B-B14F-4D97-AF65-F5344CB8AC3E}">
        <p14:creationId xmlns:p14="http://schemas.microsoft.com/office/powerpoint/2010/main" val="360125988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type="title"/>
          </p:nvPr>
        </p:nvSpPr>
        <p:spPr>
          <a:xfrm>
            <a:off x="609600" y="762000"/>
            <a:ext cx="7772400" cy="457200"/>
          </a:xfrm>
        </p:spPr>
        <p:txBody>
          <a:bodyPr/>
          <a:lstStyle/>
          <a:p>
            <a:pPr eaLnBrk="1" hangingPunct="1"/>
            <a:r>
              <a:rPr lang="en-US" sz="2400" dirty="0"/>
              <a:t>Composite View</a:t>
            </a:r>
            <a:endParaRPr lang="en-US" altLang="en-US" sz="2400" dirty="0"/>
          </a:p>
        </p:txBody>
      </p:sp>
      <p:sp>
        <p:nvSpPr>
          <p:cNvPr id="118788" name="Rectangle 5"/>
          <p:cNvSpPr>
            <a:spLocks noChangeArrowheads="1"/>
          </p:cNvSpPr>
          <p:nvPr/>
        </p:nvSpPr>
        <p:spPr bwMode="auto">
          <a:xfrm>
            <a:off x="1424145" y="1538472"/>
            <a:ext cx="63428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buClrTx/>
              <a:buSzTx/>
              <a:buFont typeface="+mj-lt"/>
              <a:buAutoNum type="arabicPeriod" startAt="4"/>
            </a:pPr>
            <a:r>
              <a:rPr lang="en-US" altLang="en-US" sz="1600" b="0" dirty="0">
                <a:latin typeface="Arial" charset="0"/>
              </a:rPr>
              <a:t>Once “</a:t>
            </a:r>
            <a:r>
              <a:rPr lang="en-US" altLang="en-US" sz="1600" dirty="0">
                <a:latin typeface="Arial" charset="0"/>
              </a:rPr>
              <a:t>Composite View</a:t>
            </a:r>
            <a:r>
              <a:rPr lang="en-US" altLang="en-US" sz="1600" b="0" dirty="0">
                <a:latin typeface="Arial" charset="0"/>
              </a:rPr>
              <a:t>” has been selected, search by the WebSDR control number, Component control number, or enter the document number with or without the suffix.</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68" t="14450" r="1139" b="32682"/>
          <a:stretch/>
        </p:blipFill>
        <p:spPr bwMode="auto">
          <a:xfrm>
            <a:off x="1457640" y="2819400"/>
            <a:ext cx="6275832" cy="2659251"/>
          </a:xfrm>
          <a:prstGeom prst="rect">
            <a:avLst/>
          </a:prstGeom>
          <a:noFill/>
          <a:ln w="9525">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188901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16389" y="243593"/>
            <a:ext cx="8229600" cy="685800"/>
          </a:xfrm>
        </p:spPr>
        <p:txBody>
          <a:bodyPr/>
          <a:lstStyle/>
          <a:p>
            <a:pPr eaLnBrk="1" hangingPunct="1">
              <a:defRPr/>
            </a:pPr>
            <a:r>
              <a:rPr lang="en-US" sz="2400" dirty="0"/>
              <a:t>Composite View, </a:t>
            </a:r>
            <a:r>
              <a:rPr lang="en-US" sz="1400" dirty="0"/>
              <a:t>continued</a:t>
            </a:r>
          </a:p>
        </p:txBody>
      </p:sp>
      <p:sp>
        <p:nvSpPr>
          <p:cNvPr id="120843" name="TextBox 10"/>
          <p:cNvSpPr txBox="1">
            <a:spLocks noChangeArrowheads="1"/>
          </p:cNvSpPr>
          <p:nvPr/>
        </p:nvSpPr>
        <p:spPr bwMode="auto">
          <a:xfrm>
            <a:off x="5463079" y="5944561"/>
            <a:ext cx="3523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fontAlgn="base" hangingPunct="1">
              <a:spcBef>
                <a:spcPct val="0"/>
              </a:spcBef>
              <a:spcAft>
                <a:spcPct val="0"/>
              </a:spcAft>
              <a:buClrTx/>
              <a:buSzTx/>
              <a:buNone/>
            </a:pPr>
            <a:r>
              <a:rPr lang="en-US" altLang="en-US" sz="1200" b="0" i="1" dirty="0">
                <a:solidFill>
                  <a:prstClr val="black"/>
                </a:solidFill>
                <a:latin typeface="Arial" charset="0"/>
              </a:rPr>
              <a:t>CUI information has been obscured for user guidance use.</a:t>
            </a:r>
          </a:p>
        </p:txBody>
      </p:sp>
      <p:sp>
        <p:nvSpPr>
          <p:cNvPr id="2" name="TextBox 1"/>
          <p:cNvSpPr txBox="1"/>
          <p:nvPr/>
        </p:nvSpPr>
        <p:spPr>
          <a:xfrm>
            <a:off x="5917510" y="1042376"/>
            <a:ext cx="2433430" cy="289310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pPr fontAlgn="base">
              <a:spcBef>
                <a:spcPct val="0"/>
              </a:spcBef>
              <a:spcAft>
                <a:spcPct val="0"/>
              </a:spcAft>
            </a:pPr>
            <a:r>
              <a:rPr lang="en-US" altLang="en-US" sz="1400" b="0" dirty="0">
                <a:solidFill>
                  <a:prstClr val="black"/>
                </a:solidFill>
                <a:latin typeface="Arial" charset="0"/>
              </a:rPr>
              <a:t>Scroll down the screen for an overview of each individual action related to the original SDR submission. </a:t>
            </a:r>
          </a:p>
          <a:p>
            <a:pPr fontAlgn="base">
              <a:spcBef>
                <a:spcPct val="0"/>
              </a:spcBef>
              <a:spcAft>
                <a:spcPct val="0"/>
              </a:spcAft>
            </a:pPr>
            <a:endParaRPr lang="en-US" altLang="en-US" sz="1400" b="0" dirty="0">
              <a:solidFill>
                <a:prstClr val="black"/>
              </a:solidFill>
              <a:latin typeface="Arial" charset="0"/>
            </a:endParaRPr>
          </a:p>
          <a:p>
            <a:pPr fontAlgn="base">
              <a:spcBef>
                <a:spcPct val="0"/>
              </a:spcBef>
              <a:spcAft>
                <a:spcPct val="0"/>
              </a:spcAft>
            </a:pPr>
            <a:r>
              <a:rPr lang="en-US" altLang="en-US" sz="1400" b="0" dirty="0">
                <a:solidFill>
                  <a:prstClr val="black"/>
                </a:solidFill>
                <a:latin typeface="Arial" charset="0"/>
              </a:rPr>
              <a:t>These are shown in chronologic sequence (with the newest submission at the top)</a:t>
            </a:r>
          </a:p>
          <a:p>
            <a:pPr fontAlgn="base">
              <a:spcBef>
                <a:spcPct val="0"/>
              </a:spcBef>
              <a:spcAft>
                <a:spcPct val="0"/>
              </a:spcAft>
            </a:pPr>
            <a:endParaRPr lang="en-US" altLang="en-US" sz="1400" b="0" dirty="0">
              <a:solidFill>
                <a:prstClr val="black"/>
              </a:solidFill>
              <a:latin typeface="Arial" charset="0"/>
            </a:endParaRPr>
          </a:p>
          <a:p>
            <a:pPr fontAlgn="base">
              <a:spcBef>
                <a:spcPct val="0"/>
              </a:spcBef>
              <a:spcAft>
                <a:spcPct val="0"/>
              </a:spcAft>
            </a:pPr>
            <a:r>
              <a:rPr lang="en-US" altLang="en-US" sz="1400" b="0" dirty="0">
                <a:solidFill>
                  <a:prstClr val="black"/>
                </a:solidFill>
                <a:latin typeface="Arial" charset="0"/>
              </a:rPr>
              <a:t>Click on links to drill down for full SDR record display</a:t>
            </a:r>
          </a:p>
        </p:txBody>
      </p:sp>
      <p:pic>
        <p:nvPicPr>
          <p:cNvPr id="3" name="Picture 2"/>
          <p:cNvPicPr>
            <a:picLocks noChangeAspect="1"/>
          </p:cNvPicPr>
          <p:nvPr/>
        </p:nvPicPr>
        <p:blipFill>
          <a:blip r:embed="rId3"/>
          <a:stretch>
            <a:fillRect/>
          </a:stretch>
        </p:blipFill>
        <p:spPr>
          <a:xfrm>
            <a:off x="444692" y="1069994"/>
            <a:ext cx="4924425" cy="5105400"/>
          </a:xfrm>
          <a:prstGeom prst="rect">
            <a:avLst/>
          </a:prstGeom>
          <a:ln>
            <a:solidFill>
              <a:schemeClr val="bg1">
                <a:lumMod val="50000"/>
              </a:schemeClr>
            </a:solidFill>
          </a:ln>
        </p:spPr>
      </p:pic>
      <p:sp>
        <p:nvSpPr>
          <p:cNvPr id="5" name="TextBox 4"/>
          <p:cNvSpPr txBox="1"/>
          <p:nvPr/>
        </p:nvSpPr>
        <p:spPr>
          <a:xfrm>
            <a:off x="4786520" y="4365014"/>
            <a:ext cx="4191000" cy="52322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defPPr>
              <a:defRPr lang="en-US"/>
            </a:defPPr>
            <a:lvl1pPr lvl="0">
              <a:defRPr sz="1400" b="0">
                <a:solidFill>
                  <a:prstClr val="black"/>
                </a:solidFill>
                <a:latin typeface="Arial" charset="0"/>
              </a:defRPr>
            </a:lvl1pPr>
          </a:lstStyle>
          <a:p>
            <a:pPr fontAlgn="base">
              <a:spcBef>
                <a:spcPct val="0"/>
              </a:spcBef>
              <a:spcAft>
                <a:spcPct val="0"/>
              </a:spcAft>
            </a:pPr>
            <a:r>
              <a:rPr lang="en-US" dirty="0">
                <a:solidFill>
                  <a:schemeClr val="tx1"/>
                </a:solidFill>
              </a:rPr>
              <a:t>Click on Outbound Transaction Summary for the expandable distribution detail tree</a:t>
            </a:r>
          </a:p>
        </p:txBody>
      </p:sp>
      <p:cxnSp>
        <p:nvCxnSpPr>
          <p:cNvPr id="7" name="Straight Arrow Connector 6"/>
          <p:cNvCxnSpPr/>
          <p:nvPr/>
        </p:nvCxnSpPr>
        <p:spPr bwMode="auto">
          <a:xfrm flipH="1" flipV="1">
            <a:off x="3200400" y="3400149"/>
            <a:ext cx="1981202" cy="804115"/>
          </a:xfrm>
          <a:prstGeom prst="straightConnector1">
            <a:avLst/>
          </a:prstGeom>
          <a:noFill/>
          <a:ln w="38100" cap="flat" cmpd="sng" algn="ctr">
            <a:solidFill>
              <a:srgbClr val="FF0000"/>
            </a:solidFill>
            <a:prstDash val="solid"/>
            <a:round/>
            <a:headEnd type="none" w="med" len="med"/>
            <a:tailEnd type="triangle"/>
          </a:ln>
          <a:effectLst>
            <a:outerShdw dist="35921" dir="2700000" algn="ctr" rotWithShape="0">
              <a:srgbClr val="808080"/>
            </a:outerShdw>
          </a:effectLst>
        </p:spPr>
      </p:cxnSp>
      <p:sp>
        <p:nvSpPr>
          <p:cNvPr id="11" name="TextBox 10"/>
          <p:cNvSpPr txBox="1"/>
          <p:nvPr/>
        </p:nvSpPr>
        <p:spPr>
          <a:xfrm>
            <a:off x="2438400" y="1676400"/>
            <a:ext cx="990600" cy="338554"/>
          </a:xfrm>
          <a:prstGeom prst="rect">
            <a:avLst/>
          </a:prstGeom>
          <a:solidFill>
            <a:schemeClr val="tx1"/>
          </a:solidFill>
        </p:spPr>
        <p:txBody>
          <a:bodyPr wrap="square" rtlCol="0">
            <a:spAutoFit/>
          </a:bodyPr>
          <a:lstStyle/>
          <a:p>
            <a:pPr fontAlgn="base">
              <a:spcBef>
                <a:spcPct val="0"/>
              </a:spcBef>
              <a:spcAft>
                <a:spcPct val="0"/>
              </a:spcAft>
            </a:pPr>
            <a:endParaRPr lang="en-US" sz="1600" b="1" dirty="0">
              <a:solidFill>
                <a:prstClr val="black"/>
              </a:solidFill>
              <a:latin typeface="Times New Roman" pitchFamily="18" charset="0"/>
            </a:endParaRPr>
          </a:p>
        </p:txBody>
      </p:sp>
      <p:sp>
        <p:nvSpPr>
          <p:cNvPr id="12" name="TextBox 11"/>
          <p:cNvSpPr txBox="1"/>
          <p:nvPr/>
        </p:nvSpPr>
        <p:spPr>
          <a:xfrm>
            <a:off x="2438400" y="2819400"/>
            <a:ext cx="990600" cy="338554"/>
          </a:xfrm>
          <a:prstGeom prst="rect">
            <a:avLst/>
          </a:prstGeom>
          <a:solidFill>
            <a:schemeClr val="tx1"/>
          </a:solidFill>
        </p:spPr>
        <p:txBody>
          <a:bodyPr wrap="square" rtlCol="0">
            <a:spAutoFit/>
          </a:bodyPr>
          <a:lstStyle/>
          <a:p>
            <a:pPr fontAlgn="base">
              <a:spcBef>
                <a:spcPct val="0"/>
              </a:spcBef>
              <a:spcAft>
                <a:spcPct val="0"/>
              </a:spcAft>
            </a:pPr>
            <a:endParaRPr lang="en-US" sz="1600" b="1" dirty="0">
              <a:solidFill>
                <a:prstClr val="black"/>
              </a:solidFill>
              <a:latin typeface="Times New Roman" pitchFamily="18" charset="0"/>
            </a:endParaRPr>
          </a:p>
        </p:txBody>
      </p:sp>
      <p:sp>
        <p:nvSpPr>
          <p:cNvPr id="13" name="TextBox 12"/>
          <p:cNvSpPr txBox="1"/>
          <p:nvPr/>
        </p:nvSpPr>
        <p:spPr>
          <a:xfrm>
            <a:off x="2122032" y="3921306"/>
            <a:ext cx="1569740" cy="338554"/>
          </a:xfrm>
          <a:prstGeom prst="rect">
            <a:avLst/>
          </a:prstGeom>
          <a:solidFill>
            <a:schemeClr val="tx1"/>
          </a:solidFill>
        </p:spPr>
        <p:txBody>
          <a:bodyPr wrap="square" rtlCol="0">
            <a:spAutoFit/>
          </a:bodyPr>
          <a:lstStyle/>
          <a:p>
            <a:pPr fontAlgn="base">
              <a:spcBef>
                <a:spcPct val="0"/>
              </a:spcBef>
              <a:spcAft>
                <a:spcPct val="0"/>
              </a:spcAft>
            </a:pPr>
            <a:endParaRPr lang="en-US" sz="1600" b="1" dirty="0">
              <a:solidFill>
                <a:prstClr val="black"/>
              </a:solidFill>
              <a:latin typeface="Times New Roman" pitchFamily="18" charset="0"/>
            </a:endParaRPr>
          </a:p>
        </p:txBody>
      </p:sp>
      <p:sp>
        <p:nvSpPr>
          <p:cNvPr id="6" name="TextBox 5">
            <a:extLst>
              <a:ext uri="{FF2B5EF4-FFF2-40B4-BE49-F238E27FC236}">
                <a16:creationId xmlns:a16="http://schemas.microsoft.com/office/drawing/2014/main" id="{355527FB-575C-48FC-91AA-F1C60C04BC99}"/>
              </a:ext>
            </a:extLst>
          </p:cNvPr>
          <p:cNvSpPr txBox="1"/>
          <p:nvPr/>
        </p:nvSpPr>
        <p:spPr>
          <a:xfrm>
            <a:off x="3118104" y="1086597"/>
            <a:ext cx="651269" cy="261610"/>
          </a:xfrm>
          <a:prstGeom prst="rect">
            <a:avLst/>
          </a:prstGeom>
          <a:solidFill>
            <a:schemeClr val="bg1"/>
          </a:solidFill>
        </p:spPr>
        <p:txBody>
          <a:bodyPr wrap="square" rtlCol="0">
            <a:spAutoFit/>
          </a:bodyPr>
          <a:lstStyle/>
          <a:p>
            <a:pPr algn="ctr"/>
            <a:r>
              <a:rPr lang="en-US" sz="1100" dirty="0"/>
              <a:t>CUI</a:t>
            </a:r>
          </a:p>
        </p:txBody>
      </p:sp>
    </p:spTree>
    <p:extLst>
      <p:ext uri="{BB962C8B-B14F-4D97-AF65-F5344CB8AC3E}">
        <p14:creationId xmlns:p14="http://schemas.microsoft.com/office/powerpoint/2010/main" val="255544342"/>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a:xfrm>
            <a:off x="533400" y="452141"/>
            <a:ext cx="8229600" cy="762000"/>
          </a:xfrm>
        </p:spPr>
        <p:txBody>
          <a:bodyPr/>
          <a:lstStyle/>
          <a:p>
            <a:pPr eaLnBrk="1" hangingPunct="1"/>
            <a:r>
              <a:rPr lang="en-US" altLang="en-US" sz="2400" dirty="0"/>
              <a:t>Agency/Service Research Queries</a:t>
            </a:r>
          </a:p>
        </p:txBody>
      </p:sp>
      <p:sp>
        <p:nvSpPr>
          <p:cNvPr id="121860" name="Rectangle 7"/>
          <p:cNvSpPr>
            <a:spLocks noChangeArrowheads="1"/>
          </p:cNvSpPr>
          <p:nvPr/>
        </p:nvSpPr>
        <p:spPr bwMode="auto">
          <a:xfrm>
            <a:off x="1371600" y="1214141"/>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342900" indent="-342900">
              <a:spcBef>
                <a:spcPct val="0"/>
              </a:spcBef>
              <a:buClrTx/>
              <a:buSzTx/>
              <a:buFont typeface="+mj-lt"/>
              <a:buAutoNum type="arabicPeriod"/>
            </a:pPr>
            <a:r>
              <a:rPr lang="en-US" altLang="en-US" sz="1600" b="0" dirty="0">
                <a:latin typeface="Arial" charset="0"/>
              </a:rPr>
              <a:t>The Agency/Service Research Queries are limited to Service/Agency implementation team members. </a:t>
            </a:r>
          </a:p>
        </p:txBody>
      </p:sp>
      <p:sp>
        <p:nvSpPr>
          <p:cNvPr id="6" name="Right Arrow 5"/>
          <p:cNvSpPr/>
          <p:nvPr/>
        </p:nvSpPr>
        <p:spPr bwMode="auto">
          <a:xfrm>
            <a:off x="1066800" y="5334000"/>
            <a:ext cx="609600" cy="2286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3" name="Picture 2">
            <a:extLst>
              <a:ext uri="{FF2B5EF4-FFF2-40B4-BE49-F238E27FC236}">
                <a16:creationId xmlns:a16="http://schemas.microsoft.com/office/drawing/2014/main" id="{0397784E-5665-40B4-B82A-F67BC2E32BBE}"/>
              </a:ext>
            </a:extLst>
          </p:cNvPr>
          <p:cNvPicPr>
            <a:picLocks noChangeAspect="1"/>
          </p:cNvPicPr>
          <p:nvPr/>
        </p:nvPicPr>
        <p:blipFill rotWithShape="1">
          <a:blip r:embed="rId3"/>
          <a:srcRect t="11111" r="12623" b="15555"/>
          <a:stretch/>
        </p:blipFill>
        <p:spPr>
          <a:xfrm>
            <a:off x="1828800" y="1798916"/>
            <a:ext cx="6400800" cy="4114800"/>
          </a:xfrm>
          <a:prstGeom prst="rect">
            <a:avLst/>
          </a:prstGeom>
        </p:spPr>
      </p:pic>
    </p:spTree>
    <p:extLst>
      <p:ext uri="{BB962C8B-B14F-4D97-AF65-F5344CB8AC3E}">
        <p14:creationId xmlns:p14="http://schemas.microsoft.com/office/powerpoint/2010/main" val="272075487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85" t="13220" r="857" b="25131"/>
          <a:stretch/>
        </p:blipFill>
        <p:spPr bwMode="auto">
          <a:xfrm>
            <a:off x="1484707" y="3048000"/>
            <a:ext cx="6174586" cy="2371041"/>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22883" name="Rectangle 2"/>
          <p:cNvSpPr>
            <a:spLocks noGrp="1" noChangeArrowheads="1"/>
          </p:cNvSpPr>
          <p:nvPr>
            <p:ph type="title"/>
          </p:nvPr>
        </p:nvSpPr>
        <p:spPr>
          <a:xfrm>
            <a:off x="0" y="762000"/>
            <a:ext cx="9077325" cy="457200"/>
          </a:xfrm>
        </p:spPr>
        <p:txBody>
          <a:bodyPr/>
          <a:lstStyle/>
          <a:p>
            <a:pPr eaLnBrk="1" hangingPunct="1"/>
            <a:r>
              <a:rPr lang="en-US" altLang="en-US" sz="2400" dirty="0"/>
              <a:t>Service/Agency Research Queries,</a:t>
            </a:r>
            <a:r>
              <a:rPr lang="en-US" altLang="en-US" sz="1200" dirty="0"/>
              <a:t> </a:t>
            </a:r>
            <a:r>
              <a:rPr lang="en-US" altLang="en-US" sz="1400" dirty="0"/>
              <a:t>continued</a:t>
            </a:r>
          </a:p>
        </p:txBody>
      </p:sp>
      <p:sp>
        <p:nvSpPr>
          <p:cNvPr id="122884" name="Rectangle 4"/>
          <p:cNvSpPr>
            <a:spLocks noChangeArrowheads="1"/>
          </p:cNvSpPr>
          <p:nvPr/>
        </p:nvSpPr>
        <p:spPr bwMode="auto">
          <a:xfrm>
            <a:off x="1219200" y="1548080"/>
            <a:ext cx="670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228600" indent="-228600">
              <a:spcBef>
                <a:spcPct val="0"/>
              </a:spcBef>
              <a:buClrTx/>
              <a:buSzTx/>
              <a:buFont typeface="+mj-lt"/>
              <a:buAutoNum type="arabicPeriod" startAt="2"/>
            </a:pPr>
            <a:r>
              <a:rPr lang="en-US" altLang="en-US" sz="1600" b="0" dirty="0">
                <a:latin typeface="Arial" charset="0"/>
              </a:rPr>
              <a:t>“</a:t>
            </a:r>
            <a:r>
              <a:rPr lang="en-US" altLang="en-US" sz="1600" dirty="0">
                <a:latin typeface="Arial" charset="0"/>
              </a:rPr>
              <a:t>WebSDR Report Preparation</a:t>
            </a:r>
            <a:r>
              <a:rPr lang="en-US" altLang="en-US" sz="1600" b="0" dirty="0">
                <a:latin typeface="Arial" charset="0"/>
              </a:rPr>
              <a:t>” takes the user to the standard report selection screen. “</a:t>
            </a:r>
            <a:r>
              <a:rPr lang="en-US" altLang="en-US" sz="1600" dirty="0">
                <a:latin typeface="Arial" charset="0"/>
              </a:rPr>
              <a:t>Who submitted this SDR?</a:t>
            </a:r>
            <a:r>
              <a:rPr lang="en-US" altLang="en-US" sz="1600" b="0" dirty="0">
                <a:latin typeface="Arial" charset="0"/>
              </a:rPr>
              <a:t>”</a:t>
            </a:r>
            <a:r>
              <a:rPr lang="en-US" altLang="en-US" sz="1600" dirty="0">
                <a:latin typeface="Arial" charset="0"/>
              </a:rPr>
              <a:t> </a:t>
            </a:r>
            <a:r>
              <a:rPr lang="en-US" altLang="en-US" sz="1600" b="0" dirty="0">
                <a:latin typeface="Arial" charset="0"/>
              </a:rPr>
              <a:t>query will show the initiator POC information. “</a:t>
            </a:r>
            <a:r>
              <a:rPr lang="en-US" altLang="en-US" sz="1600" dirty="0">
                <a:latin typeface="Arial" charset="0"/>
              </a:rPr>
              <a:t>SDR Processing History</a:t>
            </a:r>
            <a:r>
              <a:rPr lang="en-US" altLang="en-US" sz="1600" b="0" dirty="0">
                <a:latin typeface="Arial" charset="0"/>
              </a:rPr>
              <a:t>” query will display processing details for transactions associated with a specific WebSDR control number.</a:t>
            </a:r>
          </a:p>
        </p:txBody>
      </p:sp>
    </p:spTree>
    <p:extLst>
      <p:ext uri="{BB962C8B-B14F-4D97-AF65-F5344CB8AC3E}">
        <p14:creationId xmlns:p14="http://schemas.microsoft.com/office/powerpoint/2010/main" val="51001582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9021" t="10368" r="37728" b="62321"/>
          <a:stretch/>
        </p:blipFill>
        <p:spPr bwMode="auto">
          <a:xfrm>
            <a:off x="1066800" y="2743200"/>
            <a:ext cx="6781130" cy="15786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09572" name="Rectangle 2"/>
          <p:cNvSpPr>
            <a:spLocks noGrp="1" noChangeArrowheads="1"/>
          </p:cNvSpPr>
          <p:nvPr>
            <p:ph type="title"/>
          </p:nvPr>
        </p:nvSpPr>
        <p:spPr>
          <a:xfrm>
            <a:off x="76200" y="892820"/>
            <a:ext cx="8839200" cy="457200"/>
          </a:xfrm>
        </p:spPr>
        <p:txBody>
          <a:bodyPr/>
          <a:lstStyle/>
          <a:p>
            <a:pPr>
              <a:defRPr/>
            </a:pPr>
            <a:r>
              <a:rPr lang="en-US" sz="2400" dirty="0"/>
              <a:t>Service/Agency Research Queries, </a:t>
            </a:r>
            <a:r>
              <a:rPr lang="en-US" sz="1400" dirty="0"/>
              <a:t>continued</a:t>
            </a:r>
          </a:p>
        </p:txBody>
      </p:sp>
      <p:sp>
        <p:nvSpPr>
          <p:cNvPr id="11" name="Content Placeholder 10"/>
          <p:cNvSpPr>
            <a:spLocks noGrp="1"/>
          </p:cNvSpPr>
          <p:nvPr>
            <p:ph idx="1"/>
          </p:nvPr>
        </p:nvSpPr>
        <p:spPr>
          <a:xfrm>
            <a:off x="950844" y="1905000"/>
            <a:ext cx="7195930" cy="658490"/>
          </a:xfrm>
        </p:spPr>
        <p:txBody>
          <a:bodyPr>
            <a:noAutofit/>
          </a:bodyPr>
          <a:lstStyle/>
          <a:p>
            <a:pPr>
              <a:buFont typeface="+mj-lt"/>
              <a:buAutoNum type="arabicPeriod" startAt="3"/>
              <a:defRPr/>
            </a:pPr>
            <a:r>
              <a:rPr lang="en-US" sz="1600" b="0" kern="1200" dirty="0">
                <a:solidFill>
                  <a:schemeClr val="tx1"/>
                </a:solidFill>
                <a:latin typeface="Arial" charset="0"/>
              </a:rPr>
              <a:t>Authorized users may select the second option to bring up a flexible search criteria screen to create the desired report. </a:t>
            </a:r>
            <a:endParaRPr lang="en-US" dirty="0"/>
          </a:p>
        </p:txBody>
      </p:sp>
      <p:sp>
        <p:nvSpPr>
          <p:cNvPr id="2" name="TextBox 1"/>
          <p:cNvSpPr txBox="1"/>
          <p:nvPr/>
        </p:nvSpPr>
        <p:spPr>
          <a:xfrm>
            <a:off x="974035" y="4648200"/>
            <a:ext cx="6950765" cy="830997"/>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pPr>
              <a:defRPr/>
            </a:pPr>
            <a:r>
              <a:rPr lang="en-US" b="0" dirty="0">
                <a:latin typeface="Arial" charset="0"/>
              </a:rPr>
              <a:t>For information or access to the WebSDR Report Preparation screens, call the DAAS WebSDR Help Desk at </a:t>
            </a:r>
            <a:r>
              <a:rPr lang="en-US" b="0" dirty="0" err="1">
                <a:latin typeface="Arial" charset="0"/>
              </a:rPr>
              <a:t>Comm</a:t>
            </a:r>
            <a:r>
              <a:rPr lang="en-US" b="0" dirty="0">
                <a:latin typeface="Arial" charset="0"/>
              </a:rPr>
              <a:t>: (614) 692-6672 or DSN: 312-850-6672.</a:t>
            </a:r>
            <a:endParaRPr lang="en-US" b="0" dirty="0"/>
          </a:p>
        </p:txBody>
      </p:sp>
    </p:spTree>
    <p:extLst>
      <p:ext uri="{BB962C8B-B14F-4D97-AF65-F5344CB8AC3E}">
        <p14:creationId xmlns:p14="http://schemas.microsoft.com/office/powerpoint/2010/main" val="377037362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334000" cy="4674742"/>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24932" name="TextBox 5"/>
          <p:cNvSpPr txBox="1">
            <a:spLocks noChangeArrowheads="1"/>
          </p:cNvSpPr>
          <p:nvPr/>
        </p:nvSpPr>
        <p:spPr bwMode="auto">
          <a:xfrm>
            <a:off x="1676400" y="686376"/>
            <a:ext cx="5671930" cy="461665"/>
          </a:xfrm>
          <a:prstGeom prst="rect">
            <a:avLst/>
          </a:prstGeom>
          <a:noFill/>
          <a:ln w="9525">
            <a:noFill/>
            <a:miter lim="800000"/>
            <a:headEnd/>
            <a:tailEnd/>
          </a:ln>
        </p:spPr>
        <p:txBody>
          <a:bodyPr wrap="square">
            <a:spAutoFit/>
          </a:bodyPr>
          <a:lstStyle/>
          <a:p>
            <a:pPr>
              <a:defRPr/>
            </a:pPr>
            <a:r>
              <a:rPr lang="en-US" sz="2400" dirty="0">
                <a:solidFill>
                  <a:srgbClr val="203864"/>
                </a:solidFill>
                <a:latin typeface="+mj-lt"/>
                <a:ea typeface="+mj-ea"/>
                <a:cs typeface="+mj-cs"/>
              </a:rPr>
              <a:t>Management Report Selection Screen</a:t>
            </a:r>
          </a:p>
        </p:txBody>
      </p:sp>
      <p:sp>
        <p:nvSpPr>
          <p:cNvPr id="124934" name="TextBox 7"/>
          <p:cNvSpPr txBox="1">
            <a:spLocks noChangeArrowheads="1"/>
          </p:cNvSpPr>
          <p:nvPr/>
        </p:nvSpPr>
        <p:spPr bwMode="auto">
          <a:xfrm>
            <a:off x="838200" y="3200400"/>
            <a:ext cx="2286000" cy="738664"/>
          </a:xfrm>
          <a:prstGeom prst="rect">
            <a:avLst/>
          </a:prstGeom>
          <a:solidFill>
            <a:schemeClr val="bg1"/>
          </a:solidFill>
          <a:ln w="9525">
            <a:solidFill>
              <a:srgbClr val="000000"/>
            </a:solidFill>
            <a:miter lim="800000"/>
            <a:headEnd/>
            <a:tailEnd/>
          </a:ln>
          <a:effectLst>
            <a:outerShdw blurRad="50800" dist="101600" dir="8100000" algn="tr" rotWithShape="0">
              <a:schemeClr val="accent1">
                <a:lumMod val="75000"/>
                <a:alpha val="40000"/>
              </a:schemeClr>
            </a:outerShdw>
          </a:effectLst>
        </p:spPr>
        <p:txBody>
          <a:bodyPr wrap="square">
            <a:spAutoFit/>
          </a:bodyPr>
          <a:lstStyle/>
          <a:p>
            <a:pPr>
              <a:defRPr/>
            </a:pPr>
            <a:r>
              <a:rPr lang="en-US" sz="1400" b="0" dirty="0">
                <a:latin typeface="+mn-lt"/>
              </a:rPr>
              <a:t>Use multiple drop box lists to select criteria for your search.</a:t>
            </a:r>
          </a:p>
        </p:txBody>
      </p:sp>
      <p:sp>
        <p:nvSpPr>
          <p:cNvPr id="124936" name="TextBox 9"/>
          <p:cNvSpPr txBox="1">
            <a:spLocks noChangeArrowheads="1"/>
          </p:cNvSpPr>
          <p:nvPr/>
        </p:nvSpPr>
        <p:spPr bwMode="auto">
          <a:xfrm>
            <a:off x="5257800" y="1852782"/>
            <a:ext cx="2895600" cy="954107"/>
          </a:xfrm>
          <a:prstGeom prst="rect">
            <a:avLst/>
          </a:prstGeom>
          <a:solidFill>
            <a:schemeClr val="bg1"/>
          </a:solidFill>
          <a:ln w="9525">
            <a:solidFill>
              <a:srgbClr val="000000"/>
            </a:solidFill>
            <a:miter lim="800000"/>
            <a:headEnd/>
            <a:tailEnd/>
          </a:ln>
          <a:effectLst>
            <a:outerShdw blurRad="50800" dist="101600" dir="2700000" algn="tl" rotWithShape="0">
              <a:schemeClr val="accent1">
                <a:lumMod val="75000"/>
                <a:alpha val="40000"/>
              </a:schemeClr>
            </a:outerShdw>
          </a:effectLst>
        </p:spPr>
        <p:txBody>
          <a:bodyPr wrap="square">
            <a:spAutoFit/>
          </a:bodyPr>
          <a:lstStyle/>
          <a:p>
            <a:pPr>
              <a:defRPr/>
            </a:pPr>
            <a:r>
              <a:rPr lang="en-US" sz="1400" b="0" dirty="0">
                <a:latin typeface="+mn-lt"/>
              </a:rPr>
              <a:t>“</a:t>
            </a:r>
            <a:r>
              <a:rPr lang="en-US" sz="1400" dirty="0">
                <a:latin typeface="+mn-lt"/>
              </a:rPr>
              <a:t>Select Report Type</a:t>
            </a:r>
            <a:r>
              <a:rPr lang="en-US" sz="1400" b="0" dirty="0">
                <a:latin typeface="+mn-lt"/>
              </a:rPr>
              <a:t>” provides a menu of reports each with various column headings for a specific report.</a:t>
            </a:r>
          </a:p>
        </p:txBody>
      </p:sp>
    </p:spTree>
    <p:extLst>
      <p:ext uri="{BB962C8B-B14F-4D97-AF65-F5344CB8AC3E}">
        <p14:creationId xmlns:p14="http://schemas.microsoft.com/office/powerpoint/2010/main" val="26248326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12D2-1A07-43DD-A2B7-B02512EAF045}"/>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F2392096-F8B7-4B25-9B8C-EBA5EE185AC3}"/>
              </a:ext>
            </a:extLst>
          </p:cNvPr>
          <p:cNvSpPr>
            <a:spLocks noGrp="1"/>
          </p:cNvSpPr>
          <p:nvPr>
            <p:ph sz="half" idx="2"/>
          </p:nvPr>
        </p:nvSpPr>
        <p:spPr>
          <a:xfrm>
            <a:off x="4258491" y="1463040"/>
            <a:ext cx="4519749" cy="4754880"/>
          </a:xfrm>
        </p:spPr>
        <p:txBody>
          <a:bodyPr>
            <a:normAutofit/>
          </a:bodyPr>
          <a:lstStyle/>
          <a:p>
            <a:pPr marL="0" indent="0">
              <a:buNone/>
            </a:pPr>
            <a:r>
              <a:rPr lang="en-US" sz="1800" dirty="0"/>
              <a:t>By the end of this brief, you will be able to:</a:t>
            </a:r>
          </a:p>
          <a:p>
            <a:r>
              <a:rPr lang="en-US" sz="1800" dirty="0"/>
              <a:t>Define and describe DOD procedures used in SDR processing</a:t>
            </a:r>
          </a:p>
          <a:p>
            <a:r>
              <a:rPr lang="en-US" sz="1800" dirty="0"/>
              <a:t>Define what “WebSDR” is and why it is important</a:t>
            </a:r>
          </a:p>
          <a:p>
            <a:r>
              <a:rPr lang="en-US" sz="1800" dirty="0"/>
              <a:t>Explain how “WebSDR” operates</a:t>
            </a:r>
          </a:p>
          <a:p>
            <a:r>
              <a:rPr lang="en-US" sz="1800" dirty="0"/>
              <a:t>Demonstrate or explain how to gain access to “WebSDR”, how to create an SDR and process through completion, including cancellation if appropriate and follow up</a:t>
            </a:r>
          </a:p>
          <a:p>
            <a:r>
              <a:rPr lang="en-US" sz="1800" dirty="0"/>
              <a:t>Run queries and obtain reports</a:t>
            </a:r>
          </a:p>
        </p:txBody>
      </p:sp>
      <p:sp>
        <p:nvSpPr>
          <p:cNvPr id="5" name="Slide Number Placeholder 4">
            <a:extLst>
              <a:ext uri="{FF2B5EF4-FFF2-40B4-BE49-F238E27FC236}">
                <a16:creationId xmlns:a16="http://schemas.microsoft.com/office/drawing/2014/main" id="{DAA34C65-630A-47E0-A9B6-52882DA602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9D99C2C9-F4F9-44F9-AE93-4145E08993BA}"/>
              </a:ext>
            </a:extLst>
          </p:cNvPr>
          <p:cNvSpPr>
            <a:spLocks noGrp="1"/>
          </p:cNvSpPr>
          <p:nvPr>
            <p:ph type="body" sz="quarter" idx="13"/>
          </p:nvPr>
        </p:nvSpPr>
        <p:spPr/>
        <p:txBody>
          <a:bodyPr/>
          <a:lstStyle/>
          <a:p>
            <a:r>
              <a:rPr lang="en-US" dirty="0"/>
              <a:t>Defense Logistics Management Standards</a:t>
            </a:r>
          </a:p>
        </p:txBody>
      </p:sp>
      <p:pic>
        <p:nvPicPr>
          <p:cNvPr id="7" name="Picture 6" descr="Darts in the center of a target">
            <a:extLst>
              <a:ext uri="{FF2B5EF4-FFF2-40B4-BE49-F238E27FC236}">
                <a16:creationId xmlns:a16="http://schemas.microsoft.com/office/drawing/2014/main" id="{DDD6E347-BD94-4092-9180-D9C7B85C09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89166"/>
            <a:ext cx="3291840" cy="2468880"/>
          </a:xfrm>
          <a:prstGeom prst="roundRect">
            <a:avLst>
              <a:gd name="adj" fmla="val 8594"/>
            </a:avLst>
          </a:prstGeom>
          <a:solidFill>
            <a:srgbClr val="FFFFFF">
              <a:shade val="85000"/>
            </a:srgbClr>
          </a:solidFill>
          <a:ln>
            <a:noFill/>
          </a:ln>
          <a:effectLst>
            <a:reflection blurRad="12700" stA="40000" endPos="48000" dist="5000" dir="5400000" sy="-100000" algn="bl" rotWithShape="0"/>
          </a:effectLst>
        </p:spPr>
      </p:pic>
    </p:spTree>
    <p:extLst>
      <p:ext uri="{BB962C8B-B14F-4D97-AF65-F5344CB8AC3E}">
        <p14:creationId xmlns:p14="http://schemas.microsoft.com/office/powerpoint/2010/main" val="98009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4560" y="-28977"/>
            <a:ext cx="6949440" cy="731520"/>
          </a:xfrm>
        </p:spPr>
        <p:txBody>
          <a:bodyPr/>
          <a:lstStyle/>
          <a:p>
            <a:r>
              <a:rPr lang="en-US" sz="2400" dirty="0">
                <a:latin typeface="Times New Roman" panose="02020603050405020304" pitchFamily="18" charset="0"/>
                <a:cs typeface="Times New Roman" panose="02020603050405020304" pitchFamily="18" charset="0"/>
              </a:rPr>
              <a:t>	DoD SDR Information Exchange</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Integrating Component SDR Applications</a:t>
            </a:r>
          </a:p>
        </p:txBody>
      </p:sp>
      <p:pic>
        <p:nvPicPr>
          <p:cNvPr id="2" name="Picture 1">
            <a:extLst>
              <a:ext uri="{FF2B5EF4-FFF2-40B4-BE49-F238E27FC236}">
                <a16:creationId xmlns:a16="http://schemas.microsoft.com/office/drawing/2014/main" id="{C29A348C-D73C-96D1-780A-CAA190AC0205}"/>
              </a:ext>
            </a:extLst>
          </p:cNvPr>
          <p:cNvPicPr>
            <a:picLocks noChangeAspect="1"/>
          </p:cNvPicPr>
          <p:nvPr/>
        </p:nvPicPr>
        <p:blipFill>
          <a:blip r:embed="rId2"/>
          <a:stretch>
            <a:fillRect/>
          </a:stretch>
        </p:blipFill>
        <p:spPr>
          <a:xfrm>
            <a:off x="228600" y="381000"/>
            <a:ext cx="8686800" cy="5715000"/>
          </a:xfrm>
          <a:prstGeom prst="rect">
            <a:avLst/>
          </a:prstGeom>
        </p:spPr>
      </p:pic>
    </p:spTree>
    <p:extLst>
      <p:ext uri="{BB962C8B-B14F-4D97-AF65-F5344CB8AC3E}">
        <p14:creationId xmlns:p14="http://schemas.microsoft.com/office/powerpoint/2010/main" val="20756623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74" t="10492" r="352"/>
          <a:stretch/>
        </p:blipFill>
        <p:spPr>
          <a:xfrm>
            <a:off x="2514600" y="1219200"/>
            <a:ext cx="6025972" cy="2600452"/>
          </a:xfrm>
          <a:prstGeom prst="rect">
            <a:avLst/>
          </a:prstGeom>
        </p:spPr>
      </p:pic>
      <p:sp>
        <p:nvSpPr>
          <p:cNvPr id="124932" name="TextBox 5"/>
          <p:cNvSpPr txBox="1">
            <a:spLocks noChangeArrowheads="1"/>
          </p:cNvSpPr>
          <p:nvPr/>
        </p:nvSpPr>
        <p:spPr bwMode="auto">
          <a:xfrm>
            <a:off x="1524000" y="76200"/>
            <a:ext cx="6629400" cy="769441"/>
          </a:xfrm>
          <a:prstGeom prst="rect">
            <a:avLst/>
          </a:prstGeom>
          <a:noFill/>
          <a:ln w="9525">
            <a:noFill/>
            <a:miter lim="800000"/>
            <a:headEnd/>
            <a:tailEnd/>
          </a:ln>
        </p:spPr>
        <p:txBody>
          <a:bodyPr wrap="square">
            <a:spAutoFit/>
          </a:bodyPr>
          <a:lstStyle/>
          <a:p>
            <a:pPr algn="ctr">
              <a:spcBef>
                <a:spcPts val="0"/>
              </a:spcBef>
              <a:defRPr/>
            </a:pPr>
            <a:r>
              <a:rPr lang="en-US" sz="2400" dirty="0">
                <a:solidFill>
                  <a:srgbClr val="203864"/>
                </a:solidFill>
                <a:latin typeface="+mj-lt"/>
                <a:ea typeface="+mj-ea"/>
                <a:cs typeface="+mj-cs"/>
              </a:rPr>
              <a:t>Management Report Selection Screen – </a:t>
            </a:r>
          </a:p>
          <a:p>
            <a:pPr algn="ctr">
              <a:spcBef>
                <a:spcPts val="0"/>
              </a:spcBef>
              <a:defRPr/>
            </a:pPr>
            <a:r>
              <a:rPr lang="en-US" sz="2000" i="1" dirty="0">
                <a:solidFill>
                  <a:srgbClr val="203864"/>
                </a:solidFill>
                <a:latin typeface="+mj-lt"/>
                <a:ea typeface="+mj-ea"/>
                <a:cs typeface="+mj-cs"/>
              </a:rPr>
              <a:t>Default User View</a:t>
            </a:r>
          </a:p>
        </p:txBody>
      </p:sp>
      <p:sp>
        <p:nvSpPr>
          <p:cNvPr id="124933" name="Line 8"/>
          <p:cNvSpPr>
            <a:spLocks noChangeShapeType="1"/>
          </p:cNvSpPr>
          <p:nvPr/>
        </p:nvSpPr>
        <p:spPr bwMode="auto">
          <a:xfrm>
            <a:off x="1525772" y="1039236"/>
            <a:ext cx="3200400" cy="249961"/>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sp>
        <p:nvSpPr>
          <p:cNvPr id="124934" name="TextBox 7"/>
          <p:cNvSpPr txBox="1">
            <a:spLocks noChangeArrowheads="1"/>
          </p:cNvSpPr>
          <p:nvPr/>
        </p:nvSpPr>
        <p:spPr bwMode="auto">
          <a:xfrm>
            <a:off x="7591065" y="3119741"/>
            <a:ext cx="1497197" cy="1169551"/>
          </a:xfrm>
          <a:prstGeom prst="rect">
            <a:avLst/>
          </a:prstGeom>
          <a:noFill/>
          <a:ln w="9525">
            <a:noFill/>
            <a:miter lim="800000"/>
            <a:headEnd/>
            <a:tailEnd/>
          </a:ln>
        </p:spPr>
        <p:txBody>
          <a:bodyPr wrap="square">
            <a:spAutoFit/>
          </a:bodyPr>
          <a:lstStyle/>
          <a:p>
            <a:pPr>
              <a:defRPr/>
            </a:pPr>
            <a:r>
              <a:rPr lang="en-US" sz="1400" b="1" dirty="0">
                <a:solidFill>
                  <a:srgbClr val="FF0000"/>
                </a:solidFill>
                <a:latin typeface="+mj-lt"/>
              </a:rPr>
              <a:t>Use multiple drop box lists to select criteria for your search.</a:t>
            </a:r>
          </a:p>
        </p:txBody>
      </p:sp>
      <p:sp>
        <p:nvSpPr>
          <p:cNvPr id="124935" name="Line 8"/>
          <p:cNvSpPr>
            <a:spLocks noChangeShapeType="1"/>
          </p:cNvSpPr>
          <p:nvPr/>
        </p:nvSpPr>
        <p:spPr bwMode="auto">
          <a:xfrm flipV="1">
            <a:off x="1721587" y="2501103"/>
            <a:ext cx="678713" cy="203719"/>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sp>
        <p:nvSpPr>
          <p:cNvPr id="124936" name="TextBox 9"/>
          <p:cNvSpPr txBox="1">
            <a:spLocks noChangeArrowheads="1"/>
          </p:cNvSpPr>
          <p:nvPr/>
        </p:nvSpPr>
        <p:spPr bwMode="auto">
          <a:xfrm>
            <a:off x="45188" y="914400"/>
            <a:ext cx="1676400" cy="1169551"/>
          </a:xfrm>
          <a:prstGeom prst="rect">
            <a:avLst/>
          </a:prstGeom>
          <a:noFill/>
          <a:ln w="9525">
            <a:noFill/>
            <a:miter lim="800000"/>
            <a:headEnd/>
            <a:tailEnd/>
          </a:ln>
        </p:spPr>
        <p:txBody>
          <a:bodyPr wrap="square">
            <a:spAutoFit/>
          </a:bodyPr>
          <a:lstStyle/>
          <a:p>
            <a:pPr>
              <a:defRPr/>
            </a:pPr>
            <a:r>
              <a:rPr lang="en-US" sz="1400" dirty="0">
                <a:latin typeface="+mj-lt"/>
              </a:rPr>
              <a:t>The “View” determines column headings for the summary report.</a:t>
            </a:r>
          </a:p>
        </p:txBody>
      </p:sp>
      <p:sp>
        <p:nvSpPr>
          <p:cNvPr id="124937" name="TextBox 10"/>
          <p:cNvSpPr txBox="1">
            <a:spLocks noChangeArrowheads="1"/>
          </p:cNvSpPr>
          <p:nvPr/>
        </p:nvSpPr>
        <p:spPr bwMode="auto">
          <a:xfrm>
            <a:off x="45188" y="2501104"/>
            <a:ext cx="1752600" cy="2354491"/>
          </a:xfrm>
          <a:prstGeom prst="rect">
            <a:avLst/>
          </a:prstGeom>
          <a:noFill/>
          <a:ln w="9525">
            <a:noFill/>
            <a:miter lim="800000"/>
            <a:headEnd/>
            <a:tailEnd/>
          </a:ln>
        </p:spPr>
        <p:txBody>
          <a:bodyPr>
            <a:spAutoFit/>
          </a:bodyPr>
          <a:lstStyle/>
          <a:p>
            <a:pPr>
              <a:defRPr/>
            </a:pPr>
            <a:r>
              <a:rPr lang="en-US" sz="1400" dirty="0">
                <a:latin typeface="+mj-lt"/>
              </a:rPr>
              <a:t>Use the selection options to narrow the scope of your report.</a:t>
            </a:r>
          </a:p>
          <a:p>
            <a:pPr>
              <a:defRPr/>
            </a:pPr>
            <a:r>
              <a:rPr lang="en-US" sz="1400" dirty="0">
                <a:latin typeface="+mj-lt"/>
              </a:rPr>
              <a:t>Regardless of the search criteria, the results will be configured in the standard output hierarchy.</a:t>
            </a:r>
          </a:p>
        </p:txBody>
      </p:sp>
      <p:sp>
        <p:nvSpPr>
          <p:cNvPr id="10" name="Line 8"/>
          <p:cNvSpPr>
            <a:spLocks noChangeShapeType="1"/>
          </p:cNvSpPr>
          <p:nvPr/>
        </p:nvSpPr>
        <p:spPr bwMode="auto">
          <a:xfrm>
            <a:off x="1371600" y="3352799"/>
            <a:ext cx="1028700" cy="152401"/>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pic>
        <p:nvPicPr>
          <p:cNvPr id="3" name="Picture 2"/>
          <p:cNvPicPr>
            <a:picLocks noChangeAspect="1"/>
          </p:cNvPicPr>
          <p:nvPr/>
        </p:nvPicPr>
        <p:blipFill>
          <a:blip r:embed="rId4"/>
          <a:stretch>
            <a:fillRect/>
          </a:stretch>
        </p:blipFill>
        <p:spPr>
          <a:xfrm>
            <a:off x="2400300" y="4467628"/>
            <a:ext cx="5686425" cy="552450"/>
          </a:xfrm>
          <a:prstGeom prst="rect">
            <a:avLst/>
          </a:prstGeom>
        </p:spPr>
      </p:pic>
      <p:cxnSp>
        <p:nvCxnSpPr>
          <p:cNvPr id="19" name="Elbow Connector 18"/>
          <p:cNvCxnSpPr/>
          <p:nvPr/>
        </p:nvCxnSpPr>
        <p:spPr bwMode="auto">
          <a:xfrm rot="5400000">
            <a:off x="3990539" y="3552142"/>
            <a:ext cx="1584304" cy="68166"/>
          </a:xfrm>
          <a:prstGeom prst="bentConnector3">
            <a:avLst/>
          </a:prstGeom>
          <a:noFill/>
          <a:ln w="25400" cap="flat" cmpd="sng" algn="ctr">
            <a:solidFill>
              <a:srgbClr val="FF3300"/>
            </a:solidFill>
            <a:prstDash val="solid"/>
            <a:round/>
            <a:headEnd type="none" w="med" len="med"/>
            <a:tailEnd type="triangle"/>
          </a:ln>
          <a:effectLst>
            <a:outerShdw dist="35921" dir="2700000" algn="ctr" rotWithShape="0">
              <a:srgbClr val="808080"/>
            </a:outerShdw>
          </a:effectLst>
        </p:spPr>
      </p:cxnSp>
      <p:sp>
        <p:nvSpPr>
          <p:cNvPr id="22" name="TextBox 21"/>
          <p:cNvSpPr txBox="1"/>
          <p:nvPr/>
        </p:nvSpPr>
        <p:spPr>
          <a:xfrm>
            <a:off x="5014300" y="2532463"/>
            <a:ext cx="3325363" cy="523220"/>
          </a:xfrm>
          <a:prstGeom prst="rect">
            <a:avLst/>
          </a:prstGeom>
          <a:noFill/>
        </p:spPr>
        <p:txBody>
          <a:bodyPr wrap="square" rtlCol="0">
            <a:spAutoFit/>
          </a:bodyPr>
          <a:lstStyle/>
          <a:p>
            <a:r>
              <a:rPr lang="en-US" sz="1400" dirty="0"/>
              <a:t>Use Shipper drop down to search for SDRs by CAGE Code.  Choose user specified CAGE</a:t>
            </a:r>
          </a:p>
        </p:txBody>
      </p:sp>
      <p:sp>
        <p:nvSpPr>
          <p:cNvPr id="24" name="TextBox 23"/>
          <p:cNvSpPr txBox="1"/>
          <p:nvPr/>
        </p:nvSpPr>
        <p:spPr>
          <a:xfrm>
            <a:off x="6400800" y="4686318"/>
            <a:ext cx="2057400" cy="307777"/>
          </a:xfrm>
          <a:prstGeom prst="rect">
            <a:avLst/>
          </a:prstGeom>
          <a:noFill/>
        </p:spPr>
        <p:txBody>
          <a:bodyPr wrap="square" rtlCol="0">
            <a:spAutoFit/>
          </a:bodyPr>
          <a:lstStyle/>
          <a:p>
            <a:r>
              <a:rPr lang="en-US" sz="1400" dirty="0"/>
              <a:t>Enter CAGE Code here </a:t>
            </a:r>
          </a:p>
        </p:txBody>
      </p:sp>
    </p:spTree>
    <p:extLst>
      <p:ext uri="{BB962C8B-B14F-4D97-AF65-F5344CB8AC3E}">
        <p14:creationId xmlns:p14="http://schemas.microsoft.com/office/powerpoint/2010/main" val="369112949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23999"/>
            <a:ext cx="5334000" cy="4674742"/>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124932" name="TextBox 5"/>
          <p:cNvSpPr txBox="1">
            <a:spLocks noChangeArrowheads="1"/>
          </p:cNvSpPr>
          <p:nvPr/>
        </p:nvSpPr>
        <p:spPr bwMode="auto">
          <a:xfrm>
            <a:off x="1447800" y="686990"/>
            <a:ext cx="6934200" cy="461665"/>
          </a:xfrm>
          <a:prstGeom prst="rect">
            <a:avLst/>
          </a:prstGeom>
          <a:noFill/>
          <a:ln w="9525">
            <a:noFill/>
            <a:miter lim="800000"/>
            <a:headEnd/>
            <a:tailEnd/>
          </a:ln>
        </p:spPr>
        <p:txBody>
          <a:bodyPr wrap="square">
            <a:spAutoFit/>
          </a:bodyPr>
          <a:lstStyle/>
          <a:p>
            <a:pPr>
              <a:defRPr/>
            </a:pPr>
            <a:r>
              <a:rPr lang="en-US" sz="2400" dirty="0">
                <a:solidFill>
                  <a:srgbClr val="203864"/>
                </a:solidFill>
                <a:latin typeface="+mj-lt"/>
                <a:ea typeface="+mj-ea"/>
                <a:cs typeface="+mj-cs"/>
              </a:rPr>
              <a:t>Management Report Selection Screen, </a:t>
            </a:r>
            <a:r>
              <a:rPr lang="en-US" dirty="0">
                <a:solidFill>
                  <a:srgbClr val="203864"/>
                </a:solidFill>
                <a:latin typeface="+mj-lt"/>
                <a:ea typeface="+mj-ea"/>
                <a:cs typeface="+mj-cs"/>
              </a:rPr>
              <a:t>continued</a:t>
            </a:r>
            <a:endParaRPr lang="en-US" sz="2400" dirty="0">
              <a:solidFill>
                <a:srgbClr val="203864"/>
              </a:solidFill>
              <a:latin typeface="+mj-lt"/>
              <a:ea typeface="+mj-ea"/>
              <a:cs typeface="+mj-cs"/>
            </a:endParaRPr>
          </a:p>
        </p:txBody>
      </p:sp>
      <p:sp>
        <p:nvSpPr>
          <p:cNvPr id="124934" name="TextBox 7"/>
          <p:cNvSpPr txBox="1">
            <a:spLocks noChangeArrowheads="1"/>
          </p:cNvSpPr>
          <p:nvPr/>
        </p:nvSpPr>
        <p:spPr bwMode="auto">
          <a:xfrm>
            <a:off x="762000" y="2199377"/>
            <a:ext cx="1524000" cy="2677656"/>
          </a:xfrm>
          <a:prstGeom prst="rect">
            <a:avLst/>
          </a:prstGeom>
          <a:solidFill>
            <a:schemeClr val="bg1"/>
          </a:solidFill>
          <a:ln w="9525">
            <a:solidFill>
              <a:srgbClr val="000000"/>
            </a:solidFill>
            <a:miter lim="800000"/>
            <a:headEnd/>
            <a:tailEnd/>
          </a:ln>
          <a:effectLst>
            <a:outerShdw blurRad="50800" dist="101600" dir="8100000" algn="tr" rotWithShape="0">
              <a:schemeClr val="accent1">
                <a:lumMod val="75000"/>
                <a:alpha val="40000"/>
              </a:schemeClr>
            </a:outerShdw>
          </a:effectLst>
        </p:spPr>
        <p:txBody>
          <a:bodyPr wrap="square">
            <a:spAutoFit/>
          </a:bodyPr>
          <a:lstStyle/>
          <a:p>
            <a:pPr>
              <a:defRPr/>
            </a:pPr>
            <a:r>
              <a:rPr lang="en-US" sz="1400" b="0" dirty="0">
                <a:latin typeface="+mn-lt"/>
              </a:rPr>
              <a:t>Use the selection options to narrow the scope of your report.</a:t>
            </a:r>
          </a:p>
          <a:p>
            <a:pPr>
              <a:defRPr/>
            </a:pPr>
            <a:r>
              <a:rPr lang="en-US" sz="1400" b="0" dirty="0">
                <a:latin typeface="+mn-lt"/>
              </a:rPr>
              <a:t>Regardless of the search criteria, the results will be configured in the standard output hierarchy.</a:t>
            </a:r>
          </a:p>
        </p:txBody>
      </p:sp>
    </p:spTree>
    <p:extLst>
      <p:ext uri="{BB962C8B-B14F-4D97-AF65-F5344CB8AC3E}">
        <p14:creationId xmlns:p14="http://schemas.microsoft.com/office/powerpoint/2010/main" val="378772191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0" y="1579150"/>
            <a:ext cx="6858000" cy="2547441"/>
          </a:xfrm>
          <a:prstGeom prst="rect">
            <a:avLst/>
          </a:prstGeom>
        </p:spPr>
      </p:pic>
      <p:sp>
        <p:nvSpPr>
          <p:cNvPr id="124932" name="TextBox 5"/>
          <p:cNvSpPr txBox="1">
            <a:spLocks noChangeArrowheads="1"/>
          </p:cNvSpPr>
          <p:nvPr/>
        </p:nvSpPr>
        <p:spPr bwMode="auto">
          <a:xfrm>
            <a:off x="762000" y="228600"/>
            <a:ext cx="7543800" cy="769441"/>
          </a:xfrm>
          <a:prstGeom prst="rect">
            <a:avLst/>
          </a:prstGeom>
          <a:noFill/>
          <a:ln w="9525">
            <a:noFill/>
            <a:miter lim="800000"/>
            <a:headEnd/>
            <a:tailEnd/>
          </a:ln>
        </p:spPr>
        <p:txBody>
          <a:bodyPr wrap="square">
            <a:spAutoFit/>
          </a:bodyPr>
          <a:lstStyle/>
          <a:p>
            <a:pPr algn="ctr">
              <a:spcBef>
                <a:spcPts val="0"/>
              </a:spcBef>
              <a:defRPr/>
            </a:pPr>
            <a:r>
              <a:rPr lang="en-US" sz="2400" dirty="0">
                <a:solidFill>
                  <a:srgbClr val="203864"/>
                </a:solidFill>
                <a:latin typeface="+mj-lt"/>
                <a:ea typeface="+mj-ea"/>
                <a:cs typeface="+mj-cs"/>
              </a:rPr>
              <a:t>Management Report Selection Screen Criteria – </a:t>
            </a:r>
          </a:p>
          <a:p>
            <a:pPr algn="ctr">
              <a:spcBef>
                <a:spcPts val="0"/>
              </a:spcBef>
              <a:defRPr/>
            </a:pPr>
            <a:r>
              <a:rPr lang="en-US" sz="2000" i="1" dirty="0">
                <a:solidFill>
                  <a:srgbClr val="203864"/>
                </a:solidFill>
                <a:latin typeface="+mj-lt"/>
                <a:ea typeface="+mj-ea"/>
                <a:cs typeface="+mj-cs"/>
              </a:rPr>
              <a:t>Vendor Performance Data</a:t>
            </a:r>
          </a:p>
        </p:txBody>
      </p:sp>
      <p:sp>
        <p:nvSpPr>
          <p:cNvPr id="124933" name="Line 8"/>
          <p:cNvSpPr>
            <a:spLocks noChangeShapeType="1"/>
          </p:cNvSpPr>
          <p:nvPr/>
        </p:nvSpPr>
        <p:spPr bwMode="auto">
          <a:xfrm flipV="1">
            <a:off x="1828800" y="1981200"/>
            <a:ext cx="2286000" cy="76200"/>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sp>
        <p:nvSpPr>
          <p:cNvPr id="124934" name="TextBox 7"/>
          <p:cNvSpPr txBox="1">
            <a:spLocks noChangeArrowheads="1"/>
          </p:cNvSpPr>
          <p:nvPr/>
        </p:nvSpPr>
        <p:spPr bwMode="auto">
          <a:xfrm>
            <a:off x="4526722" y="4461388"/>
            <a:ext cx="1600200" cy="954088"/>
          </a:xfrm>
          <a:prstGeom prst="rect">
            <a:avLst/>
          </a:prstGeom>
          <a:noFill/>
          <a:ln w="9525">
            <a:noFill/>
            <a:miter lim="800000"/>
            <a:headEnd/>
            <a:tailEnd/>
          </a:ln>
        </p:spPr>
        <p:txBody>
          <a:bodyPr>
            <a:spAutoFit/>
          </a:bodyPr>
          <a:lstStyle/>
          <a:p>
            <a:pPr>
              <a:defRPr/>
            </a:pPr>
            <a:r>
              <a:rPr lang="en-US" sz="1400" b="1" dirty="0">
                <a:solidFill>
                  <a:srgbClr val="FF0000"/>
                </a:solidFill>
                <a:latin typeface="+mj-lt"/>
              </a:rPr>
              <a:t>Use multiple drop box lists to select criteria for your search.</a:t>
            </a:r>
          </a:p>
        </p:txBody>
      </p:sp>
      <p:sp>
        <p:nvSpPr>
          <p:cNvPr id="124936" name="TextBox 9"/>
          <p:cNvSpPr txBox="1">
            <a:spLocks noChangeArrowheads="1"/>
          </p:cNvSpPr>
          <p:nvPr/>
        </p:nvSpPr>
        <p:spPr bwMode="auto">
          <a:xfrm>
            <a:off x="45492" y="1288702"/>
            <a:ext cx="1783308" cy="1384995"/>
          </a:xfrm>
          <a:prstGeom prst="rect">
            <a:avLst/>
          </a:prstGeom>
          <a:noFill/>
          <a:ln w="9525">
            <a:noFill/>
            <a:miter lim="800000"/>
            <a:headEnd/>
            <a:tailEnd/>
          </a:ln>
        </p:spPr>
        <p:txBody>
          <a:bodyPr wrap="square">
            <a:spAutoFit/>
          </a:bodyPr>
          <a:lstStyle/>
          <a:p>
            <a:pPr>
              <a:defRPr/>
            </a:pPr>
            <a:r>
              <a:rPr lang="en-US" sz="1400" dirty="0">
                <a:latin typeface="+mj-lt"/>
              </a:rPr>
              <a:t>Must choose Document Type Code 6/9/P/W for results that include vendor performance cause code data.</a:t>
            </a:r>
          </a:p>
        </p:txBody>
      </p:sp>
      <p:sp>
        <p:nvSpPr>
          <p:cNvPr id="124937" name="TextBox 10"/>
          <p:cNvSpPr txBox="1">
            <a:spLocks noChangeArrowheads="1"/>
          </p:cNvSpPr>
          <p:nvPr/>
        </p:nvSpPr>
        <p:spPr bwMode="auto">
          <a:xfrm>
            <a:off x="29570" y="3122560"/>
            <a:ext cx="1752600" cy="2677656"/>
          </a:xfrm>
          <a:prstGeom prst="rect">
            <a:avLst/>
          </a:prstGeom>
          <a:noFill/>
          <a:ln w="9525">
            <a:noFill/>
            <a:miter lim="800000"/>
            <a:headEnd/>
            <a:tailEnd/>
          </a:ln>
        </p:spPr>
        <p:txBody>
          <a:bodyPr>
            <a:spAutoFit/>
          </a:bodyPr>
          <a:lstStyle/>
          <a:p>
            <a:pPr>
              <a:defRPr/>
            </a:pPr>
            <a:r>
              <a:rPr lang="en-US" sz="1400" dirty="0">
                <a:latin typeface="+mj-lt"/>
              </a:rPr>
              <a:t>Use the selection options to narrow the scope of your report.</a:t>
            </a:r>
          </a:p>
          <a:p>
            <a:pPr>
              <a:defRPr/>
            </a:pPr>
            <a:r>
              <a:rPr lang="en-US" sz="1400" dirty="0">
                <a:latin typeface="+mj-lt"/>
              </a:rPr>
              <a:t>Queries selection can include one or all cause code options.  Select from listed menu.</a:t>
            </a:r>
          </a:p>
          <a:p>
            <a:pPr>
              <a:defRPr/>
            </a:pPr>
            <a:r>
              <a:rPr lang="en-US" sz="1400" dirty="0">
                <a:latin typeface="+mj-lt"/>
              </a:rPr>
              <a:t>Hold control key for multiple selections.</a:t>
            </a:r>
          </a:p>
        </p:txBody>
      </p:sp>
      <p:sp>
        <p:nvSpPr>
          <p:cNvPr id="10" name="Line 8"/>
          <p:cNvSpPr>
            <a:spLocks noChangeShapeType="1"/>
          </p:cNvSpPr>
          <p:nvPr/>
        </p:nvSpPr>
        <p:spPr bwMode="auto">
          <a:xfrm flipV="1">
            <a:off x="1736296" y="3928337"/>
            <a:ext cx="2378504" cy="669601"/>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sp>
        <p:nvSpPr>
          <p:cNvPr id="3" name="TextBox 2"/>
          <p:cNvSpPr txBox="1"/>
          <p:nvPr/>
        </p:nvSpPr>
        <p:spPr>
          <a:xfrm>
            <a:off x="7048500" y="2831068"/>
            <a:ext cx="1981200" cy="954107"/>
          </a:xfrm>
          <a:prstGeom prst="rect">
            <a:avLst/>
          </a:prstGeom>
          <a:noFill/>
        </p:spPr>
        <p:txBody>
          <a:bodyPr wrap="square" rtlCol="0">
            <a:spAutoFit/>
          </a:bodyPr>
          <a:lstStyle/>
          <a:p>
            <a:r>
              <a:rPr lang="en-US" sz="1400" dirty="0"/>
              <a:t>Optional - User enters PIID or Contract Number related to the discrepant materiel.</a:t>
            </a:r>
          </a:p>
        </p:txBody>
      </p:sp>
      <p:sp>
        <p:nvSpPr>
          <p:cNvPr id="11" name="Line 8"/>
          <p:cNvSpPr>
            <a:spLocks noChangeShapeType="1"/>
          </p:cNvSpPr>
          <p:nvPr/>
        </p:nvSpPr>
        <p:spPr bwMode="auto">
          <a:xfrm flipH="1" flipV="1">
            <a:off x="5410200" y="3048000"/>
            <a:ext cx="1600200" cy="152400"/>
          </a:xfrm>
          <a:prstGeom prst="line">
            <a:avLst/>
          </a:prstGeom>
          <a:noFill/>
          <a:ln w="28575">
            <a:solidFill>
              <a:srgbClr val="FF0000"/>
            </a:solidFill>
            <a:round/>
            <a:headEnd/>
            <a:tailEnd type="triangle" w="med" len="med"/>
          </a:ln>
        </p:spPr>
        <p:txBody>
          <a:bodyPr/>
          <a:lstStyle/>
          <a:p>
            <a:pPr>
              <a:defRPr/>
            </a:pPr>
            <a:endParaRPr lang="en-US" sz="1400" dirty="0">
              <a:solidFill>
                <a:srgbClr val="FF0000"/>
              </a:solidFill>
              <a:latin typeface="+mj-lt"/>
            </a:endParaRPr>
          </a:p>
        </p:txBody>
      </p:sp>
    </p:spTree>
    <p:extLst>
      <p:ext uri="{BB962C8B-B14F-4D97-AF65-F5344CB8AC3E}">
        <p14:creationId xmlns:p14="http://schemas.microsoft.com/office/powerpoint/2010/main" val="243783067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88" t="21722" r="-548" b="1638"/>
          <a:stretch/>
        </p:blipFill>
        <p:spPr bwMode="auto">
          <a:xfrm>
            <a:off x="977347" y="2743200"/>
            <a:ext cx="7315200" cy="3474720"/>
          </a:xfrm>
          <a:prstGeom prst="rect">
            <a:avLst/>
          </a:prstGeom>
          <a:solidFill>
            <a:schemeClr val="bg1"/>
          </a:solidFill>
          <a:ln w="9525">
            <a:solidFill>
              <a:schemeClr val="tx1"/>
            </a:solidFill>
            <a:miter lim="800000"/>
            <a:headEnd/>
            <a:tailEnd/>
          </a:ln>
          <a:effectLst>
            <a:outerShdw blurRad="50800" dist="139700" dir="2700000" algn="tl" rotWithShape="0">
              <a:schemeClr val="accent1">
                <a:lumMod val="75000"/>
                <a:alpha val="40000"/>
              </a:schemeClr>
            </a:outerShdw>
          </a:effectLst>
        </p:spPr>
      </p:pic>
      <p:sp>
        <p:nvSpPr>
          <p:cNvPr id="4" name="Title 3"/>
          <p:cNvSpPr>
            <a:spLocks noGrp="1"/>
          </p:cNvSpPr>
          <p:nvPr>
            <p:ph type="title"/>
          </p:nvPr>
        </p:nvSpPr>
        <p:spPr>
          <a:xfrm>
            <a:off x="914400" y="654874"/>
            <a:ext cx="7086600" cy="381000"/>
          </a:xfrm>
        </p:spPr>
        <p:txBody>
          <a:bodyPr/>
          <a:lstStyle/>
          <a:p>
            <a:pPr>
              <a:defRPr/>
            </a:pPr>
            <a:r>
              <a:rPr lang="en-US" sz="2400" kern="1200" dirty="0"/>
              <a:t>Management Report — Summary View</a:t>
            </a:r>
          </a:p>
        </p:txBody>
      </p:sp>
      <p:sp>
        <p:nvSpPr>
          <p:cNvPr id="5" name="Content Placeholder 4"/>
          <p:cNvSpPr>
            <a:spLocks noGrp="1"/>
          </p:cNvSpPr>
          <p:nvPr>
            <p:ph idx="1"/>
          </p:nvPr>
        </p:nvSpPr>
        <p:spPr>
          <a:xfrm>
            <a:off x="1008820" y="1293189"/>
            <a:ext cx="7252253" cy="1219200"/>
          </a:xfrm>
        </p:spPr>
        <p:txBody>
          <a:bodyPr>
            <a:noAutofit/>
          </a:bodyPr>
          <a:lstStyle/>
          <a:p>
            <a:pPr marL="285750" indent="-285750">
              <a:lnSpc>
                <a:spcPct val="150000"/>
              </a:lnSpc>
              <a:spcBef>
                <a:spcPts val="600"/>
              </a:spcBef>
              <a:buFont typeface="Arial" panose="020B0604020202020204" pitchFamily="34" charset="0"/>
              <a:buChar char="•"/>
              <a:defRPr/>
            </a:pPr>
            <a:r>
              <a:rPr lang="en-US" sz="1600" b="0" dirty="0"/>
              <a:t>First level of standard output management report hierarchy.</a:t>
            </a:r>
          </a:p>
          <a:p>
            <a:pPr marL="285750" indent="-285750">
              <a:lnSpc>
                <a:spcPct val="150000"/>
              </a:lnSpc>
              <a:spcBef>
                <a:spcPts val="600"/>
              </a:spcBef>
              <a:buFont typeface="Arial" panose="020B0604020202020204" pitchFamily="34" charset="0"/>
              <a:buChar char="•"/>
              <a:defRPr/>
            </a:pPr>
            <a:r>
              <a:rPr lang="en-US" sz="1600" b="0" dirty="0"/>
              <a:t>Highlighted values may be selected to view all SDRs for the selected value. </a:t>
            </a:r>
          </a:p>
          <a:p>
            <a:pPr marL="285750" indent="-285750">
              <a:lnSpc>
                <a:spcPct val="150000"/>
              </a:lnSpc>
              <a:spcBef>
                <a:spcPts val="0"/>
              </a:spcBef>
              <a:buFont typeface="Arial" panose="020B0604020202020204" pitchFamily="34" charset="0"/>
              <a:buChar char="•"/>
              <a:defRPr/>
            </a:pPr>
            <a:r>
              <a:rPr lang="en-US" sz="1600" b="0" dirty="0"/>
              <a:t>Totals are calculated for all rows and all columns</a:t>
            </a:r>
          </a:p>
        </p:txBody>
      </p:sp>
      <p:sp>
        <p:nvSpPr>
          <p:cNvPr id="7" name="Rectangle 6"/>
          <p:cNvSpPr/>
          <p:nvPr/>
        </p:nvSpPr>
        <p:spPr bwMode="auto">
          <a:xfrm>
            <a:off x="2209800" y="3581400"/>
            <a:ext cx="9906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014984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88" t="21722" r="-548" b="1638"/>
          <a:stretch/>
        </p:blipFill>
        <p:spPr bwMode="auto">
          <a:xfrm>
            <a:off x="1091647" y="2057400"/>
            <a:ext cx="7315200" cy="3474720"/>
          </a:xfrm>
          <a:prstGeom prst="rect">
            <a:avLst/>
          </a:prstGeom>
          <a:solidFill>
            <a:schemeClr val="bg1"/>
          </a:solidFill>
          <a:ln w="9525">
            <a:solidFill>
              <a:schemeClr val="tx1"/>
            </a:solidFill>
            <a:miter lim="800000"/>
            <a:headEnd/>
            <a:tailEnd/>
          </a:ln>
          <a:effectLst>
            <a:outerShdw blurRad="50800" dist="139700" dir="2700000" algn="tl" rotWithShape="0">
              <a:schemeClr val="accent1">
                <a:lumMod val="75000"/>
                <a:alpha val="40000"/>
              </a:schemeClr>
            </a:outerShdw>
          </a:effectLst>
        </p:spPr>
      </p:pic>
      <p:sp>
        <p:nvSpPr>
          <p:cNvPr id="4" name="Title 3"/>
          <p:cNvSpPr>
            <a:spLocks noGrp="1"/>
          </p:cNvSpPr>
          <p:nvPr>
            <p:ph type="title"/>
          </p:nvPr>
        </p:nvSpPr>
        <p:spPr>
          <a:xfrm>
            <a:off x="228600" y="609600"/>
            <a:ext cx="8839200" cy="638315"/>
          </a:xfrm>
        </p:spPr>
        <p:txBody>
          <a:bodyPr/>
          <a:lstStyle/>
          <a:p>
            <a:pPr>
              <a:defRPr/>
            </a:pPr>
            <a:r>
              <a:rPr lang="en-US" sz="2400" kern="1200" dirty="0"/>
              <a:t>Management Report — Summary View, </a:t>
            </a:r>
            <a:r>
              <a:rPr lang="en-US" sz="1400" kern="1200" dirty="0"/>
              <a:t>continued</a:t>
            </a:r>
          </a:p>
        </p:txBody>
      </p:sp>
      <p:sp>
        <p:nvSpPr>
          <p:cNvPr id="3" name="Rectangle 2"/>
          <p:cNvSpPr/>
          <p:nvPr/>
        </p:nvSpPr>
        <p:spPr bwMode="auto">
          <a:xfrm>
            <a:off x="2286000" y="2895600"/>
            <a:ext cx="1066800" cy="76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3225247" y="1828800"/>
            <a:ext cx="2819400" cy="954107"/>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rtlCol="0">
            <a:spAutoFit/>
          </a:bodyPr>
          <a:lstStyle/>
          <a:p>
            <a:r>
              <a:rPr lang="en-US" sz="1400" b="0" dirty="0">
                <a:latin typeface="+mn-lt"/>
              </a:rPr>
              <a:t>Click “</a:t>
            </a:r>
            <a:r>
              <a:rPr lang="en-US" sz="1400" dirty="0">
                <a:latin typeface="+mn-lt"/>
              </a:rPr>
              <a:t>Send The Report…</a:t>
            </a:r>
            <a:r>
              <a:rPr lang="en-US" sz="1400" b="0" dirty="0">
                <a:latin typeface="+mn-lt"/>
              </a:rPr>
              <a:t>”</a:t>
            </a:r>
            <a:r>
              <a:rPr lang="en-US" sz="1400" dirty="0">
                <a:latin typeface="+mn-lt"/>
              </a:rPr>
              <a:t> </a:t>
            </a:r>
            <a:r>
              <a:rPr lang="en-US" sz="1400" b="0" dirty="0">
                <a:latin typeface="+mn-lt"/>
              </a:rPr>
              <a:t>and WebSDR will forward an Excel version of the report to the user’s email.</a:t>
            </a:r>
          </a:p>
        </p:txBody>
      </p:sp>
    </p:spTree>
    <p:extLst>
      <p:ext uri="{BB962C8B-B14F-4D97-AF65-F5344CB8AC3E}">
        <p14:creationId xmlns:p14="http://schemas.microsoft.com/office/powerpoint/2010/main" val="299543258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88" t="21722" r="-548" b="1638"/>
          <a:stretch/>
        </p:blipFill>
        <p:spPr bwMode="auto">
          <a:xfrm>
            <a:off x="1091647" y="2057400"/>
            <a:ext cx="7315200" cy="3474720"/>
          </a:xfrm>
          <a:prstGeom prst="rect">
            <a:avLst/>
          </a:prstGeom>
          <a:solidFill>
            <a:schemeClr val="bg1"/>
          </a:solidFill>
          <a:ln w="9525">
            <a:solidFill>
              <a:schemeClr val="tx1"/>
            </a:solidFill>
            <a:miter lim="800000"/>
            <a:headEnd/>
            <a:tailEnd/>
          </a:ln>
          <a:effectLst>
            <a:outerShdw blurRad="50800" dist="139700" dir="2700000" algn="tl" rotWithShape="0">
              <a:schemeClr val="accent1">
                <a:lumMod val="75000"/>
                <a:alpha val="40000"/>
              </a:schemeClr>
            </a:outerShdw>
          </a:effectLst>
        </p:spPr>
      </p:pic>
      <p:sp>
        <p:nvSpPr>
          <p:cNvPr id="4" name="Title 3"/>
          <p:cNvSpPr>
            <a:spLocks noGrp="1"/>
          </p:cNvSpPr>
          <p:nvPr>
            <p:ph type="title"/>
          </p:nvPr>
        </p:nvSpPr>
        <p:spPr>
          <a:xfrm>
            <a:off x="-114300" y="840666"/>
            <a:ext cx="9372600" cy="638315"/>
          </a:xfrm>
        </p:spPr>
        <p:txBody>
          <a:bodyPr/>
          <a:lstStyle/>
          <a:p>
            <a:pPr>
              <a:defRPr/>
            </a:pPr>
            <a:r>
              <a:rPr lang="en-US" sz="2400" kern="1200" dirty="0"/>
              <a:t>Management Report — Summary View, </a:t>
            </a:r>
            <a:r>
              <a:rPr lang="en-US" sz="1400" kern="1200" dirty="0"/>
              <a:t>continued</a:t>
            </a:r>
          </a:p>
        </p:txBody>
      </p:sp>
      <p:sp>
        <p:nvSpPr>
          <p:cNvPr id="3" name="Rectangle 2"/>
          <p:cNvSpPr/>
          <p:nvPr/>
        </p:nvSpPr>
        <p:spPr bwMode="auto">
          <a:xfrm>
            <a:off x="2286000" y="2895600"/>
            <a:ext cx="1066800" cy="76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3048000" y="3895880"/>
            <a:ext cx="4114800" cy="738664"/>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rtlCol="0">
            <a:spAutoFit/>
          </a:bodyPr>
          <a:lstStyle/>
          <a:p>
            <a:pPr>
              <a:defRPr/>
            </a:pPr>
            <a:r>
              <a:rPr lang="en-US" sz="1400" b="0" dirty="0">
                <a:latin typeface="+mn-lt"/>
              </a:rPr>
              <a:t>You will be able to change the view (how data is arrayed as indicated by column headers) while viewing the online report display.</a:t>
            </a:r>
          </a:p>
        </p:txBody>
      </p:sp>
    </p:spTree>
    <p:extLst>
      <p:ext uri="{BB962C8B-B14F-4D97-AF65-F5344CB8AC3E}">
        <p14:creationId xmlns:p14="http://schemas.microsoft.com/office/powerpoint/2010/main" val="226984073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04" t="14991" r="-211" b="29848"/>
          <a:stretch/>
        </p:blipFill>
        <p:spPr bwMode="auto">
          <a:xfrm>
            <a:off x="544748" y="2011680"/>
            <a:ext cx="8138160" cy="2560320"/>
          </a:xfrm>
          <a:prstGeom prst="rect">
            <a:avLst/>
          </a:prstGeom>
          <a:solidFill>
            <a:schemeClr val="tx1"/>
          </a:solidFill>
          <a:ln>
            <a:solidFill>
              <a:schemeClr val="tx1"/>
            </a:solidFill>
          </a:ln>
          <a:effectLst>
            <a:outerShdw blurRad="50800" dist="139700" dir="2700000" algn="tl" rotWithShape="0">
              <a:schemeClr val="accent1">
                <a:lumMod val="75000"/>
                <a:alpha val="40000"/>
              </a:schemeClr>
            </a:outerShdw>
          </a:effectLst>
        </p:spPr>
      </p:pic>
      <p:sp>
        <p:nvSpPr>
          <p:cNvPr id="9" name="Title 8"/>
          <p:cNvSpPr>
            <a:spLocks noGrp="1"/>
          </p:cNvSpPr>
          <p:nvPr>
            <p:ph type="title"/>
          </p:nvPr>
        </p:nvSpPr>
        <p:spPr>
          <a:xfrm>
            <a:off x="727628" y="817974"/>
            <a:ext cx="7772400" cy="381000"/>
          </a:xfrm>
        </p:spPr>
        <p:txBody>
          <a:bodyPr/>
          <a:lstStyle/>
          <a:p>
            <a:pPr>
              <a:defRPr/>
            </a:pPr>
            <a:r>
              <a:rPr lang="en-US" sz="2400" kern="1200" dirty="0"/>
              <a:t>Management Report – Detail View</a:t>
            </a:r>
          </a:p>
        </p:txBody>
      </p:sp>
      <p:sp>
        <p:nvSpPr>
          <p:cNvPr id="2" name="TextBox 1"/>
          <p:cNvSpPr txBox="1"/>
          <p:nvPr/>
        </p:nvSpPr>
        <p:spPr>
          <a:xfrm>
            <a:off x="761875" y="1830283"/>
            <a:ext cx="4191000" cy="646331"/>
          </a:xfrm>
          <a:prstGeom prst="rect">
            <a:avLst/>
          </a:prstGeom>
          <a:solidFill>
            <a:schemeClr val="bg1"/>
          </a:solidFill>
          <a:ln>
            <a:solidFill>
              <a:schemeClr val="tx1"/>
            </a:solidFill>
          </a:ln>
          <a:effectLst>
            <a:outerShdw blurRad="50800" dist="101600" dir="8100000" algn="tr" rotWithShape="0">
              <a:schemeClr val="accent1">
                <a:lumMod val="75000"/>
                <a:alpha val="40000"/>
              </a:schemeClr>
            </a:outerShdw>
          </a:effectLst>
        </p:spPr>
        <p:txBody>
          <a:bodyPr wrap="square" rtlCol="0">
            <a:spAutoFit/>
          </a:bodyPr>
          <a:lstStyle/>
          <a:p>
            <a:pPr lvl="0"/>
            <a:r>
              <a:rPr lang="en-US" sz="1200" b="0" dirty="0">
                <a:latin typeface="Arial" panose="020B0604020202020204" pitchFamily="34" charset="0"/>
                <a:cs typeface="Arial" panose="020B0604020202020204" pitchFamily="34" charset="0"/>
              </a:rPr>
              <a:t>Click the highlighted value and WebSDR will forward an Excel version of the report directly to the user’s email account on file.</a:t>
            </a: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396" t="14771" r="-277" b="55678"/>
          <a:stretch/>
        </p:blipFill>
        <p:spPr bwMode="auto">
          <a:xfrm>
            <a:off x="1028227" y="2819400"/>
            <a:ext cx="7111999" cy="2133600"/>
          </a:xfrm>
          <a:prstGeom prst="rect">
            <a:avLst/>
          </a:prstGeom>
          <a:solidFill>
            <a:schemeClr val="tx1"/>
          </a:solidFill>
          <a:ln>
            <a:solidFill>
              <a:schemeClr val="tx1"/>
            </a:solidFill>
          </a:ln>
          <a:effectLst>
            <a:outerShdw blurRad="50800" dist="139700" dir="2700000" algn="tl" rotWithShape="0">
              <a:schemeClr val="accent1">
                <a:lumMod val="75000"/>
                <a:alpha val="40000"/>
              </a:schemeClr>
            </a:outerShdw>
          </a:effectLst>
        </p:spPr>
      </p:pic>
    </p:spTree>
    <p:extLst>
      <p:ext uri="{BB962C8B-B14F-4D97-AF65-F5344CB8AC3E}">
        <p14:creationId xmlns:p14="http://schemas.microsoft.com/office/powerpoint/2010/main" val="136105258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54505" y="742119"/>
            <a:ext cx="7772400" cy="381000"/>
          </a:xfrm>
        </p:spPr>
        <p:txBody>
          <a:bodyPr/>
          <a:lstStyle/>
          <a:p>
            <a:pPr>
              <a:defRPr/>
            </a:pPr>
            <a:r>
              <a:rPr lang="en-US" sz="2400" kern="1200" dirty="0"/>
              <a:t>Management Report – Detail View, </a:t>
            </a:r>
            <a:r>
              <a:rPr lang="en-US" sz="1600" kern="1200" dirty="0"/>
              <a:t>continued</a:t>
            </a:r>
          </a:p>
        </p:txBody>
      </p:sp>
      <p:sp>
        <p:nvSpPr>
          <p:cNvPr id="126980" name="TextBox 3"/>
          <p:cNvSpPr txBox="1">
            <a:spLocks noChangeArrowheads="1"/>
          </p:cNvSpPr>
          <p:nvPr/>
        </p:nvSpPr>
        <p:spPr bwMode="auto">
          <a:xfrm>
            <a:off x="990600" y="5839656"/>
            <a:ext cx="464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i="1" dirty="0">
                <a:solidFill>
                  <a:srgbClr val="FF0000"/>
                </a:solidFill>
                <a:latin typeface="Arial" charset="0"/>
              </a:rPr>
              <a:t>CUI information has been obscured for user guidance use.</a:t>
            </a:r>
          </a:p>
        </p:txBody>
      </p:sp>
      <p:grpSp>
        <p:nvGrpSpPr>
          <p:cNvPr id="4" name="Group 3"/>
          <p:cNvGrpSpPr/>
          <p:nvPr/>
        </p:nvGrpSpPr>
        <p:grpSpPr>
          <a:xfrm>
            <a:off x="1451528" y="1397733"/>
            <a:ext cx="6324600" cy="4259425"/>
            <a:chOff x="1451528" y="1397733"/>
            <a:chExt cx="6324600" cy="4259425"/>
          </a:xfrm>
          <a:effectLst>
            <a:outerShdw blurRad="50800" dist="139700" dir="2700000" algn="tl" rotWithShape="0">
              <a:schemeClr val="accent1">
                <a:lumMod val="75000"/>
                <a:alpha val="40000"/>
              </a:schemeClr>
            </a:outerShdw>
          </a:effectLst>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6" t="14075" r="42455" b="20914"/>
            <a:stretch/>
          </p:blipFill>
          <p:spPr bwMode="auto">
            <a:xfrm>
              <a:off x="1451528" y="1397733"/>
              <a:ext cx="6324600" cy="4259425"/>
            </a:xfrm>
            <a:prstGeom prst="rect">
              <a:avLst/>
            </a:prstGeom>
            <a:solidFill>
              <a:schemeClr val="bg1"/>
            </a:solidFill>
            <a:ln>
              <a:solidFill>
                <a:schemeClr val="tx1"/>
              </a:solidFill>
            </a:ln>
          </p:spPr>
        </p:pic>
        <p:sp>
          <p:nvSpPr>
            <p:cNvPr id="3" name="Rectangle 2"/>
            <p:cNvSpPr/>
            <p:nvPr/>
          </p:nvSpPr>
          <p:spPr bwMode="auto">
            <a:xfrm>
              <a:off x="1524000" y="3542856"/>
              <a:ext cx="4648200" cy="21143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pic>
          <p:nvPicPr>
            <p:cNvPr id="2" name="Picture 1"/>
            <p:cNvPicPr>
              <a:picLocks noChangeAspect="1"/>
            </p:cNvPicPr>
            <p:nvPr/>
          </p:nvPicPr>
          <p:blipFill>
            <a:blip r:embed="rId4"/>
            <a:stretch>
              <a:fillRect/>
            </a:stretch>
          </p:blipFill>
          <p:spPr>
            <a:xfrm>
              <a:off x="1544120" y="3591140"/>
              <a:ext cx="4628080" cy="2017733"/>
            </a:xfrm>
            <a:prstGeom prst="rect">
              <a:avLst/>
            </a:prstGeom>
          </p:spPr>
        </p:pic>
      </p:grpSp>
      <p:sp>
        <p:nvSpPr>
          <p:cNvPr id="6" name="TextBox 7"/>
          <p:cNvSpPr txBox="1">
            <a:spLocks noChangeArrowheads="1"/>
          </p:cNvSpPr>
          <p:nvPr/>
        </p:nvSpPr>
        <p:spPr bwMode="auto">
          <a:xfrm>
            <a:off x="2209800" y="2482398"/>
            <a:ext cx="2667000" cy="646331"/>
          </a:xfrm>
          <a:prstGeom prst="rect">
            <a:avLst/>
          </a:prstGeom>
          <a:solidFill>
            <a:schemeClr val="bg1"/>
          </a:solidFill>
          <a:ln w="9525">
            <a:solidFill>
              <a:schemeClr val="tx1"/>
            </a:solidFill>
            <a:miter lim="800000"/>
            <a:headEnd/>
            <a:tailEnd/>
          </a:ln>
          <a:effectLst>
            <a:outerShdw blurRad="50800" dist="101600" dir="2700000" algn="tl" rotWithShape="0">
              <a:schemeClr val="accent1">
                <a:lumMod val="75000"/>
                <a:alpha val="40000"/>
              </a:schemeClr>
            </a:outerShdw>
          </a:effectLst>
        </p:spPr>
        <p:txBody>
          <a:bodyPr wrap="square">
            <a:spAutoFit/>
          </a:bodyPr>
          <a:lstStyle/>
          <a:p>
            <a:pPr>
              <a:defRPr/>
            </a:pPr>
            <a:r>
              <a:rPr lang="en-US" sz="1200" b="0" dirty="0">
                <a:latin typeface="+mj-lt"/>
              </a:rPr>
              <a:t>Select any of the SDR control numbers to drill down to the Composite View for that SDR</a:t>
            </a:r>
          </a:p>
        </p:txBody>
      </p:sp>
    </p:spTree>
    <p:extLst>
      <p:ext uri="{BB962C8B-B14F-4D97-AF65-F5344CB8AC3E}">
        <p14:creationId xmlns:p14="http://schemas.microsoft.com/office/powerpoint/2010/main" val="96924339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4B40FFC-35FC-483B-92CE-111F7D74203C}"/>
              </a:ext>
            </a:extLst>
          </p:cNvPr>
          <p:cNvSpPr txBox="1">
            <a:spLocks noChangeArrowheads="1"/>
          </p:cNvSpPr>
          <p:nvPr/>
        </p:nvSpPr>
        <p:spPr>
          <a:xfrm>
            <a:off x="1518337" y="0"/>
            <a:ext cx="6562982"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a:t>
            </a:r>
          </a:p>
        </p:txBody>
      </p:sp>
      <p:sp>
        <p:nvSpPr>
          <p:cNvPr id="5" name="TextBox 4">
            <a:extLst>
              <a:ext uri="{FF2B5EF4-FFF2-40B4-BE49-F238E27FC236}">
                <a16:creationId xmlns:a16="http://schemas.microsoft.com/office/drawing/2014/main" id="{FC358B3E-64F7-4B0C-9411-7FD85B989E47}"/>
              </a:ext>
            </a:extLst>
          </p:cNvPr>
          <p:cNvSpPr txBox="1"/>
          <p:nvPr/>
        </p:nvSpPr>
        <p:spPr>
          <a:xfrm>
            <a:off x="953530" y="1066800"/>
            <a:ext cx="7127789" cy="1015663"/>
          </a:xfrm>
          <a:prstGeom prst="rect">
            <a:avLst/>
          </a:prstGeom>
          <a:noFill/>
        </p:spPr>
        <p:txBody>
          <a:bodyPr wrap="square" rtlCol="0">
            <a:spAutoFit/>
          </a:bodyPr>
          <a:lstStyle/>
          <a:p>
            <a:r>
              <a:rPr lang="en-US" sz="1500" dirty="0"/>
              <a:t>Instructions for downloading SDR Management Reports Go to the DoD WebSDR Home Page, </a:t>
            </a:r>
            <a:r>
              <a:rPr lang="en-US" sz="1500" dirty="0">
                <a:hlinkClick r:id="rId2"/>
              </a:rPr>
              <a:t>https://www2.transactionservices.dla.mil/portal/portal.asp</a:t>
            </a:r>
            <a:r>
              <a:rPr lang="en-US" sz="1500" dirty="0"/>
              <a:t> </a:t>
            </a:r>
          </a:p>
          <a:p>
            <a:endParaRPr lang="en-US" sz="1500" dirty="0"/>
          </a:p>
          <a:p>
            <a:r>
              <a:rPr lang="en-US" sz="1500" dirty="0"/>
              <a:t>Click “Queries”</a:t>
            </a:r>
          </a:p>
        </p:txBody>
      </p:sp>
      <p:pic>
        <p:nvPicPr>
          <p:cNvPr id="7" name="Picture 6">
            <a:extLst>
              <a:ext uri="{FF2B5EF4-FFF2-40B4-BE49-F238E27FC236}">
                <a16:creationId xmlns:a16="http://schemas.microsoft.com/office/drawing/2014/main" id="{340E7F25-CA5D-4A69-A496-4ABDBCB5D49F}"/>
              </a:ext>
            </a:extLst>
          </p:cNvPr>
          <p:cNvPicPr>
            <a:picLocks noChangeAspect="1"/>
          </p:cNvPicPr>
          <p:nvPr/>
        </p:nvPicPr>
        <p:blipFill rotWithShape="1">
          <a:blip r:embed="rId3"/>
          <a:srcRect t="23784" r="24504" b="18558"/>
          <a:stretch/>
        </p:blipFill>
        <p:spPr>
          <a:xfrm>
            <a:off x="1143000" y="2211920"/>
            <a:ext cx="7308230" cy="3349823"/>
          </a:xfrm>
          <a:prstGeom prst="rect">
            <a:avLst/>
          </a:prstGeom>
        </p:spPr>
      </p:pic>
      <p:sp>
        <p:nvSpPr>
          <p:cNvPr id="8" name="Arrow: Right 7">
            <a:extLst>
              <a:ext uri="{FF2B5EF4-FFF2-40B4-BE49-F238E27FC236}">
                <a16:creationId xmlns:a16="http://schemas.microsoft.com/office/drawing/2014/main" id="{62B18D00-6337-4996-B53F-04F77F3B6944}"/>
              </a:ext>
            </a:extLst>
          </p:cNvPr>
          <p:cNvSpPr/>
          <p:nvPr/>
        </p:nvSpPr>
        <p:spPr>
          <a:xfrm>
            <a:off x="304800" y="5410200"/>
            <a:ext cx="648730" cy="101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Tree>
    <p:extLst>
      <p:ext uri="{BB962C8B-B14F-4D97-AF65-F5344CB8AC3E}">
        <p14:creationId xmlns:p14="http://schemas.microsoft.com/office/powerpoint/2010/main" val="203096307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2B67936-B673-4A61-BB84-AE47CDC722AB}"/>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pic>
        <p:nvPicPr>
          <p:cNvPr id="4" name="Picture 3">
            <a:extLst>
              <a:ext uri="{FF2B5EF4-FFF2-40B4-BE49-F238E27FC236}">
                <a16:creationId xmlns:a16="http://schemas.microsoft.com/office/drawing/2014/main" id="{EDACB0FD-08FC-4177-AF94-BBFF4EC2D060}"/>
              </a:ext>
            </a:extLst>
          </p:cNvPr>
          <p:cNvPicPr>
            <a:picLocks noChangeAspect="1"/>
          </p:cNvPicPr>
          <p:nvPr/>
        </p:nvPicPr>
        <p:blipFill rotWithShape="1">
          <a:blip r:embed="rId2"/>
          <a:srcRect t="23603" r="23743" b="38378"/>
          <a:stretch/>
        </p:blipFill>
        <p:spPr>
          <a:xfrm>
            <a:off x="353171" y="1675715"/>
            <a:ext cx="8228373" cy="4115485"/>
          </a:xfrm>
          <a:prstGeom prst="rect">
            <a:avLst/>
          </a:prstGeom>
        </p:spPr>
      </p:pic>
      <p:sp>
        <p:nvSpPr>
          <p:cNvPr id="5" name="TextBox 4">
            <a:extLst>
              <a:ext uri="{FF2B5EF4-FFF2-40B4-BE49-F238E27FC236}">
                <a16:creationId xmlns:a16="http://schemas.microsoft.com/office/drawing/2014/main" id="{9D7C5AE4-D7D6-4475-83C9-B59DE979743D}"/>
              </a:ext>
            </a:extLst>
          </p:cNvPr>
          <p:cNvSpPr txBox="1"/>
          <p:nvPr/>
        </p:nvSpPr>
        <p:spPr>
          <a:xfrm>
            <a:off x="987626" y="1294130"/>
            <a:ext cx="5398596" cy="323165"/>
          </a:xfrm>
          <a:prstGeom prst="rect">
            <a:avLst/>
          </a:prstGeom>
          <a:noFill/>
        </p:spPr>
        <p:txBody>
          <a:bodyPr wrap="square" rtlCol="0">
            <a:spAutoFit/>
          </a:bodyPr>
          <a:lstStyle/>
          <a:p>
            <a:r>
              <a:rPr lang="en-US" sz="1500" dirty="0"/>
              <a:t>Click “WebSDR Report Preparation”</a:t>
            </a:r>
          </a:p>
        </p:txBody>
      </p:sp>
      <p:sp>
        <p:nvSpPr>
          <p:cNvPr id="6" name="Arrow: Right 5">
            <a:extLst>
              <a:ext uri="{FF2B5EF4-FFF2-40B4-BE49-F238E27FC236}">
                <a16:creationId xmlns:a16="http://schemas.microsoft.com/office/drawing/2014/main" id="{DB7A3BEE-F1FD-468D-A82C-2CE253F5D892}"/>
              </a:ext>
            </a:extLst>
          </p:cNvPr>
          <p:cNvSpPr/>
          <p:nvPr/>
        </p:nvSpPr>
        <p:spPr>
          <a:xfrm rot="9264417">
            <a:off x="3048000" y="5088117"/>
            <a:ext cx="648730" cy="101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Tree>
    <p:extLst>
      <p:ext uri="{BB962C8B-B14F-4D97-AF65-F5344CB8AC3E}">
        <p14:creationId xmlns:p14="http://schemas.microsoft.com/office/powerpoint/2010/main" val="2572151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001002" cy="685800"/>
          </a:xfrm>
        </p:spPr>
        <p:txBody>
          <a:bodyPr>
            <a:noAutofit/>
          </a:bodyPr>
          <a:lstStyle/>
          <a:p>
            <a:r>
              <a:rPr lang="en-US" sz="2400" dirty="0"/>
              <a:t>DLA-mandated Encryption</a:t>
            </a:r>
            <a:br>
              <a:rPr lang="en-US" sz="2400" dirty="0"/>
            </a:br>
            <a:r>
              <a:rPr lang="en-US" sz="2400" dirty="0"/>
              <a:t> – OPSEC requirement</a:t>
            </a:r>
          </a:p>
        </p:txBody>
      </p:sp>
      <p:sp>
        <p:nvSpPr>
          <p:cNvPr id="3" name="Content Placeholder 2"/>
          <p:cNvSpPr>
            <a:spLocks noGrp="1"/>
          </p:cNvSpPr>
          <p:nvPr>
            <p:ph idx="1"/>
          </p:nvPr>
        </p:nvSpPr>
        <p:spPr>
          <a:xfrm>
            <a:off x="990601" y="1905000"/>
            <a:ext cx="7239000" cy="2819400"/>
          </a:xfrm>
        </p:spPr>
        <p:txBody>
          <a:bodyPr>
            <a:noAutofit/>
          </a:bodyPr>
          <a:lstStyle/>
          <a:p>
            <a:pPr marL="285750" lvl="1">
              <a:spcBef>
                <a:spcPts val="0"/>
              </a:spcBef>
              <a:buClr>
                <a:schemeClr val="tx2"/>
              </a:buClr>
              <a:buFont typeface="Arial" panose="020B0604020202020204" pitchFamily="34" charset="0"/>
              <a:buChar char="•"/>
            </a:pPr>
            <a:r>
              <a:rPr lang="en-US" sz="1600" b="0" dirty="0"/>
              <a:t>SDRs and most SDR report data retrieved from the WebSDR application </a:t>
            </a:r>
            <a:r>
              <a:rPr lang="en-US" sz="1600" dirty="0"/>
              <a:t>is </a:t>
            </a:r>
            <a:r>
              <a:rPr lang="en-US" sz="1600" b="0" dirty="0"/>
              <a:t>labeled as “Controlled Unclassified Information</a:t>
            </a:r>
            <a:r>
              <a:rPr lang="en-US" sz="1600" dirty="0"/>
              <a:t> (CUI)”</a:t>
            </a:r>
            <a:r>
              <a:rPr lang="en-US" sz="1600" b="0" dirty="0"/>
              <a:t>. </a:t>
            </a:r>
            <a:r>
              <a:rPr lang="en-US" sz="1600" b="1" dirty="0">
                <a:solidFill>
                  <a:srgbClr val="FF0000"/>
                </a:solidFill>
              </a:rPr>
              <a:t>Mark and handle accordingly!</a:t>
            </a:r>
            <a:br>
              <a:rPr lang="en-US" sz="1600" dirty="0">
                <a:solidFill>
                  <a:srgbClr val="C00000"/>
                </a:solidFill>
              </a:rPr>
            </a:br>
            <a:endParaRPr lang="en-US" sz="1600" dirty="0"/>
          </a:p>
          <a:p>
            <a:pPr marL="285750" lvl="1">
              <a:spcBef>
                <a:spcPts val="0"/>
              </a:spcBef>
              <a:buClr>
                <a:schemeClr val="tx2"/>
              </a:buClr>
              <a:buFont typeface="Arial" panose="020B0604020202020204" pitchFamily="34" charset="0"/>
              <a:buChar char="•"/>
            </a:pPr>
            <a:r>
              <a:rPr lang="en-US" sz="1600" dirty="0"/>
              <a:t>Register DOD-approved email certificate when applying for a WebSDR account to enable full communication. </a:t>
            </a:r>
            <a:br>
              <a:rPr lang="en-US" sz="1600" dirty="0"/>
            </a:br>
            <a:endParaRPr lang="en-US" sz="1600" dirty="0"/>
          </a:p>
          <a:p>
            <a:pPr marL="285750" lvl="1">
              <a:spcBef>
                <a:spcPts val="0"/>
              </a:spcBef>
              <a:buClr>
                <a:schemeClr val="tx2"/>
              </a:buClr>
              <a:buFont typeface="Arial" panose="020B0604020202020204" pitchFamily="34" charset="0"/>
              <a:buChar char="•"/>
            </a:pPr>
            <a:r>
              <a:rPr lang="en-US" sz="1600" dirty="0"/>
              <a:t>When transmitting SDRs via email, WebSDR encrypts and digitally signs the outgoing transmissions using a Common Access Card (CAC) based DOD Public Key Infrastructure (PKI) Certificate. </a:t>
            </a:r>
            <a:br>
              <a:rPr lang="en-US" sz="1600" dirty="0"/>
            </a:br>
            <a:endParaRPr lang="en-US" sz="1600" dirty="0"/>
          </a:p>
          <a:p>
            <a:endParaRPr lang="en-US" dirty="0"/>
          </a:p>
        </p:txBody>
      </p:sp>
    </p:spTree>
    <p:extLst>
      <p:ext uri="{BB962C8B-B14F-4D97-AF65-F5344CB8AC3E}">
        <p14:creationId xmlns:p14="http://schemas.microsoft.com/office/powerpoint/2010/main" val="24496502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2B7FAF-584E-4445-9ECE-2CE2E3414410}"/>
              </a:ext>
            </a:extLst>
          </p:cNvPr>
          <p:cNvSpPr txBox="1"/>
          <p:nvPr/>
        </p:nvSpPr>
        <p:spPr>
          <a:xfrm>
            <a:off x="533400" y="1284673"/>
            <a:ext cx="6155210" cy="323165"/>
          </a:xfrm>
          <a:prstGeom prst="rect">
            <a:avLst/>
          </a:prstGeom>
          <a:noFill/>
        </p:spPr>
        <p:txBody>
          <a:bodyPr wrap="square" rtlCol="0">
            <a:spAutoFit/>
          </a:bodyPr>
          <a:lstStyle/>
          <a:p>
            <a:r>
              <a:rPr lang="en-US" sz="1500" dirty="0"/>
              <a:t>Enter Required Report Information, Click Submit at bottom of page.</a:t>
            </a:r>
          </a:p>
        </p:txBody>
      </p:sp>
      <p:pic>
        <p:nvPicPr>
          <p:cNvPr id="5" name="Picture 4">
            <a:extLst>
              <a:ext uri="{FF2B5EF4-FFF2-40B4-BE49-F238E27FC236}">
                <a16:creationId xmlns:a16="http://schemas.microsoft.com/office/drawing/2014/main" id="{E564C253-D3E7-4CC8-A93E-732CAC720C23}"/>
              </a:ext>
            </a:extLst>
          </p:cNvPr>
          <p:cNvPicPr>
            <a:picLocks noChangeAspect="1"/>
          </p:cNvPicPr>
          <p:nvPr/>
        </p:nvPicPr>
        <p:blipFill rotWithShape="1">
          <a:blip r:embed="rId2"/>
          <a:srcRect l="6202" t="11171" r="38223"/>
          <a:stretch/>
        </p:blipFill>
        <p:spPr>
          <a:xfrm>
            <a:off x="533400" y="2071680"/>
            <a:ext cx="4577525" cy="2265920"/>
          </a:xfrm>
          <a:prstGeom prst="rect">
            <a:avLst/>
          </a:prstGeom>
        </p:spPr>
      </p:pic>
      <p:pic>
        <p:nvPicPr>
          <p:cNvPr id="7" name="Picture 6">
            <a:extLst>
              <a:ext uri="{FF2B5EF4-FFF2-40B4-BE49-F238E27FC236}">
                <a16:creationId xmlns:a16="http://schemas.microsoft.com/office/drawing/2014/main" id="{4AD3415E-DBD3-418D-9442-A11871781832}"/>
              </a:ext>
            </a:extLst>
          </p:cNvPr>
          <p:cNvPicPr>
            <a:picLocks noChangeAspect="1"/>
          </p:cNvPicPr>
          <p:nvPr/>
        </p:nvPicPr>
        <p:blipFill rotWithShape="1">
          <a:blip r:embed="rId3"/>
          <a:srcRect l="6877" t="49505" r="37548" b="8411"/>
          <a:stretch/>
        </p:blipFill>
        <p:spPr>
          <a:xfrm>
            <a:off x="3352800" y="4570609"/>
            <a:ext cx="4577526" cy="1784610"/>
          </a:xfrm>
          <a:prstGeom prst="rect">
            <a:avLst/>
          </a:prstGeom>
        </p:spPr>
      </p:pic>
      <p:sp>
        <p:nvSpPr>
          <p:cNvPr id="6" name="Arrow: Right 5">
            <a:extLst>
              <a:ext uri="{FF2B5EF4-FFF2-40B4-BE49-F238E27FC236}">
                <a16:creationId xmlns:a16="http://schemas.microsoft.com/office/drawing/2014/main" id="{0CA345E3-48DA-42D9-A549-EBFE71B1545E}"/>
              </a:ext>
            </a:extLst>
          </p:cNvPr>
          <p:cNvSpPr/>
          <p:nvPr/>
        </p:nvSpPr>
        <p:spPr>
          <a:xfrm rot="10800000">
            <a:off x="6172201" y="6222656"/>
            <a:ext cx="648730" cy="101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2">
            <a:extLst>
              <a:ext uri="{FF2B5EF4-FFF2-40B4-BE49-F238E27FC236}">
                <a16:creationId xmlns:a16="http://schemas.microsoft.com/office/drawing/2014/main" id="{5CA8AA0A-4EAD-4DFA-84BA-5003E39178AF}"/>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222327914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6814F-741A-494C-B687-35A495A45959}"/>
              </a:ext>
            </a:extLst>
          </p:cNvPr>
          <p:cNvSpPr txBox="1"/>
          <p:nvPr/>
        </p:nvSpPr>
        <p:spPr>
          <a:xfrm>
            <a:off x="609600" y="1224174"/>
            <a:ext cx="6705600" cy="323165"/>
          </a:xfrm>
          <a:prstGeom prst="rect">
            <a:avLst/>
          </a:prstGeom>
          <a:noFill/>
        </p:spPr>
        <p:txBody>
          <a:bodyPr wrap="square" rtlCol="0">
            <a:spAutoFit/>
          </a:bodyPr>
          <a:lstStyle/>
          <a:p>
            <a:r>
              <a:rPr lang="en-US" sz="1500" dirty="0"/>
              <a:t>After report has completed, click “Download/View Report” at top left of page.</a:t>
            </a:r>
          </a:p>
        </p:txBody>
      </p:sp>
      <p:pic>
        <p:nvPicPr>
          <p:cNvPr id="7" name="Picture 6">
            <a:extLst>
              <a:ext uri="{FF2B5EF4-FFF2-40B4-BE49-F238E27FC236}">
                <a16:creationId xmlns:a16="http://schemas.microsoft.com/office/drawing/2014/main" id="{9421E1A5-26FF-470D-9435-ADF04D2D802B}"/>
              </a:ext>
            </a:extLst>
          </p:cNvPr>
          <p:cNvPicPr>
            <a:picLocks noChangeAspect="1"/>
          </p:cNvPicPr>
          <p:nvPr/>
        </p:nvPicPr>
        <p:blipFill rotWithShape="1">
          <a:blip r:embed="rId2"/>
          <a:srcRect t="21261" b="27207"/>
          <a:stretch/>
        </p:blipFill>
        <p:spPr>
          <a:xfrm>
            <a:off x="636655" y="2008928"/>
            <a:ext cx="7870690" cy="3404121"/>
          </a:xfrm>
          <a:prstGeom prst="rect">
            <a:avLst/>
          </a:prstGeom>
        </p:spPr>
      </p:pic>
      <p:sp>
        <p:nvSpPr>
          <p:cNvPr id="5" name="Arrow: Left 4">
            <a:extLst>
              <a:ext uri="{FF2B5EF4-FFF2-40B4-BE49-F238E27FC236}">
                <a16:creationId xmlns:a16="http://schemas.microsoft.com/office/drawing/2014/main" id="{D55FEDBF-581E-4498-A750-AC562192C701}"/>
              </a:ext>
            </a:extLst>
          </p:cNvPr>
          <p:cNvSpPr/>
          <p:nvPr/>
        </p:nvSpPr>
        <p:spPr>
          <a:xfrm>
            <a:off x="2362200" y="2585305"/>
            <a:ext cx="815546" cy="1482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ectangle 2">
            <a:extLst>
              <a:ext uri="{FF2B5EF4-FFF2-40B4-BE49-F238E27FC236}">
                <a16:creationId xmlns:a16="http://schemas.microsoft.com/office/drawing/2014/main" id="{04F97707-C9A8-463B-9D88-175DD82B9DA2}"/>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2218961212"/>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61D03-D187-45C1-BA14-B809C45466CD}"/>
              </a:ext>
            </a:extLst>
          </p:cNvPr>
          <p:cNvPicPr>
            <a:picLocks noChangeAspect="1"/>
          </p:cNvPicPr>
          <p:nvPr/>
        </p:nvPicPr>
        <p:blipFill rotWithShape="1">
          <a:blip r:embed="rId2"/>
          <a:srcRect t="10779" r="24060" b="30359"/>
          <a:stretch/>
        </p:blipFill>
        <p:spPr>
          <a:xfrm>
            <a:off x="464237" y="1828800"/>
            <a:ext cx="8215526" cy="4114800"/>
          </a:xfrm>
          <a:prstGeom prst="rect">
            <a:avLst/>
          </a:prstGeom>
        </p:spPr>
      </p:pic>
      <p:sp>
        <p:nvSpPr>
          <p:cNvPr id="5" name="TextBox 4">
            <a:extLst>
              <a:ext uri="{FF2B5EF4-FFF2-40B4-BE49-F238E27FC236}">
                <a16:creationId xmlns:a16="http://schemas.microsoft.com/office/drawing/2014/main" id="{243CFB87-DC52-4B5E-B9A6-5D44CFE3F1DA}"/>
              </a:ext>
            </a:extLst>
          </p:cNvPr>
          <p:cNvSpPr txBox="1"/>
          <p:nvPr/>
        </p:nvSpPr>
        <p:spPr>
          <a:xfrm>
            <a:off x="381000" y="1228980"/>
            <a:ext cx="61864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User will receive a message with instructions (see below)  </a:t>
            </a:r>
          </a:p>
        </p:txBody>
      </p:sp>
      <p:sp>
        <p:nvSpPr>
          <p:cNvPr id="6" name="Rectangle 2">
            <a:extLst>
              <a:ext uri="{FF2B5EF4-FFF2-40B4-BE49-F238E27FC236}">
                <a16:creationId xmlns:a16="http://schemas.microsoft.com/office/drawing/2014/main" id="{0BE2B951-4FD2-4D03-B61C-AFB5A0AF3689}"/>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374748335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CDB9C3-0398-4CB0-B982-A237E1312E91}"/>
              </a:ext>
            </a:extLst>
          </p:cNvPr>
          <p:cNvSpPr txBox="1"/>
          <p:nvPr/>
        </p:nvSpPr>
        <p:spPr>
          <a:xfrm>
            <a:off x="228600" y="1458933"/>
            <a:ext cx="876300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User will receive an Email with instructions when the report is available on-line for pick up.  Follow the instructions in your email (Example below) to retrieve your report.</a:t>
            </a:r>
          </a:p>
        </p:txBody>
      </p:sp>
      <p:pic>
        <p:nvPicPr>
          <p:cNvPr id="9" name="Picture 8">
            <a:extLst>
              <a:ext uri="{FF2B5EF4-FFF2-40B4-BE49-F238E27FC236}">
                <a16:creationId xmlns:a16="http://schemas.microsoft.com/office/drawing/2014/main" id="{F8A7BD55-290A-4E36-92E9-AABC7F3A0F0B}"/>
              </a:ext>
            </a:extLst>
          </p:cNvPr>
          <p:cNvPicPr>
            <a:picLocks noChangeAspect="1"/>
          </p:cNvPicPr>
          <p:nvPr/>
        </p:nvPicPr>
        <p:blipFill rotWithShape="1">
          <a:blip r:embed="rId2"/>
          <a:srcRect l="-811" t="21234" r="811" b="30342"/>
          <a:stretch/>
        </p:blipFill>
        <p:spPr>
          <a:xfrm>
            <a:off x="63285" y="2590800"/>
            <a:ext cx="8906219" cy="3321658"/>
          </a:xfrm>
          <a:prstGeom prst="rect">
            <a:avLst/>
          </a:prstGeom>
        </p:spPr>
      </p:pic>
      <p:sp>
        <p:nvSpPr>
          <p:cNvPr id="6" name="Rectangle 2">
            <a:extLst>
              <a:ext uri="{FF2B5EF4-FFF2-40B4-BE49-F238E27FC236}">
                <a16:creationId xmlns:a16="http://schemas.microsoft.com/office/drawing/2014/main" id="{CDDB9894-F88F-44C1-BB00-D91C9317DABD}"/>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411441131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A29D3C-0A17-4105-A922-E769BC3648F7}"/>
              </a:ext>
            </a:extLst>
          </p:cNvPr>
          <p:cNvSpPr txBox="1"/>
          <p:nvPr/>
        </p:nvSpPr>
        <p:spPr>
          <a:xfrm>
            <a:off x="288025" y="1447800"/>
            <a:ext cx="758504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After following the email instructions on previous training slide, choose/click on the report required.</a:t>
            </a:r>
          </a:p>
        </p:txBody>
      </p:sp>
      <p:pic>
        <p:nvPicPr>
          <p:cNvPr id="11" name="Picture 10">
            <a:extLst>
              <a:ext uri="{FF2B5EF4-FFF2-40B4-BE49-F238E27FC236}">
                <a16:creationId xmlns:a16="http://schemas.microsoft.com/office/drawing/2014/main" id="{9E062CF3-5B9F-4795-A1EE-CF59D7CE148F}"/>
              </a:ext>
            </a:extLst>
          </p:cNvPr>
          <p:cNvPicPr>
            <a:picLocks noChangeAspect="1"/>
          </p:cNvPicPr>
          <p:nvPr/>
        </p:nvPicPr>
        <p:blipFill rotWithShape="1">
          <a:blip r:embed="rId2"/>
          <a:srcRect l="8511" t="38378" r="31681" b="26667"/>
          <a:stretch/>
        </p:blipFill>
        <p:spPr>
          <a:xfrm>
            <a:off x="294348" y="2182380"/>
            <a:ext cx="8317514" cy="3685020"/>
          </a:xfrm>
          <a:prstGeom prst="rect">
            <a:avLst/>
          </a:prstGeom>
        </p:spPr>
      </p:pic>
      <p:sp>
        <p:nvSpPr>
          <p:cNvPr id="6" name="TextBox 5">
            <a:extLst>
              <a:ext uri="{FF2B5EF4-FFF2-40B4-BE49-F238E27FC236}">
                <a16:creationId xmlns:a16="http://schemas.microsoft.com/office/drawing/2014/main" id="{5731D5E7-93EA-4AB3-AA4F-BC86AB84F280}"/>
              </a:ext>
            </a:extLst>
          </p:cNvPr>
          <p:cNvSpPr txBox="1"/>
          <p:nvPr/>
        </p:nvSpPr>
        <p:spPr>
          <a:xfrm>
            <a:off x="6480836" y="4567535"/>
            <a:ext cx="2336972" cy="461665"/>
          </a:xfrm>
          <a:prstGeom prst="rect">
            <a:avLst/>
          </a:prstGeom>
          <a:noFill/>
        </p:spPr>
        <p:txBody>
          <a:bodyPr wrap="square" rtlCol="0">
            <a:spAutoFit/>
          </a:bodyPr>
          <a:lstStyle/>
          <a:p>
            <a:pPr algn="ctr"/>
            <a:r>
              <a:rPr lang="en-US" sz="1200" dirty="0">
                <a:solidFill>
                  <a:srgbClr val="0000CC"/>
                </a:solidFill>
              </a:rPr>
              <a:t>USER Downloaded Report </a:t>
            </a:r>
          </a:p>
          <a:p>
            <a:pPr algn="ctr"/>
            <a:r>
              <a:rPr lang="en-US" sz="1200" dirty="0">
                <a:solidFill>
                  <a:srgbClr val="0000CC"/>
                </a:solidFill>
              </a:rPr>
              <a:t>(Can have more than one report)</a:t>
            </a:r>
          </a:p>
        </p:txBody>
      </p:sp>
      <p:sp>
        <p:nvSpPr>
          <p:cNvPr id="7" name="Arrow: Left 6">
            <a:extLst>
              <a:ext uri="{FF2B5EF4-FFF2-40B4-BE49-F238E27FC236}">
                <a16:creationId xmlns:a16="http://schemas.microsoft.com/office/drawing/2014/main" id="{49B4DD34-16EB-4B1D-82E0-EB9A39C88B9A}"/>
              </a:ext>
            </a:extLst>
          </p:cNvPr>
          <p:cNvSpPr/>
          <p:nvPr/>
        </p:nvSpPr>
        <p:spPr>
          <a:xfrm>
            <a:off x="5784602" y="4841789"/>
            <a:ext cx="630195" cy="1112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CC"/>
              </a:solidFill>
            </a:endParaRPr>
          </a:p>
        </p:txBody>
      </p:sp>
      <p:sp>
        <p:nvSpPr>
          <p:cNvPr id="8" name="Rectangle 2">
            <a:extLst>
              <a:ext uri="{FF2B5EF4-FFF2-40B4-BE49-F238E27FC236}">
                <a16:creationId xmlns:a16="http://schemas.microsoft.com/office/drawing/2014/main" id="{167A81AA-A139-46A2-9643-887D3BA49227}"/>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6483731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7DDCEB-CB66-4213-B1CD-D6F0C3948B32}"/>
              </a:ext>
            </a:extLst>
          </p:cNvPr>
          <p:cNvSpPr txBox="1"/>
          <p:nvPr/>
        </p:nvSpPr>
        <p:spPr>
          <a:xfrm>
            <a:off x="143260" y="1285875"/>
            <a:ext cx="884833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download option to “OPEN” or “SAVE” will come up at bottom of page.  Suggestion:  When saving the file change the file name to a shorter file name.</a:t>
            </a:r>
          </a:p>
        </p:txBody>
      </p:sp>
      <p:pic>
        <p:nvPicPr>
          <p:cNvPr id="10" name="Picture 9">
            <a:extLst>
              <a:ext uri="{FF2B5EF4-FFF2-40B4-BE49-F238E27FC236}">
                <a16:creationId xmlns:a16="http://schemas.microsoft.com/office/drawing/2014/main" id="{25AA0B93-417B-4EE7-B23E-FFFF29E8740D}"/>
              </a:ext>
            </a:extLst>
          </p:cNvPr>
          <p:cNvPicPr/>
          <p:nvPr/>
        </p:nvPicPr>
        <p:blipFill rotWithShape="1">
          <a:blip r:embed="rId2"/>
          <a:srcRect l="10256" t="31762" r="32212" b="17090"/>
          <a:stretch/>
        </p:blipFill>
        <p:spPr bwMode="auto">
          <a:xfrm>
            <a:off x="143260" y="1981200"/>
            <a:ext cx="8619740" cy="4542096"/>
          </a:xfrm>
          <a:prstGeom prst="rect">
            <a:avLst/>
          </a:prstGeom>
          <a:ln>
            <a:noFill/>
          </a:ln>
          <a:extLst>
            <a:ext uri="{53640926-AAD7-44D8-BBD7-CCE9431645EC}">
              <a14:shadowObscured xmlns:a14="http://schemas.microsoft.com/office/drawing/2010/main"/>
            </a:ext>
          </a:extLst>
        </p:spPr>
      </p:pic>
      <p:sp>
        <p:nvSpPr>
          <p:cNvPr id="11" name="Arrow: Left 10">
            <a:extLst>
              <a:ext uri="{FF2B5EF4-FFF2-40B4-BE49-F238E27FC236}">
                <a16:creationId xmlns:a16="http://schemas.microsoft.com/office/drawing/2014/main" id="{40372A83-63F0-441A-8669-28EA56D4F092}"/>
              </a:ext>
            </a:extLst>
          </p:cNvPr>
          <p:cNvSpPr/>
          <p:nvPr/>
        </p:nvSpPr>
        <p:spPr>
          <a:xfrm>
            <a:off x="4870390" y="6293965"/>
            <a:ext cx="1010165" cy="183035"/>
          </a:xfrm>
          <a:prstGeom prst="lef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BBAD63CF-914D-418F-B0C1-D9160C64EE66}"/>
              </a:ext>
            </a:extLst>
          </p:cNvPr>
          <p:cNvSpPr txBox="1"/>
          <p:nvPr/>
        </p:nvSpPr>
        <p:spPr>
          <a:xfrm>
            <a:off x="6553200" y="6248400"/>
            <a:ext cx="2133600" cy="276999"/>
          </a:xfrm>
          <a:prstGeom prst="rect">
            <a:avLst/>
          </a:prstGeom>
          <a:noFill/>
        </p:spPr>
        <p:txBody>
          <a:bodyPr wrap="square" rtlCol="0">
            <a:spAutoFit/>
          </a:bodyPr>
          <a:lstStyle/>
          <a:p>
            <a:r>
              <a:rPr lang="en-US" sz="1200" dirty="0">
                <a:solidFill>
                  <a:srgbClr val="0000CC"/>
                </a:solidFill>
              </a:rPr>
              <a:t>Choose “OPEN” or “SAVE”</a:t>
            </a:r>
          </a:p>
        </p:txBody>
      </p:sp>
      <p:sp>
        <p:nvSpPr>
          <p:cNvPr id="8" name="Rectangle 2">
            <a:extLst>
              <a:ext uri="{FF2B5EF4-FFF2-40B4-BE49-F238E27FC236}">
                <a16:creationId xmlns:a16="http://schemas.microsoft.com/office/drawing/2014/main" id="{0B8608F0-1861-49EB-B89F-DE363742F046}"/>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234085765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63BE49-271C-4167-9F92-3688AB2FB673}"/>
              </a:ext>
            </a:extLst>
          </p:cNvPr>
          <p:cNvPicPr>
            <a:picLocks noChangeAspect="1"/>
          </p:cNvPicPr>
          <p:nvPr/>
        </p:nvPicPr>
        <p:blipFill rotWithShape="1">
          <a:blip r:embed="rId2"/>
          <a:srcRect b="19099"/>
          <a:stretch/>
        </p:blipFill>
        <p:spPr>
          <a:xfrm>
            <a:off x="262277" y="1981201"/>
            <a:ext cx="8619445" cy="3590925"/>
          </a:xfrm>
          <a:prstGeom prst="rect">
            <a:avLst/>
          </a:prstGeom>
        </p:spPr>
      </p:pic>
      <p:sp>
        <p:nvSpPr>
          <p:cNvPr id="5" name="TextBox 4">
            <a:extLst>
              <a:ext uri="{FF2B5EF4-FFF2-40B4-BE49-F238E27FC236}">
                <a16:creationId xmlns:a16="http://schemas.microsoft.com/office/drawing/2014/main" id="{4F0C4AA5-D224-4E1D-B2DA-72E03C8F85F9}"/>
              </a:ext>
            </a:extLst>
          </p:cNvPr>
          <p:cNvSpPr txBox="1"/>
          <p:nvPr/>
        </p:nvSpPr>
        <p:spPr>
          <a:xfrm>
            <a:off x="101531" y="1285874"/>
            <a:ext cx="618648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downloaded report is now accessible.</a:t>
            </a:r>
          </a:p>
        </p:txBody>
      </p:sp>
      <p:sp>
        <p:nvSpPr>
          <p:cNvPr id="6" name="Rectangle 2">
            <a:extLst>
              <a:ext uri="{FF2B5EF4-FFF2-40B4-BE49-F238E27FC236}">
                <a16:creationId xmlns:a16="http://schemas.microsoft.com/office/drawing/2014/main" id="{0FD96762-430A-4D64-89ED-DFD19217D60D}"/>
              </a:ext>
            </a:extLst>
          </p:cNvPr>
          <p:cNvSpPr txBox="1">
            <a:spLocks noChangeArrowheads="1"/>
          </p:cNvSpPr>
          <p:nvPr/>
        </p:nvSpPr>
        <p:spPr>
          <a:xfrm>
            <a:off x="559143" y="209550"/>
            <a:ext cx="8025713"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a:solidFill>
                  <a:srgbClr val="203864"/>
                </a:solidFill>
              </a:rPr>
              <a:t>WebSDR Report Download Capability, </a:t>
            </a:r>
            <a:r>
              <a:rPr lang="en-US" sz="18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1409350114"/>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71500" y="457200"/>
            <a:ext cx="7772400" cy="762000"/>
          </a:xfrm>
        </p:spPr>
        <p:txBody>
          <a:bodyPr/>
          <a:lstStyle/>
          <a:p>
            <a:pPr>
              <a:defRPr/>
            </a:pPr>
            <a:r>
              <a:rPr lang="en-US" altLang="en-US" sz="2400" kern="1200" dirty="0"/>
              <a:t>DoD WebSDR Summary</a:t>
            </a:r>
          </a:p>
        </p:txBody>
      </p:sp>
      <p:sp>
        <p:nvSpPr>
          <p:cNvPr id="128003" name="Rectangle 3"/>
          <p:cNvSpPr>
            <a:spLocks noGrp="1" noChangeArrowheads="1"/>
          </p:cNvSpPr>
          <p:nvPr>
            <p:ph idx="1"/>
          </p:nvPr>
        </p:nvSpPr>
        <p:spPr>
          <a:xfrm>
            <a:off x="723900" y="1524000"/>
            <a:ext cx="7467600" cy="4114800"/>
          </a:xfrm>
        </p:spPr>
        <p:txBody>
          <a:bodyPr/>
          <a:lstStyle/>
          <a:p>
            <a:pPr marL="285750" indent="-285750" eaLnBrk="1" hangingPunct="1">
              <a:spcBef>
                <a:spcPts val="0"/>
              </a:spcBef>
              <a:buFont typeface="Arial" panose="020B0604020202020204" pitchFamily="34" charset="0"/>
              <a:buChar char="•"/>
            </a:pPr>
            <a:r>
              <a:rPr lang="en-US" altLang="en-US" sz="1600" b="0" dirty="0">
                <a:effectLst/>
                <a:latin typeface="Arial" charset="0"/>
              </a:rPr>
              <a:t>The WebSDR is offered as a multi-purpose tool to facilitate SDR processing within the Department. </a:t>
            </a:r>
          </a:p>
          <a:p>
            <a:pPr eaLnBrk="1" hangingPunct="1">
              <a:lnSpc>
                <a:spcPct val="90000"/>
              </a:lnSpc>
              <a:buFont typeface="Arial" panose="020B0604020202020204" pitchFamily="34" charset="0"/>
              <a:buChar char="•"/>
            </a:pPr>
            <a:endParaRPr lang="en-US" altLang="en-US" sz="1000" dirty="0">
              <a:effectLst/>
              <a:latin typeface="Arial" charset="0"/>
            </a:endParaRPr>
          </a:p>
          <a:p>
            <a:pPr marL="285750" indent="-285750" eaLnBrk="1" hangingPunct="1">
              <a:lnSpc>
                <a:spcPct val="90000"/>
              </a:lnSpc>
              <a:spcBef>
                <a:spcPts val="0"/>
              </a:spcBef>
              <a:buFont typeface="Arial" panose="020B0604020202020204" pitchFamily="34" charset="0"/>
              <a:buChar char="•"/>
            </a:pPr>
            <a:r>
              <a:rPr lang="en-US" altLang="en-US" sz="1600" b="0" dirty="0">
                <a:latin typeface="Arial" charset="0"/>
              </a:rPr>
              <a:t>Your Service or Agency may direct use of other automated support tools instead of, or in addition to, WebSDR.</a:t>
            </a:r>
          </a:p>
          <a:p>
            <a:pPr eaLnBrk="1" hangingPunct="1">
              <a:lnSpc>
                <a:spcPct val="90000"/>
              </a:lnSpc>
              <a:buFont typeface="Arial" panose="020B0604020202020204" pitchFamily="34" charset="0"/>
              <a:buChar char="•"/>
            </a:pPr>
            <a:endParaRPr lang="en-US" altLang="en-US" sz="1000" dirty="0">
              <a:effectLst/>
              <a:latin typeface="Arial" charset="0"/>
            </a:endParaRPr>
          </a:p>
          <a:p>
            <a:pPr marL="285750" indent="-285750" eaLnBrk="1" hangingPunct="1">
              <a:lnSpc>
                <a:spcPct val="90000"/>
              </a:lnSpc>
              <a:spcBef>
                <a:spcPts val="0"/>
              </a:spcBef>
              <a:buFont typeface="Arial" panose="020B0604020202020204" pitchFamily="34" charset="0"/>
              <a:buChar char="•"/>
            </a:pPr>
            <a:r>
              <a:rPr lang="en-US" altLang="en-US" sz="1600" b="0" dirty="0">
                <a:latin typeface="Arial" charset="0"/>
              </a:rPr>
              <a:t>Development of new system interfaces and enhancements to existing interfaces are ongoing</a:t>
            </a:r>
            <a:r>
              <a:rPr lang="en-US" altLang="en-US" sz="1600" b="0" dirty="0">
                <a:latin typeface="Times New Roman" panose="02020603050405020304" pitchFamily="18" charset="0"/>
                <a:cs typeface="Times New Roman" panose="02020603050405020304" pitchFamily="18" charset="0"/>
              </a:rPr>
              <a:t>—</a:t>
            </a:r>
            <a:r>
              <a:rPr lang="en-US" altLang="en-US" sz="1600" b="0" dirty="0">
                <a:latin typeface="Arial" charset="0"/>
              </a:rPr>
              <a:t>reducing reliance on email, expanding functionality, and improving the user experience. WebSDR is achieving its goal for DOD-wide visibility of SDRs.</a:t>
            </a:r>
          </a:p>
          <a:p>
            <a:pPr eaLnBrk="1" hangingPunct="1">
              <a:lnSpc>
                <a:spcPct val="90000"/>
              </a:lnSpc>
              <a:buFont typeface="Arial" panose="020B0604020202020204" pitchFamily="34" charset="0"/>
              <a:buChar char="•"/>
            </a:pPr>
            <a:endParaRPr lang="en-US" altLang="en-US" sz="1000" dirty="0">
              <a:effectLst/>
              <a:latin typeface="Arial" charset="0"/>
            </a:endParaRPr>
          </a:p>
          <a:p>
            <a:pPr marL="285750" indent="-285750" eaLnBrk="1" hangingPunct="1">
              <a:lnSpc>
                <a:spcPct val="90000"/>
              </a:lnSpc>
              <a:spcBef>
                <a:spcPts val="0"/>
              </a:spcBef>
              <a:buFont typeface="Arial" panose="020B0604020202020204" pitchFamily="34" charset="0"/>
              <a:buChar char="•"/>
            </a:pPr>
            <a:r>
              <a:rPr lang="en-US" altLang="en-US" sz="1600" b="0" dirty="0">
                <a:latin typeface="Arial" charset="0"/>
              </a:rPr>
              <a:t>If you encounter errors or problems, please use the DAAS WebSDR Help Desk to report errors or make suggestions for future enhancements.</a:t>
            </a:r>
          </a:p>
          <a:p>
            <a:pPr marL="285750" indent="-285750" eaLnBrk="1" hangingPunct="1">
              <a:lnSpc>
                <a:spcPct val="90000"/>
              </a:lnSpc>
              <a:spcBef>
                <a:spcPts val="0"/>
              </a:spcBef>
              <a:buFont typeface="Arial" panose="020B0604020202020204" pitchFamily="34" charset="0"/>
              <a:buChar char="•"/>
            </a:pPr>
            <a:endParaRPr lang="en-US" altLang="en-US" sz="1600" b="0" dirty="0">
              <a:latin typeface="Arial" charset="0"/>
            </a:endParaRPr>
          </a:p>
          <a:p>
            <a:pPr marL="285750" indent="-285750" eaLnBrk="1" hangingPunct="1">
              <a:lnSpc>
                <a:spcPct val="90000"/>
              </a:lnSpc>
              <a:spcBef>
                <a:spcPts val="0"/>
              </a:spcBef>
              <a:buFont typeface="Arial" panose="020B0604020202020204" pitchFamily="34" charset="0"/>
              <a:buChar char="•"/>
            </a:pPr>
            <a:r>
              <a:rPr lang="en-US" altLang="en-US" sz="1600" b="0" dirty="0">
                <a:latin typeface="Arial" charset="0"/>
              </a:rPr>
              <a:t>Help Desk Support:</a:t>
            </a:r>
            <a:br>
              <a:rPr lang="en-US" altLang="en-US" sz="1600" b="0" dirty="0">
                <a:latin typeface="Arial" charset="0"/>
              </a:rPr>
            </a:br>
            <a:r>
              <a:rPr lang="en-US" altLang="en-US" sz="1600" b="0" dirty="0">
                <a:latin typeface="Arial" charset="0"/>
              </a:rPr>
              <a:t>Commercial: (614) 692-6672 or DSN: 312-850-6672; Email: </a:t>
            </a:r>
            <a:r>
              <a:rPr lang="en-US" b="0" u="sng" dirty="0">
                <a:hlinkClick r:id="rId3"/>
              </a:rPr>
              <a:t>ITOC@dla.mi</a:t>
            </a:r>
            <a:r>
              <a:rPr lang="en-US" u="sng" dirty="0">
                <a:hlinkClick r:id="rId3"/>
              </a:rPr>
              <a:t>l</a:t>
            </a:r>
            <a:endParaRPr lang="en-US" altLang="en-US" sz="1000" dirty="0">
              <a:latin typeface="Arial" charset="0"/>
            </a:endParaRPr>
          </a:p>
          <a:p>
            <a:pPr eaLnBrk="1" hangingPunct="1">
              <a:lnSpc>
                <a:spcPct val="90000"/>
              </a:lnSpc>
            </a:pPr>
            <a:endParaRPr lang="en-US" altLang="en-US" sz="1600" dirty="0">
              <a:effectLst/>
              <a:latin typeface="Arial" charset="0"/>
            </a:endParaRPr>
          </a:p>
        </p:txBody>
      </p:sp>
    </p:spTree>
    <p:extLst>
      <p:ext uri="{BB962C8B-B14F-4D97-AF65-F5344CB8AC3E}">
        <p14:creationId xmlns:p14="http://schemas.microsoft.com/office/powerpoint/2010/main" val="169548999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457200"/>
            <a:ext cx="7772400" cy="685800"/>
          </a:xfrm>
        </p:spPr>
        <p:txBody>
          <a:bodyPr/>
          <a:lstStyle/>
          <a:p>
            <a:pPr eaLnBrk="1" hangingPunct="1"/>
            <a:r>
              <a:rPr lang="en-US" sz="2400" dirty="0"/>
              <a:t>Learn More About SDRs</a:t>
            </a:r>
          </a:p>
        </p:txBody>
      </p:sp>
      <p:sp>
        <p:nvSpPr>
          <p:cNvPr id="129027" name="Rectangle 3"/>
          <p:cNvSpPr>
            <a:spLocks noGrp="1" noChangeArrowheads="1"/>
          </p:cNvSpPr>
          <p:nvPr>
            <p:ph idx="1"/>
          </p:nvPr>
        </p:nvSpPr>
        <p:spPr>
          <a:xfrm>
            <a:off x="381000" y="1295400"/>
            <a:ext cx="8610600" cy="4648200"/>
          </a:xfrm>
        </p:spPr>
        <p:txBody>
          <a:bodyPr/>
          <a:lstStyle/>
          <a:p>
            <a:pPr eaLnBrk="1" hangingPunct="1">
              <a:lnSpc>
                <a:spcPct val="90000"/>
              </a:lnSpc>
              <a:spcBef>
                <a:spcPts val="0"/>
              </a:spcBef>
              <a:spcAft>
                <a:spcPts val="1200"/>
              </a:spcAft>
              <a:buFont typeface="Arial" pitchFamily="34" charset="0"/>
              <a:buChar char="•"/>
            </a:pPr>
            <a:r>
              <a:rPr lang="en-US" b="0" dirty="0"/>
              <a:t>SDR Procedures: DLM 4000.25, Volume 2, Chapter 17</a:t>
            </a:r>
          </a:p>
          <a:p>
            <a:pPr eaLnBrk="1" hangingPunct="1">
              <a:lnSpc>
                <a:spcPct val="90000"/>
              </a:lnSpc>
              <a:spcBef>
                <a:spcPts val="0"/>
              </a:spcBef>
              <a:spcAft>
                <a:spcPts val="1200"/>
              </a:spcAft>
              <a:buFont typeface="Arial" pitchFamily="34" charset="0"/>
              <a:buChar char="•"/>
            </a:pPr>
            <a:r>
              <a:rPr lang="en-US" b="0" dirty="0"/>
              <a:t>DEDSO POC:  </a:t>
            </a:r>
            <a:r>
              <a:rPr lang="en-US" b="0" dirty="0">
                <a:hlinkClick r:id="rId3"/>
              </a:rPr>
              <a:t>DEDSO.SDR@dla.mil</a:t>
            </a:r>
            <a:r>
              <a:rPr lang="en-US" b="0" dirty="0"/>
              <a:t>  </a:t>
            </a:r>
          </a:p>
          <a:p>
            <a:pPr eaLnBrk="1" hangingPunct="1">
              <a:lnSpc>
                <a:spcPct val="90000"/>
              </a:lnSpc>
              <a:spcBef>
                <a:spcPts val="0"/>
              </a:spcBef>
              <a:spcAft>
                <a:spcPts val="1200"/>
              </a:spcAft>
              <a:buFont typeface="Arial" pitchFamily="34" charset="0"/>
              <a:buChar char="•"/>
            </a:pPr>
            <a:r>
              <a:rPr lang="en-US" b="0" dirty="0"/>
              <a:t>Reference Resource: SDR Committee web page: </a:t>
            </a:r>
            <a:br>
              <a:rPr lang="en-US" b="0" dirty="0"/>
            </a:br>
            <a:r>
              <a:rPr lang="en-US" b="0" dirty="0">
                <a:hlinkClick r:id="rId4"/>
              </a:rPr>
              <a:t>https://www.dla.mil/Defense-Data-Standards/Committees/SDR/</a:t>
            </a:r>
            <a:endParaRPr lang="en-US" b="0" dirty="0">
              <a:solidFill>
                <a:srgbClr val="0000CC"/>
              </a:solidFill>
            </a:endParaRPr>
          </a:p>
          <a:p>
            <a:pPr eaLnBrk="1" hangingPunct="1">
              <a:lnSpc>
                <a:spcPct val="90000"/>
              </a:lnSpc>
              <a:spcBef>
                <a:spcPts val="0"/>
              </a:spcBef>
              <a:spcAft>
                <a:spcPts val="1200"/>
              </a:spcAft>
              <a:buFont typeface="Arial" pitchFamily="34" charset="0"/>
              <a:buChar char="•"/>
            </a:pPr>
            <a:r>
              <a:rPr lang="en-US" b="0" dirty="0"/>
              <a:t>Access to WebSDR may be obtained by completing an online System Access Request (SAR), from the DAAS web site: </a:t>
            </a:r>
            <a:r>
              <a:rPr lang="en-US" b="0" dirty="0">
                <a:hlinkClick r:id="rId5"/>
              </a:rPr>
              <a:t>https://home.daas.dla.mil/daashome/websdr.asp</a:t>
            </a:r>
            <a:r>
              <a:rPr lang="en-US" b="0" dirty="0"/>
              <a:t> </a:t>
            </a:r>
          </a:p>
          <a:p>
            <a:pPr eaLnBrk="1" hangingPunct="1">
              <a:lnSpc>
                <a:spcPct val="90000"/>
              </a:lnSpc>
              <a:spcBef>
                <a:spcPts val="0"/>
              </a:spcBef>
              <a:spcAft>
                <a:spcPts val="1200"/>
              </a:spcAft>
              <a:buFont typeface="Arial" pitchFamily="34" charset="0"/>
              <a:buChar char="•"/>
            </a:pPr>
            <a:r>
              <a:rPr lang="en-US" b="0" dirty="0">
                <a:effectLst/>
              </a:rPr>
              <a:t>DAAS Help Desk</a:t>
            </a:r>
          </a:p>
          <a:p>
            <a:pPr lvl="1" eaLnBrk="1" hangingPunct="1">
              <a:lnSpc>
                <a:spcPct val="90000"/>
              </a:lnSpc>
              <a:spcBef>
                <a:spcPts val="0"/>
              </a:spcBef>
              <a:spcAft>
                <a:spcPts val="1200"/>
              </a:spcAft>
              <a:buFont typeface="Arial" pitchFamily="34" charset="0"/>
              <a:buChar char="•"/>
            </a:pPr>
            <a:r>
              <a:rPr lang="en-US" dirty="0">
                <a:effectLst/>
              </a:rPr>
              <a:t>Help Desk Support:</a:t>
            </a:r>
            <a:br>
              <a:rPr lang="en-US" dirty="0">
                <a:effectLst/>
              </a:rPr>
            </a:br>
            <a:r>
              <a:rPr lang="en-US" dirty="0">
                <a:effectLst/>
              </a:rPr>
              <a:t>Commercial: (</a:t>
            </a:r>
            <a:r>
              <a:rPr lang="en-US" dirty="0"/>
              <a:t>614) 692-6672 or DSN: 312-850-6672</a:t>
            </a:r>
            <a:br>
              <a:rPr lang="en-US" dirty="0">
                <a:solidFill>
                  <a:srgbClr val="FF0000"/>
                </a:solidFill>
              </a:rPr>
            </a:br>
            <a:r>
              <a:rPr lang="en-US" dirty="0"/>
              <a:t>E</a:t>
            </a:r>
            <a:r>
              <a:rPr lang="en-US" dirty="0">
                <a:effectLst/>
              </a:rPr>
              <a:t>mail: </a:t>
            </a:r>
            <a:r>
              <a:rPr lang="en-US" u="sng" dirty="0">
                <a:hlinkClick r:id="rId6"/>
              </a:rPr>
              <a:t>ITOC@dla.mil</a:t>
            </a:r>
            <a:endParaRPr lang="en-US" u="sng" dirty="0"/>
          </a:p>
          <a:p>
            <a:pPr eaLnBrk="1" hangingPunct="1">
              <a:lnSpc>
                <a:spcPct val="90000"/>
              </a:lnSpc>
              <a:spcBef>
                <a:spcPts val="0"/>
              </a:spcBef>
              <a:spcAft>
                <a:spcPts val="1200"/>
              </a:spcAft>
              <a:buFont typeface="Arial" pitchFamily="34" charset="0"/>
              <a:buChar char="•"/>
            </a:pPr>
            <a:r>
              <a:rPr lang="en-US" b="0" dirty="0"/>
              <a:t>For additional resources please visit: </a:t>
            </a:r>
            <a:r>
              <a:rPr lang="en-US" b="0" dirty="0">
                <a:hlinkClick r:id="rId4"/>
              </a:rPr>
              <a:t>https://www.dla.mil/Defense-Data-Standards/Committees/SDR/</a:t>
            </a:r>
            <a:r>
              <a:rPr lang="en-US" b="0" dirty="0"/>
              <a:t> </a:t>
            </a:r>
            <a:endParaRPr lang="en-US" b="0" dirty="0">
              <a:effectLst/>
            </a:endParaRPr>
          </a:p>
        </p:txBody>
      </p:sp>
    </p:spTree>
    <p:extLst>
      <p:ext uri="{BB962C8B-B14F-4D97-AF65-F5344CB8AC3E}">
        <p14:creationId xmlns:p14="http://schemas.microsoft.com/office/powerpoint/2010/main" val="40675747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686800" cy="685800"/>
          </a:xfrm>
        </p:spPr>
        <p:txBody>
          <a:bodyPr>
            <a:normAutofit fontScale="90000"/>
          </a:bodyPr>
          <a:lstStyle/>
          <a:p>
            <a:r>
              <a:rPr lang="en-US" sz="2700" dirty="0"/>
              <a:t>DLA-mandated Encryption</a:t>
            </a:r>
            <a:br>
              <a:rPr lang="en-US" sz="2700" dirty="0"/>
            </a:br>
            <a:r>
              <a:rPr lang="en-US" sz="2700" dirty="0"/>
              <a:t> – OPSEC requirement, </a:t>
            </a:r>
            <a:r>
              <a:rPr lang="en-US" sz="1600" dirty="0"/>
              <a:t>continued</a:t>
            </a:r>
          </a:p>
        </p:txBody>
      </p:sp>
      <p:sp>
        <p:nvSpPr>
          <p:cNvPr id="3" name="Content Placeholder 2"/>
          <p:cNvSpPr>
            <a:spLocks noGrp="1"/>
          </p:cNvSpPr>
          <p:nvPr>
            <p:ph idx="1"/>
          </p:nvPr>
        </p:nvSpPr>
        <p:spPr>
          <a:xfrm>
            <a:off x="1104075" y="1981200"/>
            <a:ext cx="7012051" cy="2623127"/>
          </a:xfrm>
        </p:spPr>
        <p:txBody>
          <a:bodyPr>
            <a:normAutofit/>
          </a:bodyPr>
          <a:lstStyle/>
          <a:p>
            <a:pPr marL="285750" lvl="1">
              <a:spcBef>
                <a:spcPts val="0"/>
              </a:spcBef>
              <a:buClr>
                <a:schemeClr val="tx2"/>
              </a:buClr>
              <a:buFont typeface="Arial" panose="020B0604020202020204" pitchFamily="34" charset="0"/>
              <a:buChar char="•"/>
            </a:pPr>
            <a:r>
              <a:rPr lang="en-US" sz="1600" dirty="0"/>
              <a:t>Recipients of the WebSDR email who have not registered their email certificate with DAAS will not be able to receive encrypted SDRs. Instead, they will receive a clear text version of the SDR with minimal data content. This email will include instructions on how to register the user’s email certificate with DAAS.</a:t>
            </a:r>
            <a:br>
              <a:rPr lang="en-US" sz="1600" dirty="0"/>
            </a:br>
            <a:endParaRPr lang="en-US" sz="1600" dirty="0"/>
          </a:p>
          <a:p>
            <a:pPr marL="285750" lvl="1">
              <a:spcBef>
                <a:spcPts val="0"/>
              </a:spcBef>
              <a:buClr>
                <a:schemeClr val="tx2"/>
              </a:buClr>
              <a:buFont typeface="Arial" panose="020B0604020202020204" pitchFamily="34" charset="0"/>
              <a:buChar char="•"/>
            </a:pPr>
            <a:r>
              <a:rPr lang="en-US" sz="1600" dirty="0"/>
              <a:t>Full data content can be viewed by logging into WebSDR. SDR reports cannot be transmitted to users without a registered certificate.</a:t>
            </a:r>
          </a:p>
          <a:p>
            <a:endParaRPr lang="en-US" dirty="0"/>
          </a:p>
        </p:txBody>
      </p:sp>
    </p:spTree>
    <p:extLst>
      <p:ext uri="{BB962C8B-B14F-4D97-AF65-F5344CB8AC3E}">
        <p14:creationId xmlns:p14="http://schemas.microsoft.com/office/powerpoint/2010/main" val="16741805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 y="585562"/>
            <a:ext cx="9144000" cy="824137"/>
          </a:xfrm>
        </p:spPr>
        <p:txBody>
          <a:bodyPr/>
          <a:lstStyle/>
          <a:p>
            <a:pPr eaLnBrk="1" hangingPunct="1">
              <a:defRPr/>
            </a:pPr>
            <a:r>
              <a:rPr lang="en-US" sz="2400" dirty="0"/>
              <a:t>SDR Implementation Team</a:t>
            </a:r>
          </a:p>
        </p:txBody>
      </p:sp>
      <p:sp>
        <p:nvSpPr>
          <p:cNvPr id="90117" name="Rectangle 5"/>
          <p:cNvSpPr>
            <a:spLocks noGrp="1" noChangeArrowheads="1"/>
          </p:cNvSpPr>
          <p:nvPr>
            <p:ph idx="1"/>
          </p:nvPr>
        </p:nvSpPr>
        <p:spPr>
          <a:xfrm>
            <a:off x="1066800" y="1676400"/>
            <a:ext cx="7010400" cy="3429000"/>
          </a:xfrm>
        </p:spPr>
        <p:txBody>
          <a:bodyPr/>
          <a:lstStyle/>
          <a:p>
            <a:pPr marL="0" eaLnBrk="1" hangingPunct="1">
              <a:lnSpc>
                <a:spcPct val="80000"/>
              </a:lnSpc>
              <a:defRPr/>
            </a:pPr>
            <a:r>
              <a:rPr lang="en-US" sz="1600" dirty="0">
                <a:effectLst/>
                <a:latin typeface="Arial" charset="0"/>
              </a:rPr>
              <a:t>SMEs and system developers collaboratively establish SDR business process rules, and procedures that enable DOD to improve automated supply discrepancy reporting on a global enterprise level.</a:t>
            </a:r>
            <a:endParaRPr lang="en-US" sz="1600" b="0" dirty="0">
              <a:effectLst/>
              <a:latin typeface="Arial" charset="0"/>
            </a:endParaRPr>
          </a:p>
          <a:p>
            <a:pPr marL="0" lvl="1" indent="0" eaLnBrk="1" hangingPunct="1">
              <a:spcBef>
                <a:spcPts val="1800"/>
              </a:spcBef>
              <a:buClr>
                <a:schemeClr val="tx2"/>
              </a:buClr>
              <a:buNone/>
              <a:defRPr/>
            </a:pPr>
            <a:r>
              <a:rPr lang="en-US" sz="1600" dirty="0">
                <a:effectLst/>
                <a:latin typeface="Arial" charset="0"/>
              </a:rPr>
              <a:t>Defense Automatic Addressing System (DAAS)</a:t>
            </a:r>
          </a:p>
          <a:p>
            <a:pPr marL="285750" indent="-285750" eaLnBrk="1" hangingPunct="1">
              <a:spcBef>
                <a:spcPts val="600"/>
              </a:spcBef>
              <a:buClr>
                <a:schemeClr val="tx2"/>
              </a:buClr>
              <a:buFont typeface="Arial" panose="020B0604020202020204" pitchFamily="34" charset="0"/>
              <a:buChar char="•"/>
              <a:defRPr/>
            </a:pPr>
            <a:r>
              <a:rPr lang="en-US" sz="1600" b="0" dirty="0">
                <a:effectLst/>
                <a:latin typeface="Arial" charset="0"/>
              </a:rPr>
              <a:t>WebSDR Program </a:t>
            </a:r>
            <a:r>
              <a:rPr lang="en-US" sz="1600" b="0" dirty="0">
                <a:latin typeface="Arial" charset="0"/>
              </a:rPr>
              <a:t>Manager</a:t>
            </a:r>
            <a:endParaRPr lang="en-US" sz="1600" b="0" dirty="0">
              <a:effectLst/>
              <a:latin typeface="Arial" charset="0"/>
            </a:endParaRPr>
          </a:p>
          <a:p>
            <a:pPr marL="285750" indent="-285750" eaLnBrk="1" hangingPunct="1">
              <a:spcBef>
                <a:spcPts val="0"/>
              </a:spcBef>
              <a:spcAft>
                <a:spcPts val="600"/>
              </a:spcAft>
              <a:buClr>
                <a:schemeClr val="tx2"/>
              </a:buClr>
              <a:buFont typeface="Arial" panose="020B0604020202020204" pitchFamily="34" charset="0"/>
              <a:buChar char="•"/>
              <a:defRPr/>
            </a:pPr>
            <a:r>
              <a:rPr lang="en-US" sz="1600" b="0" dirty="0">
                <a:latin typeface="Arial" charset="0"/>
              </a:rPr>
              <a:t>Database maintenance and programming support </a:t>
            </a:r>
          </a:p>
          <a:p>
            <a:pPr marL="0" lvl="1" indent="0" eaLnBrk="1" hangingPunct="1">
              <a:spcBef>
                <a:spcPts val="1800"/>
              </a:spcBef>
              <a:buClr>
                <a:schemeClr val="tx2"/>
              </a:buClr>
              <a:buNone/>
              <a:defRPr/>
            </a:pPr>
            <a:r>
              <a:rPr lang="en-US" sz="1600" dirty="0">
                <a:latin typeface="Arial" charset="0"/>
              </a:rPr>
              <a:t>Defense Enterprise Data Standards Office (DEDSO)</a:t>
            </a:r>
          </a:p>
          <a:p>
            <a:pPr marL="285750" lvl="2" indent="-285750" eaLnBrk="1" hangingPunct="1">
              <a:spcBef>
                <a:spcPts val="600"/>
              </a:spcBef>
              <a:spcAft>
                <a:spcPts val="0"/>
              </a:spcAft>
              <a:buClr>
                <a:schemeClr val="tx2"/>
              </a:buClr>
              <a:buFont typeface="Arial" panose="020B0604020202020204" pitchFamily="34" charset="0"/>
              <a:buChar char="•"/>
              <a:defRPr/>
            </a:pPr>
            <a:r>
              <a:rPr lang="en-US" sz="1600" dirty="0">
                <a:latin typeface="Arial" charset="0"/>
                <a:ea typeface="+mn-ea"/>
                <a:cs typeface="+mn-cs"/>
              </a:rPr>
              <a:t>DOD SDR Administrator/Process Review Committee (PRC) Chair</a:t>
            </a:r>
          </a:p>
          <a:p>
            <a:pPr marL="285750" lvl="2" indent="-285750" eaLnBrk="1" hangingPunct="1">
              <a:spcBef>
                <a:spcPts val="0"/>
              </a:spcBef>
              <a:spcAft>
                <a:spcPts val="600"/>
              </a:spcAft>
              <a:buClr>
                <a:schemeClr val="tx2"/>
              </a:buClr>
              <a:buFont typeface="Arial" panose="020B0604020202020204" pitchFamily="34" charset="0"/>
              <a:buChar char="•"/>
              <a:defRPr/>
            </a:pPr>
            <a:r>
              <a:rPr lang="en-US" sz="1600" dirty="0">
                <a:latin typeface="Arial" charset="0"/>
                <a:ea typeface="+mn-ea"/>
                <a:cs typeface="+mn-cs"/>
              </a:rPr>
              <a:t>Development/coordination of requirements with SDR PRC and other impacted PRCs/organizations </a:t>
            </a:r>
          </a:p>
          <a:p>
            <a:pPr marL="285750" lvl="2" indent="-285750" eaLnBrk="1" hangingPunct="1">
              <a:spcBef>
                <a:spcPts val="0"/>
              </a:spcBef>
              <a:spcAft>
                <a:spcPts val="600"/>
              </a:spcAft>
              <a:buClr>
                <a:schemeClr val="tx2"/>
              </a:buClr>
              <a:buFont typeface="Arial" panose="020B0604020202020204" pitchFamily="34" charset="0"/>
              <a:buChar char="•"/>
              <a:defRPr/>
            </a:pPr>
            <a:r>
              <a:rPr lang="en-US" sz="1600" dirty="0">
                <a:latin typeface="Arial" charset="0"/>
                <a:ea typeface="+mn-ea"/>
                <a:cs typeface="+mn-cs"/>
              </a:rPr>
              <a:t>Publication of DOD guidance supporting the DoD SDR process</a:t>
            </a:r>
          </a:p>
        </p:txBody>
      </p:sp>
      <p:sp>
        <p:nvSpPr>
          <p:cNvPr id="16387" name="Rectangle 4"/>
          <p:cNvSpPr>
            <a:spLocks noChangeArrowheads="1"/>
          </p:cNvSpPr>
          <p:nvPr/>
        </p:nvSpPr>
        <p:spPr bwMode="auto">
          <a:xfrm>
            <a:off x="228600" y="5486400"/>
            <a:ext cx="8686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Char char="•"/>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p:txBody>
      </p:sp>
    </p:spTree>
    <p:extLst>
      <p:ext uri="{BB962C8B-B14F-4D97-AF65-F5344CB8AC3E}">
        <p14:creationId xmlns:p14="http://schemas.microsoft.com/office/powerpoint/2010/main" val="1121965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2400" y="578531"/>
            <a:ext cx="9144000" cy="824137"/>
          </a:xfrm>
        </p:spPr>
        <p:txBody>
          <a:bodyPr/>
          <a:lstStyle/>
          <a:p>
            <a:pPr eaLnBrk="1" hangingPunct="1">
              <a:defRPr/>
            </a:pPr>
            <a:r>
              <a:rPr lang="en-US" sz="2400" dirty="0"/>
              <a:t>SDR Implementation Team, </a:t>
            </a:r>
            <a:r>
              <a:rPr lang="en-US" sz="1400" dirty="0"/>
              <a:t>continued</a:t>
            </a:r>
          </a:p>
        </p:txBody>
      </p:sp>
      <p:sp>
        <p:nvSpPr>
          <p:cNvPr id="90117" name="Rectangle 5"/>
          <p:cNvSpPr>
            <a:spLocks noGrp="1" noChangeArrowheads="1"/>
          </p:cNvSpPr>
          <p:nvPr>
            <p:ph idx="1"/>
          </p:nvPr>
        </p:nvSpPr>
        <p:spPr>
          <a:xfrm>
            <a:off x="1066800" y="1653834"/>
            <a:ext cx="7010400" cy="4061166"/>
          </a:xfrm>
        </p:spPr>
        <p:txBody>
          <a:bodyPr/>
          <a:lstStyle/>
          <a:p>
            <a:pPr marL="0" lvl="1" indent="0" eaLnBrk="1" hangingPunct="1">
              <a:spcBef>
                <a:spcPts val="1800"/>
              </a:spcBef>
              <a:buClr>
                <a:schemeClr val="tx2"/>
              </a:buClr>
              <a:buNone/>
              <a:defRPr/>
            </a:pPr>
            <a:r>
              <a:rPr lang="en-US" sz="1600" dirty="0">
                <a:latin typeface="Arial" charset="0"/>
              </a:rPr>
              <a:t>Defense Logistics Agency (DLA)</a:t>
            </a:r>
          </a:p>
          <a:p>
            <a:pPr marL="285750" lvl="2" indent="-285750" eaLnBrk="1" hangingPunct="1">
              <a:spcBef>
                <a:spcPts val="600"/>
              </a:spcBef>
              <a:buClr>
                <a:schemeClr val="tx2"/>
              </a:buClr>
              <a:buFont typeface="Arial" panose="020B0604020202020204" pitchFamily="34" charset="0"/>
              <a:buChar char="•"/>
              <a:defRPr/>
            </a:pPr>
            <a:r>
              <a:rPr lang="en-US" sz="1600" dirty="0">
                <a:latin typeface="Arial" charset="0"/>
                <a:ea typeface="+mn-ea"/>
                <a:cs typeface="+mn-cs"/>
              </a:rPr>
              <a:t>HQ DLA and DLA Supply Chains</a:t>
            </a:r>
          </a:p>
          <a:p>
            <a:pPr marL="285750" lvl="2" indent="-285750" eaLnBrk="1" hangingPunct="1">
              <a:spcBef>
                <a:spcPts val="600"/>
              </a:spcBef>
              <a:buClr>
                <a:schemeClr val="tx2"/>
              </a:buClr>
              <a:buFont typeface="Arial" panose="020B0604020202020204" pitchFamily="34" charset="0"/>
              <a:buChar char="•"/>
              <a:defRPr/>
            </a:pPr>
            <a:r>
              <a:rPr lang="en-US" sz="1600" dirty="0">
                <a:latin typeface="Arial" charset="0"/>
                <a:ea typeface="+mn-ea"/>
                <a:cs typeface="+mn-cs"/>
              </a:rPr>
              <a:t>DLA Distribution</a:t>
            </a:r>
          </a:p>
          <a:p>
            <a:pPr marL="0" lvl="1" indent="0" eaLnBrk="1" hangingPunct="1">
              <a:spcBef>
                <a:spcPts val="1800"/>
              </a:spcBef>
              <a:buClr>
                <a:schemeClr val="tx2"/>
              </a:buClr>
              <a:buNone/>
              <a:defRPr/>
            </a:pPr>
            <a:r>
              <a:rPr lang="en-US" sz="1600" dirty="0">
                <a:latin typeface="Arial" charset="0"/>
              </a:rPr>
              <a:t>Military Services</a:t>
            </a:r>
          </a:p>
          <a:p>
            <a:pPr marL="285750" lvl="2" indent="-285750" eaLnBrk="1" hangingPunct="1">
              <a:spcBef>
                <a:spcPts val="600"/>
              </a:spcBef>
              <a:buClr>
                <a:schemeClr val="tx2"/>
              </a:buClr>
              <a:buFont typeface="Arial" panose="020B0604020202020204" pitchFamily="34" charset="0"/>
              <a:buChar char="•"/>
              <a:defRPr/>
            </a:pPr>
            <a:r>
              <a:rPr lang="en-US" sz="1600" dirty="0">
                <a:latin typeface="Arial" charset="0"/>
                <a:ea typeface="+mn-ea"/>
                <a:cs typeface="+mn-cs"/>
              </a:rPr>
              <a:t>Army, Navy, Air Force, Marine Corps</a:t>
            </a:r>
          </a:p>
          <a:p>
            <a:pPr marL="0" lvl="1" indent="0" eaLnBrk="1" hangingPunct="1">
              <a:spcBef>
                <a:spcPts val="1800"/>
              </a:spcBef>
              <a:buClr>
                <a:schemeClr val="tx2"/>
              </a:buClr>
              <a:buNone/>
              <a:defRPr/>
            </a:pPr>
            <a:r>
              <a:rPr lang="en-US" sz="1600" dirty="0">
                <a:latin typeface="Arial" charset="0"/>
              </a:rPr>
              <a:t>Defense Security Cooperation Agency and International Logistics Control Offices (ILCOs)</a:t>
            </a:r>
          </a:p>
          <a:p>
            <a:pPr marL="0" lvl="1" indent="0" eaLnBrk="1" hangingPunct="1">
              <a:spcBef>
                <a:spcPts val="1800"/>
              </a:spcBef>
              <a:buClr>
                <a:schemeClr val="tx2"/>
              </a:buClr>
              <a:buNone/>
              <a:defRPr/>
            </a:pPr>
            <a:r>
              <a:rPr lang="en-US" sz="1600" dirty="0">
                <a:latin typeface="Arial" charset="0"/>
              </a:rPr>
              <a:t>Participating Federal Agencies: General Services Administration, Federal Aviation Administration</a:t>
            </a:r>
          </a:p>
          <a:p>
            <a:pPr marL="0" lvl="1" indent="0" eaLnBrk="1" hangingPunct="1">
              <a:spcBef>
                <a:spcPts val="1800"/>
              </a:spcBef>
              <a:buClr>
                <a:schemeClr val="tx2"/>
              </a:buClr>
              <a:buNone/>
              <a:defRPr/>
            </a:pPr>
            <a:r>
              <a:rPr lang="en-US" sz="1600" dirty="0">
                <a:latin typeface="Arial" charset="0"/>
              </a:rPr>
              <a:t>Defense Contract Management Agency (DCMA)</a:t>
            </a:r>
          </a:p>
          <a:p>
            <a:pPr marL="0" lvl="1" indent="0" eaLnBrk="1" hangingPunct="1">
              <a:spcBef>
                <a:spcPts val="1800"/>
              </a:spcBef>
              <a:buClr>
                <a:schemeClr val="tx2"/>
              </a:buClr>
              <a:buNone/>
              <a:defRPr/>
            </a:pPr>
            <a:r>
              <a:rPr lang="en-US" sz="1600" dirty="0">
                <a:latin typeface="Arial" charset="0"/>
              </a:rPr>
              <a:t>Coast Guard</a:t>
            </a:r>
          </a:p>
        </p:txBody>
      </p:sp>
      <p:sp>
        <p:nvSpPr>
          <p:cNvPr id="16387" name="Rectangle 4"/>
          <p:cNvSpPr>
            <a:spLocks noChangeArrowheads="1"/>
          </p:cNvSpPr>
          <p:nvPr/>
        </p:nvSpPr>
        <p:spPr bwMode="auto">
          <a:xfrm>
            <a:off x="228600" y="5486400"/>
            <a:ext cx="8686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Char char="•"/>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a:p>
            <a:pPr>
              <a:spcBef>
                <a:spcPct val="0"/>
              </a:spcBef>
              <a:buClrTx/>
              <a:buSzTx/>
              <a:buFontTx/>
              <a:buNone/>
            </a:pPr>
            <a:endParaRPr lang="en-US" altLang="en-US" sz="1800" dirty="0"/>
          </a:p>
        </p:txBody>
      </p:sp>
    </p:spTree>
    <p:extLst>
      <p:ext uri="{BB962C8B-B14F-4D97-AF65-F5344CB8AC3E}">
        <p14:creationId xmlns:p14="http://schemas.microsoft.com/office/powerpoint/2010/main" val="16527329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44" name="Rectangle 20"/>
          <p:cNvSpPr>
            <a:spLocks noGrp="1" noChangeArrowheads="1"/>
          </p:cNvSpPr>
          <p:nvPr>
            <p:ph type="title"/>
          </p:nvPr>
        </p:nvSpPr>
        <p:spPr>
          <a:xfrm>
            <a:off x="381000" y="685800"/>
            <a:ext cx="7772400" cy="762000"/>
          </a:xfrm>
        </p:spPr>
        <p:txBody>
          <a:bodyPr>
            <a:normAutofit/>
          </a:bodyPr>
          <a:lstStyle/>
          <a:p>
            <a:r>
              <a:rPr lang="en-US" sz="2400" dirty="0"/>
              <a:t>WebSDR Current Status</a:t>
            </a:r>
          </a:p>
        </p:txBody>
      </p:sp>
      <p:sp>
        <p:nvSpPr>
          <p:cNvPr id="15364" name="Rectangle 21"/>
          <p:cNvSpPr>
            <a:spLocks noGrp="1" noChangeArrowheads="1"/>
          </p:cNvSpPr>
          <p:nvPr>
            <p:ph idx="1"/>
          </p:nvPr>
        </p:nvSpPr>
        <p:spPr>
          <a:xfrm>
            <a:off x="1066800" y="1752600"/>
            <a:ext cx="7315200" cy="4419600"/>
          </a:xfrm>
        </p:spPr>
        <p:txBody>
          <a:bodyPr>
            <a:noAutofit/>
          </a:bodyPr>
          <a:lstStyle/>
          <a:p>
            <a:pPr marL="0">
              <a:spcAft>
                <a:spcPts val="600"/>
              </a:spcAft>
            </a:pPr>
            <a:r>
              <a:rPr lang="en-US" dirty="0"/>
              <a:t>Implemented</a:t>
            </a:r>
          </a:p>
          <a:p>
            <a:pPr marL="0"/>
            <a:r>
              <a:rPr lang="en-US" b="0" dirty="0"/>
              <a:t>Web entry, standard transactions, database, flexible query and management report capability, process documentation, SDR User Guidance, and integration of multiple Component system interfaces</a:t>
            </a:r>
          </a:p>
          <a:p>
            <a:endParaRPr lang="en-US" dirty="0"/>
          </a:p>
          <a:p>
            <a:pPr>
              <a:spcBef>
                <a:spcPts val="1200"/>
              </a:spcBef>
              <a:spcAft>
                <a:spcPts val="1200"/>
              </a:spcAft>
            </a:pPr>
            <a:r>
              <a:rPr lang="en-US" dirty="0"/>
              <a:t>WebSDR processing statistics</a:t>
            </a:r>
          </a:p>
          <a:p>
            <a:pPr marL="342900" lvl="1">
              <a:spcBef>
                <a:spcPct val="20000"/>
              </a:spcBef>
              <a:buClr>
                <a:schemeClr val="tx2"/>
              </a:buClr>
              <a:buSzPct val="100000"/>
              <a:buFont typeface="Arial" panose="020B0604020202020204" pitchFamily="34" charset="0"/>
              <a:buChar char="•"/>
            </a:pPr>
            <a:r>
              <a:rPr lang="en-US" dirty="0">
                <a:ea typeface="+mn-ea"/>
                <a:cs typeface="+mn-cs"/>
              </a:rPr>
              <a:t>40-60K new SDRs (monthly)</a:t>
            </a:r>
            <a:r>
              <a:rPr lang="en-US" dirty="0">
                <a:solidFill>
                  <a:srgbClr val="FF0000"/>
                </a:solidFill>
                <a:ea typeface="+mn-ea"/>
                <a:cs typeface="+mn-cs"/>
              </a:rPr>
              <a:t>*</a:t>
            </a:r>
            <a:endParaRPr lang="en-US" dirty="0">
              <a:ea typeface="+mn-ea"/>
              <a:cs typeface="+mn-cs"/>
            </a:endParaRPr>
          </a:p>
          <a:p>
            <a:pPr marL="342900" lvl="1">
              <a:spcBef>
                <a:spcPct val="20000"/>
              </a:spcBef>
              <a:buClr>
                <a:schemeClr val="tx2"/>
              </a:buClr>
              <a:buSzPct val="100000"/>
              <a:buFont typeface="Arial" panose="020B0604020202020204" pitchFamily="34" charset="0"/>
              <a:buChar char="•"/>
            </a:pPr>
            <a:r>
              <a:rPr lang="en-US" dirty="0">
                <a:ea typeface="+mn-ea"/>
                <a:cs typeface="+mn-cs"/>
              </a:rPr>
              <a:t>145K-180K total SDR transactions (monthly)</a:t>
            </a:r>
            <a:r>
              <a:rPr lang="en-US" dirty="0">
                <a:solidFill>
                  <a:srgbClr val="FF0000"/>
                </a:solidFill>
                <a:ea typeface="+mn-ea"/>
                <a:cs typeface="+mn-cs"/>
              </a:rPr>
              <a:t>*</a:t>
            </a:r>
            <a:endParaRPr lang="en-US" dirty="0">
              <a:ea typeface="+mn-ea"/>
              <a:cs typeface="+mn-cs"/>
            </a:endParaRPr>
          </a:p>
          <a:p>
            <a:pPr>
              <a:buClr>
                <a:schemeClr val="tx2"/>
              </a:buClr>
              <a:buSzPct val="100000"/>
            </a:pPr>
            <a:endParaRPr lang="en-US" dirty="0"/>
          </a:p>
          <a:p>
            <a:pPr>
              <a:buClr>
                <a:schemeClr val="tx2"/>
              </a:buClr>
              <a:buSzPct val="100000"/>
            </a:pPr>
            <a:endParaRPr lang="en-US" dirty="0"/>
          </a:p>
          <a:p>
            <a:pPr>
              <a:buClr>
                <a:schemeClr val="tx2"/>
              </a:buClr>
              <a:buSzPct val="100000"/>
            </a:pPr>
            <a:endParaRPr lang="en-US" dirty="0"/>
          </a:p>
          <a:p>
            <a:pPr>
              <a:buClr>
                <a:schemeClr val="tx2"/>
              </a:buClr>
              <a:buSzPct val="100000"/>
            </a:pPr>
            <a:endParaRPr lang="en-US" dirty="0"/>
          </a:p>
          <a:p>
            <a:pPr>
              <a:buClr>
                <a:schemeClr val="tx2"/>
              </a:buClr>
              <a:buSzPct val="100000"/>
            </a:pPr>
            <a:r>
              <a:rPr lang="en-US" dirty="0">
                <a:solidFill>
                  <a:srgbClr val="FF0000"/>
                </a:solidFill>
              </a:rPr>
              <a:t>*</a:t>
            </a:r>
            <a:r>
              <a:rPr lang="en-US" dirty="0"/>
              <a:t> Numbers are estimates based on historical averages.</a:t>
            </a:r>
          </a:p>
        </p:txBody>
      </p:sp>
    </p:spTree>
    <p:extLst>
      <p:ext uri="{BB962C8B-B14F-4D97-AF65-F5344CB8AC3E}">
        <p14:creationId xmlns:p14="http://schemas.microsoft.com/office/powerpoint/2010/main" val="33938499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44" name="Rectangle 20"/>
          <p:cNvSpPr>
            <a:spLocks noGrp="1" noChangeArrowheads="1"/>
          </p:cNvSpPr>
          <p:nvPr>
            <p:ph type="title"/>
          </p:nvPr>
        </p:nvSpPr>
        <p:spPr>
          <a:xfrm>
            <a:off x="685800" y="685800"/>
            <a:ext cx="7772400" cy="762000"/>
          </a:xfrm>
        </p:spPr>
        <p:txBody>
          <a:bodyPr>
            <a:normAutofit/>
          </a:bodyPr>
          <a:lstStyle/>
          <a:p>
            <a:r>
              <a:rPr lang="en-US" sz="2400" dirty="0"/>
              <a:t>WebSDR Current Status, </a:t>
            </a:r>
            <a:r>
              <a:rPr lang="en-US" sz="1400" dirty="0"/>
              <a:t>continued</a:t>
            </a:r>
          </a:p>
        </p:txBody>
      </p:sp>
      <p:sp>
        <p:nvSpPr>
          <p:cNvPr id="15364" name="Rectangle 21"/>
          <p:cNvSpPr>
            <a:spLocks noGrp="1" noChangeArrowheads="1"/>
          </p:cNvSpPr>
          <p:nvPr>
            <p:ph idx="1"/>
          </p:nvPr>
        </p:nvSpPr>
        <p:spPr>
          <a:xfrm>
            <a:off x="952500" y="1676400"/>
            <a:ext cx="7239000" cy="4724400"/>
          </a:xfrm>
        </p:spPr>
        <p:txBody>
          <a:bodyPr>
            <a:noAutofit/>
          </a:bodyPr>
          <a:lstStyle/>
          <a:p>
            <a:pPr>
              <a:spcAft>
                <a:spcPts val="1200"/>
              </a:spcAft>
            </a:pPr>
            <a:r>
              <a:rPr lang="en-US" dirty="0"/>
              <a:t>On-going Challenges</a:t>
            </a:r>
          </a:p>
          <a:p>
            <a:pPr indent="-285750">
              <a:spcAft>
                <a:spcPts val="600"/>
              </a:spcAft>
              <a:buClr>
                <a:schemeClr val="tx2"/>
              </a:buClr>
              <a:buFont typeface="Arial" panose="020B0604020202020204" pitchFamily="34" charset="0"/>
              <a:buChar char="•"/>
            </a:pPr>
            <a:r>
              <a:rPr lang="en-US" b="0" dirty="0"/>
              <a:t>Incomplete DLMS implementation and variations in DLMS implementation among Components</a:t>
            </a:r>
          </a:p>
          <a:p>
            <a:pPr marL="342900" lvl="1">
              <a:spcBef>
                <a:spcPct val="20000"/>
              </a:spcBef>
              <a:spcAft>
                <a:spcPts val="600"/>
              </a:spcAft>
              <a:buClr>
                <a:schemeClr val="tx2"/>
              </a:buClr>
              <a:buFont typeface="Arial" panose="020B0604020202020204" pitchFamily="34" charset="0"/>
              <a:buChar char="•"/>
            </a:pPr>
            <a:r>
              <a:rPr lang="en-US" dirty="0">
                <a:ea typeface="+mn-ea"/>
                <a:cs typeface="+mn-cs"/>
              </a:rPr>
              <a:t>Continuous identification of new/evolving requirements layered on top of incomplete baseline</a:t>
            </a:r>
          </a:p>
          <a:p>
            <a:pPr marL="342900" lvl="1">
              <a:spcBef>
                <a:spcPct val="20000"/>
              </a:spcBef>
              <a:spcAft>
                <a:spcPts val="600"/>
              </a:spcAft>
              <a:buClr>
                <a:schemeClr val="tx2"/>
              </a:buClr>
              <a:buFont typeface="Arial" panose="020B0604020202020204" pitchFamily="34" charset="0"/>
              <a:buChar char="•"/>
            </a:pPr>
            <a:r>
              <a:rPr lang="en-US" dirty="0">
                <a:ea typeface="+mn-ea"/>
                <a:cs typeface="+mn-cs"/>
              </a:rPr>
              <a:t>Competing priorities and resource constraints </a:t>
            </a:r>
          </a:p>
          <a:p>
            <a:pPr marL="342900" lvl="1">
              <a:spcBef>
                <a:spcPct val="20000"/>
              </a:spcBef>
              <a:spcAft>
                <a:spcPts val="600"/>
              </a:spcAft>
              <a:buClr>
                <a:schemeClr val="tx2"/>
              </a:buClr>
              <a:buFont typeface="Arial" panose="020B0604020202020204" pitchFamily="34" charset="0"/>
              <a:buChar char="•"/>
            </a:pPr>
            <a:r>
              <a:rPr lang="en-US" dirty="0">
                <a:ea typeface="+mn-ea"/>
                <a:cs typeface="+mn-cs"/>
              </a:rPr>
              <a:t>Mandated process enhancements and system interfaces such as:</a:t>
            </a:r>
          </a:p>
          <a:p>
            <a:pPr marL="742950" lvl="2">
              <a:spcBef>
                <a:spcPct val="20000"/>
              </a:spcBef>
              <a:spcAft>
                <a:spcPts val="600"/>
              </a:spcAft>
              <a:buClr>
                <a:schemeClr val="tx2"/>
              </a:buClr>
              <a:buFont typeface="Arial" panose="020B0604020202020204" pitchFamily="34" charset="0"/>
              <a:buChar char="•"/>
            </a:pPr>
            <a:r>
              <a:rPr lang="en-US" sz="1600" dirty="0">
                <a:ea typeface="+mn-ea"/>
                <a:cs typeface="+mn-cs"/>
              </a:rPr>
              <a:t>Item Unique Identification</a:t>
            </a:r>
          </a:p>
          <a:p>
            <a:pPr marL="742950" lvl="2">
              <a:spcBef>
                <a:spcPct val="20000"/>
              </a:spcBef>
              <a:spcAft>
                <a:spcPts val="600"/>
              </a:spcAft>
              <a:buClr>
                <a:schemeClr val="tx2"/>
              </a:buClr>
              <a:buFont typeface="Arial" panose="020B0604020202020204" pitchFamily="34" charset="0"/>
              <a:buChar char="•"/>
            </a:pPr>
            <a:r>
              <a:rPr lang="en-US" sz="1600" dirty="0">
                <a:ea typeface="+mn-ea"/>
                <a:cs typeface="+mn-cs"/>
              </a:rPr>
              <a:t>Capability to report contractor non-compliance to Past Performance Information Retrieval System-Statistical Reporting (PPIRS-SR) for contractor evaluation</a:t>
            </a:r>
          </a:p>
          <a:p>
            <a:pPr marL="742950" lvl="2">
              <a:spcBef>
                <a:spcPct val="20000"/>
              </a:spcBef>
              <a:spcAft>
                <a:spcPts val="600"/>
              </a:spcAft>
              <a:buClr>
                <a:schemeClr val="tx2"/>
              </a:buClr>
              <a:buFont typeface="Arial" panose="020B0604020202020204" pitchFamily="34" charset="0"/>
              <a:buChar char="•"/>
            </a:pPr>
            <a:r>
              <a:rPr lang="en-US" sz="1600" dirty="0">
                <a:ea typeface="+mn-ea"/>
                <a:cs typeface="+mn-cs"/>
              </a:rPr>
              <a:t>Integration of new Component SDR applications as they are developed</a:t>
            </a:r>
          </a:p>
          <a:p>
            <a:endParaRPr lang="en-US" dirty="0"/>
          </a:p>
        </p:txBody>
      </p:sp>
    </p:spTree>
    <p:extLst>
      <p:ext uri="{BB962C8B-B14F-4D97-AF65-F5344CB8AC3E}">
        <p14:creationId xmlns:p14="http://schemas.microsoft.com/office/powerpoint/2010/main" val="8398039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772400" cy="1143000"/>
          </a:xfrm>
        </p:spPr>
        <p:txBody>
          <a:bodyPr/>
          <a:lstStyle/>
          <a:p>
            <a:r>
              <a:rPr lang="en-US" sz="2400" dirty="0"/>
              <a:t>SDR Support for Financial Improvement and Audit Readiness (FIAR)</a:t>
            </a:r>
          </a:p>
        </p:txBody>
      </p:sp>
      <p:sp>
        <p:nvSpPr>
          <p:cNvPr id="4" name="TextBox 3"/>
          <p:cNvSpPr txBox="1"/>
          <p:nvPr/>
        </p:nvSpPr>
        <p:spPr>
          <a:xfrm>
            <a:off x="990600" y="2149072"/>
            <a:ext cx="7200900" cy="1394228"/>
          </a:xfrm>
          <a:prstGeom prst="rect">
            <a:avLst/>
          </a:prstGeom>
          <a:noFill/>
        </p:spPr>
        <p:txBody>
          <a:bodyPr wrap="square" rtlCol="0">
            <a:spAutoFit/>
          </a:bodyPr>
          <a:lstStyle/>
          <a:p>
            <a:pPr marL="0" lvl="1" eaLnBrk="0" hangingPunct="0">
              <a:spcBef>
                <a:spcPct val="35000"/>
              </a:spcBef>
              <a:buClr>
                <a:schemeClr val="tx2"/>
              </a:buClr>
              <a:buSzPct val="70000"/>
              <a:defRPr/>
            </a:pPr>
            <a:r>
              <a:rPr lang="en-US" sz="1800" b="0" dirty="0">
                <a:solidFill>
                  <a:srgbClr val="000000"/>
                </a:solidFill>
                <a:latin typeface="+mn-lt"/>
              </a:rPr>
              <a:t>The SDR Program provides a complete audit trail of evidential matter for:</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Physical Inventory and Financial Records adjustments</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Justification for the issue or non-issue of credit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855" y="3939772"/>
            <a:ext cx="3671887" cy="2182943"/>
          </a:xfrm>
          <a:prstGeom prst="rect">
            <a:avLst/>
          </a:prstGeom>
        </p:spPr>
      </p:pic>
    </p:spTree>
    <p:extLst>
      <p:ext uri="{BB962C8B-B14F-4D97-AF65-F5344CB8AC3E}">
        <p14:creationId xmlns:p14="http://schemas.microsoft.com/office/powerpoint/2010/main" val="35412632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673575"/>
            <a:ext cx="7772400" cy="874697"/>
          </a:xfrm>
        </p:spPr>
        <p:txBody>
          <a:bodyPr/>
          <a:lstStyle/>
          <a:p>
            <a:r>
              <a:rPr lang="en-US" sz="2400" dirty="0"/>
              <a:t>SDR Support for FIAR, </a:t>
            </a:r>
            <a:r>
              <a:rPr lang="en-US" sz="1400" dirty="0"/>
              <a:t>continued</a:t>
            </a:r>
          </a:p>
        </p:txBody>
      </p:sp>
      <p:sp>
        <p:nvSpPr>
          <p:cNvPr id="3" name="Content Placeholder 2"/>
          <p:cNvSpPr>
            <a:spLocks noGrp="1"/>
          </p:cNvSpPr>
          <p:nvPr>
            <p:ph idx="1"/>
          </p:nvPr>
        </p:nvSpPr>
        <p:spPr>
          <a:xfrm>
            <a:off x="806697" y="4495800"/>
            <a:ext cx="7617692" cy="791281"/>
          </a:xfrm>
          <a:ln>
            <a:solidFill>
              <a:schemeClr val="tx1"/>
            </a:solidFill>
            <a:prstDash val="sysDash"/>
          </a:ln>
        </p:spPr>
        <p:txBody>
          <a:bodyPr>
            <a:noAutofit/>
          </a:bodyPr>
          <a:lstStyle/>
          <a:p>
            <a:pPr marL="0" indent="0"/>
            <a:r>
              <a:rPr lang="en-US" sz="1200" dirty="0">
                <a:solidFill>
                  <a:schemeClr val="tx2">
                    <a:lumMod val="60000"/>
                    <a:lumOff val="40000"/>
                  </a:schemeClr>
                </a:solidFill>
              </a:rPr>
              <a:t>Internal Controls: </a:t>
            </a:r>
            <a:r>
              <a:rPr lang="en-US" sz="1200" b="0" dirty="0"/>
              <a:t>actions taken to protect resources against waste, fraud, and abuse; ensure accuracy and reliability of the Agency’s financial data; ensure the Agency is complying with laws and regulations; evaluate the level of performance of the organization. Controls need to be designed properly, followed by employees, and tested to ensure they are effective at stopping problems.</a:t>
            </a:r>
          </a:p>
        </p:txBody>
      </p:sp>
      <p:sp>
        <p:nvSpPr>
          <p:cNvPr id="4" name="TextBox 3"/>
          <p:cNvSpPr txBox="1"/>
          <p:nvPr/>
        </p:nvSpPr>
        <p:spPr>
          <a:xfrm>
            <a:off x="957943" y="1508075"/>
            <a:ext cx="7315200" cy="2850011"/>
          </a:xfrm>
          <a:prstGeom prst="rect">
            <a:avLst/>
          </a:prstGeom>
          <a:noFill/>
        </p:spPr>
        <p:txBody>
          <a:bodyPr wrap="square" rtlCol="0">
            <a:spAutoFit/>
          </a:bodyPr>
          <a:lstStyle/>
          <a:p>
            <a:pPr>
              <a:spcAft>
                <a:spcPts val="1200"/>
              </a:spcAft>
              <a:buClr>
                <a:schemeClr val="tx2"/>
              </a:buClr>
              <a:buSzPct val="130000"/>
            </a:pPr>
            <a:r>
              <a:rPr lang="en-US" sz="1800" dirty="0">
                <a:latin typeface="+mn-lt"/>
              </a:rPr>
              <a:t>WebSDR’s Historical Database </a:t>
            </a:r>
            <a:r>
              <a:rPr lang="en-US" sz="1800" b="0" dirty="0">
                <a:latin typeface="+mn-lt"/>
              </a:rPr>
              <a:t>provides evidential matter that identifies:</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Process gaps and deficiencies requiring correction</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Internal controls and cross checks that need to be strengthened</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Execution deficiencies requiring remedial actions such as guidance or equipment</a:t>
            </a:r>
          </a:p>
          <a:p>
            <a:pPr marL="285750" lvl="1" indent="-285750" eaLnBrk="0" hangingPunct="0">
              <a:spcBef>
                <a:spcPct val="35000"/>
              </a:spcBef>
              <a:buClr>
                <a:schemeClr val="tx2"/>
              </a:buClr>
              <a:buSzPct val="70000"/>
              <a:buFont typeface="Arial" panose="020B0604020202020204" pitchFamily="34" charset="0"/>
              <a:buChar char="•"/>
              <a:defRPr/>
            </a:pPr>
            <a:r>
              <a:rPr lang="en-US" sz="1800" b="0" dirty="0">
                <a:solidFill>
                  <a:srgbClr val="000000"/>
                </a:solidFill>
                <a:latin typeface="+mn-lt"/>
              </a:rPr>
              <a:t>WebSDR provides Business Process Application Controls in the SDR process</a:t>
            </a:r>
          </a:p>
        </p:txBody>
      </p:sp>
      <p:sp>
        <p:nvSpPr>
          <p:cNvPr id="6" name="TextBox 5"/>
          <p:cNvSpPr txBox="1"/>
          <p:nvPr/>
        </p:nvSpPr>
        <p:spPr>
          <a:xfrm>
            <a:off x="806697" y="5562600"/>
            <a:ext cx="7617692" cy="646331"/>
          </a:xfrm>
          <a:prstGeom prst="rect">
            <a:avLst/>
          </a:prstGeom>
          <a:noFill/>
          <a:ln>
            <a:solidFill>
              <a:schemeClr val="tx1"/>
            </a:solidFill>
          </a:ln>
        </p:spPr>
        <p:txBody>
          <a:bodyPr wrap="square" rtlCol="0">
            <a:spAutoFit/>
          </a:bodyPr>
          <a:lstStyle/>
          <a:p>
            <a:pPr lvl="0"/>
            <a:r>
              <a:rPr lang="en-US" sz="1200" dirty="0">
                <a:solidFill>
                  <a:srgbClr val="1F497D">
                    <a:lumMod val="60000"/>
                    <a:lumOff val="40000"/>
                  </a:srgbClr>
                </a:solidFill>
                <a:latin typeface="Arial" panose="020B0604020202020204"/>
              </a:rPr>
              <a:t>Business Process Application Controls: </a:t>
            </a:r>
            <a:r>
              <a:rPr lang="en-US" sz="1200" b="0" dirty="0">
                <a:solidFill>
                  <a:srgbClr val="000000"/>
                </a:solidFill>
                <a:latin typeface="Arial" panose="020B0604020202020204"/>
              </a:rPr>
              <a:t>Those controls incorporated directly into computer applications (or performed manually based on system generated information) to help ensure the completeness, accuracy, validity, confidentiality, and availability of transactions and data during application processing.</a:t>
            </a:r>
          </a:p>
        </p:txBody>
      </p:sp>
    </p:spTree>
    <p:extLst>
      <p:ext uri="{BB962C8B-B14F-4D97-AF65-F5344CB8AC3E}">
        <p14:creationId xmlns:p14="http://schemas.microsoft.com/office/powerpoint/2010/main" val="14490612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6" y="381000"/>
            <a:ext cx="7772400" cy="1143000"/>
          </a:xfrm>
        </p:spPr>
        <p:txBody>
          <a:bodyPr/>
          <a:lstStyle/>
          <a:p>
            <a:r>
              <a:rPr lang="en-US" sz="2400" dirty="0"/>
              <a:t>SDR Support for FIAR, </a:t>
            </a:r>
            <a:r>
              <a:rPr lang="en-US" sz="1400" dirty="0"/>
              <a:t>continued</a:t>
            </a:r>
          </a:p>
        </p:txBody>
      </p:sp>
      <p:sp>
        <p:nvSpPr>
          <p:cNvPr id="3" name="Content Placeholder 2"/>
          <p:cNvSpPr>
            <a:spLocks noGrp="1"/>
          </p:cNvSpPr>
          <p:nvPr>
            <p:ph idx="1"/>
          </p:nvPr>
        </p:nvSpPr>
        <p:spPr>
          <a:xfrm>
            <a:off x="838200" y="1828800"/>
            <a:ext cx="7315200" cy="3779982"/>
          </a:xfrm>
        </p:spPr>
        <p:txBody>
          <a:bodyPr/>
          <a:lstStyle/>
          <a:p>
            <a:pPr marL="285750" lvl="1">
              <a:buClr>
                <a:schemeClr val="tx2"/>
              </a:buClr>
              <a:buFont typeface="Arial" panose="020B0604020202020204" pitchFamily="34" charset="0"/>
              <a:buChar char="•"/>
              <a:defRPr/>
            </a:pPr>
            <a:r>
              <a:rPr lang="en-US" sz="1600" kern="1200" dirty="0">
                <a:ea typeface="+mn-ea"/>
                <a:cs typeface="+mn-cs"/>
              </a:rPr>
              <a:t>WebSDR enables a direct interface between DOD Component and participating partner systems for the systemic/automated exchange of data</a:t>
            </a:r>
          </a:p>
          <a:p>
            <a:pPr marL="285750" lvl="1">
              <a:buClr>
                <a:schemeClr val="tx2"/>
              </a:buClr>
              <a:buFont typeface="Arial" panose="020B0604020202020204" pitchFamily="34" charset="0"/>
              <a:buChar char="•"/>
              <a:defRPr/>
            </a:pPr>
            <a:r>
              <a:rPr lang="en-US" sz="1600" kern="1200" dirty="0">
                <a:ea typeface="+mn-ea"/>
                <a:cs typeface="+mn-cs"/>
              </a:rPr>
              <a:t>Provides evidential transactions that identify and correct inventory discrepancies (DoD SDR transactions automate hard copy SF 364)</a:t>
            </a:r>
          </a:p>
          <a:p>
            <a:pPr marL="285750" lvl="1">
              <a:buClr>
                <a:schemeClr val="tx2"/>
              </a:buClr>
              <a:buFont typeface="Arial" panose="020B0604020202020204" pitchFamily="34" charset="0"/>
              <a:buChar char="•"/>
              <a:defRPr/>
            </a:pPr>
            <a:r>
              <a:rPr lang="en-US" sz="1600" kern="1200" dirty="0">
                <a:ea typeface="+mn-ea"/>
                <a:cs typeface="+mn-cs"/>
              </a:rPr>
              <a:t>SDRs provide evidential matter for supply discrepancies and reasonable verification that these discrepancies are being appropriately recorded, reported, and resolved</a:t>
            </a:r>
          </a:p>
          <a:p>
            <a:pPr marL="285750" lvl="1">
              <a:buClr>
                <a:schemeClr val="tx2"/>
              </a:buClr>
              <a:buFont typeface="Arial" panose="020B0604020202020204" pitchFamily="34" charset="0"/>
              <a:buChar char="•"/>
              <a:defRPr/>
            </a:pPr>
            <a:r>
              <a:rPr lang="en-US" sz="1600" kern="1200" dirty="0">
                <a:ea typeface="+mn-ea"/>
                <a:cs typeface="+mn-cs"/>
              </a:rPr>
              <a:t>Systemic solutions are designed to help the sustainment of audit readiness over time and systemic evidentiary matter for discrepancies and resolutions instead of manual forms and records</a:t>
            </a:r>
          </a:p>
        </p:txBody>
      </p:sp>
    </p:spTree>
    <p:extLst>
      <p:ext uri="{BB962C8B-B14F-4D97-AF65-F5344CB8AC3E}">
        <p14:creationId xmlns:p14="http://schemas.microsoft.com/office/powerpoint/2010/main" val="16694850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A64-3B77-441D-87A2-F49762D7A8A8}"/>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B87DE3B-95D9-46C6-8352-646DC2880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4CEB060-F395-4BC8-B6DF-04647DE0A3D5}"/>
              </a:ext>
            </a:extLst>
          </p:cNvPr>
          <p:cNvSpPr>
            <a:spLocks noGrp="1"/>
          </p:cNvSpPr>
          <p:nvPr>
            <p:ph type="body" sz="quarter" idx="13"/>
          </p:nvPr>
        </p:nvSpPr>
        <p:spPr/>
        <p:txBody>
          <a:bodyPr/>
          <a:lstStyle/>
          <a:p>
            <a:r>
              <a:rPr lang="en-US" dirty="0"/>
              <a:t>Defense Logistics Management Standards</a:t>
            </a:r>
          </a:p>
        </p:txBody>
      </p:sp>
      <p:graphicFrame>
        <p:nvGraphicFramePr>
          <p:cNvPr id="9" name="Table 8">
            <a:extLst>
              <a:ext uri="{FF2B5EF4-FFF2-40B4-BE49-F238E27FC236}">
                <a16:creationId xmlns:a16="http://schemas.microsoft.com/office/drawing/2014/main" id="{97016582-1E6F-4F40-B7B9-7B1281B29EBF}"/>
              </a:ext>
            </a:extLst>
          </p:cNvPr>
          <p:cNvGraphicFramePr>
            <a:graphicFrameLocks noGrp="1"/>
          </p:cNvGraphicFramePr>
          <p:nvPr>
            <p:extLst>
              <p:ext uri="{D42A27DB-BD31-4B8C-83A1-F6EECF244321}">
                <p14:modId xmlns:p14="http://schemas.microsoft.com/office/powerpoint/2010/main" val="1893814275"/>
              </p:ext>
            </p:extLst>
          </p:nvPr>
        </p:nvGraphicFramePr>
        <p:xfrm>
          <a:off x="457200" y="1295400"/>
          <a:ext cx="8229600" cy="5339215"/>
        </p:xfrm>
        <a:graphic>
          <a:graphicData uri="http://schemas.openxmlformats.org/drawingml/2006/table">
            <a:tbl>
              <a:tblPr bandRow="1">
                <a:tableStyleId>{8799B23B-EC83-4686-B30A-512413B5E67A}</a:tableStyleId>
              </a:tblPr>
              <a:tblGrid>
                <a:gridCol w="8229600">
                  <a:extLst>
                    <a:ext uri="{9D8B030D-6E8A-4147-A177-3AD203B41FA5}">
                      <a16:colId xmlns:a16="http://schemas.microsoft.com/office/drawing/2014/main" val="1350429287"/>
                    </a:ext>
                  </a:extLst>
                </a:gridCol>
              </a:tblGrid>
              <a:tr h="378911">
                <a:tc>
                  <a:txBody>
                    <a:bodyPr/>
                    <a:lstStyle/>
                    <a:p>
                      <a:pPr marL="0" indent="0">
                        <a:buFont typeface="+mj-lt"/>
                        <a:buNone/>
                      </a:pPr>
                      <a:r>
                        <a:rPr lang="en-US" sz="1600" b="1" kern="1200" dirty="0">
                          <a:solidFill>
                            <a:schemeClr val="tx1"/>
                          </a:solidFill>
                          <a:latin typeface="+mn-lt"/>
                          <a:ea typeface="+mn-ea"/>
                          <a:cs typeface="+mn-cs"/>
                        </a:rPr>
                        <a:t>DoD WebSDR User Guide Sections</a:t>
                      </a:r>
                    </a:p>
                  </a:txBody>
                  <a:tcPr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5507868"/>
                  </a:ext>
                </a:extLst>
              </a:tr>
              <a:tr h="310019">
                <a:tc>
                  <a:txBody>
                    <a:bodyPr/>
                    <a:lstStyle/>
                    <a:p>
                      <a:pPr marL="457200" lvl="1" indent="0">
                        <a:buFont typeface="+mj-lt"/>
                        <a:buNone/>
                      </a:pPr>
                      <a:r>
                        <a:rPr lang="en-US" sz="1200" b="0" dirty="0">
                          <a:hlinkClick r:id="rId2" action="ppaction://hlinksldjump"/>
                        </a:rPr>
                        <a:t>Supply Discrepancy Reporting (SDR)</a:t>
                      </a:r>
                      <a:endParaRPr lang="en-US" sz="1200" b="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86571"/>
                  </a:ext>
                </a:extLst>
              </a:tr>
              <a:tr h="310019">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latin typeface="+mn-lt"/>
                          <a:ea typeface="+mn-ea"/>
                          <a:cs typeface="+mn-cs"/>
                          <a:hlinkClick r:id="rId3" action="ppaction://hlinksldjump"/>
                        </a:rPr>
                        <a:t>Obtaining System Access to DoD WebSDR </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310019">
                <a:tc>
                  <a:txBody>
                    <a:bodyPr/>
                    <a:lstStyle/>
                    <a:p>
                      <a:pPr marL="457200" lvl="1" indent="0" algn="l" defTabSz="914400" rtl="0" eaLnBrk="1" latinLnBrk="0" hangingPunct="1">
                        <a:buFont typeface="+mj-lt"/>
                        <a:buNone/>
                      </a:pPr>
                      <a:r>
                        <a:rPr lang="en-US" sz="1200" b="0" kern="1200" dirty="0">
                          <a:solidFill>
                            <a:schemeClr val="tx1"/>
                          </a:solidFill>
                          <a:latin typeface="+mn-lt"/>
                          <a:ea typeface="+mn-ea"/>
                          <a:cs typeface="+mn-cs"/>
                          <a:hlinkClick r:id="rId4" action="ppaction://hlinksldjump"/>
                        </a:rPr>
                        <a:t>Initiating Activity Submission</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310019">
                <a:tc>
                  <a:txBody>
                    <a:bodyPr/>
                    <a:lstStyle/>
                    <a:p>
                      <a:pPr marL="457200" lvl="1" indent="0" algn="l" defTabSz="914400" rtl="0" eaLnBrk="1" latinLnBrk="0" hangingPunct="1">
                        <a:buFont typeface="+mj-lt"/>
                        <a:buNone/>
                      </a:pPr>
                      <a:r>
                        <a:rPr lang="en-US" sz="1200" b="0" kern="1200" dirty="0">
                          <a:solidFill>
                            <a:schemeClr val="tx1"/>
                          </a:solidFill>
                          <a:latin typeface="+mn-lt"/>
                          <a:ea typeface="+mn-ea"/>
                          <a:cs typeface="+mn-cs"/>
                          <a:hlinkClick r:id="rId5" action="ppaction://hlinksldjump"/>
                        </a:rPr>
                        <a:t>How to Submit an SDR in DoD WebSDR</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310019">
                <a:tc>
                  <a:txBody>
                    <a:bodyPr/>
                    <a:lstStyle/>
                    <a:p>
                      <a:pPr marL="457200" lvl="1" indent="0" algn="l" defTabSz="914400" rtl="0" eaLnBrk="1" latinLnBrk="0" hangingPunct="1">
                        <a:buFont typeface="+mj-lt"/>
                        <a:buNone/>
                      </a:pPr>
                      <a:r>
                        <a:rPr lang="en-US" sz="1200" b="0" dirty="0">
                          <a:hlinkClick r:id="rId6" action="ppaction://hlinksldjump"/>
                        </a:rPr>
                        <a:t>Special Business Rules for Transshipper-Prepared SDRs Document Type W Aerial Ports and CCPs Only</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2347859"/>
                  </a:ext>
                </a:extLst>
              </a:tr>
              <a:tr h="310019">
                <a:tc>
                  <a:txBody>
                    <a:bodyPr/>
                    <a:lstStyle/>
                    <a:p>
                      <a:pPr marL="457200" lvl="1" indent="0" algn="l" defTabSz="914400" rtl="0" eaLnBrk="1" latinLnBrk="0" hangingPunct="1">
                        <a:buFont typeface="+mj-lt"/>
                        <a:buNone/>
                      </a:pPr>
                      <a:r>
                        <a:rPr lang="en-US" sz="1200" dirty="0">
                          <a:hlinkClick r:id="rId7" action="ppaction://hlinksldjump"/>
                        </a:rPr>
                        <a:t>DoD WebSDR Action Activity Response Process</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582911"/>
                  </a:ext>
                </a:extLst>
              </a:tr>
              <a:tr h="310019">
                <a:tc>
                  <a:txBody>
                    <a:bodyPr/>
                    <a:lstStyle/>
                    <a:p>
                      <a:pPr marL="457200" lvl="1" indent="0" algn="l" defTabSz="914400" rtl="0" eaLnBrk="1" latinLnBrk="0" hangingPunct="1">
                        <a:buFont typeface="+mj-lt"/>
                        <a:buNone/>
                      </a:pPr>
                      <a:r>
                        <a:rPr lang="en-US" sz="1200" dirty="0">
                          <a:hlinkClick r:id="rId8" action="ppaction://hlinksldjump"/>
                        </a:rPr>
                        <a:t>Follow-on Actions (General)</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544868"/>
                  </a:ext>
                </a:extLst>
              </a:tr>
              <a:tr h="310019">
                <a:tc>
                  <a:txBody>
                    <a:bodyPr/>
                    <a:lstStyle/>
                    <a:p>
                      <a:pPr marL="457200" lvl="1" indent="0" algn="l" defTabSz="914400" rtl="0" eaLnBrk="1" latinLnBrk="0" hangingPunct="1">
                        <a:buFont typeface="+mj-lt"/>
                        <a:buNone/>
                      </a:pPr>
                      <a:r>
                        <a:rPr lang="en-US" sz="1200" dirty="0">
                          <a:hlinkClick r:id="rId9" action="ppaction://hlinksldjump"/>
                        </a:rPr>
                        <a:t>Follow-up on a Delinquent SDR Response</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936056"/>
                  </a:ext>
                </a:extLst>
              </a:tr>
              <a:tr h="310019">
                <a:tc>
                  <a:txBody>
                    <a:bodyPr/>
                    <a:lstStyle/>
                    <a:p>
                      <a:pPr marL="457200" lvl="1" indent="0" algn="l" defTabSz="914400" rtl="0" eaLnBrk="1" latinLnBrk="0" hangingPunct="1">
                        <a:buFont typeface="+mj-lt"/>
                        <a:buNone/>
                      </a:pPr>
                      <a:r>
                        <a:rPr lang="en-US" sz="1200" dirty="0">
                          <a:hlinkClick r:id="rId10" action="ppaction://hlinksldjump"/>
                        </a:rPr>
                        <a:t>Making Corrections to Previously Submitted SDR</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5921109"/>
                  </a:ext>
                </a:extLst>
              </a:tr>
              <a:tr h="310019">
                <a:tc>
                  <a:txBody>
                    <a:bodyPr/>
                    <a:lstStyle/>
                    <a:p>
                      <a:pPr marL="457200" lvl="1" indent="0" algn="l" defTabSz="914400" rtl="0" eaLnBrk="1" latinLnBrk="0" hangingPunct="1">
                        <a:buFont typeface="+mj-lt"/>
                        <a:buNone/>
                      </a:pPr>
                      <a:r>
                        <a:rPr lang="en-US" sz="1200" b="0" kern="1200" dirty="0">
                          <a:solidFill>
                            <a:schemeClr val="tx1"/>
                          </a:solidFill>
                          <a:latin typeface="+mn-lt"/>
                          <a:ea typeface="+mn-ea"/>
                          <a:cs typeface="+mn-cs"/>
                          <a:hlinkClick r:id="rId11" action="ppaction://hlinksldjump"/>
                        </a:rPr>
                        <a:t>Submitting a Status Update (SU) on an existing SDR</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38631"/>
                  </a:ext>
                </a:extLst>
              </a:tr>
              <a:tr h="310019">
                <a:tc>
                  <a:txBody>
                    <a:bodyPr/>
                    <a:lstStyle/>
                    <a:p>
                      <a:pPr marL="457200" lvl="1" indent="0" algn="l" defTabSz="914400" rtl="0" eaLnBrk="1" latinLnBrk="0" hangingPunct="1">
                        <a:buFont typeface="+mj-lt"/>
                        <a:buNone/>
                      </a:pPr>
                      <a:r>
                        <a:rPr lang="en-US" sz="1200" dirty="0">
                          <a:hlinkClick r:id="rId12" action="ppaction://hlinksldjump"/>
                        </a:rPr>
                        <a:t>Requesting Consideration of an Unfavorable Action Activity Response</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284429"/>
                  </a:ext>
                </a:extLst>
              </a:tr>
              <a:tr h="310019">
                <a:tc>
                  <a:txBody>
                    <a:bodyPr/>
                    <a:lstStyle/>
                    <a:p>
                      <a:pPr marL="457200" lvl="1" indent="0" algn="l" defTabSz="914400" rtl="0" eaLnBrk="1" latinLnBrk="0" hangingPunct="1">
                        <a:buFont typeface="+mj-lt"/>
                        <a:buNone/>
                      </a:pPr>
                      <a:r>
                        <a:rPr lang="en-US" sz="1200" dirty="0">
                          <a:hlinkClick r:id="rId13" action="ppaction://hlinksldjump"/>
                        </a:rPr>
                        <a:t>Cancel a Previously Submitted SDR</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227038"/>
                  </a:ext>
                </a:extLst>
              </a:tr>
              <a:tr h="310019">
                <a:tc>
                  <a:txBody>
                    <a:bodyPr/>
                    <a:lstStyle/>
                    <a:p>
                      <a:pPr marL="457200" lvl="1" indent="0" algn="l" defTabSz="914400" rtl="0" eaLnBrk="1" latinLnBrk="0" hangingPunct="1">
                        <a:buFont typeface="+mj-lt"/>
                        <a:buNone/>
                      </a:pPr>
                      <a:r>
                        <a:rPr lang="en-US" sz="1200" dirty="0">
                          <a:hlinkClick r:id="rId14" action="ppaction://hlinksldjump"/>
                        </a:rPr>
                        <a:t>Completion Notifications (CNs)</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27337"/>
                  </a:ext>
                </a:extLst>
              </a:tr>
              <a:tr h="310019">
                <a:tc>
                  <a:txBody>
                    <a:bodyPr/>
                    <a:lstStyle/>
                    <a:p>
                      <a:pPr marL="457200" lvl="1" indent="0" algn="l" defTabSz="914400" rtl="0" eaLnBrk="1" latinLnBrk="0" hangingPunct="1">
                        <a:buFont typeface="+mj-lt"/>
                        <a:buNone/>
                      </a:pPr>
                      <a:r>
                        <a:rPr lang="en-US" sz="1200" dirty="0">
                          <a:hlinkClick r:id="rId15" action="ppaction://hlinksldjump"/>
                        </a:rPr>
                        <a:t>Queries and Management Reports</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720452"/>
                  </a:ext>
                </a:extLst>
              </a:tr>
              <a:tr h="310019">
                <a:tc>
                  <a:txBody>
                    <a:bodyPr/>
                    <a:lstStyle/>
                    <a:p>
                      <a:pPr marL="457200" lvl="1" indent="0" algn="l" defTabSz="914400" rtl="0" eaLnBrk="1" latinLnBrk="0" hangingPunct="1">
                        <a:buFont typeface="+mj-lt"/>
                        <a:buNone/>
                      </a:pPr>
                      <a:r>
                        <a:rPr lang="en-US" sz="1200" dirty="0">
                          <a:hlinkClick r:id="rId16" action="ppaction://hlinksldjump"/>
                        </a:rPr>
                        <a:t>Queries Against Historical Records</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530755"/>
                  </a:ext>
                </a:extLst>
              </a:tr>
              <a:tr h="310019">
                <a:tc>
                  <a:txBody>
                    <a:bodyPr/>
                    <a:lstStyle/>
                    <a:p>
                      <a:pPr marL="457200" lvl="1" indent="0" algn="l" defTabSz="914400" rtl="0" eaLnBrk="1" latinLnBrk="0" hangingPunct="1">
                        <a:buFont typeface="+mj-lt"/>
                        <a:buNone/>
                      </a:pPr>
                      <a:r>
                        <a:rPr lang="en-US" sz="1200" b="0" kern="1200" dirty="0">
                          <a:solidFill>
                            <a:schemeClr val="tx1"/>
                          </a:solidFill>
                          <a:latin typeface="+mn-lt"/>
                          <a:ea typeface="+mn-ea"/>
                          <a:cs typeface="+mn-cs"/>
                          <a:hlinkClick r:id="rId17" action="ppaction://hlinksldjump"/>
                        </a:rPr>
                        <a:t>DoD WebSDR User Guide Summary &amp; Resources</a:t>
                      </a:r>
                      <a:endParaRPr lang="en-US" sz="1200" b="0" kern="1200" dirty="0">
                        <a:solidFill>
                          <a:schemeClr val="tx1"/>
                        </a:solidFill>
                        <a:latin typeface="+mn-lt"/>
                        <a:ea typeface="+mn-ea"/>
                        <a:cs typeface="+mn-cs"/>
                      </a:endParaRPr>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0159313"/>
                  </a:ext>
                </a:extLst>
              </a:tr>
            </a:tbl>
          </a:graphicData>
        </a:graphic>
      </p:graphicFrame>
    </p:spTree>
    <p:extLst>
      <p:ext uri="{BB962C8B-B14F-4D97-AF65-F5344CB8AC3E}">
        <p14:creationId xmlns:p14="http://schemas.microsoft.com/office/powerpoint/2010/main" val="928975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9D00-952B-40A2-8C13-21E549FBD121}"/>
              </a:ext>
            </a:extLst>
          </p:cNvPr>
          <p:cNvSpPr>
            <a:spLocks noGrp="1"/>
          </p:cNvSpPr>
          <p:nvPr>
            <p:ph type="title"/>
          </p:nvPr>
        </p:nvSpPr>
        <p:spPr/>
        <p:txBody>
          <a:bodyPr/>
          <a:lstStyle/>
          <a:p>
            <a:r>
              <a:rPr lang="en-US" dirty="0"/>
              <a:t>Obtaining System Access </a:t>
            </a:r>
            <a:br>
              <a:rPr lang="en-US" dirty="0"/>
            </a:br>
            <a:r>
              <a:rPr lang="en-US" dirty="0"/>
              <a:t>to DoD WebSDR</a:t>
            </a:r>
          </a:p>
        </p:txBody>
      </p:sp>
    </p:spTree>
    <p:extLst>
      <p:ext uri="{BB962C8B-B14F-4D97-AF65-F5344CB8AC3E}">
        <p14:creationId xmlns:p14="http://schemas.microsoft.com/office/powerpoint/2010/main" val="1297922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A64-3B77-441D-87A2-F49762D7A8A8}"/>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B87DE3B-95D9-46C6-8352-646DC2880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4CEB060-F395-4BC8-B6DF-04647DE0A3D5}"/>
              </a:ext>
            </a:extLst>
          </p:cNvPr>
          <p:cNvSpPr>
            <a:spLocks noGrp="1"/>
          </p:cNvSpPr>
          <p:nvPr>
            <p:ph type="body" sz="quarter" idx="13"/>
          </p:nvPr>
        </p:nvSpPr>
        <p:spPr/>
        <p:txBody>
          <a:bodyPr/>
          <a:lstStyle/>
          <a:p>
            <a:r>
              <a:rPr lang="en-US" dirty="0"/>
              <a:t>Defense Logistics Management Standards</a:t>
            </a:r>
          </a:p>
        </p:txBody>
      </p:sp>
      <p:graphicFrame>
        <p:nvGraphicFramePr>
          <p:cNvPr id="8" name="Table 8">
            <a:extLst>
              <a:ext uri="{FF2B5EF4-FFF2-40B4-BE49-F238E27FC236}">
                <a16:creationId xmlns:a16="http://schemas.microsoft.com/office/drawing/2014/main" id="{EC993D2F-71E6-4CE6-B326-09FE16E00EF7}"/>
              </a:ext>
            </a:extLst>
          </p:cNvPr>
          <p:cNvGraphicFramePr>
            <a:graphicFrameLocks noGrp="1"/>
          </p:cNvGraphicFramePr>
          <p:nvPr>
            <p:extLst>
              <p:ext uri="{D42A27DB-BD31-4B8C-83A1-F6EECF244321}">
                <p14:modId xmlns:p14="http://schemas.microsoft.com/office/powerpoint/2010/main" val="2021635667"/>
              </p:ext>
            </p:extLst>
          </p:nvPr>
        </p:nvGraphicFramePr>
        <p:xfrm>
          <a:off x="304800" y="1310640"/>
          <a:ext cx="8229600" cy="1889760"/>
        </p:xfrm>
        <a:graphic>
          <a:graphicData uri="http://schemas.openxmlformats.org/drawingml/2006/table">
            <a:tbl>
              <a:tblPr bandRow="1">
                <a:tableStyleId>{8799B23B-EC83-4686-B30A-512413B5E67A}</a:tableStyleId>
              </a:tblPr>
              <a:tblGrid>
                <a:gridCol w="8229600">
                  <a:extLst>
                    <a:ext uri="{9D8B030D-6E8A-4147-A177-3AD203B41FA5}">
                      <a16:colId xmlns:a16="http://schemas.microsoft.com/office/drawing/2014/main" val="1350429287"/>
                    </a:ext>
                  </a:extLst>
                </a:gridCol>
              </a:tblGrid>
              <a:tr h="0">
                <a:tc>
                  <a:txBody>
                    <a:bodyPr/>
                    <a:lstStyle/>
                    <a:p>
                      <a:pPr marL="0" indent="0">
                        <a:buFont typeface="+mj-lt"/>
                        <a:buNone/>
                      </a:pPr>
                      <a:r>
                        <a:rPr lang="en-US" sz="1600" b="1" dirty="0"/>
                        <a:t>Obtaining System Access to DoD WebSDR</a:t>
                      </a:r>
                    </a:p>
                  </a:txBody>
                  <a:tcPr marT="91440" marB="9144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86571"/>
                  </a:ext>
                </a:extLst>
              </a:tr>
              <a:tr h="0">
                <a:tc>
                  <a:txBody>
                    <a:bodyPr/>
                    <a:lstStyle/>
                    <a:p>
                      <a:pPr marL="457200" lvl="1" indent="0">
                        <a:buFont typeface="Arial" panose="020B0604020202020204" pitchFamily="34" charset="0"/>
                        <a:buNone/>
                      </a:pPr>
                      <a:r>
                        <a:rPr lang="en-US" sz="1200" dirty="0">
                          <a:hlinkClick r:id="rId2" action="ppaction://hlinksldjump"/>
                        </a:rPr>
                        <a:t>DoD WebSDR Access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0">
                <a:tc>
                  <a:txBody>
                    <a:bodyPr/>
                    <a:lstStyle/>
                    <a:p>
                      <a:pPr marL="457200" lvl="1" indent="0">
                        <a:buFont typeface="Arial" panose="020B0604020202020204" pitchFamily="34" charset="0"/>
                        <a:buNone/>
                      </a:pPr>
                      <a:r>
                        <a:rPr lang="en-US" sz="1200" dirty="0">
                          <a:hlinkClick r:id="rId3" action="ppaction://hlinksldjump"/>
                        </a:rPr>
                        <a:t>System Access Request for Submitter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0">
                <a:tc>
                  <a:txBody>
                    <a:bodyPr/>
                    <a:lstStyle/>
                    <a:p>
                      <a:pPr marL="457200" lvl="1" indent="0">
                        <a:buFont typeface="Arial" panose="020B0604020202020204" pitchFamily="34" charset="0"/>
                        <a:buNone/>
                      </a:pPr>
                      <a:r>
                        <a:rPr lang="en-US" sz="1200" dirty="0">
                          <a:hlinkClick r:id="rId4" action="ppaction://hlinksldjump"/>
                        </a:rPr>
                        <a:t>System Access Request for Responder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0">
                <a:tc>
                  <a:txBody>
                    <a:bodyPr/>
                    <a:lstStyle/>
                    <a:p>
                      <a:pPr marL="457200" lvl="1" indent="0">
                        <a:buFont typeface="Arial" panose="020B0604020202020204" pitchFamily="34" charset="0"/>
                        <a:buNone/>
                      </a:pPr>
                      <a:r>
                        <a:rPr lang="en-US" sz="1200" dirty="0">
                          <a:hlinkClick r:id="rId5" action="ppaction://hlinksldjump"/>
                        </a:rPr>
                        <a:t>System Access Request for Management Report</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596105"/>
                  </a:ext>
                </a:extLst>
              </a:tr>
            </a:tbl>
          </a:graphicData>
        </a:graphic>
      </p:graphicFrame>
    </p:spTree>
    <p:extLst>
      <p:ext uri="{BB962C8B-B14F-4D97-AF65-F5344CB8AC3E}">
        <p14:creationId xmlns:p14="http://schemas.microsoft.com/office/powerpoint/2010/main" val="2606537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533400"/>
            <a:ext cx="7772400" cy="1143000"/>
          </a:xfrm>
        </p:spPr>
        <p:txBody>
          <a:bodyPr/>
          <a:lstStyle/>
          <a:p>
            <a:pPr eaLnBrk="1" hangingPunct="1">
              <a:defRPr/>
            </a:pPr>
            <a:r>
              <a:rPr lang="en-US" sz="2400" dirty="0"/>
              <a:t>WebSDR Access</a:t>
            </a:r>
          </a:p>
        </p:txBody>
      </p:sp>
      <p:sp>
        <p:nvSpPr>
          <p:cNvPr id="9219" name="Rectangle 3"/>
          <p:cNvSpPr>
            <a:spLocks noGrp="1" noChangeArrowheads="1"/>
          </p:cNvSpPr>
          <p:nvPr>
            <p:ph idx="1"/>
          </p:nvPr>
        </p:nvSpPr>
        <p:spPr>
          <a:xfrm>
            <a:off x="1066800" y="1752600"/>
            <a:ext cx="7086600" cy="3962400"/>
          </a:xfrm>
        </p:spPr>
        <p:txBody>
          <a:bodyPr>
            <a:noAutofit/>
          </a:bodyPr>
          <a:lstStyle/>
          <a:p>
            <a:pPr marL="0" indent="0" eaLnBrk="1" hangingPunct="1">
              <a:defRPr/>
            </a:pPr>
            <a:r>
              <a:rPr lang="en-US" b="0" dirty="0"/>
              <a:t>Access to WebSDR is obtained by completing an online System Access Request (SAR) from the DAAS web page: </a:t>
            </a:r>
            <a:r>
              <a:rPr lang="en-US" b="0" dirty="0">
                <a:hlinkClick r:id="rId3"/>
              </a:rPr>
              <a:t>DAAS (dla.mil)</a:t>
            </a:r>
            <a:endParaRPr lang="en-US" b="0" dirty="0">
              <a:hlinkClick r:id="rId4"/>
              <a:hlinkMouseOver r:id="rId5" action="ppaction://hlinkfile"/>
            </a:endParaRPr>
          </a:p>
          <a:p>
            <a:pPr marL="0" indent="0" eaLnBrk="1" hangingPunct="1">
              <a:defRPr/>
            </a:pPr>
            <a:endParaRPr lang="en-US" b="0" dirty="0"/>
          </a:p>
          <a:p>
            <a:pPr marL="0" indent="0" eaLnBrk="1" hangingPunct="1">
              <a:defRPr/>
            </a:pPr>
            <a:r>
              <a:rPr lang="en-US" b="0" u="sng" dirty="0"/>
              <a:t>Help Desk Support</a:t>
            </a:r>
            <a:br>
              <a:rPr lang="en-US" b="0" dirty="0"/>
            </a:br>
            <a:r>
              <a:rPr lang="en-US" b="0" dirty="0"/>
              <a:t>Commercial: (614) 692-6672</a:t>
            </a:r>
            <a:br>
              <a:rPr lang="en-US" b="0" dirty="0"/>
            </a:br>
            <a:r>
              <a:rPr lang="en-US" b="0" dirty="0"/>
              <a:t>DSN: 312-850-6672</a:t>
            </a:r>
            <a:br>
              <a:rPr lang="en-US" b="0" dirty="0"/>
            </a:br>
            <a:r>
              <a:rPr lang="en-US" b="0" dirty="0"/>
              <a:t>You may also email: </a:t>
            </a:r>
            <a:r>
              <a:rPr lang="en-US" b="0" u="sng" dirty="0">
                <a:hlinkClick r:id="rId6"/>
              </a:rPr>
              <a:t>ITOC@dla.mil</a:t>
            </a:r>
            <a:br>
              <a:rPr lang="en-US" b="0" dirty="0"/>
            </a:br>
            <a:endParaRPr lang="en-US" b="0" dirty="0"/>
          </a:p>
          <a:p>
            <a:pPr marL="0" indent="0" eaLnBrk="1" hangingPunct="1">
              <a:defRPr/>
            </a:pPr>
            <a:r>
              <a:rPr lang="en-US" b="0" dirty="0"/>
              <a:t>DAAS Customer Service may be contacted 24 hours a day, 7 days a week. The WebSDR Help Desk should be utilized for routing issues and system application problems. </a:t>
            </a:r>
          </a:p>
          <a:p>
            <a:pPr eaLnBrk="1" hangingPunct="1">
              <a:lnSpc>
                <a:spcPct val="80000"/>
              </a:lnSpc>
              <a:defRPr/>
            </a:pPr>
            <a:endParaRPr lang="en-US" sz="1800" b="0" dirty="0">
              <a:solidFill>
                <a:srgbClr val="FF0000"/>
              </a:solidFill>
            </a:endParaRPr>
          </a:p>
        </p:txBody>
      </p:sp>
    </p:spTree>
    <p:extLst>
      <p:ext uri="{BB962C8B-B14F-4D97-AF65-F5344CB8AC3E}">
        <p14:creationId xmlns:p14="http://schemas.microsoft.com/office/powerpoint/2010/main" val="19593268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0308" y="457200"/>
            <a:ext cx="7772400" cy="1143000"/>
          </a:xfrm>
        </p:spPr>
        <p:txBody>
          <a:bodyPr/>
          <a:lstStyle/>
          <a:p>
            <a:pPr eaLnBrk="1" hangingPunct="1">
              <a:defRPr/>
            </a:pPr>
            <a:r>
              <a:rPr lang="en-US" sz="2400" dirty="0"/>
              <a:t>WebSDR Access, </a:t>
            </a:r>
            <a:r>
              <a:rPr lang="en-US" sz="1400" dirty="0"/>
              <a:t>continued</a:t>
            </a:r>
          </a:p>
        </p:txBody>
      </p:sp>
      <p:sp>
        <p:nvSpPr>
          <p:cNvPr id="9219" name="Rectangle 3"/>
          <p:cNvSpPr>
            <a:spLocks noGrp="1" noChangeArrowheads="1"/>
          </p:cNvSpPr>
          <p:nvPr>
            <p:ph idx="1"/>
          </p:nvPr>
        </p:nvSpPr>
        <p:spPr>
          <a:xfrm>
            <a:off x="1066800" y="1828800"/>
            <a:ext cx="7086600" cy="2895600"/>
          </a:xfrm>
        </p:spPr>
        <p:txBody>
          <a:bodyPr>
            <a:noAutofit/>
          </a:bodyPr>
          <a:lstStyle/>
          <a:p>
            <a:pPr marL="0" indent="0" eaLnBrk="1" hangingPunct="1">
              <a:spcAft>
                <a:spcPts val="1200"/>
              </a:spcAft>
              <a:defRPr/>
            </a:pPr>
            <a:r>
              <a:rPr lang="en-US" b="0" dirty="0"/>
              <a:t>If status is needed on an SDR, please contact the action activity to which the SDR was sent. Resolution and functional questions should be directed to your Service or Agency SDR POCs. </a:t>
            </a:r>
          </a:p>
          <a:p>
            <a:pPr marL="0" indent="0" eaLnBrk="1" hangingPunct="1">
              <a:spcBef>
                <a:spcPts val="1200"/>
              </a:spcBef>
              <a:defRPr/>
            </a:pPr>
            <a:r>
              <a:rPr lang="en-US" b="0" dirty="0"/>
              <a:t>For DLA, if you need someone to research the status of a reply or similar assistance, contact the DLA Customer Interaction Center (DLA CIC) email: </a:t>
            </a:r>
            <a:r>
              <a:rPr lang="en-US" b="0" dirty="0">
                <a:hlinkClick r:id="rId3"/>
              </a:rPr>
              <a:t>dlacontactcenter@dla.mil</a:t>
            </a:r>
            <a:r>
              <a:rPr lang="en-US" b="0" dirty="0"/>
              <a:t> or phone: 1-877-352-2255 or DSN 661-7766</a:t>
            </a:r>
            <a:endParaRPr lang="en-US" b="0" dirty="0">
              <a:solidFill>
                <a:srgbClr val="FF0000"/>
              </a:solidFill>
            </a:endParaRPr>
          </a:p>
          <a:p>
            <a:pPr eaLnBrk="1" hangingPunct="1">
              <a:lnSpc>
                <a:spcPct val="80000"/>
              </a:lnSpc>
              <a:defRPr/>
            </a:pPr>
            <a:endParaRPr lang="en-US" sz="1800" b="0" dirty="0">
              <a:solidFill>
                <a:srgbClr val="FF0000"/>
              </a:solidFill>
            </a:endParaRPr>
          </a:p>
        </p:txBody>
      </p:sp>
    </p:spTree>
    <p:extLst>
      <p:ext uri="{BB962C8B-B14F-4D97-AF65-F5344CB8AC3E}">
        <p14:creationId xmlns:p14="http://schemas.microsoft.com/office/powerpoint/2010/main" val="36187052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idx="4294967295"/>
          </p:nvPr>
        </p:nvSpPr>
        <p:spPr>
          <a:xfrm>
            <a:off x="0" y="150813"/>
            <a:ext cx="8229600" cy="990600"/>
          </a:xfrm>
        </p:spPr>
        <p:txBody>
          <a:bodyPr anchorCtr="0"/>
          <a:lstStyle/>
          <a:p>
            <a:pPr eaLnBrk="1" hangingPunct="1">
              <a:defRPr/>
            </a:pPr>
            <a:r>
              <a:rPr lang="en-US" sz="2400" dirty="0"/>
              <a:t>WebSDR Access, </a:t>
            </a:r>
            <a:r>
              <a:rPr lang="en-US" sz="1400" dirty="0"/>
              <a:t>continued</a:t>
            </a:r>
          </a:p>
        </p:txBody>
      </p:sp>
      <p:sp>
        <p:nvSpPr>
          <p:cNvPr id="22532" name="Text Box 6"/>
          <p:cNvSpPr txBox="1">
            <a:spLocks noChangeArrowheads="1"/>
          </p:cNvSpPr>
          <p:nvPr/>
        </p:nvSpPr>
        <p:spPr bwMode="auto">
          <a:xfrm>
            <a:off x="4399036" y="3152054"/>
            <a:ext cx="45925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base" hangingPunct="1">
              <a:spcBef>
                <a:spcPct val="50000"/>
              </a:spcBef>
              <a:spcAft>
                <a:spcPct val="0"/>
              </a:spcAft>
              <a:buClrTx/>
              <a:buSzTx/>
              <a:buNone/>
            </a:pPr>
            <a:r>
              <a:rPr lang="en-US" altLang="en-US" sz="1600" b="0" dirty="0">
                <a:solidFill>
                  <a:prstClr val="black"/>
                </a:solidFill>
                <a:latin typeface="Arial" charset="0"/>
              </a:rPr>
              <a:t>Go to </a:t>
            </a:r>
            <a:r>
              <a:rPr lang="en-US" sz="1050" b="0" dirty="0">
                <a:hlinkClick r:id="rId4"/>
              </a:rPr>
              <a:t>DAAS (dla.mil)</a:t>
            </a:r>
            <a:r>
              <a:rPr lang="en-US" altLang="en-US" sz="1600" b="0" dirty="0">
                <a:solidFill>
                  <a:prstClr val="black"/>
                </a:solidFill>
                <a:latin typeface="Arial" charset="0"/>
              </a:rPr>
              <a:t>. </a:t>
            </a:r>
            <a:r>
              <a:rPr lang="en-US" altLang="en-US" sz="1600" b="0" dirty="0">
                <a:latin typeface="Arial" charset="0"/>
              </a:rPr>
              <a:t>Click on “Request Login ID and Password”. Click WebSDR. Complete the System Access Request (SAR) then Submit. </a:t>
            </a:r>
          </a:p>
          <a:p>
            <a:pPr eaLnBrk="1" fontAlgn="base" hangingPunct="1">
              <a:spcBef>
                <a:spcPct val="50000"/>
              </a:spcBef>
              <a:spcAft>
                <a:spcPct val="0"/>
              </a:spcAft>
              <a:buClrTx/>
              <a:buSzTx/>
              <a:buNone/>
            </a:pPr>
            <a:r>
              <a:rPr lang="en-US" altLang="en-US" sz="1600" b="0" dirty="0">
                <a:latin typeface="Arial" charset="0"/>
              </a:rPr>
              <a:t>Along with your new logon ID and password, you will receive instructions via email to register your email certificate. You must register your email certificate in order to receive encrypted SDRs, management reports, and query results.  </a:t>
            </a:r>
            <a:br>
              <a:rPr lang="en-US" altLang="en-US" sz="1600" b="0" dirty="0">
                <a:latin typeface="Arial" charset="0"/>
              </a:rPr>
            </a:br>
            <a:r>
              <a:rPr lang="en-US" altLang="en-US" sz="1600" b="0" dirty="0">
                <a:latin typeface="Arial" charset="0"/>
              </a:rPr>
              <a:t>Remember that email certificates must be renewed when a new CAC is issued.</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45235"/>
            <a:ext cx="3220242" cy="45341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6"/>
          <a:stretch>
            <a:fillRect/>
          </a:stretch>
        </p:blipFill>
        <p:spPr>
          <a:xfrm>
            <a:off x="1895475" y="1048490"/>
            <a:ext cx="4743450" cy="1971675"/>
          </a:xfrm>
          <a:prstGeom prst="rect">
            <a:avLst/>
          </a:prstGeom>
          <a:ln>
            <a:solidFill>
              <a:schemeClr val="bg1">
                <a:lumMod val="50000"/>
              </a:schemeClr>
            </a:solidFill>
          </a:ln>
        </p:spPr>
      </p:pic>
      <p:cxnSp>
        <p:nvCxnSpPr>
          <p:cNvPr id="4" name="Straight Arrow Connector 3"/>
          <p:cNvCxnSpPr/>
          <p:nvPr/>
        </p:nvCxnSpPr>
        <p:spPr bwMode="auto">
          <a:xfrm flipH="1" flipV="1">
            <a:off x="2886530" y="1645236"/>
            <a:ext cx="1380670" cy="2557796"/>
          </a:xfrm>
          <a:prstGeom prst="straightConnector1">
            <a:avLst/>
          </a:prstGeom>
          <a:noFill/>
          <a:ln w="44450" cap="flat" cmpd="sng" algn="ctr">
            <a:solidFill>
              <a:srgbClr val="FF0000"/>
            </a:solidFill>
            <a:prstDash val="solid"/>
            <a:round/>
            <a:headEnd type="none" w="med" len="med"/>
            <a:tailEnd type="triangle"/>
          </a:ln>
          <a:effectLst>
            <a:outerShdw dist="35921" dir="2700000" algn="ctr" rotWithShape="0">
              <a:srgbClr val="808080"/>
            </a:outerShdw>
          </a:effectLst>
        </p:spPr>
      </p:cxnSp>
    </p:spTree>
    <p:custDataLst>
      <p:tags r:id="rId1"/>
    </p:custDataLst>
    <p:extLst>
      <p:ext uri="{BB962C8B-B14F-4D97-AF65-F5344CB8AC3E}">
        <p14:creationId xmlns:p14="http://schemas.microsoft.com/office/powerpoint/2010/main" val="19418609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0308" y="248654"/>
            <a:ext cx="7772400" cy="1143000"/>
          </a:xfrm>
        </p:spPr>
        <p:txBody>
          <a:bodyPr/>
          <a:lstStyle/>
          <a:p>
            <a:pPr eaLnBrk="1" hangingPunct="1">
              <a:defRPr/>
            </a:pPr>
            <a:r>
              <a:rPr lang="en-US" sz="2400" dirty="0"/>
              <a:t>SARs – Submitter Access</a:t>
            </a:r>
          </a:p>
        </p:txBody>
      </p:sp>
      <p:sp>
        <p:nvSpPr>
          <p:cNvPr id="2" name="Content Placeholder 1"/>
          <p:cNvSpPr>
            <a:spLocks noGrp="1"/>
          </p:cNvSpPr>
          <p:nvPr>
            <p:ph idx="1"/>
          </p:nvPr>
        </p:nvSpPr>
        <p:spPr>
          <a:xfrm>
            <a:off x="685800" y="1311444"/>
            <a:ext cx="7772400" cy="5013156"/>
          </a:xfrm>
        </p:spPr>
        <p:txBody>
          <a:bodyPr/>
          <a:lstStyle/>
          <a:p>
            <a:pPr marL="0" lvl="0" indent="0" eaLnBrk="1" hangingPunct="1">
              <a:defRPr/>
            </a:pPr>
            <a:r>
              <a:rPr lang="en-US" b="0" dirty="0"/>
              <a:t>A submitter is authorized to input new SDRs and applicable follow-on actions (e.g. corrections, reconsiderations, cancellations, or follow-ups).</a:t>
            </a:r>
            <a:br>
              <a:rPr lang="en-US" b="0" dirty="0"/>
            </a:br>
            <a:endParaRPr lang="en-US" b="0" dirty="0"/>
          </a:p>
          <a:p>
            <a:pPr marL="0" lvl="0" indent="0" eaLnBrk="1" hangingPunct="1">
              <a:defRPr/>
            </a:pPr>
            <a:r>
              <a:rPr lang="en-US" b="0" dirty="0"/>
              <a:t>Submitter access is controlled by a combination of information provided on your SAR and Service/Agency guidance. If you are completing a new SAR for access to DOD WebSDR and request submitter access the following applies:</a:t>
            </a:r>
          </a:p>
          <a:p>
            <a:pPr lvl="0" eaLnBrk="1" hangingPunct="1">
              <a:defRPr/>
            </a:pPr>
            <a:endParaRPr lang="en-US" b="0" dirty="0">
              <a:latin typeface="Arial" charset="0"/>
            </a:endParaRPr>
          </a:p>
          <a:p>
            <a:pPr indent="-285750" eaLnBrk="1" hangingPunct="1">
              <a:spcBef>
                <a:spcPts val="0"/>
              </a:spcBef>
              <a:buFont typeface="Arial" panose="020B0604020202020204" pitchFamily="34" charset="0"/>
              <a:buChar char="•"/>
              <a:defRPr/>
            </a:pPr>
            <a:r>
              <a:rPr lang="en-US" b="0" dirty="0">
                <a:latin typeface="Arial" charset="0"/>
              </a:rPr>
              <a:t>Explain why you need “submittal authorization.” Are there SDRs submitted or initiated by your activity? </a:t>
            </a:r>
            <a:r>
              <a:rPr lang="en-US" b="0" dirty="0">
                <a:solidFill>
                  <a:schemeClr val="tx1"/>
                </a:solidFill>
                <a:latin typeface="Arial" charset="0"/>
              </a:rPr>
              <a:t>Do you need to submit SDRs for multiple activities?</a:t>
            </a:r>
          </a:p>
          <a:p>
            <a:pPr marL="457200" lvl="1" indent="0" eaLnBrk="1" hangingPunct="1">
              <a:spcBef>
                <a:spcPts val="0"/>
              </a:spcBef>
              <a:buNone/>
              <a:defRPr/>
            </a:pPr>
            <a:r>
              <a:rPr lang="en-US" dirty="0">
                <a:latin typeface="Arial" charset="0"/>
              </a:rPr>
              <a:t> </a:t>
            </a:r>
          </a:p>
          <a:p>
            <a:pPr indent="-285750" eaLnBrk="1" hangingPunct="1">
              <a:spcBef>
                <a:spcPts val="0"/>
              </a:spcBef>
              <a:buFont typeface="Arial" panose="020B0604020202020204" pitchFamily="34" charset="0"/>
              <a:buChar char="•"/>
              <a:defRPr/>
            </a:pPr>
            <a:r>
              <a:rPr lang="en-US" b="0" dirty="0">
                <a:latin typeface="Arial" charset="0"/>
              </a:rPr>
              <a:t>If your location receives or transships materiel, and SDRs require submission by you for resolution, you will have authorized initiator capability for your activity, and will be able to submit to the source of supply or storage activity that shipped the materiel. </a:t>
            </a:r>
          </a:p>
          <a:p>
            <a:pPr marL="457200" lvl="1" indent="0" eaLnBrk="1" hangingPunct="1">
              <a:lnSpc>
                <a:spcPct val="80000"/>
              </a:lnSpc>
              <a:spcBef>
                <a:spcPts val="0"/>
              </a:spcBef>
              <a:buNone/>
              <a:defRPr/>
            </a:pPr>
            <a:endParaRPr lang="en-US" sz="1200" b="1" dirty="0">
              <a:latin typeface="Arial" charset="0"/>
            </a:endParaRPr>
          </a:p>
        </p:txBody>
      </p:sp>
    </p:spTree>
    <p:extLst>
      <p:ext uri="{BB962C8B-B14F-4D97-AF65-F5344CB8AC3E}">
        <p14:creationId xmlns:p14="http://schemas.microsoft.com/office/powerpoint/2010/main" val="125986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0308" y="216570"/>
            <a:ext cx="7772400" cy="1143000"/>
          </a:xfrm>
        </p:spPr>
        <p:txBody>
          <a:bodyPr/>
          <a:lstStyle/>
          <a:p>
            <a:pPr eaLnBrk="1" hangingPunct="1">
              <a:defRPr/>
            </a:pPr>
            <a:r>
              <a:rPr lang="en-US" sz="2400" dirty="0"/>
              <a:t>SARs – Submitter Access, </a:t>
            </a:r>
            <a:r>
              <a:rPr lang="en-US" sz="1400" dirty="0"/>
              <a:t>continued</a:t>
            </a:r>
          </a:p>
        </p:txBody>
      </p:sp>
      <p:sp>
        <p:nvSpPr>
          <p:cNvPr id="2" name="Content Placeholder 1"/>
          <p:cNvSpPr>
            <a:spLocks noGrp="1"/>
          </p:cNvSpPr>
          <p:nvPr>
            <p:ph idx="1"/>
          </p:nvPr>
        </p:nvSpPr>
        <p:spPr>
          <a:xfrm>
            <a:off x="685800" y="1199150"/>
            <a:ext cx="7772400" cy="5169566"/>
          </a:xfrm>
        </p:spPr>
        <p:txBody>
          <a:bodyPr/>
          <a:lstStyle/>
          <a:p>
            <a:pPr indent="-285750" eaLnBrk="1" hangingPunct="1">
              <a:spcBef>
                <a:spcPts val="0"/>
              </a:spcBef>
              <a:buFont typeface="Arial" panose="020B0604020202020204" pitchFamily="34" charset="0"/>
              <a:buChar char="•"/>
              <a:defRPr/>
            </a:pPr>
            <a:r>
              <a:rPr lang="en-US" b="0" dirty="0">
                <a:latin typeface="Arial" charset="0"/>
              </a:rPr>
              <a:t>You must identify the Department of Defense Activity Address Code (DoDAAC) for the activity you represent in the submission.  You may identify multiple DoDAACs.  Approval by a DoD Focal Point will be required if you indicate that you are plan to submit for activities other than your own. </a:t>
            </a:r>
            <a:br>
              <a:rPr lang="en-US" b="0" dirty="0">
                <a:latin typeface="Arial" charset="0"/>
              </a:rPr>
            </a:br>
            <a:endParaRPr lang="en-US" b="0" dirty="0">
              <a:latin typeface="Arial" charset="0"/>
            </a:endParaRPr>
          </a:p>
          <a:p>
            <a:pPr indent="-285750" eaLnBrk="1" hangingPunct="1">
              <a:spcBef>
                <a:spcPts val="0"/>
              </a:spcBef>
              <a:buFont typeface="Arial" panose="020B0604020202020204" pitchFamily="34" charset="0"/>
              <a:buChar char="•"/>
              <a:defRPr/>
            </a:pPr>
            <a:r>
              <a:rPr lang="en-US" b="0" dirty="0">
                <a:latin typeface="Arial" charset="0"/>
              </a:rPr>
              <a:t>“Service/Agency Level Submitter” and “No Restriction Level” access are reserved for DOD Focal Points and their designated representatives.  A "</a:t>
            </a:r>
            <a:r>
              <a:rPr lang="en-US" dirty="0">
                <a:latin typeface="Arial" charset="0"/>
              </a:rPr>
              <a:t>no restrictions</a:t>
            </a:r>
            <a:r>
              <a:rPr lang="en-US" b="0" dirty="0">
                <a:latin typeface="Arial" charset="0"/>
              </a:rPr>
              <a:t>" access is not usually authorized.  Selecting this option may delay your SAR and system access.  </a:t>
            </a:r>
            <a:r>
              <a:rPr lang="en-US" dirty="0">
                <a:latin typeface="Arial" charset="0"/>
              </a:rPr>
              <a:t> </a:t>
            </a:r>
          </a:p>
          <a:p>
            <a:pPr marL="0" lvl="0" indent="0" eaLnBrk="1" hangingPunct="1">
              <a:defRPr/>
            </a:pPr>
            <a:endParaRPr lang="en-US" dirty="0">
              <a:latin typeface="Arial" charset="0"/>
            </a:endParaRPr>
          </a:p>
          <a:p>
            <a:pPr marL="0" lvl="0" indent="0" eaLnBrk="1" hangingPunct="1">
              <a:defRPr/>
            </a:pPr>
            <a:r>
              <a:rPr lang="en-US" dirty="0">
                <a:latin typeface="Arial" charset="0"/>
              </a:rPr>
              <a:t>NOTE: </a:t>
            </a:r>
          </a:p>
          <a:p>
            <a:pPr marL="57150" indent="0" eaLnBrk="1" hangingPunct="1">
              <a:defRPr/>
            </a:pPr>
            <a:r>
              <a:rPr lang="en-US" b="0" dirty="0">
                <a:latin typeface="Arial" charset="0"/>
              </a:rPr>
              <a:t>If you already have access to DOD WebSDR, do not complete another SAR for submitter access for another activity or to add responder and/or report access.  Call the DAAS Help Desk to ask for assistance in updating your current SAR.</a:t>
            </a:r>
          </a:p>
          <a:p>
            <a:endParaRPr lang="en-US" dirty="0"/>
          </a:p>
        </p:txBody>
      </p:sp>
    </p:spTree>
    <p:extLst>
      <p:ext uri="{BB962C8B-B14F-4D97-AF65-F5344CB8AC3E}">
        <p14:creationId xmlns:p14="http://schemas.microsoft.com/office/powerpoint/2010/main" val="30869134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557463" y="381000"/>
            <a:ext cx="7772400" cy="838200"/>
          </a:xfrm>
        </p:spPr>
        <p:txBody>
          <a:bodyPr/>
          <a:lstStyle/>
          <a:p>
            <a:pPr eaLnBrk="1" hangingPunct="1">
              <a:defRPr/>
            </a:pPr>
            <a:r>
              <a:rPr lang="en-US" sz="2400" dirty="0"/>
              <a:t>SARs – Responder Access</a:t>
            </a:r>
          </a:p>
        </p:txBody>
      </p:sp>
      <p:sp>
        <p:nvSpPr>
          <p:cNvPr id="2" name="TextBox 1"/>
          <p:cNvSpPr txBox="1"/>
          <p:nvPr/>
        </p:nvSpPr>
        <p:spPr>
          <a:xfrm>
            <a:off x="842210" y="1219200"/>
            <a:ext cx="7467600" cy="5416868"/>
          </a:xfrm>
          <a:prstGeom prst="rect">
            <a:avLst/>
          </a:prstGeom>
          <a:noFill/>
        </p:spPr>
        <p:txBody>
          <a:bodyPr wrap="square" rtlCol="0">
            <a:spAutoFit/>
          </a:bodyPr>
          <a:lstStyle/>
          <a:p>
            <a:pPr marL="285750" indent="-285750">
              <a:spcAft>
                <a:spcPts val="600"/>
              </a:spcAft>
              <a:buClr>
                <a:schemeClr val="tx2"/>
              </a:buClr>
              <a:buSzPct val="130000"/>
              <a:buFont typeface="Arial" panose="020B0604020202020204" pitchFamily="34" charset="0"/>
              <a:buChar char="•"/>
            </a:pPr>
            <a:r>
              <a:rPr lang="en-US" sz="1800" b="0" dirty="0">
                <a:latin typeface="+mn-lt"/>
              </a:rPr>
              <a:t>May provide resolution to SDR submitter/initiator in accordance with Component rules</a:t>
            </a:r>
          </a:p>
          <a:p>
            <a:pPr marL="285750" indent="-285750">
              <a:spcAft>
                <a:spcPts val="600"/>
              </a:spcAft>
              <a:buClr>
                <a:schemeClr val="tx2"/>
              </a:buClr>
              <a:buSzPct val="130000"/>
              <a:buFont typeface="Arial" panose="020B0604020202020204" pitchFamily="34" charset="0"/>
              <a:buChar char="•"/>
            </a:pPr>
            <a:r>
              <a:rPr lang="en-US" sz="1800" b="0" dirty="0">
                <a:latin typeface="+mn-lt"/>
              </a:rPr>
              <a:t>Access is controlled by combination of information provided on SAR and Service/Agency guidance </a:t>
            </a:r>
          </a:p>
          <a:p>
            <a:pPr marL="285750" indent="-285750">
              <a:spcAft>
                <a:spcPts val="600"/>
              </a:spcAft>
              <a:buClr>
                <a:schemeClr val="tx2"/>
              </a:buClr>
              <a:buSzPct val="130000"/>
              <a:buFont typeface="Arial" panose="020B0604020202020204" pitchFamily="34" charset="0"/>
              <a:buChar char="•"/>
            </a:pPr>
            <a:r>
              <a:rPr lang="en-US" sz="1800" b="0" dirty="0">
                <a:latin typeface="+mn-lt"/>
              </a:rPr>
              <a:t>The following applies when requesting responder access:</a:t>
            </a:r>
          </a:p>
          <a:p>
            <a:pPr marL="742950" lvl="1" indent="-285750">
              <a:spcAft>
                <a:spcPts val="600"/>
              </a:spcAft>
              <a:buClr>
                <a:schemeClr val="tx2"/>
              </a:buClr>
              <a:buSzPct val="130000"/>
              <a:buFont typeface="Arial" panose="020B0604020202020204" pitchFamily="34" charset="0"/>
              <a:buChar char="•"/>
            </a:pPr>
            <a:r>
              <a:rPr lang="en-US" sz="1800" b="0" dirty="0">
                <a:latin typeface="+mn-lt"/>
              </a:rPr>
              <a:t>Explain why you need “reply authorization”</a:t>
            </a:r>
          </a:p>
          <a:p>
            <a:pPr marL="742950" lvl="1" indent="-285750">
              <a:spcAft>
                <a:spcPts val="600"/>
              </a:spcAft>
              <a:buClr>
                <a:schemeClr val="tx2"/>
              </a:buClr>
              <a:buSzPct val="130000"/>
              <a:buFont typeface="Arial" panose="020B0604020202020204" pitchFamily="34" charset="0"/>
              <a:buChar char="•"/>
            </a:pPr>
            <a:r>
              <a:rPr lang="en-US" sz="1800" b="0" dirty="0">
                <a:latin typeface="+mn-lt"/>
              </a:rPr>
              <a:t>Provide Routing Identifier Codes (RICs) and/or Department of Defense Activity Address Codes (</a:t>
            </a:r>
            <a:r>
              <a:rPr lang="en-US" sz="1800" b="0" dirty="0" err="1">
                <a:latin typeface="+mn-lt"/>
              </a:rPr>
              <a:t>DoDAACs</a:t>
            </a:r>
            <a:r>
              <a:rPr lang="en-US" sz="1800" b="0" dirty="0">
                <a:latin typeface="+mn-lt"/>
              </a:rPr>
              <a:t>) for the activity you represent in the reply</a:t>
            </a:r>
          </a:p>
          <a:p>
            <a:pPr marL="742950" lvl="1" indent="-285750">
              <a:spcAft>
                <a:spcPts val="600"/>
              </a:spcAft>
              <a:buClr>
                <a:schemeClr val="tx2"/>
              </a:buClr>
              <a:buSzPct val="130000"/>
              <a:buFont typeface="Arial" panose="020B0604020202020204" pitchFamily="34" charset="0"/>
              <a:buChar char="•"/>
            </a:pPr>
            <a:r>
              <a:rPr lang="en-US" sz="1800" b="0" dirty="0">
                <a:latin typeface="+mn-lt"/>
              </a:rPr>
              <a:t>Approval by a DOD Focal Point will be required if you indicate that you are authorized to respond for activities other than your own.</a:t>
            </a:r>
          </a:p>
          <a:p>
            <a:pPr marL="342900" lvl="0" indent="-342900">
              <a:spcAft>
                <a:spcPts val="1200"/>
              </a:spcAft>
              <a:buClr>
                <a:srgbClr val="1F497D"/>
              </a:buClr>
              <a:buSzPct val="130000"/>
              <a:buFont typeface="Arial" panose="020B0604020202020204" pitchFamily="34" charset="0"/>
              <a:buChar char="•"/>
            </a:pPr>
            <a:r>
              <a:rPr lang="en-US" sz="1800" b="0" dirty="0">
                <a:solidFill>
                  <a:prstClr val="black"/>
                </a:solidFill>
                <a:latin typeface="Arial" panose="020B0604020202020204"/>
              </a:rPr>
              <a:t>“Service/Agency Level Responder” and “No Restriction Level” access are reserved for DOD Focal Points and their designated representatives. A "no restrictions" access is not usually authorized. Selecting this option may delay your SAR and system access.</a:t>
            </a:r>
          </a:p>
          <a:p>
            <a:pPr lvl="1">
              <a:spcAft>
                <a:spcPts val="600"/>
              </a:spcAft>
              <a:buClr>
                <a:schemeClr val="tx2"/>
              </a:buClr>
              <a:buSzPct val="130000"/>
            </a:pPr>
            <a:endParaRPr lang="en-US" sz="1800" b="0" dirty="0">
              <a:latin typeface="+mn-lt"/>
            </a:endParaRPr>
          </a:p>
        </p:txBody>
      </p:sp>
    </p:spTree>
    <p:extLst>
      <p:ext uri="{BB962C8B-B14F-4D97-AF65-F5344CB8AC3E}">
        <p14:creationId xmlns:p14="http://schemas.microsoft.com/office/powerpoint/2010/main" val="176212225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50631" y="609600"/>
            <a:ext cx="7772400" cy="838200"/>
          </a:xfrm>
        </p:spPr>
        <p:txBody>
          <a:bodyPr/>
          <a:lstStyle/>
          <a:p>
            <a:pPr eaLnBrk="1" hangingPunct="1">
              <a:defRPr/>
            </a:pPr>
            <a:r>
              <a:rPr lang="en-US" sz="2800" dirty="0"/>
              <a:t>SARs – Responder Access, </a:t>
            </a:r>
            <a:r>
              <a:rPr lang="en-US" sz="1400" dirty="0"/>
              <a:t>continued</a:t>
            </a:r>
          </a:p>
        </p:txBody>
      </p:sp>
      <p:sp>
        <p:nvSpPr>
          <p:cNvPr id="2" name="TextBox 1"/>
          <p:cNvSpPr txBox="1"/>
          <p:nvPr/>
        </p:nvSpPr>
        <p:spPr>
          <a:xfrm>
            <a:off x="803031" y="2057400"/>
            <a:ext cx="7467600" cy="4278094"/>
          </a:xfrm>
          <a:prstGeom prst="rect">
            <a:avLst/>
          </a:prstGeom>
          <a:noFill/>
        </p:spPr>
        <p:txBody>
          <a:bodyPr wrap="square" rtlCol="0">
            <a:spAutoFit/>
          </a:bodyPr>
          <a:lstStyle/>
          <a:p>
            <a:pPr lvl="0">
              <a:spcAft>
                <a:spcPts val="600"/>
              </a:spcAft>
            </a:pPr>
            <a:r>
              <a:rPr lang="en-US" sz="1800" dirty="0">
                <a:solidFill>
                  <a:prstClr val="black"/>
                </a:solidFill>
                <a:latin typeface="Arial" panose="020B0604020202020204"/>
              </a:rPr>
              <a:t>NOTES:</a:t>
            </a:r>
          </a:p>
          <a:p>
            <a:pPr marL="342900" lvl="0" indent="-342900">
              <a:spcAft>
                <a:spcPts val="600"/>
              </a:spcAft>
              <a:buClr>
                <a:srgbClr val="1F497D"/>
              </a:buClr>
              <a:buSzPct val="130000"/>
              <a:buFont typeface="Arial" panose="020B0604020202020204" pitchFamily="34" charset="0"/>
              <a:buChar char="•"/>
            </a:pPr>
            <a:r>
              <a:rPr lang="en-US" b="0" dirty="0">
                <a:solidFill>
                  <a:prstClr val="black"/>
                </a:solidFill>
                <a:latin typeface="Arial" panose="020B0604020202020204"/>
              </a:rPr>
              <a:t>If you already have access to WebSDR, do not complete another SAR for responder and/or report access. Call the DAAS Help Desk to ask for assistance in updating your current SAR.</a:t>
            </a:r>
          </a:p>
          <a:p>
            <a:pPr marL="342900" lvl="0" indent="-342900">
              <a:spcAft>
                <a:spcPts val="600"/>
              </a:spcAft>
              <a:buClr>
                <a:srgbClr val="1F497D"/>
              </a:buClr>
              <a:buSzPct val="130000"/>
              <a:buFont typeface="Arial" panose="020B0604020202020204" pitchFamily="34" charset="0"/>
              <a:buChar char="•"/>
            </a:pPr>
            <a:r>
              <a:rPr lang="en-US" b="0" dirty="0">
                <a:solidFill>
                  <a:prstClr val="black"/>
                </a:solidFill>
                <a:latin typeface="Arial" panose="020B0604020202020204"/>
              </a:rPr>
              <a:t>It is important to note that access controls are designed to ensure that only those authorized provide SDR disposition. If you need to respond to an SDR that is currently available in WebSDR, but it was incorrectly addressed and sent to the wrong action activity, the current action activity needs to forward the SDR to your RIC/DoDAAC. This is accomplished by using an SDR reply containing Reply Code 504 (some restrictions apply).</a:t>
            </a:r>
          </a:p>
          <a:p>
            <a:pPr marL="342900" lvl="0" indent="-342900">
              <a:spcAft>
                <a:spcPts val="600"/>
              </a:spcAft>
              <a:buClr>
                <a:srgbClr val="1F497D"/>
              </a:buClr>
              <a:buSzPct val="130000"/>
              <a:buFont typeface="Arial" panose="020B0604020202020204" pitchFamily="34" charset="0"/>
              <a:buChar char="•"/>
            </a:pPr>
            <a:r>
              <a:rPr lang="en-US" b="0" dirty="0">
                <a:solidFill>
                  <a:prstClr val="black"/>
                </a:solidFill>
                <a:latin typeface="Arial" panose="020B0604020202020204"/>
              </a:rPr>
              <a:t>The WebSDR help desk will not normally authorize access to respond on behalf of a Service/Agency that is not your own. </a:t>
            </a:r>
          </a:p>
          <a:p>
            <a:pPr marL="342900" lvl="0" indent="-342900">
              <a:spcAft>
                <a:spcPts val="600"/>
              </a:spcAft>
              <a:buClr>
                <a:srgbClr val="1F497D"/>
              </a:buClr>
              <a:buSzPct val="130000"/>
              <a:buFont typeface="Arial" panose="020B0604020202020204" pitchFamily="34" charset="0"/>
              <a:buChar char="•"/>
            </a:pPr>
            <a:endParaRPr lang="en-US" b="0" dirty="0">
              <a:solidFill>
                <a:prstClr val="black"/>
              </a:solidFill>
              <a:latin typeface="Arial" panose="020B0604020202020204"/>
            </a:endParaRPr>
          </a:p>
          <a:p>
            <a:pPr marL="342900" lvl="0" indent="-342900">
              <a:spcAft>
                <a:spcPts val="600"/>
              </a:spcAft>
              <a:buClr>
                <a:srgbClr val="1F497D"/>
              </a:buClr>
              <a:buSzPct val="130000"/>
              <a:buFont typeface="Arial" panose="020B0604020202020204" pitchFamily="34" charset="0"/>
              <a:buChar char="•"/>
            </a:pPr>
            <a:endParaRPr lang="en-US" b="0" dirty="0">
              <a:solidFill>
                <a:prstClr val="black"/>
              </a:solidFill>
              <a:latin typeface="Arial" panose="020B0604020202020204"/>
            </a:endParaRPr>
          </a:p>
          <a:p>
            <a:pPr marL="342900" lvl="0" indent="-342900">
              <a:spcAft>
                <a:spcPts val="600"/>
              </a:spcAft>
              <a:buClr>
                <a:srgbClr val="1F497D"/>
              </a:buClr>
              <a:buSzPct val="130000"/>
              <a:buFont typeface="Arial" panose="020B0604020202020204" pitchFamily="34" charset="0"/>
              <a:buChar char="•"/>
            </a:pPr>
            <a:endParaRPr lang="en-US" b="0" dirty="0">
              <a:solidFill>
                <a:prstClr val="black"/>
              </a:solidFill>
              <a:latin typeface="Arial" panose="020B0604020202020204"/>
            </a:endParaRPr>
          </a:p>
        </p:txBody>
      </p:sp>
    </p:spTree>
    <p:extLst>
      <p:ext uri="{BB962C8B-B14F-4D97-AF65-F5344CB8AC3E}">
        <p14:creationId xmlns:p14="http://schemas.microsoft.com/office/powerpoint/2010/main" val="25291696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50631" y="388876"/>
            <a:ext cx="7772400" cy="838200"/>
          </a:xfrm>
        </p:spPr>
        <p:txBody>
          <a:bodyPr/>
          <a:lstStyle/>
          <a:p>
            <a:pPr eaLnBrk="1" hangingPunct="1">
              <a:defRPr/>
            </a:pPr>
            <a:r>
              <a:rPr lang="en-US" sz="2400" dirty="0"/>
              <a:t>SARs – Management Report Access</a:t>
            </a:r>
          </a:p>
        </p:txBody>
      </p:sp>
      <p:sp>
        <p:nvSpPr>
          <p:cNvPr id="2" name="TextBox 1"/>
          <p:cNvSpPr txBox="1"/>
          <p:nvPr/>
        </p:nvSpPr>
        <p:spPr>
          <a:xfrm>
            <a:off x="803031" y="1251139"/>
            <a:ext cx="7467600" cy="4247317"/>
          </a:xfrm>
          <a:prstGeom prst="rect">
            <a:avLst/>
          </a:prstGeom>
          <a:noFill/>
        </p:spPr>
        <p:txBody>
          <a:bodyPr wrap="square" rtlCol="0">
            <a:spAutoFit/>
          </a:bodyPr>
          <a:lstStyle/>
          <a:p>
            <a:pPr fontAlgn="base">
              <a:spcBef>
                <a:spcPct val="20000"/>
              </a:spcBef>
              <a:spcAft>
                <a:spcPct val="0"/>
              </a:spcAft>
              <a:defRPr/>
            </a:pPr>
            <a:r>
              <a:rPr lang="en-US" sz="1800" b="0" kern="0" dirty="0">
                <a:solidFill>
                  <a:srgbClr val="000000"/>
                </a:solidFill>
                <a:latin typeface="Arial"/>
              </a:rPr>
              <a:t>WebSDR will provide visibility of management reports and query results for those activities identified in your SAR.   This is “view only” access.  Approval from a DOD SDR Focal Point may be required if access is requested for other than your own location. </a:t>
            </a:r>
          </a:p>
          <a:p>
            <a:pPr marL="342900" indent="-342900" fontAlgn="base">
              <a:spcBef>
                <a:spcPct val="20000"/>
              </a:spcBef>
              <a:spcAft>
                <a:spcPct val="0"/>
              </a:spcAft>
              <a:defRPr/>
            </a:pPr>
            <a:endParaRPr lang="en-US" b="0" kern="0" dirty="0">
              <a:solidFill>
                <a:srgbClr val="000000"/>
              </a:solidFill>
              <a:latin typeface="Arial" charset="0"/>
            </a:endParaRPr>
          </a:p>
          <a:p>
            <a:pPr fontAlgn="base">
              <a:spcBef>
                <a:spcPct val="20000"/>
              </a:spcBef>
              <a:spcAft>
                <a:spcPct val="0"/>
              </a:spcAft>
              <a:defRPr/>
            </a:pPr>
            <a:r>
              <a:rPr lang="en-US" sz="1800" b="0" kern="0" dirty="0">
                <a:solidFill>
                  <a:srgbClr val="000000"/>
                </a:solidFill>
                <a:latin typeface="Arial" charset="0"/>
              </a:rPr>
              <a:t>If you are completing a new SAR for access to DOD WebSDR and request management report access the following applies:</a:t>
            </a:r>
          </a:p>
          <a:p>
            <a:pPr marL="285750" indent="-285750">
              <a:spcBef>
                <a:spcPct val="35000"/>
              </a:spcBef>
              <a:buSzPct val="100000"/>
              <a:buFont typeface="Arial" panose="020B0604020202020204" pitchFamily="34" charset="0"/>
              <a:buChar char="•"/>
              <a:defRPr/>
            </a:pPr>
            <a:r>
              <a:rPr lang="en-US" b="0" kern="0" dirty="0">
                <a:solidFill>
                  <a:srgbClr val="000000"/>
                </a:solidFill>
                <a:latin typeface="Arial" charset="0"/>
              </a:rPr>
              <a:t>Explain why you need “management report authorization.”  Does your role require that you monitor Component level or activity level metrics or trend analysis for supply discrepancies?  Do you need access to metrics for both incoming and outgoing SDRs?</a:t>
            </a:r>
          </a:p>
          <a:p>
            <a:pPr marL="285750" indent="-285750">
              <a:spcBef>
                <a:spcPct val="35000"/>
              </a:spcBef>
              <a:buSzPct val="100000"/>
              <a:buFont typeface="Arial" panose="020B0604020202020204" pitchFamily="34" charset="0"/>
              <a:buChar char="•"/>
              <a:defRPr/>
            </a:pPr>
            <a:r>
              <a:rPr lang="en-US" b="0" kern="0" dirty="0">
                <a:solidFill>
                  <a:srgbClr val="000000"/>
                </a:solidFill>
                <a:latin typeface="Arial" charset="0"/>
              </a:rPr>
              <a:t>“Service/Agency Level Management Report” and “No Restriction Level” access are reserved for DOD Focal Points and their designated representatives.  A "no restrictions" access is not usually authorized.  Selecting this option may delay your SAR and system access.   </a:t>
            </a:r>
          </a:p>
        </p:txBody>
      </p:sp>
    </p:spTree>
    <p:extLst>
      <p:ext uri="{BB962C8B-B14F-4D97-AF65-F5344CB8AC3E}">
        <p14:creationId xmlns:p14="http://schemas.microsoft.com/office/powerpoint/2010/main" val="348261855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A132-25F0-4F74-96E8-730F1D59FE39}"/>
              </a:ext>
            </a:extLst>
          </p:cNvPr>
          <p:cNvSpPr>
            <a:spLocks noGrp="1"/>
          </p:cNvSpPr>
          <p:nvPr>
            <p:ph type="title"/>
          </p:nvPr>
        </p:nvSpPr>
        <p:spPr/>
        <p:txBody>
          <a:bodyPr/>
          <a:lstStyle/>
          <a:p>
            <a:r>
              <a:rPr lang="en-US" dirty="0"/>
              <a:t>Supply Discrepancy Reporting</a:t>
            </a:r>
            <a:br>
              <a:rPr lang="en-US" dirty="0"/>
            </a:br>
            <a:r>
              <a:rPr lang="en-US" dirty="0"/>
              <a:t>(SDR)</a:t>
            </a:r>
          </a:p>
        </p:txBody>
      </p:sp>
    </p:spTree>
    <p:extLst>
      <p:ext uri="{BB962C8B-B14F-4D97-AF65-F5344CB8AC3E}">
        <p14:creationId xmlns:p14="http://schemas.microsoft.com/office/powerpoint/2010/main" val="1334813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7404-A00F-4680-B85F-09A30C80145A}"/>
              </a:ext>
            </a:extLst>
          </p:cNvPr>
          <p:cNvSpPr>
            <a:spLocks noGrp="1"/>
          </p:cNvSpPr>
          <p:nvPr>
            <p:ph type="title"/>
          </p:nvPr>
        </p:nvSpPr>
        <p:spPr/>
        <p:txBody>
          <a:bodyPr/>
          <a:lstStyle/>
          <a:p>
            <a:r>
              <a:rPr lang="en-US" dirty="0"/>
              <a:t>Initiating Activity Submission</a:t>
            </a:r>
          </a:p>
        </p:txBody>
      </p:sp>
    </p:spTree>
    <p:extLst>
      <p:ext uri="{BB962C8B-B14F-4D97-AF65-F5344CB8AC3E}">
        <p14:creationId xmlns:p14="http://schemas.microsoft.com/office/powerpoint/2010/main" val="253296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A64-3B77-441D-87A2-F49762D7A8A8}"/>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B87DE3B-95D9-46C6-8352-646DC2880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4CEB060-F395-4BC8-B6DF-04647DE0A3D5}"/>
              </a:ext>
            </a:extLst>
          </p:cNvPr>
          <p:cNvSpPr>
            <a:spLocks noGrp="1"/>
          </p:cNvSpPr>
          <p:nvPr>
            <p:ph type="body" sz="quarter" idx="13"/>
          </p:nvPr>
        </p:nvSpPr>
        <p:spPr/>
        <p:txBody>
          <a:bodyPr/>
          <a:lstStyle/>
          <a:p>
            <a:r>
              <a:rPr lang="en-US" dirty="0"/>
              <a:t>Defense Logistics Management Standards</a:t>
            </a:r>
          </a:p>
        </p:txBody>
      </p:sp>
      <p:graphicFrame>
        <p:nvGraphicFramePr>
          <p:cNvPr id="8" name="Table 8">
            <a:extLst>
              <a:ext uri="{FF2B5EF4-FFF2-40B4-BE49-F238E27FC236}">
                <a16:creationId xmlns:a16="http://schemas.microsoft.com/office/drawing/2014/main" id="{EC993D2F-71E6-4CE6-B326-09FE16E00EF7}"/>
              </a:ext>
            </a:extLst>
          </p:cNvPr>
          <p:cNvGraphicFramePr>
            <a:graphicFrameLocks noGrp="1"/>
          </p:cNvGraphicFramePr>
          <p:nvPr>
            <p:extLst>
              <p:ext uri="{D42A27DB-BD31-4B8C-83A1-F6EECF244321}">
                <p14:modId xmlns:p14="http://schemas.microsoft.com/office/powerpoint/2010/main" val="2380081830"/>
              </p:ext>
            </p:extLst>
          </p:nvPr>
        </p:nvGraphicFramePr>
        <p:xfrm>
          <a:off x="304800" y="1310640"/>
          <a:ext cx="8229600" cy="1889760"/>
        </p:xfrm>
        <a:graphic>
          <a:graphicData uri="http://schemas.openxmlformats.org/drawingml/2006/table">
            <a:tbl>
              <a:tblPr bandRow="1">
                <a:tableStyleId>{8799B23B-EC83-4686-B30A-512413B5E67A}</a:tableStyleId>
              </a:tblPr>
              <a:tblGrid>
                <a:gridCol w="8229600">
                  <a:extLst>
                    <a:ext uri="{9D8B030D-6E8A-4147-A177-3AD203B41FA5}">
                      <a16:colId xmlns:a16="http://schemas.microsoft.com/office/drawing/2014/main" val="1350429287"/>
                    </a:ext>
                  </a:extLst>
                </a:gridCol>
              </a:tblGrid>
              <a:tr h="0">
                <a:tc>
                  <a:txBody>
                    <a:bodyPr/>
                    <a:lstStyle/>
                    <a:p>
                      <a:pPr marL="0" indent="0">
                        <a:buFont typeface="+mj-lt"/>
                        <a:buNone/>
                      </a:pPr>
                      <a:r>
                        <a:rPr lang="en-US" sz="1600" b="1" dirty="0"/>
                        <a:t>Initiating Activity Submission</a:t>
                      </a:r>
                    </a:p>
                  </a:txBody>
                  <a:tcPr marT="91440" marB="9144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86571"/>
                  </a:ext>
                </a:extLst>
              </a:tr>
              <a:tr h="0">
                <a:tc>
                  <a:txBody>
                    <a:bodyPr/>
                    <a:lstStyle/>
                    <a:p>
                      <a:pPr marL="457200" lvl="1" indent="0">
                        <a:buFont typeface="Arial" panose="020B0604020202020204" pitchFamily="34" charset="0"/>
                        <a:buNone/>
                      </a:pPr>
                      <a:r>
                        <a:rPr lang="en-US" sz="1200" dirty="0">
                          <a:hlinkClick r:id="rId2" action="ppaction://hlinksldjump"/>
                        </a:rPr>
                        <a:t>DoD WebSDR Submission Criteria – Shipping Discrepancies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0">
                <a:tc>
                  <a:txBody>
                    <a:bodyPr/>
                    <a:lstStyle/>
                    <a:p>
                      <a:pPr marL="457200" lvl="1" indent="0">
                        <a:buFont typeface="Arial" panose="020B0604020202020204" pitchFamily="34" charset="0"/>
                        <a:buNone/>
                      </a:pPr>
                      <a:r>
                        <a:rPr lang="en-US" sz="1200" dirty="0">
                          <a:hlinkClick r:id="rId3" action="ppaction://hlinksldjump"/>
                        </a:rPr>
                        <a:t>SDR Submission Criteria – Packaging Discrepancies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0">
                <a:tc>
                  <a:txBody>
                    <a:bodyPr/>
                    <a:lstStyle/>
                    <a:p>
                      <a:pPr marL="457200" lvl="1" indent="0">
                        <a:buFont typeface="Arial" panose="020B0604020202020204" pitchFamily="34" charset="0"/>
                        <a:buNone/>
                      </a:pPr>
                      <a:r>
                        <a:rPr lang="en-US" sz="1200" dirty="0">
                          <a:hlinkClick r:id="rId4" action="ppaction://hlinksldjump"/>
                        </a:rPr>
                        <a:t>General SDR Guidance</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0">
                <a:tc>
                  <a:txBody>
                    <a:bodyPr/>
                    <a:lstStyle/>
                    <a:p>
                      <a:pPr marL="457200" lvl="1" indent="0">
                        <a:buFont typeface="Arial" panose="020B0604020202020204" pitchFamily="34" charset="0"/>
                        <a:buNone/>
                      </a:pPr>
                      <a:r>
                        <a:rPr lang="en-US" sz="1200" dirty="0">
                          <a:hlinkClick r:id="rId5" action="ppaction://hlinksldjump"/>
                        </a:rPr>
                        <a:t>DoD SDR Submission Time Standards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596105"/>
                  </a:ext>
                </a:extLst>
              </a:tr>
            </a:tbl>
          </a:graphicData>
        </a:graphic>
      </p:graphicFrame>
    </p:spTree>
    <p:extLst>
      <p:ext uri="{BB962C8B-B14F-4D97-AF65-F5344CB8AC3E}">
        <p14:creationId xmlns:p14="http://schemas.microsoft.com/office/powerpoint/2010/main" val="1137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52400" y="495300"/>
            <a:ext cx="8458200" cy="1257300"/>
          </a:xfrm>
        </p:spPr>
        <p:txBody>
          <a:bodyPr/>
          <a:lstStyle/>
          <a:p>
            <a:pPr eaLnBrk="1" hangingPunct="1">
              <a:defRPr/>
            </a:pPr>
            <a:r>
              <a:rPr lang="en-US" sz="2400" dirty="0"/>
              <a:t>WebSDR Submission Criteria – </a:t>
            </a:r>
            <a:br>
              <a:rPr lang="en-US" dirty="0"/>
            </a:br>
            <a:r>
              <a:rPr lang="en-US" sz="2000" i="1" dirty="0"/>
              <a:t>Shipping Discrepancies</a:t>
            </a:r>
          </a:p>
        </p:txBody>
      </p:sp>
      <p:sp>
        <p:nvSpPr>
          <p:cNvPr id="2" name="TextBox 1"/>
          <p:cNvSpPr txBox="1"/>
          <p:nvPr/>
        </p:nvSpPr>
        <p:spPr>
          <a:xfrm>
            <a:off x="1066800" y="1752600"/>
            <a:ext cx="6860931" cy="4078039"/>
          </a:xfrm>
          <a:prstGeom prst="rect">
            <a:avLst/>
          </a:prstGeom>
          <a:noFill/>
        </p:spPr>
        <p:txBody>
          <a:bodyPr wrap="square" rtlCol="0">
            <a:spAutoFit/>
          </a:bodyPr>
          <a:lstStyle/>
          <a:p>
            <a:pPr>
              <a:lnSpc>
                <a:spcPct val="150000"/>
              </a:lnSpc>
              <a:spcAft>
                <a:spcPts val="600"/>
              </a:spcAft>
            </a:pPr>
            <a:r>
              <a:rPr lang="en-US" sz="1800" dirty="0">
                <a:latin typeface="+mn-lt"/>
              </a:rPr>
              <a:t>Customers report shipping discrepancies which exceed $100 per line item or for any dollar value when:</a:t>
            </a:r>
          </a:p>
          <a:p>
            <a:pPr marL="285750" indent="-285750">
              <a:lnSpc>
                <a:spcPct val="125000"/>
              </a:lnSpc>
              <a:buClr>
                <a:schemeClr val="tx2"/>
              </a:buClr>
              <a:buSzPct val="130000"/>
              <a:buFont typeface="Arial" panose="020B0604020202020204" pitchFamily="34" charset="0"/>
              <a:buChar char="•"/>
            </a:pPr>
            <a:r>
              <a:rPr lang="en-US" sz="1800" b="0" dirty="0">
                <a:latin typeface="+mn-lt"/>
              </a:rPr>
              <a:t>Shipper is DLA or GSA</a:t>
            </a:r>
          </a:p>
          <a:p>
            <a:pPr marL="285750" indent="-285750">
              <a:lnSpc>
                <a:spcPct val="125000"/>
              </a:lnSpc>
              <a:buClr>
                <a:schemeClr val="tx2"/>
              </a:buClr>
              <a:buSzPct val="130000"/>
              <a:buFont typeface="Arial" panose="020B0604020202020204" pitchFamily="34" charset="0"/>
              <a:buChar char="•"/>
            </a:pPr>
            <a:r>
              <a:rPr lang="en-US" sz="1800" b="0" dirty="0">
                <a:latin typeface="+mn-lt"/>
              </a:rPr>
              <a:t>Quantity is discrepant for controlled inventory (classified/sensitive), arms, arms parts, ammunitions, explosives</a:t>
            </a:r>
          </a:p>
          <a:p>
            <a:pPr marL="285750" indent="-285750">
              <a:lnSpc>
                <a:spcPct val="125000"/>
              </a:lnSpc>
              <a:buClr>
                <a:schemeClr val="tx2"/>
              </a:buClr>
              <a:buSzPct val="130000"/>
              <a:buFont typeface="Arial" panose="020B0604020202020204" pitchFamily="34" charset="0"/>
              <a:buChar char="•"/>
              <a:defRPr/>
            </a:pPr>
            <a:r>
              <a:rPr lang="en-US" sz="1800" b="0" dirty="0">
                <a:latin typeface="+mn-lt"/>
              </a:rPr>
              <a:t>Total non-receipt (when not shipped via traceable means or not transportation related)</a:t>
            </a:r>
          </a:p>
          <a:p>
            <a:pPr marL="285750" indent="-285750">
              <a:lnSpc>
                <a:spcPct val="125000"/>
              </a:lnSpc>
              <a:buClr>
                <a:schemeClr val="tx2"/>
              </a:buClr>
              <a:buSzPct val="130000"/>
              <a:buFont typeface="Arial" panose="020B0604020202020204" pitchFamily="34" charset="0"/>
              <a:buChar char="•"/>
              <a:defRPr/>
            </a:pPr>
            <a:r>
              <a:rPr lang="en-US" sz="1800" b="0" dirty="0">
                <a:latin typeface="+mn-lt"/>
              </a:rPr>
              <a:t>Incorrect item is received</a:t>
            </a:r>
          </a:p>
          <a:p>
            <a:pPr marL="285750" indent="-285750">
              <a:lnSpc>
                <a:spcPct val="125000"/>
              </a:lnSpc>
              <a:buClr>
                <a:schemeClr val="tx2"/>
              </a:buClr>
              <a:buSzPct val="130000"/>
              <a:buFont typeface="Arial" panose="020B0604020202020204" pitchFamily="34" charset="0"/>
              <a:buChar char="•"/>
              <a:defRPr/>
            </a:pPr>
            <a:r>
              <a:rPr lang="en-US" sz="1800" b="0" dirty="0">
                <a:latin typeface="+mn-lt"/>
              </a:rPr>
              <a:t>Duplicate shipment</a:t>
            </a:r>
          </a:p>
          <a:p>
            <a:endParaRPr lang="en-US" sz="2000" b="0" dirty="0">
              <a:latin typeface="+mn-lt"/>
            </a:endParaRPr>
          </a:p>
        </p:txBody>
      </p:sp>
    </p:spTree>
    <p:extLst>
      <p:ext uri="{BB962C8B-B14F-4D97-AF65-F5344CB8AC3E}">
        <p14:creationId xmlns:p14="http://schemas.microsoft.com/office/powerpoint/2010/main" val="35409061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42900" y="533400"/>
            <a:ext cx="8458200" cy="1257300"/>
          </a:xfrm>
        </p:spPr>
        <p:txBody>
          <a:bodyPr/>
          <a:lstStyle/>
          <a:p>
            <a:pPr eaLnBrk="1" hangingPunct="1">
              <a:defRPr/>
            </a:pPr>
            <a:r>
              <a:rPr lang="en-US" sz="2400" dirty="0"/>
              <a:t>WebSDR Submission Criteria – </a:t>
            </a:r>
            <a:br>
              <a:rPr lang="en-US" dirty="0"/>
            </a:br>
            <a:r>
              <a:rPr lang="en-US" sz="2000" i="1" dirty="0"/>
              <a:t>Shipping Discrepancies, </a:t>
            </a:r>
            <a:r>
              <a:rPr lang="en-US" sz="1400" dirty="0"/>
              <a:t>continued</a:t>
            </a:r>
          </a:p>
        </p:txBody>
      </p:sp>
      <p:sp>
        <p:nvSpPr>
          <p:cNvPr id="2" name="TextBox 1"/>
          <p:cNvSpPr txBox="1"/>
          <p:nvPr/>
        </p:nvSpPr>
        <p:spPr>
          <a:xfrm>
            <a:off x="1028700" y="1981200"/>
            <a:ext cx="7086600" cy="3716402"/>
          </a:xfrm>
          <a:prstGeom prst="rect">
            <a:avLst/>
          </a:prstGeom>
          <a:noFill/>
        </p:spPr>
        <p:txBody>
          <a:bodyPr wrap="square" rtlCol="0">
            <a:spAutoFit/>
          </a:bodyPr>
          <a:lstStyle/>
          <a:p>
            <a:pPr marL="285750" indent="-285750">
              <a:lnSpc>
                <a:spcPct val="125000"/>
              </a:lnSpc>
              <a:buClr>
                <a:schemeClr val="tx2"/>
              </a:buClr>
              <a:buSzPct val="130000"/>
              <a:buFont typeface="Arial" panose="020B0604020202020204" pitchFamily="34" charset="0"/>
              <a:buChar char="•"/>
              <a:defRPr/>
            </a:pPr>
            <a:r>
              <a:rPr lang="en-US" sz="1800" b="0" dirty="0">
                <a:latin typeface="+mn-lt"/>
              </a:rPr>
              <a:t>Misdirected shipment</a:t>
            </a:r>
          </a:p>
          <a:p>
            <a:pPr marL="285750" indent="-285750">
              <a:lnSpc>
                <a:spcPct val="125000"/>
              </a:lnSpc>
              <a:buClr>
                <a:schemeClr val="tx2"/>
              </a:buClr>
              <a:buSzPct val="130000"/>
              <a:buFont typeface="Arial" panose="020B0604020202020204" pitchFamily="34" charset="0"/>
              <a:buChar char="•"/>
              <a:defRPr/>
            </a:pPr>
            <a:r>
              <a:rPr lang="en-US" sz="1800" b="0" dirty="0">
                <a:latin typeface="+mn-lt"/>
              </a:rPr>
              <a:t>Documentation is missing</a:t>
            </a:r>
          </a:p>
          <a:p>
            <a:pPr marL="285750" indent="-285750">
              <a:lnSpc>
                <a:spcPct val="125000"/>
              </a:lnSpc>
              <a:spcAft>
                <a:spcPts val="600"/>
              </a:spcAft>
              <a:buClr>
                <a:schemeClr val="tx2"/>
              </a:buClr>
              <a:buSzPct val="130000"/>
              <a:buFont typeface="Arial" panose="020B0604020202020204" pitchFamily="34" charset="0"/>
              <a:buChar char="•"/>
              <a:defRPr/>
            </a:pPr>
            <a:r>
              <a:rPr lang="en-US" sz="1800" b="0" dirty="0">
                <a:latin typeface="+mn-lt"/>
              </a:rPr>
              <a:t>Mismatch of unique item identifier (UII) or serial number for serially managed/tracked materiel, e.g., materiel associated with a Unique Item Tracking (UIT) program</a:t>
            </a:r>
            <a:endParaRPr lang="en-US" sz="1800" dirty="0">
              <a:latin typeface="+mn-lt"/>
            </a:endParaRPr>
          </a:p>
          <a:p>
            <a:pPr>
              <a:lnSpc>
                <a:spcPct val="150000"/>
              </a:lnSpc>
              <a:spcBef>
                <a:spcPts val="1200"/>
              </a:spcBef>
              <a:defRPr/>
            </a:pPr>
            <a:r>
              <a:rPr lang="en-US" sz="1800" dirty="0">
                <a:latin typeface="+mn-lt"/>
              </a:rPr>
              <a:t>Transshipper-prepared SDRs are applicable when missing, illegible, incomplete, etc., or supply or transportation documentation delays or prevents forward movement of the shipment. </a:t>
            </a:r>
            <a:endParaRPr lang="en-US" sz="2000" b="0" dirty="0">
              <a:latin typeface="+mn-lt"/>
            </a:endParaRPr>
          </a:p>
        </p:txBody>
      </p:sp>
    </p:spTree>
    <p:extLst>
      <p:ext uri="{BB962C8B-B14F-4D97-AF65-F5344CB8AC3E}">
        <p14:creationId xmlns:p14="http://schemas.microsoft.com/office/powerpoint/2010/main" val="23454233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95" y="299740"/>
            <a:ext cx="7772400" cy="1143000"/>
          </a:xfrm>
        </p:spPr>
        <p:txBody>
          <a:bodyPr/>
          <a:lstStyle/>
          <a:p>
            <a:pPr eaLnBrk="1" hangingPunct="1">
              <a:defRPr/>
            </a:pPr>
            <a:r>
              <a:rPr lang="en-US" sz="2400" dirty="0"/>
              <a:t>SDR Submission Criteria -</a:t>
            </a:r>
            <a:br>
              <a:rPr lang="en-US" dirty="0"/>
            </a:br>
            <a:r>
              <a:rPr lang="en-US" sz="2000" i="1" dirty="0"/>
              <a:t>Packaging Discrepancies</a:t>
            </a:r>
          </a:p>
        </p:txBody>
      </p:sp>
      <p:sp>
        <p:nvSpPr>
          <p:cNvPr id="3" name="TextBox 2"/>
          <p:cNvSpPr txBox="1"/>
          <p:nvPr/>
        </p:nvSpPr>
        <p:spPr>
          <a:xfrm>
            <a:off x="798095" y="1524000"/>
            <a:ext cx="7467600" cy="4462760"/>
          </a:xfrm>
          <a:prstGeom prst="rect">
            <a:avLst/>
          </a:prstGeom>
          <a:noFill/>
        </p:spPr>
        <p:txBody>
          <a:bodyPr wrap="square" rtlCol="0">
            <a:spAutoFit/>
          </a:bodyPr>
          <a:lstStyle/>
          <a:p>
            <a:pPr>
              <a:spcAft>
                <a:spcPts val="1200"/>
              </a:spcAft>
              <a:buClr>
                <a:schemeClr val="tx2"/>
              </a:buClr>
              <a:buSzPct val="130000"/>
            </a:pPr>
            <a:r>
              <a:rPr lang="en-US" sz="1800" b="0" dirty="0">
                <a:latin typeface="+mn-lt"/>
              </a:rPr>
              <a:t>Users should report when</a:t>
            </a:r>
          </a:p>
          <a:p>
            <a:pPr marL="342900" indent="-342900">
              <a:spcAft>
                <a:spcPts val="600"/>
              </a:spcAft>
              <a:buClr>
                <a:schemeClr val="tx2"/>
              </a:buClr>
              <a:buSzPct val="130000"/>
              <a:buFont typeface="Arial" panose="020B0604020202020204" pitchFamily="34" charset="0"/>
              <a:buChar char="•"/>
            </a:pPr>
            <a:r>
              <a:rPr lang="en-US" sz="1800" b="0" dirty="0">
                <a:latin typeface="+mn-lt"/>
              </a:rPr>
              <a:t>Estimated or actual cost of corrective packaging exceeds $100 or the value of the item, shipment, or package exceeds $2,500</a:t>
            </a:r>
          </a:p>
          <a:p>
            <a:pPr marL="342900" indent="-342900">
              <a:spcBef>
                <a:spcPts val="600"/>
              </a:spcBef>
              <a:spcAft>
                <a:spcPts val="600"/>
              </a:spcAft>
              <a:buClr>
                <a:schemeClr val="tx2"/>
              </a:buClr>
              <a:buSzPct val="130000"/>
              <a:buFont typeface="Arial" panose="020B0604020202020204" pitchFamily="34" charset="0"/>
              <a:buChar char="•"/>
            </a:pPr>
            <a:r>
              <a:rPr lang="en-US" sz="1800" b="0" dirty="0">
                <a:latin typeface="+mn-lt"/>
              </a:rPr>
              <a:t>Hazardous material of any dollar value, when a potentially hazardous condition could result</a:t>
            </a:r>
          </a:p>
          <a:p>
            <a:pPr marL="342900" indent="-342900">
              <a:spcBef>
                <a:spcPts val="600"/>
              </a:spcBef>
              <a:spcAft>
                <a:spcPts val="600"/>
              </a:spcAft>
              <a:buClr>
                <a:schemeClr val="tx2"/>
              </a:buClr>
              <a:buSzPct val="130000"/>
              <a:buFont typeface="Arial" panose="020B0604020202020204" pitchFamily="34" charset="0"/>
              <a:buChar char="•"/>
            </a:pPr>
            <a:r>
              <a:rPr lang="en-US" sz="1800" b="0" dirty="0">
                <a:latin typeface="+mn-lt"/>
              </a:rPr>
              <a:t>All packaging discrepancies resulting in damaged materiel which may endanger life, impair combat or deployment operations, or affect materiel</a:t>
            </a:r>
          </a:p>
          <a:p>
            <a:pPr marL="342900" indent="-342900">
              <a:spcBef>
                <a:spcPts val="600"/>
              </a:spcBef>
              <a:spcAft>
                <a:spcPts val="600"/>
              </a:spcAft>
              <a:buClr>
                <a:schemeClr val="tx2"/>
              </a:buClr>
              <a:buSzPct val="130000"/>
              <a:buFont typeface="Arial" panose="020B0604020202020204" pitchFamily="34" charset="0"/>
              <a:buChar char="•"/>
            </a:pPr>
            <a:r>
              <a:rPr lang="en-US" sz="1800" b="0" dirty="0">
                <a:latin typeface="+mn-lt"/>
              </a:rPr>
              <a:t>DLA Distribution Centers’ SDRs are applicable when required under stock readiness procedures to document cost of corrective action</a:t>
            </a:r>
          </a:p>
          <a:p>
            <a:pPr marL="342900" indent="-342900">
              <a:spcBef>
                <a:spcPts val="600"/>
              </a:spcBef>
              <a:buClr>
                <a:schemeClr val="tx2"/>
              </a:buClr>
              <a:buSzPct val="130000"/>
              <a:buFont typeface="Arial" panose="020B0604020202020204" pitchFamily="34" charset="0"/>
              <a:buChar char="•"/>
            </a:pPr>
            <a:r>
              <a:rPr lang="en-US" sz="1800" b="0" dirty="0">
                <a:latin typeface="+mn-lt"/>
              </a:rPr>
              <a:t>Transshipper-prepared SDRs are applicable when improper packaging or labeling delays, or prevents forward movement of the shipment</a:t>
            </a:r>
          </a:p>
        </p:txBody>
      </p:sp>
    </p:spTree>
    <p:extLst>
      <p:ext uri="{BB962C8B-B14F-4D97-AF65-F5344CB8AC3E}">
        <p14:creationId xmlns:p14="http://schemas.microsoft.com/office/powerpoint/2010/main" val="184012592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7772400" cy="1143000"/>
          </a:xfrm>
        </p:spPr>
        <p:txBody>
          <a:bodyPr/>
          <a:lstStyle/>
          <a:p>
            <a:pPr eaLnBrk="1" hangingPunct="1">
              <a:defRPr/>
            </a:pPr>
            <a:r>
              <a:rPr lang="en-US" sz="2400" dirty="0"/>
              <a:t>General SDR Guidance</a:t>
            </a:r>
          </a:p>
        </p:txBody>
      </p:sp>
      <p:sp>
        <p:nvSpPr>
          <p:cNvPr id="2" name="TextBox 1"/>
          <p:cNvSpPr txBox="1"/>
          <p:nvPr/>
        </p:nvSpPr>
        <p:spPr>
          <a:xfrm>
            <a:off x="838200" y="1828800"/>
            <a:ext cx="7315200" cy="2569934"/>
          </a:xfrm>
          <a:prstGeom prst="rect">
            <a:avLst/>
          </a:prstGeom>
          <a:noFill/>
        </p:spPr>
        <p:txBody>
          <a:bodyPr wrap="square" rtlCol="0">
            <a:spAutoFit/>
          </a:bodyPr>
          <a:lstStyle/>
          <a:p>
            <a:pPr>
              <a:spcAft>
                <a:spcPts val="1200"/>
              </a:spcAft>
            </a:pPr>
            <a:r>
              <a:rPr lang="en-US" sz="1800" dirty="0">
                <a:latin typeface="+mn-lt"/>
              </a:rPr>
              <a:t>Multiple requisitions received under a consolidated shipment cannot be combined for discrepancy reporting purposes! </a:t>
            </a:r>
          </a:p>
          <a:p>
            <a:pPr marL="285750" indent="-285750">
              <a:spcAft>
                <a:spcPts val="1200"/>
              </a:spcAft>
              <a:buClr>
                <a:schemeClr val="tx2"/>
              </a:buClr>
              <a:buSzPct val="130000"/>
              <a:buFont typeface="Arial" panose="020B0604020202020204" pitchFamily="34" charset="0"/>
              <a:buChar char="•"/>
            </a:pPr>
            <a:r>
              <a:rPr lang="en-US" sz="1800" b="0" dirty="0">
                <a:latin typeface="+mn-lt"/>
              </a:rPr>
              <a:t>Individual SDRs must be submitted for each discrepant requisition received in the shipment</a:t>
            </a:r>
          </a:p>
          <a:p>
            <a:pPr marL="285750" indent="-285750">
              <a:spcAft>
                <a:spcPts val="1200"/>
              </a:spcAft>
              <a:buClr>
                <a:schemeClr val="tx2"/>
              </a:buClr>
              <a:buSzPct val="130000"/>
              <a:buFont typeface="Arial" panose="020B0604020202020204" pitchFamily="34" charset="0"/>
              <a:buChar char="•"/>
            </a:pPr>
            <a:r>
              <a:rPr lang="en-US" sz="1800" b="0" dirty="0">
                <a:latin typeface="+mn-lt"/>
              </a:rPr>
              <a:t>An exception to this rule is authorized for transshippers:</a:t>
            </a:r>
          </a:p>
          <a:p>
            <a:pPr marL="742950" lvl="1" indent="-285750">
              <a:spcAft>
                <a:spcPts val="600"/>
              </a:spcAft>
              <a:buClr>
                <a:schemeClr val="tx2"/>
              </a:buClr>
              <a:buSzPct val="130000"/>
              <a:buFont typeface="Arial" panose="020B0604020202020204" pitchFamily="34" charset="0"/>
              <a:buChar char="•"/>
              <a:defRPr/>
            </a:pPr>
            <a:r>
              <a:rPr lang="en-US" sz="1800" b="0" dirty="0">
                <a:latin typeface="+mn-lt"/>
              </a:rPr>
              <a:t>Consolidation and Containerization Points (CCPs)</a:t>
            </a:r>
          </a:p>
          <a:p>
            <a:pPr marL="742950" lvl="1" indent="-285750">
              <a:spcAft>
                <a:spcPts val="600"/>
              </a:spcAft>
              <a:buClr>
                <a:schemeClr val="tx2"/>
              </a:buClr>
              <a:buSzPct val="130000"/>
              <a:buFont typeface="Arial" panose="020B0604020202020204" pitchFamily="34" charset="0"/>
              <a:buChar char="•"/>
              <a:defRPr/>
            </a:pPr>
            <a:r>
              <a:rPr lang="en-US" sz="1800" b="0" dirty="0">
                <a:latin typeface="+mn-lt"/>
              </a:rPr>
              <a:t>Aerial and water ports</a:t>
            </a:r>
          </a:p>
        </p:txBody>
      </p:sp>
    </p:spTree>
    <p:extLst>
      <p:ext uri="{BB962C8B-B14F-4D97-AF65-F5344CB8AC3E}">
        <p14:creationId xmlns:p14="http://schemas.microsoft.com/office/powerpoint/2010/main" val="40548343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52400" y="381000"/>
            <a:ext cx="8763000" cy="1143000"/>
          </a:xfrm>
        </p:spPr>
        <p:txBody>
          <a:bodyPr/>
          <a:lstStyle/>
          <a:p>
            <a:pPr eaLnBrk="1" hangingPunct="1">
              <a:defRPr/>
            </a:pPr>
            <a:r>
              <a:rPr lang="en-US" sz="2400" dirty="0"/>
              <a:t>DOD SDR Submission Time Standards</a:t>
            </a:r>
          </a:p>
        </p:txBody>
      </p:sp>
      <p:sp>
        <p:nvSpPr>
          <p:cNvPr id="144387" name="Rectangle 3"/>
          <p:cNvSpPr>
            <a:spLocks noGrp="1" noChangeArrowheads="1"/>
          </p:cNvSpPr>
          <p:nvPr>
            <p:ph idx="1"/>
          </p:nvPr>
        </p:nvSpPr>
        <p:spPr>
          <a:xfrm>
            <a:off x="990600" y="1524000"/>
            <a:ext cx="7086600" cy="3124200"/>
          </a:xfrm>
        </p:spPr>
        <p:txBody>
          <a:bodyPr>
            <a:normAutofit/>
          </a:bodyPr>
          <a:lstStyle/>
          <a:p>
            <a:pPr>
              <a:defRPr/>
            </a:pPr>
            <a:r>
              <a:rPr lang="en-US" dirty="0"/>
              <a:t>SDR submission timeframes are:</a:t>
            </a:r>
          </a:p>
          <a:p>
            <a:pPr marL="342900" lvl="1">
              <a:spcBef>
                <a:spcPts val="1200"/>
              </a:spcBef>
              <a:buClr>
                <a:schemeClr val="tx2"/>
              </a:buClr>
              <a:buFont typeface="Arial" panose="020B0604020202020204" pitchFamily="34" charset="0"/>
              <a:buChar char="•"/>
              <a:defRPr/>
            </a:pPr>
            <a:r>
              <a:rPr lang="en-US" dirty="0">
                <a:ea typeface="+mn-ea"/>
                <a:cs typeface="+mn-cs"/>
              </a:rPr>
              <a:t>For shortage, overage, or wrong item receipt of controlled inventory (classified or sensitive), arms, arms parts, ammunitions, and explosives, and UIT items report within 24 hours of discovery</a:t>
            </a:r>
          </a:p>
          <a:p>
            <a:pPr lvl="3">
              <a:defRPr/>
            </a:pPr>
            <a:endParaRPr lang="en-US" dirty="0"/>
          </a:p>
          <a:p>
            <a:pPr>
              <a:defRPr/>
            </a:pPr>
            <a:r>
              <a:rPr lang="en-US" dirty="0"/>
              <a:t>All other discrepancies:</a:t>
            </a:r>
          </a:p>
          <a:p>
            <a:pPr marL="342900" lvl="1">
              <a:spcBef>
                <a:spcPts val="1200"/>
              </a:spcBef>
              <a:buClr>
                <a:schemeClr val="tx2"/>
              </a:buClr>
              <a:buFont typeface="Arial" panose="020B0604020202020204" pitchFamily="34" charset="0"/>
              <a:buChar char="•"/>
              <a:defRPr/>
            </a:pPr>
            <a:r>
              <a:rPr lang="en-US" dirty="0">
                <a:ea typeface="+mn-ea"/>
                <a:cs typeface="+mn-cs"/>
              </a:rPr>
              <a:t>CONUS destinations: 60 days from shipment</a:t>
            </a:r>
          </a:p>
          <a:p>
            <a:pPr marL="342900" lvl="1">
              <a:spcBef>
                <a:spcPts val="1200"/>
              </a:spcBef>
              <a:buClr>
                <a:schemeClr val="tx2"/>
              </a:buClr>
              <a:buFont typeface="Arial" panose="020B0604020202020204" pitchFamily="34" charset="0"/>
              <a:buChar char="•"/>
              <a:defRPr/>
            </a:pPr>
            <a:r>
              <a:rPr lang="en-US" dirty="0">
                <a:ea typeface="+mn-ea"/>
                <a:cs typeface="+mn-cs"/>
              </a:rPr>
              <a:t>Overseas destinations: 120 days from shipment</a:t>
            </a:r>
          </a:p>
        </p:txBody>
      </p:sp>
    </p:spTree>
    <p:extLst>
      <p:ext uri="{BB962C8B-B14F-4D97-AF65-F5344CB8AC3E}">
        <p14:creationId xmlns:p14="http://schemas.microsoft.com/office/powerpoint/2010/main" val="16876812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533400"/>
            <a:ext cx="8763000" cy="1143000"/>
          </a:xfrm>
        </p:spPr>
        <p:txBody>
          <a:bodyPr/>
          <a:lstStyle/>
          <a:p>
            <a:pPr eaLnBrk="1" hangingPunct="1">
              <a:defRPr/>
            </a:pPr>
            <a:r>
              <a:rPr lang="en-US" sz="2400" dirty="0"/>
              <a:t>DOD SDR Submission Time Standards, </a:t>
            </a:r>
            <a:r>
              <a:rPr lang="en-US" sz="1400" dirty="0"/>
              <a:t>continued</a:t>
            </a:r>
          </a:p>
        </p:txBody>
      </p:sp>
      <p:sp>
        <p:nvSpPr>
          <p:cNvPr id="144387" name="Rectangle 3"/>
          <p:cNvSpPr>
            <a:spLocks noGrp="1" noChangeArrowheads="1"/>
          </p:cNvSpPr>
          <p:nvPr>
            <p:ph idx="1"/>
          </p:nvPr>
        </p:nvSpPr>
        <p:spPr>
          <a:xfrm>
            <a:off x="1066800" y="1828800"/>
            <a:ext cx="7010400" cy="3962400"/>
          </a:xfrm>
        </p:spPr>
        <p:txBody>
          <a:bodyPr>
            <a:noAutofit/>
          </a:bodyPr>
          <a:lstStyle/>
          <a:p>
            <a:pPr marL="342900" lvl="1">
              <a:spcBef>
                <a:spcPts val="1200"/>
              </a:spcBef>
              <a:buClr>
                <a:schemeClr val="tx2"/>
              </a:buClr>
              <a:buFont typeface="Arial" panose="020B0604020202020204" pitchFamily="34" charset="0"/>
              <a:buChar char="•"/>
              <a:defRPr/>
            </a:pPr>
            <a:r>
              <a:rPr lang="en-US" dirty="0">
                <a:ea typeface="+mn-ea"/>
                <a:cs typeface="+mn-cs"/>
              </a:rPr>
              <a:t>Time limits do not apply to shortage or overage, wrong item, or IUID discrepancies discovered upon opening a sealed vendor pack.</a:t>
            </a:r>
          </a:p>
          <a:p>
            <a:pPr marL="342900" lvl="1">
              <a:spcBef>
                <a:spcPts val="1200"/>
              </a:spcBef>
              <a:buClr>
                <a:schemeClr val="tx2"/>
              </a:buClr>
              <a:buFont typeface="Arial" panose="020B0604020202020204" pitchFamily="34" charset="0"/>
              <a:buChar char="•"/>
              <a:defRPr/>
            </a:pPr>
            <a:r>
              <a:rPr lang="en-US" dirty="0">
                <a:ea typeface="+mn-ea"/>
                <a:cs typeface="+mn-cs"/>
              </a:rPr>
              <a:t>Late submission authorized: If lacking justification, action activities may accept for use in reporting metrics and corrective action.</a:t>
            </a:r>
          </a:p>
          <a:p>
            <a:pPr marL="57150" lvl="1" indent="0">
              <a:spcBef>
                <a:spcPts val="1200"/>
              </a:spcBef>
              <a:buClr>
                <a:schemeClr val="tx2"/>
              </a:buClr>
              <a:buNone/>
              <a:defRPr/>
            </a:pPr>
            <a:endParaRPr lang="en-US" sz="1600" dirty="0"/>
          </a:p>
          <a:p>
            <a:pPr marL="0" indent="0">
              <a:spcBef>
                <a:spcPts val="1800"/>
              </a:spcBef>
              <a:defRPr/>
            </a:pPr>
            <a:r>
              <a:rPr lang="en-US" sz="1600" dirty="0"/>
              <a:t>Note</a:t>
            </a:r>
          </a:p>
          <a:p>
            <a:pPr marL="0" indent="0">
              <a:spcBef>
                <a:spcPts val="1800"/>
              </a:spcBef>
              <a:defRPr/>
            </a:pPr>
            <a:r>
              <a:rPr lang="en-US" sz="1600" b="0" dirty="0"/>
              <a:t>Submission time standards for Security Assistance customers are defined by the Letter of Offer and Acceptance (LOA) and are enforced by the Service ILCO.</a:t>
            </a:r>
          </a:p>
        </p:txBody>
      </p:sp>
    </p:spTree>
    <p:extLst>
      <p:ext uri="{BB962C8B-B14F-4D97-AF65-F5344CB8AC3E}">
        <p14:creationId xmlns:p14="http://schemas.microsoft.com/office/powerpoint/2010/main" val="4204857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77BF-C69E-4417-B4B2-E41B1C75AA22}"/>
              </a:ext>
            </a:extLst>
          </p:cNvPr>
          <p:cNvSpPr>
            <a:spLocks noGrp="1"/>
          </p:cNvSpPr>
          <p:nvPr>
            <p:ph type="title"/>
          </p:nvPr>
        </p:nvSpPr>
        <p:spPr/>
        <p:txBody>
          <a:bodyPr/>
          <a:lstStyle/>
          <a:p>
            <a:r>
              <a:rPr lang="en-US" dirty="0"/>
              <a:t>How to Submit an SDR </a:t>
            </a:r>
            <a:br>
              <a:rPr lang="en-US" dirty="0"/>
            </a:br>
            <a:r>
              <a:rPr lang="en-US" dirty="0"/>
              <a:t>in DoD WebSDR</a:t>
            </a:r>
          </a:p>
        </p:txBody>
      </p:sp>
    </p:spTree>
    <p:extLst>
      <p:ext uri="{BB962C8B-B14F-4D97-AF65-F5344CB8AC3E}">
        <p14:creationId xmlns:p14="http://schemas.microsoft.com/office/powerpoint/2010/main" val="3481908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A64-3B77-441D-87A2-F49762D7A8A8}"/>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B87DE3B-95D9-46C6-8352-646DC2880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4CEB060-F395-4BC8-B6DF-04647DE0A3D5}"/>
              </a:ext>
            </a:extLst>
          </p:cNvPr>
          <p:cNvSpPr>
            <a:spLocks noGrp="1"/>
          </p:cNvSpPr>
          <p:nvPr>
            <p:ph type="body" sz="quarter" idx="13"/>
          </p:nvPr>
        </p:nvSpPr>
        <p:spPr/>
        <p:txBody>
          <a:bodyPr/>
          <a:lstStyle/>
          <a:p>
            <a:r>
              <a:rPr lang="en-US" dirty="0"/>
              <a:t>Defense Logistics Management Standards</a:t>
            </a:r>
          </a:p>
        </p:txBody>
      </p:sp>
      <p:graphicFrame>
        <p:nvGraphicFramePr>
          <p:cNvPr id="8" name="Table 8">
            <a:extLst>
              <a:ext uri="{FF2B5EF4-FFF2-40B4-BE49-F238E27FC236}">
                <a16:creationId xmlns:a16="http://schemas.microsoft.com/office/drawing/2014/main" id="{EC993D2F-71E6-4CE6-B326-09FE16E00EF7}"/>
              </a:ext>
            </a:extLst>
          </p:cNvPr>
          <p:cNvGraphicFramePr>
            <a:graphicFrameLocks noGrp="1"/>
          </p:cNvGraphicFramePr>
          <p:nvPr>
            <p:extLst>
              <p:ext uri="{D42A27DB-BD31-4B8C-83A1-F6EECF244321}">
                <p14:modId xmlns:p14="http://schemas.microsoft.com/office/powerpoint/2010/main" val="937326837"/>
              </p:ext>
            </p:extLst>
          </p:nvPr>
        </p:nvGraphicFramePr>
        <p:xfrm>
          <a:off x="228600" y="1219200"/>
          <a:ext cx="8686800" cy="335280"/>
        </p:xfrm>
        <a:graphic>
          <a:graphicData uri="http://schemas.openxmlformats.org/drawingml/2006/table">
            <a:tbl>
              <a:tblPr bandRow="1">
                <a:tableStyleId>{8799B23B-EC83-4686-B30A-512413B5E67A}</a:tableStyleId>
              </a:tblPr>
              <a:tblGrid>
                <a:gridCol w="8686800">
                  <a:extLst>
                    <a:ext uri="{9D8B030D-6E8A-4147-A177-3AD203B41FA5}">
                      <a16:colId xmlns:a16="http://schemas.microsoft.com/office/drawing/2014/main" val="1350429287"/>
                    </a:ext>
                  </a:extLst>
                </a:gridCol>
              </a:tblGrid>
              <a:tr h="0">
                <a:tc>
                  <a:txBody>
                    <a:bodyPr/>
                    <a:lstStyle/>
                    <a:p>
                      <a:pPr marL="0" indent="0">
                        <a:buFont typeface="+mj-lt"/>
                        <a:buNone/>
                      </a:pPr>
                      <a:r>
                        <a:rPr lang="en-US" sz="1600" b="1" dirty="0"/>
                        <a:t>How to Submit an SDR in DoD WebSDR</a:t>
                      </a:r>
                    </a:p>
                  </a:txBody>
                  <a:tcPr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86571"/>
                  </a:ext>
                </a:extLst>
              </a:tr>
            </a:tbl>
          </a:graphicData>
        </a:graphic>
      </p:graphicFrame>
      <p:graphicFrame>
        <p:nvGraphicFramePr>
          <p:cNvPr id="6" name="Table 8">
            <a:extLst>
              <a:ext uri="{FF2B5EF4-FFF2-40B4-BE49-F238E27FC236}">
                <a16:creationId xmlns:a16="http://schemas.microsoft.com/office/drawing/2014/main" id="{E1A922FB-88F4-4102-8B96-BFFC774BE9FC}"/>
              </a:ext>
            </a:extLst>
          </p:cNvPr>
          <p:cNvGraphicFramePr>
            <a:graphicFrameLocks noGrp="1"/>
          </p:cNvGraphicFramePr>
          <p:nvPr>
            <p:extLst>
              <p:ext uri="{D42A27DB-BD31-4B8C-83A1-F6EECF244321}">
                <p14:modId xmlns:p14="http://schemas.microsoft.com/office/powerpoint/2010/main" val="1775150974"/>
              </p:ext>
            </p:extLst>
          </p:nvPr>
        </p:nvGraphicFramePr>
        <p:xfrm>
          <a:off x="381000" y="1584960"/>
          <a:ext cx="4495800" cy="4663440"/>
        </p:xfrm>
        <a:graphic>
          <a:graphicData uri="http://schemas.openxmlformats.org/drawingml/2006/table">
            <a:tbl>
              <a:tblPr bandRow="1">
                <a:tableStyleId>{8799B23B-EC83-4686-B30A-512413B5E67A}</a:tableStyleId>
              </a:tblPr>
              <a:tblGrid>
                <a:gridCol w="4495800">
                  <a:extLst>
                    <a:ext uri="{9D8B030D-6E8A-4147-A177-3AD203B41FA5}">
                      <a16:colId xmlns:a16="http://schemas.microsoft.com/office/drawing/2014/main" val="1350429287"/>
                    </a:ext>
                  </a:extLst>
                </a:gridCol>
              </a:tblGrid>
              <a:tr h="0">
                <a:tc>
                  <a:txBody>
                    <a:bodyPr/>
                    <a:lstStyle/>
                    <a:p>
                      <a:pPr marL="0" lvl="0" indent="0">
                        <a:buFont typeface="Arial" panose="020B0604020202020204" pitchFamily="34" charset="0"/>
                        <a:buNone/>
                      </a:pPr>
                      <a:r>
                        <a:rPr lang="en-US" sz="1100" dirty="0">
                          <a:hlinkClick r:id="rId2" action="ppaction://hlinksldjump"/>
                        </a:rPr>
                        <a:t>Log On to WebSDR</a:t>
                      </a:r>
                      <a:endParaRPr lang="en-US"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0">
                <a:tc>
                  <a:txBody>
                    <a:bodyPr/>
                    <a:lstStyle/>
                    <a:p>
                      <a:pPr marL="0" lvl="0" indent="0">
                        <a:buFont typeface="Arial" panose="020B0604020202020204" pitchFamily="34" charset="0"/>
                        <a:buNone/>
                      </a:pPr>
                      <a:r>
                        <a:rPr lang="en-US" sz="1100" dirty="0">
                          <a:hlinkClick r:id="rId3" action="ppaction://hlinksldjump"/>
                        </a:rPr>
                        <a:t>Initiate New SDR</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0">
                <a:tc>
                  <a:txBody>
                    <a:bodyPr/>
                    <a:lstStyle/>
                    <a:p>
                      <a:pPr marL="0" lvl="0" indent="0">
                        <a:buFont typeface="Arial" panose="020B0604020202020204" pitchFamily="34" charset="0"/>
                        <a:buNone/>
                      </a:pPr>
                      <a:r>
                        <a:rPr lang="en-US" sz="1100" dirty="0">
                          <a:hlinkClick r:id="rId4" action="ppaction://hlinksldjump"/>
                        </a:rPr>
                        <a:t>SDR Document/Shipment Type</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0">
                <a:tc>
                  <a:txBody>
                    <a:bodyPr/>
                    <a:lstStyle/>
                    <a:p>
                      <a:pPr marL="0" lvl="0" indent="0">
                        <a:buFont typeface="Arial" panose="020B0604020202020204" pitchFamily="34" charset="0"/>
                        <a:buNone/>
                      </a:pPr>
                      <a:r>
                        <a:rPr lang="en-US" sz="1100" dirty="0">
                          <a:hlinkClick r:id="rId5" action="ppaction://hlinksldjump"/>
                        </a:rPr>
                        <a:t>Previously Submitted SDRs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85105"/>
                  </a:ext>
                </a:extLst>
              </a:tr>
              <a:tr h="0">
                <a:tc>
                  <a:txBody>
                    <a:bodyPr/>
                    <a:lstStyle/>
                    <a:p>
                      <a:pPr marL="0" lvl="0" indent="0">
                        <a:buFont typeface="Arial" panose="020B0604020202020204" pitchFamily="34" charset="0"/>
                        <a:buNone/>
                      </a:pPr>
                      <a:r>
                        <a:rPr lang="en-US" sz="1100" dirty="0">
                          <a:hlinkClick r:id="rId6" action="ppaction://hlinksldjump"/>
                        </a:rPr>
                        <a:t>Partial or Split Shipments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845574"/>
                  </a:ext>
                </a:extLst>
              </a:tr>
              <a:tr h="0">
                <a:tc>
                  <a:txBody>
                    <a:bodyPr/>
                    <a:lstStyle/>
                    <a:p>
                      <a:pPr marL="0" lvl="0" indent="0">
                        <a:buFont typeface="Arial" panose="020B0604020202020204" pitchFamily="34" charset="0"/>
                        <a:buNone/>
                      </a:pPr>
                      <a:r>
                        <a:rPr lang="en-US" sz="1100" dirty="0">
                          <a:hlinkClick r:id="rId7" action="ppaction://hlinksldjump"/>
                        </a:rPr>
                        <a:t>Pre-filled Shipping and Requisition Information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452596"/>
                  </a:ext>
                </a:extLst>
              </a:tr>
              <a:tr h="0">
                <a:tc>
                  <a:txBody>
                    <a:bodyPr/>
                    <a:lstStyle/>
                    <a:p>
                      <a:pPr marL="0" lvl="0" indent="0">
                        <a:buFont typeface="Arial" panose="020B0604020202020204" pitchFamily="34" charset="0"/>
                        <a:buNone/>
                      </a:pPr>
                      <a:r>
                        <a:rPr lang="en-US" sz="1100" dirty="0">
                          <a:hlinkClick r:id="rId8" action="ppaction://hlinksldjump"/>
                        </a:rPr>
                        <a:t>Discrepancy Categories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0307827"/>
                  </a:ext>
                </a:extLst>
              </a:tr>
              <a:tr h="0">
                <a:tc>
                  <a:txBody>
                    <a:bodyPr/>
                    <a:lstStyle/>
                    <a:p>
                      <a:pPr marL="0" lvl="0" indent="0">
                        <a:buFont typeface="Arial" panose="020B0604020202020204" pitchFamily="34" charset="0"/>
                        <a:buNone/>
                      </a:pPr>
                      <a:r>
                        <a:rPr lang="en-US" sz="1100" dirty="0">
                          <a:hlinkClick r:id="rId9" action="ppaction://hlinksldjump"/>
                        </a:rPr>
                        <a:t>Action, Reporting, and Shipping Activities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305418"/>
                  </a:ext>
                </a:extLst>
              </a:tr>
              <a:tr h="0">
                <a:tc>
                  <a:txBody>
                    <a:bodyPr/>
                    <a:lstStyle/>
                    <a:p>
                      <a:pPr marL="0" lvl="0" indent="0">
                        <a:buFont typeface="Arial" panose="020B0604020202020204" pitchFamily="34" charset="0"/>
                        <a:buNone/>
                      </a:pPr>
                      <a:r>
                        <a:rPr lang="en-US" sz="1100" dirty="0">
                          <a:hlinkClick r:id="rId10" action="ppaction://hlinksldjump"/>
                        </a:rPr>
                        <a:t>Business Rule Logic</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512814"/>
                  </a:ext>
                </a:extLst>
              </a:tr>
              <a:tr h="0">
                <a:tc>
                  <a:txBody>
                    <a:bodyPr/>
                    <a:lstStyle/>
                    <a:p>
                      <a:pPr marL="0" lvl="0" indent="0">
                        <a:buFont typeface="Arial" panose="020B0604020202020204" pitchFamily="34" charset="0"/>
                        <a:buNone/>
                      </a:pPr>
                      <a:r>
                        <a:rPr lang="en-US" sz="1100" dirty="0">
                          <a:hlinkClick r:id="rId11" action="ppaction://hlinksldjump"/>
                        </a:rPr>
                        <a:t>Transportation Control Number(s)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059310"/>
                  </a:ext>
                </a:extLst>
              </a:tr>
              <a:tr h="0">
                <a:tc>
                  <a:txBody>
                    <a:bodyPr/>
                    <a:lstStyle/>
                    <a:p>
                      <a:pPr marL="0" lvl="0" indent="0">
                        <a:buFont typeface="Arial" panose="020B0604020202020204" pitchFamily="34" charset="0"/>
                        <a:buNone/>
                      </a:pPr>
                      <a:r>
                        <a:rPr lang="en-US" sz="1100" dirty="0">
                          <a:hlinkClick r:id="rId12" action="ppaction://hlinksldjump"/>
                        </a:rPr>
                        <a:t>Item Unique Identification (IUID) Information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168565"/>
                  </a:ext>
                </a:extLst>
              </a:tr>
              <a:tr h="0">
                <a:tc>
                  <a:txBody>
                    <a:bodyPr/>
                    <a:lstStyle/>
                    <a:p>
                      <a:pPr marL="0" lvl="0" indent="0">
                        <a:buFont typeface="Arial" panose="020B0604020202020204" pitchFamily="34" charset="0"/>
                        <a:buNone/>
                      </a:pPr>
                      <a:r>
                        <a:rPr lang="en-US" sz="1100" dirty="0">
                          <a:hlinkClick r:id="rId13" action="ppaction://hlinksldjump"/>
                        </a:rPr>
                        <a:t>Shipped, Received, and Discrepant Quantities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017809"/>
                  </a:ext>
                </a:extLst>
              </a:tr>
              <a:tr h="0">
                <a:tc>
                  <a:txBody>
                    <a:bodyPr/>
                    <a:lstStyle/>
                    <a:p>
                      <a:pPr marL="0" lvl="0" indent="0">
                        <a:buFont typeface="Arial" panose="020B0604020202020204" pitchFamily="34" charset="0"/>
                        <a:buNone/>
                      </a:pPr>
                      <a:r>
                        <a:rPr lang="en-US" sz="1100" dirty="0">
                          <a:hlinkClick r:id="rId14" action="ppaction://hlinksldjump"/>
                        </a:rPr>
                        <a:t>Expired Shelf Life Data</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192863"/>
                  </a:ext>
                </a:extLst>
              </a:tr>
              <a:tr h="0">
                <a:tc>
                  <a:txBody>
                    <a:bodyPr/>
                    <a:lstStyle/>
                    <a:p>
                      <a:pPr marL="0" lvl="0" indent="0">
                        <a:buFont typeface="Arial" panose="020B0604020202020204" pitchFamily="34" charset="0"/>
                        <a:buNone/>
                      </a:pPr>
                      <a:r>
                        <a:rPr lang="en-US" sz="1100" dirty="0">
                          <a:hlinkClick r:id="rId15" action="ppaction://hlinksldjump"/>
                        </a:rPr>
                        <a:t>Incorrect Item Received Information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8215604"/>
                  </a:ext>
                </a:extLst>
              </a:tr>
              <a:tr h="0">
                <a:tc>
                  <a:txBody>
                    <a:bodyPr/>
                    <a:lstStyle/>
                    <a:p>
                      <a:pPr marL="0" lvl="0" indent="0">
                        <a:buFont typeface="Arial" panose="020B0604020202020204" pitchFamily="34" charset="0"/>
                        <a:buNone/>
                      </a:pPr>
                      <a:r>
                        <a:rPr lang="en-US" sz="1100" dirty="0">
                          <a:hlinkClick r:id="rId16" action="ppaction://hlinksldjump"/>
                        </a:rPr>
                        <a:t>Appropriate Action/Requested Disposition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697625"/>
                  </a:ext>
                </a:extLst>
              </a:tr>
              <a:tr h="0">
                <a:tc>
                  <a:txBody>
                    <a:bodyPr/>
                    <a:lstStyle/>
                    <a:p>
                      <a:pPr marL="0" lvl="0" indent="0">
                        <a:buFont typeface="Arial" panose="020B0604020202020204" pitchFamily="34" charset="0"/>
                        <a:buNone/>
                      </a:pPr>
                      <a:r>
                        <a:rPr lang="en-US" sz="1100" dirty="0">
                          <a:hlinkClick r:id="rId17" action="ppaction://hlinksldjump"/>
                        </a:rPr>
                        <a:t>Supporting Images/Files</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2917384"/>
                  </a:ext>
                </a:extLst>
              </a:tr>
              <a:tr h="0">
                <a:tc>
                  <a:txBody>
                    <a:bodyPr/>
                    <a:lstStyle/>
                    <a:p>
                      <a:pPr marL="0" lvl="0" indent="0">
                        <a:buFont typeface="Arial" panose="020B0604020202020204" pitchFamily="34" charset="0"/>
                        <a:buNone/>
                      </a:pPr>
                      <a:r>
                        <a:rPr lang="en-US" sz="1100" dirty="0">
                          <a:hlinkClick r:id="rId18" action="ppaction://hlinksldjump"/>
                        </a:rPr>
                        <a:t>Remarks, Funding and Account Data, Preparing Official Information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756514"/>
                  </a:ext>
                </a:extLst>
              </a:tr>
              <a:tr h="0">
                <a:tc>
                  <a:txBody>
                    <a:bodyPr/>
                    <a:lstStyle/>
                    <a:p>
                      <a:pPr marL="0" lvl="0" indent="0">
                        <a:buFont typeface="Arial" panose="020B0604020202020204" pitchFamily="34" charset="0"/>
                        <a:buNone/>
                      </a:pPr>
                      <a:r>
                        <a:rPr lang="en-US" sz="1100" dirty="0">
                          <a:hlinkClick r:id="rId19" action="ppaction://hlinksldjump"/>
                        </a:rPr>
                        <a:t>Organizations to Receive Distribution Copy of SDR</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3678892"/>
                  </a:ext>
                </a:extLst>
              </a:tr>
            </a:tbl>
          </a:graphicData>
        </a:graphic>
      </p:graphicFrame>
      <p:graphicFrame>
        <p:nvGraphicFramePr>
          <p:cNvPr id="9" name="Table 8">
            <a:extLst>
              <a:ext uri="{FF2B5EF4-FFF2-40B4-BE49-F238E27FC236}">
                <a16:creationId xmlns:a16="http://schemas.microsoft.com/office/drawing/2014/main" id="{5CBDDD50-FDC9-4EB7-94AA-8CEF59EE36E5}"/>
              </a:ext>
            </a:extLst>
          </p:cNvPr>
          <p:cNvGraphicFramePr>
            <a:graphicFrameLocks noGrp="1"/>
          </p:cNvGraphicFramePr>
          <p:nvPr>
            <p:extLst>
              <p:ext uri="{D42A27DB-BD31-4B8C-83A1-F6EECF244321}">
                <p14:modId xmlns:p14="http://schemas.microsoft.com/office/powerpoint/2010/main" val="879717748"/>
              </p:ext>
            </p:extLst>
          </p:nvPr>
        </p:nvGraphicFramePr>
        <p:xfrm>
          <a:off x="5181600" y="1589314"/>
          <a:ext cx="3733800" cy="1295400"/>
        </p:xfrm>
        <a:graphic>
          <a:graphicData uri="http://schemas.openxmlformats.org/drawingml/2006/table">
            <a:tbl>
              <a:tblPr bandRow="1">
                <a:tableStyleId>{8799B23B-EC83-4686-B30A-512413B5E67A}</a:tableStyleId>
              </a:tblPr>
              <a:tblGrid>
                <a:gridCol w="3733800">
                  <a:extLst>
                    <a:ext uri="{9D8B030D-6E8A-4147-A177-3AD203B41FA5}">
                      <a16:colId xmlns:a16="http://schemas.microsoft.com/office/drawing/2014/main" val="13504292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hlinkClick r:id="rId20" action="ppaction://hlinksldjump"/>
                        </a:rPr>
                        <a:t>Final Review and Submission</a:t>
                      </a:r>
                      <a:endParaRPr lang="en-US" sz="1100" dirty="0"/>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70984"/>
                  </a:ext>
                </a:extLst>
              </a:tr>
              <a:tr h="0">
                <a:tc>
                  <a:txBody>
                    <a:bodyPr/>
                    <a:lstStyle/>
                    <a:p>
                      <a:pPr marL="0" lvl="0" indent="0">
                        <a:buFont typeface="Arial" panose="020B0604020202020204" pitchFamily="34" charset="0"/>
                        <a:buNone/>
                      </a:pPr>
                      <a:r>
                        <a:rPr lang="en-US" sz="1100" dirty="0">
                          <a:hlinkClick r:id="rId21" action="ppaction://hlinksldjump"/>
                        </a:rPr>
                        <a:t>Print Copy</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0">
                <a:tc>
                  <a:txBody>
                    <a:bodyPr/>
                    <a:lstStyle/>
                    <a:p>
                      <a:pPr marL="0" lvl="0" indent="0">
                        <a:buFont typeface="Arial" panose="020B0604020202020204" pitchFamily="34" charset="0"/>
                        <a:buNone/>
                      </a:pPr>
                      <a:r>
                        <a:rPr lang="en-US" sz="1100" dirty="0">
                          <a:hlinkClick r:id="rId22" action="ppaction://hlinksldjump"/>
                        </a:rPr>
                        <a:t>Email Action Copy</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hlinkClick r:id="rId23" action="ppaction://hlinksldjump"/>
                        </a:rPr>
                        <a:t>Standard SDR X12 842A/W Transaction</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0">
                <a:tc>
                  <a:txBody>
                    <a:bodyPr/>
                    <a:lstStyle/>
                    <a:p>
                      <a:pPr marL="0" lvl="0" indent="0">
                        <a:buFont typeface="Arial" panose="020B0604020202020204" pitchFamily="34" charset="0"/>
                        <a:buNone/>
                      </a:pPr>
                      <a:r>
                        <a:rPr lang="en-US" sz="1100" dirty="0">
                          <a:hlinkClick r:id="rId24" action="ppaction://hlinksldjump"/>
                        </a:rPr>
                        <a:t>Email Distribution Copy Response</a:t>
                      </a:r>
                      <a:endParaRPr lang="en-US" sz="1100" dirty="0"/>
                    </a:p>
                  </a:txBody>
                  <a:tcPr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85105"/>
                  </a:ext>
                </a:extLst>
              </a:tr>
            </a:tbl>
          </a:graphicData>
        </a:graphic>
      </p:graphicFrame>
    </p:spTree>
    <p:extLst>
      <p:ext uri="{BB962C8B-B14F-4D97-AF65-F5344CB8AC3E}">
        <p14:creationId xmlns:p14="http://schemas.microsoft.com/office/powerpoint/2010/main" val="386984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A64-3B77-441D-87A2-F49762D7A8A8}"/>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B87DE3B-95D9-46C6-8352-646DC2880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B4CEB060-F395-4BC8-B6DF-04647DE0A3D5}"/>
              </a:ext>
            </a:extLst>
          </p:cNvPr>
          <p:cNvSpPr>
            <a:spLocks noGrp="1"/>
          </p:cNvSpPr>
          <p:nvPr>
            <p:ph type="body" sz="quarter" idx="13"/>
          </p:nvPr>
        </p:nvSpPr>
        <p:spPr/>
        <p:txBody>
          <a:bodyPr/>
          <a:lstStyle/>
          <a:p>
            <a:r>
              <a:rPr lang="en-US" dirty="0"/>
              <a:t>Defense Logistics Management Standards</a:t>
            </a:r>
          </a:p>
        </p:txBody>
      </p:sp>
      <p:graphicFrame>
        <p:nvGraphicFramePr>
          <p:cNvPr id="8" name="Table 8">
            <a:extLst>
              <a:ext uri="{FF2B5EF4-FFF2-40B4-BE49-F238E27FC236}">
                <a16:creationId xmlns:a16="http://schemas.microsoft.com/office/drawing/2014/main" id="{EC993D2F-71E6-4CE6-B326-09FE16E00EF7}"/>
              </a:ext>
            </a:extLst>
          </p:cNvPr>
          <p:cNvGraphicFramePr>
            <a:graphicFrameLocks noGrp="1"/>
          </p:cNvGraphicFramePr>
          <p:nvPr>
            <p:extLst>
              <p:ext uri="{D42A27DB-BD31-4B8C-83A1-F6EECF244321}">
                <p14:modId xmlns:p14="http://schemas.microsoft.com/office/powerpoint/2010/main" val="587094536"/>
              </p:ext>
            </p:extLst>
          </p:nvPr>
        </p:nvGraphicFramePr>
        <p:xfrm>
          <a:off x="304800" y="1310640"/>
          <a:ext cx="8229600" cy="4815840"/>
        </p:xfrm>
        <a:graphic>
          <a:graphicData uri="http://schemas.openxmlformats.org/drawingml/2006/table">
            <a:tbl>
              <a:tblPr bandRow="1">
                <a:tableStyleId>{8799B23B-EC83-4686-B30A-512413B5E67A}</a:tableStyleId>
              </a:tblPr>
              <a:tblGrid>
                <a:gridCol w="8229600">
                  <a:extLst>
                    <a:ext uri="{9D8B030D-6E8A-4147-A177-3AD203B41FA5}">
                      <a16:colId xmlns:a16="http://schemas.microsoft.com/office/drawing/2014/main" val="1350429287"/>
                    </a:ext>
                  </a:extLst>
                </a:gridCol>
              </a:tblGrid>
              <a:tr h="0">
                <a:tc>
                  <a:txBody>
                    <a:bodyPr/>
                    <a:lstStyle/>
                    <a:p>
                      <a:pPr marL="0" indent="0">
                        <a:buFont typeface="+mj-lt"/>
                        <a:buNone/>
                      </a:pPr>
                      <a:r>
                        <a:rPr lang="en-US" sz="1600" b="1" dirty="0"/>
                        <a:t>Supply Discrepancy Reporting (SDR)</a:t>
                      </a:r>
                    </a:p>
                  </a:txBody>
                  <a:tcPr marT="91440" marB="9144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6586571"/>
                  </a:ext>
                </a:extLst>
              </a:tr>
              <a:tr h="0">
                <a:tc>
                  <a:txBody>
                    <a:bodyPr/>
                    <a:lstStyle/>
                    <a:p>
                      <a:pPr marL="457200" lvl="1" indent="0">
                        <a:buFont typeface="Arial" panose="020B0604020202020204" pitchFamily="34" charset="0"/>
                        <a:buNone/>
                      </a:pPr>
                      <a:r>
                        <a:rPr lang="en-US" sz="1200" dirty="0">
                          <a:hlinkClick r:id="rId2" action="ppaction://hlinksldjump"/>
                        </a:rPr>
                        <a:t>Defining DoD WebSDR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076621"/>
                  </a:ext>
                </a:extLst>
              </a:tr>
              <a:tr h="0">
                <a:tc>
                  <a:txBody>
                    <a:bodyPr/>
                    <a:lstStyle/>
                    <a:p>
                      <a:pPr marL="457200" lvl="1" indent="0">
                        <a:buFont typeface="Arial" panose="020B0604020202020204" pitchFamily="34" charset="0"/>
                        <a:buNone/>
                      </a:pPr>
                      <a:r>
                        <a:rPr lang="en-US" sz="1200" dirty="0">
                          <a:hlinkClick r:id="rId3" action="ppaction://hlinksldjump"/>
                        </a:rPr>
                        <a:t>Purpose of SDR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119296"/>
                  </a:ext>
                </a:extLst>
              </a:tr>
              <a:tr h="0">
                <a:tc>
                  <a:txBody>
                    <a:bodyPr/>
                    <a:lstStyle/>
                    <a:p>
                      <a:pPr marL="457200" lvl="1" indent="0">
                        <a:buFont typeface="Arial" panose="020B0604020202020204" pitchFamily="34" charset="0"/>
                        <a:buNone/>
                      </a:pPr>
                      <a:r>
                        <a:rPr lang="en-US" sz="1200" dirty="0">
                          <a:hlinkClick r:id="rId4" action="ppaction://hlinksldjump"/>
                        </a:rPr>
                        <a:t>The SDR Program</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137594"/>
                  </a:ext>
                </a:extLst>
              </a:tr>
              <a:tr h="0">
                <a:tc>
                  <a:txBody>
                    <a:bodyPr/>
                    <a:lstStyle/>
                    <a:p>
                      <a:pPr marL="457200" lvl="1" indent="0">
                        <a:buFont typeface="Arial" panose="020B0604020202020204" pitchFamily="34" charset="0"/>
                        <a:buNone/>
                      </a:pPr>
                      <a:r>
                        <a:rPr lang="en-US" sz="1200" dirty="0">
                          <a:hlinkClick r:id="rId5" action="ppaction://hlinksldjump"/>
                        </a:rPr>
                        <a:t>DoD Manual 4101.01, DoD Supply Chain Materiel Management Procedures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596105"/>
                  </a:ext>
                </a:extLst>
              </a:tr>
              <a:tr h="0">
                <a:tc>
                  <a:txBody>
                    <a:bodyPr/>
                    <a:lstStyle/>
                    <a:p>
                      <a:pPr marL="457200" lvl="1" indent="0">
                        <a:buFont typeface="Arial" panose="020B0604020202020204" pitchFamily="34" charset="0"/>
                        <a:buNone/>
                      </a:pPr>
                      <a:r>
                        <a:rPr lang="en-US" sz="1200" dirty="0">
                          <a:hlinkClick r:id="rId6" action="ppaction://hlinksldjump"/>
                        </a:rPr>
                        <a:t>Justification of DoD WebSDR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154064"/>
                  </a:ext>
                </a:extLst>
              </a:tr>
              <a:tr h="0">
                <a:tc>
                  <a:txBody>
                    <a:bodyPr/>
                    <a:lstStyle/>
                    <a:p>
                      <a:pPr marL="457200" lvl="1" indent="0">
                        <a:buFont typeface="Arial" panose="020B0604020202020204" pitchFamily="34" charset="0"/>
                        <a:buNone/>
                      </a:pPr>
                      <a:r>
                        <a:rPr lang="en-US" sz="1200" dirty="0">
                          <a:hlinkClick r:id="rId7" action="ppaction://hlinksldjump"/>
                        </a:rPr>
                        <a:t>DoD WebSDR Goals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1264499"/>
                  </a:ext>
                </a:extLst>
              </a:tr>
              <a:tr h="0">
                <a:tc>
                  <a:txBody>
                    <a:bodyPr/>
                    <a:lstStyle/>
                    <a:p>
                      <a:pPr marL="457200" lvl="1" indent="0">
                        <a:buFont typeface="Arial" panose="020B0604020202020204" pitchFamily="34" charset="0"/>
                        <a:buNone/>
                      </a:pPr>
                      <a:r>
                        <a:rPr lang="en-US" sz="1200" dirty="0">
                          <a:hlinkClick r:id="rId8" action="ppaction://hlinksldjump"/>
                        </a:rPr>
                        <a:t>SDR Transactions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376047"/>
                  </a:ext>
                </a:extLst>
              </a:tr>
              <a:tr h="0">
                <a:tc>
                  <a:txBody>
                    <a:bodyPr/>
                    <a:lstStyle/>
                    <a:p>
                      <a:pPr marL="457200" lvl="1" indent="0">
                        <a:buFont typeface="Arial" panose="020B0604020202020204" pitchFamily="34" charset="0"/>
                        <a:buNone/>
                      </a:pPr>
                      <a:r>
                        <a:rPr lang="en-US" sz="1200" dirty="0">
                          <a:hlinkClick r:id="rId9" action="ppaction://hlinksldjump"/>
                        </a:rPr>
                        <a:t>DoD SDR Information Exchange Integrating Component SDR Applications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3291256"/>
                  </a:ext>
                </a:extLst>
              </a:tr>
              <a:tr h="0">
                <a:tc>
                  <a:txBody>
                    <a:bodyPr/>
                    <a:lstStyle/>
                    <a:p>
                      <a:pPr marL="457200" lvl="1" indent="0">
                        <a:buFont typeface="Arial" panose="020B0604020202020204" pitchFamily="34" charset="0"/>
                        <a:buNone/>
                      </a:pPr>
                      <a:r>
                        <a:rPr lang="en-US" sz="1200" dirty="0">
                          <a:hlinkClick r:id="rId10" action="ppaction://hlinksldjump"/>
                        </a:rPr>
                        <a:t>OPSEC Requirement – DLA-mandated Encryption</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806075"/>
                  </a:ext>
                </a:extLst>
              </a:tr>
              <a:tr h="0">
                <a:tc>
                  <a:txBody>
                    <a:bodyPr/>
                    <a:lstStyle/>
                    <a:p>
                      <a:pPr marL="457200" lvl="1" indent="0">
                        <a:buFont typeface="Arial" panose="020B0604020202020204" pitchFamily="34" charset="0"/>
                        <a:buNone/>
                      </a:pPr>
                      <a:r>
                        <a:rPr lang="en-US" sz="1200" dirty="0">
                          <a:hlinkClick r:id="rId11" action="ppaction://hlinksldjump"/>
                        </a:rPr>
                        <a:t>SDR Implementation Team</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808798"/>
                  </a:ext>
                </a:extLst>
              </a:tr>
              <a:tr h="0">
                <a:tc>
                  <a:txBody>
                    <a:bodyPr/>
                    <a:lstStyle/>
                    <a:p>
                      <a:pPr marL="457200" lvl="1" indent="0">
                        <a:buFont typeface="Arial" panose="020B0604020202020204" pitchFamily="34" charset="0"/>
                        <a:buNone/>
                      </a:pPr>
                      <a:r>
                        <a:rPr lang="en-US" sz="1200" dirty="0">
                          <a:hlinkClick r:id="rId12" action="ppaction://hlinksldjump"/>
                        </a:rPr>
                        <a:t>DoD WebSDR Current Status</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92749"/>
                  </a:ext>
                </a:extLst>
              </a:tr>
              <a:tr h="0">
                <a:tc>
                  <a:txBody>
                    <a:bodyPr/>
                    <a:lstStyle/>
                    <a:p>
                      <a:pPr marL="457200" lvl="1" indent="0">
                        <a:buFont typeface="Arial" panose="020B0604020202020204" pitchFamily="34" charset="0"/>
                        <a:buNone/>
                      </a:pPr>
                      <a:r>
                        <a:rPr lang="en-US" sz="1200" dirty="0">
                          <a:hlinkClick r:id="rId13" action="ppaction://hlinksldjump"/>
                        </a:rPr>
                        <a:t>SDR Support for Financial Improvement and Audit Readiness (FIAR)</a:t>
                      </a:r>
                      <a:endParaRPr lang="en-US" sz="1200" dirty="0"/>
                    </a:p>
                  </a:txBody>
                  <a:tcPr marT="91440" marB="9144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6779072"/>
                  </a:ext>
                </a:extLst>
              </a:tr>
            </a:tbl>
          </a:graphicData>
        </a:graphic>
      </p:graphicFrame>
    </p:spTree>
    <p:extLst>
      <p:ext uri="{BB962C8B-B14F-4D97-AF65-F5344CB8AC3E}">
        <p14:creationId xmlns:p14="http://schemas.microsoft.com/office/powerpoint/2010/main" val="3969850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24200" y="1711569"/>
            <a:ext cx="5029200" cy="3222716"/>
            <a:chOff x="3200400" y="1676400"/>
            <a:chExt cx="5029200" cy="3298916"/>
          </a:xfrm>
          <a:effectLst>
            <a:outerShdw blurRad="50800" dist="139700" dir="2700000" algn="tl" rotWithShape="0">
              <a:schemeClr val="accent1">
                <a:lumMod val="75000"/>
                <a:alpha val="40000"/>
              </a:schemeClr>
            </a:outerShdw>
          </a:effectLst>
        </p:grpSpPr>
        <p:pic>
          <p:nvPicPr>
            <p:cNvPr id="297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9717" t="21475" r="49479" b="41217"/>
            <a:stretch/>
          </p:blipFill>
          <p:spPr bwMode="auto">
            <a:xfrm>
              <a:off x="3200400" y="1676400"/>
              <a:ext cx="5029200" cy="32989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l="31863" t="31825" r="36607" b="61015"/>
            <a:stretch>
              <a:fillRect/>
            </a:stretch>
          </p:blipFill>
          <p:spPr bwMode="auto">
            <a:xfrm>
              <a:off x="4419600" y="2590800"/>
              <a:ext cx="2895600" cy="31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2" name="Rectangle 2"/>
          <p:cNvSpPr>
            <a:spLocks noGrp="1" noChangeArrowheads="1"/>
          </p:cNvSpPr>
          <p:nvPr>
            <p:ph type="title"/>
          </p:nvPr>
        </p:nvSpPr>
        <p:spPr>
          <a:xfrm>
            <a:off x="381000" y="573292"/>
            <a:ext cx="8229600" cy="795338"/>
          </a:xfrm>
        </p:spPr>
        <p:txBody>
          <a:bodyPr/>
          <a:lstStyle/>
          <a:p>
            <a:pPr eaLnBrk="1" hangingPunct="1">
              <a:defRPr/>
            </a:pPr>
            <a:r>
              <a:rPr lang="en-US" sz="2400" dirty="0"/>
              <a:t>Log On to WebSDR</a:t>
            </a:r>
          </a:p>
        </p:txBody>
      </p:sp>
      <p:sp>
        <p:nvSpPr>
          <p:cNvPr id="29700" name="Text Box 8"/>
          <p:cNvSpPr txBox="1">
            <a:spLocks noChangeArrowheads="1"/>
          </p:cNvSpPr>
          <p:nvPr/>
        </p:nvSpPr>
        <p:spPr bwMode="auto">
          <a:xfrm>
            <a:off x="685800" y="1676400"/>
            <a:ext cx="2133600"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400" b="0" dirty="0">
                <a:latin typeface="Arial" charset="0"/>
              </a:rPr>
              <a:t>From </a:t>
            </a:r>
            <a:r>
              <a:rPr lang="en-US" altLang="en-US" sz="1400" b="0" dirty="0">
                <a:solidFill>
                  <a:schemeClr val="hlink"/>
                </a:solidFill>
                <a:latin typeface="Arial" charset="0"/>
                <a:hlinkClick r:id="rId6"/>
              </a:rPr>
              <a:t>https://www2.transactionservices.dla.mil</a:t>
            </a:r>
            <a:r>
              <a:rPr lang="en-US" altLang="en-US" sz="1400" b="0" dirty="0">
                <a:solidFill>
                  <a:schemeClr val="hlink"/>
                </a:solidFill>
                <a:latin typeface="Arial" charset="0"/>
              </a:rPr>
              <a:t>,</a:t>
            </a:r>
          </a:p>
          <a:p>
            <a:pPr eaLnBrk="1" hangingPunct="1">
              <a:spcBef>
                <a:spcPct val="50000"/>
              </a:spcBef>
              <a:buClrTx/>
              <a:buSzTx/>
              <a:buFontTx/>
              <a:buNone/>
            </a:pPr>
            <a:r>
              <a:rPr lang="en-US" altLang="en-US" sz="1400" b="0" dirty="0">
                <a:latin typeface="Arial" charset="0"/>
              </a:rPr>
              <a:t>access the WebSDR application.</a:t>
            </a:r>
          </a:p>
          <a:p>
            <a:pPr eaLnBrk="1" hangingPunct="1">
              <a:spcBef>
                <a:spcPct val="50000"/>
              </a:spcBef>
              <a:buClrTx/>
              <a:buSzTx/>
              <a:buFontTx/>
              <a:buNone/>
            </a:pPr>
            <a:r>
              <a:rPr lang="en-US" altLang="en-US" sz="1400" b="0" dirty="0">
                <a:latin typeface="Arial" charset="0"/>
              </a:rPr>
              <a:t>WebSDR is Public Key Enabled (PKE).</a:t>
            </a:r>
          </a:p>
          <a:p>
            <a:pPr eaLnBrk="1" hangingPunct="1">
              <a:spcBef>
                <a:spcPct val="50000"/>
              </a:spcBef>
              <a:buClrTx/>
              <a:buSzTx/>
              <a:buFontTx/>
              <a:buNone/>
            </a:pPr>
            <a:r>
              <a:rPr lang="en-US" altLang="en-US" sz="1400" b="0" dirty="0">
                <a:latin typeface="Arial" charset="0"/>
              </a:rPr>
              <a:t>When you see the portal page, click on </a:t>
            </a:r>
            <a:r>
              <a:rPr lang="en-US" altLang="en-US" sz="1400" dirty="0">
                <a:latin typeface="Arial" charset="0"/>
              </a:rPr>
              <a:t>WebSDR </a:t>
            </a:r>
            <a:r>
              <a:rPr lang="en-US" altLang="en-US" sz="1400" b="0" dirty="0">
                <a:latin typeface="Arial" charset="0"/>
              </a:rPr>
              <a:t> (each user’s system will show different options/systems available).</a:t>
            </a:r>
          </a:p>
        </p:txBody>
      </p:sp>
      <p:cxnSp>
        <p:nvCxnSpPr>
          <p:cNvPr id="29701" name="Straight Arrow Connector 11"/>
          <p:cNvCxnSpPr>
            <a:cxnSpLocks noChangeShapeType="1"/>
          </p:cNvCxnSpPr>
          <p:nvPr/>
        </p:nvCxnSpPr>
        <p:spPr bwMode="auto">
          <a:xfrm>
            <a:off x="5372100" y="4343400"/>
            <a:ext cx="685800" cy="1588"/>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81097217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457200" y="453478"/>
            <a:ext cx="8229600" cy="990600"/>
          </a:xfrm>
        </p:spPr>
        <p:txBody>
          <a:bodyPr/>
          <a:lstStyle/>
          <a:p>
            <a:pPr eaLnBrk="1" hangingPunct="1">
              <a:defRPr/>
            </a:pPr>
            <a:r>
              <a:rPr lang="en-US" sz="2400" dirty="0"/>
              <a:t>WebSDR Submittal Process</a:t>
            </a:r>
          </a:p>
        </p:txBody>
      </p:sp>
      <p:sp>
        <p:nvSpPr>
          <p:cNvPr id="30724" name="Text Box 8"/>
          <p:cNvSpPr txBox="1">
            <a:spLocks noChangeArrowheads="1"/>
          </p:cNvSpPr>
          <p:nvPr/>
        </p:nvSpPr>
        <p:spPr bwMode="auto">
          <a:xfrm>
            <a:off x="838200" y="4800600"/>
            <a:ext cx="73152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800" dirty="0">
                <a:latin typeface="Arial" charset="0"/>
              </a:rPr>
              <a:t>Initiate new SDR</a:t>
            </a:r>
          </a:p>
          <a:p>
            <a:pPr eaLnBrk="1" hangingPunct="1">
              <a:spcBef>
                <a:spcPct val="50000"/>
              </a:spcBef>
              <a:buClrTx/>
              <a:buSzTx/>
              <a:buFontTx/>
              <a:buNone/>
            </a:pPr>
            <a:r>
              <a:rPr lang="en-US" altLang="en-US" sz="1600" b="0" dirty="0">
                <a:latin typeface="Arial" charset="0"/>
              </a:rPr>
              <a:t>Locate “</a:t>
            </a:r>
            <a:r>
              <a:rPr lang="en-US" altLang="en-US" sz="1600" dirty="0">
                <a:latin typeface="Arial" charset="0"/>
              </a:rPr>
              <a:t>Submit an SDR</a:t>
            </a:r>
            <a:r>
              <a:rPr lang="en-US" altLang="en-US" sz="1600" b="0" dirty="0">
                <a:latin typeface="Arial" charset="0"/>
              </a:rPr>
              <a:t>” on the left side of the screen. Next, select “</a:t>
            </a:r>
            <a:r>
              <a:rPr lang="en-US" altLang="en-US" sz="1600" dirty="0">
                <a:latin typeface="Arial" charset="0"/>
              </a:rPr>
              <a:t>New</a:t>
            </a:r>
            <a:r>
              <a:rPr lang="en-US" altLang="en-US" sz="1600" b="0" dirty="0">
                <a:latin typeface="Arial" charset="0"/>
              </a:rPr>
              <a:t>”.      A list of possible SDR actions will appear: New, Cancellation, Update or Correction, Follow-up, and Reconsideration. </a:t>
            </a:r>
          </a:p>
        </p:txBody>
      </p:sp>
      <p:pic>
        <p:nvPicPr>
          <p:cNvPr id="7" name="Picture 6">
            <a:extLst>
              <a:ext uri="{FF2B5EF4-FFF2-40B4-BE49-F238E27FC236}">
                <a16:creationId xmlns:a16="http://schemas.microsoft.com/office/drawing/2014/main" id="{51C833D8-6BF4-4890-9177-D04A61119980}"/>
              </a:ext>
            </a:extLst>
          </p:cNvPr>
          <p:cNvPicPr/>
          <p:nvPr/>
        </p:nvPicPr>
        <p:blipFill rotWithShape="1">
          <a:blip r:embed="rId4"/>
          <a:srcRect t="22296" r="12339" b="36469"/>
          <a:stretch/>
        </p:blipFill>
        <p:spPr bwMode="auto">
          <a:xfrm>
            <a:off x="914400" y="1584300"/>
            <a:ext cx="6858000" cy="3063899"/>
          </a:xfrm>
          <a:prstGeom prst="rect">
            <a:avLst/>
          </a:prstGeom>
          <a:ln>
            <a:noFill/>
          </a:ln>
          <a:extLst>
            <a:ext uri="{53640926-AAD7-44D8-BBD7-CCE9431645EC}">
              <a14:shadowObscured xmlns:a14="http://schemas.microsoft.com/office/drawing/2010/main"/>
            </a:ext>
          </a:extLst>
        </p:spPr>
      </p:pic>
      <p:pic>
        <p:nvPicPr>
          <p:cNvPr id="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36" t="46687" r="71808" b="30401"/>
          <a:stretch/>
        </p:blipFill>
        <p:spPr bwMode="auto">
          <a:xfrm>
            <a:off x="2362200" y="2702010"/>
            <a:ext cx="4800600" cy="1946189"/>
          </a:xfrm>
          <a:prstGeom prst="rect">
            <a:avLst/>
          </a:prstGeom>
          <a:solidFill>
            <a:schemeClr val="tx1"/>
          </a:solidFill>
          <a:ln>
            <a:solidFill>
              <a:schemeClr val="tx1"/>
            </a:solidFill>
          </a:ln>
          <a:effectLst>
            <a:outerShdw blurRad="50800" dist="177800" dir="2700000" algn="tl" rotWithShape="0">
              <a:schemeClr val="accent1">
                <a:lumMod val="75000"/>
                <a:alpha val="40000"/>
              </a:schemeClr>
            </a:outerShdw>
          </a:effectLst>
        </p:spPr>
      </p:pic>
    </p:spTree>
    <p:custDataLst>
      <p:tags r:id="rId1"/>
    </p:custDataLst>
    <p:extLst>
      <p:ext uri="{BB962C8B-B14F-4D97-AF65-F5344CB8AC3E}">
        <p14:creationId xmlns:p14="http://schemas.microsoft.com/office/powerpoint/2010/main" val="5819857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D55F5C-5352-4AD2-AEFD-42F5E1942B38}"/>
              </a:ext>
            </a:extLst>
          </p:cNvPr>
          <p:cNvPicPr/>
          <p:nvPr/>
        </p:nvPicPr>
        <p:blipFill rotWithShape="1">
          <a:blip r:embed="rId4"/>
          <a:srcRect l="11057" t="22144" b="19364"/>
          <a:stretch/>
        </p:blipFill>
        <p:spPr bwMode="auto">
          <a:xfrm>
            <a:off x="1928812" y="1604962"/>
            <a:ext cx="5286375" cy="3648075"/>
          </a:xfrm>
          <a:prstGeom prst="rect">
            <a:avLst/>
          </a:prstGeom>
          <a:ln>
            <a:noFill/>
          </a:ln>
          <a:extLst>
            <a:ext uri="{53640926-AAD7-44D8-BBD7-CCE9431645EC}">
              <a14:shadowObscured xmlns:a14="http://schemas.microsoft.com/office/drawing/2010/main"/>
            </a:ext>
          </a:extLst>
        </p:spPr>
      </p:pic>
      <p:sp>
        <p:nvSpPr>
          <p:cNvPr id="13320" name="Rectangle 8"/>
          <p:cNvSpPr>
            <a:spLocks noGrp="1" noChangeArrowheads="1"/>
          </p:cNvSpPr>
          <p:nvPr>
            <p:ph type="title"/>
          </p:nvPr>
        </p:nvSpPr>
        <p:spPr>
          <a:xfrm>
            <a:off x="495300" y="497205"/>
            <a:ext cx="8229600" cy="762000"/>
          </a:xfrm>
        </p:spPr>
        <p:txBody>
          <a:bodyPr/>
          <a:lstStyle/>
          <a:p>
            <a:pPr eaLnBrk="1" hangingPunct="1">
              <a:defRPr/>
            </a:pPr>
            <a:r>
              <a:rPr lang="en-US" sz="2400" dirty="0"/>
              <a:t>WebSDR Submittal Process, </a:t>
            </a:r>
            <a:r>
              <a:rPr lang="en-US" sz="1400" dirty="0"/>
              <a:t>continued</a:t>
            </a:r>
          </a:p>
        </p:txBody>
      </p:sp>
      <p:sp>
        <p:nvSpPr>
          <p:cNvPr id="31750" name="Text Box 29"/>
          <p:cNvSpPr txBox="1">
            <a:spLocks noChangeArrowheads="1"/>
          </p:cNvSpPr>
          <p:nvPr/>
        </p:nvSpPr>
        <p:spPr bwMode="auto">
          <a:xfrm>
            <a:off x="4495800" y="2232937"/>
            <a:ext cx="1295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800" b="1" dirty="0">
                <a:solidFill>
                  <a:srgbClr val="FF0000"/>
                </a:solidFill>
                <a:latin typeface="Arial" charset="0"/>
              </a:rPr>
              <a:t>Enter Doc Number</a:t>
            </a:r>
          </a:p>
        </p:txBody>
      </p:sp>
      <p:sp>
        <p:nvSpPr>
          <p:cNvPr id="10" name="Left Arrow 12"/>
          <p:cNvSpPr>
            <a:spLocks noChangeArrowheads="1"/>
          </p:cNvSpPr>
          <p:nvPr/>
        </p:nvSpPr>
        <p:spPr bwMode="auto">
          <a:xfrm rot="10800000">
            <a:off x="3733800" y="2284074"/>
            <a:ext cx="533400" cy="164307"/>
          </a:xfrm>
          <a:prstGeom prst="leftArrow">
            <a:avLst>
              <a:gd name="adj1" fmla="val 50000"/>
              <a:gd name="adj2" fmla="val 50316"/>
            </a:avLst>
          </a:prstGeom>
          <a:solidFill>
            <a:srgbClr val="FF0000"/>
          </a:solidFill>
          <a:ln w="9525" algn="ctr">
            <a:solidFill>
              <a:schemeClr val="tx1"/>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spTree>
    <p:custDataLst>
      <p:tags r:id="rId1"/>
    </p:custDataLst>
    <p:extLst>
      <p:ext uri="{BB962C8B-B14F-4D97-AF65-F5344CB8AC3E}">
        <p14:creationId xmlns:p14="http://schemas.microsoft.com/office/powerpoint/2010/main" val="3873767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0" name="Rectangle 8"/>
          <p:cNvSpPr>
            <a:spLocks noGrp="1" noChangeArrowheads="1"/>
          </p:cNvSpPr>
          <p:nvPr>
            <p:ph type="title"/>
          </p:nvPr>
        </p:nvSpPr>
        <p:spPr>
          <a:xfrm>
            <a:off x="457200" y="437593"/>
            <a:ext cx="8229600" cy="762000"/>
          </a:xfrm>
        </p:spPr>
        <p:txBody>
          <a:bodyPr/>
          <a:lstStyle/>
          <a:p>
            <a:pPr eaLnBrk="1" hangingPunct="1">
              <a:defRPr/>
            </a:pPr>
            <a:r>
              <a:rPr lang="en-US" sz="2400" dirty="0"/>
              <a:t>SDR Document/Shipment Type</a:t>
            </a:r>
          </a:p>
        </p:txBody>
      </p:sp>
      <p:pic>
        <p:nvPicPr>
          <p:cNvPr id="6" name="Picture 5">
            <a:extLst>
              <a:ext uri="{FF2B5EF4-FFF2-40B4-BE49-F238E27FC236}">
                <a16:creationId xmlns:a16="http://schemas.microsoft.com/office/drawing/2014/main" id="{15F661A7-DA6B-4D16-B7CF-039F4392A1F5}"/>
              </a:ext>
            </a:extLst>
          </p:cNvPr>
          <p:cNvPicPr/>
          <p:nvPr/>
        </p:nvPicPr>
        <p:blipFill rotWithShape="1">
          <a:blip r:embed="rId4"/>
          <a:srcRect l="11218" t="22297" r="962" b="12493"/>
          <a:stretch/>
        </p:blipFill>
        <p:spPr bwMode="auto">
          <a:xfrm>
            <a:off x="914400" y="1395412"/>
            <a:ext cx="7467600" cy="4700588"/>
          </a:xfrm>
          <a:prstGeom prst="rect">
            <a:avLst/>
          </a:prstGeom>
          <a:ln>
            <a:noFill/>
          </a:ln>
          <a:extLst>
            <a:ext uri="{53640926-AAD7-44D8-BBD7-CCE9431645EC}">
              <a14:shadowObscured xmlns:a14="http://schemas.microsoft.com/office/drawing/2010/main"/>
            </a:ext>
          </a:extLst>
        </p:spPr>
      </p:pic>
      <p:sp>
        <p:nvSpPr>
          <p:cNvPr id="7" name="Left Arrow 12"/>
          <p:cNvSpPr>
            <a:spLocks noChangeArrowheads="1"/>
          </p:cNvSpPr>
          <p:nvPr/>
        </p:nvSpPr>
        <p:spPr bwMode="auto">
          <a:xfrm rot="16200000">
            <a:off x="2025254" y="3232547"/>
            <a:ext cx="533400" cy="164307"/>
          </a:xfrm>
          <a:prstGeom prst="leftArrow">
            <a:avLst>
              <a:gd name="adj1" fmla="val 50000"/>
              <a:gd name="adj2" fmla="val 50316"/>
            </a:avLst>
          </a:prstGeom>
          <a:solidFill>
            <a:srgbClr val="FF0000"/>
          </a:solidFill>
          <a:ln w="9525" algn="ctr">
            <a:solidFill>
              <a:schemeClr val="tx1"/>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sp>
        <p:nvSpPr>
          <p:cNvPr id="2" name="TextBox 1"/>
          <p:cNvSpPr txBox="1"/>
          <p:nvPr/>
        </p:nvSpPr>
        <p:spPr>
          <a:xfrm>
            <a:off x="3200400" y="3045023"/>
            <a:ext cx="3264692" cy="523220"/>
          </a:xfrm>
          <a:prstGeom prst="rect">
            <a:avLst/>
          </a:prstGeom>
          <a:solidFill>
            <a:schemeClr val="bg1"/>
          </a:solidFill>
          <a:ln>
            <a:solidFill>
              <a:schemeClr val="accent1">
                <a:lumMod val="75000"/>
              </a:schemeClr>
            </a:solidFill>
          </a:ln>
          <a:effectLst>
            <a:outerShdw blurRad="50800" dist="127000" dir="2700000" algn="tl" rotWithShape="0">
              <a:schemeClr val="accent1">
                <a:lumMod val="75000"/>
                <a:alpha val="40000"/>
              </a:schemeClr>
            </a:outerShdw>
          </a:effectLst>
        </p:spPr>
        <p:txBody>
          <a:bodyPr wrap="square" rtlCol="0">
            <a:spAutoFit/>
          </a:bodyPr>
          <a:lstStyle/>
          <a:p>
            <a:pPr eaLnBrk="1" hangingPunct="1">
              <a:spcBef>
                <a:spcPct val="50000"/>
              </a:spcBef>
              <a:buClrTx/>
              <a:buSzTx/>
              <a:buFontTx/>
              <a:buNone/>
            </a:pPr>
            <a:r>
              <a:rPr lang="en-US" altLang="en-US" sz="1400" b="0" dirty="0">
                <a:latin typeface="Arial" charset="0"/>
              </a:rPr>
              <a:t>Select the appropriate SDR type code to avoid delays and processing issues. </a:t>
            </a:r>
          </a:p>
        </p:txBody>
      </p:sp>
    </p:spTree>
    <p:custDataLst>
      <p:tags r:id="rId1"/>
    </p:custDataLst>
    <p:extLst>
      <p:ext uri="{BB962C8B-B14F-4D97-AF65-F5344CB8AC3E}">
        <p14:creationId xmlns:p14="http://schemas.microsoft.com/office/powerpoint/2010/main" val="3902472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0" name="Rectangle 8"/>
          <p:cNvSpPr>
            <a:spLocks noGrp="1" noChangeArrowheads="1"/>
          </p:cNvSpPr>
          <p:nvPr>
            <p:ph type="title"/>
          </p:nvPr>
        </p:nvSpPr>
        <p:spPr>
          <a:xfrm>
            <a:off x="439615" y="609600"/>
            <a:ext cx="8229600" cy="762000"/>
          </a:xfrm>
        </p:spPr>
        <p:txBody>
          <a:bodyPr/>
          <a:lstStyle/>
          <a:p>
            <a:pPr eaLnBrk="1" hangingPunct="1">
              <a:defRPr/>
            </a:pPr>
            <a:r>
              <a:rPr lang="en-US" sz="2400" dirty="0"/>
              <a:t>SDR Document/Shipment Type, </a:t>
            </a:r>
            <a:r>
              <a:rPr lang="en-US" sz="1400" dirty="0"/>
              <a:t>continued</a:t>
            </a:r>
          </a:p>
        </p:txBody>
      </p:sp>
      <p:sp>
        <p:nvSpPr>
          <p:cNvPr id="2" name="TextBox 1"/>
          <p:cNvSpPr txBox="1"/>
          <p:nvPr/>
        </p:nvSpPr>
        <p:spPr>
          <a:xfrm>
            <a:off x="852889" y="1521235"/>
            <a:ext cx="6553200" cy="584775"/>
          </a:xfrm>
          <a:prstGeom prst="rect">
            <a:avLst/>
          </a:prstGeom>
          <a:noFill/>
        </p:spPr>
        <p:txBody>
          <a:bodyPr wrap="square" rtlCol="0">
            <a:spAutoFit/>
          </a:bodyPr>
          <a:lstStyle/>
          <a:p>
            <a:pPr eaLnBrk="1" hangingPunct="1">
              <a:spcBef>
                <a:spcPct val="50000"/>
              </a:spcBef>
              <a:buClrTx/>
              <a:buSzTx/>
              <a:buFontTx/>
              <a:buNone/>
            </a:pPr>
            <a:r>
              <a:rPr lang="en-US" altLang="en-US" b="0" dirty="0">
                <a:latin typeface="Arial" charset="0"/>
              </a:rPr>
              <a:t>Most SDRs submitted via WebSDR are customer initiated SDRs. These fall into Type 6 or Type 7.  </a:t>
            </a:r>
          </a:p>
        </p:txBody>
      </p:sp>
      <p:pic>
        <p:nvPicPr>
          <p:cNvPr id="6" name="Picture 5">
            <a:extLst>
              <a:ext uri="{FF2B5EF4-FFF2-40B4-BE49-F238E27FC236}">
                <a16:creationId xmlns:a16="http://schemas.microsoft.com/office/drawing/2014/main" id="{11140E8A-4577-40DE-8DFC-D5DD560C816A}"/>
              </a:ext>
            </a:extLst>
          </p:cNvPr>
          <p:cNvPicPr/>
          <p:nvPr/>
        </p:nvPicPr>
        <p:blipFill rotWithShape="1">
          <a:blip r:embed="rId4"/>
          <a:srcRect l="11218" t="48717" r="962" b="12493"/>
          <a:stretch/>
        </p:blipFill>
        <p:spPr bwMode="auto">
          <a:xfrm>
            <a:off x="838200" y="2514599"/>
            <a:ext cx="7467600" cy="3460462"/>
          </a:xfrm>
          <a:prstGeom prst="rect">
            <a:avLst/>
          </a:prstGeom>
          <a:ln>
            <a:noFill/>
          </a:ln>
          <a:extLst>
            <a:ext uri="{53640926-AAD7-44D8-BBD7-CCE9431645EC}">
              <a14:shadowObscured xmlns:a14="http://schemas.microsoft.com/office/drawing/2010/main"/>
            </a:ext>
          </a:extLst>
        </p:spPr>
      </p:pic>
      <p:sp>
        <p:nvSpPr>
          <p:cNvPr id="7" name="Left Arrow 12"/>
          <p:cNvSpPr>
            <a:spLocks noChangeArrowheads="1"/>
          </p:cNvSpPr>
          <p:nvPr/>
        </p:nvSpPr>
        <p:spPr bwMode="auto">
          <a:xfrm rot="16200000">
            <a:off x="2661035" y="2393852"/>
            <a:ext cx="577657" cy="260927"/>
          </a:xfrm>
          <a:prstGeom prst="leftArrow">
            <a:avLst>
              <a:gd name="adj1" fmla="val 50000"/>
              <a:gd name="adj2" fmla="val 50316"/>
            </a:avLst>
          </a:prstGeom>
          <a:solidFill>
            <a:srgbClr val="FF0000"/>
          </a:solidFill>
          <a:ln w="9525" algn="ctr">
            <a:solidFill>
              <a:schemeClr val="tx1"/>
            </a:solidFill>
            <a:round/>
            <a:headEnd/>
            <a:tailEnd/>
          </a:ln>
        </p:spPr>
        <p:txBody>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spTree>
    <p:custDataLst>
      <p:tags r:id="rId1"/>
    </p:custDataLst>
    <p:extLst>
      <p:ext uri="{BB962C8B-B14F-4D97-AF65-F5344CB8AC3E}">
        <p14:creationId xmlns:p14="http://schemas.microsoft.com/office/powerpoint/2010/main" val="343248963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524000"/>
            <a:ext cx="7162799" cy="4520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1618" name="Rectangle 2"/>
          <p:cNvSpPr>
            <a:spLocks noGrp="1" noChangeArrowheads="1"/>
          </p:cNvSpPr>
          <p:nvPr>
            <p:ph type="title"/>
          </p:nvPr>
        </p:nvSpPr>
        <p:spPr>
          <a:xfrm>
            <a:off x="533400" y="685800"/>
            <a:ext cx="8153400" cy="533400"/>
          </a:xfrm>
        </p:spPr>
        <p:txBody>
          <a:bodyPr/>
          <a:lstStyle/>
          <a:p>
            <a:pPr eaLnBrk="1" hangingPunct="1">
              <a:defRPr/>
            </a:pPr>
            <a:r>
              <a:rPr lang="en-US" sz="2400" dirty="0"/>
              <a:t>WebSDR Submittal Process, </a:t>
            </a:r>
            <a:r>
              <a:rPr lang="en-US" sz="1400" dirty="0"/>
              <a:t>continued</a:t>
            </a:r>
          </a:p>
        </p:txBody>
      </p:sp>
      <p:sp>
        <p:nvSpPr>
          <p:cNvPr id="33796" name="Text Box 5"/>
          <p:cNvSpPr txBox="1">
            <a:spLocks noChangeArrowheads="1"/>
          </p:cNvSpPr>
          <p:nvPr/>
        </p:nvSpPr>
        <p:spPr bwMode="auto">
          <a:xfrm>
            <a:off x="1295400" y="4267200"/>
            <a:ext cx="7151076" cy="1200329"/>
          </a:xfrm>
          <a:prstGeom prst="rect">
            <a:avLst/>
          </a:prstGeom>
          <a:solidFill>
            <a:schemeClr val="bg1"/>
          </a:solidFill>
          <a:ln w="38100" cmpd="sng">
            <a:solidFill>
              <a:srgbClr val="FF0000"/>
            </a:solidFill>
            <a:prstDash val="solid"/>
            <a:miter lim="800000"/>
            <a:headEnd/>
            <a:tailEnd/>
          </a:ln>
          <a:effectLst>
            <a:outerShdw blurRad="50800" dist="139700" dir="2700000" algn="tl" rotWithShape="0">
              <a:prstClr val="black">
                <a:alpha val="40000"/>
              </a:prst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800" b="0" dirty="0">
                <a:latin typeface="Arial" charset="0"/>
              </a:rPr>
              <a:t>Prior to creating a new SDR, WebSDR will search for any previously submitted SDRs that match the requested document number. You may review these </a:t>
            </a:r>
            <a:r>
              <a:rPr lang="en-US" altLang="en-US" sz="1800" b="0" u="sng" dirty="0">
                <a:latin typeface="Arial" charset="0"/>
              </a:rPr>
              <a:t>or</a:t>
            </a:r>
            <a:r>
              <a:rPr lang="en-US" altLang="en-US" sz="1800" b="0" dirty="0">
                <a:latin typeface="Arial" charset="0"/>
              </a:rPr>
              <a:t> select “</a:t>
            </a:r>
            <a:r>
              <a:rPr lang="en-US" altLang="en-US" sz="1800" dirty="0">
                <a:latin typeface="Arial" charset="0"/>
              </a:rPr>
              <a:t>CONTINUE</a:t>
            </a:r>
            <a:r>
              <a:rPr lang="en-US" altLang="en-US" sz="1800" b="0" dirty="0">
                <a:latin typeface="Arial" charset="0"/>
              </a:rPr>
              <a:t>” to create a new SDR for this document number. </a:t>
            </a:r>
          </a:p>
        </p:txBody>
      </p:sp>
    </p:spTree>
    <p:extLst>
      <p:ext uri="{BB962C8B-B14F-4D97-AF65-F5344CB8AC3E}">
        <p14:creationId xmlns:p14="http://schemas.microsoft.com/office/powerpoint/2010/main" val="172037281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967886" y="5233706"/>
            <a:ext cx="68580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800" b="0" dirty="0">
                <a:latin typeface="Arial" charset="0"/>
              </a:rPr>
              <a:t>Often, WebSDR will find multiple (partial or split) shipments matching the document number. It’s up to the user to select the correct shipment.</a:t>
            </a:r>
          </a:p>
        </p:txBody>
      </p:sp>
      <p:grpSp>
        <p:nvGrpSpPr>
          <p:cNvPr id="2" name="Group 1"/>
          <p:cNvGrpSpPr/>
          <p:nvPr/>
        </p:nvGrpSpPr>
        <p:grpSpPr>
          <a:xfrm>
            <a:off x="1066800" y="1441810"/>
            <a:ext cx="6858000" cy="3498980"/>
            <a:chOff x="967887" y="1447800"/>
            <a:chExt cx="6858000" cy="3498980"/>
          </a:xfrm>
          <a:effectLst>
            <a:outerShdw blurRad="50800" dist="139700" dir="2700000" algn="tl" rotWithShape="0">
              <a:schemeClr val="accent1">
                <a:lumMod val="75000"/>
                <a:alpha val="40000"/>
              </a:schemeClr>
            </a:outerShdw>
          </a:effectLst>
        </p:grpSpPr>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87" y="1447800"/>
              <a:ext cx="6858000" cy="34989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5" name="Rectangle 15"/>
            <p:cNvSpPr>
              <a:spLocks noChangeArrowheads="1"/>
            </p:cNvSpPr>
            <p:nvPr/>
          </p:nvSpPr>
          <p:spPr bwMode="auto">
            <a:xfrm>
              <a:off x="6816237" y="4730880"/>
              <a:ext cx="1009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800" dirty="0">
                  <a:latin typeface="Arial" charset="0"/>
                </a:rPr>
                <a:t>FB250082610165</a:t>
              </a:r>
            </a:p>
          </p:txBody>
        </p:sp>
      </p:grpSp>
      <p:sp>
        <p:nvSpPr>
          <p:cNvPr id="34821" name="Text Box 5"/>
          <p:cNvSpPr txBox="1">
            <a:spLocks noChangeArrowheads="1"/>
          </p:cNvSpPr>
          <p:nvPr/>
        </p:nvSpPr>
        <p:spPr bwMode="auto">
          <a:xfrm>
            <a:off x="762000" y="2859254"/>
            <a:ext cx="2263286" cy="646331"/>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Multiple shipment TCN and quantity shipped displayed as </a:t>
            </a:r>
            <a:r>
              <a:rPr lang="en-US" altLang="en-US" sz="1200" b="0" dirty="0" err="1">
                <a:latin typeface="Arial" charset="0"/>
              </a:rPr>
              <a:t>WebVLIPS</a:t>
            </a:r>
            <a:r>
              <a:rPr lang="en-US" altLang="en-US" sz="1200" b="0" dirty="0">
                <a:latin typeface="Arial" charset="0"/>
              </a:rPr>
              <a:t> hyperlink. </a:t>
            </a:r>
          </a:p>
        </p:txBody>
      </p:sp>
      <p:sp>
        <p:nvSpPr>
          <p:cNvPr id="34822" name="Text Box 6"/>
          <p:cNvSpPr txBox="1">
            <a:spLocks noChangeArrowheads="1"/>
          </p:cNvSpPr>
          <p:nvPr/>
        </p:nvSpPr>
        <p:spPr bwMode="auto">
          <a:xfrm>
            <a:off x="1474543" y="2209800"/>
            <a:ext cx="1295400" cy="461665"/>
          </a:xfrm>
          <a:prstGeom prst="rect">
            <a:avLst/>
          </a:prstGeom>
          <a:solidFill>
            <a:schemeClr val="bg1"/>
          </a:solidFill>
          <a:ln w="9525">
            <a:solidFill>
              <a:schemeClr val="accent1">
                <a:lumMod val="75000"/>
              </a:schemeClr>
            </a:solidFill>
            <a:miter lim="800000"/>
            <a:headEnd/>
            <a:tailEnd/>
          </a:ln>
          <a:effectLst>
            <a:outerShdw blurRad="50800" dist="101600" dir="2700000" algn="tl" rotWithShape="0">
              <a:schemeClr val="accent1">
                <a:lumMod val="75000"/>
                <a:alpha val="40000"/>
              </a:schemeClr>
            </a:outerShdw>
          </a:effec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en-US" altLang="en-US" sz="1200" b="0" dirty="0">
                <a:latin typeface="Arial" charset="0"/>
              </a:rPr>
              <a:t>Select shipment TCN in drop box</a:t>
            </a:r>
          </a:p>
        </p:txBody>
      </p:sp>
      <p:cxnSp>
        <p:nvCxnSpPr>
          <p:cNvPr id="34824" name="Straight Arrow Connector 14"/>
          <p:cNvCxnSpPr>
            <a:cxnSpLocks noChangeShapeType="1"/>
          </p:cNvCxnSpPr>
          <p:nvPr/>
        </p:nvCxnSpPr>
        <p:spPr bwMode="auto">
          <a:xfrm>
            <a:off x="2769943" y="2425243"/>
            <a:ext cx="712543" cy="242093"/>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823" name="Straight Arrow Connector 13"/>
          <p:cNvCxnSpPr>
            <a:cxnSpLocks noChangeShapeType="1"/>
          </p:cNvCxnSpPr>
          <p:nvPr/>
        </p:nvCxnSpPr>
        <p:spPr bwMode="auto">
          <a:xfrm flipV="1">
            <a:off x="3131131" y="2994529"/>
            <a:ext cx="375739" cy="152172"/>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 name="Rectangle 2">
            <a:extLst>
              <a:ext uri="{FF2B5EF4-FFF2-40B4-BE49-F238E27FC236}">
                <a16:creationId xmlns:a16="http://schemas.microsoft.com/office/drawing/2014/main" id="{4B689AC1-FE4E-4A74-8379-E54D368D305C}"/>
              </a:ext>
            </a:extLst>
          </p:cNvPr>
          <p:cNvSpPr>
            <a:spLocks noGrp="1" noChangeArrowheads="1"/>
          </p:cNvSpPr>
          <p:nvPr>
            <p:ph type="title"/>
          </p:nvPr>
        </p:nvSpPr>
        <p:spPr>
          <a:xfrm>
            <a:off x="533400" y="685800"/>
            <a:ext cx="8153400" cy="533400"/>
          </a:xfrm>
        </p:spPr>
        <p:txBody>
          <a:bodyPr/>
          <a:lstStyle/>
          <a:p>
            <a:pPr eaLnBrk="1" hangingPunct="1">
              <a:defRPr/>
            </a:pPr>
            <a:r>
              <a:rPr lang="en-US" sz="2400" dirty="0"/>
              <a:t>WebSDR Submittal Process, </a:t>
            </a:r>
            <a:r>
              <a:rPr lang="en-US" sz="1400" dirty="0"/>
              <a:t>continued</a:t>
            </a:r>
          </a:p>
        </p:txBody>
      </p:sp>
    </p:spTree>
    <p:custDataLst>
      <p:tags r:id="rId1"/>
    </p:custDataLst>
    <p:extLst>
      <p:ext uri="{BB962C8B-B14F-4D97-AF65-F5344CB8AC3E}">
        <p14:creationId xmlns:p14="http://schemas.microsoft.com/office/powerpoint/2010/main" val="5107804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defRPr/>
            </a:pPr>
            <a:r>
              <a:rPr lang="en-US" sz="2400" dirty="0"/>
              <a:t>Partial or Split Shipments</a:t>
            </a:r>
          </a:p>
        </p:txBody>
      </p:sp>
      <p:sp>
        <p:nvSpPr>
          <p:cNvPr id="2" name="TextBox 1"/>
          <p:cNvSpPr txBox="1"/>
          <p:nvPr/>
        </p:nvSpPr>
        <p:spPr>
          <a:xfrm>
            <a:off x="838200" y="1676400"/>
            <a:ext cx="7145215" cy="3123932"/>
          </a:xfrm>
          <a:prstGeom prst="rect">
            <a:avLst/>
          </a:prstGeom>
          <a:noFill/>
        </p:spPr>
        <p:txBody>
          <a:bodyPr wrap="square" rtlCol="0">
            <a:spAutoFit/>
          </a:bodyPr>
          <a:lstStyle/>
          <a:p>
            <a:pPr>
              <a:spcAft>
                <a:spcPts val="600"/>
              </a:spcAft>
              <a:buClr>
                <a:schemeClr val="tx2"/>
              </a:buClr>
              <a:buSzPct val="139000"/>
            </a:pPr>
            <a:r>
              <a:rPr lang="en-US" sz="1800" dirty="0">
                <a:latin typeface="+mn-lt"/>
              </a:rPr>
              <a:t>Source of Supply (</a:t>
            </a:r>
            <a:r>
              <a:rPr lang="en-US" sz="1800" dirty="0" err="1">
                <a:latin typeface="+mn-lt"/>
              </a:rPr>
              <a:t>SoS</a:t>
            </a:r>
            <a:r>
              <a:rPr lang="en-US" sz="1800" dirty="0">
                <a:latin typeface="+mn-lt"/>
              </a:rPr>
              <a:t>) </a:t>
            </a:r>
          </a:p>
          <a:p>
            <a:pPr marL="285750" indent="-285750">
              <a:spcAft>
                <a:spcPts val="600"/>
              </a:spcAft>
              <a:buClr>
                <a:schemeClr val="tx2"/>
              </a:buClr>
              <a:buSzPct val="100000"/>
              <a:buFont typeface="Arial" panose="020B0604020202020204" pitchFamily="34" charset="0"/>
              <a:buChar char="•"/>
            </a:pPr>
            <a:r>
              <a:rPr lang="en-US" sz="1800" b="0" dirty="0">
                <a:latin typeface="+mn-lt"/>
              </a:rPr>
              <a:t>Required when using multiple shippers</a:t>
            </a:r>
          </a:p>
          <a:p>
            <a:pPr marL="285750" indent="-285750">
              <a:spcAft>
                <a:spcPts val="600"/>
              </a:spcAft>
              <a:buClr>
                <a:schemeClr val="tx2"/>
              </a:buClr>
              <a:buSzPct val="100000"/>
              <a:buFont typeface="Arial" panose="020B0604020202020204" pitchFamily="34" charset="0"/>
              <a:buChar char="•"/>
            </a:pPr>
            <a:r>
              <a:rPr lang="en-US" sz="1800" b="0" dirty="0">
                <a:latin typeface="+mn-lt"/>
              </a:rPr>
              <a:t>Required when full quantity not immediately available</a:t>
            </a:r>
          </a:p>
          <a:p>
            <a:pPr marL="285750" indent="-285750">
              <a:spcAft>
                <a:spcPts val="600"/>
              </a:spcAft>
              <a:buClr>
                <a:schemeClr val="tx2"/>
              </a:buClr>
              <a:buSzPct val="100000"/>
              <a:buFont typeface="Arial" panose="020B0604020202020204" pitchFamily="34" charset="0"/>
              <a:buChar char="•"/>
            </a:pPr>
            <a:r>
              <a:rPr lang="en-US" sz="1800" b="0" dirty="0">
                <a:latin typeface="+mn-lt"/>
              </a:rPr>
              <a:t>Each partial shipment has same document number and is identified by a unique document number suffix</a:t>
            </a:r>
          </a:p>
          <a:p>
            <a:pPr marL="285750" indent="-285750">
              <a:spcAft>
                <a:spcPts val="600"/>
              </a:spcAft>
              <a:buClr>
                <a:schemeClr val="tx2"/>
              </a:buClr>
              <a:buSzPct val="100000"/>
              <a:buFont typeface="Arial" panose="020B0604020202020204" pitchFamily="34" charset="0"/>
              <a:buChar char="•"/>
            </a:pPr>
            <a:r>
              <a:rPr lang="en-US" sz="1800" b="0" dirty="0">
                <a:latin typeface="+mn-lt"/>
              </a:rPr>
              <a:t>Each shipment has a unique TCN</a:t>
            </a:r>
          </a:p>
          <a:p>
            <a:pPr marL="285750" indent="-285750">
              <a:spcAft>
                <a:spcPts val="600"/>
              </a:spcAft>
              <a:buClr>
                <a:schemeClr val="tx2"/>
              </a:buClr>
              <a:buSzPct val="100000"/>
              <a:buFont typeface="Arial" panose="020B0604020202020204" pitchFamily="34" charset="0"/>
              <a:buChar char="•"/>
            </a:pPr>
            <a:r>
              <a:rPr lang="en-US" sz="1800" b="0" dirty="0">
                <a:latin typeface="+mn-lt"/>
              </a:rPr>
              <a:t>Document Number Suffix is in the 15</a:t>
            </a:r>
            <a:r>
              <a:rPr lang="en-US" sz="1800" b="0" baseline="30000" dirty="0">
                <a:latin typeface="+mn-lt"/>
              </a:rPr>
              <a:t>th</a:t>
            </a:r>
            <a:r>
              <a:rPr lang="en-US" sz="1800" b="0" dirty="0">
                <a:latin typeface="+mn-lt"/>
              </a:rPr>
              <a:t> position of TCN</a:t>
            </a:r>
          </a:p>
          <a:p>
            <a:pPr marL="285750" indent="-285750">
              <a:spcAft>
                <a:spcPts val="600"/>
              </a:spcAft>
              <a:buClr>
                <a:schemeClr val="tx2"/>
              </a:buClr>
              <a:buSzPct val="100000"/>
              <a:buFont typeface="Arial" panose="020B0604020202020204" pitchFamily="34" charset="0"/>
              <a:buChar char="•"/>
            </a:pPr>
            <a:r>
              <a:rPr lang="en-US" sz="1800" b="0" dirty="0">
                <a:latin typeface="+mn-lt"/>
              </a:rPr>
              <a:t>If no source of supply partial action, the 15</a:t>
            </a:r>
            <a:r>
              <a:rPr lang="en-US" sz="1800" b="0" baseline="30000" dirty="0">
                <a:latin typeface="+mn-lt"/>
              </a:rPr>
              <a:t>th</a:t>
            </a:r>
            <a:r>
              <a:rPr lang="en-US" sz="1800" b="0" dirty="0">
                <a:latin typeface="+mn-lt"/>
              </a:rPr>
              <a:t> position will be an “X”</a:t>
            </a:r>
          </a:p>
          <a:p>
            <a:pPr>
              <a:spcAft>
                <a:spcPts val="600"/>
              </a:spcAft>
              <a:buClr>
                <a:schemeClr val="tx2"/>
              </a:buClr>
              <a:buSzPct val="100000"/>
            </a:pPr>
            <a:endParaRPr lang="en-US" sz="1800" b="0" dirty="0">
              <a:latin typeface="+mn-lt"/>
            </a:endParaRPr>
          </a:p>
        </p:txBody>
      </p:sp>
    </p:spTree>
    <p:extLst>
      <p:ext uri="{BB962C8B-B14F-4D97-AF65-F5344CB8AC3E}">
        <p14:creationId xmlns:p14="http://schemas.microsoft.com/office/powerpoint/2010/main" val="31674338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799" y="451338"/>
            <a:ext cx="7772400" cy="1143000"/>
          </a:xfrm>
        </p:spPr>
        <p:txBody>
          <a:bodyPr/>
          <a:lstStyle/>
          <a:p>
            <a:pPr eaLnBrk="1" hangingPunct="1">
              <a:defRPr/>
            </a:pPr>
            <a:r>
              <a:rPr lang="en-US" sz="2400" dirty="0"/>
              <a:t>Partial and Split Shipments, </a:t>
            </a:r>
            <a:r>
              <a:rPr lang="en-US" sz="1400" dirty="0"/>
              <a:t>continued</a:t>
            </a:r>
          </a:p>
        </p:txBody>
      </p:sp>
      <p:sp>
        <p:nvSpPr>
          <p:cNvPr id="2" name="TextBox 1"/>
          <p:cNvSpPr txBox="1"/>
          <p:nvPr/>
        </p:nvSpPr>
        <p:spPr>
          <a:xfrm>
            <a:off x="1075591" y="1752600"/>
            <a:ext cx="6992815" cy="3985706"/>
          </a:xfrm>
          <a:prstGeom prst="rect">
            <a:avLst/>
          </a:prstGeom>
          <a:noFill/>
        </p:spPr>
        <p:txBody>
          <a:bodyPr wrap="square" rtlCol="0">
            <a:spAutoFit/>
          </a:bodyPr>
          <a:lstStyle/>
          <a:p>
            <a:pPr lvl="0">
              <a:spcBef>
                <a:spcPts val="1200"/>
              </a:spcBef>
              <a:spcAft>
                <a:spcPts val="600"/>
              </a:spcAft>
              <a:buClr>
                <a:srgbClr val="1F497D"/>
              </a:buClr>
              <a:buSzPct val="139000"/>
            </a:pPr>
            <a:r>
              <a:rPr lang="en-US" sz="1800" dirty="0">
                <a:solidFill>
                  <a:prstClr val="black"/>
                </a:solidFill>
                <a:latin typeface="Arial" panose="020B0604020202020204"/>
              </a:rPr>
              <a:t>Distribution Center </a:t>
            </a:r>
          </a:p>
          <a:p>
            <a:pPr marL="285750" lvl="1" indent="-285750">
              <a:spcAft>
                <a:spcPts val="600"/>
              </a:spcAft>
              <a:buClr>
                <a:srgbClr val="1F497D"/>
              </a:buClr>
              <a:buSzPct val="100000"/>
              <a:buFont typeface="Arial" panose="020B0604020202020204" pitchFamily="34" charset="0"/>
              <a:buChar char="•"/>
            </a:pPr>
            <a:r>
              <a:rPr lang="en-US" sz="1800" b="0" dirty="0">
                <a:solidFill>
                  <a:prstClr val="black"/>
                </a:solidFill>
                <a:latin typeface="Arial" panose="020B0604020202020204"/>
              </a:rPr>
              <a:t>Create separate shipments for convenience or to prevent delays</a:t>
            </a:r>
          </a:p>
          <a:p>
            <a:pPr marL="285750" lvl="1" indent="-285750">
              <a:spcAft>
                <a:spcPts val="600"/>
              </a:spcAft>
              <a:buClr>
                <a:srgbClr val="1F497D"/>
              </a:buClr>
              <a:buSzPct val="100000"/>
              <a:buFont typeface="Arial" panose="020B0604020202020204" pitchFamily="34" charset="0"/>
              <a:buChar char="•"/>
            </a:pPr>
            <a:r>
              <a:rPr lang="en-US" sz="1800" b="0" dirty="0">
                <a:solidFill>
                  <a:prstClr val="black"/>
                </a:solidFill>
                <a:latin typeface="Arial" panose="020B0604020202020204"/>
              </a:rPr>
              <a:t>Each partial shipment has same document number and suffix when used</a:t>
            </a:r>
          </a:p>
          <a:p>
            <a:pPr marL="285750" lvl="1" indent="-285750">
              <a:spcAft>
                <a:spcPts val="600"/>
              </a:spcAft>
              <a:buClr>
                <a:srgbClr val="1F497D"/>
              </a:buClr>
              <a:buSzPct val="100000"/>
              <a:buFont typeface="Arial" panose="020B0604020202020204" pitchFamily="34" charset="0"/>
              <a:buChar char="•"/>
            </a:pPr>
            <a:r>
              <a:rPr lang="en-US" sz="1800" b="0" dirty="0">
                <a:solidFill>
                  <a:prstClr val="black"/>
                </a:solidFill>
                <a:latin typeface="Arial" panose="020B0604020202020204"/>
              </a:rPr>
              <a:t>Each shipment has unique TCN </a:t>
            </a:r>
          </a:p>
          <a:p>
            <a:pPr marL="285750" lvl="1" indent="-285750">
              <a:spcAft>
                <a:spcPts val="600"/>
              </a:spcAft>
              <a:buClr>
                <a:schemeClr val="tx2"/>
              </a:buClr>
              <a:buSzPct val="100000"/>
              <a:buFont typeface="Arial" panose="020B0604020202020204" pitchFamily="34" charset="0"/>
              <a:buChar char="•"/>
            </a:pPr>
            <a:r>
              <a:rPr lang="en-US" sz="1800" b="0" dirty="0">
                <a:latin typeface="+mn-lt"/>
              </a:rPr>
              <a:t>“Partial code” in 16th position</a:t>
            </a:r>
          </a:p>
          <a:p>
            <a:pPr marL="285750" lvl="1" indent="-285750">
              <a:spcAft>
                <a:spcPts val="600"/>
              </a:spcAft>
              <a:buClr>
                <a:schemeClr val="tx2"/>
              </a:buClr>
              <a:buSzPct val="100000"/>
              <a:buFont typeface="Arial" panose="020B0604020202020204" pitchFamily="34" charset="0"/>
              <a:buChar char="•"/>
            </a:pPr>
            <a:r>
              <a:rPr lang="en-US" sz="1800" b="0" dirty="0">
                <a:latin typeface="+mn-lt"/>
              </a:rPr>
              <a:t>If no partial action, the 16th position will be an “X”</a:t>
            </a:r>
          </a:p>
          <a:p>
            <a:pPr>
              <a:spcBef>
                <a:spcPts val="1200"/>
              </a:spcBef>
              <a:spcAft>
                <a:spcPts val="600"/>
              </a:spcAft>
              <a:buClr>
                <a:schemeClr val="tx2"/>
              </a:buClr>
              <a:buSzPct val="139000"/>
            </a:pPr>
            <a:r>
              <a:rPr lang="en-US" sz="1800" dirty="0">
                <a:latin typeface="+mn-lt"/>
              </a:rPr>
              <a:t>Transshipment Activity (e.g., port)</a:t>
            </a:r>
          </a:p>
          <a:p>
            <a:pPr marL="285750" lvl="1" indent="-285750">
              <a:spcAft>
                <a:spcPts val="600"/>
              </a:spcAft>
              <a:buClr>
                <a:schemeClr val="tx2"/>
              </a:buClr>
              <a:buSzPct val="100000"/>
              <a:buFont typeface="Arial" panose="020B0604020202020204" pitchFamily="34" charset="0"/>
              <a:buChar char="•"/>
            </a:pPr>
            <a:r>
              <a:rPr lang="en-US" sz="1800" b="0" dirty="0">
                <a:latin typeface="+mn-lt"/>
              </a:rPr>
              <a:t>May split shipment</a:t>
            </a:r>
          </a:p>
          <a:p>
            <a:pPr marL="285750" lvl="1" indent="-285750">
              <a:spcAft>
                <a:spcPts val="600"/>
              </a:spcAft>
              <a:buClr>
                <a:schemeClr val="tx2"/>
              </a:buClr>
              <a:buSzPct val="100000"/>
              <a:buFont typeface="Arial" panose="020B0604020202020204" pitchFamily="34" charset="0"/>
              <a:buChar char="•"/>
            </a:pPr>
            <a:r>
              <a:rPr lang="en-US" sz="1800" b="0" dirty="0">
                <a:latin typeface="+mn-lt"/>
              </a:rPr>
              <a:t>“Split TCN Suffix” in 17th position of TCN</a:t>
            </a:r>
          </a:p>
          <a:p>
            <a:pPr marL="285750" lvl="1" indent="-285750">
              <a:spcAft>
                <a:spcPts val="600"/>
              </a:spcAft>
              <a:buClr>
                <a:schemeClr val="tx2"/>
              </a:buClr>
              <a:buSzPct val="100000"/>
              <a:buFont typeface="Arial" panose="020B0604020202020204" pitchFamily="34" charset="0"/>
              <a:buChar char="•"/>
            </a:pPr>
            <a:r>
              <a:rPr lang="en-US" sz="1800" b="0" dirty="0">
                <a:latin typeface="+mn-lt"/>
              </a:rPr>
              <a:t>If no </a:t>
            </a:r>
            <a:r>
              <a:rPr lang="en-US" sz="1800" b="0" dirty="0" err="1">
                <a:latin typeface="+mn-lt"/>
              </a:rPr>
              <a:t>transshipper</a:t>
            </a:r>
            <a:r>
              <a:rPr lang="en-US" sz="1800" b="0" dirty="0">
                <a:latin typeface="+mn-lt"/>
              </a:rPr>
              <a:t> split action, the 17</a:t>
            </a:r>
            <a:r>
              <a:rPr lang="en-US" sz="1800" b="0" baseline="30000" dirty="0">
                <a:latin typeface="+mn-lt"/>
              </a:rPr>
              <a:t>th</a:t>
            </a:r>
            <a:r>
              <a:rPr lang="en-US" sz="1800" b="0" dirty="0">
                <a:latin typeface="+mn-lt"/>
              </a:rPr>
              <a:t> position will be an “X”</a:t>
            </a:r>
            <a:endParaRPr lang="en-US" sz="2000" b="0" dirty="0">
              <a:latin typeface="+mn-lt"/>
            </a:endParaRPr>
          </a:p>
        </p:txBody>
      </p:sp>
    </p:spTree>
    <p:extLst>
      <p:ext uri="{BB962C8B-B14F-4D97-AF65-F5344CB8AC3E}">
        <p14:creationId xmlns:p14="http://schemas.microsoft.com/office/powerpoint/2010/main" val="20546284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gci9815\My Documents\WebSDR\Slide-33---REVISED.JPG"/>
          <p:cNvPicPr>
            <a:picLocks noChangeAspect="1" noChangeArrowheads="1"/>
          </p:cNvPicPr>
          <p:nvPr/>
        </p:nvPicPr>
        <p:blipFill rotWithShape="1">
          <a:blip r:embed="rId4">
            <a:extLst>
              <a:ext uri="{28A0092B-C50C-407E-A947-70E740481C1C}">
                <a14:useLocalDpi xmlns:a14="http://schemas.microsoft.com/office/drawing/2010/main" val="0"/>
              </a:ext>
            </a:extLst>
          </a:blip>
          <a:srcRect l="15879" t="24765" r="13461" b="16346"/>
          <a:stretch/>
        </p:blipFill>
        <p:spPr bwMode="auto">
          <a:xfrm>
            <a:off x="990600" y="1726883"/>
            <a:ext cx="7149465" cy="3177540"/>
          </a:xfrm>
          <a:prstGeom prst="rect">
            <a:avLst/>
          </a:prstGeom>
          <a:noFill/>
          <a:ln w="19050">
            <a:solidFill>
              <a:srgbClr val="000000"/>
            </a:solidFill>
            <a:miter lim="800000"/>
            <a:headEnd/>
            <a:tailEnd/>
          </a:ln>
          <a:effectLst>
            <a:outerShdw blurRad="50800" dist="1651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36868" name="Text Box 5"/>
          <p:cNvSpPr txBox="1">
            <a:spLocks noChangeArrowheads="1"/>
          </p:cNvSpPr>
          <p:nvPr/>
        </p:nvSpPr>
        <p:spPr bwMode="auto">
          <a:xfrm>
            <a:off x="901065" y="5257800"/>
            <a:ext cx="723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600" b="0" dirty="0">
                <a:latin typeface="+mn-lt"/>
              </a:rPr>
              <a:t>WebSDR automatically pre-fills much of the shipping and requisition information for you. This information is taken from DAAS history files. In some cases, you may need to overwrite the pre-filled information when you reach the applicable input field. </a:t>
            </a:r>
          </a:p>
        </p:txBody>
      </p:sp>
      <p:sp>
        <p:nvSpPr>
          <p:cNvPr id="36869" name="AutoShape 26"/>
          <p:cNvSpPr>
            <a:spLocks/>
          </p:cNvSpPr>
          <p:nvPr/>
        </p:nvSpPr>
        <p:spPr bwMode="auto">
          <a:xfrm rot="10800000">
            <a:off x="1981200" y="2667000"/>
            <a:ext cx="304800" cy="1752600"/>
          </a:xfrm>
          <a:prstGeom prst="rightBrace">
            <a:avLst>
              <a:gd name="adj1" fmla="val 20368"/>
              <a:gd name="adj2" fmla="val 50000"/>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sp>
        <p:nvSpPr>
          <p:cNvPr id="36870" name="Text Box 14"/>
          <p:cNvSpPr txBox="1">
            <a:spLocks noChangeArrowheads="1"/>
          </p:cNvSpPr>
          <p:nvPr/>
        </p:nvSpPr>
        <p:spPr bwMode="auto">
          <a:xfrm>
            <a:off x="990599" y="3220243"/>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solidFill>
                  <a:srgbClr val="FF0000"/>
                </a:solidFill>
                <a:latin typeface="Arial" charset="0"/>
              </a:rPr>
              <a:t>Retrieved</a:t>
            </a:r>
          </a:p>
          <a:p>
            <a:pPr eaLnBrk="1" hangingPunct="1">
              <a:spcBef>
                <a:spcPct val="0"/>
              </a:spcBef>
              <a:buClrTx/>
              <a:buSzTx/>
              <a:buFontTx/>
              <a:buNone/>
            </a:pPr>
            <a:r>
              <a:rPr lang="en-US" altLang="en-US" sz="1200" b="0" dirty="0">
                <a:solidFill>
                  <a:srgbClr val="FF0000"/>
                </a:solidFill>
                <a:latin typeface="Arial" charset="0"/>
              </a:rPr>
              <a:t>requisition information</a:t>
            </a:r>
          </a:p>
        </p:txBody>
      </p:sp>
      <p:sp>
        <p:nvSpPr>
          <p:cNvPr id="8" name="Rectangle 2"/>
          <p:cNvSpPr txBox="1">
            <a:spLocks noChangeArrowheads="1"/>
          </p:cNvSpPr>
          <p:nvPr/>
        </p:nvSpPr>
        <p:spPr bwMode="auto">
          <a:xfrm>
            <a:off x="443865" y="638062"/>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a:t>
            </a:r>
          </a:p>
        </p:txBody>
      </p:sp>
    </p:spTree>
    <p:custDataLst>
      <p:tags r:id="rId1"/>
    </p:custDataLst>
    <p:extLst>
      <p:ext uri="{BB962C8B-B14F-4D97-AF65-F5344CB8AC3E}">
        <p14:creationId xmlns:p14="http://schemas.microsoft.com/office/powerpoint/2010/main" val="4851914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998B-FF5F-411D-A5C3-C9325B39B057}"/>
              </a:ext>
            </a:extLst>
          </p:cNvPr>
          <p:cNvSpPr>
            <a:spLocks noGrp="1"/>
          </p:cNvSpPr>
          <p:nvPr>
            <p:ph type="title"/>
          </p:nvPr>
        </p:nvSpPr>
        <p:spPr/>
        <p:txBody>
          <a:bodyPr/>
          <a:lstStyle/>
          <a:p>
            <a:r>
              <a:rPr kumimoji="0" lang="en-US" sz="2400" b="1"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Defining DoD WebSDR</a:t>
            </a:r>
            <a:endParaRPr lang="en-US" dirty="0"/>
          </a:p>
        </p:txBody>
      </p:sp>
      <p:sp>
        <p:nvSpPr>
          <p:cNvPr id="3" name="Content Placeholder 2">
            <a:extLst>
              <a:ext uri="{FF2B5EF4-FFF2-40B4-BE49-F238E27FC236}">
                <a16:creationId xmlns:a16="http://schemas.microsoft.com/office/drawing/2014/main" id="{D3ACCAB5-8F40-4A83-BD79-95D9F0252EC3}"/>
              </a:ext>
            </a:extLst>
          </p:cNvPr>
          <p:cNvSpPr>
            <a:spLocks noGrp="1"/>
          </p:cNvSpPr>
          <p:nvPr>
            <p:ph sz="quarter" idx="10"/>
          </p:nvPr>
        </p:nvSpPr>
        <p:spPr>
          <a:xfrm>
            <a:off x="457200" y="1432560"/>
            <a:ext cx="8229600" cy="4892040"/>
          </a:xfrm>
        </p:spPr>
        <p:txBody>
          <a:bodyPr/>
          <a:lstStyle/>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 web supported tool integrating business events to:</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Report supply discrepancies and route for action and/or trend analysis</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SDR responses and resolution</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Standardize SDR transactional interfaces and data</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Capture and provide a life-cycle event audit trail</a:t>
            </a:r>
          </a:p>
          <a:p>
            <a:pPr marL="685800" marR="0" lvl="1" indent="-228600" algn="l" defTabSz="914400" rtl="0" eaLnBrk="1" fontAlgn="auto" latinLnBrk="0" hangingPunct="1">
              <a:lnSpc>
                <a:spcPct val="90000"/>
              </a:lnSpc>
              <a:spcBef>
                <a:spcPts val="6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management reporting capabilities for analysis </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Integrates Component SDR applications as required by the Defense</a:t>
            </a:r>
            <a:r>
              <a:rPr lang="en-US" sz="1800" kern="1200" dirty="0">
                <a:solidFill>
                  <a:prstClr val="black"/>
                </a:solidFill>
                <a:latin typeface="Arial" panose="020B0604020202020204"/>
              </a:rPr>
              <a:t> Logistics Management Standards</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(DLMS)</a:t>
            </a:r>
          </a:p>
          <a:p>
            <a:pPr marL="685800" marR="0" lvl="1" indent="-228600" algn="l" defTabSz="914400" rtl="0" eaLnBrk="1" fontAlgn="auto" latinLnBrk="0" hangingPunct="1">
              <a:lnSpc>
                <a:spcPct val="90000"/>
              </a:lnSpc>
              <a:spcBef>
                <a:spcPts val="6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Supports web input pending DLMS implementation</a:t>
            </a:r>
          </a:p>
          <a:p>
            <a:pPr marL="2286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Database of all actions producing reports</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View management reports and query results online</a:t>
            </a:r>
          </a:p>
          <a:p>
            <a:pPr marL="685800" marR="0" lvl="1"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Send reports to users’ email for detailed analysis </a:t>
            </a:r>
          </a:p>
        </p:txBody>
      </p:sp>
    </p:spTree>
    <p:extLst>
      <p:ext uri="{BB962C8B-B14F-4D97-AF65-F5344CB8AC3E}">
        <p14:creationId xmlns:p14="http://schemas.microsoft.com/office/powerpoint/2010/main" val="3380144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36"/>
          <p:cNvSpPr>
            <a:spLocks noChangeArrowheads="1"/>
          </p:cNvSpPr>
          <p:nvPr/>
        </p:nvSpPr>
        <p:spPr bwMode="auto">
          <a:xfrm>
            <a:off x="1524000" y="1526661"/>
            <a:ext cx="396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600" b="0" dirty="0">
                <a:latin typeface="Arial" charset="0"/>
              </a:rPr>
              <a:t>Level 1 defines the discrepancy category</a:t>
            </a:r>
          </a:p>
        </p:txBody>
      </p:sp>
      <p:sp>
        <p:nvSpPr>
          <p:cNvPr id="37902"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sp>
        <p:nvSpPr>
          <p:cNvPr id="23" name="Rectangle 2"/>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grpSp>
        <p:nvGrpSpPr>
          <p:cNvPr id="5" name="Group 4"/>
          <p:cNvGrpSpPr/>
          <p:nvPr/>
        </p:nvGrpSpPr>
        <p:grpSpPr>
          <a:xfrm>
            <a:off x="994702" y="1981200"/>
            <a:ext cx="5135880" cy="3744913"/>
            <a:chOff x="709246" y="1589087"/>
            <a:chExt cx="5135880" cy="3744913"/>
          </a:xfrm>
        </p:grpSpPr>
        <p:pic>
          <p:nvPicPr>
            <p:cNvPr id="378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46" t="13547" r="2687" b="13319"/>
            <a:stretch/>
          </p:blipFill>
          <p:spPr bwMode="auto">
            <a:xfrm>
              <a:off x="709246" y="1589087"/>
              <a:ext cx="5135880" cy="3744913"/>
            </a:xfrm>
            <a:prstGeom prst="rect">
              <a:avLst/>
            </a:prstGeom>
            <a:noFill/>
            <a:ln w="9525">
              <a:solidFill>
                <a:srgbClr val="000000"/>
              </a:solidFill>
              <a:miter lim="800000"/>
              <a:headEnd/>
              <a:tailEnd/>
            </a:ln>
            <a:effectLst>
              <a:outerShdw blurRad="50800" dist="1016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24" name="Flowchart: Connector 23"/>
            <p:cNvSpPr/>
            <p:nvPr/>
          </p:nvSpPr>
          <p:spPr bwMode="auto">
            <a:xfrm>
              <a:off x="937846" y="2270176"/>
              <a:ext cx="152400" cy="15240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grpSp>
      <p:sp>
        <p:nvSpPr>
          <p:cNvPr id="26" name="Flowchart: Connector 25"/>
          <p:cNvSpPr/>
          <p:nvPr/>
        </p:nvSpPr>
        <p:spPr bwMode="auto">
          <a:xfrm>
            <a:off x="1205716" y="1588004"/>
            <a:ext cx="152400" cy="15240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 name="Rectangle 1"/>
          <p:cNvSpPr/>
          <p:nvPr/>
        </p:nvSpPr>
        <p:spPr>
          <a:xfrm>
            <a:off x="6394351" y="2583856"/>
            <a:ext cx="1685048" cy="461665"/>
          </a:xfrm>
          <a:prstGeom prst="rect">
            <a:avLst/>
          </a:prstGeom>
          <a:solidFill>
            <a:schemeClr val="bg1"/>
          </a:solidFill>
          <a:ln>
            <a:solidFill>
              <a:schemeClr val="accent1">
                <a:lumMod val="75000"/>
              </a:schemeClr>
            </a:solidFill>
          </a:ln>
        </p:spPr>
        <p:txBody>
          <a:bodyPr wrap="square">
            <a:spAutoFit/>
          </a:bodyPr>
          <a:lstStyle/>
          <a:p>
            <a:pPr lvl="0"/>
            <a:r>
              <a:rPr lang="en-US" altLang="en-US" sz="1200" dirty="0">
                <a:latin typeface="Arial" charset="0"/>
              </a:rPr>
              <a:t>Level 1 Discrepancy Drop Down Window</a:t>
            </a:r>
          </a:p>
        </p:txBody>
      </p:sp>
      <p:pic>
        <p:nvPicPr>
          <p:cNvPr id="11" name="Picture 10">
            <a:extLst>
              <a:ext uri="{FF2B5EF4-FFF2-40B4-BE49-F238E27FC236}">
                <a16:creationId xmlns:a16="http://schemas.microsoft.com/office/drawing/2014/main" id="{09C75C4E-88FA-4A49-AAE1-5079120EEEEE}"/>
              </a:ext>
            </a:extLst>
          </p:cNvPr>
          <p:cNvPicPr/>
          <p:nvPr/>
        </p:nvPicPr>
        <p:blipFill rotWithShape="1">
          <a:blip r:embed="rId5"/>
          <a:srcRect l="16988" t="31613" r="37018" b="41051"/>
          <a:stretch/>
        </p:blipFill>
        <p:spPr bwMode="auto">
          <a:xfrm>
            <a:off x="2890490" y="3045521"/>
            <a:ext cx="4958109" cy="3126542"/>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14935541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6"/>
          <p:cNvSpPr txBox="1">
            <a:spLocks noChangeArrowheads="1"/>
          </p:cNvSpPr>
          <p:nvPr/>
        </p:nvSpPr>
        <p:spPr bwMode="auto">
          <a:xfrm>
            <a:off x="679938" y="5583825"/>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800" b="0" dirty="0">
                <a:latin typeface="Arial" charset="0"/>
              </a:rPr>
              <a:t>Select the “</a:t>
            </a:r>
            <a:r>
              <a:rPr lang="en-US" altLang="en-US" sz="1800" dirty="0">
                <a:latin typeface="Arial" charset="0"/>
              </a:rPr>
              <a:t>Discrepancy Code</a:t>
            </a:r>
            <a:r>
              <a:rPr lang="en-US" altLang="en-US" sz="1800" b="0" dirty="0">
                <a:latin typeface="Arial" charset="0"/>
              </a:rPr>
              <a:t>”.</a:t>
            </a:r>
          </a:p>
        </p:txBody>
      </p:sp>
      <p:sp>
        <p:nvSpPr>
          <p:cNvPr id="37894" name="Rectangle 36"/>
          <p:cNvSpPr>
            <a:spLocks noChangeArrowheads="1"/>
          </p:cNvSpPr>
          <p:nvPr/>
        </p:nvSpPr>
        <p:spPr bwMode="auto">
          <a:xfrm>
            <a:off x="6400800" y="1737506"/>
            <a:ext cx="22860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100" b="0" dirty="0">
                <a:latin typeface="Arial" charset="0"/>
              </a:rPr>
              <a:t>Level 1 defines the discrepancy category</a:t>
            </a:r>
          </a:p>
          <a:p>
            <a:pPr eaLnBrk="1" hangingPunct="1">
              <a:spcBef>
                <a:spcPct val="0"/>
              </a:spcBef>
              <a:buClrTx/>
              <a:buSzTx/>
              <a:buFont typeface="Wingdings" pitchFamily="2" charset="2"/>
              <a:buNone/>
            </a:pPr>
            <a:endParaRPr lang="en-US" altLang="en-US" sz="1100" b="0" dirty="0">
              <a:latin typeface="Arial" charset="0"/>
            </a:endParaRPr>
          </a:p>
          <a:p>
            <a:pPr eaLnBrk="1" hangingPunct="1">
              <a:spcBef>
                <a:spcPct val="0"/>
              </a:spcBef>
              <a:buClrTx/>
              <a:buSzTx/>
              <a:buFontTx/>
              <a:buNone/>
            </a:pPr>
            <a:r>
              <a:rPr lang="en-US" altLang="en-US" sz="1100" b="0" dirty="0">
                <a:latin typeface="Arial" charset="0"/>
              </a:rPr>
              <a:t>Level 2 identifies conditions within selected category and completes the discrepancy code</a:t>
            </a:r>
          </a:p>
          <a:p>
            <a:pPr eaLnBrk="1" hangingPunct="1">
              <a:spcBef>
                <a:spcPct val="0"/>
              </a:spcBef>
              <a:buClrTx/>
              <a:buSzTx/>
              <a:buFont typeface="Wingdings" pitchFamily="2" charset="2"/>
              <a:buNone/>
            </a:pPr>
            <a:endParaRPr lang="en-US" altLang="en-US" sz="1100" b="0" dirty="0">
              <a:latin typeface="Arial" charset="0"/>
            </a:endParaRPr>
          </a:p>
          <a:p>
            <a:pPr eaLnBrk="1" hangingPunct="1">
              <a:spcBef>
                <a:spcPct val="0"/>
              </a:spcBef>
              <a:buClrTx/>
              <a:buSzTx/>
              <a:buFontTx/>
              <a:buNone/>
            </a:pPr>
            <a:r>
              <a:rPr lang="en-US" altLang="en-US" sz="1100" b="0" dirty="0">
                <a:latin typeface="Arial" charset="0"/>
              </a:rPr>
              <a:t>Level 3 further defines packaging discrepancies</a:t>
            </a:r>
          </a:p>
        </p:txBody>
      </p:sp>
      <p:sp>
        <p:nvSpPr>
          <p:cNvPr id="37902"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en-US" altLang="en-US" sz="800" dirty="0">
              <a:latin typeface="Arial" charset="0"/>
            </a:endParaRPr>
          </a:p>
        </p:txBody>
      </p:sp>
      <p:grpSp>
        <p:nvGrpSpPr>
          <p:cNvPr id="4" name="Group 3"/>
          <p:cNvGrpSpPr/>
          <p:nvPr/>
        </p:nvGrpSpPr>
        <p:grpSpPr>
          <a:xfrm>
            <a:off x="709246" y="1589087"/>
            <a:ext cx="5135880" cy="3744913"/>
            <a:chOff x="709246" y="1415140"/>
            <a:chExt cx="5135880" cy="3744913"/>
          </a:xfrm>
        </p:grpSpPr>
        <p:pic>
          <p:nvPicPr>
            <p:cNvPr id="378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346" t="13547" r="2687" b="13319"/>
            <a:stretch/>
          </p:blipFill>
          <p:spPr bwMode="auto">
            <a:xfrm>
              <a:off x="709246" y="1415140"/>
              <a:ext cx="5135880" cy="3744913"/>
            </a:xfrm>
            <a:prstGeom prst="rect">
              <a:avLst/>
            </a:prstGeom>
            <a:noFill/>
            <a:ln w="9525">
              <a:solidFill>
                <a:srgbClr val="000000"/>
              </a:solidFill>
              <a:miter lim="800000"/>
              <a:headEnd/>
              <a:tailEnd/>
            </a:ln>
            <a:effectLst>
              <a:outerShdw blurRad="50800" dist="1016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3" name="Flowchart: Connector 2"/>
            <p:cNvSpPr/>
            <p:nvPr/>
          </p:nvSpPr>
          <p:spPr bwMode="auto">
            <a:xfrm>
              <a:off x="937846" y="3058996"/>
              <a:ext cx="152400" cy="152400"/>
            </a:xfrm>
            <a:prstGeom prst="flowChartConnector">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4" name="Flowchart: Connector 23"/>
            <p:cNvSpPr/>
            <p:nvPr/>
          </p:nvSpPr>
          <p:spPr bwMode="auto">
            <a:xfrm>
              <a:off x="937846" y="2096229"/>
              <a:ext cx="152400" cy="152400"/>
            </a:xfrm>
            <a:prstGeom prst="flowChartConnector">
              <a:avLst/>
            </a:prstGeom>
            <a:solidFill>
              <a:srgbClr val="FF0000"/>
            </a:solidFill>
            <a:ln w="9525" cap="flat" cmpd="sng" algn="ctr">
              <a:solidFill>
                <a:srgbClr val="FF000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5" name="Flowchart: Connector 24"/>
            <p:cNvSpPr/>
            <p:nvPr/>
          </p:nvSpPr>
          <p:spPr bwMode="auto">
            <a:xfrm>
              <a:off x="937846" y="4004178"/>
              <a:ext cx="152400" cy="152400"/>
            </a:xfrm>
            <a:prstGeom prst="flowChartConnector">
              <a:avLst/>
            </a:prstGeom>
            <a:solidFill>
              <a:srgbClr val="00B050"/>
            </a:solidFill>
            <a:ln w="9525" cap="flat" cmpd="sng" algn="ctr">
              <a:solidFill>
                <a:srgbClr val="00B05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grpSp>
      <p:sp>
        <p:nvSpPr>
          <p:cNvPr id="26" name="Flowchart: Connector 25"/>
          <p:cNvSpPr/>
          <p:nvPr/>
        </p:nvSpPr>
        <p:spPr bwMode="auto">
          <a:xfrm>
            <a:off x="6084276" y="1828800"/>
            <a:ext cx="152400" cy="152400"/>
          </a:xfrm>
          <a:prstGeom prst="flowChartConnector">
            <a:avLst/>
          </a:prstGeom>
          <a:solidFill>
            <a:srgbClr val="FF0000"/>
          </a:solidFill>
          <a:ln w="9525" cap="flat" cmpd="sng" algn="ctr">
            <a:solidFill>
              <a:srgbClr val="FF000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7" name="Flowchart: Connector 26"/>
          <p:cNvSpPr/>
          <p:nvPr/>
        </p:nvSpPr>
        <p:spPr bwMode="auto">
          <a:xfrm>
            <a:off x="6084276" y="2362200"/>
            <a:ext cx="152400" cy="152400"/>
          </a:xfrm>
          <a:prstGeom prst="flowChartConnector">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8" name="Flowchart: Connector 27"/>
          <p:cNvSpPr/>
          <p:nvPr/>
        </p:nvSpPr>
        <p:spPr bwMode="auto">
          <a:xfrm>
            <a:off x="6084276" y="3207947"/>
            <a:ext cx="152400" cy="152400"/>
          </a:xfrm>
          <a:prstGeom prst="flowChartConnector">
            <a:avLst/>
          </a:prstGeom>
          <a:solidFill>
            <a:srgbClr val="00B050"/>
          </a:solidFill>
          <a:ln w="9525" cap="flat" cmpd="sng" algn="ctr">
            <a:solidFill>
              <a:srgbClr val="00B05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14" name="Rectangle 2">
            <a:extLst>
              <a:ext uri="{FF2B5EF4-FFF2-40B4-BE49-F238E27FC236}">
                <a16:creationId xmlns:a16="http://schemas.microsoft.com/office/drawing/2014/main" id="{620E4AB9-38A7-40F6-A186-C36BE33EB2F5}"/>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402817474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403" t="20318" r="1294" b="12527"/>
          <a:stretch/>
        </p:blipFill>
        <p:spPr bwMode="auto">
          <a:xfrm>
            <a:off x="1105604" y="1447800"/>
            <a:ext cx="4892842" cy="464820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38921" name="Text Box 38"/>
          <p:cNvSpPr txBox="1">
            <a:spLocks noChangeArrowheads="1"/>
          </p:cNvSpPr>
          <p:nvPr/>
        </p:nvSpPr>
        <p:spPr bwMode="auto">
          <a:xfrm>
            <a:off x="6477000" y="2176789"/>
            <a:ext cx="1524000" cy="523220"/>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1" dirty="0">
                <a:latin typeface="Arial" charset="0"/>
              </a:rPr>
              <a:t>C2 Discrepancy   </a:t>
            </a:r>
          </a:p>
          <a:p>
            <a:pPr>
              <a:spcBef>
                <a:spcPct val="0"/>
              </a:spcBef>
              <a:buClrTx/>
              <a:buSzTx/>
              <a:buFontTx/>
              <a:buNone/>
            </a:pPr>
            <a:r>
              <a:rPr lang="en-US" altLang="en-US" sz="1400" b="1" dirty="0">
                <a:latin typeface="Arial" charset="0"/>
              </a:rPr>
              <a:t>reported </a:t>
            </a:r>
          </a:p>
        </p:txBody>
      </p:sp>
      <p:sp>
        <p:nvSpPr>
          <p:cNvPr id="38922" name="Line 42"/>
          <p:cNvSpPr>
            <a:spLocks noChangeShapeType="1"/>
          </p:cNvSpPr>
          <p:nvPr/>
        </p:nvSpPr>
        <p:spPr bwMode="auto">
          <a:xfrm flipH="1" flipV="1">
            <a:off x="5105400" y="2462782"/>
            <a:ext cx="1207417" cy="1"/>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 name="Rectangle 2">
            <a:extLst>
              <a:ext uri="{FF2B5EF4-FFF2-40B4-BE49-F238E27FC236}">
                <a16:creationId xmlns:a16="http://schemas.microsoft.com/office/drawing/2014/main" id="{1D31C6EF-CE2A-44B2-B991-6AF678175EC2}"/>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98319586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37"/>
          <p:cNvPicPr>
            <a:picLocks noChangeAspect="1" noChangeArrowheads="1"/>
          </p:cNvPicPr>
          <p:nvPr/>
        </p:nvPicPr>
        <p:blipFill rotWithShape="1">
          <a:blip r:embed="rId4">
            <a:extLst>
              <a:ext uri="{28A0092B-C50C-407E-A947-70E740481C1C}">
                <a14:useLocalDpi xmlns:a14="http://schemas.microsoft.com/office/drawing/2010/main" val="0"/>
              </a:ext>
            </a:extLst>
          </a:blip>
          <a:srcRect l="9573" t="24586" r="38050" b="26471"/>
          <a:stretch/>
        </p:blipFill>
        <p:spPr bwMode="auto">
          <a:xfrm>
            <a:off x="1143000" y="1447800"/>
            <a:ext cx="4724400" cy="4556868"/>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38924" name="Text Box 37"/>
          <p:cNvSpPr txBox="1">
            <a:spLocks noChangeArrowheads="1"/>
          </p:cNvSpPr>
          <p:nvPr/>
        </p:nvSpPr>
        <p:spPr bwMode="auto">
          <a:xfrm>
            <a:off x="6477000" y="2557790"/>
            <a:ext cx="16002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1400" b="1" dirty="0">
                <a:latin typeface="Arial" charset="0"/>
              </a:rPr>
              <a:t>W1 Discrepancy</a:t>
            </a:r>
          </a:p>
          <a:p>
            <a:pPr>
              <a:spcBef>
                <a:spcPct val="0"/>
              </a:spcBef>
              <a:buClrTx/>
              <a:buSzTx/>
              <a:buFontTx/>
              <a:buNone/>
            </a:pPr>
            <a:r>
              <a:rPr lang="en-US" altLang="en-US" sz="1400" b="1" dirty="0">
                <a:latin typeface="Arial" charset="0"/>
              </a:rPr>
              <a:t> Reported </a:t>
            </a:r>
          </a:p>
        </p:txBody>
      </p:sp>
      <p:sp>
        <p:nvSpPr>
          <p:cNvPr id="7" name="Line 42"/>
          <p:cNvSpPr>
            <a:spLocks noChangeShapeType="1"/>
          </p:cNvSpPr>
          <p:nvPr/>
        </p:nvSpPr>
        <p:spPr bwMode="auto">
          <a:xfrm flipH="1" flipV="1">
            <a:off x="4572000" y="2819400"/>
            <a:ext cx="1696825" cy="0"/>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6" name="Rectangle 2">
            <a:extLst>
              <a:ext uri="{FF2B5EF4-FFF2-40B4-BE49-F238E27FC236}">
                <a16:creationId xmlns:a16="http://schemas.microsoft.com/office/drawing/2014/main" id="{99E15322-0E8F-4355-8D29-B26FF6D43B55}"/>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36276269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11" descr="Slide-37--revised.JPG"/>
          <p:cNvPicPr>
            <a:picLocks noChangeAspect="1"/>
          </p:cNvPicPr>
          <p:nvPr/>
        </p:nvPicPr>
        <p:blipFill rotWithShape="1">
          <a:blip r:embed="rId4">
            <a:extLst>
              <a:ext uri="{28A0092B-C50C-407E-A947-70E740481C1C}">
                <a14:useLocalDpi xmlns:a14="http://schemas.microsoft.com/office/drawing/2010/main" val="0"/>
              </a:ext>
            </a:extLst>
          </a:blip>
          <a:srcRect l="15045" t="9819" r="-264" b="7275"/>
          <a:stretch/>
        </p:blipFill>
        <p:spPr bwMode="auto">
          <a:xfrm>
            <a:off x="936458" y="1676400"/>
            <a:ext cx="7499684" cy="4191000"/>
          </a:xfrm>
          <a:prstGeom prst="rect">
            <a:avLst/>
          </a:prstGeom>
          <a:noFill/>
          <a:ln w="9525">
            <a:solidFill>
              <a:srgbClr val="000000"/>
            </a:solidFill>
            <a:miter lim="800000"/>
            <a:headEnd/>
            <a:tailEnd/>
          </a:ln>
          <a:effectLst>
            <a:outerShdw blurRad="50800" dist="1524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5E4DF6B-2489-4FA7-B1F0-47F6F86822EC}"/>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159908471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990600" y="1676400"/>
            <a:ext cx="7086600" cy="2895600"/>
          </a:xfrm>
        </p:spPr>
        <p:txBody>
          <a:bodyPr/>
          <a:lstStyle/>
          <a:p>
            <a:pPr marL="285750" lvl="1"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Business rule logic to determine the appropriate activity to receive SDR for action.  </a:t>
            </a:r>
          </a:p>
          <a:p>
            <a:pPr marL="285750" lvl="1"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Rules vary according to multiple factors, such as:</a:t>
            </a:r>
          </a:p>
          <a:p>
            <a:pPr marL="685800" lvl="2"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the specific Service or Agency functioning as the Source of Supply</a:t>
            </a:r>
          </a:p>
          <a:p>
            <a:pPr marL="685800" lvl="2"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who shipped the materiel - vendor or DLA Distribution Center </a:t>
            </a:r>
          </a:p>
          <a:p>
            <a:pPr marL="685800" lvl="2"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the specific discrepancy code</a:t>
            </a:r>
            <a:br>
              <a:rPr lang="en-US" kern="1200" dirty="0">
                <a:solidFill>
                  <a:schemeClr val="tx1"/>
                </a:solidFill>
                <a:ea typeface="+mn-ea"/>
                <a:cs typeface="+mn-cs"/>
              </a:rPr>
            </a:br>
            <a:endParaRPr lang="en-US" dirty="0">
              <a:latin typeface="Arial" charset="0"/>
            </a:endParaRPr>
          </a:p>
        </p:txBody>
      </p:sp>
      <p:sp>
        <p:nvSpPr>
          <p:cNvPr id="2" name="TextBox 1"/>
          <p:cNvSpPr txBox="1"/>
          <p:nvPr/>
        </p:nvSpPr>
        <p:spPr>
          <a:xfrm>
            <a:off x="990600" y="4604426"/>
            <a:ext cx="7086600" cy="1200329"/>
          </a:xfrm>
          <a:prstGeom prst="rect">
            <a:avLst/>
          </a:prstGeom>
          <a:noFill/>
        </p:spPr>
        <p:txBody>
          <a:bodyPr wrap="square" rtlCol="0">
            <a:spAutoFit/>
          </a:bodyPr>
          <a:lstStyle/>
          <a:p>
            <a:r>
              <a:rPr lang="en-US" sz="1800" dirty="0">
                <a:latin typeface="+mn-lt"/>
              </a:rPr>
              <a:t>Note:</a:t>
            </a:r>
          </a:p>
          <a:p>
            <a:r>
              <a:rPr lang="en-US" sz="1800" b="0" dirty="0">
                <a:latin typeface="+mn-lt"/>
              </a:rPr>
              <a:t>Component SDR applications are required to apply business rules for SDR routing comparable to those used by WebSDR for SDRs entered via WebSDR online input.</a:t>
            </a:r>
          </a:p>
        </p:txBody>
      </p:sp>
      <p:sp>
        <p:nvSpPr>
          <p:cNvPr id="6" name="Rectangle 2">
            <a:extLst>
              <a:ext uri="{FF2B5EF4-FFF2-40B4-BE49-F238E27FC236}">
                <a16:creationId xmlns:a16="http://schemas.microsoft.com/office/drawing/2014/main" id="{27EF0EA6-1084-41FE-A79C-1BC70D119B12}"/>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190412360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888460" y="1600200"/>
            <a:ext cx="7162800" cy="3200400"/>
          </a:xfrm>
        </p:spPr>
        <p:txBody>
          <a:bodyPr/>
          <a:lstStyle/>
          <a:p>
            <a:pPr marL="285750" lvl="1" eaLnBrk="1" hangingPunct="1">
              <a:spcBef>
                <a:spcPct val="0"/>
              </a:spcBef>
              <a:spcAft>
                <a:spcPts val="1200"/>
              </a:spcAft>
              <a:buClr>
                <a:srgbClr val="1F497D"/>
              </a:buClr>
              <a:buSzPct val="100000"/>
              <a:buFont typeface="Arial" panose="020B0604020202020204" pitchFamily="34" charset="0"/>
              <a:buChar char="•"/>
              <a:defRPr/>
            </a:pPr>
            <a:r>
              <a:rPr lang="en-US" kern="1200" dirty="0">
                <a:solidFill>
                  <a:prstClr val="black"/>
                </a:solidFill>
                <a:ea typeface="+mn-ea"/>
                <a:cs typeface="+mn-cs"/>
              </a:rPr>
              <a:t>Your Service or Agency procedures should always be applied to the SDR process. </a:t>
            </a:r>
            <a:r>
              <a:rPr lang="en-US" kern="1200" dirty="0">
                <a:solidFill>
                  <a:schemeClr val="tx1"/>
                </a:solidFill>
                <a:ea typeface="+mn-ea"/>
                <a:cs typeface="+mn-cs"/>
              </a:rPr>
              <a:t>You may override the pre-filled information because there may be situations which cannot be built into system processing. </a:t>
            </a:r>
            <a:r>
              <a:rPr lang="en-US" i="1" kern="1200" dirty="0">
                <a:solidFill>
                  <a:srgbClr val="FF0000"/>
                </a:solidFill>
                <a:ea typeface="+mn-ea"/>
                <a:cs typeface="+mn-cs"/>
              </a:rPr>
              <a:t>Use caution in doing so. </a:t>
            </a:r>
          </a:p>
          <a:p>
            <a:pPr marL="285750" lvl="1" eaLnBrk="1" hangingPunct="1">
              <a:spcBef>
                <a:spcPct val="0"/>
              </a:spcBef>
              <a:spcAft>
                <a:spcPts val="1200"/>
              </a:spcAft>
              <a:buClr>
                <a:schemeClr val="tx2"/>
              </a:buClr>
              <a:buSzPct val="100000"/>
              <a:buFont typeface="Arial" panose="020B0604020202020204" pitchFamily="34" charset="0"/>
              <a:buChar char="•"/>
              <a:defRPr/>
            </a:pPr>
            <a:r>
              <a:rPr lang="en-US" kern="1200" dirty="0">
                <a:solidFill>
                  <a:schemeClr val="tx1"/>
                </a:solidFill>
                <a:ea typeface="+mn-ea"/>
                <a:cs typeface="+mn-cs"/>
              </a:rPr>
              <a:t>When pre-filled information is not available, manually key in the remaining SDR data. </a:t>
            </a:r>
          </a:p>
          <a:p>
            <a:pPr marL="285750" lvl="1" eaLnBrk="1" hangingPunct="1">
              <a:spcBef>
                <a:spcPct val="0"/>
              </a:spcBef>
              <a:spcAft>
                <a:spcPts val="0"/>
              </a:spcAft>
              <a:buClr>
                <a:schemeClr val="tx2"/>
              </a:buClr>
              <a:buSzPct val="100000"/>
              <a:buFont typeface="Arial" panose="020B0604020202020204" pitchFamily="34" charset="0"/>
              <a:buChar char="•"/>
              <a:defRPr/>
            </a:pPr>
            <a:r>
              <a:rPr lang="en-US" kern="1200" dirty="0">
                <a:solidFill>
                  <a:schemeClr val="tx1"/>
                </a:solidFill>
                <a:ea typeface="+mn-ea"/>
                <a:cs typeface="+mn-cs"/>
              </a:rPr>
              <a:t>If you identify the source of supply as the action activity, the source of supply may forward the SDR to the appropriate shipping activity. </a:t>
            </a:r>
            <a:endParaRPr lang="en-US" sz="1800" dirty="0">
              <a:latin typeface="Arial" charset="0"/>
            </a:endParaRPr>
          </a:p>
        </p:txBody>
      </p:sp>
      <p:sp>
        <p:nvSpPr>
          <p:cNvPr id="2" name="TextBox 1"/>
          <p:cNvSpPr txBox="1"/>
          <p:nvPr/>
        </p:nvSpPr>
        <p:spPr>
          <a:xfrm>
            <a:off x="914400" y="4800600"/>
            <a:ext cx="7772400" cy="1560427"/>
          </a:xfrm>
          <a:prstGeom prst="rect">
            <a:avLst/>
          </a:prstGeom>
          <a:noFill/>
        </p:spPr>
        <p:txBody>
          <a:bodyPr wrap="square" rtlCol="0">
            <a:spAutoFit/>
          </a:bodyPr>
          <a:lstStyle/>
          <a:p>
            <a:pPr lvl="0" eaLnBrk="0" hangingPunct="0">
              <a:spcBef>
                <a:spcPct val="30000"/>
              </a:spcBef>
            </a:pPr>
            <a:r>
              <a:rPr lang="en-US" sz="1800" dirty="0">
                <a:solidFill>
                  <a:srgbClr val="000000"/>
                </a:solidFill>
                <a:latin typeface="+mn-lt"/>
              </a:rPr>
              <a:t>Note:</a:t>
            </a:r>
          </a:p>
          <a:p>
            <a:pPr lvl="0" eaLnBrk="0" hangingPunct="0">
              <a:spcBef>
                <a:spcPct val="30000"/>
              </a:spcBef>
            </a:pPr>
            <a:r>
              <a:rPr lang="en-US" sz="1800" b="0" dirty="0">
                <a:solidFill>
                  <a:srgbClr val="000000"/>
                </a:solidFill>
                <a:latin typeface="+mn-lt"/>
              </a:rPr>
              <a:t>When systemic forwarding is accomplished using Reply Code 504, the submitter is notified that the SDR has been forwarded to a new action activity and the new action activity receives a new original SDR (meaning the new action activity doesn’t have visibility of the forwarding remarks).</a:t>
            </a:r>
          </a:p>
        </p:txBody>
      </p:sp>
      <p:sp>
        <p:nvSpPr>
          <p:cNvPr id="6" name="Rectangle 2">
            <a:extLst>
              <a:ext uri="{FF2B5EF4-FFF2-40B4-BE49-F238E27FC236}">
                <a16:creationId xmlns:a16="http://schemas.microsoft.com/office/drawing/2014/main" id="{A2A4CD58-8B2A-49B3-B3DF-6850BF80E41F}"/>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344645814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srcRect t="867" b="53684"/>
          <a:stretch/>
        </p:blipFill>
        <p:spPr>
          <a:xfrm>
            <a:off x="970138" y="1538855"/>
            <a:ext cx="6057755" cy="2641902"/>
          </a:xfrm>
          <a:prstGeom prst="rect">
            <a:avLst/>
          </a:prstGeom>
          <a:ln>
            <a:solidFill>
              <a:schemeClr val="bg1">
                <a:lumMod val="50000"/>
              </a:schemeClr>
            </a:solidFill>
          </a:ln>
          <a:effectLst>
            <a:outerShdw blurRad="50800" dist="152400" dir="2700000" algn="tl" rotWithShape="0">
              <a:schemeClr val="accent1">
                <a:lumMod val="75000"/>
                <a:alpha val="40000"/>
              </a:schemeClr>
            </a:outerShdw>
          </a:effec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571" t="36480" r="25789" b="34350"/>
          <a:stretch/>
        </p:blipFill>
        <p:spPr bwMode="auto">
          <a:xfrm>
            <a:off x="5029200" y="3124200"/>
            <a:ext cx="3048000" cy="2514912"/>
          </a:xfrm>
          <a:prstGeom prst="rect">
            <a:avLst/>
          </a:prstGeom>
          <a:noFill/>
          <a:ln w="9525">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25" name="Text Box 14"/>
          <p:cNvSpPr txBox="1">
            <a:spLocks noChangeArrowheads="1"/>
          </p:cNvSpPr>
          <p:nvPr/>
        </p:nvSpPr>
        <p:spPr bwMode="auto">
          <a:xfrm>
            <a:off x="927760" y="4577283"/>
            <a:ext cx="3733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600" b="0" dirty="0">
                <a:latin typeface="Arial" charset="0"/>
              </a:rPr>
              <a:t>Transportation Control Number (TCN) should always be included when available. </a:t>
            </a:r>
          </a:p>
          <a:p>
            <a:pPr eaLnBrk="1" hangingPunct="1">
              <a:spcBef>
                <a:spcPct val="50000"/>
              </a:spcBef>
              <a:buClrTx/>
              <a:buSzTx/>
              <a:buFontTx/>
              <a:buNone/>
            </a:pPr>
            <a:r>
              <a:rPr lang="en-US" altLang="en-US" sz="1600" b="0" dirty="0">
                <a:latin typeface="Arial" charset="0"/>
              </a:rPr>
              <a:t>   2</a:t>
            </a:r>
            <a:r>
              <a:rPr lang="en-US" altLang="en-US" sz="1600" b="0" baseline="30000" dirty="0">
                <a:latin typeface="Arial" charset="0"/>
              </a:rPr>
              <a:t>nd</a:t>
            </a:r>
            <a:r>
              <a:rPr lang="en-US" altLang="en-US" sz="1600" b="0" dirty="0">
                <a:latin typeface="Arial" charset="0"/>
              </a:rPr>
              <a:t> and 3</a:t>
            </a:r>
            <a:r>
              <a:rPr lang="en-US" altLang="en-US" sz="1600" b="0" baseline="30000" dirty="0">
                <a:latin typeface="Arial" charset="0"/>
              </a:rPr>
              <a:t>rd</a:t>
            </a:r>
            <a:r>
              <a:rPr lang="en-US" altLang="en-US" sz="1600" b="0" dirty="0">
                <a:latin typeface="Arial" charset="0"/>
              </a:rPr>
              <a:t> transportation numbers are optional.</a:t>
            </a:r>
          </a:p>
        </p:txBody>
      </p:sp>
      <p:sp>
        <p:nvSpPr>
          <p:cNvPr id="2" name="Flowchart: Process 1"/>
          <p:cNvSpPr/>
          <p:nvPr/>
        </p:nvSpPr>
        <p:spPr bwMode="auto">
          <a:xfrm>
            <a:off x="3886201" y="2590800"/>
            <a:ext cx="1828800" cy="381000"/>
          </a:xfrm>
          <a:prstGeom prst="flowChartProcess">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0" name="Flowchart: Connector 19"/>
          <p:cNvSpPr/>
          <p:nvPr/>
        </p:nvSpPr>
        <p:spPr bwMode="auto">
          <a:xfrm>
            <a:off x="2133600" y="2971800"/>
            <a:ext cx="96662" cy="7620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21" name="Flowchart: Connector 20"/>
          <p:cNvSpPr/>
          <p:nvPr/>
        </p:nvSpPr>
        <p:spPr bwMode="auto">
          <a:xfrm>
            <a:off x="2133600" y="3208163"/>
            <a:ext cx="96662" cy="7620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10" name="Rectangle 2">
            <a:extLst>
              <a:ext uri="{FF2B5EF4-FFF2-40B4-BE49-F238E27FC236}">
                <a16:creationId xmlns:a16="http://schemas.microsoft.com/office/drawing/2014/main" id="{3CEC6517-5021-45C9-98FD-6F44F8AC6C20}"/>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42521360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2145" y="710323"/>
            <a:ext cx="4822354" cy="4627265"/>
          </a:xfrm>
          <a:prstGeom prst="rect">
            <a:avLst/>
          </a:prstGeom>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571" t="36480" r="25789" b="34350"/>
          <a:stretch/>
        </p:blipFill>
        <p:spPr bwMode="auto">
          <a:xfrm>
            <a:off x="61614" y="1575250"/>
            <a:ext cx="1649423" cy="136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5" name="Text Box 16"/>
          <p:cNvSpPr txBox="1">
            <a:spLocks noChangeArrowheads="1"/>
          </p:cNvSpPr>
          <p:nvPr/>
        </p:nvSpPr>
        <p:spPr bwMode="auto">
          <a:xfrm>
            <a:off x="5782933" y="3768906"/>
            <a:ext cx="23886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lvl="0" eaLnBrk="1" fontAlgn="auto" hangingPunct="1">
              <a:spcBef>
                <a:spcPct val="50000"/>
              </a:spcBef>
              <a:spcAft>
                <a:spcPts val="0"/>
              </a:spcAft>
              <a:buClrTx/>
              <a:buSzTx/>
              <a:buNone/>
            </a:pPr>
            <a:r>
              <a:rPr lang="en-US" altLang="en-US" sz="900" b="1" dirty="0">
                <a:solidFill>
                  <a:srgbClr val="FF0000"/>
                </a:solidFill>
                <a:latin typeface="Arial" charset="0"/>
              </a:rPr>
              <a:t>Unique identification should be included for items tracked under a UIT program or OSD Supply Policy. </a:t>
            </a:r>
          </a:p>
          <a:p>
            <a:pPr lvl="0" eaLnBrk="1" fontAlgn="auto" hangingPunct="1">
              <a:spcBef>
                <a:spcPct val="50000"/>
              </a:spcBef>
              <a:spcAft>
                <a:spcPts val="0"/>
              </a:spcAft>
              <a:buClrTx/>
              <a:buSzTx/>
              <a:buNone/>
            </a:pPr>
            <a:r>
              <a:rPr lang="en-US" altLang="en-US" sz="900" b="1" dirty="0">
                <a:solidFill>
                  <a:prstClr val="black"/>
                </a:solidFill>
                <a:latin typeface="Arial" charset="0"/>
              </a:rPr>
              <a:t>See next slide for IUID details.</a:t>
            </a:r>
          </a:p>
          <a:p>
            <a:pPr algn="ctr" eaLnBrk="1" hangingPunct="1">
              <a:spcBef>
                <a:spcPct val="50000"/>
              </a:spcBef>
              <a:buClrTx/>
              <a:buSzTx/>
              <a:buFontTx/>
              <a:buNone/>
            </a:pPr>
            <a:endParaRPr lang="en-US" altLang="en-US" sz="900" b="1" dirty="0">
              <a:solidFill>
                <a:srgbClr val="FF0000"/>
              </a:solidFill>
              <a:latin typeface="Arial" charset="0"/>
            </a:endParaRPr>
          </a:p>
        </p:txBody>
      </p:sp>
      <p:sp>
        <p:nvSpPr>
          <p:cNvPr id="43016" name="Line 26"/>
          <p:cNvSpPr>
            <a:spLocks noChangeShapeType="1"/>
          </p:cNvSpPr>
          <p:nvPr/>
        </p:nvSpPr>
        <p:spPr bwMode="auto">
          <a:xfrm>
            <a:off x="6477000" y="42672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3018" name="Line 45"/>
          <p:cNvSpPr>
            <a:spLocks noChangeShapeType="1"/>
          </p:cNvSpPr>
          <p:nvPr/>
        </p:nvSpPr>
        <p:spPr bwMode="auto">
          <a:xfrm flipH="1" flipV="1">
            <a:off x="2895599" y="3837773"/>
            <a:ext cx="2777858" cy="36744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3020" name="Line 47"/>
          <p:cNvSpPr>
            <a:spLocks noChangeShapeType="1"/>
          </p:cNvSpPr>
          <p:nvPr/>
        </p:nvSpPr>
        <p:spPr bwMode="auto">
          <a:xfrm flipH="1">
            <a:off x="4572000" y="1614444"/>
            <a:ext cx="1676398" cy="117600"/>
          </a:xfrm>
          <a:prstGeom prst="line">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3022" name="Text Box 14"/>
          <p:cNvSpPr txBox="1">
            <a:spLocks noChangeArrowheads="1"/>
          </p:cNvSpPr>
          <p:nvPr/>
        </p:nvSpPr>
        <p:spPr bwMode="auto">
          <a:xfrm>
            <a:off x="6248398" y="1347205"/>
            <a:ext cx="2101447"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50000"/>
              </a:spcBef>
              <a:buClrTx/>
              <a:buSzTx/>
              <a:buFontTx/>
              <a:buNone/>
            </a:pPr>
            <a:r>
              <a:rPr lang="en-US" altLang="en-US" sz="900" b="1" dirty="0">
                <a:solidFill>
                  <a:srgbClr val="FF0000"/>
                </a:solidFill>
                <a:latin typeface="Arial" charset="0"/>
              </a:rPr>
              <a:t>Transportation Control Number (TCN) should always be included when available.  </a:t>
            </a:r>
          </a:p>
          <a:p>
            <a:pPr algn="ctr" eaLnBrk="1" hangingPunct="1">
              <a:spcBef>
                <a:spcPct val="50000"/>
              </a:spcBef>
              <a:buClrTx/>
              <a:buSzTx/>
              <a:buFontTx/>
              <a:buNone/>
            </a:pPr>
            <a:r>
              <a:rPr lang="en-US" altLang="en-US" sz="900" b="1" dirty="0">
                <a:solidFill>
                  <a:srgbClr val="FF0000"/>
                </a:solidFill>
                <a:latin typeface="Arial" charset="0"/>
              </a:rPr>
              <a:t>2</a:t>
            </a:r>
            <a:r>
              <a:rPr lang="en-US" altLang="en-US" sz="900" b="1" baseline="30000" dirty="0">
                <a:solidFill>
                  <a:srgbClr val="FF0000"/>
                </a:solidFill>
                <a:latin typeface="Arial" charset="0"/>
              </a:rPr>
              <a:t>nd</a:t>
            </a:r>
            <a:r>
              <a:rPr lang="en-US" altLang="en-US" sz="900" b="1" dirty="0">
                <a:solidFill>
                  <a:srgbClr val="FF0000"/>
                </a:solidFill>
                <a:latin typeface="Arial" charset="0"/>
              </a:rPr>
              <a:t> and 3</a:t>
            </a:r>
            <a:r>
              <a:rPr lang="en-US" altLang="en-US" sz="900" b="1" baseline="30000" dirty="0">
                <a:solidFill>
                  <a:srgbClr val="FF0000"/>
                </a:solidFill>
                <a:latin typeface="Arial" charset="0"/>
              </a:rPr>
              <a:t>rd</a:t>
            </a:r>
            <a:r>
              <a:rPr lang="en-US" altLang="en-US" sz="900" b="1" dirty="0">
                <a:solidFill>
                  <a:srgbClr val="FF0000"/>
                </a:solidFill>
                <a:latin typeface="Arial" charset="0"/>
              </a:rPr>
              <a:t>  transportation numbers are optional.</a:t>
            </a:r>
          </a:p>
        </p:txBody>
      </p:sp>
      <p:sp>
        <p:nvSpPr>
          <p:cNvPr id="43023" name="Text Box 15"/>
          <p:cNvSpPr txBox="1">
            <a:spLocks noChangeArrowheads="1"/>
          </p:cNvSpPr>
          <p:nvPr/>
        </p:nvSpPr>
        <p:spPr bwMode="auto">
          <a:xfrm>
            <a:off x="5410199" y="2633343"/>
            <a:ext cx="388873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ts val="0"/>
              </a:spcBef>
              <a:buClrTx/>
              <a:buSzTx/>
              <a:buFontTx/>
              <a:buNone/>
            </a:pPr>
            <a:r>
              <a:rPr lang="en-US" altLang="en-US" sz="900" b="1" dirty="0">
                <a:solidFill>
                  <a:srgbClr val="FF0000"/>
                </a:solidFill>
                <a:latin typeface="Arial" charset="0"/>
              </a:rPr>
              <a:t>Always include  PIID or Contract Number  and Line </a:t>
            </a:r>
            <a:br>
              <a:rPr lang="en-US" altLang="en-US" sz="900" b="1" dirty="0">
                <a:solidFill>
                  <a:srgbClr val="FF0000"/>
                </a:solidFill>
                <a:latin typeface="Arial" charset="0"/>
              </a:rPr>
            </a:br>
            <a:r>
              <a:rPr lang="en-US" altLang="en-US" sz="900" b="1" dirty="0">
                <a:solidFill>
                  <a:srgbClr val="FF0000"/>
                </a:solidFill>
                <a:latin typeface="Arial" charset="0"/>
              </a:rPr>
              <a:t>Item Number, when known, for direct vendor </a:t>
            </a:r>
            <a:br>
              <a:rPr lang="en-US" altLang="en-US" sz="900" b="1" dirty="0">
                <a:solidFill>
                  <a:srgbClr val="FF0000"/>
                </a:solidFill>
                <a:latin typeface="Arial" charset="0"/>
              </a:rPr>
            </a:br>
            <a:r>
              <a:rPr lang="en-US" altLang="en-US" sz="900" b="1" dirty="0">
                <a:solidFill>
                  <a:srgbClr val="FF0000"/>
                </a:solidFill>
                <a:latin typeface="Arial" charset="0"/>
              </a:rPr>
              <a:t>delivery (DVD) shipments (Document Type 6).</a:t>
            </a:r>
          </a:p>
          <a:p>
            <a:pPr algn="ctr" eaLnBrk="1" hangingPunct="1">
              <a:spcBef>
                <a:spcPts val="0"/>
              </a:spcBef>
              <a:buClrTx/>
              <a:buNone/>
            </a:pPr>
            <a:endParaRPr lang="en-US" altLang="en-US" sz="900" b="1" dirty="0">
              <a:solidFill>
                <a:srgbClr val="FF0000"/>
              </a:solidFill>
              <a:latin typeface="Arial" charset="0"/>
            </a:endParaRPr>
          </a:p>
          <a:p>
            <a:pPr algn="ctr" eaLnBrk="1" hangingPunct="1">
              <a:spcBef>
                <a:spcPts val="0"/>
              </a:spcBef>
              <a:buClrTx/>
              <a:buNone/>
            </a:pPr>
            <a:r>
              <a:rPr lang="en-US" altLang="en-US" sz="900" b="1" dirty="0">
                <a:solidFill>
                  <a:srgbClr val="FF0000"/>
                </a:solidFill>
                <a:latin typeface="Arial" charset="0"/>
              </a:rPr>
              <a:t>For storage activity procurement source receipts (e.g. Document Type P), contract information and the vendor shipment number (above) are required.</a:t>
            </a:r>
          </a:p>
        </p:txBody>
      </p:sp>
      <p:sp>
        <p:nvSpPr>
          <p:cNvPr id="43012" name="Text Box 7"/>
          <p:cNvSpPr txBox="1">
            <a:spLocks noChangeArrowheads="1"/>
          </p:cNvSpPr>
          <p:nvPr/>
        </p:nvSpPr>
        <p:spPr bwMode="auto">
          <a:xfrm>
            <a:off x="381000" y="5480189"/>
            <a:ext cx="860767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200" dirty="0">
                <a:solidFill>
                  <a:prstClr val="black"/>
                </a:solidFill>
                <a:latin typeface="Arial" charset="0"/>
              </a:rPr>
              <a:t>This screen allows you to enter additional information associated such as transportation, procurement, invoice and IUID information </a:t>
            </a:r>
            <a:r>
              <a:rPr lang="en-US" altLang="en-US" sz="1200" dirty="0">
                <a:solidFill>
                  <a:srgbClr val="FF0000"/>
                </a:solidFill>
                <a:latin typeface="Arial" charset="0"/>
              </a:rPr>
              <a:t>(received or not received indicator (Y/N), </a:t>
            </a:r>
            <a:r>
              <a:rPr lang="en-US" altLang="en-US" sz="1200" dirty="0">
                <a:solidFill>
                  <a:prstClr val="black"/>
                </a:solidFill>
                <a:latin typeface="Arial" charset="0"/>
              </a:rPr>
              <a:t>unique item identifier (UII) and/or serial number and/or batch number may be entered).  WebSDR will auto-fill as much historical information as available. Drop down menu’s will assist you in entering other related information.  Skip over any information not required or applicable.</a:t>
            </a:r>
            <a:br>
              <a:rPr lang="en-US" altLang="en-US" sz="1400" dirty="0">
                <a:solidFill>
                  <a:prstClr val="black"/>
                </a:solidFill>
                <a:latin typeface="Arial" charset="0"/>
              </a:rPr>
            </a:br>
            <a:br>
              <a:rPr lang="en-US" altLang="en-US" sz="1400" dirty="0">
                <a:solidFill>
                  <a:prstClr val="black"/>
                </a:solidFill>
                <a:latin typeface="Arial" charset="0"/>
              </a:rPr>
            </a:br>
            <a:endParaRPr lang="en-US" altLang="en-US" sz="900" dirty="0">
              <a:solidFill>
                <a:prstClr val="black"/>
              </a:solidFill>
              <a:latin typeface="Arial" charset="0"/>
            </a:endParaRPr>
          </a:p>
        </p:txBody>
      </p:sp>
      <p:sp>
        <p:nvSpPr>
          <p:cNvPr id="21" name="Line 44"/>
          <p:cNvSpPr>
            <a:spLocks noChangeShapeType="1"/>
          </p:cNvSpPr>
          <p:nvPr/>
        </p:nvSpPr>
        <p:spPr bwMode="auto">
          <a:xfrm flipH="1" flipV="1">
            <a:off x="4463727" y="1991072"/>
            <a:ext cx="1447798" cy="1"/>
          </a:xfrm>
          <a:prstGeom prst="line">
            <a:avLst/>
          </a:prstGeom>
          <a:noFill/>
          <a:ln w="15875" cmpd="thinThick">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0" name="Line 47"/>
          <p:cNvSpPr>
            <a:spLocks noChangeShapeType="1"/>
          </p:cNvSpPr>
          <p:nvPr/>
        </p:nvSpPr>
        <p:spPr bwMode="auto">
          <a:xfrm flipH="1" flipV="1">
            <a:off x="4343400" y="2819399"/>
            <a:ext cx="1688452" cy="4784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4" name="Line 47"/>
          <p:cNvSpPr>
            <a:spLocks noChangeShapeType="1"/>
          </p:cNvSpPr>
          <p:nvPr/>
        </p:nvSpPr>
        <p:spPr bwMode="auto">
          <a:xfrm flipH="1" flipV="1">
            <a:off x="4424518" y="3055687"/>
            <a:ext cx="930234" cy="137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 name="Rectangle 2">
            <a:extLst>
              <a:ext uri="{FF2B5EF4-FFF2-40B4-BE49-F238E27FC236}">
                <a16:creationId xmlns:a16="http://schemas.microsoft.com/office/drawing/2014/main" id="{9971F2CA-77C3-4C43-A8B6-FFA63FB7A699}"/>
              </a:ext>
            </a:extLst>
          </p:cNvPr>
          <p:cNvSpPr txBox="1">
            <a:spLocks noChangeArrowheads="1"/>
          </p:cNvSpPr>
          <p:nvPr/>
        </p:nvSpPr>
        <p:spPr bwMode="auto">
          <a:xfrm>
            <a:off x="691661" y="152400"/>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14126256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a:xfrm>
            <a:off x="233408" y="384281"/>
            <a:ext cx="8229600" cy="762000"/>
          </a:xfrm>
        </p:spPr>
        <p:txBody>
          <a:bodyPr anchorCtr="0"/>
          <a:lstStyle/>
          <a:p>
            <a:pPr eaLnBrk="1" hangingPunct="1">
              <a:defRPr/>
            </a:pPr>
            <a:r>
              <a:rPr lang="en-US" sz="2400" dirty="0"/>
              <a:t>WebSDR Submittal Process, </a:t>
            </a:r>
            <a:r>
              <a:rPr lang="en-US" sz="1400" dirty="0"/>
              <a:t>continued</a:t>
            </a:r>
            <a:br>
              <a:rPr lang="en-US" sz="1400" dirty="0"/>
            </a:br>
            <a:r>
              <a:rPr lang="en-US" sz="2000" i="1" dirty="0"/>
              <a:t>IUID Entry </a:t>
            </a:r>
          </a:p>
        </p:txBody>
      </p:sp>
      <p:sp>
        <p:nvSpPr>
          <p:cNvPr id="29" name="TextBox 28"/>
          <p:cNvSpPr txBox="1"/>
          <p:nvPr/>
        </p:nvSpPr>
        <p:spPr>
          <a:xfrm>
            <a:off x="626164" y="1758490"/>
            <a:ext cx="1033671" cy="135172"/>
          </a:xfrm>
          <a:prstGeom prst="rect">
            <a:avLst/>
          </a:prstGeom>
          <a:solidFill>
            <a:schemeClr val="bg1"/>
          </a:solidFill>
        </p:spPr>
        <p:txBody>
          <a:bodyPr wrap="square" rtlCol="0">
            <a:spAutoFit/>
          </a:bodyPr>
          <a:lstStyle/>
          <a:p>
            <a:endParaRPr lang="en-US" dirty="0"/>
          </a:p>
        </p:txBody>
      </p:sp>
      <p:sp>
        <p:nvSpPr>
          <p:cNvPr id="31" name="TextBox 30"/>
          <p:cNvSpPr txBox="1"/>
          <p:nvPr/>
        </p:nvSpPr>
        <p:spPr>
          <a:xfrm>
            <a:off x="611559" y="1949087"/>
            <a:ext cx="1327869" cy="121624"/>
          </a:xfrm>
          <a:prstGeom prst="rect">
            <a:avLst/>
          </a:prstGeom>
          <a:solidFill>
            <a:schemeClr val="bg1"/>
          </a:solidFill>
        </p:spPr>
        <p:txBody>
          <a:bodyPr wrap="square" rtlCol="0">
            <a:spAutoFit/>
          </a:bodyPr>
          <a:lstStyle/>
          <a:p>
            <a:endParaRPr lang="en-US" dirty="0"/>
          </a:p>
        </p:txBody>
      </p:sp>
      <p:grpSp>
        <p:nvGrpSpPr>
          <p:cNvPr id="5" name="Group 4"/>
          <p:cNvGrpSpPr/>
          <p:nvPr/>
        </p:nvGrpSpPr>
        <p:grpSpPr>
          <a:xfrm>
            <a:off x="1128019" y="1220993"/>
            <a:ext cx="6172200" cy="4742744"/>
            <a:chOff x="609600" y="1429456"/>
            <a:chExt cx="5907974" cy="4441330"/>
          </a:xfrm>
        </p:grpSpPr>
        <p:pic>
          <p:nvPicPr>
            <p:cNvPr id="2" name="Picture 1"/>
            <p:cNvPicPr>
              <a:picLocks noChangeAspect="1"/>
            </p:cNvPicPr>
            <p:nvPr/>
          </p:nvPicPr>
          <p:blipFill>
            <a:blip r:embed="rId4"/>
            <a:stretch>
              <a:fillRect/>
            </a:stretch>
          </p:blipFill>
          <p:spPr>
            <a:xfrm>
              <a:off x="609600" y="1429456"/>
              <a:ext cx="5907974" cy="4441330"/>
            </a:xfrm>
            <a:prstGeom prst="rect">
              <a:avLst/>
            </a:prstGeom>
            <a:ln w="25400">
              <a:solidFill>
                <a:srgbClr val="000000"/>
              </a:solidFill>
            </a:ln>
          </p:spPr>
        </p:pic>
        <p:sp>
          <p:nvSpPr>
            <p:cNvPr id="32" name="TextBox 31"/>
            <p:cNvSpPr txBox="1"/>
            <p:nvPr/>
          </p:nvSpPr>
          <p:spPr>
            <a:xfrm>
              <a:off x="1016235" y="2664100"/>
              <a:ext cx="2135285" cy="201752"/>
            </a:xfrm>
            <a:prstGeom prst="rect">
              <a:avLst/>
            </a:prstGeom>
            <a:solidFill>
              <a:schemeClr val="bg1"/>
            </a:solidFill>
          </p:spPr>
          <p:txBody>
            <a:bodyPr wrap="square" rtlCol="0">
              <a:spAutoFit/>
            </a:bodyPr>
            <a:lstStyle/>
            <a:p>
              <a:r>
                <a:rPr lang="en-US" sz="800" b="0" dirty="0">
                  <a:latin typeface="+mj-lt"/>
                </a:rPr>
                <a:t>DDCAGA33091234567</a:t>
              </a:r>
            </a:p>
          </p:txBody>
        </p:sp>
        <p:sp>
          <p:nvSpPr>
            <p:cNvPr id="30" name="TextBox 29"/>
            <p:cNvSpPr txBox="1"/>
            <p:nvPr/>
          </p:nvSpPr>
          <p:spPr>
            <a:xfrm>
              <a:off x="1042492" y="2504829"/>
              <a:ext cx="630733" cy="201752"/>
            </a:xfrm>
            <a:prstGeom prst="rect">
              <a:avLst/>
            </a:prstGeom>
            <a:solidFill>
              <a:schemeClr val="bg1"/>
            </a:solidFill>
          </p:spPr>
          <p:txBody>
            <a:bodyPr wrap="square" rtlCol="0">
              <a:spAutoFit/>
            </a:bodyPr>
            <a:lstStyle/>
            <a:p>
              <a:pPr algn="l"/>
              <a:r>
                <a:rPr lang="en-US" sz="800" b="0" dirty="0">
                  <a:latin typeface="+mn-lt"/>
                </a:rPr>
                <a:t>1234567</a:t>
              </a:r>
            </a:p>
          </p:txBody>
        </p:sp>
      </p:grpSp>
      <p:sp>
        <p:nvSpPr>
          <p:cNvPr id="3" name="TextBox 2"/>
          <p:cNvSpPr txBox="1"/>
          <p:nvPr/>
        </p:nvSpPr>
        <p:spPr>
          <a:xfrm>
            <a:off x="4348208" y="2277364"/>
            <a:ext cx="3883725" cy="882806"/>
          </a:xfrm>
          <a:prstGeom prst="rect">
            <a:avLst/>
          </a:prstGeom>
          <a:solidFill>
            <a:schemeClr val="bg1"/>
          </a:solidFill>
          <a:ln w="15875">
            <a:solidFill>
              <a:schemeClr val="accent1">
                <a:lumMod val="75000"/>
              </a:schemeClr>
            </a:solidFill>
          </a:ln>
          <a:effectLst>
            <a:outerShdw blurRad="50800" dist="114300" dir="2700000" algn="tl" rotWithShape="0">
              <a:schemeClr val="accent1">
                <a:lumMod val="75000"/>
                <a:alpha val="40000"/>
              </a:schemeClr>
            </a:outerShdw>
          </a:effectLst>
        </p:spPr>
        <p:txBody>
          <a:bodyPr wrap="square" rtlCol="0">
            <a:spAutoFit/>
          </a:bodyPr>
          <a:lstStyle/>
          <a:p>
            <a:pPr lvl="0">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“Item Received/Not Received” </a:t>
            </a:r>
            <a:r>
              <a:rPr lang="en-US" sz="1200" b="0" dirty="0">
                <a:latin typeface="Arial" panose="020B0604020202020204" pitchFamily="34" charset="0"/>
                <a:ea typeface="Calibri" panose="020F0502020204030204" pitchFamily="34" charset="0"/>
                <a:cs typeface="Arial" panose="020B0604020202020204" pitchFamily="34" charset="0"/>
              </a:rPr>
              <a:t>indicator: A radial button or yes/no indicator, used with IUID values. It indicates when the IUID values are applicable to items that were received or not received. </a:t>
            </a:r>
          </a:p>
        </p:txBody>
      </p:sp>
      <p:cxnSp>
        <p:nvCxnSpPr>
          <p:cNvPr id="6" name="Straight Arrow Connector 5"/>
          <p:cNvCxnSpPr/>
          <p:nvPr/>
        </p:nvCxnSpPr>
        <p:spPr bwMode="auto">
          <a:xfrm flipH="1" flipV="1">
            <a:off x="2186429" y="2125566"/>
            <a:ext cx="1916212" cy="521583"/>
          </a:xfrm>
          <a:prstGeom prst="straightConnector1">
            <a:avLst/>
          </a:prstGeom>
          <a:noFill/>
          <a:ln w="34925" cap="flat" cmpd="sng" algn="ctr">
            <a:solidFill>
              <a:srgbClr val="FF0000"/>
            </a:solidFill>
            <a:prstDash val="solid"/>
            <a:round/>
            <a:headEnd type="none" w="med" len="med"/>
            <a:tailEnd type="triangle"/>
          </a:ln>
          <a:effectLst/>
        </p:spPr>
      </p:cxnSp>
      <p:cxnSp>
        <p:nvCxnSpPr>
          <p:cNvPr id="14" name="Straight Arrow Connector 13"/>
          <p:cNvCxnSpPr/>
          <p:nvPr/>
        </p:nvCxnSpPr>
        <p:spPr bwMode="auto">
          <a:xfrm flipH="1">
            <a:off x="3505200" y="2861409"/>
            <a:ext cx="591491" cy="362178"/>
          </a:xfrm>
          <a:prstGeom prst="straightConnector1">
            <a:avLst/>
          </a:prstGeom>
          <a:noFill/>
          <a:ln w="34925" cap="flat" cmpd="sng" algn="ctr">
            <a:solidFill>
              <a:srgbClr val="FF0000"/>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5773069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81000"/>
            <a:ext cx="7772400" cy="1143000"/>
          </a:xfrm>
        </p:spPr>
        <p:txBody>
          <a:bodyPr/>
          <a:lstStyle/>
          <a:p>
            <a:r>
              <a:rPr lang="en-US" dirty="0"/>
              <a:t>Defining DoD WebSDR, </a:t>
            </a:r>
            <a:r>
              <a:rPr lang="en-US" sz="1400" dirty="0"/>
              <a:t>continued</a:t>
            </a:r>
          </a:p>
        </p:txBody>
      </p:sp>
      <p:sp>
        <p:nvSpPr>
          <p:cNvPr id="7171" name="Text Box 5"/>
          <p:cNvSpPr txBox="1">
            <a:spLocks noChangeArrowheads="1"/>
          </p:cNvSpPr>
          <p:nvPr/>
        </p:nvSpPr>
        <p:spPr bwMode="auto">
          <a:xfrm>
            <a:off x="1028700" y="1905000"/>
            <a:ext cx="7086600" cy="2476062"/>
          </a:xfrm>
          <a:prstGeom prst="rect">
            <a:avLst/>
          </a:prstGeom>
          <a:noFill/>
          <a:ln w="9525">
            <a:noFill/>
            <a:miter lim="800000"/>
            <a:headEnd/>
            <a:tailEnd/>
          </a:ln>
        </p:spPr>
        <p:txBody>
          <a:bodyPr wrap="square">
            <a:spAutoFit/>
          </a:bodyPr>
          <a:lstStyle/>
          <a:p>
            <a:pPr marL="465138" lvl="1" indent="-465138" algn="l" eaLnBrk="0" fontAlgn="base" hangingPunct="0">
              <a:spcBef>
                <a:spcPts val="0"/>
              </a:spcBef>
              <a:spcAft>
                <a:spcPts val="1200"/>
              </a:spcAft>
              <a:buClr>
                <a:schemeClr val="tx2"/>
              </a:buClr>
              <a:buSzPct val="130000"/>
              <a:buFontTx/>
              <a:buChar char="•"/>
            </a:pPr>
            <a:r>
              <a:rPr lang="en-US" sz="1800" b="0" dirty="0">
                <a:solidFill>
                  <a:prstClr val="black"/>
                </a:solidFill>
                <a:latin typeface="+mn-lt"/>
              </a:rPr>
              <a:t>Use of the DLMS interface for SDR transaction exchange is required under DOD Supply Chain Materiel Management Manual (DODM 4140.01) </a:t>
            </a:r>
          </a:p>
          <a:p>
            <a:pPr marL="465138" lvl="1" indent="-465138" eaLnBrk="0" hangingPunct="0">
              <a:spcBef>
                <a:spcPts val="0"/>
              </a:spcBef>
              <a:spcAft>
                <a:spcPts val="1200"/>
              </a:spcAft>
              <a:buClr>
                <a:schemeClr val="tx2"/>
              </a:buClr>
              <a:buSzPct val="130000"/>
              <a:buFontTx/>
              <a:buChar char="•"/>
            </a:pPr>
            <a:r>
              <a:rPr lang="en-US" sz="1800" b="0" dirty="0">
                <a:solidFill>
                  <a:prstClr val="black"/>
                </a:solidFill>
                <a:latin typeface="+mn-lt"/>
              </a:rPr>
              <a:t>Procedures are maintained in Defense Logistics Manual (DLM) 4000.25, Volume 2, Chapter 17, Supply Discrepancy Reporting</a:t>
            </a:r>
          </a:p>
          <a:p>
            <a:pPr marL="465138" lvl="1" indent="-465138" eaLnBrk="0" hangingPunct="0">
              <a:lnSpc>
                <a:spcPct val="85000"/>
              </a:lnSpc>
              <a:spcBef>
                <a:spcPts val="0"/>
              </a:spcBef>
              <a:spcAft>
                <a:spcPts val="1200"/>
              </a:spcAft>
              <a:buClr>
                <a:schemeClr val="tx2"/>
              </a:buClr>
              <a:buSzPct val="130000"/>
              <a:buFontTx/>
              <a:buChar char="•"/>
            </a:pPr>
            <a:r>
              <a:rPr lang="en-US" sz="1800" b="0" dirty="0">
                <a:solidFill>
                  <a:prstClr val="black"/>
                </a:solidFill>
                <a:latin typeface="+mn-lt"/>
              </a:rPr>
              <a:t>The Defense Automatic Addressing System (DAAS) implements WebSDR procedures, hosts the database, and prepares reports</a:t>
            </a:r>
          </a:p>
        </p:txBody>
      </p:sp>
    </p:spTree>
    <p:extLst>
      <p:ext uri="{BB962C8B-B14F-4D97-AF65-F5344CB8AC3E}">
        <p14:creationId xmlns:p14="http://schemas.microsoft.com/office/powerpoint/2010/main" val="321116713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TextBox 28"/>
          <p:cNvSpPr txBox="1"/>
          <p:nvPr/>
        </p:nvSpPr>
        <p:spPr>
          <a:xfrm>
            <a:off x="626164" y="1758490"/>
            <a:ext cx="1033671" cy="135172"/>
          </a:xfrm>
          <a:prstGeom prst="rect">
            <a:avLst/>
          </a:prstGeom>
          <a:solidFill>
            <a:schemeClr val="bg1"/>
          </a:solidFill>
        </p:spPr>
        <p:txBody>
          <a:bodyPr wrap="square" rtlCol="0">
            <a:spAutoFit/>
          </a:bodyPr>
          <a:lstStyle/>
          <a:p>
            <a:endParaRPr lang="en-US" dirty="0"/>
          </a:p>
        </p:txBody>
      </p:sp>
      <p:sp>
        <p:nvSpPr>
          <p:cNvPr id="31" name="TextBox 30"/>
          <p:cNvSpPr txBox="1"/>
          <p:nvPr/>
        </p:nvSpPr>
        <p:spPr>
          <a:xfrm>
            <a:off x="611559" y="1949087"/>
            <a:ext cx="1327869" cy="121624"/>
          </a:xfrm>
          <a:prstGeom prst="rect">
            <a:avLst/>
          </a:prstGeom>
          <a:solidFill>
            <a:schemeClr val="bg1"/>
          </a:solidFill>
        </p:spPr>
        <p:txBody>
          <a:bodyPr wrap="square" rtlCol="0">
            <a:spAutoFit/>
          </a:bodyPr>
          <a:lstStyle/>
          <a:p>
            <a:endParaRPr lang="en-US" dirty="0"/>
          </a:p>
        </p:txBody>
      </p:sp>
      <p:grpSp>
        <p:nvGrpSpPr>
          <p:cNvPr id="5" name="Group 4"/>
          <p:cNvGrpSpPr/>
          <p:nvPr/>
        </p:nvGrpSpPr>
        <p:grpSpPr>
          <a:xfrm>
            <a:off x="609600" y="1429456"/>
            <a:ext cx="6172200" cy="4742744"/>
            <a:chOff x="609600" y="1429456"/>
            <a:chExt cx="5907974" cy="4441330"/>
          </a:xfrm>
        </p:grpSpPr>
        <p:pic>
          <p:nvPicPr>
            <p:cNvPr id="2" name="Picture 1"/>
            <p:cNvPicPr>
              <a:picLocks noChangeAspect="1"/>
            </p:cNvPicPr>
            <p:nvPr/>
          </p:nvPicPr>
          <p:blipFill>
            <a:blip r:embed="rId4"/>
            <a:stretch>
              <a:fillRect/>
            </a:stretch>
          </p:blipFill>
          <p:spPr>
            <a:xfrm>
              <a:off x="609600" y="1429456"/>
              <a:ext cx="5907974" cy="4441330"/>
            </a:xfrm>
            <a:prstGeom prst="rect">
              <a:avLst/>
            </a:prstGeom>
            <a:ln w="25400">
              <a:solidFill>
                <a:srgbClr val="000000"/>
              </a:solidFill>
            </a:ln>
          </p:spPr>
        </p:pic>
        <p:sp>
          <p:nvSpPr>
            <p:cNvPr id="32" name="TextBox 31"/>
            <p:cNvSpPr txBox="1"/>
            <p:nvPr/>
          </p:nvSpPr>
          <p:spPr>
            <a:xfrm>
              <a:off x="1016235" y="2664100"/>
              <a:ext cx="2135285" cy="201752"/>
            </a:xfrm>
            <a:prstGeom prst="rect">
              <a:avLst/>
            </a:prstGeom>
            <a:solidFill>
              <a:schemeClr val="bg1"/>
            </a:solidFill>
          </p:spPr>
          <p:txBody>
            <a:bodyPr wrap="square" rtlCol="0">
              <a:spAutoFit/>
            </a:bodyPr>
            <a:lstStyle/>
            <a:p>
              <a:r>
                <a:rPr lang="en-US" sz="800" b="0" dirty="0">
                  <a:latin typeface="+mj-lt"/>
                </a:rPr>
                <a:t>DDCAGA33091234567</a:t>
              </a:r>
            </a:p>
          </p:txBody>
        </p:sp>
        <p:sp>
          <p:nvSpPr>
            <p:cNvPr id="30" name="TextBox 29"/>
            <p:cNvSpPr txBox="1"/>
            <p:nvPr/>
          </p:nvSpPr>
          <p:spPr>
            <a:xfrm>
              <a:off x="1042492" y="2504829"/>
              <a:ext cx="630733" cy="201752"/>
            </a:xfrm>
            <a:prstGeom prst="rect">
              <a:avLst/>
            </a:prstGeom>
            <a:solidFill>
              <a:schemeClr val="bg1"/>
            </a:solidFill>
          </p:spPr>
          <p:txBody>
            <a:bodyPr wrap="square" rtlCol="0">
              <a:spAutoFit/>
            </a:bodyPr>
            <a:lstStyle/>
            <a:p>
              <a:pPr algn="l"/>
              <a:r>
                <a:rPr lang="en-US" sz="800" b="0" dirty="0">
                  <a:latin typeface="+mn-lt"/>
                </a:rPr>
                <a:t>1234567</a:t>
              </a:r>
            </a:p>
          </p:txBody>
        </p:sp>
      </p:grpSp>
      <p:sp>
        <p:nvSpPr>
          <p:cNvPr id="27" name="Rectangle 26"/>
          <p:cNvSpPr/>
          <p:nvPr/>
        </p:nvSpPr>
        <p:spPr>
          <a:xfrm>
            <a:off x="5488874" y="2977955"/>
            <a:ext cx="2816925" cy="461665"/>
          </a:xfrm>
          <a:prstGeom prst="rect">
            <a:avLst/>
          </a:prstGeom>
          <a:solidFill>
            <a:schemeClr val="bg1"/>
          </a:solidFill>
          <a:ln w="15875">
            <a:solidFill>
              <a:schemeClr val="accent1">
                <a:lumMod val="75000"/>
              </a:schemeClr>
            </a:solidFill>
          </a:ln>
          <a:effectLst>
            <a:outerShdw blurRad="50800" dist="114300" dir="2700000" algn="tl" rotWithShape="0">
              <a:schemeClr val="accent1">
                <a:lumMod val="75000"/>
                <a:alpha val="40000"/>
              </a:schemeClr>
            </a:outerShdw>
          </a:effectLst>
        </p:spPr>
        <p:txBody>
          <a:bodyPr wrap="square">
            <a:spAutoFit/>
          </a:bodyPr>
          <a:lstStyle/>
          <a:p>
            <a:r>
              <a:rPr lang="en-US" sz="1200" dirty="0">
                <a:latin typeface="Arial" panose="020B0604020202020204" pitchFamily="34" charset="0"/>
                <a:cs typeface="Arial" panose="020B0604020202020204" pitchFamily="34" charset="0"/>
              </a:rPr>
              <a:t>Serial Number</a:t>
            </a:r>
            <a:r>
              <a:rPr lang="en-US" sz="1200" b="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An identifying number assigned to an item</a:t>
            </a:r>
            <a:r>
              <a:rPr lang="en-US" sz="1000" b="0" dirty="0">
                <a:solidFill>
                  <a:srgbClr val="FF0000"/>
                </a:solidFill>
                <a:latin typeface="Arial" panose="020B0604020202020204" pitchFamily="34" charset="0"/>
                <a:cs typeface="Arial" panose="020B0604020202020204" pitchFamily="34" charset="0"/>
              </a:rPr>
              <a:t>. </a:t>
            </a:r>
          </a:p>
        </p:txBody>
      </p:sp>
      <p:sp>
        <p:nvSpPr>
          <p:cNvPr id="3" name="TextBox 2"/>
          <p:cNvSpPr txBox="1"/>
          <p:nvPr/>
        </p:nvSpPr>
        <p:spPr>
          <a:xfrm>
            <a:off x="5488874" y="1942592"/>
            <a:ext cx="2816926" cy="646331"/>
          </a:xfrm>
          <a:prstGeom prst="rect">
            <a:avLst/>
          </a:prstGeom>
          <a:solidFill>
            <a:schemeClr val="bg1"/>
          </a:solidFill>
          <a:ln w="15875">
            <a:solidFill>
              <a:schemeClr val="accent1">
                <a:lumMod val="75000"/>
              </a:schemeClr>
            </a:solidFill>
          </a:ln>
          <a:effectLst>
            <a:outerShdw blurRad="50800" dist="114300" dir="2700000" algn="tl" rotWithShape="0">
              <a:schemeClr val="accent1">
                <a:lumMod val="75000"/>
                <a:alpha val="40000"/>
              </a:schemeClr>
            </a:outerShdw>
          </a:effectLst>
        </p:spPr>
        <p:txBody>
          <a:bodyPr wrap="square" rtlCol="0">
            <a:spAutoFit/>
          </a:bodyPr>
          <a:lstStyle/>
          <a:p>
            <a:r>
              <a:rPr lang="en-US" sz="1200" dirty="0">
                <a:latin typeface="Arial" panose="020B0604020202020204" pitchFamily="34" charset="0"/>
                <a:cs typeface="Arial" panose="020B0604020202020204" pitchFamily="34" charset="0"/>
              </a:rPr>
              <a:t>Batch/Lot Number</a:t>
            </a:r>
            <a:r>
              <a:rPr lang="en-US" sz="1200" b="0" dirty="0">
                <a:latin typeface="Arial" panose="020B0604020202020204" pitchFamily="34" charset="0"/>
                <a:cs typeface="Arial" panose="020B0604020202020204" pitchFamily="34" charset="0"/>
              </a:rPr>
              <a:t>: An identifying number assigned by the enterprise to a designated group of items. </a:t>
            </a:r>
          </a:p>
        </p:txBody>
      </p:sp>
      <p:sp>
        <p:nvSpPr>
          <p:cNvPr id="28" name="Rectangle 27"/>
          <p:cNvSpPr/>
          <p:nvPr/>
        </p:nvSpPr>
        <p:spPr>
          <a:xfrm>
            <a:off x="5488874" y="3610988"/>
            <a:ext cx="2816925" cy="830997"/>
          </a:xfrm>
          <a:prstGeom prst="rect">
            <a:avLst/>
          </a:prstGeom>
          <a:solidFill>
            <a:schemeClr val="bg1"/>
          </a:solidFill>
          <a:ln w="15875">
            <a:solidFill>
              <a:schemeClr val="accent1">
                <a:lumMod val="75000"/>
              </a:schemeClr>
            </a:solidFill>
          </a:ln>
          <a:effectLst>
            <a:outerShdw blurRad="50800" dist="114300" dir="2700000" algn="tl" rotWithShape="0">
              <a:schemeClr val="accent1">
                <a:lumMod val="75000"/>
                <a:alpha val="40000"/>
              </a:schemeClr>
            </a:outerShdw>
          </a:effectLst>
        </p:spPr>
        <p:txBody>
          <a:bodyPr wrap="square">
            <a:spAutoFit/>
          </a:bodyPr>
          <a:lstStyle/>
          <a:p>
            <a:r>
              <a:rPr lang="en-US" sz="1200" dirty="0">
                <a:latin typeface="Arial" panose="020B0604020202020204" pitchFamily="34" charset="0"/>
                <a:cs typeface="Arial" panose="020B0604020202020204" pitchFamily="34" charset="0"/>
              </a:rPr>
              <a:t>Unique item identifier (UII)</a:t>
            </a:r>
            <a:r>
              <a:rPr lang="en-US" sz="1200" b="0" dirty="0">
                <a:latin typeface="Arial" panose="020B0604020202020204" pitchFamily="34" charset="0"/>
                <a:cs typeface="Arial" panose="020B0604020202020204" pitchFamily="34" charset="0"/>
              </a:rPr>
              <a:t>: A globally unique and unambiguous identifier that distinguishes an item from all other items. </a:t>
            </a:r>
          </a:p>
        </p:txBody>
      </p:sp>
      <p:sp>
        <p:nvSpPr>
          <p:cNvPr id="14" name="Rectangle 4">
            <a:extLst>
              <a:ext uri="{FF2B5EF4-FFF2-40B4-BE49-F238E27FC236}">
                <a16:creationId xmlns:a16="http://schemas.microsoft.com/office/drawing/2014/main" id="{2727F7C8-E0C3-4C4E-835D-8FB223831A1F}"/>
              </a:ext>
            </a:extLst>
          </p:cNvPr>
          <p:cNvSpPr txBox="1">
            <a:spLocks noChangeArrowheads="1"/>
          </p:cNvSpPr>
          <p:nvPr/>
        </p:nvSpPr>
        <p:spPr bwMode="auto">
          <a:xfrm>
            <a:off x="233408" y="384281"/>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1800" b="1" baseline="0">
                <a:solidFill>
                  <a:srgbClr val="203864"/>
                </a:solidFill>
                <a:latin typeface="+mj-lt"/>
                <a:ea typeface="+mj-ea"/>
                <a:cs typeface="+mj-cs"/>
              </a:defRPr>
            </a:lvl1pPr>
            <a:lvl2pPr algn="ctr" rtl="0" eaLnBrk="0" fontAlgn="base" hangingPunct="0">
              <a:spcBef>
                <a:spcPct val="0"/>
              </a:spcBef>
              <a:spcAft>
                <a:spcPct val="0"/>
              </a:spcAft>
              <a:defRPr sz="3300" b="1">
                <a:solidFill>
                  <a:srgbClr val="2D2DB9"/>
                </a:solidFill>
                <a:latin typeface="Arial" charset="0"/>
              </a:defRPr>
            </a:lvl2pPr>
            <a:lvl3pPr algn="ctr" rtl="0" eaLnBrk="0" fontAlgn="base" hangingPunct="0">
              <a:spcBef>
                <a:spcPct val="0"/>
              </a:spcBef>
              <a:spcAft>
                <a:spcPct val="0"/>
              </a:spcAft>
              <a:defRPr sz="3300" b="1">
                <a:solidFill>
                  <a:srgbClr val="2D2DB9"/>
                </a:solidFill>
                <a:latin typeface="Arial" charset="0"/>
              </a:defRPr>
            </a:lvl3pPr>
            <a:lvl4pPr algn="ctr" rtl="0" eaLnBrk="0" fontAlgn="base" hangingPunct="0">
              <a:spcBef>
                <a:spcPct val="0"/>
              </a:spcBef>
              <a:spcAft>
                <a:spcPct val="0"/>
              </a:spcAft>
              <a:defRPr sz="3300" b="1">
                <a:solidFill>
                  <a:srgbClr val="2D2DB9"/>
                </a:solidFill>
                <a:latin typeface="Arial" charset="0"/>
              </a:defRPr>
            </a:lvl4pPr>
            <a:lvl5pPr algn="ctr" rtl="0" eaLnBrk="0" fontAlgn="base" hangingPunct="0">
              <a:spcBef>
                <a:spcPct val="0"/>
              </a:spcBef>
              <a:spcAft>
                <a:spcPct val="0"/>
              </a:spcAft>
              <a:defRPr sz="3300" b="1">
                <a:solidFill>
                  <a:srgbClr val="2D2DB9"/>
                </a:solidFill>
                <a:latin typeface="Arial" charset="0"/>
              </a:defRPr>
            </a:lvl5pPr>
            <a:lvl6pPr marL="342900" algn="ctr" rtl="0" eaLnBrk="0" fontAlgn="base" hangingPunct="0">
              <a:spcBef>
                <a:spcPct val="0"/>
              </a:spcBef>
              <a:spcAft>
                <a:spcPct val="0"/>
              </a:spcAft>
              <a:defRPr sz="3300" b="1">
                <a:solidFill>
                  <a:schemeClr val="tx2"/>
                </a:solidFill>
                <a:latin typeface="Arial" charset="0"/>
              </a:defRPr>
            </a:lvl6pPr>
            <a:lvl7pPr marL="685800" algn="ctr" rtl="0" eaLnBrk="0" fontAlgn="base" hangingPunct="0">
              <a:spcBef>
                <a:spcPct val="0"/>
              </a:spcBef>
              <a:spcAft>
                <a:spcPct val="0"/>
              </a:spcAft>
              <a:defRPr sz="3300" b="1">
                <a:solidFill>
                  <a:schemeClr val="tx2"/>
                </a:solidFill>
                <a:latin typeface="Arial" charset="0"/>
              </a:defRPr>
            </a:lvl7pPr>
            <a:lvl8pPr marL="1028700" algn="ctr" rtl="0" eaLnBrk="0" fontAlgn="base" hangingPunct="0">
              <a:spcBef>
                <a:spcPct val="0"/>
              </a:spcBef>
              <a:spcAft>
                <a:spcPct val="0"/>
              </a:spcAft>
              <a:defRPr sz="3300" b="1">
                <a:solidFill>
                  <a:schemeClr val="tx2"/>
                </a:solidFill>
                <a:latin typeface="Arial" charset="0"/>
              </a:defRPr>
            </a:lvl8pPr>
            <a:lvl9pPr marL="1371600" algn="ctr" rtl="0" eaLnBrk="0" fontAlgn="base" hangingPunct="0">
              <a:spcBef>
                <a:spcPct val="0"/>
              </a:spcBef>
              <a:spcAft>
                <a:spcPct val="0"/>
              </a:spcAft>
              <a:defRPr sz="3300" b="1">
                <a:solidFill>
                  <a:schemeClr val="tx2"/>
                </a:solidFill>
                <a:latin typeface="Arial" charset="0"/>
              </a:defRPr>
            </a:lvl9pPr>
          </a:lstStyle>
          <a:p>
            <a:pPr eaLnBrk="1" hangingPunct="1">
              <a:defRPr/>
            </a:pPr>
            <a:r>
              <a:rPr lang="en-US" sz="2400" kern="0"/>
              <a:t>WebSDR Submittal Process, </a:t>
            </a:r>
            <a:r>
              <a:rPr lang="en-US" sz="1400" kern="0"/>
              <a:t>continued</a:t>
            </a:r>
            <a:br>
              <a:rPr lang="en-US" sz="1400" kern="0"/>
            </a:br>
            <a:r>
              <a:rPr lang="en-US" sz="2000" i="1" kern="0"/>
              <a:t>IUID Entry </a:t>
            </a:r>
            <a:endParaRPr lang="en-US" sz="2000" i="1" kern="0" dirty="0"/>
          </a:p>
        </p:txBody>
      </p:sp>
    </p:spTree>
    <p:custDataLst>
      <p:tags r:id="rId1"/>
    </p:custDataLst>
    <p:extLst>
      <p:ext uri="{BB962C8B-B14F-4D97-AF65-F5344CB8AC3E}">
        <p14:creationId xmlns:p14="http://schemas.microsoft.com/office/powerpoint/2010/main" val="333358425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TextBox 28"/>
          <p:cNvSpPr txBox="1"/>
          <p:nvPr/>
        </p:nvSpPr>
        <p:spPr>
          <a:xfrm>
            <a:off x="626164" y="1758490"/>
            <a:ext cx="1033671" cy="135172"/>
          </a:xfrm>
          <a:prstGeom prst="rect">
            <a:avLst/>
          </a:prstGeom>
          <a:solidFill>
            <a:schemeClr val="bg1"/>
          </a:solidFill>
        </p:spPr>
        <p:txBody>
          <a:bodyPr wrap="square" rtlCol="0">
            <a:spAutoFit/>
          </a:bodyPr>
          <a:lstStyle/>
          <a:p>
            <a:endParaRPr lang="en-US" dirty="0"/>
          </a:p>
        </p:txBody>
      </p:sp>
      <p:sp>
        <p:nvSpPr>
          <p:cNvPr id="31" name="TextBox 30"/>
          <p:cNvSpPr txBox="1"/>
          <p:nvPr/>
        </p:nvSpPr>
        <p:spPr>
          <a:xfrm>
            <a:off x="611559" y="1949087"/>
            <a:ext cx="1327869" cy="121624"/>
          </a:xfrm>
          <a:prstGeom prst="rect">
            <a:avLst/>
          </a:prstGeom>
          <a:solidFill>
            <a:schemeClr val="bg1"/>
          </a:solidFill>
        </p:spPr>
        <p:txBody>
          <a:bodyPr wrap="square" rtlCol="0">
            <a:spAutoFit/>
          </a:bodyPr>
          <a:lstStyle/>
          <a:p>
            <a:endParaRPr lang="en-US" dirty="0"/>
          </a:p>
        </p:txBody>
      </p:sp>
      <p:grpSp>
        <p:nvGrpSpPr>
          <p:cNvPr id="5" name="Group 4"/>
          <p:cNvGrpSpPr/>
          <p:nvPr/>
        </p:nvGrpSpPr>
        <p:grpSpPr>
          <a:xfrm>
            <a:off x="1128019" y="1220993"/>
            <a:ext cx="6172200" cy="4742744"/>
            <a:chOff x="609600" y="1429456"/>
            <a:chExt cx="5907974" cy="4441330"/>
          </a:xfrm>
        </p:grpSpPr>
        <p:pic>
          <p:nvPicPr>
            <p:cNvPr id="2" name="Picture 1"/>
            <p:cNvPicPr>
              <a:picLocks noChangeAspect="1"/>
            </p:cNvPicPr>
            <p:nvPr/>
          </p:nvPicPr>
          <p:blipFill>
            <a:blip r:embed="rId4"/>
            <a:stretch>
              <a:fillRect/>
            </a:stretch>
          </p:blipFill>
          <p:spPr>
            <a:xfrm>
              <a:off x="609600" y="1429456"/>
              <a:ext cx="5907974" cy="4441330"/>
            </a:xfrm>
            <a:prstGeom prst="rect">
              <a:avLst/>
            </a:prstGeom>
            <a:ln w="25400">
              <a:solidFill>
                <a:srgbClr val="000000"/>
              </a:solidFill>
            </a:ln>
          </p:spPr>
        </p:pic>
        <p:sp>
          <p:nvSpPr>
            <p:cNvPr id="32" name="TextBox 31"/>
            <p:cNvSpPr txBox="1"/>
            <p:nvPr/>
          </p:nvSpPr>
          <p:spPr>
            <a:xfrm>
              <a:off x="1016235" y="2664100"/>
              <a:ext cx="2135285" cy="201752"/>
            </a:xfrm>
            <a:prstGeom prst="rect">
              <a:avLst/>
            </a:prstGeom>
            <a:solidFill>
              <a:schemeClr val="bg1"/>
            </a:solidFill>
          </p:spPr>
          <p:txBody>
            <a:bodyPr wrap="square" rtlCol="0">
              <a:spAutoFit/>
            </a:bodyPr>
            <a:lstStyle/>
            <a:p>
              <a:r>
                <a:rPr lang="en-US" sz="800" b="0" dirty="0">
                  <a:latin typeface="+mj-lt"/>
                </a:rPr>
                <a:t>DDCAGA33091234567</a:t>
              </a:r>
            </a:p>
          </p:txBody>
        </p:sp>
        <p:sp>
          <p:nvSpPr>
            <p:cNvPr id="30" name="TextBox 29"/>
            <p:cNvSpPr txBox="1"/>
            <p:nvPr/>
          </p:nvSpPr>
          <p:spPr>
            <a:xfrm>
              <a:off x="1042492" y="2504829"/>
              <a:ext cx="630733" cy="201752"/>
            </a:xfrm>
            <a:prstGeom prst="rect">
              <a:avLst/>
            </a:prstGeom>
            <a:solidFill>
              <a:schemeClr val="bg1"/>
            </a:solidFill>
          </p:spPr>
          <p:txBody>
            <a:bodyPr wrap="square" rtlCol="0">
              <a:spAutoFit/>
            </a:bodyPr>
            <a:lstStyle/>
            <a:p>
              <a:pPr algn="l"/>
              <a:r>
                <a:rPr lang="en-US" sz="800" b="0" dirty="0">
                  <a:latin typeface="+mn-lt"/>
                </a:rPr>
                <a:t>1234567</a:t>
              </a:r>
            </a:p>
          </p:txBody>
        </p:sp>
      </p:grpSp>
      <p:sp>
        <p:nvSpPr>
          <p:cNvPr id="27" name="Rectangle 26"/>
          <p:cNvSpPr/>
          <p:nvPr/>
        </p:nvSpPr>
        <p:spPr>
          <a:xfrm>
            <a:off x="2939745" y="4852071"/>
            <a:ext cx="2816925" cy="461665"/>
          </a:xfrm>
          <a:prstGeom prst="rect">
            <a:avLst/>
          </a:prstGeom>
          <a:solidFill>
            <a:schemeClr val="bg1"/>
          </a:solidFill>
          <a:ln w="15875">
            <a:solidFill>
              <a:schemeClr val="accent1">
                <a:lumMod val="75000"/>
              </a:schemeClr>
            </a:solidFill>
          </a:ln>
          <a:effectLst>
            <a:outerShdw blurRad="50800" dist="114300" dir="2700000" algn="tl" rotWithShape="0">
              <a:schemeClr val="accent1">
                <a:lumMod val="75000"/>
                <a:alpha val="40000"/>
              </a:schemeClr>
            </a:outerShdw>
          </a:effectLst>
        </p:spPr>
        <p:txBody>
          <a:bodyPr wrap="square">
            <a:spAutoFit/>
          </a:bodyPr>
          <a:lstStyle/>
          <a:p>
            <a:r>
              <a:rPr lang="en-US" sz="1200" b="0" dirty="0">
                <a:latin typeface="Arial" panose="020B0604020202020204" pitchFamily="34" charset="0"/>
                <a:cs typeface="Arial" panose="020B0604020202020204" pitchFamily="34" charset="0"/>
              </a:rPr>
              <a:t>Click “</a:t>
            </a:r>
            <a:r>
              <a:rPr lang="en-US" sz="1200" dirty="0">
                <a:latin typeface="Arial" panose="020B0604020202020204" pitchFamily="34" charset="0"/>
                <a:cs typeface="Arial" panose="020B0604020202020204" pitchFamily="34" charset="0"/>
              </a:rPr>
              <a:t>Remove Item” </a:t>
            </a:r>
            <a:r>
              <a:rPr lang="en-US" sz="1200" b="0" dirty="0">
                <a:latin typeface="Arial" panose="020B0604020202020204" pitchFamily="34" charset="0"/>
                <a:cs typeface="Arial" panose="020B0604020202020204" pitchFamily="34" charset="0"/>
              </a:rPr>
              <a:t>to remove data set from last item</a:t>
            </a:r>
          </a:p>
        </p:txBody>
      </p:sp>
      <p:sp>
        <p:nvSpPr>
          <p:cNvPr id="9" name="TextBox 8"/>
          <p:cNvSpPr txBox="1"/>
          <p:nvPr/>
        </p:nvSpPr>
        <p:spPr>
          <a:xfrm>
            <a:off x="838200" y="5551764"/>
            <a:ext cx="3200400" cy="646331"/>
          </a:xfrm>
          <a:prstGeom prst="rect">
            <a:avLst/>
          </a:prstGeom>
          <a:solidFill>
            <a:schemeClr val="bg1"/>
          </a:solidFill>
          <a:ln w="15875">
            <a:solidFill>
              <a:schemeClr val="accent1">
                <a:lumMod val="75000"/>
              </a:schemeClr>
            </a:solidFill>
          </a:ln>
          <a:effectLst>
            <a:outerShdw blurRad="50800" dist="101600" dir="8100000" algn="tr" rotWithShape="0">
              <a:schemeClr val="accent1">
                <a:lumMod val="75000"/>
                <a:alpha val="40000"/>
              </a:schemeClr>
            </a:outerShdw>
          </a:effectLst>
        </p:spPr>
        <p:txBody>
          <a:bodyPr wrap="square" rtlCol="0">
            <a:spAutoFit/>
          </a:bodyPr>
          <a:lstStyle/>
          <a:p>
            <a:pPr lvl="0" fontAlgn="auto">
              <a:spcBef>
                <a:spcPts val="0"/>
              </a:spcBef>
              <a:spcAft>
                <a:spcPts val="0"/>
              </a:spcAft>
            </a:pPr>
            <a:r>
              <a:rPr lang="en-US" sz="1200" b="0" dirty="0">
                <a:solidFill>
                  <a:prstClr val="black"/>
                </a:solidFill>
                <a:latin typeface="Arial" panose="020B0604020202020204" pitchFamily="34" charset="0"/>
                <a:cs typeface="Arial" panose="020B0604020202020204" pitchFamily="34" charset="0"/>
              </a:rPr>
              <a:t>Click “</a:t>
            </a:r>
            <a:r>
              <a:rPr lang="en-US" sz="1200" dirty="0">
                <a:solidFill>
                  <a:prstClr val="black"/>
                </a:solidFill>
                <a:latin typeface="Arial" panose="020B0604020202020204" pitchFamily="34" charset="0"/>
                <a:cs typeface="Arial" panose="020B0604020202020204" pitchFamily="34" charset="0"/>
              </a:rPr>
              <a:t>Next Item” </a:t>
            </a:r>
            <a:r>
              <a:rPr lang="en-US" sz="1200" b="0" dirty="0">
                <a:solidFill>
                  <a:prstClr val="black"/>
                </a:solidFill>
                <a:latin typeface="Arial" panose="020B0604020202020204" pitchFamily="34" charset="0"/>
                <a:cs typeface="Arial" panose="020B0604020202020204" pitchFamily="34" charset="0"/>
              </a:rPr>
              <a:t>to open additional data fields for multiple discrepant items under same document number. </a:t>
            </a:r>
          </a:p>
        </p:txBody>
      </p:sp>
      <p:sp>
        <p:nvSpPr>
          <p:cNvPr id="13" name="Rectangle 4">
            <a:extLst>
              <a:ext uri="{FF2B5EF4-FFF2-40B4-BE49-F238E27FC236}">
                <a16:creationId xmlns:a16="http://schemas.microsoft.com/office/drawing/2014/main" id="{8C8FAE27-DA2B-47B1-9358-CD152B6C2AD6}"/>
              </a:ext>
            </a:extLst>
          </p:cNvPr>
          <p:cNvSpPr>
            <a:spLocks noGrp="1" noChangeArrowheads="1"/>
          </p:cNvSpPr>
          <p:nvPr>
            <p:ph type="title"/>
          </p:nvPr>
        </p:nvSpPr>
        <p:spPr>
          <a:xfrm>
            <a:off x="233408" y="384281"/>
            <a:ext cx="8229600" cy="762000"/>
          </a:xfrm>
        </p:spPr>
        <p:txBody>
          <a:bodyPr anchorCtr="0"/>
          <a:lstStyle/>
          <a:p>
            <a:pPr eaLnBrk="1" hangingPunct="1">
              <a:defRPr/>
            </a:pPr>
            <a:r>
              <a:rPr lang="en-US" sz="2400" dirty="0"/>
              <a:t>WebSDR Submittal Process, </a:t>
            </a:r>
            <a:r>
              <a:rPr lang="en-US" sz="1400" dirty="0"/>
              <a:t>continued</a:t>
            </a:r>
            <a:br>
              <a:rPr lang="en-US" sz="1400" dirty="0"/>
            </a:br>
            <a:r>
              <a:rPr lang="en-US" sz="2000" i="1" dirty="0"/>
              <a:t>IUID Entry </a:t>
            </a:r>
          </a:p>
        </p:txBody>
      </p:sp>
    </p:spTree>
    <p:custDataLst>
      <p:tags r:id="rId1"/>
    </p:custDataLst>
    <p:extLst>
      <p:ext uri="{BB962C8B-B14F-4D97-AF65-F5344CB8AC3E}">
        <p14:creationId xmlns:p14="http://schemas.microsoft.com/office/powerpoint/2010/main" val="406435476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C:\Documents and Settings\gci9815\My Documents\WebSDR\Slide-40---REVISED.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13" t="18572" r="918" b="-1"/>
          <a:stretch/>
        </p:blipFill>
        <p:spPr bwMode="auto">
          <a:xfrm>
            <a:off x="1049482" y="1371600"/>
            <a:ext cx="6949440" cy="34747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4037" name="Text Box 14"/>
          <p:cNvSpPr txBox="1">
            <a:spLocks noChangeArrowheads="1"/>
          </p:cNvSpPr>
          <p:nvPr/>
        </p:nvSpPr>
        <p:spPr bwMode="auto">
          <a:xfrm>
            <a:off x="6934200" y="13716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endParaRPr lang="en-US" altLang="en-US" sz="1600" dirty="0">
              <a:latin typeface="Arial" charset="0"/>
            </a:endParaRPr>
          </a:p>
        </p:txBody>
      </p:sp>
      <p:sp>
        <p:nvSpPr>
          <p:cNvPr id="44038" name="Text Box 22"/>
          <p:cNvSpPr txBox="1">
            <a:spLocks noChangeArrowheads="1"/>
          </p:cNvSpPr>
          <p:nvPr/>
        </p:nvSpPr>
        <p:spPr bwMode="auto">
          <a:xfrm>
            <a:off x="521739" y="2543573"/>
            <a:ext cx="2895600" cy="1200329"/>
          </a:xfrm>
          <a:prstGeom prst="rect">
            <a:avLst/>
          </a:prstGeom>
          <a:solidFill>
            <a:schemeClr val="bg1"/>
          </a:solidFill>
          <a:ln w="15875">
            <a:solidFill>
              <a:schemeClr val="accent1">
                <a:lumMod val="75000"/>
              </a:schemeClr>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If material identification is not pre-filled, you must populate this area with material identification as requisitioned. You don’t need to provide extra information unless required by your Service rules.</a:t>
            </a:r>
            <a:endParaRPr lang="en-US" altLang="en-US" sz="800" dirty="0">
              <a:solidFill>
                <a:srgbClr val="FF0000"/>
              </a:solidFill>
              <a:latin typeface="Arial" charset="0"/>
            </a:endParaRPr>
          </a:p>
        </p:txBody>
      </p:sp>
      <p:sp>
        <p:nvSpPr>
          <p:cNvPr id="44039" name="Text Box 18"/>
          <p:cNvSpPr txBox="1">
            <a:spLocks noChangeArrowheads="1"/>
          </p:cNvSpPr>
          <p:nvPr/>
        </p:nvSpPr>
        <p:spPr bwMode="auto">
          <a:xfrm>
            <a:off x="6924964" y="2675659"/>
            <a:ext cx="1581727" cy="1754326"/>
          </a:xfrm>
          <a:prstGeom prst="rect">
            <a:avLst/>
          </a:prstGeom>
          <a:solidFill>
            <a:schemeClr val="bg1"/>
          </a:solidFill>
          <a:ln w="15875">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Condition code “shipped/billed” and condition code “actually received” are </a:t>
            </a:r>
            <a:r>
              <a:rPr lang="en-US" altLang="en-US" sz="1200" dirty="0">
                <a:latin typeface="Arial" charset="0"/>
              </a:rPr>
              <a:t>only required </a:t>
            </a:r>
            <a:r>
              <a:rPr lang="en-US" altLang="en-US" sz="1200" b="0" dirty="0">
                <a:latin typeface="Arial" charset="0"/>
              </a:rPr>
              <a:t>for condition discrepancies. Use drop box to select appropriate code.</a:t>
            </a:r>
          </a:p>
        </p:txBody>
      </p:sp>
      <p:sp>
        <p:nvSpPr>
          <p:cNvPr id="44040" name="Text Box 19"/>
          <p:cNvSpPr txBox="1">
            <a:spLocks noChangeArrowheads="1"/>
          </p:cNvSpPr>
          <p:nvPr/>
        </p:nvSpPr>
        <p:spPr bwMode="auto">
          <a:xfrm>
            <a:off x="5486400" y="1815726"/>
            <a:ext cx="2590800" cy="646331"/>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Default setting “</a:t>
            </a:r>
            <a:r>
              <a:rPr lang="en-US" altLang="en-US" sz="1200" dirty="0">
                <a:latin typeface="Arial" charset="0"/>
              </a:rPr>
              <a:t>Shipped</a:t>
            </a:r>
            <a:r>
              <a:rPr lang="en-US" altLang="en-US" sz="1200" b="0" dirty="0">
                <a:latin typeface="Arial" charset="0"/>
              </a:rPr>
              <a:t>” is appropriate for U.S. Military customers.</a:t>
            </a:r>
          </a:p>
        </p:txBody>
      </p:sp>
      <p:sp>
        <p:nvSpPr>
          <p:cNvPr id="44041" name="Text Box 26"/>
          <p:cNvSpPr txBox="1">
            <a:spLocks noChangeArrowheads="1"/>
          </p:cNvSpPr>
          <p:nvPr/>
        </p:nvSpPr>
        <p:spPr bwMode="auto">
          <a:xfrm>
            <a:off x="6781800" y="685800"/>
            <a:ext cx="1752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800" b="1" i="1" dirty="0">
              <a:solidFill>
                <a:srgbClr val="FF6600"/>
              </a:solidFill>
              <a:latin typeface="Arial" charset="0"/>
            </a:endParaRPr>
          </a:p>
        </p:txBody>
      </p:sp>
      <p:sp>
        <p:nvSpPr>
          <p:cNvPr id="44036" name="Text Box 5"/>
          <p:cNvSpPr txBox="1">
            <a:spLocks noChangeArrowheads="1"/>
          </p:cNvSpPr>
          <p:nvPr/>
        </p:nvSpPr>
        <p:spPr bwMode="auto">
          <a:xfrm>
            <a:off x="563418" y="5324431"/>
            <a:ext cx="8153400" cy="95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r>
              <a:rPr lang="en-US" altLang="en-US" sz="1200" dirty="0">
                <a:latin typeface="Arial" charset="0"/>
              </a:rPr>
              <a:t>IMPORTANT: </a:t>
            </a:r>
            <a:r>
              <a:rPr lang="en-US" altLang="en-US" sz="1200" b="0" dirty="0">
                <a:latin typeface="Arial" charset="0"/>
              </a:rPr>
              <a:t>Shipment, Receipt, and Discrepancy Data Screen. WebSDR will pre-fill information as available from DAAS historical records.  Enter the actual shipped, received, and discrepant quantities. If applicable to the type of discrepancy, select the shipped and received condition codes. </a:t>
            </a:r>
          </a:p>
          <a:p>
            <a:pPr eaLnBrk="1" hangingPunct="1">
              <a:spcBef>
                <a:spcPct val="50000"/>
              </a:spcBef>
              <a:buClrTx/>
              <a:buSzTx/>
              <a:buFontTx/>
              <a:buNone/>
            </a:pPr>
            <a:r>
              <a:rPr lang="en-US" altLang="en-US" sz="1200" b="0" dirty="0">
                <a:latin typeface="Arial" charset="0"/>
              </a:rPr>
              <a:t>    indicate required information fields. </a:t>
            </a:r>
          </a:p>
        </p:txBody>
      </p:sp>
      <p:sp>
        <p:nvSpPr>
          <p:cNvPr id="44043" name="Text Box 58"/>
          <p:cNvSpPr txBox="1">
            <a:spLocks noChangeArrowheads="1"/>
          </p:cNvSpPr>
          <p:nvPr/>
        </p:nvSpPr>
        <p:spPr bwMode="auto">
          <a:xfrm flipH="1">
            <a:off x="387927" y="5974452"/>
            <a:ext cx="350982" cy="30777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50000"/>
              </a:spcBef>
              <a:buClrTx/>
              <a:buSzTx/>
              <a:buFontTx/>
              <a:buNone/>
            </a:pPr>
            <a:r>
              <a:rPr lang="en-US" altLang="en-US" sz="1400" dirty="0">
                <a:solidFill>
                  <a:schemeClr val="bg1"/>
                </a:solidFill>
              </a:rPr>
              <a:t>R</a:t>
            </a:r>
          </a:p>
        </p:txBody>
      </p:sp>
      <p:sp>
        <p:nvSpPr>
          <p:cNvPr id="11" name="Rectangle 2">
            <a:extLst>
              <a:ext uri="{FF2B5EF4-FFF2-40B4-BE49-F238E27FC236}">
                <a16:creationId xmlns:a16="http://schemas.microsoft.com/office/drawing/2014/main" id="{BDCC77AC-FA32-4DFB-9BCB-D7436EC85084}"/>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13995329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Text Box 14"/>
          <p:cNvSpPr txBox="1">
            <a:spLocks noChangeArrowheads="1"/>
          </p:cNvSpPr>
          <p:nvPr/>
        </p:nvSpPr>
        <p:spPr bwMode="auto">
          <a:xfrm>
            <a:off x="6934200" y="13716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endParaRPr lang="en-US" altLang="en-US" sz="1600" dirty="0">
              <a:latin typeface="Arial" charset="0"/>
            </a:endParaRPr>
          </a:p>
        </p:txBody>
      </p:sp>
      <p:sp>
        <p:nvSpPr>
          <p:cNvPr id="44041" name="Text Box 26"/>
          <p:cNvSpPr txBox="1">
            <a:spLocks noChangeArrowheads="1"/>
          </p:cNvSpPr>
          <p:nvPr/>
        </p:nvSpPr>
        <p:spPr bwMode="auto">
          <a:xfrm>
            <a:off x="6781800" y="685800"/>
            <a:ext cx="1752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800" b="1" i="1" dirty="0">
              <a:solidFill>
                <a:srgbClr val="FF6600"/>
              </a:solidFill>
              <a:latin typeface="Arial" charset="0"/>
            </a:endParaRPr>
          </a:p>
        </p:txBody>
      </p:sp>
      <p:grpSp>
        <p:nvGrpSpPr>
          <p:cNvPr id="44042" name="Group 52"/>
          <p:cNvGrpSpPr>
            <a:grpSpLocks/>
          </p:cNvGrpSpPr>
          <p:nvPr/>
        </p:nvGrpSpPr>
        <p:grpSpPr bwMode="auto">
          <a:xfrm>
            <a:off x="177800" y="2644775"/>
            <a:ext cx="3175000" cy="1255713"/>
            <a:chOff x="112" y="1968"/>
            <a:chExt cx="2000" cy="791"/>
          </a:xfrm>
        </p:grpSpPr>
        <p:sp>
          <p:nvSpPr>
            <p:cNvPr id="44048" name="Text Box 25"/>
            <p:cNvSpPr txBox="1">
              <a:spLocks noChangeArrowheads="1"/>
            </p:cNvSpPr>
            <p:nvPr/>
          </p:nvSpPr>
          <p:spPr bwMode="auto">
            <a:xfrm>
              <a:off x="112" y="2624"/>
              <a:ext cx="11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800" dirty="0">
                <a:solidFill>
                  <a:schemeClr val="hlink"/>
                </a:solidFill>
                <a:latin typeface="Arial" charset="0"/>
              </a:endParaRPr>
            </a:p>
          </p:txBody>
        </p:sp>
        <p:sp>
          <p:nvSpPr>
            <p:cNvPr id="44049" name="Line 47"/>
            <p:cNvSpPr>
              <a:spLocks noChangeShapeType="1"/>
            </p:cNvSpPr>
            <p:nvPr/>
          </p:nvSpPr>
          <p:spPr bwMode="auto">
            <a:xfrm flipV="1">
              <a:off x="1248" y="2112"/>
              <a:ext cx="432"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dirty="0"/>
            </a:p>
          </p:txBody>
        </p:sp>
        <p:sp>
          <p:nvSpPr>
            <p:cNvPr id="44050" name="Line 48"/>
            <p:cNvSpPr>
              <a:spLocks noChangeShapeType="1"/>
            </p:cNvSpPr>
            <p:nvPr/>
          </p:nvSpPr>
          <p:spPr bwMode="auto">
            <a:xfrm flipV="1">
              <a:off x="1200" y="1968"/>
              <a:ext cx="912" cy="67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dirty="0"/>
            </a:p>
          </p:txBody>
        </p:sp>
      </p:gr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895" t="20981" r="1310" b="-1028"/>
          <a:stretch/>
        </p:blipFill>
        <p:spPr bwMode="auto">
          <a:xfrm>
            <a:off x="1381067" y="1735931"/>
            <a:ext cx="6309360" cy="4114800"/>
          </a:xfrm>
          <a:prstGeom prst="rect">
            <a:avLst/>
          </a:prstGeom>
          <a:noFill/>
          <a:ln w="9525">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10" name="Rectangle 2">
            <a:extLst>
              <a:ext uri="{FF2B5EF4-FFF2-40B4-BE49-F238E27FC236}">
                <a16:creationId xmlns:a16="http://schemas.microsoft.com/office/drawing/2014/main" id="{F0485B41-CCA9-49D1-A387-A8FFA03AC77F}"/>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260058427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Text Box 14"/>
          <p:cNvSpPr txBox="1">
            <a:spLocks noChangeArrowheads="1"/>
          </p:cNvSpPr>
          <p:nvPr/>
        </p:nvSpPr>
        <p:spPr bwMode="auto">
          <a:xfrm>
            <a:off x="6934200" y="13716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50000"/>
              </a:spcBef>
              <a:buClrTx/>
              <a:buSzTx/>
              <a:buFontTx/>
              <a:buNone/>
            </a:pPr>
            <a:endParaRPr lang="en-US" altLang="en-US" sz="1600" dirty="0">
              <a:latin typeface="Arial" charset="0"/>
            </a:endParaRPr>
          </a:p>
        </p:txBody>
      </p:sp>
      <p:sp>
        <p:nvSpPr>
          <p:cNvPr id="44041" name="Text Box 26"/>
          <p:cNvSpPr txBox="1">
            <a:spLocks noChangeArrowheads="1"/>
          </p:cNvSpPr>
          <p:nvPr/>
        </p:nvSpPr>
        <p:spPr bwMode="auto">
          <a:xfrm>
            <a:off x="6781800" y="685800"/>
            <a:ext cx="1752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800" b="1" i="1" dirty="0">
              <a:solidFill>
                <a:srgbClr val="FF6600"/>
              </a:solidFill>
              <a:latin typeface="Arial" charset="0"/>
            </a:endParaRPr>
          </a:p>
        </p:txBody>
      </p:sp>
      <p:grpSp>
        <p:nvGrpSpPr>
          <p:cNvPr id="44042" name="Group 52"/>
          <p:cNvGrpSpPr>
            <a:grpSpLocks/>
          </p:cNvGrpSpPr>
          <p:nvPr/>
        </p:nvGrpSpPr>
        <p:grpSpPr bwMode="auto">
          <a:xfrm>
            <a:off x="177800" y="2644775"/>
            <a:ext cx="3175000" cy="1255713"/>
            <a:chOff x="112" y="1968"/>
            <a:chExt cx="2000" cy="791"/>
          </a:xfrm>
        </p:grpSpPr>
        <p:sp>
          <p:nvSpPr>
            <p:cNvPr id="44048" name="Text Box 25"/>
            <p:cNvSpPr txBox="1">
              <a:spLocks noChangeArrowheads="1"/>
            </p:cNvSpPr>
            <p:nvPr/>
          </p:nvSpPr>
          <p:spPr bwMode="auto">
            <a:xfrm>
              <a:off x="112" y="2624"/>
              <a:ext cx="11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endParaRPr lang="en-US" altLang="en-US" sz="800" dirty="0">
                <a:solidFill>
                  <a:schemeClr val="hlink"/>
                </a:solidFill>
                <a:latin typeface="Arial" charset="0"/>
              </a:endParaRPr>
            </a:p>
          </p:txBody>
        </p:sp>
        <p:sp>
          <p:nvSpPr>
            <p:cNvPr id="44049" name="Line 47"/>
            <p:cNvSpPr>
              <a:spLocks noChangeShapeType="1"/>
            </p:cNvSpPr>
            <p:nvPr/>
          </p:nvSpPr>
          <p:spPr bwMode="auto">
            <a:xfrm flipV="1">
              <a:off x="1248" y="2112"/>
              <a:ext cx="432" cy="4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dirty="0"/>
            </a:p>
          </p:txBody>
        </p:sp>
        <p:sp>
          <p:nvSpPr>
            <p:cNvPr id="44050" name="Line 48"/>
            <p:cNvSpPr>
              <a:spLocks noChangeShapeType="1"/>
            </p:cNvSpPr>
            <p:nvPr/>
          </p:nvSpPr>
          <p:spPr bwMode="auto">
            <a:xfrm flipV="1">
              <a:off x="1200" y="1968"/>
              <a:ext cx="912" cy="67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dirty="0"/>
            </a:p>
          </p:txBody>
        </p:sp>
      </p:gr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938" r="9044"/>
          <a:stretch/>
        </p:blipFill>
        <p:spPr bwMode="auto">
          <a:xfrm>
            <a:off x="1737360" y="1539875"/>
            <a:ext cx="5577840" cy="4450045"/>
          </a:xfrm>
          <a:prstGeom prst="rect">
            <a:avLst/>
          </a:prstGeom>
          <a:noFill/>
          <a:ln w="9525">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10" name="Rectangle 2">
            <a:extLst>
              <a:ext uri="{FF2B5EF4-FFF2-40B4-BE49-F238E27FC236}">
                <a16:creationId xmlns:a16="http://schemas.microsoft.com/office/drawing/2014/main" id="{EF592162-3146-4CC2-A8DC-52F0DDCA60D4}"/>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41363217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486" t="19457" r="2547" b="33516"/>
          <a:stretch/>
        </p:blipFill>
        <p:spPr bwMode="auto">
          <a:xfrm>
            <a:off x="1524000" y="1302011"/>
            <a:ext cx="4480560" cy="309372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5062" name="Text Box 45"/>
          <p:cNvSpPr txBox="1">
            <a:spLocks noChangeArrowheads="1"/>
          </p:cNvSpPr>
          <p:nvPr/>
        </p:nvSpPr>
        <p:spPr bwMode="auto">
          <a:xfrm>
            <a:off x="670560" y="3126496"/>
            <a:ext cx="2453640" cy="646331"/>
          </a:xfrm>
          <a:prstGeom prst="rect">
            <a:avLst/>
          </a:prstGeom>
          <a:solidFill>
            <a:schemeClr val="bg1"/>
          </a:solidFill>
          <a:ln>
            <a:solidFill>
              <a:schemeClr val="accent1">
                <a:lumMod val="75000"/>
              </a:schemeClr>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Select “</a:t>
            </a:r>
            <a:r>
              <a:rPr lang="en-US" altLang="en-US" sz="1200" dirty="0">
                <a:latin typeface="Arial" charset="0"/>
              </a:rPr>
              <a:t>Upload Supporting Images/Files</a:t>
            </a:r>
            <a:r>
              <a:rPr lang="en-US" altLang="en-US" sz="1200" b="0" dirty="0">
                <a:latin typeface="Arial" charset="0"/>
              </a:rPr>
              <a:t>” and follow directions on screen.</a:t>
            </a:r>
          </a:p>
        </p:txBody>
      </p:sp>
      <p:sp>
        <p:nvSpPr>
          <p:cNvPr id="45063" name="Text Box 44"/>
          <p:cNvSpPr txBox="1">
            <a:spLocks noChangeArrowheads="1"/>
          </p:cNvSpPr>
          <p:nvPr/>
        </p:nvSpPr>
        <p:spPr bwMode="auto">
          <a:xfrm>
            <a:off x="3886200" y="2027906"/>
            <a:ext cx="2819400" cy="461665"/>
          </a:xfrm>
          <a:prstGeom prst="rect">
            <a:avLst/>
          </a:prstGeom>
          <a:solidFill>
            <a:schemeClr val="bg1"/>
          </a:solidFill>
          <a:ln>
            <a:solidFill>
              <a:schemeClr val="accent1">
                <a:lumMod val="75000"/>
              </a:schemeClr>
            </a:solidFill>
          </a:ln>
          <a:effectLst>
            <a:outerShdw blurRad="50800" dist="889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Select “</a:t>
            </a:r>
            <a:r>
              <a:rPr lang="en-US" altLang="en-US" sz="1200" dirty="0">
                <a:latin typeface="Arial" charset="0"/>
              </a:rPr>
              <a:t>Additional information is being submitted off line</a:t>
            </a:r>
            <a:r>
              <a:rPr lang="en-US" altLang="en-US" sz="1200" b="0" dirty="0">
                <a:latin typeface="Arial" charset="0"/>
              </a:rPr>
              <a:t>”.</a:t>
            </a:r>
          </a:p>
        </p:txBody>
      </p:sp>
      <p:sp>
        <p:nvSpPr>
          <p:cNvPr id="45064" name="Text Box 49"/>
          <p:cNvSpPr txBox="1">
            <a:spLocks noChangeArrowheads="1"/>
          </p:cNvSpPr>
          <p:nvPr/>
        </p:nvSpPr>
        <p:spPr bwMode="auto">
          <a:xfrm>
            <a:off x="457200" y="1426714"/>
            <a:ext cx="1639887" cy="461665"/>
          </a:xfrm>
          <a:prstGeom prst="rect">
            <a:avLst/>
          </a:prstGeom>
          <a:solidFill>
            <a:schemeClr val="bg1"/>
          </a:solidFill>
          <a:ln>
            <a:solidFill>
              <a:schemeClr val="accent1">
                <a:lumMod val="75000"/>
              </a:schemeClr>
            </a:solidFill>
          </a:ln>
          <a:effectLst>
            <a:outerShdw blurRad="50800" dist="101600" dir="8100000" algn="tr"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200" b="0" dirty="0">
                <a:latin typeface="Arial" charset="0"/>
              </a:rPr>
              <a:t>Select appropriate “</a:t>
            </a:r>
            <a:r>
              <a:rPr lang="en-US" altLang="en-US" sz="1200" dirty="0">
                <a:latin typeface="Arial" charset="0"/>
              </a:rPr>
              <a:t>Action code</a:t>
            </a:r>
            <a:r>
              <a:rPr lang="en-US" altLang="en-US" sz="1200" b="0" dirty="0">
                <a:latin typeface="Arial" charset="0"/>
              </a:rPr>
              <a:t>”.</a:t>
            </a:r>
          </a:p>
        </p:txBody>
      </p:sp>
      <p:sp>
        <p:nvSpPr>
          <p:cNvPr id="45065" name="Text Box 42"/>
          <p:cNvSpPr txBox="1">
            <a:spLocks noChangeArrowheads="1"/>
          </p:cNvSpPr>
          <p:nvPr/>
        </p:nvSpPr>
        <p:spPr bwMode="auto">
          <a:xfrm>
            <a:off x="7170024" y="2144315"/>
            <a:ext cx="1082834" cy="646331"/>
          </a:xfrm>
          <a:prstGeom prst="rect">
            <a:avLst/>
          </a:prstGeom>
          <a:solidFill>
            <a:schemeClr val="bg1"/>
          </a:solidFill>
          <a:ln>
            <a:solidFill>
              <a:schemeClr val="accent1">
                <a:lumMod val="75000"/>
              </a:schemeClr>
            </a:solidFill>
          </a:ln>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en-US" altLang="en-US" sz="1200" b="0" dirty="0">
                <a:latin typeface="Arial" charset="0"/>
              </a:rPr>
              <a:t>Action code drop down menu view</a:t>
            </a:r>
          </a:p>
        </p:txBody>
      </p:sp>
      <p:sp>
        <p:nvSpPr>
          <p:cNvPr id="45069" name="Line 69"/>
          <p:cNvSpPr>
            <a:spLocks noChangeShapeType="1"/>
          </p:cNvSpPr>
          <p:nvPr/>
        </p:nvSpPr>
        <p:spPr bwMode="auto">
          <a:xfrm flipH="1">
            <a:off x="7711441" y="2765340"/>
            <a:ext cx="0" cy="28266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343" y="3126496"/>
            <a:ext cx="3684824" cy="29690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2">
            <a:extLst>
              <a:ext uri="{FF2B5EF4-FFF2-40B4-BE49-F238E27FC236}">
                <a16:creationId xmlns:a16="http://schemas.microsoft.com/office/drawing/2014/main" id="{6EFFB993-80FD-41B5-85B3-414DA7D27ABA}"/>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393051361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65" t="22596" r="7923" b="30033"/>
          <a:stretch/>
        </p:blipFill>
        <p:spPr bwMode="auto">
          <a:xfrm>
            <a:off x="990600" y="1752600"/>
            <a:ext cx="6616262" cy="3837432"/>
          </a:xfrm>
          <a:prstGeom prst="rect">
            <a:avLst/>
          </a:prstGeom>
          <a:noFill/>
          <a:ln w="9525">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45063" name="Text Box 44"/>
          <p:cNvSpPr txBox="1">
            <a:spLocks noChangeArrowheads="1"/>
          </p:cNvSpPr>
          <p:nvPr/>
        </p:nvSpPr>
        <p:spPr bwMode="auto">
          <a:xfrm>
            <a:off x="5638800" y="4675571"/>
            <a:ext cx="2796424" cy="1200329"/>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base" hangingPunct="1">
              <a:spcBef>
                <a:spcPct val="0"/>
              </a:spcBef>
              <a:spcAft>
                <a:spcPct val="0"/>
              </a:spcAft>
              <a:buClrTx/>
              <a:buSzTx/>
              <a:buFontTx/>
              <a:buNone/>
            </a:pPr>
            <a:r>
              <a:rPr lang="en-US" altLang="en-US" sz="1200" b="0" dirty="0">
                <a:latin typeface="Arial" charset="0"/>
              </a:rPr>
              <a:t>Browse files to choose one attachment file to upload and click on upload file icon. </a:t>
            </a:r>
          </a:p>
          <a:p>
            <a:pPr eaLnBrk="1" fontAlgn="base" hangingPunct="1">
              <a:spcBef>
                <a:spcPct val="0"/>
              </a:spcBef>
              <a:spcAft>
                <a:spcPct val="0"/>
              </a:spcAft>
              <a:buClrTx/>
              <a:buSzTx/>
              <a:buFontTx/>
              <a:buNone/>
            </a:pPr>
            <a:endParaRPr lang="en-US" altLang="en-US" sz="1200" b="0" dirty="0">
              <a:latin typeface="Arial" charset="0"/>
            </a:endParaRPr>
          </a:p>
          <a:p>
            <a:pPr eaLnBrk="1" fontAlgn="base" hangingPunct="1">
              <a:spcBef>
                <a:spcPct val="0"/>
              </a:spcBef>
              <a:spcAft>
                <a:spcPct val="0"/>
              </a:spcAft>
              <a:buClrTx/>
              <a:buSzTx/>
              <a:buFontTx/>
              <a:buNone/>
            </a:pPr>
            <a:r>
              <a:rPr lang="en-US" altLang="en-US" sz="1200" b="0" dirty="0">
                <a:latin typeface="Arial" charset="0"/>
              </a:rPr>
              <a:t>Repeat as needed. Each file is uploaded separately. </a:t>
            </a:r>
          </a:p>
        </p:txBody>
      </p:sp>
      <p:sp>
        <p:nvSpPr>
          <p:cNvPr id="7" name="Rectangle 2">
            <a:extLst>
              <a:ext uri="{FF2B5EF4-FFF2-40B4-BE49-F238E27FC236}">
                <a16:creationId xmlns:a16="http://schemas.microsoft.com/office/drawing/2014/main" id="{A5EEE5F7-B4D1-4BEE-A914-B786553CAEA8}"/>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25599389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057400"/>
            <a:ext cx="5715000" cy="3559847"/>
          </a:xfrm>
          <a:prstGeom prst="rect">
            <a:avLst/>
          </a:prstGeom>
          <a:noFill/>
          <a:ln w="3175" cmpd="sng">
            <a:solidFill>
              <a:schemeClr val="tx1"/>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chemeClr val="accent1"/>
                </a:solidFill>
              </a14:hiddenFill>
            </a:ext>
          </a:extLst>
        </p:spPr>
      </p:pic>
      <p:sp>
        <p:nvSpPr>
          <p:cNvPr id="45062" name="Text Box 45"/>
          <p:cNvSpPr txBox="1">
            <a:spLocks noChangeArrowheads="1"/>
          </p:cNvSpPr>
          <p:nvPr/>
        </p:nvSpPr>
        <p:spPr bwMode="auto">
          <a:xfrm>
            <a:off x="533400" y="1752600"/>
            <a:ext cx="2899309" cy="1200329"/>
          </a:xfrm>
          <a:prstGeom prst="rect">
            <a:avLst/>
          </a:prstGeom>
          <a:solidFill>
            <a:schemeClr val="bg1"/>
          </a:solidFill>
          <a:ln>
            <a:solidFill>
              <a:schemeClr val="accent1">
                <a:lumMod val="75000"/>
              </a:schemeClr>
            </a:solidFill>
          </a:ln>
          <a:effectLst>
            <a:outerShdw blurRad="50800" dist="1270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fontAlgn="base" hangingPunct="1">
              <a:spcBef>
                <a:spcPct val="0"/>
              </a:spcBef>
              <a:spcAft>
                <a:spcPct val="0"/>
              </a:spcAft>
              <a:buClrTx/>
              <a:buSzTx/>
              <a:buFontTx/>
              <a:buNone/>
            </a:pPr>
            <a:r>
              <a:rPr lang="en-US" altLang="en-US" sz="1200" b="0" dirty="0">
                <a:latin typeface="Arial" charset="0"/>
              </a:rPr>
              <a:t>Uploaded files will appear as shown here.</a:t>
            </a:r>
          </a:p>
          <a:p>
            <a:pPr eaLnBrk="1" fontAlgn="base" hangingPunct="1">
              <a:spcBef>
                <a:spcPct val="0"/>
              </a:spcBef>
              <a:spcAft>
                <a:spcPct val="0"/>
              </a:spcAft>
              <a:buClrTx/>
              <a:buSzTx/>
              <a:buFontTx/>
              <a:buNone/>
            </a:pPr>
            <a:endParaRPr lang="en-US" altLang="en-US" sz="1200" b="0" dirty="0">
              <a:latin typeface="Arial" charset="0"/>
            </a:endParaRPr>
          </a:p>
          <a:p>
            <a:pPr eaLnBrk="1" fontAlgn="base" hangingPunct="1">
              <a:spcBef>
                <a:spcPct val="0"/>
              </a:spcBef>
              <a:spcAft>
                <a:spcPct val="0"/>
              </a:spcAft>
              <a:buClrTx/>
              <a:buSzTx/>
              <a:buFontTx/>
              <a:buNone/>
            </a:pPr>
            <a:r>
              <a:rPr lang="en-US" altLang="en-US" sz="1200" b="0" dirty="0">
                <a:latin typeface="Arial" charset="0"/>
              </a:rPr>
              <a:t>Once uploads are complete, click on ‘</a:t>
            </a:r>
            <a:r>
              <a:rPr lang="en-US" altLang="en-US" sz="1200" dirty="0">
                <a:latin typeface="Arial" charset="0"/>
              </a:rPr>
              <a:t>Continue</a:t>
            </a:r>
            <a:r>
              <a:rPr lang="en-US" altLang="en-US" sz="1200" b="0" dirty="0">
                <a:latin typeface="Arial" charset="0"/>
              </a:rPr>
              <a:t>’ to complete SDR submittal process.</a:t>
            </a:r>
          </a:p>
        </p:txBody>
      </p:sp>
      <p:sp>
        <p:nvSpPr>
          <p:cNvPr id="7" name="Rectangle 2">
            <a:extLst>
              <a:ext uri="{FF2B5EF4-FFF2-40B4-BE49-F238E27FC236}">
                <a16:creationId xmlns:a16="http://schemas.microsoft.com/office/drawing/2014/main" id="{B589FF4B-74C6-4B29-9BA7-4242F8B4F022}"/>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extLst>
      <p:ext uri="{BB962C8B-B14F-4D97-AF65-F5344CB8AC3E}">
        <p14:creationId xmlns:p14="http://schemas.microsoft.com/office/powerpoint/2010/main" val="40994203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xfrm>
            <a:off x="228600" y="609600"/>
            <a:ext cx="8915400" cy="762000"/>
          </a:xfrm>
        </p:spPr>
        <p:txBody>
          <a:bodyPr anchorCtr="0"/>
          <a:lstStyle/>
          <a:p>
            <a:pPr eaLnBrk="1" hangingPunct="1">
              <a:defRPr/>
            </a:pPr>
            <a:r>
              <a:rPr lang="en-US" sz="2400" dirty="0"/>
              <a:t>WebSDR Submittal Process, </a:t>
            </a:r>
            <a:r>
              <a:rPr lang="en-US" sz="1400" dirty="0"/>
              <a:t>continued</a:t>
            </a:r>
          </a:p>
        </p:txBody>
      </p:sp>
      <p:sp>
        <p:nvSpPr>
          <p:cNvPr id="2" name="TextBox 1"/>
          <p:cNvSpPr txBox="1"/>
          <p:nvPr/>
        </p:nvSpPr>
        <p:spPr>
          <a:xfrm>
            <a:off x="1143000" y="1676400"/>
            <a:ext cx="7086600" cy="4154984"/>
          </a:xfrm>
          <a:prstGeom prst="rect">
            <a:avLst/>
          </a:prstGeom>
          <a:noFill/>
        </p:spPr>
        <p:txBody>
          <a:bodyPr wrap="square" rtlCol="0">
            <a:spAutoFit/>
          </a:bodyPr>
          <a:lstStyle/>
          <a:p>
            <a:pPr lvl="0" eaLnBrk="0" fontAlgn="base" hangingPunct="0">
              <a:spcBef>
                <a:spcPct val="50000"/>
              </a:spcBef>
              <a:spcAft>
                <a:spcPct val="0"/>
              </a:spcAft>
            </a:pPr>
            <a:r>
              <a:rPr lang="en-US" b="0" dirty="0">
                <a:latin typeface="Arial" panose="020B0604020202020204" pitchFamily="34" charset="0"/>
                <a:cs typeface="Arial" panose="020B0604020202020204" pitchFamily="34" charset="0"/>
              </a:rPr>
              <a:t>Prepare your files in advance to prevent time out during upload.</a:t>
            </a:r>
          </a:p>
          <a:p>
            <a:pPr marL="171450" indent="-171450" eaLnBrk="0" fontAlgn="base" hangingPunct="0">
              <a:spcBef>
                <a:spcPct val="50000"/>
              </a:spcBef>
              <a:spcAft>
                <a:spcPct val="0"/>
              </a:spcAft>
              <a:buFont typeface="Arial" panose="020B0604020202020204" pitchFamily="34" charset="0"/>
              <a:buChar char="•"/>
            </a:pPr>
            <a:r>
              <a:rPr lang="en-US" b="0" dirty="0">
                <a:latin typeface="Arial" panose="020B0604020202020204" pitchFamily="34" charset="0"/>
                <a:cs typeface="Arial" panose="020B0604020202020204" pitchFamily="34" charset="0"/>
              </a:rPr>
              <a:t>File names should include key words and be no more than 10 characters. </a:t>
            </a:r>
          </a:p>
          <a:p>
            <a:pPr marL="171450" indent="-171450" eaLnBrk="0" fontAlgn="base" hangingPunct="0">
              <a:spcBef>
                <a:spcPct val="50000"/>
              </a:spcBef>
              <a:spcAft>
                <a:spcPct val="0"/>
              </a:spcAft>
              <a:buFont typeface="Arial" panose="020B0604020202020204" pitchFamily="34" charset="0"/>
              <a:buChar char="•"/>
            </a:pPr>
            <a:r>
              <a:rPr lang="en-US" b="0" dirty="0">
                <a:latin typeface="Arial" panose="020B0604020202020204" pitchFamily="34" charset="0"/>
                <a:cs typeface="Arial" panose="020B0604020202020204" pitchFamily="34" charset="0"/>
              </a:rPr>
              <a:t>No special characters other than the underscore “_”. A period may be used preceding the file extension. </a:t>
            </a:r>
          </a:p>
          <a:p>
            <a:pPr marL="171450" indent="-171450" eaLnBrk="0" fontAlgn="base" hangingPunct="0">
              <a:spcBef>
                <a:spcPct val="50000"/>
              </a:spcBef>
              <a:spcAft>
                <a:spcPct val="0"/>
              </a:spcAft>
              <a:buFont typeface="Arial" panose="020B0604020202020204" pitchFamily="34" charset="0"/>
              <a:buChar char="•"/>
            </a:pPr>
            <a:r>
              <a:rPr lang="en-US" b="0" dirty="0">
                <a:latin typeface="Arial" panose="020B0604020202020204" pitchFamily="34" charset="0"/>
                <a:cs typeface="Arial" panose="020B0604020202020204" pitchFamily="34" charset="0"/>
              </a:rPr>
              <a:t>Maximum file size 15 MB. </a:t>
            </a:r>
          </a:p>
          <a:p>
            <a:pPr marL="171450" indent="-171450" eaLnBrk="0" fontAlgn="base" hangingPunct="0">
              <a:spcBef>
                <a:spcPct val="50000"/>
              </a:spcBef>
              <a:spcAft>
                <a:spcPct val="0"/>
              </a:spcAft>
              <a:buFont typeface="Arial" panose="020B0604020202020204" pitchFamily="34" charset="0"/>
              <a:buChar char="•"/>
            </a:pPr>
            <a:r>
              <a:rPr lang="en-US" b="0" dirty="0">
                <a:latin typeface="Arial" panose="020B0604020202020204" pitchFamily="34" charset="0"/>
                <a:cs typeface="Arial" panose="020B0604020202020204" pitchFamily="34" charset="0"/>
              </a:rPr>
              <a:t>Permitted file formats: bmp, doc, gif, jpg, jpeg, pdf, txt, </a:t>
            </a:r>
            <a:r>
              <a:rPr lang="en-US" b="0" dirty="0" err="1">
                <a:latin typeface="Arial" panose="020B0604020202020204" pitchFamily="34" charset="0"/>
                <a:cs typeface="Arial" panose="020B0604020202020204" pitchFamily="34" charset="0"/>
              </a:rPr>
              <a:t>docx</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xls</a:t>
            </a:r>
            <a:r>
              <a:rPr lang="en-US" b="0" dirty="0">
                <a:latin typeface="Arial" panose="020B0604020202020204" pitchFamily="34" charset="0"/>
                <a:cs typeface="Arial" panose="020B0604020202020204" pitchFamily="34" charset="0"/>
              </a:rPr>
              <a:t>, and </a:t>
            </a:r>
            <a:r>
              <a:rPr lang="en-US" b="0" dirty="0" err="1">
                <a:latin typeface="Arial" panose="020B0604020202020204" pitchFamily="34" charset="0"/>
                <a:cs typeface="Arial" panose="020B0604020202020204" pitchFamily="34" charset="0"/>
              </a:rPr>
              <a:t>xlsx</a:t>
            </a:r>
            <a:r>
              <a:rPr lang="en-US" b="0" dirty="0">
                <a:latin typeface="Arial" panose="020B0604020202020204" pitchFamily="34" charset="0"/>
                <a:cs typeface="Arial" panose="020B0604020202020204" pitchFamily="34" charset="0"/>
              </a:rPr>
              <a:t>.</a:t>
            </a:r>
          </a:p>
          <a:p>
            <a:pPr marL="171450" indent="-171450" eaLnBrk="0" hangingPunct="0">
              <a:spcBef>
                <a:spcPct val="50000"/>
              </a:spcBef>
              <a:buFont typeface="Arial" panose="020B0604020202020204" pitchFamily="34" charset="0"/>
              <a:buChar char="•"/>
            </a:pPr>
            <a:r>
              <a:rPr lang="en-US" b="0" dirty="0">
                <a:latin typeface="Arial" panose="020B0604020202020204" pitchFamily="34" charset="0"/>
                <a:cs typeface="Arial" panose="020B0604020202020204" pitchFamily="34" charset="0"/>
              </a:rPr>
              <a:t>Supporting files may be uploaded to WebSDR or transmitted with the SDR transaction.</a:t>
            </a:r>
          </a:p>
          <a:p>
            <a:pPr marL="171450" indent="-171450" eaLnBrk="0" hangingPunct="0">
              <a:spcBef>
                <a:spcPct val="50000"/>
              </a:spcBef>
              <a:buFont typeface="Arial" panose="020B0604020202020204" pitchFamily="34" charset="0"/>
              <a:buChar char="•"/>
            </a:pPr>
            <a:r>
              <a:rPr lang="en-US" b="0" dirty="0">
                <a:latin typeface="Arial" panose="020B0604020202020204" pitchFamily="34" charset="0"/>
                <a:cs typeface="Arial" panose="020B0604020202020204" pitchFamily="34" charset="0"/>
              </a:rPr>
              <a:t>Up to 5 attachments may accompany each SDR submission (e.g. new reports, corrections, requests for reconsideration, replies). </a:t>
            </a:r>
          </a:p>
          <a:p>
            <a:pPr marL="171450" indent="-171450" eaLnBrk="0" hangingPunct="0">
              <a:spcBef>
                <a:spcPct val="50000"/>
              </a:spcBef>
              <a:buFont typeface="Arial" panose="020B0604020202020204" pitchFamily="34" charset="0"/>
              <a:buChar char="•"/>
            </a:pPr>
            <a:r>
              <a:rPr lang="en-US" b="0" dirty="0">
                <a:latin typeface="Arial" panose="020B0604020202020204" pitchFamily="34" charset="0"/>
                <a:cs typeface="Arial" panose="020B0604020202020204" pitchFamily="34" charset="0"/>
              </a:rPr>
              <a:t>WebSDR will push attachments to the SDR application used by the recipient, when this capability is supported; otherwise, th</a:t>
            </a:r>
            <a:r>
              <a:rPr lang="en-US" b="0" dirty="0">
                <a:solidFill>
                  <a:prstClr val="black"/>
                </a:solidFill>
                <a:latin typeface="Arial" panose="020B0604020202020204" pitchFamily="34" charset="0"/>
                <a:cs typeface="Arial" panose="020B0604020202020204" pitchFamily="34" charset="0"/>
              </a:rPr>
              <a:t>e recipient will be notified that attachments are available for viewing in WebSDR.</a:t>
            </a:r>
            <a:endParaRPr lang="en-US" b="1" dirty="0">
              <a:solidFill>
                <a:srgbClr val="FF0000"/>
              </a:solidFill>
            </a:endParaRPr>
          </a:p>
        </p:txBody>
      </p:sp>
    </p:spTree>
    <p:extLst>
      <p:ext uri="{BB962C8B-B14F-4D97-AF65-F5344CB8AC3E}">
        <p14:creationId xmlns:p14="http://schemas.microsoft.com/office/powerpoint/2010/main" val="394771753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956" t="16559" r="719" b="7387"/>
          <a:stretch/>
        </p:blipFill>
        <p:spPr bwMode="auto">
          <a:xfrm>
            <a:off x="914400" y="1497955"/>
            <a:ext cx="7132320" cy="411480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8" name="Text Box 44"/>
          <p:cNvSpPr txBox="1">
            <a:spLocks noChangeArrowheads="1"/>
          </p:cNvSpPr>
          <p:nvPr/>
        </p:nvSpPr>
        <p:spPr bwMode="auto">
          <a:xfrm>
            <a:off x="1981200" y="2195037"/>
            <a:ext cx="4876799" cy="646331"/>
          </a:xfrm>
          <a:prstGeom prst="rect">
            <a:avLst/>
          </a:prstGeom>
          <a:solidFill>
            <a:schemeClr val="bg1"/>
          </a:solidFill>
          <a:ln w="9525" algn="ctr">
            <a:solidFill>
              <a:srgbClr val="FF0000"/>
            </a:solidFill>
            <a:miter lim="800000"/>
            <a:headEnd/>
            <a:tailEnd/>
          </a:ln>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None/>
            </a:pPr>
            <a:r>
              <a:rPr lang="en-US" altLang="en-US" sz="1200" b="0" dirty="0">
                <a:latin typeface="Arial" charset="0"/>
              </a:rPr>
              <a:t>Use the “</a:t>
            </a:r>
            <a:r>
              <a:rPr lang="en-US" altLang="en-US" sz="1200" dirty="0">
                <a:latin typeface="Arial" charset="0"/>
              </a:rPr>
              <a:t>Remarks</a:t>
            </a:r>
            <a:r>
              <a:rPr lang="en-US" altLang="en-US" sz="1200" b="0" dirty="0">
                <a:latin typeface="Arial" charset="0"/>
              </a:rPr>
              <a:t>” space to provide any clarifying information that will assist the action activity in processing the SDR.  Remarks are required except for info only SDRs.</a:t>
            </a:r>
          </a:p>
        </p:txBody>
      </p:sp>
      <p:sp>
        <p:nvSpPr>
          <p:cNvPr id="2" name="TextBox 1"/>
          <p:cNvSpPr txBox="1"/>
          <p:nvPr/>
        </p:nvSpPr>
        <p:spPr>
          <a:xfrm>
            <a:off x="5562600" y="3172802"/>
            <a:ext cx="2865120" cy="156966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pPr lvl="0"/>
            <a:r>
              <a:rPr lang="en-US" altLang="en-US" sz="1200" b="0" dirty="0">
                <a:latin typeface="Arial" charset="0"/>
              </a:rPr>
              <a:t>“</a:t>
            </a:r>
            <a:r>
              <a:rPr lang="en-US" altLang="en-US" sz="1200" dirty="0">
                <a:latin typeface="Arial" charset="0"/>
              </a:rPr>
              <a:t>Fund Code</a:t>
            </a:r>
            <a:r>
              <a:rPr lang="en-US" altLang="en-US" sz="1200" b="0" dirty="0">
                <a:latin typeface="Arial" charset="0"/>
              </a:rPr>
              <a:t>” information is not applicable except when requesting credit after discovery of a concealed discrepancy in a sealed vendor pack, and the original requisition document number is no longer available. This is an exception situation only authorized for U.S. Forces. </a:t>
            </a:r>
          </a:p>
        </p:txBody>
      </p:sp>
      <p:sp>
        <p:nvSpPr>
          <p:cNvPr id="3" name="TextBox 2"/>
          <p:cNvSpPr txBox="1"/>
          <p:nvPr/>
        </p:nvSpPr>
        <p:spPr>
          <a:xfrm>
            <a:off x="4419599" y="5258562"/>
            <a:ext cx="3886200" cy="646331"/>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rtlCol="0">
            <a:spAutoFit/>
          </a:bodyPr>
          <a:lstStyle/>
          <a:p>
            <a:pPr lvl="0"/>
            <a:r>
              <a:rPr lang="en-US" altLang="en-US" sz="1200" b="0" dirty="0">
                <a:latin typeface="Arial" charset="0"/>
              </a:rPr>
              <a:t>Although you can overwrite POC details, you must contact the WebSDR Help Desk if your contact information changes. </a:t>
            </a:r>
          </a:p>
        </p:txBody>
      </p:sp>
      <p:sp>
        <p:nvSpPr>
          <p:cNvPr id="7" name="Rectangle 2">
            <a:extLst>
              <a:ext uri="{FF2B5EF4-FFF2-40B4-BE49-F238E27FC236}">
                <a16:creationId xmlns:a16="http://schemas.microsoft.com/office/drawing/2014/main" id="{3F38BF15-6AFE-486D-9B94-4F6D35BC7635}"/>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205920973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457199" y="403681"/>
            <a:ext cx="7772400" cy="1143000"/>
          </a:xfrm>
        </p:spPr>
        <p:txBody>
          <a:bodyPr>
            <a:normAutofit/>
          </a:bodyPr>
          <a:lstStyle/>
          <a:p>
            <a:r>
              <a:rPr lang="en-US" sz="2400" dirty="0"/>
              <a:t>Purpose of SDR</a:t>
            </a:r>
          </a:p>
        </p:txBody>
      </p:sp>
      <p:sp>
        <p:nvSpPr>
          <p:cNvPr id="7172" name="Rectangle 7"/>
          <p:cNvSpPr>
            <a:spLocks noChangeArrowheads="1"/>
          </p:cNvSpPr>
          <p:nvPr/>
        </p:nvSpPr>
        <p:spPr bwMode="auto">
          <a:xfrm>
            <a:off x="304800" y="2917825"/>
            <a:ext cx="853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lvl="1" eaLnBrk="1" hangingPunct="1">
              <a:spcBef>
                <a:spcPct val="0"/>
              </a:spcBef>
              <a:buClrTx/>
            </a:pPr>
            <a:endParaRPr lang="en-US" altLang="en-US" sz="2400" dirty="0">
              <a:latin typeface="Arial" charset="0"/>
            </a:endParaRPr>
          </a:p>
          <a:p>
            <a:pPr lvl="1" eaLnBrk="1" hangingPunct="1">
              <a:spcBef>
                <a:spcPct val="0"/>
              </a:spcBef>
              <a:buClrTx/>
            </a:pPr>
            <a:endParaRPr lang="en-US" altLang="en-US" sz="2400" dirty="0">
              <a:latin typeface="Arial" charset="0"/>
            </a:endParaRPr>
          </a:p>
        </p:txBody>
      </p:sp>
      <p:sp>
        <p:nvSpPr>
          <p:cNvPr id="2" name="TextBox 1"/>
          <p:cNvSpPr txBox="1"/>
          <p:nvPr/>
        </p:nvSpPr>
        <p:spPr>
          <a:xfrm>
            <a:off x="1028700" y="1687969"/>
            <a:ext cx="7086600" cy="1200329"/>
          </a:xfrm>
          <a:prstGeom prst="rect">
            <a:avLst/>
          </a:prstGeom>
          <a:noFill/>
        </p:spPr>
        <p:txBody>
          <a:bodyPr wrap="square" rtlCol="0">
            <a:spAutoFit/>
          </a:bodyPr>
          <a:lstStyle/>
          <a:p>
            <a:pPr>
              <a:buClr>
                <a:schemeClr val="tx2"/>
              </a:buClr>
              <a:buSzPct val="130000"/>
            </a:pPr>
            <a:r>
              <a:rPr lang="en-US" sz="1800" b="0" dirty="0">
                <a:latin typeface="+mn-lt"/>
              </a:rPr>
              <a:t>An SDR is used to report shipping or packaging discrepancies attributable to the responsibility of the shipper (including Government sources, contractors and manufacturers, and vendors), and to provide appropriate responses and resolutions.</a:t>
            </a:r>
          </a:p>
        </p:txBody>
      </p:sp>
      <p:pic>
        <p:nvPicPr>
          <p:cNvPr id="7" name="Picture 2">
            <a:extLst>
              <a:ext uri="{FF2B5EF4-FFF2-40B4-BE49-F238E27FC236}">
                <a16:creationId xmlns:a16="http://schemas.microsoft.com/office/drawing/2014/main" id="{13C19FED-0430-4E58-BD20-DE566B82D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52371"/>
            <a:ext cx="3581400" cy="2286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7">
            <a:extLst>
              <a:ext uri="{FF2B5EF4-FFF2-40B4-BE49-F238E27FC236}">
                <a16:creationId xmlns:a16="http://schemas.microsoft.com/office/drawing/2014/main" id="{70D276E3-8DF0-47DF-9CD3-FCE029A7D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3200401"/>
            <a:ext cx="4495801" cy="16951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3745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6" name="Picture 2" descr="C:\Documents and Settings\gci9815\My Documents\WebSDR\Slide-43--REVISED.JPG"/>
          <p:cNvPicPr>
            <a:picLocks noChangeAspect="1" noChangeArrowheads="1"/>
          </p:cNvPicPr>
          <p:nvPr/>
        </p:nvPicPr>
        <p:blipFill rotWithShape="1">
          <a:blip r:embed="rId4">
            <a:extLst>
              <a:ext uri="{28A0092B-C50C-407E-A947-70E740481C1C}">
                <a14:useLocalDpi xmlns:a14="http://schemas.microsoft.com/office/drawing/2010/main" val="0"/>
              </a:ext>
            </a:extLst>
          </a:blip>
          <a:srcRect l="14875" t="-221" r="222" b="20220"/>
          <a:stretch/>
        </p:blipFill>
        <p:spPr bwMode="auto">
          <a:xfrm>
            <a:off x="771525" y="1295400"/>
            <a:ext cx="7715250" cy="4806767"/>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7112" name="Text Box 43"/>
          <p:cNvSpPr txBox="1">
            <a:spLocks noChangeArrowheads="1"/>
          </p:cNvSpPr>
          <p:nvPr/>
        </p:nvSpPr>
        <p:spPr bwMode="auto">
          <a:xfrm>
            <a:off x="5486400" y="3422462"/>
            <a:ext cx="2533650" cy="738664"/>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400" b="0" dirty="0">
                <a:latin typeface="Arial" charset="0"/>
              </a:rPr>
              <a:t>Click to retrieve clear-text address for DoDAAC or Routing Identifier.</a:t>
            </a:r>
          </a:p>
        </p:txBody>
      </p:sp>
      <p:sp>
        <p:nvSpPr>
          <p:cNvPr id="8" name="Text Box 7"/>
          <p:cNvSpPr txBox="1">
            <a:spLocks noChangeArrowheads="1"/>
          </p:cNvSpPr>
          <p:nvPr/>
        </p:nvSpPr>
        <p:spPr bwMode="auto">
          <a:xfrm rot="10800000" flipV="1">
            <a:off x="5486400" y="1981200"/>
            <a:ext cx="2533650" cy="738664"/>
          </a:xfrm>
          <a:prstGeom prst="rect">
            <a:avLst/>
          </a:prstGeom>
          <a:solidFill>
            <a:schemeClr val="bg1"/>
          </a:solidFill>
          <a:ln>
            <a:solidFill>
              <a:schemeClr val="tx1"/>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None/>
            </a:pPr>
            <a:r>
              <a:rPr lang="en-US" altLang="en-US" sz="1400" b="0" dirty="0">
                <a:latin typeface="Arial" charset="0"/>
              </a:rPr>
              <a:t>Local procedures will determine when this option is needed. </a:t>
            </a:r>
          </a:p>
        </p:txBody>
      </p:sp>
      <p:cxnSp>
        <p:nvCxnSpPr>
          <p:cNvPr id="3" name="Straight Arrow Connector 2"/>
          <p:cNvCxnSpPr/>
          <p:nvPr/>
        </p:nvCxnSpPr>
        <p:spPr bwMode="auto">
          <a:xfrm flipH="1" flipV="1">
            <a:off x="4495800" y="2381011"/>
            <a:ext cx="914400" cy="1317772"/>
          </a:xfrm>
          <a:prstGeom prst="straightConnector1">
            <a:avLst/>
          </a:prstGeom>
          <a:noFill/>
          <a:ln w="38100" cap="flat" cmpd="sng" algn="ctr">
            <a:solidFill>
              <a:srgbClr val="FF0000"/>
            </a:solidFill>
            <a:prstDash val="solid"/>
            <a:round/>
            <a:headEnd type="none" w="med" len="med"/>
            <a:tailEnd type="triangle"/>
          </a:ln>
          <a:effectLst/>
        </p:spPr>
      </p:cxnSp>
      <p:cxnSp>
        <p:nvCxnSpPr>
          <p:cNvPr id="11" name="Straight Arrow Connector 10"/>
          <p:cNvCxnSpPr/>
          <p:nvPr/>
        </p:nvCxnSpPr>
        <p:spPr bwMode="auto">
          <a:xfrm flipH="1">
            <a:off x="4724402" y="3839604"/>
            <a:ext cx="685798" cy="732396"/>
          </a:xfrm>
          <a:prstGeom prst="straightConnector1">
            <a:avLst/>
          </a:prstGeom>
          <a:noFill/>
          <a:ln w="38100" cap="flat" cmpd="sng" algn="ctr">
            <a:solidFill>
              <a:srgbClr val="FF0000"/>
            </a:solidFill>
            <a:prstDash val="solid"/>
            <a:round/>
            <a:headEnd type="none" w="med" len="med"/>
            <a:tailEnd type="triangle"/>
          </a:ln>
          <a:effectLst/>
        </p:spPr>
      </p:cxnSp>
      <p:sp>
        <p:nvSpPr>
          <p:cNvPr id="9" name="Rectangle 2">
            <a:extLst>
              <a:ext uri="{FF2B5EF4-FFF2-40B4-BE49-F238E27FC236}">
                <a16:creationId xmlns:a16="http://schemas.microsoft.com/office/drawing/2014/main" id="{FECF32E2-9FCF-4B22-BEAA-52B0890E5CF5}"/>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137430456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828" t="3" r="1377" b="48331"/>
          <a:stretch/>
        </p:blipFill>
        <p:spPr bwMode="auto">
          <a:xfrm>
            <a:off x="865632" y="1616075"/>
            <a:ext cx="7406640" cy="283464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8133" name="Line 19"/>
          <p:cNvSpPr>
            <a:spLocks noChangeShapeType="1"/>
          </p:cNvSpPr>
          <p:nvPr/>
        </p:nvSpPr>
        <p:spPr bwMode="auto">
          <a:xfrm flipH="1" flipV="1">
            <a:off x="5062728" y="2209799"/>
            <a:ext cx="304800" cy="180985"/>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48134" name="Text Box 18"/>
          <p:cNvSpPr txBox="1">
            <a:spLocks noChangeArrowheads="1"/>
          </p:cNvSpPr>
          <p:nvPr/>
        </p:nvSpPr>
        <p:spPr bwMode="auto">
          <a:xfrm>
            <a:off x="5410200" y="2306648"/>
            <a:ext cx="2514600" cy="523220"/>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400" b="0" dirty="0">
                <a:latin typeface="Arial" charset="0"/>
              </a:rPr>
              <a:t>SDR ready for final review or correction</a:t>
            </a:r>
          </a:p>
        </p:txBody>
      </p:sp>
      <p:sp>
        <p:nvSpPr>
          <p:cNvPr id="6" name="Rectangle 2">
            <a:extLst>
              <a:ext uri="{FF2B5EF4-FFF2-40B4-BE49-F238E27FC236}">
                <a16:creationId xmlns:a16="http://schemas.microsoft.com/office/drawing/2014/main" id="{954AD6D2-86C2-48D1-95A6-F008159C5F1C}"/>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123447148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9" y="2209800"/>
            <a:ext cx="2849813" cy="3699756"/>
          </a:xfrm>
          <a:prstGeom prst="rect">
            <a:avLst/>
          </a:prstGeom>
          <a:noFill/>
          <a:ln w="9525">
            <a:solidFill>
              <a:srgbClr val="000000"/>
            </a:solidFill>
            <a:miter lim="800000"/>
            <a:headEnd/>
            <a:tailEnd/>
          </a:ln>
          <a:effectLst>
            <a:outerShdw blurRad="50800" dist="139700" dir="8100000" algn="tr"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49163" name="Picture 14"/>
          <p:cNvPicPr>
            <a:picLocks noChangeAspect="1" noChangeArrowheads="1"/>
          </p:cNvPicPr>
          <p:nvPr/>
        </p:nvPicPr>
        <p:blipFill>
          <a:blip r:embed="rId5">
            <a:extLst>
              <a:ext uri="{28A0092B-C50C-407E-A947-70E740481C1C}">
                <a14:useLocalDpi xmlns:a14="http://schemas.microsoft.com/office/drawing/2010/main" val="0"/>
              </a:ext>
            </a:extLst>
          </a:blip>
          <a:srcRect l="23839" t="19582" r="35860" b="7487"/>
          <a:stretch>
            <a:fillRect/>
          </a:stretch>
        </p:blipFill>
        <p:spPr bwMode="auto">
          <a:xfrm>
            <a:off x="2590800" y="1285240"/>
            <a:ext cx="4114800" cy="4862904"/>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9158" name="Text Box 8"/>
          <p:cNvSpPr txBox="1">
            <a:spLocks noChangeArrowheads="1"/>
          </p:cNvSpPr>
          <p:nvPr/>
        </p:nvSpPr>
        <p:spPr bwMode="auto">
          <a:xfrm>
            <a:off x="914400" y="1338990"/>
            <a:ext cx="2768145" cy="307777"/>
          </a:xfrm>
          <a:prstGeom prst="rect">
            <a:avLst/>
          </a:prstGeom>
          <a:solidFill>
            <a:schemeClr val="bg1"/>
          </a:solidFill>
          <a:ln>
            <a:solidFill>
              <a:srgbClr val="000000"/>
            </a:solidFill>
          </a:ln>
          <a:effectLst>
            <a:outerShdw blurRad="50800" dist="101600" dir="8100000" algn="tr" rotWithShape="0">
              <a:schemeClr val="accent1">
                <a:lumMod val="75000"/>
                <a:alpha val="40000"/>
              </a:schemeClr>
            </a:outerShdw>
          </a:effectLst>
        </p:spPr>
        <p:txBody>
          <a:bodyPr wrap="square">
            <a:spAutoFit/>
          </a:bodyPr>
          <a:lstStyle>
            <a:lvl1pPr marL="342900" indent="-342900"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marL="0" lvl="2" eaLnBrk="1" hangingPunct="1">
              <a:spcBef>
                <a:spcPct val="0"/>
              </a:spcBef>
              <a:buClrTx/>
              <a:buSzTx/>
              <a:buFontTx/>
              <a:buNone/>
            </a:pPr>
            <a:r>
              <a:rPr lang="en-US" altLang="en-US" sz="1400" b="0" dirty="0">
                <a:latin typeface="Arial" charset="0"/>
              </a:rPr>
              <a:t>SDR successfully submitted</a:t>
            </a:r>
          </a:p>
        </p:txBody>
      </p:sp>
      <p:sp>
        <p:nvSpPr>
          <p:cNvPr id="49159" name="Rectangle 17"/>
          <p:cNvSpPr>
            <a:spLocks noChangeArrowheads="1"/>
          </p:cNvSpPr>
          <p:nvPr/>
        </p:nvSpPr>
        <p:spPr bwMode="auto">
          <a:xfrm>
            <a:off x="5562600" y="1506325"/>
            <a:ext cx="2049532" cy="738664"/>
          </a:xfrm>
          <a:prstGeom prst="rect">
            <a:avLst/>
          </a:prstGeom>
          <a:solidFill>
            <a:schemeClr val="bg1"/>
          </a:solidFill>
          <a:ln>
            <a:solidFill>
              <a:srgbClr val="000000"/>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400" b="0" dirty="0">
                <a:latin typeface="Arial" charset="0"/>
              </a:rPr>
              <a:t>Print if local procedures require you to maintain a hard copy  </a:t>
            </a:r>
          </a:p>
        </p:txBody>
      </p:sp>
      <p:sp>
        <p:nvSpPr>
          <p:cNvPr id="7" name="Rectangle 2">
            <a:extLst>
              <a:ext uri="{FF2B5EF4-FFF2-40B4-BE49-F238E27FC236}">
                <a16:creationId xmlns:a16="http://schemas.microsoft.com/office/drawing/2014/main" id="{6C75C078-74EF-4D54-B3C9-8C348E8E90FC}"/>
              </a:ext>
            </a:extLst>
          </p:cNvPr>
          <p:cNvSpPr txBox="1">
            <a:spLocks noChangeArrowheads="1"/>
          </p:cNvSpPr>
          <p:nvPr/>
        </p:nvSpPr>
        <p:spPr bwMode="auto">
          <a:xfrm>
            <a:off x="691661" y="685937"/>
            <a:ext cx="8153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2D2DB9"/>
                </a:solidFill>
                <a:latin typeface="+mj-lt"/>
                <a:ea typeface="+mj-ea"/>
                <a:cs typeface="+mj-cs"/>
              </a:defRPr>
            </a:lvl1pPr>
            <a:lvl2pPr algn="ctr" rtl="0" eaLnBrk="0" fontAlgn="base" hangingPunct="0">
              <a:spcBef>
                <a:spcPct val="0"/>
              </a:spcBef>
              <a:spcAft>
                <a:spcPct val="0"/>
              </a:spcAft>
              <a:defRPr sz="4400" b="1">
                <a:solidFill>
                  <a:srgbClr val="2D2DB9"/>
                </a:solidFill>
                <a:latin typeface="Arial" charset="0"/>
              </a:defRPr>
            </a:lvl2pPr>
            <a:lvl3pPr algn="ctr" rtl="0" eaLnBrk="0" fontAlgn="base" hangingPunct="0">
              <a:spcBef>
                <a:spcPct val="0"/>
              </a:spcBef>
              <a:spcAft>
                <a:spcPct val="0"/>
              </a:spcAft>
              <a:defRPr sz="4400" b="1">
                <a:solidFill>
                  <a:srgbClr val="2D2DB9"/>
                </a:solidFill>
                <a:latin typeface="Arial" charset="0"/>
              </a:defRPr>
            </a:lvl3pPr>
            <a:lvl4pPr algn="ctr" rtl="0" eaLnBrk="0" fontAlgn="base" hangingPunct="0">
              <a:spcBef>
                <a:spcPct val="0"/>
              </a:spcBef>
              <a:spcAft>
                <a:spcPct val="0"/>
              </a:spcAft>
              <a:defRPr sz="4400" b="1">
                <a:solidFill>
                  <a:srgbClr val="2D2DB9"/>
                </a:solidFill>
                <a:latin typeface="Arial" charset="0"/>
              </a:defRPr>
            </a:lvl4pPr>
            <a:lvl5pPr algn="ctr" rtl="0" eaLnBrk="0" fontAlgn="base" hangingPunct="0">
              <a:spcBef>
                <a:spcPct val="0"/>
              </a:spcBef>
              <a:spcAft>
                <a:spcPct val="0"/>
              </a:spcAft>
              <a:defRPr sz="4400" b="1">
                <a:solidFill>
                  <a:srgbClr val="2D2DB9"/>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pPr eaLnBrk="1" hangingPunct="1">
              <a:defRPr/>
            </a:pPr>
            <a:r>
              <a:rPr lang="en-US" sz="2400" dirty="0">
                <a:solidFill>
                  <a:srgbClr val="203864"/>
                </a:solidFill>
              </a:rPr>
              <a:t>WebSDR Submittal Process, </a:t>
            </a:r>
            <a:r>
              <a:rPr lang="en-US" sz="1400" dirty="0">
                <a:solidFill>
                  <a:srgbClr val="203864"/>
                </a:solidFill>
              </a:rPr>
              <a:t>continued</a:t>
            </a:r>
            <a:endParaRPr lang="en-US" sz="2400" dirty="0">
              <a:solidFill>
                <a:srgbClr val="203864"/>
              </a:solidFill>
            </a:endParaRPr>
          </a:p>
        </p:txBody>
      </p:sp>
    </p:spTree>
    <p:custDataLst>
      <p:tags r:id="rId1"/>
    </p:custDataLst>
    <p:extLst>
      <p:ext uri="{BB962C8B-B14F-4D97-AF65-F5344CB8AC3E}">
        <p14:creationId xmlns:p14="http://schemas.microsoft.com/office/powerpoint/2010/main" val="340627443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0203" t="28970" r="43430" b="14326"/>
          <a:stretch/>
        </p:blipFill>
        <p:spPr bwMode="auto">
          <a:xfrm>
            <a:off x="986118" y="1359458"/>
            <a:ext cx="3417757" cy="4632960"/>
          </a:xfrm>
          <a:prstGeom prst="rect">
            <a:avLst/>
          </a:prstGeom>
          <a:noFill/>
          <a:ln w="9525">
            <a:solidFill>
              <a:srgbClr val="000000"/>
            </a:solidFill>
            <a:miter lim="800000"/>
            <a:headEnd/>
            <a:tailEnd/>
          </a:ln>
          <a:effectLst>
            <a:outerShdw blurRad="50800" dist="889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50179"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1625" t="22393" r="41834" b="23926"/>
          <a:stretch/>
        </p:blipFill>
        <p:spPr bwMode="auto">
          <a:xfrm>
            <a:off x="5029200" y="1359458"/>
            <a:ext cx="3352800" cy="4678326"/>
          </a:xfrm>
          <a:prstGeom prst="rect">
            <a:avLst/>
          </a:prstGeom>
          <a:noFill/>
          <a:ln w="9525">
            <a:solidFill>
              <a:srgbClr val="000000"/>
            </a:solidFill>
            <a:miter lim="800000"/>
            <a:headEnd/>
            <a:tailEnd/>
          </a:ln>
          <a:effectLst>
            <a:outerShdw blurRad="50800" dist="889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50180" name="Rectangle 4"/>
          <p:cNvSpPr>
            <a:spLocks noChangeArrowheads="1"/>
          </p:cNvSpPr>
          <p:nvPr/>
        </p:nvSpPr>
        <p:spPr bwMode="auto">
          <a:xfrm>
            <a:off x="990600" y="392793"/>
            <a:ext cx="6934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lgn="ctr" eaLnBrk="1" hangingPunct="1">
              <a:spcBef>
                <a:spcPct val="0"/>
              </a:spcBef>
              <a:buClrTx/>
              <a:buSzTx/>
              <a:buFontTx/>
              <a:buNone/>
            </a:pPr>
            <a:r>
              <a:rPr lang="en-US" altLang="en-US" sz="2400" dirty="0">
                <a:solidFill>
                  <a:srgbClr val="203864"/>
                </a:solidFill>
                <a:latin typeface="+mj-lt"/>
                <a:ea typeface="+mj-ea"/>
                <a:cs typeface="+mj-cs"/>
              </a:rPr>
              <a:t>Email Action Copy</a:t>
            </a:r>
          </a:p>
        </p:txBody>
      </p:sp>
      <p:sp>
        <p:nvSpPr>
          <p:cNvPr id="50182" name="Text Box 8"/>
          <p:cNvSpPr txBox="1">
            <a:spLocks noChangeArrowheads="1"/>
          </p:cNvSpPr>
          <p:nvPr/>
        </p:nvSpPr>
        <p:spPr bwMode="auto">
          <a:xfrm>
            <a:off x="914400" y="1026005"/>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800" b="1" dirty="0">
                <a:solidFill>
                  <a:srgbClr val="FF0000"/>
                </a:solidFill>
              </a:rPr>
              <a:t>Page 1</a:t>
            </a:r>
          </a:p>
        </p:txBody>
      </p:sp>
      <p:sp>
        <p:nvSpPr>
          <p:cNvPr id="50183" name="Text Box 9"/>
          <p:cNvSpPr txBox="1">
            <a:spLocks noChangeArrowheads="1"/>
          </p:cNvSpPr>
          <p:nvPr/>
        </p:nvSpPr>
        <p:spPr bwMode="auto">
          <a:xfrm>
            <a:off x="7848600" y="1052299"/>
            <a:ext cx="685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800" b="1" dirty="0">
                <a:solidFill>
                  <a:srgbClr val="FF0000"/>
                </a:solidFill>
              </a:rPr>
              <a:t>Page 2</a:t>
            </a:r>
          </a:p>
        </p:txBody>
      </p:sp>
    </p:spTree>
    <p:extLst>
      <p:ext uri="{BB962C8B-B14F-4D97-AF65-F5344CB8AC3E}">
        <p14:creationId xmlns:p14="http://schemas.microsoft.com/office/powerpoint/2010/main" val="2339130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8" name="Rectangle 6"/>
          <p:cNvSpPr>
            <a:spLocks noGrp="1" noChangeArrowheads="1"/>
          </p:cNvSpPr>
          <p:nvPr>
            <p:ph type="title"/>
          </p:nvPr>
        </p:nvSpPr>
        <p:spPr>
          <a:xfrm>
            <a:off x="685800" y="685800"/>
            <a:ext cx="7772400" cy="685800"/>
          </a:xfrm>
        </p:spPr>
        <p:txBody>
          <a:bodyPr/>
          <a:lstStyle/>
          <a:p>
            <a:pPr eaLnBrk="1" hangingPunct="1">
              <a:defRPr/>
            </a:pPr>
            <a:r>
              <a:rPr lang="en-US" sz="2400" dirty="0"/>
              <a:t>Standard SDR X12 842A/W Transaction</a:t>
            </a:r>
          </a:p>
        </p:txBody>
      </p:sp>
      <p:sp>
        <p:nvSpPr>
          <p:cNvPr id="51203" name="Rectangle 8"/>
          <p:cNvSpPr>
            <a:spLocks noChangeArrowheads="1"/>
          </p:cNvSpPr>
          <p:nvPr/>
        </p:nvSpPr>
        <p:spPr bwMode="auto">
          <a:xfrm>
            <a:off x="2286000" y="1600200"/>
            <a:ext cx="4572000" cy="4401205"/>
          </a:xfrm>
          <a:prstGeom prst="rect">
            <a:avLst/>
          </a:prstGeom>
          <a:solidFill>
            <a:schemeClr val="bg1"/>
          </a:solidFill>
          <a:ln w="9525">
            <a:solidFill>
              <a:srgbClr val="000000"/>
            </a:solidFill>
            <a:miter lim="800000"/>
            <a:headEnd/>
            <a:tailEnd/>
          </a:ln>
          <a:effectLst>
            <a:outerShdw blurRad="50800" dist="1397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en-US" altLang="en-US" sz="800" dirty="0">
                <a:latin typeface="Arial" charset="0"/>
              </a:rPr>
              <a:t>ISA*00*NONE   *00*NONE   *10*S00000     *10*SL0000     *080701*0000*^*00400*00000000000*P*&gt;</a:t>
            </a:r>
          </a:p>
          <a:p>
            <a:pPr>
              <a:spcBef>
                <a:spcPct val="0"/>
              </a:spcBef>
              <a:buClrTx/>
              <a:buSzTx/>
              <a:buFontTx/>
              <a:buNone/>
            </a:pPr>
            <a:r>
              <a:rPr lang="en-US" altLang="en-US" sz="800" dirty="0">
                <a:latin typeface="Arial" charset="0"/>
              </a:rPr>
              <a:t>GS*NC*S00000*SL0000*20080701*00000000*000000*X*000000</a:t>
            </a:r>
          </a:p>
          <a:p>
            <a:pPr>
              <a:spcBef>
                <a:spcPct val="0"/>
              </a:spcBef>
              <a:buClrTx/>
              <a:buSzTx/>
              <a:buFontTx/>
              <a:buNone/>
            </a:pPr>
            <a:r>
              <a:rPr lang="en-US" altLang="en-US" sz="800" dirty="0">
                <a:latin typeface="Arial" charset="0"/>
              </a:rPr>
              <a:t>ST*842*000000001*004000F000A00000</a:t>
            </a:r>
          </a:p>
          <a:p>
            <a:pPr>
              <a:spcBef>
                <a:spcPct val="0"/>
              </a:spcBef>
              <a:buClrTx/>
              <a:buSzTx/>
              <a:buFontTx/>
              <a:buNone/>
            </a:pPr>
            <a:r>
              <a:rPr lang="en-US" altLang="en-US" sz="800" dirty="0">
                <a:latin typeface="Arial" charset="0"/>
              </a:rPr>
              <a:t>BNR*00*Z*20080701*16161609**C1</a:t>
            </a:r>
          </a:p>
          <a:p>
            <a:pPr>
              <a:spcBef>
                <a:spcPct val="0"/>
              </a:spcBef>
              <a:buClrTx/>
              <a:buSzTx/>
              <a:buFontTx/>
              <a:buNone/>
            </a:pPr>
            <a:r>
              <a:rPr lang="en-US" altLang="en-US" sz="800" dirty="0">
                <a:latin typeface="Arial" charset="0"/>
              </a:rPr>
              <a:t>N1*41**M4*AN5**FR</a:t>
            </a:r>
          </a:p>
          <a:p>
            <a:pPr>
              <a:spcBef>
                <a:spcPct val="0"/>
              </a:spcBef>
              <a:buClrTx/>
              <a:buSzTx/>
              <a:buFontTx/>
              <a:buNone/>
            </a:pPr>
            <a:r>
              <a:rPr lang="en-US" altLang="en-US" sz="800" dirty="0">
                <a:latin typeface="Arial" charset="0"/>
              </a:rPr>
              <a:t>PER*PU*JUDITH  LASTNAME*TE*7176051111***EM*EMAIL@aaa.bbb</a:t>
            </a:r>
          </a:p>
          <a:p>
            <a:pPr>
              <a:spcBef>
                <a:spcPct val="0"/>
              </a:spcBef>
              <a:buClrTx/>
              <a:buSzTx/>
              <a:buFontTx/>
              <a:buNone/>
            </a:pPr>
            <a:r>
              <a:rPr lang="en-US" altLang="en-US" sz="800" dirty="0">
                <a:latin typeface="Arial" charset="0"/>
              </a:rPr>
              <a:t>PER*PU*JUDITH  LASTNAME*AU*4000000</a:t>
            </a:r>
          </a:p>
          <a:p>
            <a:pPr>
              <a:spcBef>
                <a:spcPct val="0"/>
              </a:spcBef>
              <a:buClrTx/>
              <a:buSzTx/>
              <a:buFontTx/>
              <a:buNone/>
            </a:pPr>
            <a:r>
              <a:rPr lang="en-US" altLang="en-US" sz="800" dirty="0">
                <a:latin typeface="Arial" charset="0"/>
              </a:rPr>
              <a:t>N1*ZD**M4*RIC**TO</a:t>
            </a:r>
          </a:p>
          <a:p>
            <a:pPr>
              <a:spcBef>
                <a:spcPct val="0"/>
              </a:spcBef>
              <a:buClrTx/>
              <a:buSzTx/>
              <a:buFontTx/>
              <a:buNone/>
            </a:pPr>
            <a:r>
              <a:rPr lang="en-US" altLang="en-US" sz="800" dirty="0">
                <a:latin typeface="Arial" charset="0"/>
              </a:rPr>
              <a:t>HL*1**RP</a:t>
            </a:r>
          </a:p>
          <a:p>
            <a:pPr>
              <a:spcBef>
                <a:spcPct val="0"/>
              </a:spcBef>
              <a:buClrTx/>
              <a:buSzTx/>
              <a:buFontTx/>
              <a:buNone/>
            </a:pPr>
            <a:r>
              <a:rPr lang="en-US" altLang="en-US" sz="800" dirty="0">
                <a:latin typeface="Arial" charset="0"/>
              </a:rPr>
              <a:t>LIN**FS*1005010000000</a:t>
            </a:r>
          </a:p>
          <a:p>
            <a:pPr>
              <a:spcBef>
                <a:spcPct val="0"/>
              </a:spcBef>
              <a:buClrTx/>
              <a:buSzTx/>
              <a:buFontTx/>
              <a:buNone/>
            </a:pPr>
            <a:r>
              <a:rPr lang="en-US" altLang="en-US" sz="800" dirty="0">
                <a:latin typeface="Arial" charset="0"/>
              </a:rPr>
              <a:t>DTM*947*20000000</a:t>
            </a:r>
          </a:p>
          <a:p>
            <a:pPr>
              <a:spcBef>
                <a:spcPct val="0"/>
              </a:spcBef>
              <a:buClrTx/>
              <a:buSzTx/>
              <a:buFontTx/>
              <a:buNone/>
            </a:pPr>
            <a:r>
              <a:rPr lang="en-US" altLang="en-US" sz="800" dirty="0">
                <a:latin typeface="Arial" charset="0"/>
              </a:rPr>
              <a:t>REF*87*S</a:t>
            </a:r>
          </a:p>
          <a:p>
            <a:pPr>
              <a:spcBef>
                <a:spcPct val="0"/>
              </a:spcBef>
              <a:buClrTx/>
              <a:buSzTx/>
              <a:buFontTx/>
              <a:buNone/>
            </a:pPr>
            <a:r>
              <a:rPr lang="en-US" altLang="en-US" sz="800" dirty="0">
                <a:latin typeface="Arial" charset="0"/>
              </a:rPr>
              <a:t>REF*TN*FB000000000000</a:t>
            </a:r>
          </a:p>
          <a:p>
            <a:pPr>
              <a:spcBef>
                <a:spcPct val="0"/>
              </a:spcBef>
              <a:buClrTx/>
              <a:buSzTx/>
              <a:buFontTx/>
              <a:buNone/>
            </a:pPr>
            <a:r>
              <a:rPr lang="en-US" altLang="en-US" sz="800" dirty="0">
                <a:latin typeface="Arial" charset="0"/>
              </a:rPr>
              <a:t>REF*NN*20080000000*</a:t>
            </a:r>
            <a:r>
              <a:rPr lang="en-US" altLang="en-US" sz="800" dirty="0" err="1">
                <a:latin typeface="Arial" charset="0"/>
              </a:rPr>
              <a:t>WebSDR</a:t>
            </a:r>
            <a:endParaRPr lang="en-US" altLang="en-US" sz="800" dirty="0">
              <a:latin typeface="Arial" charset="0"/>
            </a:endParaRPr>
          </a:p>
          <a:p>
            <a:pPr>
              <a:spcBef>
                <a:spcPct val="0"/>
              </a:spcBef>
              <a:buClrTx/>
              <a:buSzTx/>
              <a:buFontTx/>
              <a:buNone/>
            </a:pPr>
            <a:r>
              <a:rPr lang="en-US" altLang="en-US" sz="800" dirty="0">
                <a:latin typeface="Arial" charset="0"/>
              </a:rPr>
              <a:t>REF*NN*82008000000*ADRS</a:t>
            </a:r>
          </a:p>
          <a:p>
            <a:pPr>
              <a:spcBef>
                <a:spcPct val="0"/>
              </a:spcBef>
              <a:buClrTx/>
              <a:buSzTx/>
              <a:buFontTx/>
              <a:buNone/>
            </a:pPr>
            <a:r>
              <a:rPr lang="en-US" altLang="en-US" sz="800" dirty="0">
                <a:latin typeface="Arial" charset="0"/>
              </a:rPr>
              <a:t>LM*DF</a:t>
            </a:r>
          </a:p>
          <a:p>
            <a:pPr>
              <a:spcBef>
                <a:spcPct val="0"/>
              </a:spcBef>
              <a:buClrTx/>
              <a:buSzTx/>
              <a:buFontTx/>
              <a:buNone/>
            </a:pPr>
            <a:r>
              <a:rPr lang="en-US" altLang="en-US" sz="800" dirty="0">
                <a:latin typeface="Arial" charset="0"/>
              </a:rPr>
              <a:t>LQ*D*8</a:t>
            </a:r>
          </a:p>
          <a:p>
            <a:pPr>
              <a:spcBef>
                <a:spcPct val="0"/>
              </a:spcBef>
              <a:buClrTx/>
              <a:buSzTx/>
              <a:buFontTx/>
              <a:buNone/>
            </a:pPr>
            <a:r>
              <a:rPr lang="en-US" altLang="en-US" sz="800" dirty="0">
                <a:latin typeface="Arial" charset="0"/>
              </a:rPr>
              <a:t>LQ*HB*1H</a:t>
            </a:r>
          </a:p>
          <a:p>
            <a:pPr>
              <a:spcBef>
                <a:spcPct val="0"/>
              </a:spcBef>
              <a:buClrTx/>
              <a:buSzTx/>
              <a:buFontTx/>
              <a:buNone/>
            </a:pPr>
            <a:r>
              <a:rPr lang="en-US" altLang="en-US" sz="800" dirty="0">
                <a:latin typeface="Arial" charset="0"/>
              </a:rPr>
              <a:t>LQ*EQ*7</a:t>
            </a:r>
          </a:p>
          <a:p>
            <a:pPr>
              <a:spcBef>
                <a:spcPct val="0"/>
              </a:spcBef>
              <a:buClrTx/>
              <a:buSzTx/>
              <a:buFontTx/>
              <a:buNone/>
            </a:pPr>
            <a:r>
              <a:rPr lang="en-US" altLang="en-US" sz="800" dirty="0">
                <a:latin typeface="Arial" charset="0"/>
              </a:rPr>
              <a:t>NCD**5*1</a:t>
            </a:r>
          </a:p>
          <a:p>
            <a:pPr>
              <a:spcBef>
                <a:spcPct val="0"/>
              </a:spcBef>
              <a:buClrTx/>
              <a:buSzTx/>
              <a:buFontTx/>
              <a:buNone/>
            </a:pPr>
            <a:r>
              <a:rPr lang="en-US" altLang="en-US" sz="800" dirty="0">
                <a:latin typeface="Arial" charset="0"/>
              </a:rPr>
              <a:t>NTE*RPT*NO DUE IN FOR NIIN 00 000 0000,WITH CONTRACTFB000000000000.     POCSTOCKREAD</a:t>
            </a:r>
          </a:p>
          <a:p>
            <a:pPr>
              <a:spcBef>
                <a:spcPct val="0"/>
              </a:spcBef>
              <a:buClrTx/>
              <a:buSzTx/>
              <a:buFontTx/>
              <a:buNone/>
            </a:pPr>
            <a:r>
              <a:rPr lang="en-US" altLang="en-US" sz="800" dirty="0">
                <a:latin typeface="Arial" charset="0"/>
              </a:rPr>
              <a:t>NTE*RPT*EMAIL@XXX.XXX.XXX</a:t>
            </a:r>
          </a:p>
          <a:p>
            <a:pPr>
              <a:spcBef>
                <a:spcPct val="0"/>
              </a:spcBef>
              <a:buClrTx/>
              <a:buSzTx/>
              <a:buFontTx/>
              <a:buNone/>
            </a:pPr>
            <a:r>
              <a:rPr lang="en-US" altLang="en-US" sz="800" dirty="0">
                <a:latin typeface="Arial" charset="0"/>
              </a:rPr>
              <a:t>QTY*86*1*EA</a:t>
            </a:r>
          </a:p>
          <a:p>
            <a:pPr>
              <a:spcBef>
                <a:spcPct val="0"/>
              </a:spcBef>
              <a:buClrTx/>
              <a:buSzTx/>
              <a:buFontTx/>
              <a:buNone/>
            </a:pPr>
            <a:r>
              <a:rPr lang="en-US" altLang="en-US" sz="800" dirty="0">
                <a:latin typeface="Arial" charset="0"/>
              </a:rPr>
              <a:t>QTY*87*1*EA</a:t>
            </a:r>
          </a:p>
          <a:p>
            <a:pPr>
              <a:spcBef>
                <a:spcPct val="0"/>
              </a:spcBef>
              <a:buClrTx/>
              <a:buSzTx/>
              <a:buFontTx/>
              <a:buNone/>
            </a:pPr>
            <a:r>
              <a:rPr lang="en-US" altLang="en-US" sz="800" dirty="0">
                <a:latin typeface="Arial" charset="0"/>
              </a:rPr>
              <a:t>AMT*10*4467.18</a:t>
            </a:r>
          </a:p>
          <a:p>
            <a:pPr>
              <a:spcBef>
                <a:spcPct val="0"/>
              </a:spcBef>
              <a:buClrTx/>
              <a:buSzTx/>
              <a:buFontTx/>
              <a:buNone/>
            </a:pPr>
            <a:r>
              <a:rPr lang="en-US" altLang="en-US" sz="800" dirty="0">
                <a:latin typeface="Arial" charset="0"/>
              </a:rPr>
              <a:t>N1*SUS**M4*RIC</a:t>
            </a:r>
          </a:p>
          <a:p>
            <a:pPr>
              <a:spcBef>
                <a:spcPct val="0"/>
              </a:spcBef>
              <a:buClrTx/>
              <a:buSzTx/>
              <a:buFontTx/>
              <a:buNone/>
            </a:pPr>
            <a:r>
              <a:rPr lang="en-US" altLang="en-US" sz="800" dirty="0">
                <a:latin typeface="Arial" charset="0"/>
              </a:rPr>
              <a:t>N1*91**M4*RIC</a:t>
            </a:r>
          </a:p>
          <a:p>
            <a:pPr>
              <a:spcBef>
                <a:spcPct val="0"/>
              </a:spcBef>
              <a:buClrTx/>
              <a:buSzTx/>
              <a:buFontTx/>
              <a:buNone/>
            </a:pPr>
            <a:r>
              <a:rPr lang="en-US" altLang="en-US" sz="800" dirty="0">
                <a:latin typeface="Arial" charset="0"/>
              </a:rPr>
              <a:t>LM*DF</a:t>
            </a:r>
          </a:p>
          <a:p>
            <a:pPr>
              <a:spcBef>
                <a:spcPct val="0"/>
              </a:spcBef>
              <a:buClrTx/>
              <a:buSzTx/>
              <a:buFontTx/>
              <a:buNone/>
            </a:pPr>
            <a:r>
              <a:rPr lang="en-US" altLang="en-US" sz="800" dirty="0">
                <a:latin typeface="Arial" charset="0"/>
              </a:rPr>
              <a:t>LQ*HA*D3</a:t>
            </a:r>
          </a:p>
          <a:p>
            <a:pPr>
              <a:spcBef>
                <a:spcPct val="0"/>
              </a:spcBef>
              <a:buClrTx/>
              <a:buSzTx/>
              <a:buFontTx/>
              <a:buNone/>
            </a:pPr>
            <a:r>
              <a:rPr lang="en-US" altLang="en-US" sz="800" dirty="0">
                <a:latin typeface="Arial" charset="0"/>
              </a:rPr>
              <a:t>LQ*83*A</a:t>
            </a:r>
          </a:p>
          <a:p>
            <a:pPr>
              <a:spcBef>
                <a:spcPct val="0"/>
              </a:spcBef>
              <a:buClrTx/>
              <a:buSzTx/>
              <a:buFontTx/>
              <a:buNone/>
            </a:pPr>
            <a:r>
              <a:rPr lang="en-US" altLang="en-US" sz="800" dirty="0">
                <a:latin typeface="Arial" charset="0"/>
              </a:rPr>
              <a:t>SE*29*000000001</a:t>
            </a:r>
          </a:p>
          <a:p>
            <a:pPr>
              <a:spcBef>
                <a:spcPct val="0"/>
              </a:spcBef>
              <a:buClrTx/>
              <a:buSzTx/>
              <a:buFontTx/>
              <a:buNone/>
            </a:pPr>
            <a:r>
              <a:rPr lang="en-US" altLang="en-US" sz="800" dirty="0">
                <a:latin typeface="Arial" charset="0"/>
              </a:rPr>
              <a:t>GE*1*688094</a:t>
            </a:r>
          </a:p>
          <a:p>
            <a:pPr>
              <a:spcBef>
                <a:spcPct val="0"/>
              </a:spcBef>
              <a:buClrTx/>
              <a:buSzTx/>
              <a:buFontTx/>
              <a:buNone/>
            </a:pPr>
            <a:r>
              <a:rPr lang="en-US" altLang="en-US" sz="800" dirty="0">
                <a:latin typeface="Arial" charset="0"/>
              </a:rPr>
              <a:t>IEA*1*000688094</a:t>
            </a:r>
          </a:p>
        </p:txBody>
      </p:sp>
    </p:spTree>
    <p:extLst>
      <p:ext uri="{BB962C8B-B14F-4D97-AF65-F5344CB8AC3E}">
        <p14:creationId xmlns:p14="http://schemas.microsoft.com/office/powerpoint/2010/main" val="169869136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8" name="Rectangle 6"/>
          <p:cNvSpPr>
            <a:spLocks noGrp="1" noChangeArrowheads="1"/>
          </p:cNvSpPr>
          <p:nvPr>
            <p:ph type="title"/>
          </p:nvPr>
        </p:nvSpPr>
        <p:spPr>
          <a:xfrm>
            <a:off x="609600" y="545325"/>
            <a:ext cx="7772400" cy="685800"/>
          </a:xfrm>
        </p:spPr>
        <p:txBody>
          <a:bodyPr/>
          <a:lstStyle/>
          <a:p>
            <a:pPr eaLnBrk="1" hangingPunct="1">
              <a:defRPr/>
            </a:pPr>
            <a:r>
              <a:rPr lang="en-US" sz="2400" dirty="0"/>
              <a:t>Email Distribution Copy Response </a:t>
            </a:r>
          </a:p>
        </p:txBody>
      </p:sp>
      <p:pic>
        <p:nvPicPr>
          <p:cNvPr id="51204"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4014" t="15775" r="35736" b="10963"/>
          <a:stretch/>
        </p:blipFill>
        <p:spPr bwMode="auto">
          <a:xfrm>
            <a:off x="2468880" y="1295400"/>
            <a:ext cx="4023360" cy="3593432"/>
          </a:xfrm>
          <a:prstGeom prst="rect">
            <a:avLst/>
          </a:prstGeom>
          <a:noFill/>
          <a:ln w="9525">
            <a:solidFill>
              <a:srgbClr val="000000"/>
            </a:solidFill>
            <a:miter lim="800000"/>
            <a:headEnd/>
            <a:tailEnd/>
          </a:ln>
          <a:effectLst>
            <a:outerShdw blurRad="50800" dist="139700" dir="18900000" algn="b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51205"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4191" t="16310" r="36864" b="52940"/>
          <a:stretch/>
        </p:blipFill>
        <p:spPr bwMode="auto">
          <a:xfrm>
            <a:off x="2468880" y="4940352"/>
            <a:ext cx="4023360" cy="1243880"/>
          </a:xfrm>
          <a:prstGeom prst="rect">
            <a:avLst/>
          </a:prstGeom>
          <a:noFill/>
          <a:ln w="9525">
            <a:solidFill>
              <a:srgbClr val="000000"/>
            </a:solidFill>
            <a:miter lim="800000"/>
            <a:headEnd/>
            <a:tailEnd/>
          </a:ln>
          <a:effectLst>
            <a:outerShdw blurRad="50800" dist="139700" dir="2700000" algn="tl" rotWithShape="0">
              <a:schemeClr val="accent1">
                <a:lumMod val="75000"/>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00342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D9AB-67F6-477C-A85F-CD9F4F164CB1}"/>
              </a:ext>
            </a:extLst>
          </p:cNvPr>
          <p:cNvSpPr>
            <a:spLocks noGrp="1"/>
          </p:cNvSpPr>
          <p:nvPr>
            <p:ph type="title"/>
          </p:nvPr>
        </p:nvSpPr>
        <p:spPr/>
        <p:txBody>
          <a:bodyPr/>
          <a:lstStyle/>
          <a:p>
            <a:r>
              <a:rPr lang="en-US" dirty="0"/>
              <a:t>Special Business Rules for Transshipper-Prepared SDRs Document Type W Aerial Ports and CCPs Only</a:t>
            </a:r>
          </a:p>
        </p:txBody>
      </p:sp>
      <p:sp>
        <p:nvSpPr>
          <p:cNvPr id="3" name="TextBox 2">
            <a:extLst>
              <a:ext uri="{FF2B5EF4-FFF2-40B4-BE49-F238E27FC236}">
                <a16:creationId xmlns:a16="http://schemas.microsoft.com/office/drawing/2014/main" id="{E0CC2EB8-2262-D3D1-1D2F-2DF8640B8563}"/>
              </a:ext>
            </a:extLst>
          </p:cNvPr>
          <p:cNvSpPr txBox="1"/>
          <p:nvPr/>
        </p:nvSpPr>
        <p:spPr>
          <a:xfrm>
            <a:off x="152400" y="4809708"/>
            <a:ext cx="8915400" cy="307777"/>
          </a:xfrm>
          <a:prstGeom prst="rect">
            <a:avLst/>
          </a:prstGeom>
          <a:noFill/>
        </p:spPr>
        <p:txBody>
          <a:bodyPr wrap="square" rtlCol="0">
            <a:spAutoFit/>
          </a:bodyPr>
          <a:lstStyle/>
          <a:p>
            <a:r>
              <a:rPr lang="en-US" sz="1400" dirty="0">
                <a:solidFill>
                  <a:schemeClr val="accent5">
                    <a:lumMod val="50000"/>
                  </a:schemeClr>
                </a:solidFill>
                <a:latin typeface="+mj-lt"/>
                <a:ea typeface="+mj-ea"/>
                <a:cs typeface="+mj-cs"/>
              </a:rPr>
              <a:t>(This Section should be viewed using Slide Show to utilize additional functionality found on Slide 116.)</a:t>
            </a:r>
          </a:p>
        </p:txBody>
      </p:sp>
    </p:spTree>
    <p:extLst>
      <p:ext uri="{BB962C8B-B14F-4D97-AF65-F5344CB8AC3E}">
        <p14:creationId xmlns:p14="http://schemas.microsoft.com/office/powerpoint/2010/main" val="1901293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0C6F7-1B6F-40F0-8464-62C0069B2435}"/>
              </a:ext>
            </a:extLst>
          </p:cNvPr>
          <p:cNvSpPr txBox="1"/>
          <p:nvPr/>
        </p:nvSpPr>
        <p:spPr>
          <a:xfrm>
            <a:off x="365023" y="2257285"/>
            <a:ext cx="8107926" cy="1738938"/>
          </a:xfrm>
          <a:prstGeom prst="rect">
            <a:avLst/>
          </a:prstGeom>
          <a:noFill/>
        </p:spPr>
        <p:txBody>
          <a:bodyPr wrap="square">
            <a:spAutoFit/>
          </a:bodyPr>
          <a:lstStyle/>
          <a:p>
            <a:pPr marL="257175" indent="-257175">
              <a:spcBef>
                <a:spcPts val="900"/>
              </a:spcBef>
              <a:spcAft>
                <a:spcPts val="450"/>
              </a:spcAft>
              <a:buFont typeface="Arial" panose="020B0604020202020204" pitchFamily="34" charset="0"/>
              <a:buChar char="•"/>
            </a:pPr>
            <a:r>
              <a:rPr lang="en-US" sz="1800" b="0" dirty="0">
                <a:solidFill>
                  <a:srgbClr val="000066"/>
                </a:solidFill>
                <a:latin typeface="Arial" panose="020B0604020202020204" pitchFamily="34" charset="0"/>
              </a:rPr>
              <a:t>Not prepared for Military Air</a:t>
            </a:r>
          </a:p>
          <a:p>
            <a:pPr marL="257175" indent="-257175">
              <a:spcBef>
                <a:spcPts val="900"/>
              </a:spcBef>
              <a:spcAft>
                <a:spcPts val="450"/>
              </a:spcAft>
              <a:buFont typeface="Arial" panose="020B0604020202020204" pitchFamily="34" charset="0"/>
              <a:buChar char="•"/>
            </a:pPr>
            <a:r>
              <a:rPr lang="en-US" sz="1800" b="0" dirty="0">
                <a:solidFill>
                  <a:srgbClr val="000066"/>
                </a:solidFill>
                <a:latin typeface="Arial" panose="020B0604020202020204" pitchFamily="34" charset="0"/>
              </a:rPr>
              <a:t>Missing Shippers Declaration of Dangerous Goods</a:t>
            </a:r>
          </a:p>
          <a:p>
            <a:pPr marL="257175" indent="-257175">
              <a:spcBef>
                <a:spcPts val="900"/>
              </a:spcBef>
              <a:spcAft>
                <a:spcPts val="450"/>
              </a:spcAft>
              <a:buFont typeface="Arial" panose="020B0604020202020204" pitchFamily="34" charset="0"/>
              <a:buChar char="•"/>
            </a:pPr>
            <a:r>
              <a:rPr lang="en-US" sz="1800" b="0" dirty="0">
                <a:solidFill>
                  <a:srgbClr val="000066"/>
                </a:solidFill>
                <a:latin typeface="Arial" panose="020B0604020202020204" pitchFamily="34" charset="0"/>
              </a:rPr>
              <a:t>Incorrect Shippers Declaration of Dangerous Goods</a:t>
            </a:r>
          </a:p>
          <a:p>
            <a:pPr marL="257175" indent="-257175">
              <a:spcBef>
                <a:spcPts val="900"/>
              </a:spcBef>
              <a:spcAft>
                <a:spcPts val="450"/>
              </a:spcAft>
              <a:buFont typeface="Arial" panose="020B0604020202020204" pitchFamily="34" charset="0"/>
              <a:buChar char="•"/>
            </a:pPr>
            <a:r>
              <a:rPr lang="en-US" sz="1800" b="0" dirty="0">
                <a:solidFill>
                  <a:srgbClr val="000066"/>
                </a:solidFill>
                <a:latin typeface="Arial" panose="020B0604020202020204" pitchFamily="34" charset="0"/>
              </a:rPr>
              <a:t>Inadequate/wrong/damaged packaging</a:t>
            </a:r>
          </a:p>
        </p:txBody>
      </p:sp>
      <p:sp>
        <p:nvSpPr>
          <p:cNvPr id="4" name="TextBox 3">
            <a:extLst>
              <a:ext uri="{FF2B5EF4-FFF2-40B4-BE49-F238E27FC236}">
                <a16:creationId xmlns:a16="http://schemas.microsoft.com/office/drawing/2014/main" id="{E55D08C8-DC8B-4A5D-BF42-6E06C91D72B7}"/>
              </a:ext>
            </a:extLst>
          </p:cNvPr>
          <p:cNvSpPr txBox="1"/>
          <p:nvPr/>
        </p:nvSpPr>
        <p:spPr>
          <a:xfrm>
            <a:off x="1681317" y="1355008"/>
            <a:ext cx="5751871" cy="461665"/>
          </a:xfrm>
          <a:prstGeom prst="rect">
            <a:avLst/>
          </a:prstGeom>
          <a:noFill/>
        </p:spPr>
        <p:txBody>
          <a:bodyPr wrap="square" rtlCol="0">
            <a:spAutoFit/>
          </a:bodyPr>
          <a:lstStyle/>
          <a:p>
            <a:pPr algn="ctr"/>
            <a:r>
              <a:rPr lang="en-US" sz="2400" dirty="0">
                <a:solidFill>
                  <a:srgbClr val="001F5F"/>
                </a:solidFill>
                <a:latin typeface="+mj-lt"/>
              </a:rPr>
              <a:t>Discrepancy Types</a:t>
            </a:r>
          </a:p>
        </p:txBody>
      </p:sp>
    </p:spTree>
    <p:extLst>
      <p:ext uri="{BB962C8B-B14F-4D97-AF65-F5344CB8AC3E}">
        <p14:creationId xmlns:p14="http://schemas.microsoft.com/office/powerpoint/2010/main" val="225859139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D77198-6CF3-4954-8EC5-C1436DBC82B0}"/>
              </a:ext>
            </a:extLst>
          </p:cNvPr>
          <p:cNvSpPr txBox="1"/>
          <p:nvPr/>
        </p:nvSpPr>
        <p:spPr>
          <a:xfrm>
            <a:off x="2229772" y="1147739"/>
            <a:ext cx="4684457" cy="461665"/>
          </a:xfrm>
          <a:prstGeom prst="rect">
            <a:avLst/>
          </a:prstGeom>
          <a:noFill/>
        </p:spPr>
        <p:txBody>
          <a:bodyPr wrap="square">
            <a:spAutoFit/>
          </a:bodyPr>
          <a:lstStyle/>
          <a:p>
            <a:pPr algn="ctr"/>
            <a:r>
              <a:rPr lang="en-US" sz="2400" kern="0" spc="-4" dirty="0">
                <a:solidFill>
                  <a:srgbClr val="001F5F"/>
                </a:solidFill>
                <a:latin typeface="+mj-lt"/>
                <a:ea typeface="+mj-ea"/>
                <a:cs typeface="Times New Roman"/>
              </a:rPr>
              <a:t>WebSDR “HOW </a:t>
            </a:r>
            <a:r>
              <a:rPr lang="en-US" sz="2400" kern="0" spc="-8" dirty="0">
                <a:solidFill>
                  <a:srgbClr val="001F5F"/>
                </a:solidFill>
                <a:latin typeface="+mj-lt"/>
                <a:ea typeface="+mj-ea"/>
                <a:cs typeface="Times New Roman"/>
              </a:rPr>
              <a:t>TO”</a:t>
            </a:r>
            <a:r>
              <a:rPr lang="en-US" sz="2400" kern="0" spc="-15" dirty="0">
                <a:solidFill>
                  <a:srgbClr val="001F5F"/>
                </a:solidFill>
                <a:latin typeface="+mj-lt"/>
                <a:ea typeface="+mj-ea"/>
                <a:cs typeface="Times New Roman"/>
              </a:rPr>
              <a:t> </a:t>
            </a:r>
            <a:r>
              <a:rPr lang="en-US" sz="2400" kern="0" spc="-4" dirty="0">
                <a:solidFill>
                  <a:srgbClr val="001F5F"/>
                </a:solidFill>
                <a:latin typeface="+mj-lt"/>
                <a:ea typeface="+mj-ea"/>
                <a:cs typeface="Times New Roman"/>
              </a:rPr>
              <a:t>Overview</a:t>
            </a:r>
            <a:endParaRPr lang="en-US" sz="1400" dirty="0">
              <a:latin typeface="+mj-lt"/>
            </a:endParaRPr>
          </a:p>
        </p:txBody>
      </p:sp>
      <p:sp>
        <p:nvSpPr>
          <p:cNvPr id="5" name="TextBox 4">
            <a:extLst>
              <a:ext uri="{FF2B5EF4-FFF2-40B4-BE49-F238E27FC236}">
                <a16:creationId xmlns:a16="http://schemas.microsoft.com/office/drawing/2014/main" id="{B21597FD-4291-43BB-A2E7-8A52B6EF66FD}"/>
              </a:ext>
            </a:extLst>
          </p:cNvPr>
          <p:cNvSpPr txBox="1"/>
          <p:nvPr/>
        </p:nvSpPr>
        <p:spPr>
          <a:xfrm>
            <a:off x="995517" y="2065374"/>
            <a:ext cx="7123471" cy="1500411"/>
          </a:xfrm>
          <a:prstGeom prst="rect">
            <a:avLst/>
          </a:prstGeom>
          <a:noFill/>
        </p:spPr>
        <p:txBody>
          <a:bodyPr wrap="square">
            <a:spAutoFit/>
          </a:bodyPr>
          <a:lstStyle/>
          <a:p>
            <a:pPr marL="212884" indent="-203835" defTabSz="685800" fontAlgn="auto">
              <a:spcBef>
                <a:spcPts val="75"/>
              </a:spcBef>
              <a:spcAft>
                <a:spcPts val="0"/>
              </a:spcAft>
              <a:buFont typeface="Arial"/>
              <a:buChar char="-"/>
              <a:tabLst>
                <a:tab pos="212884" algn="l"/>
                <a:tab pos="213360" algn="l"/>
              </a:tabLst>
              <a:defRPr/>
            </a:pPr>
            <a:r>
              <a:rPr lang="en-US" sz="1800" spc="-4" dirty="0">
                <a:solidFill>
                  <a:srgbClr val="002573"/>
                </a:solidFill>
                <a:latin typeface="Arial"/>
                <a:cs typeface="Arial"/>
              </a:rPr>
              <a:t>How </a:t>
            </a:r>
            <a:r>
              <a:rPr lang="en-US" sz="1800" dirty="0">
                <a:solidFill>
                  <a:srgbClr val="002573"/>
                </a:solidFill>
                <a:latin typeface="Arial"/>
                <a:cs typeface="Arial"/>
              </a:rPr>
              <a:t>to </a:t>
            </a:r>
            <a:r>
              <a:rPr lang="en-US" sz="1800" spc="-4" dirty="0">
                <a:solidFill>
                  <a:srgbClr val="002573"/>
                </a:solidFill>
                <a:latin typeface="Arial"/>
                <a:cs typeface="Arial"/>
              </a:rPr>
              <a:t>start the process of </a:t>
            </a:r>
            <a:r>
              <a:rPr lang="en-US" sz="1800" dirty="0">
                <a:solidFill>
                  <a:srgbClr val="002573"/>
                </a:solidFill>
                <a:latin typeface="Arial"/>
                <a:cs typeface="Arial"/>
              </a:rPr>
              <a:t>filling an</a:t>
            </a:r>
            <a:r>
              <a:rPr lang="en-US" sz="1800" spc="-53" dirty="0">
                <a:solidFill>
                  <a:srgbClr val="002573"/>
                </a:solidFill>
                <a:latin typeface="Arial"/>
                <a:cs typeface="Arial"/>
              </a:rPr>
              <a:t> </a:t>
            </a:r>
            <a:r>
              <a:rPr lang="en-US" sz="1800" spc="-8" dirty="0">
                <a:solidFill>
                  <a:srgbClr val="002573"/>
                </a:solidFill>
                <a:latin typeface="Arial"/>
                <a:cs typeface="Arial"/>
              </a:rPr>
              <a:t>SDR.</a:t>
            </a:r>
            <a:endParaRPr lang="en-US" sz="1800" dirty="0">
              <a:solidFill>
                <a:prstClr val="black"/>
              </a:solidFill>
              <a:latin typeface="Arial"/>
              <a:cs typeface="Arial"/>
            </a:endParaRPr>
          </a:p>
          <a:p>
            <a:pPr defTabSz="685800" fontAlgn="auto">
              <a:spcBef>
                <a:spcPts val="4"/>
              </a:spcBef>
              <a:spcAft>
                <a:spcPts val="0"/>
              </a:spcAft>
              <a:buClr>
                <a:srgbClr val="002573"/>
              </a:buClr>
              <a:buFont typeface="Arial"/>
              <a:buChar char="-"/>
              <a:defRPr/>
            </a:pPr>
            <a:endParaRPr lang="en-US" sz="1875" dirty="0">
              <a:solidFill>
                <a:prstClr val="black"/>
              </a:solidFill>
              <a:latin typeface="Arial"/>
              <a:cs typeface="Arial"/>
            </a:endParaRPr>
          </a:p>
          <a:p>
            <a:pPr marL="212884" indent="-203835" defTabSz="685800" fontAlgn="auto">
              <a:spcBef>
                <a:spcPts val="0"/>
              </a:spcBef>
              <a:spcAft>
                <a:spcPts val="0"/>
              </a:spcAft>
              <a:buFont typeface="Arial"/>
              <a:buChar char="-"/>
              <a:tabLst>
                <a:tab pos="212884" algn="l"/>
                <a:tab pos="213360" algn="l"/>
              </a:tabLst>
              <a:defRPr/>
            </a:pPr>
            <a:r>
              <a:rPr lang="en-US" sz="1800" spc="-4" dirty="0">
                <a:solidFill>
                  <a:srgbClr val="002573"/>
                </a:solidFill>
                <a:latin typeface="Arial"/>
                <a:cs typeface="Arial"/>
              </a:rPr>
              <a:t>The </a:t>
            </a:r>
            <a:r>
              <a:rPr lang="en-US" sz="1800" spc="-8" dirty="0">
                <a:solidFill>
                  <a:srgbClr val="002573"/>
                </a:solidFill>
                <a:latin typeface="Arial"/>
                <a:cs typeface="Arial"/>
              </a:rPr>
              <a:t>eDAASINQ</a:t>
            </a:r>
            <a:r>
              <a:rPr lang="en-US" sz="1800" spc="4" dirty="0">
                <a:solidFill>
                  <a:srgbClr val="002573"/>
                </a:solidFill>
                <a:latin typeface="Arial"/>
                <a:cs typeface="Arial"/>
              </a:rPr>
              <a:t> </a:t>
            </a:r>
            <a:r>
              <a:rPr lang="en-US" sz="1800" spc="-8" dirty="0">
                <a:solidFill>
                  <a:srgbClr val="002573"/>
                </a:solidFill>
                <a:latin typeface="Arial"/>
                <a:cs typeface="Arial"/>
              </a:rPr>
              <a:t>System.</a:t>
            </a:r>
            <a:endParaRPr lang="en-US" sz="1800" dirty="0">
              <a:solidFill>
                <a:prstClr val="black"/>
              </a:solidFill>
              <a:latin typeface="Arial"/>
              <a:cs typeface="Arial"/>
            </a:endParaRPr>
          </a:p>
          <a:p>
            <a:pPr defTabSz="685800" fontAlgn="auto">
              <a:spcBef>
                <a:spcPts val="4"/>
              </a:spcBef>
              <a:spcAft>
                <a:spcPts val="0"/>
              </a:spcAft>
              <a:buClr>
                <a:srgbClr val="002573"/>
              </a:buClr>
              <a:buFont typeface="Arial"/>
              <a:buChar char="-"/>
              <a:defRPr/>
            </a:pPr>
            <a:endParaRPr lang="en-US" sz="1875" dirty="0">
              <a:solidFill>
                <a:prstClr val="black"/>
              </a:solidFill>
              <a:latin typeface="Arial"/>
              <a:cs typeface="Arial"/>
            </a:endParaRPr>
          </a:p>
          <a:p>
            <a:pPr marL="212884" indent="-203835" defTabSz="685800" fontAlgn="auto">
              <a:spcBef>
                <a:spcPts val="0"/>
              </a:spcBef>
              <a:spcAft>
                <a:spcPts val="0"/>
              </a:spcAft>
              <a:buFont typeface="Arial"/>
              <a:buChar char="-"/>
              <a:tabLst>
                <a:tab pos="212884" algn="l"/>
                <a:tab pos="213360" algn="l"/>
              </a:tabLst>
              <a:defRPr/>
            </a:pPr>
            <a:r>
              <a:rPr lang="en-US" sz="1800" spc="-4" dirty="0">
                <a:solidFill>
                  <a:srgbClr val="002573"/>
                </a:solidFill>
                <a:latin typeface="Arial"/>
                <a:cs typeface="Arial"/>
              </a:rPr>
              <a:t>Other Resources that may</a:t>
            </a:r>
            <a:r>
              <a:rPr lang="en-US" sz="1800" spc="4" dirty="0">
                <a:solidFill>
                  <a:srgbClr val="002573"/>
                </a:solidFill>
                <a:latin typeface="Arial"/>
                <a:cs typeface="Arial"/>
              </a:rPr>
              <a:t> </a:t>
            </a:r>
            <a:r>
              <a:rPr lang="en-US" sz="1800" spc="-4" dirty="0">
                <a:solidFill>
                  <a:srgbClr val="002573"/>
                </a:solidFill>
                <a:latin typeface="Arial"/>
                <a:cs typeface="Arial"/>
              </a:rPr>
              <a:t>help.</a:t>
            </a:r>
            <a:endParaRPr lang="en-US" sz="1800" dirty="0">
              <a:solidFill>
                <a:prstClr val="black"/>
              </a:solidFill>
              <a:latin typeface="Arial"/>
              <a:cs typeface="Arial"/>
            </a:endParaRPr>
          </a:p>
        </p:txBody>
      </p:sp>
    </p:spTree>
    <p:extLst>
      <p:ext uri="{BB962C8B-B14F-4D97-AF65-F5344CB8AC3E}">
        <p14:creationId xmlns:p14="http://schemas.microsoft.com/office/powerpoint/2010/main" val="118572202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234680-8C1E-4444-9B4D-0D1D437C6017}"/>
              </a:ext>
            </a:extLst>
          </p:cNvPr>
          <p:cNvSpPr txBox="1"/>
          <p:nvPr/>
        </p:nvSpPr>
        <p:spPr>
          <a:xfrm>
            <a:off x="2364350" y="1721457"/>
            <a:ext cx="4684457" cy="507831"/>
          </a:xfrm>
          <a:prstGeom prst="rect">
            <a:avLst/>
          </a:prstGeom>
          <a:noFill/>
        </p:spPr>
        <p:txBody>
          <a:bodyPr wrap="square">
            <a:spAutoFit/>
          </a:bodyPr>
          <a:lstStyle/>
          <a:p>
            <a:pPr marL="249079" marR="3810" indent="-240030" defTabSz="685800" fontAlgn="auto">
              <a:spcBef>
                <a:spcPts val="75"/>
              </a:spcBef>
              <a:spcAft>
                <a:spcPts val="0"/>
              </a:spcAft>
              <a:defRPr/>
            </a:pPr>
            <a:r>
              <a:rPr lang="en-US" sz="1350" b="0" spc="-4" dirty="0">
                <a:solidFill>
                  <a:srgbClr val="000066"/>
                </a:solidFill>
                <a:latin typeface="Arial"/>
                <a:cs typeface="Arial"/>
              </a:rPr>
              <a:t>Use the </a:t>
            </a:r>
            <a:r>
              <a:rPr lang="en-US" sz="1350" b="0" spc="-8" dirty="0">
                <a:solidFill>
                  <a:srgbClr val="000066"/>
                </a:solidFill>
                <a:latin typeface="Arial"/>
                <a:cs typeface="Arial"/>
              </a:rPr>
              <a:t>Link below </a:t>
            </a:r>
            <a:r>
              <a:rPr lang="en-US" sz="1350" b="0" dirty="0">
                <a:solidFill>
                  <a:srgbClr val="000066"/>
                </a:solidFill>
                <a:latin typeface="Arial"/>
                <a:cs typeface="Arial"/>
              </a:rPr>
              <a:t>to </a:t>
            </a:r>
            <a:r>
              <a:rPr lang="en-US" sz="1350" b="0" spc="-8" dirty="0">
                <a:solidFill>
                  <a:srgbClr val="000066"/>
                </a:solidFill>
                <a:latin typeface="Arial"/>
                <a:cs typeface="Arial"/>
              </a:rPr>
              <a:t>get </a:t>
            </a:r>
            <a:r>
              <a:rPr lang="en-US" sz="1350" b="0" dirty="0">
                <a:solidFill>
                  <a:srgbClr val="000066"/>
                </a:solidFill>
                <a:latin typeface="Arial"/>
                <a:cs typeface="Arial"/>
              </a:rPr>
              <a:t>to </a:t>
            </a:r>
            <a:r>
              <a:rPr lang="en-US" sz="1350" b="0" spc="-4" dirty="0">
                <a:solidFill>
                  <a:srgbClr val="000066"/>
                </a:solidFill>
                <a:latin typeface="Arial"/>
                <a:cs typeface="Arial"/>
              </a:rPr>
              <a:t>the </a:t>
            </a:r>
            <a:r>
              <a:rPr lang="en-US" sz="1350" b="0" spc="-11" dirty="0">
                <a:solidFill>
                  <a:srgbClr val="000066"/>
                </a:solidFill>
                <a:latin typeface="Arial"/>
                <a:cs typeface="Arial"/>
              </a:rPr>
              <a:t>WebSDR </a:t>
            </a:r>
            <a:r>
              <a:rPr lang="en-US" sz="1350" b="0" spc="-4" dirty="0">
                <a:solidFill>
                  <a:srgbClr val="000066"/>
                </a:solidFill>
                <a:latin typeface="Arial"/>
                <a:cs typeface="Arial"/>
              </a:rPr>
              <a:t>site. </a:t>
            </a:r>
            <a:r>
              <a:rPr lang="en-US" sz="1350" b="0" spc="-45" dirty="0">
                <a:solidFill>
                  <a:srgbClr val="000066"/>
                </a:solidFill>
                <a:latin typeface="Arial"/>
                <a:cs typeface="Arial"/>
              </a:rPr>
              <a:t>You </a:t>
            </a:r>
            <a:r>
              <a:rPr lang="en-US" sz="1350" b="0" spc="-11" dirty="0">
                <a:solidFill>
                  <a:srgbClr val="000066"/>
                </a:solidFill>
                <a:latin typeface="Arial"/>
                <a:cs typeface="Arial"/>
              </a:rPr>
              <a:t>will  </a:t>
            </a:r>
            <a:r>
              <a:rPr lang="en-US" sz="1350" b="0" spc="-8" dirty="0">
                <a:solidFill>
                  <a:srgbClr val="000066"/>
                </a:solidFill>
                <a:latin typeface="Arial"/>
                <a:cs typeface="Arial"/>
              </a:rPr>
              <a:t>need </a:t>
            </a:r>
            <a:r>
              <a:rPr lang="en-US" sz="1350" b="0" spc="-4" dirty="0">
                <a:solidFill>
                  <a:srgbClr val="000066"/>
                </a:solidFill>
                <a:latin typeface="Arial"/>
                <a:cs typeface="Arial"/>
              </a:rPr>
              <a:t>an </a:t>
            </a:r>
            <a:r>
              <a:rPr lang="en-US" sz="1350" b="0" spc="-8" dirty="0">
                <a:solidFill>
                  <a:srgbClr val="000066"/>
                </a:solidFill>
                <a:latin typeface="Arial"/>
                <a:cs typeface="Arial"/>
              </a:rPr>
              <a:t>account </a:t>
            </a:r>
            <a:r>
              <a:rPr lang="en-US" sz="1350" b="0" spc="-4" dirty="0">
                <a:solidFill>
                  <a:srgbClr val="000066"/>
                </a:solidFill>
                <a:latin typeface="Arial"/>
                <a:cs typeface="Arial"/>
              </a:rPr>
              <a:t>if </a:t>
            </a:r>
            <a:r>
              <a:rPr lang="en-US" sz="1350" b="0" spc="-11" dirty="0">
                <a:solidFill>
                  <a:srgbClr val="000066"/>
                </a:solidFill>
                <a:latin typeface="Arial"/>
                <a:cs typeface="Arial"/>
              </a:rPr>
              <a:t>you </a:t>
            </a:r>
            <a:r>
              <a:rPr lang="en-US" sz="1350" b="0" spc="-4" dirty="0">
                <a:solidFill>
                  <a:srgbClr val="000066"/>
                </a:solidFill>
                <a:latin typeface="Arial"/>
                <a:cs typeface="Arial"/>
              </a:rPr>
              <a:t>do </a:t>
            </a:r>
            <a:r>
              <a:rPr lang="en-US" sz="1350" b="0" spc="-8" dirty="0">
                <a:solidFill>
                  <a:srgbClr val="000066"/>
                </a:solidFill>
                <a:latin typeface="Arial"/>
                <a:cs typeface="Arial"/>
              </a:rPr>
              <a:t>not already have</a:t>
            </a:r>
            <a:r>
              <a:rPr lang="en-US" sz="1350" b="0" spc="98" dirty="0">
                <a:solidFill>
                  <a:srgbClr val="000066"/>
                </a:solidFill>
                <a:latin typeface="Arial"/>
                <a:cs typeface="Arial"/>
              </a:rPr>
              <a:t> </a:t>
            </a:r>
            <a:r>
              <a:rPr lang="en-US" sz="1350" b="0" spc="-8" dirty="0">
                <a:solidFill>
                  <a:srgbClr val="000066"/>
                </a:solidFill>
                <a:latin typeface="Arial"/>
                <a:cs typeface="Arial"/>
              </a:rPr>
              <a:t>one.</a:t>
            </a:r>
            <a:endParaRPr lang="en-US" sz="1350" b="0" dirty="0">
              <a:solidFill>
                <a:prstClr val="black"/>
              </a:solidFill>
              <a:latin typeface="Arial"/>
              <a:cs typeface="Arial"/>
            </a:endParaRPr>
          </a:p>
        </p:txBody>
      </p:sp>
      <p:pic>
        <p:nvPicPr>
          <p:cNvPr id="5" name="Picture 4">
            <a:extLst>
              <a:ext uri="{FF2B5EF4-FFF2-40B4-BE49-F238E27FC236}">
                <a16:creationId xmlns:a16="http://schemas.microsoft.com/office/drawing/2014/main" id="{BDE63E4C-9FD9-422D-B8BD-F71B27E13DC5}"/>
              </a:ext>
            </a:extLst>
          </p:cNvPr>
          <p:cNvPicPr>
            <a:picLocks noChangeAspect="1"/>
          </p:cNvPicPr>
          <p:nvPr/>
        </p:nvPicPr>
        <p:blipFill>
          <a:blip r:embed="rId2"/>
          <a:stretch>
            <a:fillRect/>
          </a:stretch>
        </p:blipFill>
        <p:spPr>
          <a:xfrm>
            <a:off x="2230933" y="2320194"/>
            <a:ext cx="4682134" cy="2217612"/>
          </a:xfrm>
          <a:prstGeom prst="rect">
            <a:avLst/>
          </a:prstGeom>
        </p:spPr>
      </p:pic>
      <p:sp>
        <p:nvSpPr>
          <p:cNvPr id="6" name="object 12">
            <a:extLst>
              <a:ext uri="{FF2B5EF4-FFF2-40B4-BE49-F238E27FC236}">
                <a16:creationId xmlns:a16="http://schemas.microsoft.com/office/drawing/2014/main" id="{331EDBDC-C2B8-4791-8759-722A54170CD1}"/>
              </a:ext>
            </a:extLst>
          </p:cNvPr>
          <p:cNvSpPr txBox="1"/>
          <p:nvPr/>
        </p:nvSpPr>
        <p:spPr>
          <a:xfrm>
            <a:off x="1183027" y="4921279"/>
            <a:ext cx="6548438" cy="378950"/>
          </a:xfrm>
          <a:prstGeom prst="rect">
            <a:avLst/>
          </a:prstGeom>
        </p:spPr>
        <p:txBody>
          <a:bodyPr vert="horz" wrap="square" lIns="0" tIns="9525" rIns="0" bIns="0" rtlCol="0">
            <a:spAutoFit/>
          </a:bodyPr>
          <a:lstStyle/>
          <a:p>
            <a:pPr marL="266700" indent="-257175">
              <a:spcBef>
                <a:spcPts val="75"/>
              </a:spcBef>
              <a:buFontTx/>
              <a:buAutoNum type="arabicPeriod"/>
              <a:tabLst>
                <a:tab pos="266224" algn="l"/>
                <a:tab pos="266700" algn="l"/>
              </a:tabLst>
            </a:pPr>
            <a:r>
              <a:rPr sz="1200" spc="-71" dirty="0">
                <a:solidFill>
                  <a:srgbClr val="000066"/>
                </a:solidFill>
                <a:cs typeface="Arial"/>
              </a:rPr>
              <a:t>To </a:t>
            </a:r>
            <a:r>
              <a:rPr sz="1200" spc="-4" dirty="0">
                <a:solidFill>
                  <a:srgbClr val="000066"/>
                </a:solidFill>
                <a:cs typeface="Arial"/>
              </a:rPr>
              <a:t>complete an SDR click</a:t>
            </a:r>
            <a:r>
              <a:rPr sz="1200" spc="79" dirty="0">
                <a:solidFill>
                  <a:srgbClr val="000066"/>
                </a:solidFill>
                <a:cs typeface="Arial"/>
              </a:rPr>
              <a:t> </a:t>
            </a:r>
            <a:r>
              <a:rPr sz="1200" dirty="0">
                <a:solidFill>
                  <a:srgbClr val="000066"/>
                </a:solidFill>
                <a:cs typeface="Arial"/>
              </a:rPr>
              <a:t>WEBSDR</a:t>
            </a:r>
            <a:endParaRPr sz="1200" dirty="0">
              <a:solidFill>
                <a:prstClr val="black"/>
              </a:solidFill>
              <a:cs typeface="Arial"/>
            </a:endParaRPr>
          </a:p>
          <a:p>
            <a:pPr marL="266700" indent="-257175">
              <a:buFontTx/>
              <a:buAutoNum type="arabicPeriod"/>
              <a:tabLst>
                <a:tab pos="266224" algn="l"/>
                <a:tab pos="266700" algn="l"/>
              </a:tabLst>
            </a:pPr>
            <a:r>
              <a:rPr sz="1200" spc="-71" dirty="0">
                <a:solidFill>
                  <a:srgbClr val="000066"/>
                </a:solidFill>
                <a:cs typeface="Arial"/>
              </a:rPr>
              <a:t>To </a:t>
            </a:r>
            <a:r>
              <a:rPr sz="1200" spc="-4" dirty="0">
                <a:solidFill>
                  <a:srgbClr val="000066"/>
                </a:solidFill>
                <a:cs typeface="Arial"/>
              </a:rPr>
              <a:t>look up RIC based </a:t>
            </a:r>
            <a:r>
              <a:rPr sz="1200" spc="-11" dirty="0">
                <a:solidFill>
                  <a:srgbClr val="000066"/>
                </a:solidFill>
                <a:cs typeface="Arial"/>
              </a:rPr>
              <a:t>off </a:t>
            </a:r>
            <a:r>
              <a:rPr sz="1200" dirty="0">
                <a:solidFill>
                  <a:srgbClr val="000066"/>
                </a:solidFill>
                <a:cs typeface="Arial"/>
              </a:rPr>
              <a:t>a </a:t>
            </a:r>
            <a:r>
              <a:rPr sz="1200" spc="-4" dirty="0">
                <a:solidFill>
                  <a:srgbClr val="000066"/>
                </a:solidFill>
                <a:cs typeface="Arial"/>
              </a:rPr>
              <a:t>DODAAC, click ESAASINQ. </a:t>
            </a:r>
            <a:r>
              <a:rPr sz="1200" spc="-4" dirty="0">
                <a:solidFill>
                  <a:srgbClr val="FF0000"/>
                </a:solidFill>
                <a:cs typeface="Arial"/>
              </a:rPr>
              <a:t>(Steps at the </a:t>
            </a:r>
            <a:r>
              <a:rPr sz="1200" spc="-8" dirty="0">
                <a:solidFill>
                  <a:srgbClr val="FF0000"/>
                </a:solidFill>
                <a:cs typeface="Arial"/>
              </a:rPr>
              <a:t>end) </a:t>
            </a:r>
            <a:r>
              <a:rPr sz="1200" spc="-4" dirty="0">
                <a:solidFill>
                  <a:srgbClr val="FF0000"/>
                </a:solidFill>
                <a:cs typeface="Arial"/>
              </a:rPr>
              <a:t>Slide</a:t>
            </a:r>
            <a:r>
              <a:rPr sz="1200" spc="143" dirty="0">
                <a:solidFill>
                  <a:srgbClr val="FF0000"/>
                </a:solidFill>
                <a:cs typeface="Arial"/>
              </a:rPr>
              <a:t> </a:t>
            </a:r>
            <a:r>
              <a:rPr lang="en-US" sz="1200" spc="143" dirty="0">
                <a:solidFill>
                  <a:srgbClr val="FF0000"/>
                </a:solidFill>
                <a:cs typeface="Arial"/>
              </a:rPr>
              <a:t>110</a:t>
            </a:r>
            <a:endParaRPr sz="1200" dirty="0">
              <a:solidFill>
                <a:prstClr val="black"/>
              </a:solidFill>
              <a:cs typeface="Arial"/>
            </a:endParaRPr>
          </a:p>
        </p:txBody>
      </p:sp>
      <p:sp>
        <p:nvSpPr>
          <p:cNvPr id="7" name="TextBox 6">
            <a:extLst>
              <a:ext uri="{FF2B5EF4-FFF2-40B4-BE49-F238E27FC236}">
                <a16:creationId xmlns:a16="http://schemas.microsoft.com/office/drawing/2014/main" id="{0C3AD5F5-2FC6-42F4-A156-F2DD13C3FEE3}"/>
              </a:ext>
            </a:extLst>
          </p:cNvPr>
          <p:cNvSpPr txBox="1"/>
          <p:nvPr/>
        </p:nvSpPr>
        <p:spPr>
          <a:xfrm>
            <a:off x="2230933" y="983507"/>
            <a:ext cx="4684457" cy="461665"/>
          </a:xfrm>
          <a:prstGeom prst="rect">
            <a:avLst/>
          </a:prstGeom>
          <a:noFill/>
        </p:spPr>
        <p:txBody>
          <a:bodyPr wrap="square">
            <a:spAutoFit/>
          </a:bodyPr>
          <a:lstStyle/>
          <a:p>
            <a:pPr algn="ctr"/>
            <a:r>
              <a:rPr lang="en-US" sz="2400" kern="0" spc="-4" dirty="0">
                <a:solidFill>
                  <a:srgbClr val="001F5F"/>
                </a:solidFill>
                <a:latin typeface="+mj-lt"/>
                <a:ea typeface="+mj-ea"/>
                <a:cs typeface="Times New Roman"/>
              </a:rPr>
              <a:t>WebSDR “HOW </a:t>
            </a:r>
            <a:r>
              <a:rPr lang="en-US" sz="2400" kern="0" spc="-8" dirty="0">
                <a:solidFill>
                  <a:srgbClr val="001F5F"/>
                </a:solidFill>
                <a:latin typeface="+mj-lt"/>
                <a:ea typeface="+mj-ea"/>
                <a:cs typeface="Times New Roman"/>
              </a:rPr>
              <a:t>TO”</a:t>
            </a:r>
            <a:r>
              <a:rPr lang="en-US" sz="2400" kern="0" spc="-15" dirty="0">
                <a:solidFill>
                  <a:srgbClr val="001F5F"/>
                </a:solidFill>
                <a:latin typeface="+mj-lt"/>
                <a:ea typeface="+mj-ea"/>
                <a:cs typeface="Times New Roman"/>
              </a:rPr>
              <a:t> </a:t>
            </a:r>
            <a:r>
              <a:rPr lang="en-US" sz="2400" kern="0" spc="-4" dirty="0">
                <a:solidFill>
                  <a:srgbClr val="001F5F"/>
                </a:solidFill>
                <a:latin typeface="+mj-lt"/>
                <a:ea typeface="+mj-ea"/>
                <a:cs typeface="Times New Roman"/>
              </a:rPr>
              <a:t>Overview</a:t>
            </a:r>
            <a:endParaRPr lang="en-US" sz="1400" dirty="0">
              <a:latin typeface="+mj-lt"/>
            </a:endParaRPr>
          </a:p>
        </p:txBody>
      </p:sp>
    </p:spTree>
    <p:extLst>
      <p:ext uri="{BB962C8B-B14F-4D97-AF65-F5344CB8AC3E}">
        <p14:creationId xmlns:p14="http://schemas.microsoft.com/office/powerpoint/2010/main" val="12955378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304800" y="377787"/>
            <a:ext cx="7772400" cy="1143000"/>
          </a:xfrm>
        </p:spPr>
        <p:txBody>
          <a:bodyPr>
            <a:normAutofit/>
          </a:bodyPr>
          <a:lstStyle/>
          <a:p>
            <a:r>
              <a:rPr lang="en-US" sz="2400" dirty="0"/>
              <a:t>Purpose of SDR</a:t>
            </a:r>
            <a:r>
              <a:rPr lang="en-US" dirty="0"/>
              <a:t>, </a:t>
            </a:r>
            <a:r>
              <a:rPr lang="en-US" sz="1400" dirty="0"/>
              <a:t>continued</a:t>
            </a:r>
          </a:p>
        </p:txBody>
      </p:sp>
      <p:sp>
        <p:nvSpPr>
          <p:cNvPr id="7172" name="Rectangle 7"/>
          <p:cNvSpPr>
            <a:spLocks noChangeArrowheads="1"/>
          </p:cNvSpPr>
          <p:nvPr/>
        </p:nvSpPr>
        <p:spPr bwMode="auto">
          <a:xfrm>
            <a:off x="304800" y="2917825"/>
            <a:ext cx="853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lvl="1" eaLnBrk="1" hangingPunct="1">
              <a:spcBef>
                <a:spcPct val="0"/>
              </a:spcBef>
              <a:buClrTx/>
            </a:pPr>
            <a:endParaRPr lang="en-US" altLang="en-US" sz="2400" dirty="0">
              <a:latin typeface="Arial" charset="0"/>
            </a:endParaRPr>
          </a:p>
          <a:p>
            <a:pPr lvl="1" eaLnBrk="1" hangingPunct="1">
              <a:spcBef>
                <a:spcPct val="0"/>
              </a:spcBef>
              <a:buClrTx/>
            </a:pPr>
            <a:endParaRPr lang="en-US" altLang="en-US" sz="2400" dirty="0">
              <a:latin typeface="Arial" charset="0"/>
            </a:endParaRPr>
          </a:p>
        </p:txBody>
      </p:sp>
      <p:sp>
        <p:nvSpPr>
          <p:cNvPr id="2" name="TextBox 1"/>
          <p:cNvSpPr txBox="1"/>
          <p:nvPr/>
        </p:nvSpPr>
        <p:spPr>
          <a:xfrm>
            <a:off x="1143000" y="1487517"/>
            <a:ext cx="7162801" cy="4524315"/>
          </a:xfrm>
          <a:prstGeom prst="rect">
            <a:avLst/>
          </a:prstGeom>
          <a:noFill/>
        </p:spPr>
        <p:txBody>
          <a:bodyPr wrap="square" rtlCol="0">
            <a:spAutoFit/>
          </a:bodyPr>
          <a:lstStyle/>
          <a:p>
            <a:pPr marL="342900" indent="-342900">
              <a:buClr>
                <a:schemeClr val="tx2"/>
              </a:buClr>
              <a:buSzPct val="130000"/>
              <a:buFont typeface="Arial" panose="020B0604020202020204" pitchFamily="34" charset="0"/>
              <a:buChar char="•"/>
            </a:pPr>
            <a:r>
              <a:rPr lang="en-US" sz="1800" dirty="0">
                <a:latin typeface="+mn-lt"/>
              </a:rPr>
              <a:t>Shipping discrepancies</a:t>
            </a:r>
          </a:p>
          <a:p>
            <a:pPr marL="800100" lvl="1" indent="-342900">
              <a:buClr>
                <a:schemeClr val="tx2"/>
              </a:buClr>
              <a:buSzPct val="130000"/>
              <a:buFont typeface="Arial" panose="020B0604020202020204" pitchFamily="34" charset="0"/>
              <a:buChar char="•"/>
            </a:pPr>
            <a:r>
              <a:rPr lang="en-US" sz="1800" b="0" dirty="0">
                <a:latin typeface="+mn-lt"/>
              </a:rPr>
              <a:t>Discrepant condition of item, including expired shelf-life</a:t>
            </a:r>
          </a:p>
          <a:p>
            <a:pPr marL="800100" lvl="1" indent="-342900">
              <a:buClr>
                <a:schemeClr val="tx2"/>
              </a:buClr>
              <a:buSzPct val="130000"/>
              <a:buFont typeface="Arial" panose="020B0604020202020204" pitchFamily="34" charset="0"/>
              <a:buChar char="•"/>
            </a:pPr>
            <a:r>
              <a:rPr lang="en-US" sz="1800" b="0" dirty="0">
                <a:latin typeface="+mn-lt"/>
              </a:rPr>
              <a:t>Overage/shortage/total non-receipt</a:t>
            </a:r>
          </a:p>
          <a:p>
            <a:pPr marL="800100" lvl="1" indent="-342900">
              <a:buClr>
                <a:schemeClr val="tx2"/>
              </a:buClr>
              <a:buSzPct val="130000"/>
              <a:buFont typeface="Arial" panose="020B0604020202020204" pitchFamily="34" charset="0"/>
              <a:buChar char="•"/>
            </a:pPr>
            <a:r>
              <a:rPr lang="en-US" sz="1800" b="0" dirty="0">
                <a:latin typeface="+mn-lt"/>
              </a:rPr>
              <a:t>Discrepant unique item identification </a:t>
            </a:r>
          </a:p>
          <a:p>
            <a:pPr marL="800100" lvl="1" indent="-342900">
              <a:buClr>
                <a:schemeClr val="tx2"/>
              </a:buClr>
              <a:buSzPct val="130000"/>
              <a:buFont typeface="Arial" panose="020B0604020202020204" pitchFamily="34" charset="0"/>
              <a:buChar char="•"/>
            </a:pPr>
            <a:r>
              <a:rPr lang="en-US" sz="1800" b="0" dirty="0">
                <a:latin typeface="+mn-lt"/>
              </a:rPr>
              <a:t>Improper documentation</a:t>
            </a:r>
          </a:p>
          <a:p>
            <a:pPr marL="800100" lvl="1" indent="-342900">
              <a:buClr>
                <a:schemeClr val="tx2"/>
              </a:buClr>
              <a:buSzPct val="130000"/>
              <a:buFont typeface="Arial" panose="020B0604020202020204" pitchFamily="34" charset="0"/>
              <a:buChar char="•"/>
            </a:pPr>
            <a:r>
              <a:rPr lang="en-US" sz="1800" b="0" dirty="0">
                <a:latin typeface="+mn-lt"/>
              </a:rPr>
              <a:t>Misdirected shipments</a:t>
            </a:r>
          </a:p>
          <a:p>
            <a:pPr marL="800100" lvl="1" indent="-342900">
              <a:buClr>
                <a:schemeClr val="tx2"/>
              </a:buClr>
              <a:buSzPct val="130000"/>
              <a:buFont typeface="Arial" panose="020B0604020202020204" pitchFamily="34" charset="0"/>
              <a:buChar char="•"/>
            </a:pPr>
            <a:endParaRPr lang="en-US" sz="1800" dirty="0">
              <a:latin typeface="+mn-lt"/>
            </a:endParaRPr>
          </a:p>
          <a:p>
            <a:pPr marL="342900" indent="-342900">
              <a:buClr>
                <a:schemeClr val="tx2"/>
              </a:buClr>
              <a:buSzPct val="130000"/>
              <a:buFont typeface="Arial" panose="020B0604020202020204" pitchFamily="34" charset="0"/>
              <a:buChar char="•"/>
            </a:pPr>
            <a:r>
              <a:rPr lang="en-US" sz="1800" dirty="0">
                <a:latin typeface="+mn-lt"/>
              </a:rPr>
              <a:t>Packaging discrepancies</a:t>
            </a:r>
          </a:p>
          <a:p>
            <a:pPr marL="800100" lvl="1" indent="-342900">
              <a:buClr>
                <a:schemeClr val="tx2"/>
              </a:buClr>
              <a:buSzPct val="130000"/>
              <a:buFont typeface="Arial" panose="020B0604020202020204" pitchFamily="34" charset="0"/>
              <a:buChar char="•"/>
            </a:pPr>
            <a:r>
              <a:rPr lang="en-US" sz="1800" b="0" dirty="0">
                <a:latin typeface="+mn-lt"/>
              </a:rPr>
              <a:t>Improper packing</a:t>
            </a:r>
          </a:p>
          <a:p>
            <a:pPr marL="800100" lvl="1" indent="-342900">
              <a:buClr>
                <a:schemeClr val="tx2"/>
              </a:buClr>
              <a:buSzPct val="130000"/>
              <a:buFont typeface="Arial" panose="020B0604020202020204" pitchFamily="34" charset="0"/>
              <a:buChar char="•"/>
            </a:pPr>
            <a:r>
              <a:rPr lang="en-US" sz="1800" b="0" dirty="0">
                <a:latin typeface="+mn-lt"/>
              </a:rPr>
              <a:t>Improper preservation </a:t>
            </a:r>
          </a:p>
          <a:p>
            <a:pPr marL="800100" lvl="1" indent="-342900">
              <a:buClr>
                <a:schemeClr val="tx2"/>
              </a:buClr>
              <a:buSzPct val="130000"/>
              <a:buFont typeface="Arial" panose="020B0604020202020204" pitchFamily="34" charset="0"/>
              <a:buChar char="•"/>
            </a:pPr>
            <a:r>
              <a:rPr lang="en-US" sz="1800" b="0" dirty="0">
                <a:latin typeface="+mn-lt"/>
              </a:rPr>
              <a:t>Improper marking</a:t>
            </a:r>
          </a:p>
          <a:p>
            <a:pPr marL="800100" lvl="1" indent="-342900">
              <a:buClr>
                <a:schemeClr val="tx2"/>
              </a:buClr>
              <a:buSzPct val="130000"/>
              <a:buFont typeface="Arial" panose="020B0604020202020204" pitchFamily="34" charset="0"/>
              <a:buChar char="•"/>
            </a:pPr>
            <a:r>
              <a:rPr lang="en-US" sz="1800" b="0" dirty="0">
                <a:latin typeface="+mn-lt"/>
              </a:rPr>
              <a:t>Improper unitization</a:t>
            </a:r>
          </a:p>
          <a:p>
            <a:pPr marL="800100" lvl="1" indent="-342900">
              <a:buClr>
                <a:schemeClr val="tx2"/>
              </a:buClr>
              <a:buSzPct val="130000"/>
              <a:buFont typeface="Arial" panose="020B0604020202020204" pitchFamily="34" charset="0"/>
              <a:buChar char="•"/>
            </a:pPr>
            <a:endParaRPr lang="en-US" sz="1800" b="0" dirty="0">
              <a:latin typeface="+mn-lt"/>
            </a:endParaRPr>
          </a:p>
          <a:p>
            <a:pPr marL="342900" lvl="1" indent="-342900">
              <a:buClr>
                <a:schemeClr val="tx2"/>
              </a:buClr>
              <a:buSzPct val="130000"/>
              <a:buFont typeface="Arial" panose="020B0604020202020204" pitchFamily="34" charset="0"/>
              <a:buChar char="•"/>
            </a:pPr>
            <a:r>
              <a:rPr lang="en-US" sz="1800" dirty="0">
                <a:latin typeface="+mn-lt"/>
              </a:rPr>
              <a:t>Detailed discrepancy codes are available to support better understanding of the discrepant condition and follow-up analysis.</a:t>
            </a:r>
            <a:endParaRPr lang="en-US" sz="2400" dirty="0">
              <a:latin typeface="+mn-lt"/>
            </a:endParaRPr>
          </a:p>
        </p:txBody>
      </p:sp>
    </p:spTree>
    <p:extLst>
      <p:ext uri="{BB962C8B-B14F-4D97-AF65-F5344CB8AC3E}">
        <p14:creationId xmlns:p14="http://schemas.microsoft.com/office/powerpoint/2010/main" val="264385078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A84FB-8DDA-48DE-ACA4-2F0E6F24EC5A}"/>
              </a:ext>
            </a:extLst>
          </p:cNvPr>
          <p:cNvPicPr/>
          <p:nvPr/>
        </p:nvPicPr>
        <p:blipFill rotWithShape="1">
          <a:blip r:embed="rId2"/>
          <a:srcRect t="12218" r="12020" b="10202"/>
          <a:stretch/>
        </p:blipFill>
        <p:spPr bwMode="auto">
          <a:xfrm>
            <a:off x="685800" y="1219200"/>
            <a:ext cx="5229225" cy="4838700"/>
          </a:xfrm>
          <a:prstGeom prst="rect">
            <a:avLst/>
          </a:prstGeom>
          <a:ln>
            <a:noFill/>
          </a:ln>
          <a:extLst>
            <a:ext uri="{53640926-AAD7-44D8-BBD7-CCE9431645EC}">
              <a14:shadowObscured xmlns:a14="http://schemas.microsoft.com/office/drawing/2010/main"/>
            </a:ext>
          </a:extLst>
        </p:spPr>
      </p:pic>
      <p:sp>
        <p:nvSpPr>
          <p:cNvPr id="7" name="object 15">
            <a:extLst>
              <a:ext uri="{FF2B5EF4-FFF2-40B4-BE49-F238E27FC236}">
                <a16:creationId xmlns:a16="http://schemas.microsoft.com/office/drawing/2014/main" id="{70D9504E-7F62-475D-82D4-9CF047E13448}"/>
              </a:ext>
            </a:extLst>
          </p:cNvPr>
          <p:cNvSpPr txBox="1"/>
          <p:nvPr/>
        </p:nvSpPr>
        <p:spPr>
          <a:xfrm>
            <a:off x="6400800" y="2733479"/>
            <a:ext cx="2147371" cy="378950"/>
          </a:xfrm>
          <a:prstGeom prst="rect">
            <a:avLst/>
          </a:prstGeom>
        </p:spPr>
        <p:txBody>
          <a:bodyPr vert="horz" wrap="square" lIns="0" tIns="9525" rIns="0" bIns="0" rtlCol="0">
            <a:spAutoFit/>
          </a:bodyPr>
          <a:lstStyle/>
          <a:p>
            <a:pPr marL="266700" marR="3810" indent="-257175">
              <a:spcBef>
                <a:spcPts val="75"/>
              </a:spcBef>
              <a:tabLst>
                <a:tab pos="266224" algn="l"/>
              </a:tabLst>
            </a:pPr>
            <a:r>
              <a:rPr sz="1200" dirty="0">
                <a:solidFill>
                  <a:srgbClr val="000066"/>
                </a:solidFill>
                <a:cs typeface="Arial"/>
              </a:rPr>
              <a:t>1.	Click </a:t>
            </a:r>
            <a:r>
              <a:rPr sz="1200" spc="-4" dirty="0">
                <a:solidFill>
                  <a:srgbClr val="000066"/>
                </a:solidFill>
                <a:cs typeface="Arial"/>
              </a:rPr>
              <a:t>“New” </a:t>
            </a:r>
            <a:r>
              <a:rPr sz="1200" dirty="0">
                <a:solidFill>
                  <a:srgbClr val="000066"/>
                </a:solidFill>
                <a:cs typeface="Arial"/>
              </a:rPr>
              <a:t>to submit</a:t>
            </a:r>
            <a:r>
              <a:rPr sz="1200" spc="-71" dirty="0">
                <a:solidFill>
                  <a:srgbClr val="000066"/>
                </a:solidFill>
                <a:cs typeface="Arial"/>
              </a:rPr>
              <a:t> </a:t>
            </a:r>
            <a:r>
              <a:rPr sz="1200" dirty="0">
                <a:solidFill>
                  <a:srgbClr val="000066"/>
                </a:solidFill>
                <a:cs typeface="Arial"/>
              </a:rPr>
              <a:t>a  new</a:t>
            </a:r>
            <a:r>
              <a:rPr sz="1200" spc="-4" dirty="0">
                <a:solidFill>
                  <a:srgbClr val="000066"/>
                </a:solidFill>
                <a:cs typeface="Arial"/>
              </a:rPr>
              <a:t> SDR.</a:t>
            </a:r>
            <a:endParaRPr sz="1200" dirty="0">
              <a:solidFill>
                <a:prstClr val="black"/>
              </a:solidFill>
              <a:cs typeface="Arial"/>
            </a:endParaRPr>
          </a:p>
        </p:txBody>
      </p:sp>
      <p:sp>
        <p:nvSpPr>
          <p:cNvPr id="2" name="Arrow: Right 1">
            <a:extLst>
              <a:ext uri="{FF2B5EF4-FFF2-40B4-BE49-F238E27FC236}">
                <a16:creationId xmlns:a16="http://schemas.microsoft.com/office/drawing/2014/main" id="{D8422B48-478F-401B-8621-CB9688FDF551}"/>
              </a:ext>
            </a:extLst>
          </p:cNvPr>
          <p:cNvSpPr/>
          <p:nvPr/>
        </p:nvSpPr>
        <p:spPr bwMode="auto">
          <a:xfrm>
            <a:off x="138112" y="3014113"/>
            <a:ext cx="547687" cy="186287"/>
          </a:xfrm>
          <a:prstGeom prst="rightArrow">
            <a:avLst/>
          </a:prstGeom>
          <a:solidFill>
            <a:schemeClr val="tx2"/>
          </a:solidFill>
          <a:ln w="9525" cap="flat" cmpd="sng" algn="ctr">
            <a:solidFill>
              <a:srgbClr val="C0C0C0"/>
            </a:solid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pitchFamily="18" charset="0"/>
            </a:endParaRPr>
          </a:p>
        </p:txBody>
      </p:sp>
      <p:sp>
        <p:nvSpPr>
          <p:cNvPr id="6" name="object 10">
            <a:extLst>
              <a:ext uri="{FF2B5EF4-FFF2-40B4-BE49-F238E27FC236}">
                <a16:creationId xmlns:a16="http://schemas.microsoft.com/office/drawing/2014/main" id="{1F4DAF3B-73AF-4EC4-B19E-BD838C43117F}"/>
              </a:ext>
            </a:extLst>
          </p:cNvPr>
          <p:cNvSpPr txBox="1">
            <a:spLocks/>
          </p:cNvSpPr>
          <p:nvPr/>
        </p:nvSpPr>
        <p:spPr>
          <a:xfrm>
            <a:off x="1879964" y="609600"/>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267521305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object 12">
            <a:extLst>
              <a:ext uri="{FF2B5EF4-FFF2-40B4-BE49-F238E27FC236}">
                <a16:creationId xmlns:a16="http://schemas.microsoft.com/office/drawing/2014/main" id="{226B108D-0FAA-4DEA-8AD2-CF6117B1C764}"/>
              </a:ext>
            </a:extLst>
          </p:cNvPr>
          <p:cNvGrpSpPr/>
          <p:nvPr/>
        </p:nvGrpSpPr>
        <p:grpSpPr>
          <a:xfrm>
            <a:off x="306738" y="2825365"/>
            <a:ext cx="4916329" cy="2682240"/>
            <a:chOff x="152400" y="2590812"/>
            <a:chExt cx="6555105" cy="3576320"/>
          </a:xfrm>
        </p:grpSpPr>
        <p:sp>
          <p:nvSpPr>
            <p:cNvPr id="17" name="object 13">
              <a:extLst>
                <a:ext uri="{FF2B5EF4-FFF2-40B4-BE49-F238E27FC236}">
                  <a16:creationId xmlns:a16="http://schemas.microsoft.com/office/drawing/2014/main" id="{BF89D43E-3D89-4EFB-A019-0A4DDB87FA93}"/>
                </a:ext>
              </a:extLst>
            </p:cNvPr>
            <p:cNvSpPr/>
            <p:nvPr/>
          </p:nvSpPr>
          <p:spPr>
            <a:xfrm>
              <a:off x="152400" y="2590812"/>
              <a:ext cx="6554723" cy="3576048"/>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18" name="object 14">
              <a:extLst>
                <a:ext uri="{FF2B5EF4-FFF2-40B4-BE49-F238E27FC236}">
                  <a16:creationId xmlns:a16="http://schemas.microsoft.com/office/drawing/2014/main" id="{3B82F9AA-8093-49BA-AF41-B904CDC303A5}"/>
                </a:ext>
              </a:extLst>
            </p:cNvPr>
            <p:cNvSpPr/>
            <p:nvPr/>
          </p:nvSpPr>
          <p:spPr>
            <a:xfrm>
              <a:off x="2896362" y="2972562"/>
              <a:ext cx="325120" cy="186055"/>
            </a:xfrm>
            <a:custGeom>
              <a:avLst/>
              <a:gdLst/>
              <a:ahLst/>
              <a:cxnLst/>
              <a:rect l="l" t="t" r="r" b="b"/>
              <a:pathLst>
                <a:path w="325119" h="186055">
                  <a:moveTo>
                    <a:pt x="231647" y="0"/>
                  </a:moveTo>
                  <a:lnTo>
                    <a:pt x="231647" y="46482"/>
                  </a:lnTo>
                  <a:lnTo>
                    <a:pt x="0" y="46482"/>
                  </a:lnTo>
                  <a:lnTo>
                    <a:pt x="0" y="139446"/>
                  </a:lnTo>
                  <a:lnTo>
                    <a:pt x="231647" y="139446"/>
                  </a:lnTo>
                  <a:lnTo>
                    <a:pt x="231647" y="185928"/>
                  </a:lnTo>
                  <a:lnTo>
                    <a:pt x="324612" y="92964"/>
                  </a:lnTo>
                  <a:lnTo>
                    <a:pt x="23164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9" name="object 15">
              <a:extLst>
                <a:ext uri="{FF2B5EF4-FFF2-40B4-BE49-F238E27FC236}">
                  <a16:creationId xmlns:a16="http://schemas.microsoft.com/office/drawing/2014/main" id="{DAE74ABE-199C-433E-9749-4DC1561E5030}"/>
                </a:ext>
              </a:extLst>
            </p:cNvPr>
            <p:cNvSpPr/>
            <p:nvPr/>
          </p:nvSpPr>
          <p:spPr>
            <a:xfrm>
              <a:off x="2896362" y="2972562"/>
              <a:ext cx="325120" cy="186055"/>
            </a:xfrm>
            <a:custGeom>
              <a:avLst/>
              <a:gdLst/>
              <a:ahLst/>
              <a:cxnLst/>
              <a:rect l="l" t="t" r="r" b="b"/>
              <a:pathLst>
                <a:path w="325119" h="186055">
                  <a:moveTo>
                    <a:pt x="0" y="46482"/>
                  </a:moveTo>
                  <a:lnTo>
                    <a:pt x="231647" y="46482"/>
                  </a:lnTo>
                  <a:lnTo>
                    <a:pt x="231647" y="0"/>
                  </a:lnTo>
                  <a:lnTo>
                    <a:pt x="324612" y="92964"/>
                  </a:lnTo>
                  <a:lnTo>
                    <a:pt x="231647" y="185928"/>
                  </a:lnTo>
                  <a:lnTo>
                    <a:pt x="231647" y="139446"/>
                  </a:lnTo>
                  <a:lnTo>
                    <a:pt x="0" y="139446"/>
                  </a:lnTo>
                  <a:lnTo>
                    <a:pt x="0" y="46482"/>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sp>
          <p:nvSpPr>
            <p:cNvPr id="20" name="object 16">
              <a:extLst>
                <a:ext uri="{FF2B5EF4-FFF2-40B4-BE49-F238E27FC236}">
                  <a16:creationId xmlns:a16="http://schemas.microsoft.com/office/drawing/2014/main" id="{0367ED73-10FF-4528-B026-A31814AF824A}"/>
                </a:ext>
              </a:extLst>
            </p:cNvPr>
            <p:cNvSpPr/>
            <p:nvPr/>
          </p:nvSpPr>
          <p:spPr>
            <a:xfrm>
              <a:off x="5563362" y="4287774"/>
              <a:ext cx="325120" cy="186055"/>
            </a:xfrm>
            <a:custGeom>
              <a:avLst/>
              <a:gdLst/>
              <a:ahLst/>
              <a:cxnLst/>
              <a:rect l="l" t="t" r="r" b="b"/>
              <a:pathLst>
                <a:path w="325120" h="186054">
                  <a:moveTo>
                    <a:pt x="92964" y="0"/>
                  </a:moveTo>
                  <a:lnTo>
                    <a:pt x="0" y="92963"/>
                  </a:lnTo>
                  <a:lnTo>
                    <a:pt x="92964" y="185927"/>
                  </a:lnTo>
                  <a:lnTo>
                    <a:pt x="92964" y="139445"/>
                  </a:lnTo>
                  <a:lnTo>
                    <a:pt x="324612" y="139445"/>
                  </a:lnTo>
                  <a:lnTo>
                    <a:pt x="324612" y="46481"/>
                  </a:lnTo>
                  <a:lnTo>
                    <a:pt x="92964" y="46481"/>
                  </a:lnTo>
                  <a:lnTo>
                    <a:pt x="92964"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21" name="object 17">
              <a:extLst>
                <a:ext uri="{FF2B5EF4-FFF2-40B4-BE49-F238E27FC236}">
                  <a16:creationId xmlns:a16="http://schemas.microsoft.com/office/drawing/2014/main" id="{2514D7A4-DE38-49EF-A1DE-56B0BF43A4EA}"/>
                </a:ext>
              </a:extLst>
            </p:cNvPr>
            <p:cNvSpPr/>
            <p:nvPr/>
          </p:nvSpPr>
          <p:spPr>
            <a:xfrm>
              <a:off x="5563362" y="4287774"/>
              <a:ext cx="325120" cy="186055"/>
            </a:xfrm>
            <a:custGeom>
              <a:avLst/>
              <a:gdLst/>
              <a:ahLst/>
              <a:cxnLst/>
              <a:rect l="l" t="t" r="r" b="b"/>
              <a:pathLst>
                <a:path w="325120" h="186054">
                  <a:moveTo>
                    <a:pt x="324612" y="139445"/>
                  </a:moveTo>
                  <a:lnTo>
                    <a:pt x="92964" y="139445"/>
                  </a:lnTo>
                  <a:lnTo>
                    <a:pt x="92964" y="185927"/>
                  </a:lnTo>
                  <a:lnTo>
                    <a:pt x="0" y="92963"/>
                  </a:lnTo>
                  <a:lnTo>
                    <a:pt x="92964" y="0"/>
                  </a:lnTo>
                  <a:lnTo>
                    <a:pt x="92964" y="46481"/>
                  </a:lnTo>
                  <a:lnTo>
                    <a:pt x="324612" y="46481"/>
                  </a:lnTo>
                  <a:lnTo>
                    <a:pt x="324612" y="139445"/>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3" name="object 10">
            <a:extLst>
              <a:ext uri="{FF2B5EF4-FFF2-40B4-BE49-F238E27FC236}">
                <a16:creationId xmlns:a16="http://schemas.microsoft.com/office/drawing/2014/main" id="{9F762CBA-B5A8-40CB-B566-D518DDEE533C}"/>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
        <p:nvSpPr>
          <p:cNvPr id="6" name="object 19">
            <a:extLst>
              <a:ext uri="{FF2B5EF4-FFF2-40B4-BE49-F238E27FC236}">
                <a16:creationId xmlns:a16="http://schemas.microsoft.com/office/drawing/2014/main" id="{E79FFB38-4EEE-4434-A722-34048B6051CB}"/>
              </a:ext>
            </a:extLst>
          </p:cNvPr>
          <p:cNvSpPr txBox="1"/>
          <p:nvPr/>
        </p:nvSpPr>
        <p:spPr>
          <a:xfrm>
            <a:off x="309717" y="1660279"/>
            <a:ext cx="8594623" cy="1567737"/>
          </a:xfrm>
          <a:prstGeom prst="rect">
            <a:avLst/>
          </a:prstGeom>
        </p:spPr>
        <p:txBody>
          <a:bodyPr vert="horz" wrap="square" lIns="0" tIns="9525" rIns="0" bIns="0" rtlCol="0">
            <a:spAutoFit/>
          </a:bodyPr>
          <a:lstStyle/>
          <a:p>
            <a:pPr marL="266224" marR="3810" indent="-257175">
              <a:spcBef>
                <a:spcPts val="75"/>
              </a:spcBef>
              <a:tabLst>
                <a:tab pos="266224" algn="l"/>
              </a:tabLst>
            </a:pPr>
            <a:r>
              <a:rPr sz="1200" spc="-4" dirty="0">
                <a:solidFill>
                  <a:srgbClr val="000066"/>
                </a:solidFill>
                <a:cs typeface="Arial"/>
              </a:rPr>
              <a:t>1.	</a:t>
            </a:r>
            <a:r>
              <a:rPr lang="en-US" sz="1200" spc="-4" dirty="0">
                <a:solidFill>
                  <a:srgbClr val="000066"/>
                </a:solidFill>
                <a:cs typeface="Arial"/>
              </a:rPr>
              <a:t>The transportation control number (TCN) will be the primary reference number for operational processes.  If the shipment is received at the aerial port or CCP without a TCN, one will be assigned in accordance with the DTR.  SDRs prepared at the shipment level may include multiple items, or there may not be due-in or documentation available.  Because a document number is mandatory within DoD WebSDR, the aerial port, CCP, or other transshipment activity may need to generate a document number based upon the submitter’s DoDAAC if multiple documents are included or the original document number is unavailable. </a:t>
            </a:r>
            <a:endParaRPr sz="1200" dirty="0">
              <a:solidFill>
                <a:prstClr val="black"/>
              </a:solidFill>
              <a:cs typeface="Arial"/>
            </a:endParaRPr>
          </a:p>
          <a:p>
            <a:pPr>
              <a:spcBef>
                <a:spcPts val="26"/>
              </a:spcBef>
            </a:pPr>
            <a:endParaRPr sz="1725" dirty="0">
              <a:solidFill>
                <a:prstClr val="black"/>
              </a:solidFill>
              <a:cs typeface="Arial"/>
            </a:endParaRPr>
          </a:p>
          <a:p>
            <a:pPr marL="1444942"/>
            <a:r>
              <a:rPr sz="1200" spc="-4" dirty="0">
                <a:solidFill>
                  <a:srgbClr val="000066"/>
                </a:solidFill>
                <a:cs typeface="Arial"/>
              </a:rPr>
              <a:t>Step</a:t>
            </a:r>
            <a:r>
              <a:rPr sz="1200" spc="-8" dirty="0">
                <a:solidFill>
                  <a:srgbClr val="000066"/>
                </a:solidFill>
                <a:cs typeface="Arial"/>
              </a:rPr>
              <a:t> </a:t>
            </a:r>
            <a:r>
              <a:rPr sz="1200" dirty="0">
                <a:solidFill>
                  <a:srgbClr val="000066"/>
                </a:solidFill>
                <a:cs typeface="Arial"/>
              </a:rPr>
              <a:t>1</a:t>
            </a:r>
            <a:endParaRPr sz="1200" dirty="0">
              <a:solidFill>
                <a:prstClr val="black"/>
              </a:solidFill>
              <a:cs typeface="Arial"/>
            </a:endParaRPr>
          </a:p>
        </p:txBody>
      </p:sp>
      <p:sp>
        <p:nvSpPr>
          <p:cNvPr id="14" name="TextBox 13">
            <a:extLst>
              <a:ext uri="{FF2B5EF4-FFF2-40B4-BE49-F238E27FC236}">
                <a16:creationId xmlns:a16="http://schemas.microsoft.com/office/drawing/2014/main" id="{31E868B2-28D1-4BFB-B4AE-3A93150D0052}"/>
              </a:ext>
            </a:extLst>
          </p:cNvPr>
          <p:cNvSpPr txBox="1"/>
          <p:nvPr/>
        </p:nvSpPr>
        <p:spPr>
          <a:xfrm>
            <a:off x="5420392" y="3855712"/>
            <a:ext cx="3416871" cy="507831"/>
          </a:xfrm>
          <a:prstGeom prst="rect">
            <a:avLst/>
          </a:prstGeom>
          <a:noFill/>
        </p:spPr>
        <p:txBody>
          <a:bodyPr wrap="square">
            <a:spAutoFit/>
          </a:bodyPr>
          <a:lstStyle/>
          <a:p>
            <a:pPr marL="9525" marR="3810" defTabSz="685800" fontAlgn="auto">
              <a:spcBef>
                <a:spcPts val="75"/>
              </a:spcBef>
              <a:spcAft>
                <a:spcPts val="0"/>
              </a:spcAft>
              <a:defRPr/>
            </a:pPr>
            <a:r>
              <a:rPr lang="en-US" sz="1350" b="0" spc="-4" dirty="0">
                <a:solidFill>
                  <a:srgbClr val="000066"/>
                </a:solidFill>
                <a:latin typeface="Arial"/>
                <a:cs typeface="Arial"/>
              </a:rPr>
              <a:t>2. Click the </a:t>
            </a:r>
            <a:r>
              <a:rPr lang="en-US" sz="1350" b="0" spc="-8" dirty="0">
                <a:solidFill>
                  <a:srgbClr val="000066"/>
                </a:solidFill>
                <a:latin typeface="Arial"/>
                <a:cs typeface="Arial"/>
              </a:rPr>
              <a:t>drop  </a:t>
            </a:r>
            <a:r>
              <a:rPr lang="en-US" sz="1350" b="0" spc="-11" dirty="0">
                <a:solidFill>
                  <a:srgbClr val="000066"/>
                </a:solidFill>
                <a:latin typeface="Arial"/>
                <a:cs typeface="Arial"/>
              </a:rPr>
              <a:t>down </a:t>
            </a:r>
            <a:r>
              <a:rPr lang="en-US" sz="1350" b="0" dirty="0">
                <a:solidFill>
                  <a:srgbClr val="000066"/>
                </a:solidFill>
                <a:latin typeface="Arial"/>
                <a:cs typeface="Arial"/>
              </a:rPr>
              <a:t>to </a:t>
            </a:r>
            <a:r>
              <a:rPr lang="en-US" sz="1350" b="0" spc="-4" dirty="0">
                <a:solidFill>
                  <a:srgbClr val="000066"/>
                </a:solidFill>
                <a:latin typeface="Arial"/>
                <a:cs typeface="Arial"/>
              </a:rPr>
              <a:t>select </a:t>
            </a:r>
            <a:r>
              <a:rPr lang="en-US" sz="1350" b="0" spc="-8" dirty="0">
                <a:solidFill>
                  <a:srgbClr val="000066"/>
                </a:solidFill>
                <a:latin typeface="Arial"/>
                <a:cs typeface="Arial"/>
              </a:rPr>
              <a:t>the  </a:t>
            </a:r>
            <a:r>
              <a:rPr lang="en-US" sz="1350" b="0" spc="-4" dirty="0">
                <a:solidFill>
                  <a:srgbClr val="000066"/>
                </a:solidFill>
                <a:latin typeface="Arial"/>
                <a:cs typeface="Arial"/>
              </a:rPr>
              <a:t>“SDR  </a:t>
            </a:r>
            <a:r>
              <a:rPr lang="en-US" sz="1350" b="0" spc="-8" dirty="0">
                <a:solidFill>
                  <a:srgbClr val="000066"/>
                </a:solidFill>
                <a:latin typeface="Arial"/>
                <a:cs typeface="Arial"/>
              </a:rPr>
              <a:t>Doc/Shipment  </a:t>
            </a:r>
            <a:r>
              <a:rPr lang="en-US" sz="1350" b="0" spc="-19" dirty="0">
                <a:solidFill>
                  <a:srgbClr val="000066"/>
                </a:solidFill>
                <a:latin typeface="Arial"/>
                <a:cs typeface="Arial"/>
              </a:rPr>
              <a:t>Type.”</a:t>
            </a:r>
            <a:endParaRPr lang="en-US" sz="1350" b="0" dirty="0">
              <a:solidFill>
                <a:prstClr val="black"/>
              </a:solidFill>
              <a:latin typeface="Arial"/>
              <a:cs typeface="Arial"/>
            </a:endParaRPr>
          </a:p>
        </p:txBody>
      </p:sp>
      <p:sp>
        <p:nvSpPr>
          <p:cNvPr id="15" name="object 18">
            <a:extLst>
              <a:ext uri="{FF2B5EF4-FFF2-40B4-BE49-F238E27FC236}">
                <a16:creationId xmlns:a16="http://schemas.microsoft.com/office/drawing/2014/main" id="{A9C08E4D-52E3-4D4F-AB93-9B9F8BF2D4AB}"/>
              </a:ext>
            </a:extLst>
          </p:cNvPr>
          <p:cNvSpPr txBox="1"/>
          <p:nvPr/>
        </p:nvSpPr>
        <p:spPr>
          <a:xfrm>
            <a:off x="4756596" y="3980364"/>
            <a:ext cx="514350" cy="194284"/>
          </a:xfrm>
          <a:prstGeom prst="rect">
            <a:avLst/>
          </a:prstGeom>
        </p:spPr>
        <p:txBody>
          <a:bodyPr vert="horz" wrap="square" lIns="0" tIns="9525" rIns="0" bIns="0" rtlCol="0">
            <a:spAutoFit/>
          </a:bodyPr>
          <a:lstStyle/>
          <a:p>
            <a:pPr marL="9525">
              <a:spcBef>
                <a:spcPts val="75"/>
              </a:spcBef>
            </a:pPr>
            <a:r>
              <a:rPr sz="1200" spc="-4" dirty="0">
                <a:solidFill>
                  <a:srgbClr val="000066"/>
                </a:solidFill>
                <a:cs typeface="Arial"/>
              </a:rPr>
              <a:t>Step</a:t>
            </a:r>
            <a:r>
              <a:rPr sz="1200" spc="-64" dirty="0">
                <a:solidFill>
                  <a:srgbClr val="000066"/>
                </a:solidFill>
                <a:cs typeface="Arial"/>
              </a:rPr>
              <a:t> </a:t>
            </a:r>
            <a:r>
              <a:rPr sz="1200" dirty="0">
                <a:solidFill>
                  <a:srgbClr val="000066"/>
                </a:solidFill>
                <a:cs typeface="Arial"/>
              </a:rPr>
              <a:t>2</a:t>
            </a:r>
            <a:endParaRPr sz="1200" dirty="0">
              <a:solidFill>
                <a:prstClr val="black"/>
              </a:solidFill>
              <a:cs typeface="Arial"/>
            </a:endParaRPr>
          </a:p>
        </p:txBody>
      </p:sp>
    </p:spTree>
    <p:extLst>
      <p:ext uri="{BB962C8B-B14F-4D97-AF65-F5344CB8AC3E}">
        <p14:creationId xmlns:p14="http://schemas.microsoft.com/office/powerpoint/2010/main" val="144898225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2F11C-EFBE-4FD9-A0A7-72DEC68B7E57}"/>
              </a:ext>
            </a:extLst>
          </p:cNvPr>
          <p:cNvPicPr>
            <a:picLocks noChangeAspect="1"/>
          </p:cNvPicPr>
          <p:nvPr/>
        </p:nvPicPr>
        <p:blipFill>
          <a:blip r:embed="rId2"/>
          <a:stretch>
            <a:fillRect/>
          </a:stretch>
        </p:blipFill>
        <p:spPr>
          <a:xfrm>
            <a:off x="636862" y="1696062"/>
            <a:ext cx="4485521" cy="3465877"/>
          </a:xfrm>
          <a:prstGeom prst="rect">
            <a:avLst/>
          </a:prstGeom>
        </p:spPr>
      </p:pic>
      <p:sp>
        <p:nvSpPr>
          <p:cNvPr id="4" name="object 17">
            <a:extLst>
              <a:ext uri="{FF2B5EF4-FFF2-40B4-BE49-F238E27FC236}">
                <a16:creationId xmlns:a16="http://schemas.microsoft.com/office/drawing/2014/main" id="{303C96FA-3C1B-40E6-8695-2500C5A9789F}"/>
              </a:ext>
            </a:extLst>
          </p:cNvPr>
          <p:cNvSpPr txBox="1"/>
          <p:nvPr/>
        </p:nvSpPr>
        <p:spPr>
          <a:xfrm>
            <a:off x="5240794" y="1844604"/>
            <a:ext cx="4094936" cy="748282"/>
          </a:xfrm>
          <a:prstGeom prst="rect">
            <a:avLst/>
          </a:prstGeom>
        </p:spPr>
        <p:txBody>
          <a:bodyPr vert="horz" wrap="square" lIns="0" tIns="9525" rIns="0" bIns="0" rtlCol="0">
            <a:spAutoFit/>
          </a:bodyPr>
          <a:lstStyle/>
          <a:p>
            <a:pPr marL="266700" marR="3810" indent="-257175">
              <a:spcBef>
                <a:spcPts val="75"/>
              </a:spcBef>
              <a:buFontTx/>
              <a:buAutoNum type="arabicPeriod"/>
              <a:tabLst>
                <a:tab pos="266224" algn="l"/>
                <a:tab pos="266700" algn="l"/>
              </a:tabLst>
            </a:pPr>
            <a:r>
              <a:rPr sz="1200" dirty="0">
                <a:solidFill>
                  <a:srgbClr val="000066"/>
                </a:solidFill>
                <a:cs typeface="Arial"/>
              </a:rPr>
              <a:t>Select </a:t>
            </a:r>
            <a:r>
              <a:rPr sz="1200" spc="8" dirty="0">
                <a:solidFill>
                  <a:srgbClr val="000066"/>
                </a:solidFill>
                <a:cs typeface="Arial"/>
              </a:rPr>
              <a:t>“W” </a:t>
            </a:r>
            <a:r>
              <a:rPr sz="1200" dirty="0">
                <a:solidFill>
                  <a:srgbClr val="000066"/>
                </a:solidFill>
                <a:cs typeface="Arial"/>
              </a:rPr>
              <a:t>for </a:t>
            </a:r>
            <a:r>
              <a:rPr sz="1200" spc="-4" dirty="0">
                <a:solidFill>
                  <a:srgbClr val="000066"/>
                </a:solidFill>
                <a:cs typeface="Arial"/>
              </a:rPr>
              <a:t>SDRs</a:t>
            </a:r>
            <a:r>
              <a:rPr sz="1200" spc="-109" dirty="0">
                <a:solidFill>
                  <a:srgbClr val="000066"/>
                </a:solidFill>
                <a:cs typeface="Arial"/>
              </a:rPr>
              <a:t> </a:t>
            </a:r>
            <a:r>
              <a:rPr sz="1200" dirty="0">
                <a:solidFill>
                  <a:srgbClr val="000066"/>
                </a:solidFill>
                <a:cs typeface="Arial"/>
              </a:rPr>
              <a:t>being  completed at </a:t>
            </a:r>
            <a:r>
              <a:rPr sz="1200" spc="4" dirty="0">
                <a:solidFill>
                  <a:srgbClr val="000066"/>
                </a:solidFill>
                <a:cs typeface="Arial"/>
              </a:rPr>
              <a:t>an  </a:t>
            </a:r>
            <a:r>
              <a:rPr sz="1200" spc="-4" dirty="0">
                <a:solidFill>
                  <a:srgbClr val="000066"/>
                </a:solidFill>
                <a:cs typeface="Arial"/>
              </a:rPr>
              <a:t>Aerial/Water</a:t>
            </a:r>
            <a:r>
              <a:rPr sz="1200" spc="-38" dirty="0">
                <a:solidFill>
                  <a:srgbClr val="000066"/>
                </a:solidFill>
                <a:cs typeface="Arial"/>
              </a:rPr>
              <a:t> </a:t>
            </a:r>
            <a:r>
              <a:rPr sz="1200" dirty="0">
                <a:solidFill>
                  <a:srgbClr val="000066"/>
                </a:solidFill>
                <a:cs typeface="Arial"/>
              </a:rPr>
              <a:t>Port.</a:t>
            </a:r>
            <a:endParaRPr sz="1200" dirty="0">
              <a:solidFill>
                <a:prstClr val="black"/>
              </a:solidFill>
              <a:cs typeface="Arial"/>
            </a:endParaRPr>
          </a:p>
          <a:p>
            <a:pPr>
              <a:spcBef>
                <a:spcPts val="11"/>
              </a:spcBef>
              <a:buClr>
                <a:srgbClr val="000066"/>
              </a:buClr>
              <a:buFont typeface="Arial"/>
              <a:buAutoNum type="arabicPeriod"/>
            </a:pPr>
            <a:endParaRPr sz="1200" dirty="0">
              <a:solidFill>
                <a:prstClr val="black"/>
              </a:solidFill>
              <a:cs typeface="Arial"/>
            </a:endParaRPr>
          </a:p>
          <a:p>
            <a:pPr marL="266700" marR="487204" indent="-257175">
              <a:buFontTx/>
              <a:buAutoNum type="arabicPeriod"/>
              <a:tabLst>
                <a:tab pos="266224" algn="l"/>
                <a:tab pos="266700" algn="l"/>
              </a:tabLst>
            </a:pPr>
            <a:r>
              <a:rPr sz="1200" dirty="0">
                <a:solidFill>
                  <a:srgbClr val="000066"/>
                </a:solidFill>
                <a:cs typeface="Arial"/>
              </a:rPr>
              <a:t>After selected</a:t>
            </a:r>
            <a:r>
              <a:rPr sz="1200" spc="-83" dirty="0">
                <a:solidFill>
                  <a:srgbClr val="000066"/>
                </a:solidFill>
                <a:cs typeface="Arial"/>
              </a:rPr>
              <a:t> </a:t>
            </a:r>
            <a:r>
              <a:rPr sz="1200" dirty="0">
                <a:solidFill>
                  <a:srgbClr val="000066"/>
                </a:solidFill>
                <a:cs typeface="Arial"/>
              </a:rPr>
              <a:t>click  “Continue.”</a:t>
            </a:r>
            <a:endParaRPr sz="1200" dirty="0">
              <a:solidFill>
                <a:prstClr val="black"/>
              </a:solidFill>
              <a:cs typeface="Arial"/>
            </a:endParaRPr>
          </a:p>
        </p:txBody>
      </p:sp>
      <p:sp>
        <p:nvSpPr>
          <p:cNvPr id="5" name="object 10">
            <a:extLst>
              <a:ext uri="{FF2B5EF4-FFF2-40B4-BE49-F238E27FC236}">
                <a16:creationId xmlns:a16="http://schemas.microsoft.com/office/drawing/2014/main" id="{EFD3D9E2-F374-475E-AB6E-2B874CA3FD5D}"/>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29077060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11">
            <a:extLst>
              <a:ext uri="{FF2B5EF4-FFF2-40B4-BE49-F238E27FC236}">
                <a16:creationId xmlns:a16="http://schemas.microsoft.com/office/drawing/2014/main" id="{45A780E0-B329-4B3C-A026-1FD1D14D4F9B}"/>
              </a:ext>
            </a:extLst>
          </p:cNvPr>
          <p:cNvGrpSpPr/>
          <p:nvPr/>
        </p:nvGrpSpPr>
        <p:grpSpPr>
          <a:xfrm>
            <a:off x="332117" y="1485782"/>
            <a:ext cx="3909536" cy="3300889"/>
            <a:chOff x="463390" y="1616963"/>
            <a:chExt cx="5212715" cy="4401185"/>
          </a:xfrm>
        </p:grpSpPr>
        <p:sp>
          <p:nvSpPr>
            <p:cNvPr id="4" name="object 12">
              <a:extLst>
                <a:ext uri="{FF2B5EF4-FFF2-40B4-BE49-F238E27FC236}">
                  <a16:creationId xmlns:a16="http://schemas.microsoft.com/office/drawing/2014/main" id="{A7DD9EA0-007A-4D5F-80C4-C2EAAAD14A34}"/>
                </a:ext>
              </a:extLst>
            </p:cNvPr>
            <p:cNvSpPr/>
            <p:nvPr/>
          </p:nvSpPr>
          <p:spPr>
            <a:xfrm>
              <a:off x="463390" y="1616963"/>
              <a:ext cx="5212138" cy="4400892"/>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5" name="object 13">
              <a:extLst>
                <a:ext uri="{FF2B5EF4-FFF2-40B4-BE49-F238E27FC236}">
                  <a16:creationId xmlns:a16="http://schemas.microsoft.com/office/drawing/2014/main" id="{FE811056-4730-4CE6-A426-E19733C4970A}"/>
                </a:ext>
              </a:extLst>
            </p:cNvPr>
            <p:cNvSpPr/>
            <p:nvPr/>
          </p:nvSpPr>
          <p:spPr>
            <a:xfrm>
              <a:off x="2434920" y="3118396"/>
              <a:ext cx="327025" cy="184785"/>
            </a:xfrm>
            <a:custGeom>
              <a:avLst/>
              <a:gdLst/>
              <a:ahLst/>
              <a:cxnLst/>
              <a:rect l="l" t="t" r="r" b="b"/>
              <a:pathLst>
                <a:path w="327025" h="184785">
                  <a:moveTo>
                    <a:pt x="226174" y="0"/>
                  </a:moveTo>
                  <a:lnTo>
                    <a:pt x="230301" y="46139"/>
                  </a:lnTo>
                  <a:lnTo>
                    <a:pt x="0" y="66713"/>
                  </a:lnTo>
                  <a:lnTo>
                    <a:pt x="8242" y="158978"/>
                  </a:lnTo>
                  <a:lnTo>
                    <a:pt x="238544" y="138404"/>
                  </a:lnTo>
                  <a:lnTo>
                    <a:pt x="242671" y="184530"/>
                  </a:lnTo>
                  <a:lnTo>
                    <a:pt x="326682" y="84023"/>
                  </a:lnTo>
                  <a:lnTo>
                    <a:pt x="226174"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6" name="object 14">
              <a:extLst>
                <a:ext uri="{FF2B5EF4-FFF2-40B4-BE49-F238E27FC236}">
                  <a16:creationId xmlns:a16="http://schemas.microsoft.com/office/drawing/2014/main" id="{B41E913D-91B2-4729-ACFE-F0487F7B8C49}"/>
                </a:ext>
              </a:extLst>
            </p:cNvPr>
            <p:cNvSpPr/>
            <p:nvPr/>
          </p:nvSpPr>
          <p:spPr>
            <a:xfrm>
              <a:off x="2434920" y="3118396"/>
              <a:ext cx="327025" cy="184785"/>
            </a:xfrm>
            <a:custGeom>
              <a:avLst/>
              <a:gdLst/>
              <a:ahLst/>
              <a:cxnLst/>
              <a:rect l="l" t="t" r="r" b="b"/>
              <a:pathLst>
                <a:path w="327025" h="184785">
                  <a:moveTo>
                    <a:pt x="0" y="66713"/>
                  </a:moveTo>
                  <a:lnTo>
                    <a:pt x="230301" y="46139"/>
                  </a:lnTo>
                  <a:lnTo>
                    <a:pt x="226174" y="0"/>
                  </a:lnTo>
                  <a:lnTo>
                    <a:pt x="326682" y="84023"/>
                  </a:lnTo>
                  <a:lnTo>
                    <a:pt x="242671" y="184530"/>
                  </a:lnTo>
                  <a:lnTo>
                    <a:pt x="238544" y="138404"/>
                  </a:lnTo>
                  <a:lnTo>
                    <a:pt x="8242" y="158978"/>
                  </a:lnTo>
                  <a:lnTo>
                    <a:pt x="0" y="66713"/>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grpSp>
      <p:sp>
        <p:nvSpPr>
          <p:cNvPr id="7" name="object 15">
            <a:extLst>
              <a:ext uri="{FF2B5EF4-FFF2-40B4-BE49-F238E27FC236}">
                <a16:creationId xmlns:a16="http://schemas.microsoft.com/office/drawing/2014/main" id="{1D7DACC8-D312-4C2C-B881-11BFD019CA3F}"/>
              </a:ext>
            </a:extLst>
          </p:cNvPr>
          <p:cNvSpPr txBox="1"/>
          <p:nvPr/>
        </p:nvSpPr>
        <p:spPr>
          <a:xfrm>
            <a:off x="4324432" y="2071330"/>
            <a:ext cx="4475858" cy="932948"/>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This screen </a:t>
            </a:r>
            <a:r>
              <a:rPr sz="1200" spc="-4" dirty="0">
                <a:solidFill>
                  <a:srgbClr val="000066"/>
                </a:solidFill>
                <a:cs typeface="Arial"/>
              </a:rPr>
              <a:t>will </a:t>
            </a:r>
            <a:r>
              <a:rPr sz="1200" dirty="0">
                <a:solidFill>
                  <a:srgbClr val="000066"/>
                </a:solidFill>
                <a:cs typeface="Arial"/>
              </a:rPr>
              <a:t>pop-up if </a:t>
            </a:r>
            <a:r>
              <a:rPr sz="1200" spc="-4" dirty="0">
                <a:solidFill>
                  <a:srgbClr val="000066"/>
                </a:solidFill>
                <a:cs typeface="Arial"/>
              </a:rPr>
              <a:t>you have  suffixes </a:t>
            </a:r>
            <a:r>
              <a:rPr sz="1200" dirty="0">
                <a:solidFill>
                  <a:srgbClr val="000066"/>
                </a:solidFill>
                <a:cs typeface="Arial"/>
              </a:rPr>
              <a:t>attached to the </a:t>
            </a:r>
            <a:r>
              <a:rPr sz="1200" spc="-4" dirty="0">
                <a:solidFill>
                  <a:srgbClr val="000066"/>
                </a:solidFill>
                <a:cs typeface="Arial"/>
              </a:rPr>
              <a:t>TCN. </a:t>
            </a:r>
            <a:r>
              <a:rPr sz="1200" dirty="0">
                <a:solidFill>
                  <a:srgbClr val="000066"/>
                </a:solidFill>
                <a:cs typeface="Arial"/>
              </a:rPr>
              <a:t>(If </a:t>
            </a:r>
            <a:r>
              <a:rPr sz="1200" spc="4" dirty="0">
                <a:solidFill>
                  <a:srgbClr val="000066"/>
                </a:solidFill>
                <a:cs typeface="Arial"/>
              </a:rPr>
              <a:t>not  </a:t>
            </a:r>
            <a:r>
              <a:rPr sz="1200" dirty="0">
                <a:solidFill>
                  <a:srgbClr val="000066"/>
                </a:solidFill>
                <a:cs typeface="Arial"/>
              </a:rPr>
              <a:t>already added at the beginning) If  there are </a:t>
            </a:r>
            <a:r>
              <a:rPr sz="1200" spc="-4" dirty="0">
                <a:solidFill>
                  <a:srgbClr val="000066"/>
                </a:solidFill>
                <a:cs typeface="Arial"/>
              </a:rPr>
              <a:t>suffixes, </a:t>
            </a:r>
            <a:r>
              <a:rPr sz="1200" dirty="0">
                <a:solidFill>
                  <a:srgbClr val="000066"/>
                </a:solidFill>
                <a:cs typeface="Arial"/>
              </a:rPr>
              <a:t>select the  appropriate one from the drop</a:t>
            </a:r>
            <a:r>
              <a:rPr sz="1200" spc="-98" dirty="0">
                <a:solidFill>
                  <a:srgbClr val="000066"/>
                </a:solidFill>
                <a:cs typeface="Arial"/>
              </a:rPr>
              <a:t> </a:t>
            </a:r>
            <a:r>
              <a:rPr sz="1200" dirty="0">
                <a:solidFill>
                  <a:srgbClr val="000066"/>
                </a:solidFill>
                <a:cs typeface="Arial"/>
              </a:rPr>
              <a:t>down.</a:t>
            </a:r>
            <a:endParaRPr sz="1200" dirty="0">
              <a:solidFill>
                <a:prstClr val="black"/>
              </a:solidFill>
              <a:cs typeface="Arial"/>
            </a:endParaRPr>
          </a:p>
          <a:p>
            <a:pPr>
              <a:spcBef>
                <a:spcPts val="11"/>
              </a:spcBef>
            </a:pPr>
            <a:endParaRPr sz="1200" dirty="0">
              <a:solidFill>
                <a:prstClr val="black"/>
              </a:solidFill>
              <a:cs typeface="Arial"/>
            </a:endParaRPr>
          </a:p>
          <a:p>
            <a:pPr marL="9525" marR="47149"/>
            <a:r>
              <a:rPr sz="1200" dirty="0">
                <a:solidFill>
                  <a:srgbClr val="000066"/>
                </a:solidFill>
                <a:cs typeface="Arial"/>
              </a:rPr>
              <a:t>After selecting the correct </a:t>
            </a:r>
            <a:r>
              <a:rPr sz="1200" spc="-4" dirty="0">
                <a:solidFill>
                  <a:srgbClr val="000066"/>
                </a:solidFill>
                <a:cs typeface="Arial"/>
              </a:rPr>
              <a:t>TCN</a:t>
            </a:r>
            <a:r>
              <a:rPr sz="1200" spc="-109" dirty="0">
                <a:solidFill>
                  <a:srgbClr val="000066"/>
                </a:solidFill>
                <a:cs typeface="Arial"/>
              </a:rPr>
              <a:t> </a:t>
            </a:r>
            <a:r>
              <a:rPr sz="1200" dirty="0">
                <a:solidFill>
                  <a:srgbClr val="000066"/>
                </a:solidFill>
                <a:cs typeface="Arial"/>
              </a:rPr>
              <a:t>click  “Submit.”</a:t>
            </a:r>
            <a:endParaRPr sz="1200" dirty="0">
              <a:solidFill>
                <a:prstClr val="black"/>
              </a:solidFill>
              <a:cs typeface="Arial"/>
            </a:endParaRPr>
          </a:p>
        </p:txBody>
      </p:sp>
      <p:sp>
        <p:nvSpPr>
          <p:cNvPr id="8" name="object 10">
            <a:extLst>
              <a:ext uri="{FF2B5EF4-FFF2-40B4-BE49-F238E27FC236}">
                <a16:creationId xmlns:a16="http://schemas.microsoft.com/office/drawing/2014/main" id="{4A6DD57B-6381-4BFE-BBC8-C5DA6087AC38}"/>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1683703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42392534-89A4-49F8-8505-B84843F34F07}"/>
              </a:ext>
            </a:extLst>
          </p:cNvPr>
          <p:cNvSpPr txBox="1"/>
          <p:nvPr/>
        </p:nvSpPr>
        <p:spPr>
          <a:xfrm>
            <a:off x="5181600" y="1964435"/>
            <a:ext cx="3678494" cy="2040943"/>
          </a:xfrm>
          <a:prstGeom prst="rect">
            <a:avLst/>
          </a:prstGeom>
        </p:spPr>
        <p:txBody>
          <a:bodyPr vert="horz" wrap="square" lIns="0" tIns="9525" rIns="0" bIns="0" rtlCol="0">
            <a:spAutoFit/>
          </a:bodyPr>
          <a:lstStyle/>
          <a:p>
            <a:pPr marL="80963" marR="3810">
              <a:spcBef>
                <a:spcPts val="75"/>
              </a:spcBef>
            </a:pPr>
            <a:r>
              <a:rPr sz="1200" dirty="0">
                <a:solidFill>
                  <a:srgbClr val="000066"/>
                </a:solidFill>
                <a:latin typeface="Arial"/>
                <a:cs typeface="Arial"/>
              </a:rPr>
              <a:t>Each </a:t>
            </a:r>
            <a:r>
              <a:rPr sz="1200" spc="-4" dirty="0">
                <a:solidFill>
                  <a:srgbClr val="000066"/>
                </a:solidFill>
                <a:latin typeface="Arial"/>
                <a:cs typeface="Arial"/>
              </a:rPr>
              <a:t>SDR </a:t>
            </a:r>
            <a:r>
              <a:rPr sz="1200" dirty="0">
                <a:solidFill>
                  <a:srgbClr val="000066"/>
                </a:solidFill>
                <a:latin typeface="Arial"/>
                <a:cs typeface="Arial"/>
              </a:rPr>
              <a:t>can accept up to three  discrepancy codes. Ensure the  proper discrepancy codes are</a:t>
            </a:r>
            <a:r>
              <a:rPr sz="1200" spc="-68" dirty="0">
                <a:solidFill>
                  <a:srgbClr val="000066"/>
                </a:solidFill>
                <a:latin typeface="Arial"/>
                <a:cs typeface="Arial"/>
              </a:rPr>
              <a:t> </a:t>
            </a:r>
            <a:r>
              <a:rPr sz="1200" dirty="0">
                <a:solidFill>
                  <a:srgbClr val="000066"/>
                </a:solidFill>
                <a:latin typeface="Arial"/>
                <a:cs typeface="Arial"/>
              </a:rPr>
              <a:t>utilized.  The </a:t>
            </a:r>
            <a:r>
              <a:rPr sz="1200" spc="-4" dirty="0">
                <a:solidFill>
                  <a:srgbClr val="000066"/>
                </a:solidFill>
                <a:latin typeface="Arial"/>
                <a:cs typeface="Arial"/>
              </a:rPr>
              <a:t>next </a:t>
            </a:r>
            <a:r>
              <a:rPr sz="1200" dirty="0">
                <a:solidFill>
                  <a:srgbClr val="000066"/>
                </a:solidFill>
                <a:latin typeface="Arial"/>
                <a:cs typeface="Arial"/>
              </a:rPr>
              <a:t>few steps/slides is </a:t>
            </a:r>
            <a:r>
              <a:rPr sz="1200" spc="-4" dirty="0">
                <a:solidFill>
                  <a:srgbClr val="000066"/>
                </a:solidFill>
                <a:latin typeface="Arial"/>
                <a:cs typeface="Arial"/>
              </a:rPr>
              <a:t>where  </a:t>
            </a:r>
            <a:r>
              <a:rPr sz="1200" dirty="0">
                <a:solidFill>
                  <a:srgbClr val="000066"/>
                </a:solidFill>
                <a:latin typeface="Arial"/>
                <a:cs typeface="Arial"/>
              </a:rPr>
              <a:t>things can go </a:t>
            </a:r>
            <a:r>
              <a:rPr sz="1200" spc="-4" dirty="0">
                <a:solidFill>
                  <a:srgbClr val="000066"/>
                </a:solidFill>
                <a:latin typeface="Arial"/>
                <a:cs typeface="Arial"/>
              </a:rPr>
              <a:t>down different</a:t>
            </a:r>
            <a:r>
              <a:rPr sz="1200" spc="-45" dirty="0">
                <a:solidFill>
                  <a:srgbClr val="000066"/>
                </a:solidFill>
                <a:latin typeface="Arial"/>
                <a:cs typeface="Arial"/>
              </a:rPr>
              <a:t> </a:t>
            </a:r>
            <a:r>
              <a:rPr sz="1200" dirty="0">
                <a:solidFill>
                  <a:srgbClr val="000066"/>
                </a:solidFill>
                <a:latin typeface="Arial"/>
                <a:cs typeface="Arial"/>
              </a:rPr>
              <a:t>paths.</a:t>
            </a:r>
            <a:endParaRPr lang="en-US" sz="1200" dirty="0">
              <a:solidFill>
                <a:srgbClr val="000066"/>
              </a:solidFill>
              <a:latin typeface="Arial"/>
              <a:cs typeface="Arial"/>
            </a:endParaRPr>
          </a:p>
          <a:p>
            <a:pPr marL="80963" marR="181928"/>
            <a:endParaRPr lang="en-US" sz="1200" dirty="0">
              <a:latin typeface="Arial"/>
              <a:cs typeface="Arial"/>
            </a:endParaRPr>
          </a:p>
          <a:p>
            <a:pPr marL="80963" marR="181928"/>
            <a:r>
              <a:rPr lang="en-US" sz="1200" dirty="0">
                <a:solidFill>
                  <a:srgbClr val="000066"/>
                </a:solidFill>
                <a:latin typeface="Arial"/>
                <a:cs typeface="Arial"/>
              </a:rPr>
              <a:t>T</a:t>
            </a:r>
            <a:r>
              <a:rPr sz="1200" dirty="0">
                <a:solidFill>
                  <a:srgbClr val="000066"/>
                </a:solidFill>
                <a:latin typeface="Arial"/>
                <a:cs typeface="Arial"/>
              </a:rPr>
              <a:t>here is a “Remarks”  section later to </a:t>
            </a:r>
            <a:r>
              <a:rPr sz="1200" spc="-4" dirty="0">
                <a:solidFill>
                  <a:srgbClr val="000066"/>
                </a:solidFill>
                <a:latin typeface="Arial"/>
                <a:cs typeface="Arial"/>
              </a:rPr>
              <a:t>explain</a:t>
            </a:r>
            <a:r>
              <a:rPr lang="en-US" sz="1200" spc="-4" dirty="0">
                <a:solidFill>
                  <a:srgbClr val="000066"/>
                </a:solidFill>
                <a:latin typeface="Arial"/>
                <a:cs typeface="Arial"/>
              </a:rPr>
              <a:t> </a:t>
            </a:r>
            <a:r>
              <a:rPr sz="1200" spc="-4" dirty="0">
                <a:solidFill>
                  <a:srgbClr val="000066"/>
                </a:solidFill>
                <a:latin typeface="Arial"/>
                <a:cs typeface="Arial"/>
              </a:rPr>
              <a:t>why you </a:t>
            </a:r>
            <a:r>
              <a:rPr sz="1200" dirty="0">
                <a:solidFill>
                  <a:srgbClr val="000066"/>
                </a:solidFill>
                <a:latin typeface="Arial"/>
                <a:cs typeface="Arial"/>
              </a:rPr>
              <a:t>are  submitting the</a:t>
            </a:r>
            <a:r>
              <a:rPr sz="1200" spc="-34" dirty="0">
                <a:solidFill>
                  <a:srgbClr val="000066"/>
                </a:solidFill>
                <a:latin typeface="Arial"/>
                <a:cs typeface="Arial"/>
              </a:rPr>
              <a:t> </a:t>
            </a:r>
            <a:r>
              <a:rPr sz="1200" spc="-4" dirty="0">
                <a:solidFill>
                  <a:srgbClr val="000066"/>
                </a:solidFill>
                <a:latin typeface="Arial"/>
                <a:cs typeface="Arial"/>
              </a:rPr>
              <a:t>SDR.</a:t>
            </a:r>
            <a:endParaRPr lang="en-US" sz="1200" spc="-4" dirty="0">
              <a:solidFill>
                <a:srgbClr val="000066"/>
              </a:solidFill>
              <a:latin typeface="Arial"/>
              <a:cs typeface="Arial"/>
            </a:endParaRPr>
          </a:p>
          <a:p>
            <a:pPr marL="80963" marR="181928"/>
            <a:endParaRPr sz="1200" dirty="0">
              <a:latin typeface="Arial"/>
              <a:cs typeface="Arial"/>
            </a:endParaRPr>
          </a:p>
          <a:p>
            <a:pPr marL="9525" marR="96679"/>
            <a:r>
              <a:rPr lang="en-US" sz="1200" dirty="0">
                <a:solidFill>
                  <a:srgbClr val="000066"/>
                </a:solidFill>
                <a:latin typeface="Arial"/>
                <a:cs typeface="Arial"/>
              </a:rPr>
              <a:t> </a:t>
            </a:r>
            <a:r>
              <a:rPr sz="1200" dirty="0">
                <a:solidFill>
                  <a:srgbClr val="000066"/>
                </a:solidFill>
                <a:latin typeface="Arial"/>
                <a:cs typeface="Arial"/>
              </a:rPr>
              <a:t>The most common issue </a:t>
            </a:r>
            <a:r>
              <a:rPr sz="1200" spc="-4" dirty="0">
                <a:solidFill>
                  <a:srgbClr val="000066"/>
                </a:solidFill>
                <a:latin typeface="Arial"/>
                <a:cs typeface="Arial"/>
              </a:rPr>
              <a:t>with </a:t>
            </a:r>
            <a:r>
              <a:rPr sz="1200" dirty="0">
                <a:solidFill>
                  <a:srgbClr val="000066"/>
                </a:solidFill>
                <a:latin typeface="Arial"/>
                <a:cs typeface="Arial"/>
              </a:rPr>
              <a:t>cargo</a:t>
            </a:r>
            <a:r>
              <a:rPr sz="1200" spc="-86" dirty="0">
                <a:solidFill>
                  <a:srgbClr val="000066"/>
                </a:solidFill>
                <a:latin typeface="Arial"/>
                <a:cs typeface="Arial"/>
              </a:rPr>
              <a:t> </a:t>
            </a:r>
            <a:r>
              <a:rPr sz="1200" dirty="0">
                <a:solidFill>
                  <a:srgbClr val="000066"/>
                </a:solidFill>
                <a:latin typeface="Arial"/>
                <a:cs typeface="Arial"/>
              </a:rPr>
              <a:t>is  </a:t>
            </a:r>
            <a:r>
              <a:rPr lang="en-US" sz="1200" dirty="0">
                <a:solidFill>
                  <a:srgbClr val="000066"/>
                </a:solidFill>
                <a:latin typeface="Arial"/>
                <a:cs typeface="Arial"/>
              </a:rPr>
              <a:t> </a:t>
            </a:r>
          </a:p>
          <a:p>
            <a:pPr marL="9525" marR="96679"/>
            <a:r>
              <a:rPr lang="en-US" sz="1200" dirty="0">
                <a:solidFill>
                  <a:srgbClr val="000066"/>
                </a:solidFill>
                <a:latin typeface="Arial"/>
                <a:cs typeface="Arial"/>
              </a:rPr>
              <a:t> </a:t>
            </a:r>
            <a:r>
              <a:rPr sz="1200" dirty="0">
                <a:solidFill>
                  <a:srgbClr val="000066"/>
                </a:solidFill>
                <a:latin typeface="Arial"/>
                <a:cs typeface="Arial"/>
              </a:rPr>
              <a:t>documentation</a:t>
            </a:r>
            <a:r>
              <a:rPr lang="en-US" sz="1200" dirty="0">
                <a:solidFill>
                  <a:srgbClr val="000066"/>
                </a:solidFill>
                <a:latin typeface="Arial"/>
                <a:cs typeface="Arial"/>
              </a:rPr>
              <a:t> </a:t>
            </a:r>
            <a:r>
              <a:rPr sz="1200" dirty="0">
                <a:solidFill>
                  <a:srgbClr val="000066"/>
                </a:solidFill>
                <a:latin typeface="Arial"/>
                <a:cs typeface="Arial"/>
              </a:rPr>
              <a:t>(primarily hazmat) </a:t>
            </a:r>
            <a:r>
              <a:rPr sz="1200" spc="4" dirty="0">
                <a:solidFill>
                  <a:srgbClr val="000066"/>
                </a:solidFill>
                <a:latin typeface="Arial"/>
                <a:cs typeface="Arial"/>
              </a:rPr>
              <a:t>so  </a:t>
            </a:r>
            <a:r>
              <a:rPr sz="1200" dirty="0">
                <a:solidFill>
                  <a:srgbClr val="000066"/>
                </a:solidFill>
                <a:latin typeface="Arial"/>
                <a:cs typeface="Arial"/>
              </a:rPr>
              <a:t>the most</a:t>
            </a:r>
            <a:endParaRPr lang="en-US" sz="1200" dirty="0">
              <a:solidFill>
                <a:srgbClr val="000066"/>
              </a:solidFill>
              <a:latin typeface="Arial"/>
              <a:cs typeface="Arial"/>
            </a:endParaRPr>
          </a:p>
          <a:p>
            <a:pPr marL="9525" marR="96679"/>
            <a:r>
              <a:rPr lang="en-US" sz="1200" dirty="0">
                <a:solidFill>
                  <a:srgbClr val="000066"/>
                </a:solidFill>
                <a:latin typeface="Arial"/>
                <a:cs typeface="Arial"/>
              </a:rPr>
              <a:t> </a:t>
            </a:r>
            <a:r>
              <a:rPr sz="1200" dirty="0">
                <a:solidFill>
                  <a:srgbClr val="000066"/>
                </a:solidFill>
                <a:latin typeface="Arial"/>
                <a:cs typeface="Arial"/>
              </a:rPr>
              <a:t>selected option is </a:t>
            </a:r>
            <a:r>
              <a:rPr sz="1200" spc="-4" dirty="0">
                <a:solidFill>
                  <a:srgbClr val="000066"/>
                </a:solidFill>
                <a:latin typeface="Arial"/>
                <a:cs typeface="Arial"/>
              </a:rPr>
              <a:t>“D.”</a:t>
            </a:r>
            <a:endParaRPr sz="1200" dirty="0">
              <a:latin typeface="Arial"/>
              <a:cs typeface="Arial"/>
            </a:endParaRPr>
          </a:p>
        </p:txBody>
      </p:sp>
      <p:pic>
        <p:nvPicPr>
          <p:cNvPr id="8" name="Picture 7">
            <a:extLst>
              <a:ext uri="{FF2B5EF4-FFF2-40B4-BE49-F238E27FC236}">
                <a16:creationId xmlns:a16="http://schemas.microsoft.com/office/drawing/2014/main" id="{4396DDCE-811E-442A-A203-91A1942E3E53}"/>
              </a:ext>
            </a:extLst>
          </p:cNvPr>
          <p:cNvPicPr/>
          <p:nvPr/>
        </p:nvPicPr>
        <p:blipFill rotWithShape="1">
          <a:blip r:embed="rId2"/>
          <a:srcRect t="12717" r="7371" b="9844"/>
          <a:stretch/>
        </p:blipFill>
        <p:spPr bwMode="auto">
          <a:xfrm>
            <a:off x="457200" y="1625084"/>
            <a:ext cx="4630305" cy="4186764"/>
          </a:xfrm>
          <a:prstGeom prst="rect">
            <a:avLst/>
          </a:prstGeom>
          <a:ln>
            <a:noFill/>
          </a:ln>
          <a:extLst>
            <a:ext uri="{53640926-AAD7-44D8-BBD7-CCE9431645EC}">
              <a14:shadowObscured xmlns:a14="http://schemas.microsoft.com/office/drawing/2010/main"/>
            </a:ext>
          </a:extLst>
        </p:spPr>
      </p:pic>
      <p:grpSp>
        <p:nvGrpSpPr>
          <p:cNvPr id="2" name="object 11">
            <a:extLst>
              <a:ext uri="{FF2B5EF4-FFF2-40B4-BE49-F238E27FC236}">
                <a16:creationId xmlns:a16="http://schemas.microsoft.com/office/drawing/2014/main" id="{5AE78CBA-5780-439E-B446-ABA85B7F8FB4}"/>
              </a:ext>
            </a:extLst>
          </p:cNvPr>
          <p:cNvGrpSpPr/>
          <p:nvPr/>
        </p:nvGrpSpPr>
        <p:grpSpPr>
          <a:xfrm>
            <a:off x="685800" y="2692965"/>
            <a:ext cx="533400" cy="291941"/>
            <a:chOff x="838961" y="2820161"/>
            <a:chExt cx="325120" cy="186055"/>
          </a:xfrm>
        </p:grpSpPr>
        <p:sp>
          <p:nvSpPr>
            <p:cNvPr id="4" name="object 13">
              <a:extLst>
                <a:ext uri="{FF2B5EF4-FFF2-40B4-BE49-F238E27FC236}">
                  <a16:creationId xmlns:a16="http://schemas.microsoft.com/office/drawing/2014/main" id="{57ED6515-C9E8-4A97-8E00-FCF8EDE6560C}"/>
                </a:ext>
              </a:extLst>
            </p:cNvPr>
            <p:cNvSpPr/>
            <p:nvPr/>
          </p:nvSpPr>
          <p:spPr>
            <a:xfrm>
              <a:off x="838961" y="2820161"/>
              <a:ext cx="325120" cy="186055"/>
            </a:xfrm>
            <a:custGeom>
              <a:avLst/>
              <a:gdLst/>
              <a:ahLst/>
              <a:cxnLst/>
              <a:rect l="l" t="t" r="r" b="b"/>
              <a:pathLst>
                <a:path w="325119" h="186055">
                  <a:moveTo>
                    <a:pt x="231647" y="0"/>
                  </a:moveTo>
                  <a:lnTo>
                    <a:pt x="231647" y="46482"/>
                  </a:lnTo>
                  <a:lnTo>
                    <a:pt x="0" y="46482"/>
                  </a:lnTo>
                  <a:lnTo>
                    <a:pt x="0" y="139446"/>
                  </a:lnTo>
                  <a:lnTo>
                    <a:pt x="231647" y="139446"/>
                  </a:lnTo>
                  <a:lnTo>
                    <a:pt x="231647" y="185928"/>
                  </a:lnTo>
                  <a:lnTo>
                    <a:pt x="324612" y="92964"/>
                  </a:lnTo>
                  <a:lnTo>
                    <a:pt x="23164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5" name="object 14">
              <a:extLst>
                <a:ext uri="{FF2B5EF4-FFF2-40B4-BE49-F238E27FC236}">
                  <a16:creationId xmlns:a16="http://schemas.microsoft.com/office/drawing/2014/main" id="{82ECA74F-EC6F-4366-B3DF-70AFA7C4DF1F}"/>
                </a:ext>
              </a:extLst>
            </p:cNvPr>
            <p:cNvSpPr/>
            <p:nvPr/>
          </p:nvSpPr>
          <p:spPr>
            <a:xfrm>
              <a:off x="838961" y="2820161"/>
              <a:ext cx="325120" cy="186055"/>
            </a:xfrm>
            <a:custGeom>
              <a:avLst/>
              <a:gdLst/>
              <a:ahLst/>
              <a:cxnLst/>
              <a:rect l="l" t="t" r="r" b="b"/>
              <a:pathLst>
                <a:path w="325119" h="186055">
                  <a:moveTo>
                    <a:pt x="0" y="46482"/>
                  </a:moveTo>
                  <a:lnTo>
                    <a:pt x="231647" y="46482"/>
                  </a:lnTo>
                  <a:lnTo>
                    <a:pt x="231647" y="0"/>
                  </a:lnTo>
                  <a:lnTo>
                    <a:pt x="324612" y="92964"/>
                  </a:lnTo>
                  <a:lnTo>
                    <a:pt x="231647" y="185928"/>
                  </a:lnTo>
                  <a:lnTo>
                    <a:pt x="231647" y="139446"/>
                  </a:lnTo>
                  <a:lnTo>
                    <a:pt x="0" y="139446"/>
                  </a:lnTo>
                  <a:lnTo>
                    <a:pt x="0" y="46482"/>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grpSp>
      <p:sp>
        <p:nvSpPr>
          <p:cNvPr id="9" name="object 10">
            <a:extLst>
              <a:ext uri="{FF2B5EF4-FFF2-40B4-BE49-F238E27FC236}">
                <a16:creationId xmlns:a16="http://schemas.microsoft.com/office/drawing/2014/main" id="{DD2D9B3B-1E7B-4424-8935-05DCACA3208F}"/>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50202317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5">
            <a:extLst>
              <a:ext uri="{FF2B5EF4-FFF2-40B4-BE49-F238E27FC236}">
                <a16:creationId xmlns:a16="http://schemas.microsoft.com/office/drawing/2014/main" id="{7640D0B1-2F77-46E1-9049-E0174F2BF4F9}"/>
              </a:ext>
            </a:extLst>
          </p:cNvPr>
          <p:cNvSpPr txBox="1"/>
          <p:nvPr/>
        </p:nvSpPr>
        <p:spPr>
          <a:xfrm>
            <a:off x="2562829" y="1447800"/>
            <a:ext cx="4018342" cy="425116"/>
          </a:xfrm>
          <a:prstGeom prst="rect">
            <a:avLst/>
          </a:prstGeom>
        </p:spPr>
        <p:txBody>
          <a:bodyPr vert="horz" wrap="square" lIns="0" tIns="9525" rIns="0" bIns="0" rtlCol="0">
            <a:spAutoFit/>
          </a:bodyPr>
          <a:lstStyle/>
          <a:p>
            <a:pPr marL="9525" algn="ctr">
              <a:spcBef>
                <a:spcPts val="75"/>
              </a:spcBef>
            </a:pPr>
            <a:r>
              <a:rPr lang="en-US" sz="1350" spc="-8" dirty="0">
                <a:solidFill>
                  <a:srgbClr val="000066"/>
                </a:solidFill>
                <a:latin typeface="Arial"/>
                <a:cs typeface="Arial"/>
              </a:rPr>
              <a:t>Most Common </a:t>
            </a:r>
            <a:r>
              <a:rPr sz="1350" spc="-8" dirty="0">
                <a:solidFill>
                  <a:srgbClr val="000066"/>
                </a:solidFill>
                <a:latin typeface="Arial"/>
                <a:cs typeface="Arial"/>
              </a:rPr>
              <a:t>Documentation </a:t>
            </a:r>
            <a:r>
              <a:rPr sz="1350" spc="-4" dirty="0">
                <a:solidFill>
                  <a:srgbClr val="000066"/>
                </a:solidFill>
                <a:latin typeface="Arial"/>
                <a:cs typeface="Arial"/>
              </a:rPr>
              <a:t>Discrepancy</a:t>
            </a:r>
            <a:r>
              <a:rPr sz="1350" spc="15" dirty="0">
                <a:solidFill>
                  <a:srgbClr val="000066"/>
                </a:solidFill>
                <a:latin typeface="Arial"/>
                <a:cs typeface="Arial"/>
              </a:rPr>
              <a:t> </a:t>
            </a:r>
            <a:r>
              <a:rPr sz="1350" spc="-8" dirty="0">
                <a:solidFill>
                  <a:srgbClr val="000066"/>
                </a:solidFill>
                <a:latin typeface="Arial"/>
                <a:cs typeface="Arial"/>
              </a:rPr>
              <a:t>Codes</a:t>
            </a:r>
            <a:endParaRPr sz="1350" dirty="0">
              <a:latin typeface="Arial"/>
              <a:cs typeface="Arial"/>
            </a:endParaRPr>
          </a:p>
        </p:txBody>
      </p:sp>
      <p:graphicFrame>
        <p:nvGraphicFramePr>
          <p:cNvPr id="9" name="object 14">
            <a:extLst>
              <a:ext uri="{FF2B5EF4-FFF2-40B4-BE49-F238E27FC236}">
                <a16:creationId xmlns:a16="http://schemas.microsoft.com/office/drawing/2014/main" id="{CF7FB58F-7ACE-4230-A0CF-24B5D3FB22CA}"/>
              </a:ext>
            </a:extLst>
          </p:cNvPr>
          <p:cNvGraphicFramePr>
            <a:graphicFrameLocks noGrp="1"/>
          </p:cNvGraphicFramePr>
          <p:nvPr/>
        </p:nvGraphicFramePr>
        <p:xfrm>
          <a:off x="1264919" y="1921219"/>
          <a:ext cx="6614160" cy="3798247"/>
        </p:xfrm>
        <a:graphic>
          <a:graphicData uri="http://schemas.openxmlformats.org/drawingml/2006/table">
            <a:tbl>
              <a:tblPr firstRow="1" bandRow="1">
                <a:tableStyleId>{2D5ABB26-0587-4C30-8999-92F81FD0307C}</a:tableStyleId>
              </a:tblPr>
              <a:tblGrid>
                <a:gridCol w="982980">
                  <a:extLst>
                    <a:ext uri="{9D8B030D-6E8A-4147-A177-3AD203B41FA5}">
                      <a16:colId xmlns:a16="http://schemas.microsoft.com/office/drawing/2014/main" val="20000"/>
                    </a:ext>
                  </a:extLst>
                </a:gridCol>
                <a:gridCol w="5631180">
                  <a:extLst>
                    <a:ext uri="{9D8B030D-6E8A-4147-A177-3AD203B41FA5}">
                      <a16:colId xmlns:a16="http://schemas.microsoft.com/office/drawing/2014/main" val="20001"/>
                    </a:ext>
                  </a:extLst>
                </a:gridCol>
              </a:tblGrid>
              <a:tr h="221515">
                <a:tc>
                  <a:txBody>
                    <a:bodyPr/>
                    <a:lstStyle/>
                    <a:p>
                      <a:pPr marL="101600" algn="ctr">
                        <a:lnSpc>
                          <a:spcPct val="100000"/>
                        </a:lnSpc>
                        <a:spcBef>
                          <a:spcPts val="235"/>
                        </a:spcBef>
                      </a:pPr>
                      <a:r>
                        <a:rPr sz="1000" spc="180" dirty="0">
                          <a:latin typeface="Calibri"/>
                          <a:cs typeface="Calibri"/>
                        </a:rPr>
                        <a:t>D501</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30" dirty="0">
                          <a:latin typeface="Calibri"/>
                          <a:cs typeface="Calibri"/>
                        </a:rPr>
                        <a:t>Special</a:t>
                      </a:r>
                      <a:r>
                        <a:rPr sz="1000" spc="70" dirty="0">
                          <a:latin typeface="Calibri"/>
                          <a:cs typeface="Calibri"/>
                        </a:rPr>
                        <a:t> </a:t>
                      </a:r>
                      <a:r>
                        <a:rPr sz="1000" spc="145" dirty="0">
                          <a:latin typeface="Calibri"/>
                          <a:cs typeface="Calibri"/>
                        </a:rPr>
                        <a:t>Handling</a:t>
                      </a:r>
                      <a:r>
                        <a:rPr sz="1000" spc="70" dirty="0">
                          <a:latin typeface="Calibri"/>
                          <a:cs typeface="Calibri"/>
                        </a:rPr>
                        <a:t> </a:t>
                      </a:r>
                      <a:r>
                        <a:rPr sz="1000" spc="130" dirty="0">
                          <a:latin typeface="Calibri"/>
                          <a:cs typeface="Calibri"/>
                        </a:rPr>
                        <a:t>Data/Certification,</a:t>
                      </a:r>
                      <a:r>
                        <a:rPr sz="1000" spc="60" dirty="0">
                          <a:latin typeface="Calibri"/>
                          <a:cs typeface="Calibri"/>
                        </a:rPr>
                        <a:t> </a:t>
                      </a:r>
                      <a:r>
                        <a:rPr sz="1000" spc="200" dirty="0">
                          <a:latin typeface="Calibri"/>
                          <a:cs typeface="Calibri"/>
                        </a:rPr>
                        <a:t>DD</a:t>
                      </a:r>
                      <a:r>
                        <a:rPr sz="1000" spc="85" dirty="0">
                          <a:latin typeface="Calibri"/>
                          <a:cs typeface="Calibri"/>
                        </a:rPr>
                        <a:t> </a:t>
                      </a:r>
                      <a:r>
                        <a:rPr sz="1000" spc="175" dirty="0">
                          <a:latin typeface="Calibri"/>
                          <a:cs typeface="Calibri"/>
                        </a:rPr>
                        <a:t>Form</a:t>
                      </a:r>
                      <a:r>
                        <a:rPr sz="1000" spc="70" dirty="0">
                          <a:latin typeface="Calibri"/>
                          <a:cs typeface="Calibri"/>
                        </a:rPr>
                        <a:t> </a:t>
                      </a:r>
                      <a:r>
                        <a:rPr sz="1000" spc="145" dirty="0">
                          <a:latin typeface="Calibri"/>
                          <a:cs typeface="Calibri"/>
                        </a:rPr>
                        <a:t>1387-2,</a:t>
                      </a:r>
                      <a:r>
                        <a:rPr sz="1000" spc="40" dirty="0">
                          <a:latin typeface="Calibri"/>
                          <a:cs typeface="Calibri"/>
                        </a:rPr>
                        <a:t> </a:t>
                      </a:r>
                      <a:r>
                        <a:rPr sz="1000" spc="155"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21516">
                <a:tc>
                  <a:txBody>
                    <a:bodyPr/>
                    <a:lstStyle/>
                    <a:p>
                      <a:pPr marL="101600" algn="ctr">
                        <a:lnSpc>
                          <a:spcPct val="100000"/>
                        </a:lnSpc>
                        <a:spcBef>
                          <a:spcPts val="235"/>
                        </a:spcBef>
                      </a:pPr>
                      <a:r>
                        <a:rPr sz="1000" spc="180" dirty="0">
                          <a:latin typeface="Calibri"/>
                          <a:cs typeface="Calibri"/>
                        </a:rPr>
                        <a:t>D502</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30" dirty="0">
                          <a:latin typeface="Calibri"/>
                          <a:cs typeface="Calibri"/>
                        </a:rPr>
                        <a:t>Special</a:t>
                      </a:r>
                      <a:r>
                        <a:rPr sz="1000" spc="75" dirty="0">
                          <a:latin typeface="Calibri"/>
                          <a:cs typeface="Calibri"/>
                        </a:rPr>
                        <a:t> </a:t>
                      </a:r>
                      <a:r>
                        <a:rPr sz="1000" spc="145" dirty="0">
                          <a:latin typeface="Calibri"/>
                          <a:cs typeface="Calibri"/>
                        </a:rPr>
                        <a:t>Handling</a:t>
                      </a:r>
                      <a:r>
                        <a:rPr sz="1000" spc="70" dirty="0">
                          <a:latin typeface="Calibri"/>
                          <a:cs typeface="Calibri"/>
                        </a:rPr>
                        <a:t> </a:t>
                      </a:r>
                      <a:r>
                        <a:rPr sz="1000" spc="130" dirty="0">
                          <a:latin typeface="Calibri"/>
                          <a:cs typeface="Calibri"/>
                        </a:rPr>
                        <a:t>Data/Certification,</a:t>
                      </a:r>
                      <a:r>
                        <a:rPr sz="1000" spc="65" dirty="0">
                          <a:latin typeface="Calibri"/>
                          <a:cs typeface="Calibri"/>
                        </a:rPr>
                        <a:t> </a:t>
                      </a:r>
                      <a:r>
                        <a:rPr sz="1000" spc="200" dirty="0">
                          <a:latin typeface="Calibri"/>
                          <a:cs typeface="Calibri"/>
                        </a:rPr>
                        <a:t>DD</a:t>
                      </a:r>
                      <a:r>
                        <a:rPr sz="1000" spc="85" dirty="0">
                          <a:latin typeface="Calibri"/>
                          <a:cs typeface="Calibri"/>
                        </a:rPr>
                        <a:t> </a:t>
                      </a:r>
                      <a:r>
                        <a:rPr sz="1000" spc="175" dirty="0">
                          <a:latin typeface="Calibri"/>
                          <a:cs typeface="Calibri"/>
                        </a:rPr>
                        <a:t>Form</a:t>
                      </a:r>
                      <a:r>
                        <a:rPr sz="1000" spc="85" dirty="0">
                          <a:latin typeface="Calibri"/>
                          <a:cs typeface="Calibri"/>
                        </a:rPr>
                        <a:t> </a:t>
                      </a:r>
                      <a:r>
                        <a:rPr sz="1000" spc="145" dirty="0">
                          <a:latin typeface="Calibri"/>
                          <a:cs typeface="Calibri"/>
                        </a:rPr>
                        <a:t>1387-2,</a:t>
                      </a:r>
                      <a:r>
                        <a:rPr sz="1000" spc="60" dirty="0">
                          <a:latin typeface="Calibri"/>
                          <a:cs typeface="Calibri"/>
                        </a:rPr>
                        <a:t> </a:t>
                      </a:r>
                      <a:r>
                        <a:rPr sz="1000" spc="145" dirty="0">
                          <a:latin typeface="Calibri"/>
                          <a:cs typeface="Calibri"/>
                        </a:rPr>
                        <a:t>incomplete</a:t>
                      </a:r>
                      <a:r>
                        <a:rPr sz="1000" spc="70" dirty="0">
                          <a:latin typeface="Calibri"/>
                          <a:cs typeface="Calibri"/>
                        </a:rPr>
                        <a:t> </a:t>
                      </a:r>
                      <a:r>
                        <a:rPr sz="1000" spc="150" dirty="0">
                          <a:latin typeface="Calibri"/>
                          <a:cs typeface="Calibri"/>
                        </a:rPr>
                        <a:t>or</a:t>
                      </a:r>
                      <a:r>
                        <a:rPr sz="1000" spc="60" dirty="0">
                          <a:latin typeface="Calibri"/>
                          <a:cs typeface="Calibri"/>
                        </a:rPr>
                        <a:t> </a:t>
                      </a:r>
                      <a:r>
                        <a:rPr sz="1000" spc="130" dirty="0">
                          <a:latin typeface="Calibri"/>
                          <a:cs typeface="Calibri"/>
                        </a:rPr>
                        <a:t>incorrect</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221516">
                <a:tc>
                  <a:txBody>
                    <a:bodyPr/>
                    <a:lstStyle/>
                    <a:p>
                      <a:pPr marL="101600" algn="ctr">
                        <a:lnSpc>
                          <a:spcPct val="100000"/>
                        </a:lnSpc>
                        <a:spcBef>
                          <a:spcPts val="235"/>
                        </a:spcBef>
                      </a:pPr>
                      <a:r>
                        <a:rPr sz="1000" spc="180" dirty="0">
                          <a:latin typeface="Calibri"/>
                          <a:cs typeface="Calibri"/>
                        </a:rPr>
                        <a:t>D503</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40" dirty="0">
                          <a:latin typeface="Calibri"/>
                          <a:cs typeface="Calibri"/>
                        </a:rPr>
                        <a:t>Transportation</a:t>
                      </a:r>
                      <a:r>
                        <a:rPr sz="1000" spc="70" dirty="0">
                          <a:latin typeface="Calibri"/>
                          <a:cs typeface="Calibri"/>
                        </a:rPr>
                        <a:t> </a:t>
                      </a:r>
                      <a:r>
                        <a:rPr sz="1000" spc="140" dirty="0">
                          <a:latin typeface="Calibri"/>
                          <a:cs typeface="Calibri"/>
                        </a:rPr>
                        <a:t>Control</a:t>
                      </a:r>
                      <a:r>
                        <a:rPr sz="1000" spc="75" dirty="0">
                          <a:latin typeface="Calibri"/>
                          <a:cs typeface="Calibri"/>
                        </a:rPr>
                        <a:t> </a:t>
                      </a:r>
                      <a:r>
                        <a:rPr sz="1000" spc="165" dirty="0">
                          <a:latin typeface="Calibri"/>
                          <a:cs typeface="Calibri"/>
                        </a:rPr>
                        <a:t>and</a:t>
                      </a:r>
                      <a:r>
                        <a:rPr sz="1000" spc="60" dirty="0">
                          <a:latin typeface="Calibri"/>
                          <a:cs typeface="Calibri"/>
                        </a:rPr>
                        <a:t> </a:t>
                      </a:r>
                      <a:r>
                        <a:rPr sz="1000" spc="185" dirty="0">
                          <a:latin typeface="Calibri"/>
                          <a:cs typeface="Calibri"/>
                        </a:rPr>
                        <a:t>Movement</a:t>
                      </a:r>
                      <a:r>
                        <a:rPr sz="1000" spc="65" dirty="0">
                          <a:latin typeface="Calibri"/>
                          <a:cs typeface="Calibri"/>
                        </a:rPr>
                        <a:t> </a:t>
                      </a:r>
                      <a:r>
                        <a:rPr sz="1000" spc="175" dirty="0">
                          <a:latin typeface="Calibri"/>
                          <a:cs typeface="Calibri"/>
                        </a:rPr>
                        <a:t>Document</a:t>
                      </a:r>
                      <a:r>
                        <a:rPr sz="1000" spc="80" dirty="0">
                          <a:latin typeface="Calibri"/>
                          <a:cs typeface="Calibri"/>
                        </a:rPr>
                        <a:t> </a:t>
                      </a:r>
                      <a:r>
                        <a:rPr sz="1000" spc="155" dirty="0">
                          <a:latin typeface="Calibri"/>
                          <a:cs typeface="Calibri"/>
                        </a:rPr>
                        <a:t>(TCMD),</a:t>
                      </a:r>
                      <a:r>
                        <a:rPr sz="1000" spc="85" dirty="0">
                          <a:latin typeface="Calibri"/>
                          <a:cs typeface="Calibri"/>
                        </a:rPr>
                        <a:t> </a:t>
                      </a:r>
                      <a:r>
                        <a:rPr sz="1000" spc="200" dirty="0">
                          <a:latin typeface="Calibri"/>
                          <a:cs typeface="Calibri"/>
                        </a:rPr>
                        <a:t>DD</a:t>
                      </a:r>
                      <a:r>
                        <a:rPr sz="1000" spc="85" dirty="0">
                          <a:latin typeface="Calibri"/>
                          <a:cs typeface="Calibri"/>
                        </a:rPr>
                        <a:t> </a:t>
                      </a:r>
                      <a:r>
                        <a:rPr sz="1000" spc="170" dirty="0">
                          <a:latin typeface="Calibri"/>
                          <a:cs typeface="Calibri"/>
                        </a:rPr>
                        <a:t>Form</a:t>
                      </a:r>
                      <a:r>
                        <a:rPr sz="1000" spc="85" dirty="0">
                          <a:latin typeface="Calibri"/>
                          <a:cs typeface="Calibri"/>
                        </a:rPr>
                        <a:t> </a:t>
                      </a:r>
                      <a:r>
                        <a:rPr sz="1000" spc="150" dirty="0">
                          <a:latin typeface="Calibri"/>
                          <a:cs typeface="Calibri"/>
                        </a:rPr>
                        <a:t>1384,</a:t>
                      </a:r>
                      <a:r>
                        <a:rPr sz="1000" spc="65" dirty="0">
                          <a:latin typeface="Calibri"/>
                          <a:cs typeface="Calibri"/>
                        </a:rPr>
                        <a:t> </a:t>
                      </a:r>
                      <a:r>
                        <a:rPr sz="1000" spc="150"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21516">
                <a:tc>
                  <a:txBody>
                    <a:bodyPr/>
                    <a:lstStyle/>
                    <a:p>
                      <a:pPr marL="101600" algn="ctr">
                        <a:lnSpc>
                          <a:spcPct val="100000"/>
                        </a:lnSpc>
                        <a:spcBef>
                          <a:spcPts val="235"/>
                        </a:spcBef>
                      </a:pPr>
                      <a:r>
                        <a:rPr sz="1000" spc="180" dirty="0">
                          <a:latin typeface="Calibri"/>
                          <a:cs typeface="Calibri"/>
                        </a:rPr>
                        <a:t>D504</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80" dirty="0">
                          <a:latin typeface="Calibri"/>
                          <a:cs typeface="Calibri"/>
                        </a:rPr>
                        <a:t>TCMD,</a:t>
                      </a:r>
                      <a:r>
                        <a:rPr sz="1000" spc="55" dirty="0">
                          <a:latin typeface="Calibri"/>
                          <a:cs typeface="Calibri"/>
                        </a:rPr>
                        <a:t> </a:t>
                      </a:r>
                      <a:r>
                        <a:rPr sz="1000" spc="210" dirty="0">
                          <a:latin typeface="Calibri"/>
                          <a:cs typeface="Calibri"/>
                        </a:rPr>
                        <a:t>DD</a:t>
                      </a:r>
                      <a:r>
                        <a:rPr sz="1000" spc="65" dirty="0">
                          <a:latin typeface="Calibri"/>
                          <a:cs typeface="Calibri"/>
                        </a:rPr>
                        <a:t> </a:t>
                      </a:r>
                      <a:r>
                        <a:rPr sz="1000" spc="175" dirty="0">
                          <a:latin typeface="Calibri"/>
                          <a:cs typeface="Calibri"/>
                        </a:rPr>
                        <a:t>Form</a:t>
                      </a:r>
                      <a:r>
                        <a:rPr sz="1000" spc="70" dirty="0">
                          <a:latin typeface="Calibri"/>
                          <a:cs typeface="Calibri"/>
                        </a:rPr>
                        <a:t> </a:t>
                      </a:r>
                      <a:r>
                        <a:rPr sz="1000" spc="150" dirty="0">
                          <a:latin typeface="Calibri"/>
                          <a:cs typeface="Calibri"/>
                        </a:rPr>
                        <a:t>1384,</a:t>
                      </a:r>
                      <a:r>
                        <a:rPr sz="1000" spc="60" dirty="0">
                          <a:latin typeface="Calibri"/>
                          <a:cs typeface="Calibri"/>
                        </a:rPr>
                        <a:t> </a:t>
                      </a:r>
                      <a:r>
                        <a:rPr sz="1000" spc="150" dirty="0">
                          <a:latin typeface="Calibri"/>
                          <a:cs typeface="Calibri"/>
                        </a:rPr>
                        <a:t>incomplete</a:t>
                      </a:r>
                      <a:r>
                        <a:rPr sz="1000" spc="65" dirty="0">
                          <a:latin typeface="Calibri"/>
                          <a:cs typeface="Calibri"/>
                        </a:rPr>
                        <a:t> </a:t>
                      </a:r>
                      <a:r>
                        <a:rPr sz="1000" spc="150" dirty="0">
                          <a:latin typeface="Calibri"/>
                          <a:cs typeface="Calibri"/>
                        </a:rPr>
                        <a:t>or</a:t>
                      </a:r>
                      <a:r>
                        <a:rPr sz="1000" spc="75" dirty="0">
                          <a:latin typeface="Calibri"/>
                          <a:cs typeface="Calibri"/>
                        </a:rPr>
                        <a:t> </a:t>
                      </a:r>
                      <a:r>
                        <a:rPr sz="1000" spc="130" dirty="0">
                          <a:latin typeface="Calibri"/>
                          <a:cs typeface="Calibri"/>
                        </a:rPr>
                        <a:t>incorrect</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221516">
                <a:tc>
                  <a:txBody>
                    <a:bodyPr/>
                    <a:lstStyle/>
                    <a:p>
                      <a:pPr marL="101600" algn="ctr">
                        <a:lnSpc>
                          <a:spcPct val="100000"/>
                        </a:lnSpc>
                        <a:spcBef>
                          <a:spcPts val="235"/>
                        </a:spcBef>
                      </a:pPr>
                      <a:r>
                        <a:rPr sz="1000" spc="180" dirty="0">
                          <a:latin typeface="Calibri"/>
                          <a:cs typeface="Calibri"/>
                        </a:rPr>
                        <a:t>D505</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30" dirty="0">
                          <a:latin typeface="Calibri"/>
                          <a:cs typeface="Calibri"/>
                        </a:rPr>
                        <a:t>Shipper's</a:t>
                      </a:r>
                      <a:r>
                        <a:rPr sz="1000" spc="80" dirty="0">
                          <a:latin typeface="Calibri"/>
                          <a:cs typeface="Calibri"/>
                        </a:rPr>
                        <a:t> </a:t>
                      </a:r>
                      <a:r>
                        <a:rPr sz="1000" spc="140" dirty="0">
                          <a:latin typeface="Calibri"/>
                          <a:cs typeface="Calibri"/>
                        </a:rPr>
                        <a:t>Declaration</a:t>
                      </a:r>
                      <a:r>
                        <a:rPr sz="1000" spc="70" dirty="0">
                          <a:latin typeface="Calibri"/>
                          <a:cs typeface="Calibri"/>
                        </a:rPr>
                        <a:t> </a:t>
                      </a:r>
                      <a:r>
                        <a:rPr sz="1000" spc="125" dirty="0">
                          <a:latin typeface="Calibri"/>
                          <a:cs typeface="Calibri"/>
                        </a:rPr>
                        <a:t>for</a:t>
                      </a:r>
                      <a:r>
                        <a:rPr sz="1000" spc="60" dirty="0">
                          <a:latin typeface="Calibri"/>
                          <a:cs typeface="Calibri"/>
                        </a:rPr>
                        <a:t> </a:t>
                      </a:r>
                      <a:r>
                        <a:rPr sz="1000" spc="155" dirty="0">
                          <a:latin typeface="Calibri"/>
                          <a:cs typeface="Calibri"/>
                        </a:rPr>
                        <a:t>Dangerous</a:t>
                      </a:r>
                      <a:r>
                        <a:rPr sz="1000" spc="80" dirty="0">
                          <a:latin typeface="Calibri"/>
                          <a:cs typeface="Calibri"/>
                        </a:rPr>
                        <a:t> </a:t>
                      </a:r>
                      <a:r>
                        <a:rPr sz="1000" spc="165" dirty="0">
                          <a:latin typeface="Calibri"/>
                          <a:cs typeface="Calibri"/>
                        </a:rPr>
                        <a:t>Goods</a:t>
                      </a:r>
                      <a:r>
                        <a:rPr sz="1000" spc="60" dirty="0">
                          <a:latin typeface="Calibri"/>
                          <a:cs typeface="Calibri"/>
                        </a:rPr>
                        <a:t> </a:t>
                      </a:r>
                      <a:r>
                        <a:rPr sz="1000" spc="155"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382622">
                <a:tc>
                  <a:txBody>
                    <a:bodyPr/>
                    <a:lstStyle/>
                    <a:p>
                      <a:pPr marL="101600" algn="ctr">
                        <a:lnSpc>
                          <a:spcPct val="100000"/>
                        </a:lnSpc>
                        <a:spcBef>
                          <a:spcPts val="235"/>
                        </a:spcBef>
                      </a:pPr>
                      <a:r>
                        <a:rPr sz="1000" spc="180" dirty="0">
                          <a:latin typeface="Calibri"/>
                          <a:cs typeface="Calibri"/>
                        </a:rPr>
                        <a:t>D506</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marR="467995" algn="ctr">
                        <a:lnSpc>
                          <a:spcPct val="109300"/>
                        </a:lnSpc>
                        <a:spcBef>
                          <a:spcPts val="90"/>
                        </a:spcBef>
                      </a:pPr>
                      <a:r>
                        <a:rPr sz="1000" spc="130" dirty="0">
                          <a:latin typeface="Calibri"/>
                          <a:cs typeface="Calibri"/>
                        </a:rPr>
                        <a:t>Shipper's</a:t>
                      </a:r>
                      <a:r>
                        <a:rPr sz="1000" spc="95" dirty="0">
                          <a:latin typeface="Calibri"/>
                          <a:cs typeface="Calibri"/>
                        </a:rPr>
                        <a:t> </a:t>
                      </a:r>
                      <a:r>
                        <a:rPr sz="1000" spc="140" dirty="0">
                          <a:latin typeface="Calibri"/>
                          <a:cs typeface="Calibri"/>
                        </a:rPr>
                        <a:t>Declaration</a:t>
                      </a:r>
                      <a:r>
                        <a:rPr sz="1000" spc="85" dirty="0">
                          <a:latin typeface="Calibri"/>
                          <a:cs typeface="Calibri"/>
                        </a:rPr>
                        <a:t> </a:t>
                      </a:r>
                      <a:r>
                        <a:rPr sz="1000" spc="125" dirty="0">
                          <a:latin typeface="Calibri"/>
                          <a:cs typeface="Calibri"/>
                        </a:rPr>
                        <a:t>for</a:t>
                      </a:r>
                      <a:r>
                        <a:rPr sz="1000" spc="75" dirty="0">
                          <a:latin typeface="Calibri"/>
                          <a:cs typeface="Calibri"/>
                        </a:rPr>
                        <a:t> </a:t>
                      </a:r>
                      <a:r>
                        <a:rPr sz="1000" spc="155" dirty="0">
                          <a:latin typeface="Calibri"/>
                          <a:cs typeface="Calibri"/>
                        </a:rPr>
                        <a:t>Dangerous</a:t>
                      </a:r>
                      <a:r>
                        <a:rPr sz="1000" spc="100" dirty="0">
                          <a:latin typeface="Calibri"/>
                          <a:cs typeface="Calibri"/>
                        </a:rPr>
                        <a:t> </a:t>
                      </a:r>
                      <a:r>
                        <a:rPr sz="1000" spc="165" dirty="0">
                          <a:latin typeface="Calibri"/>
                          <a:cs typeface="Calibri"/>
                        </a:rPr>
                        <a:t>Goods</a:t>
                      </a:r>
                      <a:r>
                        <a:rPr sz="1000" spc="95" dirty="0">
                          <a:latin typeface="Calibri"/>
                          <a:cs typeface="Calibri"/>
                        </a:rPr>
                        <a:t> </a:t>
                      </a:r>
                      <a:r>
                        <a:rPr sz="1000" spc="145" dirty="0">
                          <a:latin typeface="Calibri"/>
                          <a:cs typeface="Calibri"/>
                        </a:rPr>
                        <a:t>incomplete</a:t>
                      </a:r>
                      <a:r>
                        <a:rPr sz="1000" spc="100" dirty="0">
                          <a:latin typeface="Calibri"/>
                          <a:cs typeface="Calibri"/>
                        </a:rPr>
                        <a:t> </a:t>
                      </a:r>
                      <a:r>
                        <a:rPr sz="1000" spc="125" dirty="0">
                          <a:latin typeface="Calibri"/>
                          <a:cs typeface="Calibri"/>
                        </a:rPr>
                        <a:t>(including</a:t>
                      </a:r>
                      <a:r>
                        <a:rPr sz="1000" spc="85" dirty="0">
                          <a:latin typeface="Calibri"/>
                          <a:cs typeface="Calibri"/>
                        </a:rPr>
                        <a:t> </a:t>
                      </a:r>
                      <a:r>
                        <a:rPr sz="1000" spc="150" dirty="0">
                          <a:latin typeface="Calibri"/>
                          <a:cs typeface="Calibri"/>
                        </a:rPr>
                        <a:t>incomplete</a:t>
                      </a:r>
                      <a:r>
                        <a:rPr sz="1000" spc="95" dirty="0">
                          <a:latin typeface="Calibri"/>
                          <a:cs typeface="Calibri"/>
                        </a:rPr>
                        <a:t> </a:t>
                      </a:r>
                      <a:r>
                        <a:rPr sz="1000" spc="145" dirty="0">
                          <a:latin typeface="Calibri"/>
                          <a:cs typeface="Calibri"/>
                        </a:rPr>
                        <a:t>item  </a:t>
                      </a:r>
                      <a:r>
                        <a:rPr sz="1000" spc="130" dirty="0">
                          <a:latin typeface="Calibri"/>
                          <a:cs typeface="Calibri"/>
                        </a:rPr>
                        <a:t>description)</a:t>
                      </a:r>
                      <a:endParaRPr sz="1000" dirty="0">
                        <a:latin typeface="Calibri"/>
                        <a:cs typeface="Calibri"/>
                      </a:endParaRPr>
                    </a:p>
                  </a:txBody>
                  <a:tcPr marL="0" marR="0" marT="8573"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221516">
                <a:tc>
                  <a:txBody>
                    <a:bodyPr/>
                    <a:lstStyle/>
                    <a:p>
                      <a:pPr marL="101600" algn="ctr">
                        <a:lnSpc>
                          <a:spcPct val="100000"/>
                        </a:lnSpc>
                        <a:spcBef>
                          <a:spcPts val="235"/>
                        </a:spcBef>
                      </a:pPr>
                      <a:r>
                        <a:rPr sz="1000" spc="180" dirty="0">
                          <a:latin typeface="Calibri"/>
                          <a:cs typeface="Calibri"/>
                        </a:rPr>
                        <a:t>D507</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30" dirty="0">
                          <a:latin typeface="Calibri"/>
                          <a:cs typeface="Calibri"/>
                        </a:rPr>
                        <a:t>Shipper's</a:t>
                      </a:r>
                      <a:r>
                        <a:rPr sz="1000" spc="85" dirty="0">
                          <a:latin typeface="Calibri"/>
                          <a:cs typeface="Calibri"/>
                        </a:rPr>
                        <a:t> </a:t>
                      </a:r>
                      <a:r>
                        <a:rPr sz="1000" spc="140" dirty="0">
                          <a:latin typeface="Calibri"/>
                          <a:cs typeface="Calibri"/>
                        </a:rPr>
                        <a:t>Declaration</a:t>
                      </a:r>
                      <a:r>
                        <a:rPr sz="1000" spc="80" dirty="0">
                          <a:latin typeface="Calibri"/>
                          <a:cs typeface="Calibri"/>
                        </a:rPr>
                        <a:t> </a:t>
                      </a:r>
                      <a:r>
                        <a:rPr sz="1000" spc="125" dirty="0">
                          <a:latin typeface="Calibri"/>
                          <a:cs typeface="Calibri"/>
                        </a:rPr>
                        <a:t>for</a:t>
                      </a:r>
                      <a:r>
                        <a:rPr sz="1000" spc="70" dirty="0">
                          <a:latin typeface="Calibri"/>
                          <a:cs typeface="Calibri"/>
                        </a:rPr>
                        <a:t> </a:t>
                      </a:r>
                      <a:r>
                        <a:rPr sz="1000" spc="155" dirty="0">
                          <a:latin typeface="Calibri"/>
                          <a:cs typeface="Calibri"/>
                        </a:rPr>
                        <a:t>Dangerous</a:t>
                      </a:r>
                      <a:r>
                        <a:rPr sz="1000" spc="90" dirty="0">
                          <a:latin typeface="Calibri"/>
                          <a:cs typeface="Calibri"/>
                        </a:rPr>
                        <a:t> </a:t>
                      </a:r>
                      <a:r>
                        <a:rPr sz="1000" spc="165" dirty="0">
                          <a:latin typeface="Calibri"/>
                          <a:cs typeface="Calibri"/>
                        </a:rPr>
                        <a:t>Goods</a:t>
                      </a:r>
                      <a:r>
                        <a:rPr sz="1000" spc="90" dirty="0">
                          <a:latin typeface="Calibri"/>
                          <a:cs typeface="Calibri"/>
                        </a:rPr>
                        <a:t> </a:t>
                      </a:r>
                      <a:r>
                        <a:rPr sz="1000" spc="150" dirty="0">
                          <a:latin typeface="Calibri"/>
                          <a:cs typeface="Calibri"/>
                        </a:rPr>
                        <a:t>not</a:t>
                      </a:r>
                      <a:r>
                        <a:rPr sz="1000" spc="90" dirty="0">
                          <a:latin typeface="Calibri"/>
                          <a:cs typeface="Calibri"/>
                        </a:rPr>
                        <a:t> </a:t>
                      </a:r>
                      <a:r>
                        <a:rPr sz="1000" spc="140" dirty="0">
                          <a:latin typeface="Calibri"/>
                          <a:cs typeface="Calibri"/>
                        </a:rPr>
                        <a:t>appropriate</a:t>
                      </a:r>
                      <a:r>
                        <a:rPr sz="1000" spc="90" dirty="0">
                          <a:latin typeface="Calibri"/>
                          <a:cs typeface="Calibri"/>
                        </a:rPr>
                        <a:t> </a:t>
                      </a:r>
                      <a:r>
                        <a:rPr sz="1000" spc="125" dirty="0">
                          <a:latin typeface="Calibri"/>
                          <a:cs typeface="Calibri"/>
                        </a:rPr>
                        <a:t>for</a:t>
                      </a:r>
                      <a:r>
                        <a:rPr sz="1000" spc="80" dirty="0">
                          <a:latin typeface="Calibri"/>
                          <a:cs typeface="Calibri"/>
                        </a:rPr>
                        <a:t> </a:t>
                      </a:r>
                      <a:r>
                        <a:rPr sz="1000" spc="135" dirty="0">
                          <a:latin typeface="Calibri"/>
                          <a:cs typeface="Calibri"/>
                        </a:rPr>
                        <a:t>transportation</a:t>
                      </a:r>
                      <a:r>
                        <a:rPr sz="1000" spc="65" dirty="0">
                          <a:latin typeface="Calibri"/>
                          <a:cs typeface="Calibri"/>
                        </a:rPr>
                        <a:t> </a:t>
                      </a:r>
                      <a:r>
                        <a:rPr sz="1000" spc="195" dirty="0">
                          <a:latin typeface="Calibri"/>
                          <a:cs typeface="Calibri"/>
                        </a:rPr>
                        <a:t>mode</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221516">
                <a:tc>
                  <a:txBody>
                    <a:bodyPr/>
                    <a:lstStyle/>
                    <a:p>
                      <a:pPr marL="101600" algn="ctr">
                        <a:lnSpc>
                          <a:spcPct val="100000"/>
                        </a:lnSpc>
                        <a:spcBef>
                          <a:spcPts val="235"/>
                        </a:spcBef>
                      </a:pPr>
                      <a:r>
                        <a:rPr sz="1000" spc="180" dirty="0">
                          <a:latin typeface="Calibri"/>
                          <a:cs typeface="Calibri"/>
                        </a:rPr>
                        <a:t>D508</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60" dirty="0">
                          <a:latin typeface="Calibri"/>
                          <a:cs typeface="Calibri"/>
                        </a:rPr>
                        <a:t>Department</a:t>
                      </a:r>
                      <a:r>
                        <a:rPr sz="1000" spc="80" dirty="0">
                          <a:latin typeface="Calibri"/>
                          <a:cs typeface="Calibri"/>
                        </a:rPr>
                        <a:t> </a:t>
                      </a:r>
                      <a:r>
                        <a:rPr sz="1000" spc="140" dirty="0">
                          <a:latin typeface="Calibri"/>
                          <a:cs typeface="Calibri"/>
                        </a:rPr>
                        <a:t>of</a:t>
                      </a:r>
                      <a:r>
                        <a:rPr sz="1000" spc="60" dirty="0">
                          <a:latin typeface="Calibri"/>
                          <a:cs typeface="Calibri"/>
                        </a:rPr>
                        <a:t> </a:t>
                      </a:r>
                      <a:r>
                        <a:rPr sz="1000" spc="140" dirty="0">
                          <a:latin typeface="Calibri"/>
                          <a:cs typeface="Calibri"/>
                        </a:rPr>
                        <a:t>Transportation</a:t>
                      </a:r>
                      <a:r>
                        <a:rPr sz="1000" spc="70" dirty="0">
                          <a:latin typeface="Calibri"/>
                          <a:cs typeface="Calibri"/>
                        </a:rPr>
                        <a:t> </a:t>
                      </a:r>
                      <a:r>
                        <a:rPr sz="1000" spc="130" dirty="0">
                          <a:latin typeface="Calibri"/>
                          <a:cs typeface="Calibri"/>
                        </a:rPr>
                        <a:t>Special</a:t>
                      </a:r>
                      <a:r>
                        <a:rPr sz="1000" spc="60" dirty="0">
                          <a:latin typeface="Calibri"/>
                          <a:cs typeface="Calibri"/>
                        </a:rPr>
                        <a:t> </a:t>
                      </a:r>
                      <a:r>
                        <a:rPr sz="1000" spc="150" dirty="0">
                          <a:latin typeface="Calibri"/>
                          <a:cs typeface="Calibri"/>
                        </a:rPr>
                        <a:t>Permit</a:t>
                      </a:r>
                      <a:r>
                        <a:rPr sz="1000" spc="60" dirty="0">
                          <a:latin typeface="Calibri"/>
                          <a:cs typeface="Calibri"/>
                        </a:rPr>
                        <a:t> </a:t>
                      </a:r>
                      <a:r>
                        <a:rPr sz="1000" spc="145" dirty="0">
                          <a:latin typeface="Calibri"/>
                          <a:cs typeface="Calibri"/>
                        </a:rPr>
                        <a:t>(DOT-SP)</a:t>
                      </a:r>
                      <a:r>
                        <a:rPr sz="1000" spc="80" dirty="0">
                          <a:latin typeface="Calibri"/>
                          <a:cs typeface="Calibri"/>
                        </a:rPr>
                        <a:t> </a:t>
                      </a:r>
                      <a:r>
                        <a:rPr sz="1000" spc="150"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221515">
                <a:tc>
                  <a:txBody>
                    <a:bodyPr/>
                    <a:lstStyle/>
                    <a:p>
                      <a:pPr marL="101600" algn="ctr">
                        <a:lnSpc>
                          <a:spcPct val="100000"/>
                        </a:lnSpc>
                        <a:spcBef>
                          <a:spcPts val="235"/>
                        </a:spcBef>
                      </a:pPr>
                      <a:r>
                        <a:rPr sz="1000" spc="180" dirty="0">
                          <a:latin typeface="Calibri"/>
                          <a:cs typeface="Calibri"/>
                        </a:rPr>
                        <a:t>D509</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65" dirty="0">
                          <a:latin typeface="Calibri"/>
                          <a:cs typeface="Calibri"/>
                        </a:rPr>
                        <a:t>Competent </a:t>
                      </a:r>
                      <a:r>
                        <a:rPr sz="1000" spc="140" dirty="0">
                          <a:latin typeface="Calibri"/>
                          <a:cs typeface="Calibri"/>
                        </a:rPr>
                        <a:t>Authority </a:t>
                      </a:r>
                      <a:r>
                        <a:rPr sz="1000" spc="145" dirty="0">
                          <a:latin typeface="Calibri"/>
                          <a:cs typeface="Calibri"/>
                        </a:rPr>
                        <a:t>Approvals </a:t>
                      </a:r>
                      <a:r>
                        <a:rPr sz="1000" spc="150" dirty="0">
                          <a:latin typeface="Calibri"/>
                          <a:cs typeface="Calibri"/>
                        </a:rPr>
                        <a:t>(CAA)</a:t>
                      </a:r>
                      <a:r>
                        <a:rPr sz="1000" spc="-165" dirty="0">
                          <a:latin typeface="Calibri"/>
                          <a:cs typeface="Calibri"/>
                        </a:rPr>
                        <a:t> </a:t>
                      </a:r>
                      <a:r>
                        <a:rPr sz="1000" spc="150"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221516">
                <a:tc>
                  <a:txBody>
                    <a:bodyPr/>
                    <a:lstStyle/>
                    <a:p>
                      <a:pPr marL="101600" algn="ctr">
                        <a:lnSpc>
                          <a:spcPct val="100000"/>
                        </a:lnSpc>
                        <a:spcBef>
                          <a:spcPts val="235"/>
                        </a:spcBef>
                      </a:pPr>
                      <a:r>
                        <a:rPr sz="1000" spc="180" dirty="0">
                          <a:latin typeface="Calibri"/>
                          <a:cs typeface="Calibri"/>
                        </a:rPr>
                        <a:t>D510</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25" dirty="0">
                          <a:latin typeface="Calibri"/>
                          <a:cs typeface="Calibri"/>
                        </a:rPr>
                        <a:t>Certificate </a:t>
                      </a:r>
                      <a:r>
                        <a:rPr sz="1000" spc="140" dirty="0">
                          <a:latin typeface="Calibri"/>
                          <a:cs typeface="Calibri"/>
                        </a:rPr>
                        <a:t>of Equivalency </a:t>
                      </a:r>
                      <a:r>
                        <a:rPr sz="1000" spc="150" dirty="0">
                          <a:latin typeface="Calibri"/>
                          <a:cs typeface="Calibri"/>
                        </a:rPr>
                        <a:t>(COE)</a:t>
                      </a:r>
                      <a:r>
                        <a:rPr sz="1000" spc="-145" dirty="0">
                          <a:latin typeface="Calibri"/>
                          <a:cs typeface="Calibri"/>
                        </a:rPr>
                        <a:t> </a:t>
                      </a:r>
                      <a:r>
                        <a:rPr sz="1000" spc="155"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221516">
                <a:tc>
                  <a:txBody>
                    <a:bodyPr/>
                    <a:lstStyle/>
                    <a:p>
                      <a:pPr marL="101600" algn="ctr">
                        <a:lnSpc>
                          <a:spcPct val="100000"/>
                        </a:lnSpc>
                        <a:spcBef>
                          <a:spcPts val="235"/>
                        </a:spcBef>
                      </a:pPr>
                      <a:r>
                        <a:rPr sz="1000" spc="180" dirty="0">
                          <a:latin typeface="Calibri"/>
                          <a:cs typeface="Calibri"/>
                        </a:rPr>
                        <a:t>D511</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25" dirty="0">
                          <a:latin typeface="Calibri"/>
                          <a:cs typeface="Calibri"/>
                        </a:rPr>
                        <a:t>Inert </a:t>
                      </a:r>
                      <a:r>
                        <a:rPr sz="1000" spc="120" dirty="0">
                          <a:latin typeface="Calibri"/>
                          <a:cs typeface="Calibri"/>
                        </a:rPr>
                        <a:t>certification</a:t>
                      </a:r>
                      <a:r>
                        <a:rPr sz="1000" spc="5" dirty="0">
                          <a:latin typeface="Calibri"/>
                          <a:cs typeface="Calibri"/>
                        </a:rPr>
                        <a:t> </a:t>
                      </a:r>
                      <a:r>
                        <a:rPr sz="1000" spc="155"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221516">
                <a:tc>
                  <a:txBody>
                    <a:bodyPr/>
                    <a:lstStyle/>
                    <a:p>
                      <a:pPr marL="101600" algn="ctr">
                        <a:lnSpc>
                          <a:spcPct val="100000"/>
                        </a:lnSpc>
                        <a:spcBef>
                          <a:spcPts val="235"/>
                        </a:spcBef>
                      </a:pPr>
                      <a:r>
                        <a:rPr sz="1000" spc="180" dirty="0">
                          <a:latin typeface="Calibri"/>
                          <a:cs typeface="Calibri"/>
                        </a:rPr>
                        <a:t>D512</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50" dirty="0">
                          <a:latin typeface="Calibri"/>
                          <a:cs typeface="Calibri"/>
                        </a:rPr>
                        <a:t>Drained</a:t>
                      </a:r>
                      <a:r>
                        <a:rPr sz="1000" spc="70" dirty="0">
                          <a:latin typeface="Calibri"/>
                          <a:cs typeface="Calibri"/>
                        </a:rPr>
                        <a:t> </a:t>
                      </a:r>
                      <a:r>
                        <a:rPr sz="1000" spc="165" dirty="0">
                          <a:latin typeface="Calibri"/>
                          <a:cs typeface="Calibri"/>
                        </a:rPr>
                        <a:t>and</a:t>
                      </a:r>
                      <a:r>
                        <a:rPr sz="1000" spc="55" dirty="0">
                          <a:latin typeface="Calibri"/>
                          <a:cs typeface="Calibri"/>
                        </a:rPr>
                        <a:t> </a:t>
                      </a:r>
                      <a:r>
                        <a:rPr sz="1000" spc="155" dirty="0">
                          <a:latin typeface="Calibri"/>
                          <a:cs typeface="Calibri"/>
                        </a:rPr>
                        <a:t>Purge</a:t>
                      </a:r>
                      <a:r>
                        <a:rPr sz="1000" spc="80" dirty="0">
                          <a:latin typeface="Calibri"/>
                          <a:cs typeface="Calibri"/>
                        </a:rPr>
                        <a:t> </a:t>
                      </a:r>
                      <a:r>
                        <a:rPr sz="1000" spc="135" dirty="0">
                          <a:latin typeface="Calibri"/>
                          <a:cs typeface="Calibri"/>
                        </a:rPr>
                        <a:t>Certificate/AFTO</a:t>
                      </a:r>
                      <a:r>
                        <a:rPr sz="1000" spc="80" dirty="0">
                          <a:latin typeface="Calibri"/>
                          <a:cs typeface="Calibri"/>
                        </a:rPr>
                        <a:t> </a:t>
                      </a:r>
                      <a:r>
                        <a:rPr sz="1000" spc="175" dirty="0">
                          <a:latin typeface="Calibri"/>
                          <a:cs typeface="Calibri"/>
                        </a:rPr>
                        <a:t>Form</a:t>
                      </a:r>
                      <a:r>
                        <a:rPr sz="1000" spc="70" dirty="0">
                          <a:latin typeface="Calibri"/>
                          <a:cs typeface="Calibri"/>
                        </a:rPr>
                        <a:t> </a:t>
                      </a:r>
                      <a:r>
                        <a:rPr sz="1000" spc="160" dirty="0">
                          <a:latin typeface="Calibri"/>
                          <a:cs typeface="Calibri"/>
                        </a:rPr>
                        <a:t>20</a:t>
                      </a:r>
                      <a:r>
                        <a:rPr sz="1000" spc="65" dirty="0">
                          <a:latin typeface="Calibri"/>
                          <a:cs typeface="Calibri"/>
                        </a:rPr>
                        <a:t> </a:t>
                      </a:r>
                      <a:r>
                        <a:rPr sz="1000" spc="155"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221515">
                <a:tc>
                  <a:txBody>
                    <a:bodyPr/>
                    <a:lstStyle/>
                    <a:p>
                      <a:pPr marL="101600" algn="ctr">
                        <a:lnSpc>
                          <a:spcPct val="100000"/>
                        </a:lnSpc>
                        <a:spcBef>
                          <a:spcPts val="235"/>
                        </a:spcBef>
                      </a:pPr>
                      <a:r>
                        <a:rPr sz="1000" spc="180" dirty="0">
                          <a:latin typeface="Calibri"/>
                          <a:cs typeface="Calibri"/>
                        </a:rPr>
                        <a:t>D513</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ct val="100000"/>
                        </a:lnSpc>
                        <a:spcBef>
                          <a:spcPts val="235"/>
                        </a:spcBef>
                      </a:pPr>
                      <a:r>
                        <a:rPr sz="1000" spc="135" dirty="0">
                          <a:latin typeface="Calibri"/>
                          <a:cs typeface="Calibri"/>
                        </a:rPr>
                        <a:t>Explosives </a:t>
                      </a:r>
                      <a:r>
                        <a:rPr sz="1000" spc="120" dirty="0">
                          <a:latin typeface="Calibri"/>
                          <a:cs typeface="Calibri"/>
                        </a:rPr>
                        <a:t>Classification </a:t>
                      </a:r>
                      <a:r>
                        <a:rPr sz="1000" spc="150" dirty="0">
                          <a:latin typeface="Calibri"/>
                          <a:cs typeface="Calibri"/>
                        </a:rPr>
                        <a:t>Approval</a:t>
                      </a:r>
                      <a:r>
                        <a:rPr sz="1000" spc="-185" dirty="0">
                          <a:latin typeface="Calibri"/>
                          <a:cs typeface="Calibri"/>
                        </a:rPr>
                        <a:t> </a:t>
                      </a:r>
                      <a:r>
                        <a:rPr sz="1000" spc="140" dirty="0">
                          <a:latin typeface="Calibri"/>
                          <a:cs typeface="Calibri"/>
                        </a:rPr>
                        <a:t>(CA) </a:t>
                      </a:r>
                      <a:r>
                        <a:rPr sz="1000" spc="125" dirty="0">
                          <a:latin typeface="Calibri"/>
                          <a:cs typeface="Calibri"/>
                        </a:rPr>
                        <a:t>(EX-Letter) </a:t>
                      </a:r>
                      <a:r>
                        <a:rPr sz="1000" spc="150" dirty="0">
                          <a:latin typeface="Calibri"/>
                          <a:cs typeface="Calibri"/>
                        </a:rPr>
                        <a:t>omitted</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330263">
                <a:tc>
                  <a:txBody>
                    <a:bodyPr/>
                    <a:lstStyle/>
                    <a:p>
                      <a:pPr marL="101600" algn="ctr">
                        <a:lnSpc>
                          <a:spcPct val="100000"/>
                        </a:lnSpc>
                        <a:spcBef>
                          <a:spcPts val="235"/>
                        </a:spcBef>
                      </a:pPr>
                      <a:r>
                        <a:rPr sz="1000" spc="180" dirty="0">
                          <a:latin typeface="Calibri"/>
                          <a:cs typeface="Calibri"/>
                        </a:rPr>
                        <a:t>D599</a:t>
                      </a:r>
                      <a:endParaRPr sz="1000" dirty="0">
                        <a:latin typeface="Calibri"/>
                        <a:cs typeface="Calibri"/>
                      </a:endParaRPr>
                    </a:p>
                  </a:txBody>
                  <a:tcPr marL="0" marR="0" marT="22384"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0" algn="ctr">
                        <a:lnSpc>
                          <a:spcPts val="1515"/>
                        </a:lnSpc>
                      </a:pPr>
                      <a:r>
                        <a:rPr sz="1000" spc="135" dirty="0">
                          <a:latin typeface="Calibri"/>
                          <a:cs typeface="Calibri"/>
                        </a:rPr>
                        <a:t>Transportation-related </a:t>
                      </a:r>
                      <a:r>
                        <a:rPr sz="1000" spc="155" dirty="0">
                          <a:latin typeface="Calibri"/>
                          <a:cs typeface="Calibri"/>
                        </a:rPr>
                        <a:t>documentation </a:t>
                      </a:r>
                      <a:r>
                        <a:rPr sz="1000" spc="140" dirty="0">
                          <a:latin typeface="Calibri"/>
                          <a:cs typeface="Calibri"/>
                        </a:rPr>
                        <a:t>discrepancy </a:t>
                      </a:r>
                      <a:r>
                        <a:rPr sz="1000" spc="135" dirty="0">
                          <a:latin typeface="Calibri"/>
                          <a:cs typeface="Calibri"/>
                        </a:rPr>
                        <a:t>(not </a:t>
                      </a:r>
                      <a:r>
                        <a:rPr sz="1000" spc="125" dirty="0">
                          <a:latin typeface="Calibri"/>
                          <a:cs typeface="Calibri"/>
                        </a:rPr>
                        <a:t>identified </a:t>
                      </a:r>
                      <a:r>
                        <a:rPr sz="1000" spc="160" dirty="0">
                          <a:latin typeface="Calibri"/>
                          <a:cs typeface="Calibri"/>
                        </a:rPr>
                        <a:t>by </a:t>
                      </a:r>
                      <a:r>
                        <a:rPr sz="1000" spc="145" dirty="0">
                          <a:latin typeface="Calibri"/>
                          <a:cs typeface="Calibri"/>
                        </a:rPr>
                        <a:t>other </a:t>
                      </a:r>
                      <a:r>
                        <a:rPr sz="1000" spc="135" dirty="0">
                          <a:latin typeface="Calibri"/>
                          <a:cs typeface="Calibri"/>
                        </a:rPr>
                        <a:t>code).</a:t>
                      </a:r>
                      <a:r>
                        <a:rPr sz="1000" spc="60" dirty="0">
                          <a:latin typeface="Calibri"/>
                          <a:cs typeface="Calibri"/>
                        </a:rPr>
                        <a:t> </a:t>
                      </a:r>
                      <a:r>
                        <a:rPr sz="1000" spc="160" dirty="0">
                          <a:latin typeface="Calibri"/>
                          <a:cs typeface="Calibri"/>
                        </a:rPr>
                        <a:t>See</a:t>
                      </a:r>
                      <a:endParaRPr sz="1000" dirty="0">
                        <a:latin typeface="Calibri"/>
                        <a:cs typeface="Calibri"/>
                      </a:endParaRPr>
                    </a:p>
                    <a:p>
                      <a:pPr marL="101600" algn="ctr">
                        <a:lnSpc>
                          <a:spcPct val="100000"/>
                        </a:lnSpc>
                        <a:spcBef>
                          <a:spcPts val="145"/>
                        </a:spcBef>
                      </a:pPr>
                      <a:r>
                        <a:rPr sz="1000" spc="145" dirty="0">
                          <a:latin typeface="Calibri"/>
                          <a:cs typeface="Calibri"/>
                        </a:rPr>
                        <a:t>remarks.</a:t>
                      </a:r>
                      <a:endParaRPr sz="1000" dirty="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bl>
          </a:graphicData>
        </a:graphic>
      </p:graphicFrame>
      <p:sp>
        <p:nvSpPr>
          <p:cNvPr id="5" name="object 10">
            <a:extLst>
              <a:ext uri="{FF2B5EF4-FFF2-40B4-BE49-F238E27FC236}">
                <a16:creationId xmlns:a16="http://schemas.microsoft.com/office/drawing/2014/main" id="{9F186B8B-71B9-4569-BA64-CC42B064E2EB}"/>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49611829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5FCC2D33-79C9-4745-88D2-18E7A5C9F6B7}"/>
              </a:ext>
            </a:extLst>
          </p:cNvPr>
          <p:cNvSpPr txBox="1"/>
          <p:nvPr/>
        </p:nvSpPr>
        <p:spPr>
          <a:xfrm>
            <a:off x="2915025" y="1568763"/>
            <a:ext cx="3516740" cy="194284"/>
          </a:xfrm>
          <a:prstGeom prst="rect">
            <a:avLst/>
          </a:prstGeom>
        </p:spPr>
        <p:txBody>
          <a:bodyPr vert="horz" wrap="square" lIns="0" tIns="9525" rIns="0" bIns="0" rtlCol="0">
            <a:spAutoFit/>
          </a:bodyPr>
          <a:lstStyle/>
          <a:p>
            <a:pPr marL="9525">
              <a:spcBef>
                <a:spcPts val="75"/>
              </a:spcBef>
            </a:pPr>
            <a:r>
              <a:rPr lang="en-US" sz="1200" spc="-8" dirty="0">
                <a:solidFill>
                  <a:srgbClr val="000066"/>
                </a:solidFill>
                <a:cs typeface="Arial"/>
              </a:rPr>
              <a:t>Most Common </a:t>
            </a:r>
            <a:r>
              <a:rPr sz="1200" spc="-8" dirty="0">
                <a:solidFill>
                  <a:srgbClr val="000066"/>
                </a:solidFill>
                <a:cs typeface="Arial"/>
              </a:rPr>
              <a:t>Packaging </a:t>
            </a:r>
            <a:r>
              <a:rPr sz="1200" spc="-4" dirty="0">
                <a:solidFill>
                  <a:srgbClr val="000066"/>
                </a:solidFill>
                <a:cs typeface="Arial"/>
              </a:rPr>
              <a:t>Discrepancy</a:t>
            </a:r>
            <a:r>
              <a:rPr sz="1200" spc="-8" dirty="0">
                <a:solidFill>
                  <a:srgbClr val="000066"/>
                </a:solidFill>
                <a:cs typeface="Arial"/>
              </a:rPr>
              <a:t> Codes</a:t>
            </a:r>
            <a:endParaRPr sz="1200" dirty="0">
              <a:solidFill>
                <a:prstClr val="black"/>
              </a:solidFill>
              <a:cs typeface="Arial"/>
            </a:endParaRPr>
          </a:p>
        </p:txBody>
      </p:sp>
      <p:graphicFrame>
        <p:nvGraphicFramePr>
          <p:cNvPr id="5" name="object 12">
            <a:extLst>
              <a:ext uri="{FF2B5EF4-FFF2-40B4-BE49-F238E27FC236}">
                <a16:creationId xmlns:a16="http://schemas.microsoft.com/office/drawing/2014/main" id="{08FFD51A-AD80-489B-BAC3-18632DEE8E6E}"/>
              </a:ext>
            </a:extLst>
          </p:cNvPr>
          <p:cNvGraphicFramePr>
            <a:graphicFrameLocks noGrp="1"/>
          </p:cNvGraphicFramePr>
          <p:nvPr/>
        </p:nvGraphicFramePr>
        <p:xfrm>
          <a:off x="2407263" y="1963705"/>
          <a:ext cx="4532263" cy="913943"/>
        </p:xfrm>
        <a:graphic>
          <a:graphicData uri="http://schemas.openxmlformats.org/drawingml/2006/table">
            <a:tbl>
              <a:tblPr firstRow="1" bandRow="1">
                <a:tableStyleId>{2D5ABB26-0587-4C30-8999-92F81FD0307C}</a:tableStyleId>
              </a:tblPr>
              <a:tblGrid>
                <a:gridCol w="566961">
                  <a:extLst>
                    <a:ext uri="{9D8B030D-6E8A-4147-A177-3AD203B41FA5}">
                      <a16:colId xmlns:a16="http://schemas.microsoft.com/office/drawing/2014/main" val="20000"/>
                    </a:ext>
                  </a:extLst>
                </a:gridCol>
                <a:gridCol w="3965302">
                  <a:extLst>
                    <a:ext uri="{9D8B030D-6E8A-4147-A177-3AD203B41FA5}">
                      <a16:colId xmlns:a16="http://schemas.microsoft.com/office/drawing/2014/main" val="20001"/>
                    </a:ext>
                  </a:extLst>
                </a:gridCol>
              </a:tblGrid>
              <a:tr h="304649">
                <a:tc>
                  <a:txBody>
                    <a:bodyPr/>
                    <a:lstStyle/>
                    <a:p>
                      <a:pPr marL="67310">
                        <a:lnSpc>
                          <a:spcPct val="100000"/>
                        </a:lnSpc>
                        <a:spcBef>
                          <a:spcPts val="190"/>
                        </a:spcBef>
                      </a:pPr>
                      <a:r>
                        <a:rPr sz="800" spc="-5" dirty="0">
                          <a:latin typeface="Calibri"/>
                          <a:cs typeface="Calibri"/>
                        </a:rPr>
                        <a:t>P109</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310">
                        <a:lnSpc>
                          <a:spcPct val="100000"/>
                        </a:lnSpc>
                        <a:spcBef>
                          <a:spcPts val="190"/>
                        </a:spcBef>
                      </a:pPr>
                      <a:r>
                        <a:rPr sz="800" spc="-5" dirty="0">
                          <a:latin typeface="Calibri"/>
                          <a:cs typeface="Calibri"/>
                        </a:rPr>
                        <a:t>Improper </a:t>
                      </a:r>
                      <a:r>
                        <a:rPr sz="800" spc="-10" dirty="0">
                          <a:latin typeface="Calibri"/>
                          <a:cs typeface="Calibri"/>
                        </a:rPr>
                        <a:t>preservation </a:t>
                      </a:r>
                      <a:r>
                        <a:rPr sz="800" spc="-5" dirty="0">
                          <a:latin typeface="Calibri"/>
                          <a:cs typeface="Calibri"/>
                        </a:rPr>
                        <a:t>of </a:t>
                      </a:r>
                      <a:r>
                        <a:rPr sz="800" spc="-10" dirty="0">
                          <a:latin typeface="Calibri"/>
                          <a:cs typeface="Calibri"/>
                        </a:rPr>
                        <a:t>hazardous materiels (includes ammunitions/</a:t>
                      </a:r>
                      <a:r>
                        <a:rPr sz="800" spc="30" dirty="0">
                          <a:latin typeface="Calibri"/>
                          <a:cs typeface="Calibri"/>
                        </a:rPr>
                        <a:t> </a:t>
                      </a:r>
                      <a:r>
                        <a:rPr sz="800" spc="-10" dirty="0">
                          <a:latin typeface="Calibri"/>
                          <a:cs typeface="Calibri"/>
                        </a:rPr>
                        <a:t>explosives)</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04648">
                <a:tc>
                  <a:txBody>
                    <a:bodyPr/>
                    <a:lstStyle/>
                    <a:p>
                      <a:pPr marL="67310">
                        <a:lnSpc>
                          <a:spcPct val="100000"/>
                        </a:lnSpc>
                        <a:spcBef>
                          <a:spcPts val="190"/>
                        </a:spcBef>
                      </a:pPr>
                      <a:r>
                        <a:rPr sz="800" spc="-5" dirty="0">
                          <a:latin typeface="Calibri"/>
                          <a:cs typeface="Calibri"/>
                        </a:rPr>
                        <a:t>P209</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310">
                        <a:lnSpc>
                          <a:spcPct val="100000"/>
                        </a:lnSpc>
                        <a:spcBef>
                          <a:spcPts val="190"/>
                        </a:spcBef>
                      </a:pPr>
                      <a:r>
                        <a:rPr sz="800" spc="-5" dirty="0">
                          <a:latin typeface="Calibri"/>
                          <a:cs typeface="Calibri"/>
                        </a:rPr>
                        <a:t>Improper </a:t>
                      </a:r>
                      <a:r>
                        <a:rPr sz="800" spc="-10" dirty="0">
                          <a:latin typeface="Calibri"/>
                          <a:cs typeface="Calibri"/>
                        </a:rPr>
                        <a:t>packing </a:t>
                      </a:r>
                      <a:r>
                        <a:rPr sz="800" spc="-5" dirty="0">
                          <a:latin typeface="Calibri"/>
                          <a:cs typeface="Calibri"/>
                        </a:rPr>
                        <a:t>of </a:t>
                      </a:r>
                      <a:r>
                        <a:rPr sz="800" spc="-10" dirty="0">
                          <a:latin typeface="Calibri"/>
                          <a:cs typeface="Calibri"/>
                        </a:rPr>
                        <a:t>hazardous materiels (includes</a:t>
                      </a:r>
                      <a:r>
                        <a:rPr sz="800" dirty="0">
                          <a:latin typeface="Calibri"/>
                          <a:cs typeface="Calibri"/>
                        </a:rPr>
                        <a:t> </a:t>
                      </a:r>
                      <a:r>
                        <a:rPr sz="800" spc="-10" dirty="0">
                          <a:latin typeface="Calibri"/>
                          <a:cs typeface="Calibri"/>
                        </a:rPr>
                        <a:t>ammunitions/explosives)</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04646">
                <a:tc>
                  <a:txBody>
                    <a:bodyPr/>
                    <a:lstStyle/>
                    <a:p>
                      <a:pPr marL="67310">
                        <a:lnSpc>
                          <a:spcPct val="100000"/>
                        </a:lnSpc>
                        <a:spcBef>
                          <a:spcPts val="190"/>
                        </a:spcBef>
                      </a:pPr>
                      <a:r>
                        <a:rPr sz="800" spc="-5" dirty="0">
                          <a:latin typeface="Calibri"/>
                          <a:cs typeface="Calibri"/>
                        </a:rPr>
                        <a:t>P302</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310">
                        <a:lnSpc>
                          <a:spcPct val="100000"/>
                        </a:lnSpc>
                        <a:spcBef>
                          <a:spcPts val="190"/>
                        </a:spcBef>
                      </a:pPr>
                      <a:r>
                        <a:rPr sz="800" spc="-5" dirty="0">
                          <a:latin typeface="Calibri"/>
                          <a:cs typeface="Calibri"/>
                        </a:rPr>
                        <a:t>Improper </a:t>
                      </a:r>
                      <a:r>
                        <a:rPr sz="800" spc="-10" dirty="0">
                          <a:latin typeface="Calibri"/>
                          <a:cs typeface="Calibri"/>
                        </a:rPr>
                        <a:t>marking </a:t>
                      </a:r>
                      <a:r>
                        <a:rPr sz="800" spc="-5" dirty="0">
                          <a:latin typeface="Calibri"/>
                          <a:cs typeface="Calibri"/>
                        </a:rPr>
                        <a:t>of </a:t>
                      </a:r>
                      <a:r>
                        <a:rPr sz="800" spc="-10" dirty="0">
                          <a:latin typeface="Calibri"/>
                          <a:cs typeface="Calibri"/>
                        </a:rPr>
                        <a:t>hazardous materiels (includes</a:t>
                      </a:r>
                      <a:r>
                        <a:rPr sz="800" spc="-15" dirty="0">
                          <a:latin typeface="Calibri"/>
                          <a:cs typeface="Calibri"/>
                        </a:rPr>
                        <a:t> </a:t>
                      </a:r>
                      <a:r>
                        <a:rPr sz="800" spc="-10" dirty="0">
                          <a:latin typeface="Calibri"/>
                          <a:cs typeface="Calibri"/>
                        </a:rPr>
                        <a:t>ammunitions/explosives)</a:t>
                      </a:r>
                      <a:endParaRPr sz="800" dirty="0">
                        <a:latin typeface="Calibri"/>
                        <a:cs typeface="Calibri"/>
                      </a:endParaRPr>
                    </a:p>
                  </a:txBody>
                  <a:tcPr marL="0" marR="0" marT="180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3B240BE7-7F4A-4880-8888-82FF02E264EB}"/>
              </a:ext>
            </a:extLst>
          </p:cNvPr>
          <p:cNvSpPr txBox="1"/>
          <p:nvPr/>
        </p:nvSpPr>
        <p:spPr>
          <a:xfrm>
            <a:off x="575188" y="2877647"/>
            <a:ext cx="8196416" cy="929165"/>
          </a:xfrm>
          <a:prstGeom prst="rect">
            <a:avLst/>
          </a:prstGeom>
          <a:noFill/>
        </p:spPr>
        <p:txBody>
          <a:bodyPr wrap="square">
            <a:spAutoFit/>
          </a:bodyPr>
          <a:lstStyle/>
          <a:p>
            <a:pPr marL="9525" marR="3810" indent="-1905" algn="ctr">
              <a:spcBef>
                <a:spcPts val="75"/>
              </a:spcBef>
            </a:pPr>
            <a:r>
              <a:rPr lang="en-US" sz="1350" spc="-8" dirty="0">
                <a:solidFill>
                  <a:srgbClr val="000066"/>
                </a:solidFill>
                <a:latin typeface="Arial"/>
                <a:cs typeface="Arial"/>
              </a:rPr>
              <a:t>Additional discrepancy codes </a:t>
            </a:r>
            <a:r>
              <a:rPr lang="en-US" sz="1350" spc="-4" dirty="0">
                <a:solidFill>
                  <a:srgbClr val="000066"/>
                </a:solidFill>
                <a:latin typeface="Arial"/>
                <a:cs typeface="Arial"/>
              </a:rPr>
              <a:t>can be </a:t>
            </a:r>
            <a:r>
              <a:rPr lang="en-US" sz="1350" spc="-8" dirty="0">
                <a:solidFill>
                  <a:srgbClr val="000066"/>
                </a:solidFill>
                <a:latin typeface="Arial"/>
                <a:cs typeface="Arial"/>
              </a:rPr>
              <a:t>found </a:t>
            </a:r>
            <a:r>
              <a:rPr lang="en-US" sz="1350" spc="-4" dirty="0">
                <a:solidFill>
                  <a:srgbClr val="000066"/>
                </a:solidFill>
                <a:latin typeface="Arial"/>
                <a:cs typeface="Arial"/>
              </a:rPr>
              <a:t>here  </a:t>
            </a:r>
            <a:r>
              <a:rPr lang="en-US" sz="1350" u="heavy" spc="-8" dirty="0">
                <a:solidFill>
                  <a:srgbClr val="0099FF"/>
                </a:solidFill>
                <a:uFill>
                  <a:solidFill>
                    <a:srgbClr val="0099FF"/>
                  </a:solidFill>
                </a:uFill>
                <a:latin typeface="Arial"/>
                <a:cs typeface="Arial"/>
                <a:hlinkClick r:id="rId2"/>
              </a:rPr>
              <a:t>https://www.dla.mil/HQ/InformationOperations/DLMS/elibrary/manuals/v2/</a:t>
            </a:r>
            <a:endParaRPr lang="en-US" sz="1350" dirty="0">
              <a:latin typeface="Arial"/>
              <a:cs typeface="Arial"/>
            </a:endParaRPr>
          </a:p>
          <a:p>
            <a:pPr>
              <a:spcBef>
                <a:spcPts val="23"/>
              </a:spcBef>
            </a:pPr>
            <a:endParaRPr lang="en-US" sz="1388" dirty="0">
              <a:latin typeface="Arial"/>
              <a:cs typeface="Arial"/>
            </a:endParaRPr>
          </a:p>
          <a:p>
            <a:pPr algn="ctr">
              <a:lnSpc>
                <a:spcPct val="100000"/>
              </a:lnSpc>
            </a:pPr>
            <a:r>
              <a:rPr lang="en-US" sz="1350" spc="-8" dirty="0">
                <a:solidFill>
                  <a:srgbClr val="000066"/>
                </a:solidFill>
                <a:latin typeface="Arial"/>
                <a:cs typeface="Arial"/>
              </a:rPr>
              <a:t>Appendix</a:t>
            </a:r>
            <a:r>
              <a:rPr lang="en-US" sz="1350" spc="15" dirty="0">
                <a:solidFill>
                  <a:srgbClr val="000066"/>
                </a:solidFill>
                <a:latin typeface="Arial"/>
                <a:cs typeface="Arial"/>
              </a:rPr>
              <a:t> </a:t>
            </a:r>
            <a:r>
              <a:rPr lang="en-US" sz="1350" spc="-8" dirty="0">
                <a:solidFill>
                  <a:srgbClr val="000066"/>
                </a:solidFill>
                <a:latin typeface="Arial"/>
                <a:cs typeface="Arial"/>
              </a:rPr>
              <a:t>7.28</a:t>
            </a:r>
            <a:endParaRPr lang="en-US" sz="1350" dirty="0">
              <a:latin typeface="Arial"/>
              <a:cs typeface="Arial"/>
            </a:endParaRPr>
          </a:p>
        </p:txBody>
      </p:sp>
      <p:sp>
        <p:nvSpPr>
          <p:cNvPr id="8" name="object 10">
            <a:extLst>
              <a:ext uri="{FF2B5EF4-FFF2-40B4-BE49-F238E27FC236}">
                <a16:creationId xmlns:a16="http://schemas.microsoft.com/office/drawing/2014/main" id="{6EA08360-87F7-42DC-8D12-3A786D19A636}"/>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270557700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35A592E-D480-41BA-9F4A-F5B645B272AF}"/>
              </a:ext>
            </a:extLst>
          </p:cNvPr>
          <p:cNvSpPr txBox="1"/>
          <p:nvPr/>
        </p:nvSpPr>
        <p:spPr>
          <a:xfrm>
            <a:off x="5528889" y="2056563"/>
            <a:ext cx="3080482" cy="1569660"/>
          </a:xfrm>
          <a:prstGeom prst="rect">
            <a:avLst/>
          </a:prstGeom>
          <a:noFill/>
        </p:spPr>
        <p:txBody>
          <a:bodyPr wrap="square">
            <a:spAutoFit/>
          </a:bodyPr>
          <a:lstStyle/>
          <a:p>
            <a:pPr marL="9525" marR="15240" defTabSz="685800" fontAlgn="auto">
              <a:spcBef>
                <a:spcPts val="75"/>
              </a:spcBef>
              <a:spcAft>
                <a:spcPts val="0"/>
              </a:spcAft>
              <a:defRPr/>
            </a:pPr>
            <a:r>
              <a:rPr lang="en-US" sz="1200" b="0" dirty="0">
                <a:solidFill>
                  <a:srgbClr val="000066"/>
                </a:solidFill>
                <a:latin typeface="Arial"/>
                <a:cs typeface="Arial"/>
              </a:rPr>
              <a:t>Once </a:t>
            </a:r>
            <a:r>
              <a:rPr lang="en-US" sz="1200" b="0" spc="-4" dirty="0">
                <a:solidFill>
                  <a:srgbClr val="000066"/>
                </a:solidFill>
                <a:latin typeface="Arial"/>
                <a:cs typeface="Arial"/>
              </a:rPr>
              <a:t>you have selected “D” </a:t>
            </a:r>
            <a:r>
              <a:rPr lang="en-US" sz="1200" b="0" dirty="0">
                <a:solidFill>
                  <a:srgbClr val="000066"/>
                </a:solidFill>
                <a:latin typeface="Arial"/>
                <a:cs typeface="Arial"/>
              </a:rPr>
              <a:t>the  </a:t>
            </a:r>
            <a:r>
              <a:rPr lang="en-US" sz="1200" b="0" spc="-4" dirty="0">
                <a:solidFill>
                  <a:srgbClr val="000066"/>
                </a:solidFill>
                <a:latin typeface="Arial"/>
                <a:cs typeface="Arial"/>
              </a:rPr>
              <a:t>next </a:t>
            </a:r>
            <a:r>
              <a:rPr lang="en-US" sz="1200" b="0" dirty="0">
                <a:solidFill>
                  <a:srgbClr val="000066"/>
                </a:solidFill>
                <a:latin typeface="Arial"/>
                <a:cs typeface="Arial"/>
              </a:rPr>
              <a:t>break </a:t>
            </a:r>
            <a:r>
              <a:rPr lang="en-US" sz="1200" b="0" spc="-4" dirty="0">
                <a:solidFill>
                  <a:srgbClr val="000066"/>
                </a:solidFill>
                <a:latin typeface="Arial"/>
                <a:cs typeface="Arial"/>
              </a:rPr>
              <a:t>down </a:t>
            </a:r>
            <a:r>
              <a:rPr lang="en-US" sz="1200" b="0" dirty="0">
                <a:solidFill>
                  <a:srgbClr val="000066"/>
                </a:solidFill>
                <a:latin typeface="Arial"/>
                <a:cs typeface="Arial"/>
              </a:rPr>
              <a:t>most used is  “D5” for transportation related  documentation discrepancies..</a:t>
            </a:r>
            <a:endParaRPr lang="en-US" sz="1200" b="0" dirty="0">
              <a:solidFill>
                <a:prstClr val="black"/>
              </a:solidFill>
              <a:latin typeface="Arial"/>
              <a:cs typeface="Arial"/>
            </a:endParaRPr>
          </a:p>
          <a:p>
            <a:pPr defTabSz="685800" fontAlgn="auto">
              <a:spcBef>
                <a:spcPts val="11"/>
              </a:spcBef>
              <a:spcAft>
                <a:spcPts val="0"/>
              </a:spcAft>
              <a:defRPr/>
            </a:pPr>
            <a:endParaRPr lang="en-US" sz="1200" b="0" dirty="0">
              <a:solidFill>
                <a:prstClr val="black"/>
              </a:solidFill>
              <a:latin typeface="Arial"/>
              <a:cs typeface="Arial"/>
            </a:endParaRPr>
          </a:p>
          <a:p>
            <a:pPr marL="9525" marR="3810" defTabSz="685800" fontAlgn="auto">
              <a:spcBef>
                <a:spcPts val="0"/>
              </a:spcBef>
              <a:spcAft>
                <a:spcPts val="0"/>
              </a:spcAft>
              <a:defRPr/>
            </a:pPr>
            <a:r>
              <a:rPr lang="en-US" sz="1200" b="0" dirty="0">
                <a:solidFill>
                  <a:srgbClr val="000066"/>
                </a:solidFill>
                <a:latin typeface="Arial"/>
                <a:cs typeface="Arial"/>
              </a:rPr>
              <a:t>In many cases, there may </a:t>
            </a:r>
            <a:r>
              <a:rPr lang="en-US" sz="1200" b="0" spc="4" dirty="0">
                <a:solidFill>
                  <a:srgbClr val="000066"/>
                </a:solidFill>
                <a:latin typeface="Arial"/>
                <a:cs typeface="Arial"/>
              </a:rPr>
              <a:t>be  </a:t>
            </a:r>
            <a:r>
              <a:rPr lang="en-US" sz="1200" b="0" dirty="0">
                <a:solidFill>
                  <a:srgbClr val="000066"/>
                </a:solidFill>
                <a:latin typeface="Arial"/>
                <a:cs typeface="Arial"/>
              </a:rPr>
              <a:t>multiple discrepancies. </a:t>
            </a:r>
            <a:r>
              <a:rPr lang="en-US" sz="1200" b="0" spc="-4" dirty="0">
                <a:solidFill>
                  <a:srgbClr val="000066"/>
                </a:solidFill>
                <a:latin typeface="Arial"/>
                <a:cs typeface="Arial"/>
              </a:rPr>
              <a:t>Up </a:t>
            </a:r>
            <a:r>
              <a:rPr lang="en-US" sz="1200" b="0" dirty="0">
                <a:solidFill>
                  <a:srgbClr val="000066"/>
                </a:solidFill>
                <a:latin typeface="Arial"/>
                <a:cs typeface="Arial"/>
              </a:rPr>
              <a:t>to  three discrepancy codes can</a:t>
            </a:r>
            <a:r>
              <a:rPr lang="en-US" sz="1200" b="0" spc="-83" dirty="0">
                <a:solidFill>
                  <a:srgbClr val="000066"/>
                </a:solidFill>
                <a:latin typeface="Arial"/>
                <a:cs typeface="Arial"/>
              </a:rPr>
              <a:t> </a:t>
            </a:r>
            <a:r>
              <a:rPr lang="en-US" sz="1200" b="0" spc="4" dirty="0">
                <a:solidFill>
                  <a:srgbClr val="000066"/>
                </a:solidFill>
                <a:latin typeface="Arial"/>
                <a:cs typeface="Arial"/>
              </a:rPr>
              <a:t>be  </a:t>
            </a:r>
            <a:r>
              <a:rPr lang="en-US" sz="1200" b="0" dirty="0">
                <a:solidFill>
                  <a:srgbClr val="000066"/>
                </a:solidFill>
                <a:latin typeface="Arial"/>
                <a:cs typeface="Arial"/>
              </a:rPr>
              <a:t>utilized for each</a:t>
            </a:r>
            <a:r>
              <a:rPr lang="en-US" sz="1200" b="0" spc="-49" dirty="0">
                <a:solidFill>
                  <a:srgbClr val="000066"/>
                </a:solidFill>
                <a:latin typeface="Arial"/>
                <a:cs typeface="Arial"/>
              </a:rPr>
              <a:t> </a:t>
            </a:r>
            <a:r>
              <a:rPr lang="en-US" sz="1200" b="0" spc="-4" dirty="0">
                <a:solidFill>
                  <a:srgbClr val="000066"/>
                </a:solidFill>
                <a:latin typeface="Arial"/>
                <a:cs typeface="Arial"/>
              </a:rPr>
              <a:t>SDR</a:t>
            </a:r>
            <a:endParaRPr lang="en-US" sz="1200" dirty="0"/>
          </a:p>
        </p:txBody>
      </p:sp>
      <p:pic>
        <p:nvPicPr>
          <p:cNvPr id="12" name="Picture 11">
            <a:extLst>
              <a:ext uri="{FF2B5EF4-FFF2-40B4-BE49-F238E27FC236}">
                <a16:creationId xmlns:a16="http://schemas.microsoft.com/office/drawing/2014/main" id="{95BB4C3E-E674-41D6-A002-6AE8098FA0EA}"/>
              </a:ext>
            </a:extLst>
          </p:cNvPr>
          <p:cNvPicPr/>
          <p:nvPr/>
        </p:nvPicPr>
        <p:blipFill rotWithShape="1">
          <a:blip r:embed="rId2"/>
          <a:srcRect t="12294" r="6891" b="11540"/>
          <a:stretch/>
        </p:blipFill>
        <p:spPr bwMode="auto">
          <a:xfrm>
            <a:off x="499689" y="1752600"/>
            <a:ext cx="4834311" cy="4059247"/>
          </a:xfrm>
          <a:prstGeom prst="rect">
            <a:avLst/>
          </a:prstGeom>
          <a:ln>
            <a:noFill/>
          </a:ln>
          <a:extLst>
            <a:ext uri="{53640926-AAD7-44D8-BBD7-CCE9431645EC}">
              <a14:shadowObscured xmlns:a14="http://schemas.microsoft.com/office/drawing/2010/main"/>
            </a:ext>
          </a:extLst>
        </p:spPr>
      </p:pic>
      <p:sp>
        <p:nvSpPr>
          <p:cNvPr id="2" name="Arrow: Left 1">
            <a:extLst>
              <a:ext uri="{FF2B5EF4-FFF2-40B4-BE49-F238E27FC236}">
                <a16:creationId xmlns:a16="http://schemas.microsoft.com/office/drawing/2014/main" id="{8F585D00-AC1C-431B-A572-46CAC8D1917B}"/>
              </a:ext>
            </a:extLst>
          </p:cNvPr>
          <p:cNvSpPr/>
          <p:nvPr/>
        </p:nvSpPr>
        <p:spPr bwMode="auto">
          <a:xfrm>
            <a:off x="2736572" y="3048000"/>
            <a:ext cx="533400" cy="152400"/>
          </a:xfrm>
          <a:prstGeom prst="leftArrow">
            <a:avLst/>
          </a:prstGeom>
          <a:solidFill>
            <a:schemeClr val="tx2"/>
          </a:solidFill>
          <a:ln w="9525" cap="flat" cmpd="sng" algn="ctr">
            <a:no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rgbClr val="0000CC"/>
              </a:solidFill>
              <a:effectLst/>
              <a:latin typeface="Times New Roman" pitchFamily="18" charset="0"/>
            </a:endParaRPr>
          </a:p>
        </p:txBody>
      </p:sp>
      <p:sp>
        <p:nvSpPr>
          <p:cNvPr id="13" name="Arrow: Left 12">
            <a:extLst>
              <a:ext uri="{FF2B5EF4-FFF2-40B4-BE49-F238E27FC236}">
                <a16:creationId xmlns:a16="http://schemas.microsoft.com/office/drawing/2014/main" id="{B063B8E3-741C-46BF-A124-2F45E2490A49}"/>
              </a:ext>
            </a:extLst>
          </p:cNvPr>
          <p:cNvSpPr/>
          <p:nvPr/>
        </p:nvSpPr>
        <p:spPr bwMode="auto">
          <a:xfrm>
            <a:off x="3505200" y="3976254"/>
            <a:ext cx="533400" cy="152400"/>
          </a:xfrm>
          <a:prstGeom prst="leftArrow">
            <a:avLst/>
          </a:prstGeom>
          <a:solidFill>
            <a:schemeClr val="tx2"/>
          </a:solidFill>
          <a:ln w="9525" cap="flat" cmpd="sng" algn="ctr">
            <a:noFill/>
            <a:prstDash val="solid"/>
            <a:round/>
            <a:headEnd type="none" w="med" len="med"/>
            <a:tailEnd type="none" w="med" len="med"/>
          </a:ln>
          <a:effectLst>
            <a:outerShdw dist="35921" dir="2700000" algn="ctr" rotWithShape="0">
              <a:srgbClr val="80808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1" i="0" u="none" strike="noStrike" cap="none" normalizeH="0" baseline="0">
              <a:ln>
                <a:noFill/>
              </a:ln>
              <a:solidFill>
                <a:srgbClr val="0000CC"/>
              </a:solidFill>
              <a:effectLst/>
              <a:latin typeface="Times New Roman" pitchFamily="18" charset="0"/>
            </a:endParaRPr>
          </a:p>
        </p:txBody>
      </p:sp>
      <p:sp>
        <p:nvSpPr>
          <p:cNvPr id="7" name="object 10">
            <a:extLst>
              <a:ext uri="{FF2B5EF4-FFF2-40B4-BE49-F238E27FC236}">
                <a16:creationId xmlns:a16="http://schemas.microsoft.com/office/drawing/2014/main" id="{5FE8D5FB-A3F8-4766-BF52-7B139DCAA4B8}"/>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77328337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11">
            <a:extLst>
              <a:ext uri="{FF2B5EF4-FFF2-40B4-BE49-F238E27FC236}">
                <a16:creationId xmlns:a16="http://schemas.microsoft.com/office/drawing/2014/main" id="{3459820A-B747-4FEC-A063-DE5824A06F1F}"/>
              </a:ext>
            </a:extLst>
          </p:cNvPr>
          <p:cNvGrpSpPr/>
          <p:nvPr/>
        </p:nvGrpSpPr>
        <p:grpSpPr>
          <a:xfrm>
            <a:off x="291976" y="1674996"/>
            <a:ext cx="4840463" cy="3877349"/>
            <a:chOff x="47701" y="1456944"/>
            <a:chExt cx="5845810" cy="4646930"/>
          </a:xfrm>
        </p:grpSpPr>
        <p:sp>
          <p:nvSpPr>
            <p:cNvPr id="5" name="object 12">
              <a:extLst>
                <a:ext uri="{FF2B5EF4-FFF2-40B4-BE49-F238E27FC236}">
                  <a16:creationId xmlns:a16="http://schemas.microsoft.com/office/drawing/2014/main" id="{B360071D-10DC-4852-815C-098AD68495AA}"/>
                </a:ext>
              </a:extLst>
            </p:cNvPr>
            <p:cNvSpPr/>
            <p:nvPr/>
          </p:nvSpPr>
          <p:spPr>
            <a:xfrm>
              <a:off x="47701" y="1456944"/>
              <a:ext cx="5845348" cy="4646320"/>
            </a:xfrm>
            <a:prstGeom prst="rect">
              <a:avLst/>
            </a:prstGeom>
            <a:blipFill>
              <a:blip r:embed="rId2" cstate="print"/>
              <a:stretch>
                <a:fillRect/>
              </a:stretch>
            </a:blipFill>
          </p:spPr>
          <p:txBody>
            <a:bodyPr wrap="square" lIns="0" tIns="0" rIns="0" bIns="0" rtlCol="0"/>
            <a:lstStyle/>
            <a:p>
              <a:endParaRPr sz="1200" dirty="0">
                <a:solidFill>
                  <a:prstClr val="black"/>
                </a:solidFill>
                <a:latin typeface="Calibri"/>
              </a:endParaRPr>
            </a:p>
          </p:txBody>
        </p:sp>
        <p:sp>
          <p:nvSpPr>
            <p:cNvPr id="6" name="object 13">
              <a:extLst>
                <a:ext uri="{FF2B5EF4-FFF2-40B4-BE49-F238E27FC236}">
                  <a16:creationId xmlns:a16="http://schemas.microsoft.com/office/drawing/2014/main" id="{5184C2CE-2B44-423B-94F6-CA5A8E547727}"/>
                </a:ext>
              </a:extLst>
            </p:cNvPr>
            <p:cNvSpPr/>
            <p:nvPr/>
          </p:nvSpPr>
          <p:spPr>
            <a:xfrm>
              <a:off x="3901123" y="3307505"/>
              <a:ext cx="259715" cy="268605"/>
            </a:xfrm>
            <a:custGeom>
              <a:avLst/>
              <a:gdLst/>
              <a:ahLst/>
              <a:cxnLst/>
              <a:rect l="l" t="t" r="r" b="b"/>
              <a:pathLst>
                <a:path w="259714" h="268604">
                  <a:moveTo>
                    <a:pt x="191515" y="0"/>
                  </a:moveTo>
                  <a:lnTo>
                    <a:pt x="33883" y="169151"/>
                  </a:lnTo>
                  <a:lnTo>
                    <a:pt x="0" y="137579"/>
                  </a:lnTo>
                  <a:lnTo>
                    <a:pt x="4610" y="268490"/>
                  </a:lnTo>
                  <a:lnTo>
                    <a:pt x="135521" y="263880"/>
                  </a:lnTo>
                  <a:lnTo>
                    <a:pt x="101638" y="232308"/>
                  </a:lnTo>
                  <a:lnTo>
                    <a:pt x="259283" y="63157"/>
                  </a:lnTo>
                  <a:lnTo>
                    <a:pt x="191515"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7" name="object 14">
              <a:extLst>
                <a:ext uri="{FF2B5EF4-FFF2-40B4-BE49-F238E27FC236}">
                  <a16:creationId xmlns:a16="http://schemas.microsoft.com/office/drawing/2014/main" id="{DA41A492-0D2B-456C-8C37-3E7E486774BE}"/>
                </a:ext>
              </a:extLst>
            </p:cNvPr>
            <p:cNvSpPr/>
            <p:nvPr/>
          </p:nvSpPr>
          <p:spPr>
            <a:xfrm>
              <a:off x="3901123" y="3307505"/>
              <a:ext cx="259715" cy="268605"/>
            </a:xfrm>
            <a:custGeom>
              <a:avLst/>
              <a:gdLst/>
              <a:ahLst/>
              <a:cxnLst/>
              <a:rect l="l" t="t" r="r" b="b"/>
              <a:pathLst>
                <a:path w="259714" h="268604">
                  <a:moveTo>
                    <a:pt x="259283" y="63157"/>
                  </a:moveTo>
                  <a:lnTo>
                    <a:pt x="101638" y="232308"/>
                  </a:lnTo>
                  <a:lnTo>
                    <a:pt x="135521" y="263880"/>
                  </a:lnTo>
                  <a:lnTo>
                    <a:pt x="4610" y="268490"/>
                  </a:lnTo>
                  <a:lnTo>
                    <a:pt x="0" y="137579"/>
                  </a:lnTo>
                  <a:lnTo>
                    <a:pt x="33883" y="169151"/>
                  </a:lnTo>
                  <a:lnTo>
                    <a:pt x="191515" y="0"/>
                  </a:lnTo>
                  <a:lnTo>
                    <a:pt x="259283" y="63157"/>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sp>
          <p:nvSpPr>
            <p:cNvPr id="8" name="object 15">
              <a:extLst>
                <a:ext uri="{FF2B5EF4-FFF2-40B4-BE49-F238E27FC236}">
                  <a16:creationId xmlns:a16="http://schemas.microsoft.com/office/drawing/2014/main" id="{B49D55A9-E27E-4AF3-89BE-80A9DD164E82}"/>
                </a:ext>
              </a:extLst>
            </p:cNvPr>
            <p:cNvSpPr/>
            <p:nvPr/>
          </p:nvSpPr>
          <p:spPr>
            <a:xfrm>
              <a:off x="4716018" y="3601973"/>
              <a:ext cx="325120" cy="184785"/>
            </a:xfrm>
            <a:custGeom>
              <a:avLst/>
              <a:gdLst/>
              <a:ahLst/>
              <a:cxnLst/>
              <a:rect l="l" t="t" r="r" b="b"/>
              <a:pathLst>
                <a:path w="325120" h="184785">
                  <a:moveTo>
                    <a:pt x="92202" y="0"/>
                  </a:moveTo>
                  <a:lnTo>
                    <a:pt x="0" y="92201"/>
                  </a:lnTo>
                  <a:lnTo>
                    <a:pt x="92202" y="184403"/>
                  </a:lnTo>
                  <a:lnTo>
                    <a:pt x="92202" y="138302"/>
                  </a:lnTo>
                  <a:lnTo>
                    <a:pt x="324612" y="138302"/>
                  </a:lnTo>
                  <a:lnTo>
                    <a:pt x="324612" y="46100"/>
                  </a:lnTo>
                  <a:lnTo>
                    <a:pt x="92202" y="46100"/>
                  </a:lnTo>
                  <a:lnTo>
                    <a:pt x="92202"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9" name="object 16">
              <a:extLst>
                <a:ext uri="{FF2B5EF4-FFF2-40B4-BE49-F238E27FC236}">
                  <a16:creationId xmlns:a16="http://schemas.microsoft.com/office/drawing/2014/main" id="{F76C86D0-8EDA-40C5-B88E-6ACA3F6B96EA}"/>
                </a:ext>
              </a:extLst>
            </p:cNvPr>
            <p:cNvSpPr/>
            <p:nvPr/>
          </p:nvSpPr>
          <p:spPr>
            <a:xfrm>
              <a:off x="4716018" y="3601973"/>
              <a:ext cx="325120" cy="184785"/>
            </a:xfrm>
            <a:custGeom>
              <a:avLst/>
              <a:gdLst/>
              <a:ahLst/>
              <a:cxnLst/>
              <a:rect l="l" t="t" r="r" b="b"/>
              <a:pathLst>
                <a:path w="325120" h="184785">
                  <a:moveTo>
                    <a:pt x="324612" y="138302"/>
                  </a:moveTo>
                  <a:lnTo>
                    <a:pt x="92202" y="138302"/>
                  </a:lnTo>
                  <a:lnTo>
                    <a:pt x="92202" y="184403"/>
                  </a:lnTo>
                  <a:lnTo>
                    <a:pt x="0" y="92201"/>
                  </a:lnTo>
                  <a:lnTo>
                    <a:pt x="92202" y="0"/>
                  </a:lnTo>
                  <a:lnTo>
                    <a:pt x="92202" y="46100"/>
                  </a:lnTo>
                  <a:lnTo>
                    <a:pt x="324612" y="46100"/>
                  </a:lnTo>
                  <a:lnTo>
                    <a:pt x="324612" y="138302"/>
                  </a:lnTo>
                  <a:close/>
                </a:path>
              </a:pathLst>
            </a:custGeom>
            <a:ln w="25908">
              <a:solidFill>
                <a:srgbClr val="1E1E86"/>
              </a:solidFill>
            </a:ln>
          </p:spPr>
          <p:txBody>
            <a:bodyPr wrap="square" lIns="0" tIns="0" rIns="0" bIns="0" rtlCol="0"/>
            <a:lstStyle/>
            <a:p>
              <a:endParaRPr sz="1200" dirty="0">
                <a:solidFill>
                  <a:prstClr val="black"/>
                </a:solidFill>
                <a:latin typeface="Calibri"/>
              </a:endParaRPr>
            </a:p>
          </p:txBody>
        </p:sp>
        <p:sp>
          <p:nvSpPr>
            <p:cNvPr id="10" name="object 17">
              <a:extLst>
                <a:ext uri="{FF2B5EF4-FFF2-40B4-BE49-F238E27FC236}">
                  <a16:creationId xmlns:a16="http://schemas.microsoft.com/office/drawing/2014/main" id="{EDBDD2A2-859E-459C-A712-FCD0AE297C73}"/>
                </a:ext>
              </a:extLst>
            </p:cNvPr>
            <p:cNvSpPr/>
            <p:nvPr/>
          </p:nvSpPr>
          <p:spPr>
            <a:xfrm>
              <a:off x="2364718" y="3716021"/>
              <a:ext cx="325755" cy="191135"/>
            </a:xfrm>
            <a:custGeom>
              <a:avLst/>
              <a:gdLst/>
              <a:ahLst/>
              <a:cxnLst/>
              <a:rect l="l" t="t" r="r" b="b"/>
              <a:pathLst>
                <a:path w="325755" h="191135">
                  <a:moveTo>
                    <a:pt x="112331" y="0"/>
                  </a:moveTo>
                  <a:lnTo>
                    <a:pt x="0" y="67398"/>
                  </a:lnTo>
                  <a:lnTo>
                    <a:pt x="67398" y="179730"/>
                  </a:lnTo>
                  <a:lnTo>
                    <a:pt x="78625" y="134797"/>
                  </a:lnTo>
                  <a:lnTo>
                    <a:pt x="302945" y="190868"/>
                  </a:lnTo>
                  <a:lnTo>
                    <a:pt x="325412" y="101003"/>
                  </a:lnTo>
                  <a:lnTo>
                    <a:pt x="101091" y="44932"/>
                  </a:lnTo>
                  <a:lnTo>
                    <a:pt x="112331"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1" name="object 18">
              <a:extLst>
                <a:ext uri="{FF2B5EF4-FFF2-40B4-BE49-F238E27FC236}">
                  <a16:creationId xmlns:a16="http://schemas.microsoft.com/office/drawing/2014/main" id="{5F2682F0-9566-4576-9D47-CD58EBCFAEA6}"/>
                </a:ext>
              </a:extLst>
            </p:cNvPr>
            <p:cNvSpPr/>
            <p:nvPr/>
          </p:nvSpPr>
          <p:spPr>
            <a:xfrm>
              <a:off x="2364718" y="3716021"/>
              <a:ext cx="325755" cy="191135"/>
            </a:xfrm>
            <a:custGeom>
              <a:avLst/>
              <a:gdLst/>
              <a:ahLst/>
              <a:cxnLst/>
              <a:rect l="l" t="t" r="r" b="b"/>
              <a:pathLst>
                <a:path w="325755" h="191135">
                  <a:moveTo>
                    <a:pt x="302945" y="190868"/>
                  </a:moveTo>
                  <a:lnTo>
                    <a:pt x="78625" y="134797"/>
                  </a:lnTo>
                  <a:lnTo>
                    <a:pt x="67398" y="179730"/>
                  </a:lnTo>
                  <a:lnTo>
                    <a:pt x="0" y="67398"/>
                  </a:lnTo>
                  <a:lnTo>
                    <a:pt x="112331" y="0"/>
                  </a:lnTo>
                  <a:lnTo>
                    <a:pt x="101091" y="44932"/>
                  </a:lnTo>
                  <a:lnTo>
                    <a:pt x="325412" y="101003"/>
                  </a:lnTo>
                  <a:lnTo>
                    <a:pt x="302945" y="190868"/>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sp>
          <p:nvSpPr>
            <p:cNvPr id="12" name="object 19">
              <a:extLst>
                <a:ext uri="{FF2B5EF4-FFF2-40B4-BE49-F238E27FC236}">
                  <a16:creationId xmlns:a16="http://schemas.microsoft.com/office/drawing/2014/main" id="{6E2C6393-605E-4729-B9B4-AF38020D9D4A}"/>
                </a:ext>
              </a:extLst>
            </p:cNvPr>
            <p:cNvSpPr/>
            <p:nvPr/>
          </p:nvSpPr>
          <p:spPr>
            <a:xfrm>
              <a:off x="3658495" y="3864404"/>
              <a:ext cx="326390" cy="184785"/>
            </a:xfrm>
            <a:custGeom>
              <a:avLst/>
              <a:gdLst/>
              <a:ahLst/>
              <a:cxnLst/>
              <a:rect l="l" t="t" r="r" b="b"/>
              <a:pathLst>
                <a:path w="326389" h="184785">
                  <a:moveTo>
                    <a:pt x="85737" y="0"/>
                  </a:moveTo>
                  <a:lnTo>
                    <a:pt x="0" y="99047"/>
                  </a:lnTo>
                  <a:lnTo>
                    <a:pt x="99047" y="184784"/>
                  </a:lnTo>
                  <a:lnTo>
                    <a:pt x="95719" y="138595"/>
                  </a:lnTo>
                  <a:lnTo>
                    <a:pt x="326339" y="121983"/>
                  </a:lnTo>
                  <a:lnTo>
                    <a:pt x="319684" y="29590"/>
                  </a:lnTo>
                  <a:lnTo>
                    <a:pt x="89065" y="46202"/>
                  </a:lnTo>
                  <a:lnTo>
                    <a:pt x="8573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3" name="object 20">
              <a:extLst>
                <a:ext uri="{FF2B5EF4-FFF2-40B4-BE49-F238E27FC236}">
                  <a16:creationId xmlns:a16="http://schemas.microsoft.com/office/drawing/2014/main" id="{6B5EB7D0-E00C-4557-B68B-C36F4CAED988}"/>
                </a:ext>
              </a:extLst>
            </p:cNvPr>
            <p:cNvSpPr/>
            <p:nvPr/>
          </p:nvSpPr>
          <p:spPr>
            <a:xfrm>
              <a:off x="3658495" y="3864404"/>
              <a:ext cx="326390" cy="184785"/>
            </a:xfrm>
            <a:custGeom>
              <a:avLst/>
              <a:gdLst/>
              <a:ahLst/>
              <a:cxnLst/>
              <a:rect l="l" t="t" r="r" b="b"/>
              <a:pathLst>
                <a:path w="326389" h="184785">
                  <a:moveTo>
                    <a:pt x="326339" y="121983"/>
                  </a:moveTo>
                  <a:lnTo>
                    <a:pt x="95719" y="138595"/>
                  </a:lnTo>
                  <a:lnTo>
                    <a:pt x="99047" y="184784"/>
                  </a:lnTo>
                  <a:lnTo>
                    <a:pt x="0" y="99047"/>
                  </a:lnTo>
                  <a:lnTo>
                    <a:pt x="85737" y="0"/>
                  </a:lnTo>
                  <a:lnTo>
                    <a:pt x="89065" y="46202"/>
                  </a:lnTo>
                  <a:lnTo>
                    <a:pt x="319684" y="29590"/>
                  </a:lnTo>
                  <a:lnTo>
                    <a:pt x="326339" y="121983"/>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sp>
          <p:nvSpPr>
            <p:cNvPr id="14" name="object 21">
              <a:extLst>
                <a:ext uri="{FF2B5EF4-FFF2-40B4-BE49-F238E27FC236}">
                  <a16:creationId xmlns:a16="http://schemas.microsoft.com/office/drawing/2014/main" id="{B08B01A4-5639-4A59-8891-C5C43865FB5A}"/>
                </a:ext>
              </a:extLst>
            </p:cNvPr>
            <p:cNvSpPr/>
            <p:nvPr/>
          </p:nvSpPr>
          <p:spPr>
            <a:xfrm>
              <a:off x="5420078" y="4108740"/>
              <a:ext cx="231775" cy="307975"/>
            </a:xfrm>
            <a:custGeom>
              <a:avLst/>
              <a:gdLst/>
              <a:ahLst/>
              <a:cxnLst/>
              <a:rect l="l" t="t" r="r" b="b"/>
              <a:pathLst>
                <a:path w="231775" h="307975">
                  <a:moveTo>
                    <a:pt x="38087" y="0"/>
                  </a:moveTo>
                  <a:lnTo>
                    <a:pt x="0" y="125348"/>
                  </a:lnTo>
                  <a:lnTo>
                    <a:pt x="40855" y="103530"/>
                  </a:lnTo>
                  <a:lnTo>
                    <a:pt x="149745" y="307505"/>
                  </a:lnTo>
                  <a:lnTo>
                    <a:pt x="231457" y="263880"/>
                  </a:lnTo>
                  <a:lnTo>
                    <a:pt x="122567" y="59905"/>
                  </a:lnTo>
                  <a:lnTo>
                    <a:pt x="163423" y="38099"/>
                  </a:lnTo>
                  <a:lnTo>
                    <a:pt x="38087"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5" name="object 22">
              <a:extLst>
                <a:ext uri="{FF2B5EF4-FFF2-40B4-BE49-F238E27FC236}">
                  <a16:creationId xmlns:a16="http://schemas.microsoft.com/office/drawing/2014/main" id="{2FF65851-EE35-4A3E-AC79-168A8188E2AF}"/>
                </a:ext>
              </a:extLst>
            </p:cNvPr>
            <p:cNvSpPr/>
            <p:nvPr/>
          </p:nvSpPr>
          <p:spPr>
            <a:xfrm>
              <a:off x="5420078" y="4108742"/>
              <a:ext cx="231775" cy="307975"/>
            </a:xfrm>
            <a:custGeom>
              <a:avLst/>
              <a:gdLst/>
              <a:ahLst/>
              <a:cxnLst/>
              <a:rect l="l" t="t" r="r" b="b"/>
              <a:pathLst>
                <a:path w="231775" h="307975">
                  <a:moveTo>
                    <a:pt x="149745" y="307505"/>
                  </a:moveTo>
                  <a:lnTo>
                    <a:pt x="40855" y="103530"/>
                  </a:lnTo>
                  <a:lnTo>
                    <a:pt x="0" y="125348"/>
                  </a:lnTo>
                  <a:lnTo>
                    <a:pt x="38087" y="0"/>
                  </a:lnTo>
                  <a:lnTo>
                    <a:pt x="163423" y="38099"/>
                  </a:lnTo>
                  <a:lnTo>
                    <a:pt x="122567" y="59905"/>
                  </a:lnTo>
                  <a:lnTo>
                    <a:pt x="231457" y="263880"/>
                  </a:lnTo>
                  <a:lnTo>
                    <a:pt x="149745" y="307505"/>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sp>
          <p:nvSpPr>
            <p:cNvPr id="16" name="object 23">
              <a:extLst>
                <a:ext uri="{FF2B5EF4-FFF2-40B4-BE49-F238E27FC236}">
                  <a16:creationId xmlns:a16="http://schemas.microsoft.com/office/drawing/2014/main" id="{E36A737D-5C96-4012-80D3-DE93066CAEEE}"/>
                </a:ext>
              </a:extLst>
            </p:cNvPr>
            <p:cNvSpPr/>
            <p:nvPr/>
          </p:nvSpPr>
          <p:spPr>
            <a:xfrm>
              <a:off x="5222506" y="4428850"/>
              <a:ext cx="226060" cy="311785"/>
            </a:xfrm>
            <a:custGeom>
              <a:avLst/>
              <a:gdLst/>
              <a:ahLst/>
              <a:cxnLst/>
              <a:rect l="l" t="t" r="r" b="b"/>
              <a:pathLst>
                <a:path w="226060" h="311785">
                  <a:moveTo>
                    <a:pt x="83413" y="0"/>
                  </a:moveTo>
                  <a:lnTo>
                    <a:pt x="0" y="40297"/>
                  </a:lnTo>
                  <a:lnTo>
                    <a:pt x="100571" y="248488"/>
                  </a:lnTo>
                  <a:lnTo>
                    <a:pt x="58877" y="268643"/>
                  </a:lnTo>
                  <a:lnTo>
                    <a:pt x="182575" y="311759"/>
                  </a:lnTo>
                  <a:lnTo>
                    <a:pt x="225691" y="188061"/>
                  </a:lnTo>
                  <a:lnTo>
                    <a:pt x="183984" y="208203"/>
                  </a:lnTo>
                  <a:lnTo>
                    <a:pt x="83413" y="0"/>
                  </a:lnTo>
                  <a:close/>
                </a:path>
              </a:pathLst>
            </a:custGeom>
            <a:solidFill>
              <a:srgbClr val="2C2CB8"/>
            </a:solidFill>
          </p:spPr>
          <p:txBody>
            <a:bodyPr wrap="square" lIns="0" tIns="0" rIns="0" bIns="0" rtlCol="0"/>
            <a:lstStyle/>
            <a:p>
              <a:endParaRPr sz="1200" dirty="0">
                <a:solidFill>
                  <a:prstClr val="black"/>
                </a:solidFill>
                <a:latin typeface="Calibri"/>
              </a:endParaRPr>
            </a:p>
          </p:txBody>
        </p:sp>
        <p:sp>
          <p:nvSpPr>
            <p:cNvPr id="17" name="object 24">
              <a:extLst>
                <a:ext uri="{FF2B5EF4-FFF2-40B4-BE49-F238E27FC236}">
                  <a16:creationId xmlns:a16="http://schemas.microsoft.com/office/drawing/2014/main" id="{AB52120D-F851-4DA9-9B9D-EBCECB98A438}"/>
                </a:ext>
              </a:extLst>
            </p:cNvPr>
            <p:cNvSpPr/>
            <p:nvPr/>
          </p:nvSpPr>
          <p:spPr>
            <a:xfrm>
              <a:off x="5222505" y="4428850"/>
              <a:ext cx="226060" cy="311785"/>
            </a:xfrm>
            <a:custGeom>
              <a:avLst/>
              <a:gdLst/>
              <a:ahLst/>
              <a:cxnLst/>
              <a:rect l="l" t="t" r="r" b="b"/>
              <a:pathLst>
                <a:path w="226060" h="311785">
                  <a:moveTo>
                    <a:pt x="83413" y="0"/>
                  </a:moveTo>
                  <a:lnTo>
                    <a:pt x="183984" y="208203"/>
                  </a:lnTo>
                  <a:lnTo>
                    <a:pt x="225691" y="188061"/>
                  </a:lnTo>
                  <a:lnTo>
                    <a:pt x="182575" y="311759"/>
                  </a:lnTo>
                  <a:lnTo>
                    <a:pt x="58877" y="268643"/>
                  </a:lnTo>
                  <a:lnTo>
                    <a:pt x="100571" y="248488"/>
                  </a:lnTo>
                  <a:lnTo>
                    <a:pt x="0" y="40297"/>
                  </a:lnTo>
                  <a:lnTo>
                    <a:pt x="83413" y="0"/>
                  </a:lnTo>
                  <a:close/>
                </a:path>
              </a:pathLst>
            </a:custGeom>
            <a:ln w="25400">
              <a:solidFill>
                <a:srgbClr val="1E1E86"/>
              </a:solidFill>
            </a:ln>
          </p:spPr>
          <p:txBody>
            <a:bodyPr wrap="square" lIns="0" tIns="0" rIns="0" bIns="0" rtlCol="0"/>
            <a:lstStyle/>
            <a:p>
              <a:endParaRPr sz="1200" dirty="0">
                <a:solidFill>
                  <a:prstClr val="black"/>
                </a:solidFill>
                <a:latin typeface="Calibri"/>
              </a:endParaRPr>
            </a:p>
          </p:txBody>
        </p:sp>
      </p:grpSp>
      <p:sp>
        <p:nvSpPr>
          <p:cNvPr id="18" name="object 27">
            <a:extLst>
              <a:ext uri="{FF2B5EF4-FFF2-40B4-BE49-F238E27FC236}">
                <a16:creationId xmlns:a16="http://schemas.microsoft.com/office/drawing/2014/main" id="{93F4B04F-A6BF-441B-9403-CF8B5F05DE12}"/>
              </a:ext>
            </a:extLst>
          </p:cNvPr>
          <p:cNvSpPr txBox="1"/>
          <p:nvPr/>
        </p:nvSpPr>
        <p:spPr>
          <a:xfrm>
            <a:off x="3697747" y="3239995"/>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1</a:t>
            </a:r>
            <a:endParaRPr sz="1200" dirty="0">
              <a:solidFill>
                <a:prstClr val="black"/>
              </a:solidFill>
              <a:cs typeface="Arial"/>
            </a:endParaRPr>
          </a:p>
        </p:txBody>
      </p:sp>
      <p:sp>
        <p:nvSpPr>
          <p:cNvPr id="19" name="object 28">
            <a:extLst>
              <a:ext uri="{FF2B5EF4-FFF2-40B4-BE49-F238E27FC236}">
                <a16:creationId xmlns:a16="http://schemas.microsoft.com/office/drawing/2014/main" id="{004FF8D2-8D3E-435A-B789-0C9996C8CFCE}"/>
              </a:ext>
            </a:extLst>
          </p:cNvPr>
          <p:cNvSpPr txBox="1"/>
          <p:nvPr/>
        </p:nvSpPr>
        <p:spPr>
          <a:xfrm>
            <a:off x="4444393" y="3453395"/>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2</a:t>
            </a:r>
            <a:endParaRPr sz="1200" dirty="0">
              <a:solidFill>
                <a:prstClr val="black"/>
              </a:solidFill>
              <a:cs typeface="Arial"/>
            </a:endParaRPr>
          </a:p>
        </p:txBody>
      </p:sp>
      <p:sp>
        <p:nvSpPr>
          <p:cNvPr id="20" name="object 29">
            <a:extLst>
              <a:ext uri="{FF2B5EF4-FFF2-40B4-BE49-F238E27FC236}">
                <a16:creationId xmlns:a16="http://schemas.microsoft.com/office/drawing/2014/main" id="{136D6E8B-3659-48C4-8004-99E78160B4B8}"/>
              </a:ext>
            </a:extLst>
          </p:cNvPr>
          <p:cNvSpPr txBox="1"/>
          <p:nvPr/>
        </p:nvSpPr>
        <p:spPr>
          <a:xfrm>
            <a:off x="2505291" y="3536056"/>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3</a:t>
            </a:r>
            <a:endParaRPr sz="1200" dirty="0">
              <a:solidFill>
                <a:prstClr val="black"/>
              </a:solidFill>
              <a:cs typeface="Arial"/>
            </a:endParaRPr>
          </a:p>
        </p:txBody>
      </p:sp>
      <p:sp>
        <p:nvSpPr>
          <p:cNvPr id="21" name="object 30">
            <a:extLst>
              <a:ext uri="{FF2B5EF4-FFF2-40B4-BE49-F238E27FC236}">
                <a16:creationId xmlns:a16="http://schemas.microsoft.com/office/drawing/2014/main" id="{25B25F0E-737F-43E2-BE8E-208CD6F75C72}"/>
              </a:ext>
            </a:extLst>
          </p:cNvPr>
          <p:cNvSpPr txBox="1"/>
          <p:nvPr/>
        </p:nvSpPr>
        <p:spPr>
          <a:xfrm>
            <a:off x="3548107" y="3613415"/>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4</a:t>
            </a:r>
            <a:endParaRPr sz="1200" dirty="0">
              <a:solidFill>
                <a:prstClr val="black"/>
              </a:solidFill>
              <a:cs typeface="Arial"/>
            </a:endParaRPr>
          </a:p>
        </p:txBody>
      </p:sp>
      <p:sp>
        <p:nvSpPr>
          <p:cNvPr id="22" name="object 31">
            <a:extLst>
              <a:ext uri="{FF2B5EF4-FFF2-40B4-BE49-F238E27FC236}">
                <a16:creationId xmlns:a16="http://schemas.microsoft.com/office/drawing/2014/main" id="{21163146-3149-446B-9A8C-BFB4F3BA4993}"/>
              </a:ext>
            </a:extLst>
          </p:cNvPr>
          <p:cNvSpPr txBox="1"/>
          <p:nvPr/>
        </p:nvSpPr>
        <p:spPr>
          <a:xfrm>
            <a:off x="4592475" y="3837937"/>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5</a:t>
            </a:r>
            <a:endParaRPr sz="1200" dirty="0">
              <a:solidFill>
                <a:prstClr val="black"/>
              </a:solidFill>
              <a:cs typeface="Arial"/>
            </a:endParaRPr>
          </a:p>
        </p:txBody>
      </p:sp>
      <p:sp>
        <p:nvSpPr>
          <p:cNvPr id="23" name="object 32">
            <a:extLst>
              <a:ext uri="{FF2B5EF4-FFF2-40B4-BE49-F238E27FC236}">
                <a16:creationId xmlns:a16="http://schemas.microsoft.com/office/drawing/2014/main" id="{B1B7BA4A-0DAA-46D0-9982-15829658989E}"/>
              </a:ext>
            </a:extLst>
          </p:cNvPr>
          <p:cNvSpPr txBox="1"/>
          <p:nvPr/>
        </p:nvSpPr>
        <p:spPr>
          <a:xfrm>
            <a:off x="4444393" y="4144597"/>
            <a:ext cx="114776" cy="194284"/>
          </a:xfrm>
          <a:prstGeom prst="rect">
            <a:avLst/>
          </a:prstGeom>
        </p:spPr>
        <p:txBody>
          <a:bodyPr vert="horz" wrap="square" lIns="0" tIns="9525" rIns="0" bIns="0" rtlCol="0">
            <a:spAutoFit/>
          </a:bodyPr>
          <a:lstStyle/>
          <a:p>
            <a:pPr marL="9525">
              <a:spcBef>
                <a:spcPts val="75"/>
              </a:spcBef>
            </a:pPr>
            <a:r>
              <a:rPr sz="1200" dirty="0">
                <a:solidFill>
                  <a:srgbClr val="000066"/>
                </a:solidFill>
                <a:cs typeface="Arial"/>
              </a:rPr>
              <a:t>6</a:t>
            </a:r>
            <a:endParaRPr sz="1200" dirty="0">
              <a:solidFill>
                <a:prstClr val="black"/>
              </a:solidFill>
              <a:cs typeface="Arial"/>
            </a:endParaRPr>
          </a:p>
        </p:txBody>
      </p:sp>
      <p:sp>
        <p:nvSpPr>
          <p:cNvPr id="24" name="object 25">
            <a:extLst>
              <a:ext uri="{FF2B5EF4-FFF2-40B4-BE49-F238E27FC236}">
                <a16:creationId xmlns:a16="http://schemas.microsoft.com/office/drawing/2014/main" id="{ECAAA7A8-D73A-409A-8806-8409B5C6A44D}"/>
              </a:ext>
            </a:extLst>
          </p:cNvPr>
          <p:cNvSpPr txBox="1"/>
          <p:nvPr/>
        </p:nvSpPr>
        <p:spPr>
          <a:xfrm>
            <a:off x="5280008" y="1775888"/>
            <a:ext cx="2498763" cy="378950"/>
          </a:xfrm>
          <a:prstGeom prst="rect">
            <a:avLst/>
          </a:prstGeom>
        </p:spPr>
        <p:txBody>
          <a:bodyPr vert="horz" wrap="square" lIns="0" tIns="9525" rIns="0" bIns="0" rtlCol="0">
            <a:spAutoFit/>
          </a:bodyPr>
          <a:lstStyle/>
          <a:p>
            <a:pPr marL="9525" marR="3810">
              <a:spcBef>
                <a:spcPts val="75"/>
              </a:spcBef>
            </a:pPr>
            <a:r>
              <a:rPr sz="1200" dirty="0">
                <a:solidFill>
                  <a:srgbClr val="000066"/>
                </a:solidFill>
                <a:cs typeface="Arial"/>
              </a:rPr>
              <a:t>The </a:t>
            </a:r>
            <a:r>
              <a:rPr sz="1200" spc="-4" dirty="0">
                <a:solidFill>
                  <a:srgbClr val="000066"/>
                </a:solidFill>
                <a:cs typeface="Arial"/>
              </a:rPr>
              <a:t>following </a:t>
            </a:r>
            <a:r>
              <a:rPr sz="1200" dirty="0">
                <a:solidFill>
                  <a:srgbClr val="000066"/>
                </a:solidFill>
                <a:cs typeface="Arial"/>
              </a:rPr>
              <a:t>are descriptions for  the common sub</a:t>
            </a:r>
            <a:r>
              <a:rPr sz="1200" spc="-41" dirty="0">
                <a:solidFill>
                  <a:srgbClr val="000066"/>
                </a:solidFill>
                <a:cs typeface="Arial"/>
              </a:rPr>
              <a:t> </a:t>
            </a:r>
            <a:r>
              <a:rPr sz="1200" spc="4" dirty="0">
                <a:solidFill>
                  <a:srgbClr val="000066"/>
                </a:solidFill>
                <a:cs typeface="Arial"/>
              </a:rPr>
              <a:t>codes:</a:t>
            </a:r>
            <a:endParaRPr sz="1200" dirty="0">
              <a:solidFill>
                <a:prstClr val="black"/>
              </a:solidFill>
              <a:cs typeface="Arial"/>
            </a:endParaRPr>
          </a:p>
        </p:txBody>
      </p:sp>
      <p:sp>
        <p:nvSpPr>
          <p:cNvPr id="25" name="object 26">
            <a:extLst>
              <a:ext uri="{FF2B5EF4-FFF2-40B4-BE49-F238E27FC236}">
                <a16:creationId xmlns:a16="http://schemas.microsoft.com/office/drawing/2014/main" id="{305D48CB-0E0E-4D9E-AE17-63770B927744}"/>
              </a:ext>
            </a:extLst>
          </p:cNvPr>
          <p:cNvSpPr txBox="1"/>
          <p:nvPr/>
        </p:nvSpPr>
        <p:spPr>
          <a:xfrm>
            <a:off x="5280009" y="2373572"/>
            <a:ext cx="3552290" cy="1671611"/>
          </a:xfrm>
          <a:prstGeom prst="rect">
            <a:avLst/>
          </a:prstGeom>
        </p:spPr>
        <p:txBody>
          <a:bodyPr vert="horz" wrap="square" lIns="0" tIns="9525" rIns="0" bIns="0" rtlCol="0">
            <a:spAutoFit/>
          </a:bodyPr>
          <a:lstStyle/>
          <a:p>
            <a:pPr marL="266700" marR="385286" indent="-257175">
              <a:spcBef>
                <a:spcPts val="75"/>
              </a:spcBef>
              <a:buFontTx/>
              <a:buAutoNum type="arabicPeriod"/>
              <a:tabLst>
                <a:tab pos="266224" algn="l"/>
                <a:tab pos="266700" algn="l"/>
              </a:tabLst>
            </a:pPr>
            <a:r>
              <a:rPr sz="1200" dirty="0">
                <a:solidFill>
                  <a:srgbClr val="000066"/>
                </a:solidFill>
                <a:cs typeface="Arial"/>
              </a:rPr>
              <a:t>Use for no 1387-2  accompanying</a:t>
            </a:r>
            <a:r>
              <a:rPr sz="1200" spc="-49" dirty="0">
                <a:solidFill>
                  <a:srgbClr val="000066"/>
                </a:solidFill>
                <a:cs typeface="Arial"/>
              </a:rPr>
              <a:t> </a:t>
            </a:r>
            <a:r>
              <a:rPr sz="1200" dirty="0">
                <a:solidFill>
                  <a:srgbClr val="000066"/>
                </a:solidFill>
                <a:cs typeface="Arial"/>
              </a:rPr>
              <a:t>shipment.</a:t>
            </a:r>
            <a:endParaRPr sz="1200" dirty="0">
              <a:solidFill>
                <a:prstClr val="black"/>
              </a:solidFill>
              <a:cs typeface="Arial"/>
            </a:endParaRPr>
          </a:p>
          <a:p>
            <a:pPr marL="266700" indent="-257175">
              <a:buFontTx/>
              <a:buAutoNum type="arabicPeriod"/>
              <a:tabLst>
                <a:tab pos="266224" algn="l"/>
                <a:tab pos="266700" algn="l"/>
              </a:tabLst>
            </a:pPr>
            <a:r>
              <a:rPr sz="1200" dirty="0">
                <a:solidFill>
                  <a:srgbClr val="000066"/>
                </a:solidFill>
                <a:cs typeface="Arial"/>
              </a:rPr>
              <a:t>1387-2 filled out</a:t>
            </a:r>
            <a:r>
              <a:rPr sz="1200" spc="-49" dirty="0">
                <a:solidFill>
                  <a:srgbClr val="000066"/>
                </a:solidFill>
                <a:cs typeface="Arial"/>
              </a:rPr>
              <a:t> </a:t>
            </a:r>
            <a:r>
              <a:rPr sz="1200" spc="-8" dirty="0">
                <a:solidFill>
                  <a:srgbClr val="000066"/>
                </a:solidFill>
                <a:cs typeface="Arial"/>
              </a:rPr>
              <a:t>incorrectly.</a:t>
            </a:r>
            <a:endParaRPr sz="1200" dirty="0">
              <a:solidFill>
                <a:prstClr val="black"/>
              </a:solidFill>
              <a:cs typeface="Arial"/>
            </a:endParaRPr>
          </a:p>
          <a:p>
            <a:pPr marL="266700" marR="3810" indent="-257175">
              <a:buFontTx/>
              <a:buAutoNum type="arabicPeriod"/>
              <a:tabLst>
                <a:tab pos="266224" algn="l"/>
                <a:tab pos="266700" algn="l"/>
              </a:tabLst>
            </a:pPr>
            <a:r>
              <a:rPr sz="1200" dirty="0">
                <a:solidFill>
                  <a:srgbClr val="000066"/>
                </a:solidFill>
                <a:cs typeface="Arial"/>
              </a:rPr>
              <a:t>Used for no </a:t>
            </a:r>
            <a:r>
              <a:rPr sz="1200" spc="-4" dirty="0">
                <a:solidFill>
                  <a:srgbClr val="000066"/>
                </a:solidFill>
                <a:cs typeface="Arial"/>
              </a:rPr>
              <a:t>TCMD </a:t>
            </a:r>
            <a:r>
              <a:rPr sz="1200" dirty="0">
                <a:solidFill>
                  <a:srgbClr val="000066"/>
                </a:solidFill>
                <a:cs typeface="Arial"/>
              </a:rPr>
              <a:t>as </a:t>
            </a:r>
            <a:r>
              <a:rPr sz="1200" spc="-4" dirty="0">
                <a:solidFill>
                  <a:srgbClr val="000066"/>
                </a:solidFill>
                <a:cs typeface="Arial"/>
              </a:rPr>
              <a:t>well </a:t>
            </a:r>
            <a:r>
              <a:rPr sz="1200" dirty="0">
                <a:solidFill>
                  <a:srgbClr val="000066"/>
                </a:solidFill>
                <a:cs typeface="Arial"/>
              </a:rPr>
              <a:t>as</a:t>
            </a:r>
            <a:r>
              <a:rPr sz="1200" spc="-83" dirty="0">
                <a:solidFill>
                  <a:srgbClr val="000066"/>
                </a:solidFill>
                <a:cs typeface="Arial"/>
              </a:rPr>
              <a:t> </a:t>
            </a:r>
            <a:r>
              <a:rPr sz="1200" dirty="0">
                <a:solidFill>
                  <a:srgbClr val="000066"/>
                </a:solidFill>
                <a:cs typeface="Arial"/>
              </a:rPr>
              <a:t>if  the cargo </a:t>
            </a:r>
            <a:r>
              <a:rPr sz="1200" spc="-4" dirty="0">
                <a:solidFill>
                  <a:srgbClr val="000066"/>
                </a:solidFill>
                <a:cs typeface="Arial"/>
              </a:rPr>
              <a:t>was </a:t>
            </a:r>
            <a:r>
              <a:rPr sz="1200" dirty="0">
                <a:solidFill>
                  <a:srgbClr val="000066"/>
                </a:solidFill>
                <a:cs typeface="Arial"/>
              </a:rPr>
              <a:t>not cleared for  airlift. </a:t>
            </a:r>
            <a:r>
              <a:rPr sz="1200" spc="-4" dirty="0">
                <a:solidFill>
                  <a:srgbClr val="000066"/>
                </a:solidFill>
                <a:cs typeface="Arial"/>
              </a:rPr>
              <a:t>(No</a:t>
            </a:r>
            <a:r>
              <a:rPr sz="1200" spc="-26" dirty="0">
                <a:solidFill>
                  <a:srgbClr val="000066"/>
                </a:solidFill>
                <a:cs typeface="Arial"/>
              </a:rPr>
              <a:t> </a:t>
            </a:r>
            <a:r>
              <a:rPr sz="1200" spc="-4" dirty="0">
                <a:solidFill>
                  <a:srgbClr val="000066"/>
                </a:solidFill>
                <a:cs typeface="Arial"/>
              </a:rPr>
              <a:t>Hit)</a:t>
            </a:r>
            <a:endParaRPr sz="1200" dirty="0">
              <a:solidFill>
                <a:prstClr val="black"/>
              </a:solidFill>
              <a:cs typeface="Arial"/>
            </a:endParaRPr>
          </a:p>
          <a:p>
            <a:pPr marL="266700" indent="-257175">
              <a:buFontTx/>
              <a:buAutoNum type="arabicPeriod"/>
              <a:tabLst>
                <a:tab pos="266224" algn="l"/>
                <a:tab pos="266700" algn="l"/>
              </a:tabLst>
            </a:pPr>
            <a:r>
              <a:rPr sz="1200" spc="-4" dirty="0">
                <a:solidFill>
                  <a:srgbClr val="000066"/>
                </a:solidFill>
                <a:cs typeface="Arial"/>
              </a:rPr>
              <a:t>No SDDG with</a:t>
            </a:r>
            <a:r>
              <a:rPr sz="1200" spc="8" dirty="0">
                <a:solidFill>
                  <a:srgbClr val="000066"/>
                </a:solidFill>
                <a:cs typeface="Arial"/>
              </a:rPr>
              <a:t> </a:t>
            </a:r>
            <a:r>
              <a:rPr sz="1200" dirty="0">
                <a:solidFill>
                  <a:srgbClr val="000066"/>
                </a:solidFill>
                <a:cs typeface="Arial"/>
              </a:rPr>
              <a:t>shipment.</a:t>
            </a:r>
            <a:endParaRPr sz="1200" dirty="0">
              <a:solidFill>
                <a:prstClr val="black"/>
              </a:solidFill>
              <a:cs typeface="Arial"/>
            </a:endParaRPr>
          </a:p>
          <a:p>
            <a:pPr marL="266700" indent="-257175">
              <a:buFontTx/>
              <a:buAutoNum type="arabicPeriod"/>
              <a:tabLst>
                <a:tab pos="266224" algn="l"/>
                <a:tab pos="266700" algn="l"/>
              </a:tabLst>
            </a:pPr>
            <a:r>
              <a:rPr sz="1200" spc="-4" dirty="0">
                <a:solidFill>
                  <a:srgbClr val="000066"/>
                </a:solidFill>
                <a:cs typeface="Arial"/>
              </a:rPr>
              <a:t>SDDG </a:t>
            </a:r>
            <a:r>
              <a:rPr sz="1200" dirty="0">
                <a:solidFill>
                  <a:srgbClr val="000066"/>
                </a:solidFill>
                <a:cs typeface="Arial"/>
              </a:rPr>
              <a:t>filled out</a:t>
            </a:r>
            <a:r>
              <a:rPr sz="1200" spc="-23" dirty="0">
                <a:solidFill>
                  <a:srgbClr val="000066"/>
                </a:solidFill>
                <a:cs typeface="Arial"/>
              </a:rPr>
              <a:t> </a:t>
            </a:r>
            <a:r>
              <a:rPr sz="1200" spc="-8" dirty="0">
                <a:solidFill>
                  <a:srgbClr val="000066"/>
                </a:solidFill>
                <a:cs typeface="Arial"/>
              </a:rPr>
              <a:t>incorrectly.</a:t>
            </a:r>
            <a:endParaRPr sz="1200" dirty="0">
              <a:solidFill>
                <a:prstClr val="black"/>
              </a:solidFill>
              <a:cs typeface="Arial"/>
            </a:endParaRPr>
          </a:p>
          <a:p>
            <a:pPr marL="266224" marR="41910" indent="-257175">
              <a:buFontTx/>
              <a:buAutoNum type="arabicPeriod"/>
              <a:tabLst>
                <a:tab pos="266224" algn="l"/>
                <a:tab pos="266700" algn="l"/>
              </a:tabLst>
            </a:pPr>
            <a:r>
              <a:rPr sz="1200" dirty="0">
                <a:solidFill>
                  <a:srgbClr val="000066"/>
                </a:solidFill>
                <a:cs typeface="Arial"/>
              </a:rPr>
              <a:t>Any other document that </a:t>
            </a:r>
            <a:r>
              <a:rPr sz="1200" spc="-4" dirty="0">
                <a:solidFill>
                  <a:srgbClr val="000066"/>
                </a:solidFill>
                <a:cs typeface="Arial"/>
              </a:rPr>
              <a:t>you  </a:t>
            </a:r>
            <a:r>
              <a:rPr sz="1200" dirty="0">
                <a:solidFill>
                  <a:srgbClr val="000066"/>
                </a:solidFill>
                <a:cs typeface="Arial"/>
              </a:rPr>
              <a:t>cant seem to find something  that fits </a:t>
            </a:r>
            <a:r>
              <a:rPr sz="1200" spc="-8" dirty="0">
                <a:solidFill>
                  <a:srgbClr val="000066"/>
                </a:solidFill>
                <a:cs typeface="Arial"/>
              </a:rPr>
              <a:t>better. </a:t>
            </a:r>
            <a:r>
              <a:rPr sz="1200" dirty="0">
                <a:solidFill>
                  <a:srgbClr val="000066"/>
                </a:solidFill>
                <a:cs typeface="Arial"/>
              </a:rPr>
              <a:t>(I </a:t>
            </a:r>
            <a:r>
              <a:rPr sz="1200" spc="-4" dirty="0">
                <a:solidFill>
                  <a:srgbClr val="000066"/>
                </a:solidFill>
                <a:cs typeface="Arial"/>
              </a:rPr>
              <a:t>have </a:t>
            </a:r>
            <a:r>
              <a:rPr sz="1200" dirty="0">
                <a:solidFill>
                  <a:srgbClr val="000066"/>
                </a:solidFill>
                <a:cs typeface="Arial"/>
              </a:rPr>
              <a:t>used</a:t>
            </a:r>
            <a:r>
              <a:rPr sz="1200" spc="-101" dirty="0">
                <a:solidFill>
                  <a:srgbClr val="000066"/>
                </a:solidFill>
                <a:cs typeface="Arial"/>
              </a:rPr>
              <a:t> </a:t>
            </a:r>
            <a:r>
              <a:rPr sz="1200" dirty="0">
                <a:solidFill>
                  <a:srgbClr val="000066"/>
                </a:solidFill>
                <a:cs typeface="Arial"/>
              </a:rPr>
              <a:t>for  no</a:t>
            </a:r>
            <a:r>
              <a:rPr sz="1200" spc="-71" dirty="0">
                <a:solidFill>
                  <a:srgbClr val="000066"/>
                </a:solidFill>
                <a:cs typeface="Arial"/>
              </a:rPr>
              <a:t> </a:t>
            </a:r>
            <a:r>
              <a:rPr sz="1200" spc="-19" dirty="0">
                <a:solidFill>
                  <a:srgbClr val="000066"/>
                </a:solidFill>
                <a:cs typeface="Arial"/>
              </a:rPr>
              <a:t>ATTLA)</a:t>
            </a:r>
            <a:endParaRPr sz="1200" dirty="0">
              <a:solidFill>
                <a:prstClr val="black"/>
              </a:solidFill>
              <a:cs typeface="Arial"/>
            </a:endParaRPr>
          </a:p>
        </p:txBody>
      </p:sp>
      <p:sp>
        <p:nvSpPr>
          <p:cNvPr id="26" name="object 10">
            <a:extLst>
              <a:ext uri="{FF2B5EF4-FFF2-40B4-BE49-F238E27FC236}">
                <a16:creationId xmlns:a16="http://schemas.microsoft.com/office/drawing/2014/main" id="{2FCE8CBA-2D17-4188-9D24-272772951862}"/>
              </a:ext>
            </a:extLst>
          </p:cNvPr>
          <p:cNvSpPr txBox="1">
            <a:spLocks/>
          </p:cNvSpPr>
          <p:nvPr/>
        </p:nvSpPr>
        <p:spPr>
          <a:xfrm>
            <a:off x="1879964" y="840256"/>
            <a:ext cx="5454128" cy="378469"/>
          </a:xfrm>
          <a:prstGeom prst="rect">
            <a:avLst/>
          </a:prstGeom>
        </p:spPr>
        <p:txBody>
          <a:bodyPr vert="horz" wrap="square" lIns="0" tIns="9049" rIns="0" bIns="0" rtlCol="0">
            <a:spAutoFit/>
          </a:bodyPr>
          <a:lstStyle>
            <a:lvl1pPr>
              <a:defRPr sz="2800" b="1" i="0">
                <a:solidFill>
                  <a:srgbClr val="001F5F"/>
                </a:solidFill>
                <a:latin typeface="Times New Roman"/>
                <a:ea typeface="+mj-ea"/>
                <a:cs typeface="Times New Roman"/>
              </a:defRPr>
            </a:lvl1pPr>
          </a:lstStyle>
          <a:p>
            <a:pPr marL="9525" defTabSz="685800" fontAlgn="auto">
              <a:spcBef>
                <a:spcPts val="71"/>
              </a:spcBef>
              <a:spcAft>
                <a:spcPts val="0"/>
              </a:spcAft>
              <a:defRPr/>
            </a:pPr>
            <a:r>
              <a:rPr lang="en-US" sz="2400" kern="0" spc="-4" dirty="0">
                <a:latin typeface="+mj-lt"/>
              </a:rPr>
              <a:t>Aerial Port WebSDR “How-To” Guide</a:t>
            </a:r>
          </a:p>
        </p:txBody>
      </p:sp>
    </p:spTree>
    <p:extLst>
      <p:ext uri="{BB962C8B-B14F-4D97-AF65-F5344CB8AC3E}">
        <p14:creationId xmlns:p14="http://schemas.microsoft.com/office/powerpoint/2010/main" val="38450426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3" name="Picture 13"/>
          <p:cNvPicPr>
            <a:picLocks noChangeAspect="1" noChangeArrowheads="1"/>
          </p:cNvPicPr>
          <p:nvPr/>
        </p:nvPicPr>
        <p:blipFill>
          <a:blip r:embed="rId3">
            <a:extLst>
              <a:ext uri="{28A0092B-C50C-407E-A947-70E740481C1C}">
                <a14:useLocalDpi xmlns:a14="http://schemas.microsoft.com/office/drawing/2010/main" val="0"/>
              </a:ext>
            </a:extLst>
          </a:blip>
          <a:srcRect l="14127" t="6102"/>
          <a:stretch>
            <a:fillRect/>
          </a:stretch>
        </p:blipFill>
        <p:spPr bwMode="auto">
          <a:xfrm>
            <a:off x="2743200" y="1916460"/>
            <a:ext cx="4308438" cy="3145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76400" y="743761"/>
            <a:ext cx="6000750" cy="490538"/>
          </a:xfrm>
        </p:spPr>
        <p:txBody>
          <a:bodyPr>
            <a:noAutofit/>
          </a:bodyPr>
          <a:lstStyle/>
          <a:p>
            <a:pPr>
              <a:defRPr/>
            </a:pP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r>
              <a:rPr lang="en-US" dirty="0"/>
              <a:t>Transshipper SDR Submission</a:t>
            </a:r>
            <a:br>
              <a:rPr lang="en-US" sz="1800" dirty="0">
                <a:solidFill>
                  <a:schemeClr val="tx1"/>
                </a:solidFill>
              </a:rPr>
            </a:br>
            <a:br>
              <a:rPr lang="en-US" sz="18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p:txBody>
      </p:sp>
      <p:sp>
        <p:nvSpPr>
          <p:cNvPr id="56325" name="TextBox 6"/>
          <p:cNvSpPr txBox="1">
            <a:spLocks noChangeArrowheads="1"/>
          </p:cNvSpPr>
          <p:nvPr/>
        </p:nvSpPr>
        <p:spPr bwMode="auto">
          <a:xfrm>
            <a:off x="6180100" y="2030761"/>
            <a:ext cx="1714500" cy="738664"/>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050" dirty="0">
                <a:latin typeface="Arial" charset="0"/>
              </a:rPr>
              <a:t>Enter the “RIC” field then press the “Fill In-Clear” button to verify the correct activity</a:t>
            </a:r>
          </a:p>
        </p:txBody>
      </p:sp>
      <p:sp>
        <p:nvSpPr>
          <p:cNvPr id="56327" name="TextBox 9"/>
          <p:cNvSpPr txBox="1">
            <a:spLocks noChangeArrowheads="1"/>
          </p:cNvSpPr>
          <p:nvPr/>
        </p:nvSpPr>
        <p:spPr bwMode="auto">
          <a:xfrm>
            <a:off x="6208675" y="3083705"/>
            <a:ext cx="1685926" cy="738664"/>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050" dirty="0">
                <a:latin typeface="Arial" charset="0"/>
              </a:rPr>
              <a:t>Enter the “DoDAAC” of the port or CCP as the initiator, then press the “Fill In-Clear” button.</a:t>
            </a:r>
          </a:p>
        </p:txBody>
      </p:sp>
      <p:sp>
        <p:nvSpPr>
          <p:cNvPr id="56330" name="Rectangle 14"/>
          <p:cNvSpPr>
            <a:spLocks noChangeArrowheads="1"/>
          </p:cNvSpPr>
          <p:nvPr/>
        </p:nvSpPr>
        <p:spPr bwMode="auto">
          <a:xfrm>
            <a:off x="6208675" y="4676152"/>
            <a:ext cx="1685926" cy="415498"/>
          </a:xfrm>
          <a:prstGeom prst="rect">
            <a:avLst/>
          </a:prstGeom>
          <a:solidFill>
            <a:schemeClr val="bg1"/>
          </a:solidFill>
          <a:ln>
            <a:solidFill>
              <a:schemeClr val="accent1">
                <a:lumMod val="75000"/>
              </a:schemeClr>
            </a:solidFill>
          </a:ln>
          <a:effectLst>
            <a:outerShdw blurRad="50800" dist="101600" dir="2700000" algn="tl" rotWithShape="0">
              <a:schemeClr val="accent1">
                <a:lumMod val="75000"/>
                <a:alpha val="40000"/>
              </a:schemeClr>
            </a:outerShdw>
          </a:effectLst>
        </p:spPr>
        <p:txBody>
          <a:bodyPr wrap="square">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eaLnBrk="0" hangingPunct="0">
              <a:spcBef>
                <a:spcPct val="20000"/>
              </a:spcBef>
              <a:buClr>
                <a:schemeClr val="tx1"/>
              </a:buClr>
              <a:buChar char="•"/>
              <a:defRPr sz="2800">
                <a:solidFill>
                  <a:schemeClr val="tx1"/>
                </a:solidFill>
                <a:latin typeface="Verdana" pitchFamily="34"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eaLnBrk="0" hangingPunct="0">
              <a:spcBef>
                <a:spcPct val="20000"/>
              </a:spcBef>
              <a:buClr>
                <a:schemeClr val="tx2"/>
              </a:buClr>
              <a:buChar char="•"/>
              <a:defRPr sz="2000">
                <a:solidFill>
                  <a:schemeClr val="tx1"/>
                </a:solidFill>
                <a:latin typeface="Verdana" pitchFamily="34"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en-US" altLang="en-US" sz="1050" dirty="0">
                <a:latin typeface="Arial" charset="0"/>
              </a:rPr>
              <a:t>Input the “Shipper’s Name” when known. </a:t>
            </a:r>
          </a:p>
        </p:txBody>
      </p:sp>
      <p:sp>
        <p:nvSpPr>
          <p:cNvPr id="3" name="TextBox 2">
            <a:extLst>
              <a:ext uri="{FF2B5EF4-FFF2-40B4-BE49-F238E27FC236}">
                <a16:creationId xmlns:a16="http://schemas.microsoft.com/office/drawing/2014/main" id="{34F301BB-FB40-4D85-AD5A-B45A4FFB2A73}"/>
              </a:ext>
            </a:extLst>
          </p:cNvPr>
          <p:cNvSpPr txBox="1"/>
          <p:nvPr/>
        </p:nvSpPr>
        <p:spPr>
          <a:xfrm>
            <a:off x="172844" y="1906459"/>
            <a:ext cx="2153109" cy="2677656"/>
          </a:xfrm>
          <a:prstGeom prst="rect">
            <a:avLst/>
          </a:prstGeom>
          <a:noFill/>
        </p:spPr>
        <p:txBody>
          <a:bodyPr wrap="square" rtlCol="0">
            <a:spAutoFit/>
          </a:bodyPr>
          <a:lstStyle/>
          <a:p>
            <a:pPr marL="266700" marR="12383" indent="-257175">
              <a:buFontTx/>
              <a:buAutoNum type="arabicPeriod"/>
              <a:tabLst>
                <a:tab pos="266224" algn="l"/>
                <a:tab pos="266700" algn="l"/>
              </a:tabLst>
            </a:pPr>
            <a:r>
              <a:rPr lang="en-US" sz="1200" dirty="0">
                <a:latin typeface="Arial" charset="0"/>
              </a:rPr>
              <a:t>Verify  the data from the 1348 (if with piece) or  search the DoDAAC (consignor) in the  ESAASINQ system.</a:t>
            </a:r>
          </a:p>
          <a:p>
            <a:pPr marL="266700" marR="85725" indent="-257175">
              <a:buFontTx/>
              <a:buAutoNum type="arabicPeriod"/>
              <a:tabLst>
                <a:tab pos="266224" algn="l"/>
                <a:tab pos="266700" algn="l"/>
              </a:tabLst>
            </a:pPr>
            <a:r>
              <a:rPr lang="en-US" sz="1200" dirty="0">
                <a:latin typeface="Arial" charset="0"/>
              </a:rPr>
              <a:t>DO NOT USE RICS SD9, S9D, S9W or  vendor specific RICs for SDR submission.</a:t>
            </a:r>
          </a:p>
          <a:p>
            <a:pPr marL="266700" marR="3810" indent="-257175">
              <a:buFontTx/>
              <a:buAutoNum type="arabicPeriod"/>
              <a:tabLst>
                <a:tab pos="266224" algn="l"/>
                <a:tab pos="266700" algn="l"/>
              </a:tabLst>
            </a:pPr>
            <a:r>
              <a:rPr lang="en-US" sz="1200" dirty="0">
                <a:latin typeface="Arial" charset="0"/>
              </a:rPr>
              <a:t>For all DLA Customer Direct Shipments on  DLA contracts, submit the SDR to the source  of supply (SMS).</a:t>
            </a:r>
          </a:p>
        </p:txBody>
      </p:sp>
    </p:spTree>
    <p:extLst>
      <p:ext uri="{BB962C8B-B14F-4D97-AF65-F5344CB8AC3E}">
        <p14:creationId xmlns:p14="http://schemas.microsoft.com/office/powerpoint/2010/main" val="183939457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4.8|1.1"/>
</p:tagLst>
</file>

<file path=ppt/tags/tag10.xml><?xml version="1.0" encoding="utf-8"?>
<p:tagLst xmlns:a="http://schemas.openxmlformats.org/drawingml/2006/main" xmlns:r="http://schemas.openxmlformats.org/officeDocument/2006/relationships" xmlns:p="http://schemas.openxmlformats.org/presentationml/2006/main">
  <p:tag name="TIMING" val="|1.1|4.5|0.8"/>
</p:tagLst>
</file>

<file path=ppt/tags/tag11.xml><?xml version="1.0" encoding="utf-8"?>
<p:tagLst xmlns:a="http://schemas.openxmlformats.org/drawingml/2006/main" xmlns:r="http://schemas.openxmlformats.org/officeDocument/2006/relationships" xmlns:p="http://schemas.openxmlformats.org/presentationml/2006/main">
  <p:tag name="TIMING" val="|1.1|4.5|0.8"/>
</p:tagLst>
</file>

<file path=ppt/tags/tag12.xml><?xml version="1.0" encoding="utf-8"?>
<p:tagLst xmlns:a="http://schemas.openxmlformats.org/drawingml/2006/main" xmlns:r="http://schemas.openxmlformats.org/officeDocument/2006/relationships" xmlns:p="http://schemas.openxmlformats.org/presentationml/2006/main">
  <p:tag name="TIMING" val="|1.1|4.5|0.8"/>
</p:tagLst>
</file>

<file path=ppt/tags/tag13.xml><?xml version="1.0" encoding="utf-8"?>
<p:tagLst xmlns:a="http://schemas.openxmlformats.org/drawingml/2006/main" xmlns:r="http://schemas.openxmlformats.org/officeDocument/2006/relationships" xmlns:p="http://schemas.openxmlformats.org/presentationml/2006/main">
  <p:tag name="TIMING" val="|1.3|1.1|1|1.1"/>
</p:tagLst>
</file>

<file path=ppt/tags/tag14.xml><?xml version="1.0" encoding="utf-8"?>
<p:tagLst xmlns:a="http://schemas.openxmlformats.org/drawingml/2006/main" xmlns:r="http://schemas.openxmlformats.org/officeDocument/2006/relationships" xmlns:p="http://schemas.openxmlformats.org/presentationml/2006/main">
  <p:tag name="TIMING" val="|1|1.2|0.8|0.9|0.9|0.7|0.8|0.8|1.5"/>
</p:tagLst>
</file>

<file path=ppt/tags/tag15.xml><?xml version="1.0" encoding="utf-8"?>
<p:tagLst xmlns:a="http://schemas.openxmlformats.org/drawingml/2006/main" xmlns:r="http://schemas.openxmlformats.org/officeDocument/2006/relationships" xmlns:p="http://schemas.openxmlformats.org/presentationml/2006/main">
  <p:tag name="TIMING" val="|1|1.2|0.8|0.9|0.9|0.7|0.8|0.8|1.5"/>
</p:tagLst>
</file>

<file path=ppt/tags/tag16.xml><?xml version="1.0" encoding="utf-8"?>
<p:tagLst xmlns:a="http://schemas.openxmlformats.org/drawingml/2006/main" xmlns:r="http://schemas.openxmlformats.org/officeDocument/2006/relationships" xmlns:p="http://schemas.openxmlformats.org/presentationml/2006/main">
  <p:tag name="TIMING" val="|1|1.2|0.8|0.9|0.9|0.7|0.8|0.8|1.5"/>
</p:tagLst>
</file>

<file path=ppt/tags/tag17.xml><?xml version="1.0" encoding="utf-8"?>
<p:tagLst xmlns:a="http://schemas.openxmlformats.org/drawingml/2006/main" xmlns:r="http://schemas.openxmlformats.org/officeDocument/2006/relationships" xmlns:p="http://schemas.openxmlformats.org/presentationml/2006/main">
  <p:tag name="TIMING" val="|1|1.2|0.8|0.9|0.9|0.7|0.8|0.8|1.5"/>
</p:tagLst>
</file>

<file path=ppt/tags/tag18.xml><?xml version="1.0" encoding="utf-8"?>
<p:tagLst xmlns:a="http://schemas.openxmlformats.org/drawingml/2006/main" xmlns:r="http://schemas.openxmlformats.org/officeDocument/2006/relationships" xmlns:p="http://schemas.openxmlformats.org/presentationml/2006/main">
  <p:tag name="TIMING" val="|1|1.2|0.8|0.9|0.9|0.7|0.8|0.8|1.5"/>
</p:tagLst>
</file>

<file path=ppt/tags/tag19.xml><?xml version="1.0" encoding="utf-8"?>
<p:tagLst xmlns:a="http://schemas.openxmlformats.org/drawingml/2006/main" xmlns:r="http://schemas.openxmlformats.org/officeDocument/2006/relationships" xmlns:p="http://schemas.openxmlformats.org/presentationml/2006/main">
  <p:tag name="TIMING" val="|1.7|2.2"/>
</p:tagLst>
</file>

<file path=ppt/tags/tag2.xml><?xml version="1.0" encoding="utf-8"?>
<p:tagLst xmlns:a="http://schemas.openxmlformats.org/drawingml/2006/main" xmlns:r="http://schemas.openxmlformats.org/officeDocument/2006/relationships" xmlns:p="http://schemas.openxmlformats.org/presentationml/2006/main">
  <p:tag name="TIMING" val="|1.5|2.4"/>
</p:tagLst>
</file>

<file path=ppt/tags/tag20.xml><?xml version="1.0" encoding="utf-8"?>
<p:tagLst xmlns:a="http://schemas.openxmlformats.org/drawingml/2006/main" xmlns:r="http://schemas.openxmlformats.org/officeDocument/2006/relationships" xmlns:p="http://schemas.openxmlformats.org/presentationml/2006/main">
  <p:tag name="TIMING" val="|1.7|2.2"/>
</p:tagLst>
</file>

<file path=ppt/tags/tag21.xml><?xml version="1.0" encoding="utf-8"?>
<p:tagLst xmlns:a="http://schemas.openxmlformats.org/drawingml/2006/main" xmlns:r="http://schemas.openxmlformats.org/officeDocument/2006/relationships" xmlns:p="http://schemas.openxmlformats.org/presentationml/2006/main">
  <p:tag name="TIMING" val="|1.7|2.2"/>
</p:tagLst>
</file>

<file path=ppt/tags/tag22.xml><?xml version="1.0" encoding="utf-8"?>
<p:tagLst xmlns:a="http://schemas.openxmlformats.org/drawingml/2006/main" xmlns:r="http://schemas.openxmlformats.org/officeDocument/2006/relationships" xmlns:p="http://schemas.openxmlformats.org/presentationml/2006/main">
  <p:tag name="TIMING" val="|1.7|1.5"/>
</p:tagLst>
</file>

<file path=ppt/tags/tag23.xml><?xml version="1.0" encoding="utf-8"?>
<p:tagLst xmlns:a="http://schemas.openxmlformats.org/drawingml/2006/main" xmlns:r="http://schemas.openxmlformats.org/officeDocument/2006/relationships" xmlns:p="http://schemas.openxmlformats.org/presentationml/2006/main">
  <p:tag name="TIMING" val="|1.5|0.9"/>
</p:tagLst>
</file>

<file path=ppt/tags/tag24.xml><?xml version="1.0" encoding="utf-8"?>
<p:tagLst xmlns:a="http://schemas.openxmlformats.org/drawingml/2006/main" xmlns:r="http://schemas.openxmlformats.org/officeDocument/2006/relationships" xmlns:p="http://schemas.openxmlformats.org/presentationml/2006/main">
  <p:tag name="TIMING" val="|1|1|1.2|1"/>
</p:tagLst>
</file>

<file path=ppt/tags/tag25.xml><?xml version="1.0" encoding="utf-8"?>
<p:tagLst xmlns:a="http://schemas.openxmlformats.org/drawingml/2006/main" xmlns:r="http://schemas.openxmlformats.org/officeDocument/2006/relationships" xmlns:p="http://schemas.openxmlformats.org/presentationml/2006/main">
  <p:tag name="TIMING" val="|0.7|0.9|1.2"/>
</p:tagLst>
</file>

<file path=ppt/tags/tag26.xml><?xml version="1.0" encoding="utf-8"?>
<p:tagLst xmlns:a="http://schemas.openxmlformats.org/drawingml/2006/main" xmlns:r="http://schemas.openxmlformats.org/officeDocument/2006/relationships" xmlns:p="http://schemas.openxmlformats.org/presentationml/2006/main">
  <p:tag name="TIMING" val="|1.5"/>
</p:tagLst>
</file>

<file path=ppt/tags/tag27.xml><?xml version="1.0" encoding="utf-8"?>
<p:tagLst xmlns:a="http://schemas.openxmlformats.org/drawingml/2006/main" xmlns:r="http://schemas.openxmlformats.org/officeDocument/2006/relationships" xmlns:p="http://schemas.openxmlformats.org/presentationml/2006/main">
  <p:tag name="TIMING" val="|1.5"/>
</p:tagLst>
</file>

<file path=ppt/tags/tag28.xml><?xml version="1.0" encoding="utf-8"?>
<p:tagLst xmlns:a="http://schemas.openxmlformats.org/drawingml/2006/main" xmlns:r="http://schemas.openxmlformats.org/officeDocument/2006/relationships" xmlns:p="http://schemas.openxmlformats.org/presentationml/2006/main">
  <p:tag name="TIMING" val="|1.5"/>
</p:tagLst>
</file>

<file path=ppt/tags/tag29.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30.xml><?xml version="1.0" encoding="utf-8"?>
<p:tagLst xmlns:a="http://schemas.openxmlformats.org/drawingml/2006/main" xmlns:r="http://schemas.openxmlformats.org/officeDocument/2006/relationships" xmlns:p="http://schemas.openxmlformats.org/presentationml/2006/main">
  <p:tag name="TIMING" val="|1.5"/>
</p:tagLst>
</file>

<file path=ppt/tags/tag31.xml><?xml version="1.0" encoding="utf-8"?>
<p:tagLst xmlns:a="http://schemas.openxmlformats.org/drawingml/2006/main" xmlns:r="http://schemas.openxmlformats.org/officeDocument/2006/relationships" xmlns:p="http://schemas.openxmlformats.org/presentationml/2006/main">
  <p:tag name="TIMING" val="|1.5"/>
</p:tagLst>
</file>

<file path=ppt/tags/tag32.xml><?xml version="1.0" encoding="utf-8"?>
<p:tagLst xmlns:a="http://schemas.openxmlformats.org/drawingml/2006/main" xmlns:r="http://schemas.openxmlformats.org/officeDocument/2006/relationships" xmlns:p="http://schemas.openxmlformats.org/presentationml/2006/main">
  <p:tag name="TIMING" val="|1.5"/>
</p:tagLst>
</file>

<file path=ppt/tags/tag33.xml><?xml version="1.0" encoding="utf-8"?>
<p:tagLst xmlns:a="http://schemas.openxmlformats.org/drawingml/2006/main" xmlns:r="http://schemas.openxmlformats.org/officeDocument/2006/relationships" xmlns:p="http://schemas.openxmlformats.org/presentationml/2006/main">
  <p:tag name="TIMING" val="|1.5"/>
</p:tagLst>
</file>

<file path=ppt/tags/tag34.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1.3"/>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1.2|0.7|0.6|0.7"/>
</p:tagLst>
</file>

<file path=ppt/tags/tag8.xml><?xml version="1.0" encoding="utf-8"?>
<p:tagLst xmlns:a="http://schemas.openxmlformats.org/drawingml/2006/main" xmlns:r="http://schemas.openxmlformats.org/officeDocument/2006/relationships" xmlns:p="http://schemas.openxmlformats.org/presentationml/2006/main">
  <p:tag name="TIMING" val="|1.1|0.6|0.6|0.6"/>
</p:tagLst>
</file>

<file path=ppt/tags/tag9.xml><?xml version="1.0" encoding="utf-8"?>
<p:tagLst xmlns:a="http://schemas.openxmlformats.org/drawingml/2006/main" xmlns:r="http://schemas.openxmlformats.org/officeDocument/2006/relationships" xmlns:p="http://schemas.openxmlformats.org/presentationml/2006/main">
  <p:tag name="TIMING" val="|1.1|4.5|0.8"/>
</p:tagLst>
</file>

<file path=ppt/theme/theme1.xml><?xml version="1.0" encoding="utf-8"?>
<a:theme xmlns:a="http://schemas.openxmlformats.org/drawingml/2006/main" name="1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C0C0C0"/>
          </a:solidFill>
          <a:prstDash val="solid"/>
          <a:round/>
          <a:headEnd type="none" w="med" len="med"/>
          <a:tailEnd type="none" w="med" len="med"/>
        </a:ln>
        <a:effectLst>
          <a:outerShdw dist="35921"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rgbClr val="C0C0C0"/>
          </a:solidFill>
          <a:prstDash val="solid"/>
          <a:round/>
          <a:headEnd type="none" w="med" len="med"/>
          <a:tailEnd type="none" w="med" len="med"/>
        </a:ln>
        <a:effectLst>
          <a:outerShdw dist="35921" dir="2700000" algn="ctr" rotWithShape="0">
            <a:srgbClr val="80808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F78291935361419955C85CE5B6EE3A" ma:contentTypeVersion="7" ma:contentTypeDescription="Create a new document." ma:contentTypeScope="" ma:versionID="cdeae46792b998d43ccdcdaf7c06d523">
  <xsd:schema xmlns:xsd="http://www.w3.org/2001/XMLSchema" xmlns:xs="http://www.w3.org/2001/XMLSchema" xmlns:p="http://schemas.microsoft.com/office/2006/metadata/properties" xmlns:ns2="6f18513e-2850-45a4-a86e-6d9e9dca7d59" targetNamespace="http://schemas.microsoft.com/office/2006/metadata/properties" ma:root="true" ma:fieldsID="d704c4e6c48f325562e69b53c457e800" ns2:_="">
    <xsd:import namespace="6f18513e-2850-45a4-a86e-6d9e9dca7d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8513e-2850-45a4-a86e-6d9e9dca7d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F3D3EE-8BB6-46E5-A724-96FA67BF0B9C}">
  <ds:schemaRefs>
    <ds:schemaRef ds:uri="http://schemas.microsoft.com/sharepoint/v3/contenttype/forms"/>
  </ds:schemaRefs>
</ds:datastoreItem>
</file>

<file path=customXml/itemProps2.xml><?xml version="1.0" encoding="utf-8"?>
<ds:datastoreItem xmlns:ds="http://schemas.openxmlformats.org/officeDocument/2006/customXml" ds:itemID="{46EAAFE9-CCE0-43FB-B8FE-7D627AB6D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18513e-2850-45a4-a86e-6d9e9dca7d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135584-65AD-4C98-A1F7-84E2F954C8E5}">
  <ds:schemaRefs>
    <ds:schemaRef ds:uri="http://www.w3.org/XML/1998/namespace"/>
    <ds:schemaRef ds:uri="http://schemas.microsoft.com/sharepoint/v4"/>
    <ds:schemaRef ds:uri="http://schemas.openxmlformats.org/package/2006/metadata/core-properties"/>
    <ds:schemaRef ds:uri="http://schemas.microsoft.com/office/infopath/2007/PartnerControls"/>
    <ds:schemaRef ds:uri="http://purl.org/dc/terms/"/>
    <ds:schemaRef ds:uri="http://purl.org/dc/dcmitype/"/>
    <ds:schemaRef ds:uri="285639a9-1903-4c4b-b008-ef5107d44cb5"/>
    <ds:schemaRef ds:uri="http://schemas.microsoft.com/office/2006/documentManagement/types"/>
    <ds:schemaRef ds:uri="http://schemas.microsoft.com/sharepoint/v3"/>
    <ds:schemaRef ds:uri="20c6e9ec-10ab-44a3-a789-2f95b600109b"/>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36737</TotalTime>
  <Words>27054</Words>
  <Application>Microsoft Office PowerPoint</Application>
  <PresentationFormat>On-screen Show (4:3)</PresentationFormat>
  <Paragraphs>1906</Paragraphs>
  <Slides>218</Slides>
  <Notes>159</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218</vt:i4>
      </vt:variant>
    </vt:vector>
  </HeadingPairs>
  <TitlesOfParts>
    <vt:vector size="231" baseType="lpstr">
      <vt:lpstr>Arial</vt:lpstr>
      <vt:lpstr>Arial Narrow</vt:lpstr>
      <vt:lpstr>Bodoni MT</vt:lpstr>
      <vt:lpstr>Calibri</vt:lpstr>
      <vt:lpstr>Calibri Light</vt:lpstr>
      <vt:lpstr>Times New Roman</vt:lpstr>
      <vt:lpstr>Verdana</vt:lpstr>
      <vt:lpstr>Wingdings</vt:lpstr>
      <vt:lpstr>1_Blank Presentation</vt:lpstr>
      <vt:lpstr>DLA Template 2020</vt:lpstr>
      <vt:lpstr>Title Slide</vt:lpstr>
      <vt:lpstr>1_DLA Template 2020</vt:lpstr>
      <vt:lpstr>Custom Design</vt:lpstr>
      <vt:lpstr>DoD WebSDR User Guide</vt:lpstr>
      <vt:lpstr>Learning Objectives</vt:lpstr>
      <vt:lpstr>Table of Contents</vt:lpstr>
      <vt:lpstr>Supply Discrepancy Reporting (SDR)</vt:lpstr>
      <vt:lpstr>Table of Contents</vt:lpstr>
      <vt:lpstr>Defining DoD WebSDR</vt:lpstr>
      <vt:lpstr>Defining DoD WebSDR, continued</vt:lpstr>
      <vt:lpstr>Purpose of SDR</vt:lpstr>
      <vt:lpstr>Purpose of SDR, continued</vt:lpstr>
      <vt:lpstr>The SDR Program</vt:lpstr>
      <vt:lpstr>DOD Supply Chain Materiel Management Procedures DODM 4140.01, Volume 5, Enclosure 3 </vt:lpstr>
      <vt:lpstr>DODM 4140.01, continued </vt:lpstr>
      <vt:lpstr>Justification of WebSDR</vt:lpstr>
      <vt:lpstr>Justification of WebSDR, continued</vt:lpstr>
      <vt:lpstr>WebSDR Goals</vt:lpstr>
      <vt:lpstr>WebSDR Goals, continued</vt:lpstr>
      <vt:lpstr>SDR Transaction derived from  Report of Discrepancy SF-364</vt:lpstr>
      <vt:lpstr>Implementation Conventions (ICs)  that Support SDR</vt:lpstr>
      <vt:lpstr>Implementation Conventions (ICs)  that Support SDR, continued</vt:lpstr>
      <vt:lpstr> DoD SDR Information Exchange Integrating Component SDR Applications</vt:lpstr>
      <vt:lpstr>DLA-mandated Encryption  – OPSEC requirement</vt:lpstr>
      <vt:lpstr>DLA-mandated Encryption  – OPSEC requirement, continued</vt:lpstr>
      <vt:lpstr>SDR Implementation Team</vt:lpstr>
      <vt:lpstr>SDR Implementation Team, continued</vt:lpstr>
      <vt:lpstr>WebSDR Current Status</vt:lpstr>
      <vt:lpstr>WebSDR Current Status, continued</vt:lpstr>
      <vt:lpstr>SDR Support for Financial Improvement and Audit Readiness (FIAR)</vt:lpstr>
      <vt:lpstr>SDR Support for FIAR, continued</vt:lpstr>
      <vt:lpstr>SDR Support for FIAR, continued</vt:lpstr>
      <vt:lpstr>Obtaining System Access  to DoD WebSDR</vt:lpstr>
      <vt:lpstr>Table of Contents</vt:lpstr>
      <vt:lpstr>WebSDR Access</vt:lpstr>
      <vt:lpstr>WebSDR Access, continued</vt:lpstr>
      <vt:lpstr>WebSDR Access, continued</vt:lpstr>
      <vt:lpstr>SARs – Submitter Access</vt:lpstr>
      <vt:lpstr>SARs – Submitter Access, continued</vt:lpstr>
      <vt:lpstr>SARs – Responder Access</vt:lpstr>
      <vt:lpstr>SARs – Responder Access, continued</vt:lpstr>
      <vt:lpstr>SARs – Management Report Access</vt:lpstr>
      <vt:lpstr>Initiating Activity Submission</vt:lpstr>
      <vt:lpstr>Table of Contents</vt:lpstr>
      <vt:lpstr>WebSDR Submission Criteria –  Shipping Discrepancies</vt:lpstr>
      <vt:lpstr>WebSDR Submission Criteria –  Shipping Discrepancies, continued</vt:lpstr>
      <vt:lpstr>SDR Submission Criteria - Packaging Discrepancies</vt:lpstr>
      <vt:lpstr>General SDR Guidance</vt:lpstr>
      <vt:lpstr>DOD SDR Submission Time Standards</vt:lpstr>
      <vt:lpstr>DOD SDR Submission Time Standards, continued</vt:lpstr>
      <vt:lpstr>How to Submit an SDR  in DoD WebSDR</vt:lpstr>
      <vt:lpstr>Table of Contents</vt:lpstr>
      <vt:lpstr>Log On to WebSDR</vt:lpstr>
      <vt:lpstr>WebSDR Submittal Process</vt:lpstr>
      <vt:lpstr>WebSDR Submittal Process, continued</vt:lpstr>
      <vt:lpstr>SDR Document/Shipment Type</vt:lpstr>
      <vt:lpstr>SDR Document/Shipment Type, continued</vt:lpstr>
      <vt:lpstr>WebSDR Submittal Process, continued</vt:lpstr>
      <vt:lpstr>WebSDR Submittal Process, continued</vt:lpstr>
      <vt:lpstr>Partial or Split Shipments</vt:lpstr>
      <vt:lpstr>Partial and Split Shipments,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WebSDR Submittal Process, continued IUID Entry </vt:lpstr>
      <vt:lpstr>PowerPoint Presentation</vt:lpstr>
      <vt:lpstr>WebSDR Submittal Process, continued IUID Entry </vt:lpstr>
      <vt:lpstr>PowerPoint Presentation</vt:lpstr>
      <vt:lpstr>PowerPoint Presentation</vt:lpstr>
      <vt:lpstr>PowerPoint Presentation</vt:lpstr>
      <vt:lpstr>PowerPoint Presentation</vt:lpstr>
      <vt:lpstr>PowerPoint Presentation</vt:lpstr>
      <vt:lpstr>PowerPoint Presentation</vt:lpstr>
      <vt:lpstr>WebSDR Submittal Process, continued</vt:lpstr>
      <vt:lpstr>PowerPoint Presentation</vt:lpstr>
      <vt:lpstr>PowerPoint Presentation</vt:lpstr>
      <vt:lpstr>PowerPoint Presentation</vt:lpstr>
      <vt:lpstr>PowerPoint Presentation</vt:lpstr>
      <vt:lpstr>PowerPoint Presentation</vt:lpstr>
      <vt:lpstr>Standard SDR X12 842A/W Transaction</vt:lpstr>
      <vt:lpstr>Email Distribution Copy Response </vt:lpstr>
      <vt:lpstr>Special Business Rules for Transshipper-Prepared SDRs Document Type W Aerial Ports and CCPs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Transshipper SDR Submission    </vt:lpstr>
      <vt:lpstr>PowerPoint Presentation</vt:lpstr>
      <vt:lpstr>PowerPoint Presentation</vt:lpstr>
      <vt:lpstr>WebSDR Transshipper Submittal Process,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DoD WebSDR Action Activity  Response Process</vt:lpstr>
      <vt:lpstr>Action Activity Response </vt:lpstr>
      <vt:lpstr>SDR Standard Response Timeframes</vt:lpstr>
      <vt:lpstr>SDR Response - Reporting Vendor  Non-Compliance/Performance Discrepancies</vt:lpstr>
      <vt:lpstr>PowerPoint Presentation</vt:lpstr>
      <vt:lpstr>Action Activity Response</vt:lpstr>
      <vt:lpstr>Action Activity Response, continued</vt:lpstr>
      <vt:lpstr>Action Activity Response, continued</vt:lpstr>
      <vt:lpstr>Action Activity Response – Cause Code </vt:lpstr>
      <vt:lpstr>Response to Contractor Challenge Entry by Source of Supply*  </vt:lpstr>
      <vt:lpstr>Action Activity Response, continued</vt:lpstr>
      <vt:lpstr>Action Activity Response, continued</vt:lpstr>
      <vt:lpstr>Action Activity Response, continued</vt:lpstr>
      <vt:lpstr>Follow-on Actions (General)</vt:lpstr>
      <vt:lpstr>Follow-up Actions</vt:lpstr>
      <vt:lpstr>Follow-up Actions, continued</vt:lpstr>
      <vt:lpstr>Follow-up on a Delinquent  SDR Response</vt:lpstr>
      <vt:lpstr>Follow-up on a Delinquent SDR Reply</vt:lpstr>
      <vt:lpstr>Follow-Up Guidance</vt:lpstr>
      <vt:lpstr>Follow-Up Guidance, continued</vt:lpstr>
      <vt:lpstr>WebSDR Follow-Up</vt:lpstr>
      <vt:lpstr>WebSDR Follow-Up, continued</vt:lpstr>
      <vt:lpstr>WebSDR Follow-Up, continued</vt:lpstr>
      <vt:lpstr>WebSDR Follow-Up, continued</vt:lpstr>
      <vt:lpstr>Original SDR Reference for Follow-Up</vt:lpstr>
      <vt:lpstr>WebSDR Follow-Up, continued</vt:lpstr>
      <vt:lpstr>WebSDR Follow-Up, continued</vt:lpstr>
      <vt:lpstr>Making Corrections to Previously Submitted SDR</vt:lpstr>
      <vt:lpstr>Correction Guidance</vt:lpstr>
      <vt:lpstr>Correction Guidance, continued</vt:lpstr>
      <vt:lpstr>WebSDR Correction</vt:lpstr>
      <vt:lpstr>WebSDR Correction, continued</vt:lpstr>
      <vt:lpstr>WebSDR Correction, continued</vt:lpstr>
      <vt:lpstr>WebSDR Correction, continued</vt:lpstr>
      <vt:lpstr>WebSDR Correction, continued</vt:lpstr>
      <vt:lpstr>Submitting a Status Update (SU) on an existing SDR</vt:lpstr>
      <vt:lpstr>Status Update (SU)</vt:lpstr>
      <vt:lpstr>Status Update, continued</vt:lpstr>
      <vt:lpstr>Status Update, continued</vt:lpstr>
      <vt:lpstr>Status Update, continued</vt:lpstr>
      <vt:lpstr>Status Update, continued</vt:lpstr>
      <vt:lpstr>Status Update, continued</vt:lpstr>
      <vt:lpstr>Requesting Consideration of an Unfavorable Action Activity Response</vt:lpstr>
      <vt:lpstr>Request for Reconsideration</vt:lpstr>
      <vt:lpstr>Security Assistance (SA) Request for Reconsideration</vt:lpstr>
      <vt:lpstr>Security Assistance (SA) Request for Reconsideration, continued</vt:lpstr>
      <vt:lpstr>Request for Reconsideration</vt:lpstr>
      <vt:lpstr>Request for Reconsideration, continued</vt:lpstr>
      <vt:lpstr>Request for Reconsideration, continued</vt:lpstr>
      <vt:lpstr>Request for Reconsideration, continued</vt:lpstr>
      <vt:lpstr>Request for Reconsideration, continued</vt:lpstr>
      <vt:lpstr>Request for Reconsideration, continued</vt:lpstr>
      <vt:lpstr>Request for Reconsideration, continued</vt:lpstr>
      <vt:lpstr>Cancel a Previously Submitted SDR</vt:lpstr>
      <vt:lpstr>WebSDR Cancellation</vt:lpstr>
      <vt:lpstr>WebSDR Cancellation, continued</vt:lpstr>
      <vt:lpstr>WebSDR Cancellation, continued</vt:lpstr>
      <vt:lpstr>WebSDR Cancellation, continued</vt:lpstr>
      <vt:lpstr>WebSDR Cancellation, continued</vt:lpstr>
      <vt:lpstr>WebSDR Cancellation, continued</vt:lpstr>
      <vt:lpstr>Completion Notifications (CNs)</vt:lpstr>
      <vt:lpstr>PowerPoint Presentation</vt:lpstr>
      <vt:lpstr>WebSDR Completion Notification, continued</vt:lpstr>
      <vt:lpstr>WebSDR Completion Notification, continued</vt:lpstr>
      <vt:lpstr>WebSDR Completion Notification, continued</vt:lpstr>
      <vt:lpstr>  Once submitted you will see your Completion Notification  </vt:lpstr>
      <vt:lpstr>Queries and Management Reports</vt:lpstr>
      <vt:lpstr>WebSDR Query  and Report Capability</vt:lpstr>
      <vt:lpstr>Management Reports </vt:lpstr>
      <vt:lpstr>Management Report Design Goals</vt:lpstr>
      <vt:lpstr>WebSDR Query Composite View </vt:lpstr>
      <vt:lpstr>Management Report “Canned” Queries </vt:lpstr>
      <vt:lpstr>Service/Agency Implementation Team  Research Queries</vt:lpstr>
      <vt:lpstr>Queries Against Historical Records</vt:lpstr>
      <vt:lpstr>WebSDR Queries</vt:lpstr>
      <vt:lpstr>WebSDR Queries, continued</vt:lpstr>
      <vt:lpstr>Composite View</vt:lpstr>
      <vt:lpstr>Composite View, continued</vt:lpstr>
      <vt:lpstr>Agency/Service Research Queries</vt:lpstr>
      <vt:lpstr>Service/Agency Research Queries, continued</vt:lpstr>
      <vt:lpstr>Service/Agency Research Queries, continued</vt:lpstr>
      <vt:lpstr>PowerPoint Presentation</vt:lpstr>
      <vt:lpstr>PowerPoint Presentation</vt:lpstr>
      <vt:lpstr>PowerPoint Presentation</vt:lpstr>
      <vt:lpstr>PowerPoint Presentation</vt:lpstr>
      <vt:lpstr>Management Report — Summary View</vt:lpstr>
      <vt:lpstr>Management Report — Summary View, continued</vt:lpstr>
      <vt:lpstr>Management Report — Summary View, continued</vt:lpstr>
      <vt:lpstr>Management Report – Detail View</vt:lpstr>
      <vt:lpstr>Management Report – Detail View,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DoD WebSDR Summary</vt:lpstr>
      <vt:lpstr>Learn More About SDRs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 format, added sections</dc:title>
  <dc:creator>Daverede, Heidi M DLA CIV INFORMATION OPERATIONS;Larry.Tanner.ctr@dla.mil</dc:creator>
  <cp:lastModifiedBy>Nguyen, Bao A CIV DLA INFO OPERATIONS (USA)</cp:lastModifiedBy>
  <cp:revision>1570</cp:revision>
  <cp:lastPrinted>2017-05-15T20:14:08Z</cp:lastPrinted>
  <dcterms:created xsi:type="dcterms:W3CDTF">2000-02-24T17:06:23Z</dcterms:created>
  <dcterms:modified xsi:type="dcterms:W3CDTF">2025-04-14T16:41:25Z</dcterms:modified>
  <cp:category>Training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0x0101000BF78291935361419955C85CE5B6EE3A</vt:lpwstr>
  </property>
  <property fmtid="{D5CDD505-2E9C-101B-9397-08002B2CF9AE}" pid="3" name="_NewReviewCycle">
    <vt:lpwstr/>
  </property>
</Properties>
</file>